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56" r:id="rId2"/>
    <p:sldId id="257" r:id="rId3"/>
    <p:sldId id="259" r:id="rId4"/>
    <p:sldId id="260" r:id="rId5"/>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71" autoAdjust="0"/>
  </p:normalViewPr>
  <p:slideViewPr>
    <p:cSldViewPr>
      <p:cViewPr varScale="1">
        <p:scale>
          <a:sx n="70" d="100"/>
          <a:sy n="70" d="100"/>
        </p:scale>
        <p:origin x="-516" y="-90"/>
      </p:cViewPr>
      <p:guideLst>
        <p:guide orient="horz" pos="2160"/>
        <p:guide pos="2880"/>
      </p:guideLst>
    </p:cSldViewPr>
  </p:slideViewPr>
  <p:outlineViewPr>
    <p:cViewPr>
      <p:scale>
        <a:sx n="33" d="100"/>
        <a:sy n="33" d="100"/>
      </p:scale>
      <p:origin x="0" y="3744"/>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22/02/2010</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5A68CBF0-8672-4F36-B83B-9B71984090C0}" type="datetimeFigureOut">
              <a:rPr lang="es-CO" smtClean="0"/>
              <a:pPr/>
              <a:t>22/02/2010</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A68CBF0-8672-4F36-B83B-9B71984090C0}" type="datetimeFigureOut">
              <a:rPr lang="es-CO" smtClean="0"/>
              <a:pPr/>
              <a:t>22/02/2010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A68CBF0-8672-4F36-B83B-9B71984090C0}" type="datetimeFigureOut">
              <a:rPr lang="es-CO" smtClean="0"/>
              <a:pPr/>
              <a:t>22/02/2010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5A68CBF0-8672-4F36-B83B-9B71984090C0}" type="datetimeFigureOut">
              <a:rPr lang="es-CO" smtClean="0"/>
              <a:pPr/>
              <a:t>22/02/2010</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19" name="18 Marcador de fecha"/>
          <p:cNvSpPr>
            <a:spLocks noGrp="1"/>
          </p:cNvSpPr>
          <p:nvPr>
            <p:ph type="dt" sz="half" idx="10"/>
          </p:nvPr>
        </p:nvSpPr>
        <p:spPr/>
        <p:txBody>
          <a:bodyPr/>
          <a:lstStyle/>
          <a:p>
            <a:fld id="{5A68CBF0-8672-4F36-B83B-9B71984090C0}" type="datetimeFigureOut">
              <a:rPr lang="es-CO" smtClean="0"/>
              <a:pPr/>
              <a:t>22/02/2010</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smtClean="0"/>
              <a:t>Haga clic para modificar el estilo de texto del patrón</a:t>
            </a:r>
          </a:p>
          <a:p>
            <a:pPr lvl="1" eaLnBrk="1" latinLnBrk="0" hangingPunct="1"/>
            <a:r>
              <a:rPr lang="es-ES" dirty="0" smtClean="0"/>
              <a:t>Segundo nivel</a:t>
            </a:r>
          </a:p>
          <a:p>
            <a:pPr lvl="2" eaLnBrk="1" latinLnBrk="0" hangingPunct="1"/>
            <a:r>
              <a:rPr lang="es-ES" dirty="0" smtClean="0"/>
              <a:t>Tercer nivel</a:t>
            </a:r>
          </a:p>
          <a:p>
            <a:pPr lvl="3" eaLnBrk="1" latinLnBrk="0" hangingPunct="1"/>
            <a:r>
              <a:rPr lang="es-ES" dirty="0" smtClean="0"/>
              <a:t>Cuarto nivel</a:t>
            </a:r>
          </a:p>
          <a:p>
            <a:pPr lvl="4" eaLnBrk="1" latinLnBrk="0" hangingPunct="1"/>
            <a:r>
              <a:rPr lang="es-ES" dirty="0" smtClean="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0"/>
          </p:nvPr>
        </p:nvSpPr>
        <p:spPr/>
        <p:txBody>
          <a:bodyPr/>
          <a:lstStyle/>
          <a:p>
            <a:fld id="{5A68CBF0-8672-4F36-B83B-9B71984090C0}" type="datetimeFigureOut">
              <a:rPr lang="es-CO" smtClean="0"/>
              <a:pPr/>
              <a:t>22/02/2010</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Marcador de fecha"/>
          <p:cNvSpPr>
            <a:spLocks noGrp="1"/>
          </p:cNvSpPr>
          <p:nvPr>
            <p:ph type="dt" sz="half" idx="10"/>
          </p:nvPr>
        </p:nvSpPr>
        <p:spPr/>
        <p:txBody>
          <a:bodyPr/>
          <a:lstStyle/>
          <a:p>
            <a:fld id="{5A68CBF0-8672-4F36-B83B-9B71984090C0}" type="datetimeFigureOut">
              <a:rPr lang="es-CO" smtClean="0"/>
              <a:pPr/>
              <a:t>22/02/2010</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5A68CBF0-8672-4F36-B83B-9B71984090C0}" type="datetimeFigureOut">
              <a:rPr lang="es-CO" smtClean="0"/>
              <a:pPr/>
              <a:t>22/02/2010</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5A68CBF0-8672-4F36-B83B-9B71984090C0}" type="datetimeFigureOut">
              <a:rPr lang="es-CO" smtClean="0"/>
              <a:pPr/>
              <a:t>22/02/2010</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5A68CBF0-8672-4F36-B83B-9B71984090C0}" type="datetimeFigureOut">
              <a:rPr lang="es-CO" smtClean="0"/>
              <a:pPr/>
              <a:t>22/02/2010</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smtClean="0"/>
              <a:t>Haga clic en el icono para agregar una imagen</a:t>
            </a:r>
            <a:endParaRPr kumimoji="0" lang="en-US" dirty="0"/>
          </a:p>
        </p:txBody>
      </p:sp>
      <p:sp>
        <p:nvSpPr>
          <p:cNvPr id="7" name="6 Marcador de fecha"/>
          <p:cNvSpPr>
            <a:spLocks noGrp="1"/>
          </p:cNvSpPr>
          <p:nvPr>
            <p:ph type="dt" sz="half" idx="10"/>
          </p:nvPr>
        </p:nvSpPr>
        <p:spPr/>
        <p:txBody>
          <a:bodyPr/>
          <a:lstStyle/>
          <a:p>
            <a:fld id="{5A68CBF0-8672-4F36-B83B-9B71984090C0}" type="datetimeFigureOut">
              <a:rPr lang="es-CO" smtClean="0"/>
              <a:pPr/>
              <a:t>22/02/2010</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smtClean="0"/>
              <a:t>Haga clic para modificar el estilo de texto del patrón</a:t>
            </a:r>
          </a:p>
          <a:p>
            <a:pPr lvl="1" eaLnBrk="1" latinLnBrk="0" hangingPunct="1"/>
            <a:r>
              <a:rPr kumimoji="0" lang="es-ES" dirty="0" smtClean="0"/>
              <a:t>Segundo nivel</a:t>
            </a:r>
          </a:p>
          <a:p>
            <a:pPr lvl="2" eaLnBrk="1" latinLnBrk="0" hangingPunct="1"/>
            <a:r>
              <a:rPr kumimoji="0" lang="es-ES" dirty="0" smtClean="0"/>
              <a:t>Tercer nivel</a:t>
            </a:r>
          </a:p>
          <a:p>
            <a:pPr lvl="3" eaLnBrk="1" latinLnBrk="0" hangingPunct="1"/>
            <a:r>
              <a:rPr kumimoji="0" lang="es-ES" dirty="0" smtClean="0"/>
              <a:t>Cuarto nivel</a:t>
            </a:r>
          </a:p>
          <a:p>
            <a:pPr lvl="4" eaLnBrk="1" latinLnBrk="0" hangingPunct="1"/>
            <a:r>
              <a:rPr kumimoji="0" lang="es-ES" dirty="0" smtClean="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5A68CBF0-8672-4F36-B83B-9B71984090C0}" type="datetimeFigureOut">
              <a:rPr lang="es-CO" smtClean="0"/>
              <a:pPr/>
              <a:t>22/02/2010</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smtClean="0">
                <a:latin typeface="Bradley Hand ITC" pitchFamily="66" charset="0"/>
              </a:rPr>
              <a:t>Registro contable</a:t>
            </a:r>
            <a:endParaRPr lang="es-CO" sz="8800" dirty="0">
              <a:latin typeface="Bradley Hand ITC" pitchFamily="66" charset="0"/>
            </a:endParaRPr>
          </a:p>
        </p:txBody>
      </p:sp>
      <p:sp>
        <p:nvSpPr>
          <p:cNvPr id="3" name="2 Subtítulo"/>
          <p:cNvSpPr>
            <a:spLocks noGrp="1"/>
          </p:cNvSpPr>
          <p:nvPr>
            <p:ph type="subTitle" idx="1"/>
          </p:nvPr>
        </p:nvSpPr>
        <p:spPr>
          <a:xfrm>
            <a:off x="1428728" y="4572008"/>
            <a:ext cx="6400800" cy="614370"/>
          </a:xfrm>
        </p:spPr>
        <p:txBody>
          <a:bodyPr/>
          <a:lstStyle/>
          <a:p>
            <a:r>
              <a:rPr lang="es-CO" dirty="0" smtClean="0"/>
              <a:t>Número </a:t>
            </a:r>
            <a:r>
              <a:rPr lang="es-CO" dirty="0" smtClean="0"/>
              <a:t>3, 22 de </a:t>
            </a:r>
            <a:r>
              <a:rPr lang="es-CO" dirty="0" smtClean="0"/>
              <a:t>febrero de 2010</a:t>
            </a:r>
            <a:endParaRPr lang="es-CO" dirty="0"/>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57200" y="500042"/>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10000"/>
          </a:bodyPr>
          <a:lstStyle/>
          <a:p>
            <a:pPr lvl="0"/>
            <a:r>
              <a:rPr lang="es-CO" sz="2000" dirty="0" smtClean="0"/>
              <a:t>Con la presencia de la Directora de </a:t>
            </a:r>
            <a:r>
              <a:rPr lang="es-CO" sz="2000" dirty="0" smtClean="0"/>
              <a:t>Educación </a:t>
            </a:r>
            <a:r>
              <a:rPr lang="es-CO" sz="2000" dirty="0" smtClean="0"/>
              <a:t>Continua de la Facultad, el Grupo de </a:t>
            </a:r>
            <a:r>
              <a:rPr lang="es-CO" sz="2000" dirty="0" smtClean="0"/>
              <a:t>Investigación </a:t>
            </a:r>
            <a:r>
              <a:rPr lang="es-CO" sz="2000" dirty="0" smtClean="0"/>
              <a:t>CIJAF comenzó un Diplomado para “472 Red Postal de Colombia”</a:t>
            </a:r>
          </a:p>
          <a:p>
            <a:pPr lvl="0"/>
            <a:r>
              <a:rPr lang="es-CO" sz="2000" dirty="0" smtClean="0"/>
              <a:t>Bajo la orientación del Profesor Edgar Villamizar, de la Universidad Javeriana, los miembros de la Red de Universidades con Especialización en Revisoría Fiscal estudiaron la norma sobre el control de calidad de los trabajos de aseguramiento.</a:t>
            </a:r>
          </a:p>
          <a:p>
            <a:pPr lvl="0"/>
            <a:r>
              <a:rPr lang="es-CO" sz="2000" dirty="0" smtClean="0"/>
              <a:t>En su reunión semanal, los profesores de planta evaluaron las actividades realizadas el Día del Contador Público Javeriano y planearon las celebraciones del 1° de marzo</a:t>
            </a:r>
            <a:r>
              <a:rPr lang="es-CO" sz="2000" dirty="0" smtClean="0"/>
              <a:t>.</a:t>
            </a:r>
            <a:endParaRPr lang="es-CO" sz="2000" dirty="0" smtClean="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10000"/>
          </a:bodyPr>
          <a:lstStyle/>
          <a:p>
            <a:r>
              <a:rPr lang="es-CO" sz="2000" dirty="0" smtClean="0"/>
              <a:t>El miércoles 17 de </a:t>
            </a:r>
            <a:r>
              <a:rPr lang="es-CO" sz="2000" dirty="0" smtClean="0"/>
              <a:t>febrero</a:t>
            </a:r>
            <a:r>
              <a:rPr lang="es-CO" sz="2000" dirty="0" smtClean="0"/>
              <a:t>, el Vice-Gran Canciller de la Universidad y Provincial de la Compañía de Jesús en </a:t>
            </a:r>
            <a:r>
              <a:rPr lang="es-CO" sz="2000" dirty="0" smtClean="0"/>
              <a:t>Colombia, </a:t>
            </a:r>
            <a:r>
              <a:rPr lang="es-CO" sz="2000" dirty="0" smtClean="0"/>
              <a:t>se reunió con los Consejos de las Facultades de Ciencias Jurídicas y Ciencias Económicas y Administrativas.</a:t>
            </a:r>
          </a:p>
          <a:p>
            <a:r>
              <a:rPr lang="es-CO" sz="2000" dirty="0" smtClean="0"/>
              <a:t>El Director del Departamento se reunió con la Directora de la Biblioteca, para definir  estrategias que permitan mejorar el proceso de compra de libros, sobre todo cuando </a:t>
            </a:r>
            <a:r>
              <a:rPr lang="es-CO" sz="2000" dirty="0" smtClean="0"/>
              <a:t>implica </a:t>
            </a:r>
            <a:r>
              <a:rPr lang="es-CO" sz="2000" dirty="0" smtClean="0"/>
              <a:t>importaciones. </a:t>
            </a:r>
            <a:endParaRPr lang="es-CO" sz="2000" dirty="0" smtClean="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Tree>
  </p:cSld>
  <p:clrMapOvr>
    <a:masterClrMapping/>
  </p:clrMapOvr>
  <p:transition advTm="4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down)">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down)">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5">
                                            <p:bg/>
                                          </p:spTgt>
                                        </p:tgtEl>
                                        <p:attrNameLst>
                                          <p:attrName>style.visibility</p:attrName>
                                        </p:attrNameLst>
                                      </p:cBhvr>
                                      <p:to>
                                        <p:strVal val="visible"/>
                                      </p:to>
                                    </p:set>
                                    <p:anim calcmode="lin" valueType="num">
                                      <p:cBhvr additive="base">
                                        <p:cTn id="22"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3" dur="20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5">
                                            <p:txEl>
                                              <p:pRg st="0" end="0"/>
                                            </p:txEl>
                                          </p:spTgt>
                                        </p:tgtEl>
                                        <p:attrNameLst>
                                          <p:attrName>style.visibility</p:attrName>
                                        </p:attrNameLst>
                                      </p:cBhvr>
                                      <p:to>
                                        <p:strVal val="visible"/>
                                      </p:to>
                                    </p:set>
                                    <p:anim calcmode="lin" valueType="num">
                                      <p:cBhvr additive="base">
                                        <p:cTn id="28"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9"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5">
                                            <p:txEl>
                                              <p:pRg st="1" end="1"/>
                                            </p:txEl>
                                          </p:spTgt>
                                        </p:tgtEl>
                                        <p:attrNameLst>
                                          <p:attrName>style.visibility</p:attrName>
                                        </p:attrNameLst>
                                      </p:cBhvr>
                                      <p:to>
                                        <p:strVal val="visible"/>
                                      </p:to>
                                    </p:set>
                                    <p:anim calcmode="lin" valueType="num">
                                      <p:cBhvr additive="base">
                                        <p:cTn id="34" dur="20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5">
                                            <p:txEl>
                                              <p:pRg st="2" end="2"/>
                                            </p:txEl>
                                          </p:spTgt>
                                        </p:tgtEl>
                                        <p:attrNameLst>
                                          <p:attrName>style.visibility</p:attrName>
                                        </p:attrNameLst>
                                      </p:cBhvr>
                                      <p:to>
                                        <p:strVal val="visible"/>
                                      </p:to>
                                    </p:set>
                                    <p:anim calcmode="lin" valueType="num">
                                      <p:cBhvr additive="base">
                                        <p:cTn id="40" dur="20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41" dur="20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6">
                                            <p:bg/>
                                          </p:spTgt>
                                        </p:tgtEl>
                                        <p:attrNameLst>
                                          <p:attrName>style.visibility</p:attrName>
                                        </p:attrNameLst>
                                      </p:cBhvr>
                                      <p:to>
                                        <p:strVal val="visible"/>
                                      </p:to>
                                    </p:set>
                                    <p:anim calcmode="lin" valueType="num">
                                      <p:cBhvr additive="base">
                                        <p:cTn id="46"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47"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grpId="0" nodeType="clickEffect">
                                  <p:stCondLst>
                                    <p:cond delay="0"/>
                                  </p:stCondLst>
                                  <p:childTnLst>
                                    <p:set>
                                      <p:cBhvr>
                                        <p:cTn id="51" dur="1" fill="hold">
                                          <p:stCondLst>
                                            <p:cond delay="0"/>
                                          </p:stCondLst>
                                        </p:cTn>
                                        <p:tgtEl>
                                          <p:spTgt spid="6">
                                            <p:txEl>
                                              <p:pRg st="0" end="0"/>
                                            </p:txEl>
                                          </p:spTgt>
                                        </p:tgtEl>
                                        <p:attrNameLst>
                                          <p:attrName>style.visibility</p:attrName>
                                        </p:attrNameLst>
                                      </p:cBhvr>
                                      <p:to>
                                        <p:strVal val="visible"/>
                                      </p:to>
                                    </p:set>
                                    <p:anim calcmode="lin" valueType="num">
                                      <p:cBhvr additive="base">
                                        <p:cTn id="52"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53"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 presetClass="entr" presetSubtype="4" fill="hold" grpId="0" nodeType="clickEffect">
                                  <p:stCondLst>
                                    <p:cond delay="0"/>
                                  </p:stCondLst>
                                  <p:childTnLst>
                                    <p:set>
                                      <p:cBhvr>
                                        <p:cTn id="57" dur="1" fill="hold">
                                          <p:stCondLst>
                                            <p:cond delay="0"/>
                                          </p:stCondLst>
                                        </p:cTn>
                                        <p:tgtEl>
                                          <p:spTgt spid="6">
                                            <p:txEl>
                                              <p:pRg st="1" end="1"/>
                                            </p:txEl>
                                          </p:spTgt>
                                        </p:tgtEl>
                                        <p:attrNameLst>
                                          <p:attrName>style.visibility</p:attrName>
                                        </p:attrNameLst>
                                      </p:cBhvr>
                                      <p:to>
                                        <p:strVal val="visible"/>
                                      </p:to>
                                    </p:set>
                                    <p:anim calcmode="lin" valueType="num">
                                      <p:cBhvr additive="base">
                                        <p:cTn id="58" dur="2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59" dur="2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22" presetClass="entr" presetSubtype="4" fill="hold" grpId="0" nodeType="clickEffect">
                                  <p:stCondLst>
                                    <p:cond delay="0"/>
                                  </p:stCondLst>
                                  <p:childTnLst>
                                    <p:set>
                                      <p:cBhvr>
                                        <p:cTn id="63" dur="1" fill="hold">
                                          <p:stCondLst>
                                            <p:cond delay="0"/>
                                          </p:stCondLst>
                                        </p:cTn>
                                        <p:tgtEl>
                                          <p:spTgt spid="13"/>
                                        </p:tgtEl>
                                        <p:attrNameLst>
                                          <p:attrName>style.visibility</p:attrName>
                                        </p:attrNameLst>
                                      </p:cBhvr>
                                      <p:to>
                                        <p:strVal val="visible"/>
                                      </p:to>
                                    </p:set>
                                    <p:animEffect transition="in" filter="wipe(down)">
                                      <p:cBhvr>
                                        <p:cTn id="64" dur="500"/>
                                        <p:tgtEl>
                                          <p:spTgt spid="13"/>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4" fill="hold" grpId="0" nodeType="clickEffect">
                                  <p:stCondLst>
                                    <p:cond delay="0"/>
                                  </p:stCondLst>
                                  <p:childTnLst>
                                    <p:set>
                                      <p:cBhvr>
                                        <p:cTn id="68" dur="1" fill="hold">
                                          <p:stCondLst>
                                            <p:cond delay="0"/>
                                          </p:stCondLst>
                                        </p:cTn>
                                        <p:tgtEl>
                                          <p:spTgt spid="14"/>
                                        </p:tgtEl>
                                        <p:attrNameLst>
                                          <p:attrName>style.visibility</p:attrName>
                                        </p:attrNameLst>
                                      </p:cBhvr>
                                      <p:to>
                                        <p:strVal val="visible"/>
                                      </p:to>
                                    </p:set>
                                    <p:animEffect transition="in" filter="wipe(down)">
                                      <p:cBhvr>
                                        <p:cTn id="6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57200" y="500042"/>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900" dirty="0" smtClean="0"/>
              <a:t>Los directores de las unidades académicas participaron en la revisión de las metas propuestas en la planeación de la </a:t>
            </a:r>
            <a:r>
              <a:rPr lang="es-CO" sz="1900" dirty="0" smtClean="0"/>
              <a:t>Facultad. </a:t>
            </a:r>
            <a:endParaRPr lang="es-CO" sz="1900" dirty="0" smtClean="0"/>
          </a:p>
          <a:p>
            <a:r>
              <a:rPr lang="es-CO" sz="1900" dirty="0" smtClean="0"/>
              <a:t>El </a:t>
            </a:r>
            <a:r>
              <a:rPr lang="es-CO" sz="1900" dirty="0" smtClean="0"/>
              <a:t>19 de febrero se llevó a cabo la primera reunión del año del Convenio de Cooperación suscrito por 10 Universidades con programas pregrado en contaduría pública. Se </a:t>
            </a:r>
            <a:r>
              <a:rPr lang="es-CO" sz="1900" dirty="0" smtClean="0"/>
              <a:t>conversó sobre las </a:t>
            </a:r>
            <a:r>
              <a:rPr lang="es-CO" sz="1900" dirty="0" smtClean="0"/>
              <a:t>competencias generales y específicas para los </a:t>
            </a:r>
            <a:r>
              <a:rPr lang="es-CO" sz="1900" dirty="0" smtClean="0"/>
              <a:t>ECAES y sobre la solicitud formal de ingreso presentada por las Universidades </a:t>
            </a:r>
            <a:r>
              <a:rPr lang="es-CO" sz="1900" dirty="0" smtClean="0"/>
              <a:t>Mariana y Militar.</a:t>
            </a:r>
            <a:endParaRPr lang="es-CO" sz="1900" dirty="0" smtClean="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900" dirty="0" smtClean="0"/>
              <a:t>Según </a:t>
            </a:r>
            <a:r>
              <a:rPr lang="es-CO" sz="1900" dirty="0" smtClean="0"/>
              <a:t>datos </a:t>
            </a:r>
            <a:r>
              <a:rPr lang="es-CO" sz="1900" dirty="0" smtClean="0"/>
              <a:t>provisionales sobre los </a:t>
            </a:r>
            <a:r>
              <a:rPr lang="es-CO" sz="1900" dirty="0" err="1" smtClean="0"/>
              <a:t>Ecaes</a:t>
            </a:r>
            <a:r>
              <a:rPr lang="es-CO" sz="1900" dirty="0" smtClean="0"/>
              <a:t>:</a:t>
            </a:r>
          </a:p>
          <a:p>
            <a:r>
              <a:rPr lang="es-CO" sz="1900" dirty="0" smtClean="0"/>
              <a:t>La </a:t>
            </a:r>
            <a:r>
              <a:rPr lang="es-CO" sz="1900" dirty="0" smtClean="0"/>
              <a:t>media nacional fue 97.3 con desviación estándar de 9.2</a:t>
            </a:r>
          </a:p>
          <a:p>
            <a:r>
              <a:rPr lang="es-CO" sz="1900" dirty="0" smtClean="0"/>
              <a:t>La </a:t>
            </a:r>
            <a:r>
              <a:rPr lang="es-CO" sz="1900" dirty="0" smtClean="0"/>
              <a:t>media de la Javeriana fue 107.8 con desviación de 8.0</a:t>
            </a:r>
          </a:p>
          <a:p>
            <a:r>
              <a:rPr lang="es-CO" sz="1900" dirty="0" smtClean="0"/>
              <a:t>El </a:t>
            </a:r>
            <a:r>
              <a:rPr lang="es-CO" sz="1900" dirty="0" smtClean="0"/>
              <a:t>51% (76</a:t>
            </a:r>
            <a:r>
              <a:rPr lang="es-CO" sz="1900" dirty="0" smtClean="0"/>
              <a:t>) de </a:t>
            </a:r>
            <a:r>
              <a:rPr lang="es-CO" sz="1900" dirty="0" smtClean="0"/>
              <a:t>nuestros estudiantes </a:t>
            </a:r>
            <a:r>
              <a:rPr lang="es-CO" sz="1900" dirty="0" smtClean="0"/>
              <a:t>obtuvieron resultados por </a:t>
            </a:r>
            <a:r>
              <a:rPr lang="es-CO" sz="1900" dirty="0" smtClean="0"/>
              <a:t>encima de la media de la Universidad (107.8)</a:t>
            </a:r>
          </a:p>
          <a:p>
            <a:r>
              <a:rPr lang="es-CO" sz="1900" dirty="0" smtClean="0"/>
              <a:t>El </a:t>
            </a:r>
            <a:r>
              <a:rPr lang="es-CO" sz="1900" dirty="0" smtClean="0"/>
              <a:t>91% (136</a:t>
            </a:r>
            <a:r>
              <a:rPr lang="es-CO" sz="1900" dirty="0" smtClean="0"/>
              <a:t>) de </a:t>
            </a:r>
            <a:r>
              <a:rPr lang="es-CO" sz="1900" dirty="0" smtClean="0"/>
              <a:t>nuestros estudiantes </a:t>
            </a:r>
            <a:r>
              <a:rPr lang="es-CO" sz="1900" dirty="0" smtClean="0"/>
              <a:t>alcanzaron puntajes por </a:t>
            </a:r>
            <a:r>
              <a:rPr lang="es-CO" sz="1900" dirty="0" smtClean="0"/>
              <a:t>encima de la media </a:t>
            </a:r>
            <a:r>
              <a:rPr lang="es-CO" sz="1900" dirty="0" smtClean="0"/>
              <a:t>nacional </a:t>
            </a:r>
            <a:r>
              <a:rPr lang="es-CO" sz="1900" dirty="0" smtClean="0"/>
              <a:t>(97.3)</a:t>
            </a:r>
          </a:p>
          <a:p>
            <a:endParaRPr lang="es-CO" sz="2000" dirty="0" smtClean="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Tree>
  </p:cSld>
  <p:clrMapOvr>
    <a:masterClrMapping/>
  </p:clrMapOvr>
  <p:transition advTm="4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down)">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down)">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5">
                                            <p:bg/>
                                          </p:spTgt>
                                        </p:tgtEl>
                                        <p:attrNameLst>
                                          <p:attrName>style.visibility</p:attrName>
                                        </p:attrNameLst>
                                      </p:cBhvr>
                                      <p:to>
                                        <p:strVal val="visible"/>
                                      </p:to>
                                    </p:set>
                                    <p:anim calcmode="lin" valueType="num">
                                      <p:cBhvr additive="base">
                                        <p:cTn id="22"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3" dur="20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5">
                                            <p:txEl>
                                              <p:pRg st="0" end="0"/>
                                            </p:txEl>
                                          </p:spTgt>
                                        </p:tgtEl>
                                        <p:attrNameLst>
                                          <p:attrName>style.visibility</p:attrName>
                                        </p:attrNameLst>
                                      </p:cBhvr>
                                      <p:to>
                                        <p:strVal val="visible"/>
                                      </p:to>
                                    </p:set>
                                    <p:anim calcmode="lin" valueType="num">
                                      <p:cBhvr additive="base">
                                        <p:cTn id="28"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9"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5">
                                            <p:txEl>
                                              <p:pRg st="1" end="1"/>
                                            </p:txEl>
                                          </p:spTgt>
                                        </p:tgtEl>
                                        <p:attrNameLst>
                                          <p:attrName>style.visibility</p:attrName>
                                        </p:attrNameLst>
                                      </p:cBhvr>
                                      <p:to>
                                        <p:strVal val="visible"/>
                                      </p:to>
                                    </p:set>
                                    <p:anim calcmode="lin" valueType="num">
                                      <p:cBhvr additive="base">
                                        <p:cTn id="34" dur="20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6">
                                            <p:bg/>
                                          </p:spTgt>
                                        </p:tgtEl>
                                        <p:attrNameLst>
                                          <p:attrName>style.visibility</p:attrName>
                                        </p:attrNameLst>
                                      </p:cBhvr>
                                      <p:to>
                                        <p:strVal val="visible"/>
                                      </p:to>
                                    </p:set>
                                    <p:anim calcmode="lin" valueType="num">
                                      <p:cBhvr additive="base">
                                        <p:cTn id="40"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41"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6">
                                            <p:txEl>
                                              <p:pRg st="0" end="0"/>
                                            </p:txEl>
                                          </p:spTgt>
                                        </p:tgtEl>
                                        <p:attrNameLst>
                                          <p:attrName>style.visibility</p:attrName>
                                        </p:attrNameLst>
                                      </p:cBhvr>
                                      <p:to>
                                        <p:strVal val="visible"/>
                                      </p:to>
                                    </p:set>
                                    <p:anim calcmode="lin" valueType="num">
                                      <p:cBhvr additive="base">
                                        <p:cTn id="46"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47"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grpId="0" nodeType="clickEffect">
                                  <p:stCondLst>
                                    <p:cond delay="0"/>
                                  </p:stCondLst>
                                  <p:childTnLst>
                                    <p:set>
                                      <p:cBhvr>
                                        <p:cTn id="51" dur="1" fill="hold">
                                          <p:stCondLst>
                                            <p:cond delay="0"/>
                                          </p:stCondLst>
                                        </p:cTn>
                                        <p:tgtEl>
                                          <p:spTgt spid="6">
                                            <p:txEl>
                                              <p:pRg st="1" end="1"/>
                                            </p:txEl>
                                          </p:spTgt>
                                        </p:tgtEl>
                                        <p:attrNameLst>
                                          <p:attrName>style.visibility</p:attrName>
                                        </p:attrNameLst>
                                      </p:cBhvr>
                                      <p:to>
                                        <p:strVal val="visible"/>
                                      </p:to>
                                    </p:set>
                                    <p:anim calcmode="lin" valueType="num">
                                      <p:cBhvr additive="base">
                                        <p:cTn id="52" dur="2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53" dur="2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 presetClass="entr" presetSubtype="4" fill="hold" grpId="0" nodeType="clickEffect">
                                  <p:stCondLst>
                                    <p:cond delay="0"/>
                                  </p:stCondLst>
                                  <p:childTnLst>
                                    <p:set>
                                      <p:cBhvr>
                                        <p:cTn id="57" dur="1" fill="hold">
                                          <p:stCondLst>
                                            <p:cond delay="0"/>
                                          </p:stCondLst>
                                        </p:cTn>
                                        <p:tgtEl>
                                          <p:spTgt spid="6">
                                            <p:txEl>
                                              <p:pRg st="2" end="2"/>
                                            </p:txEl>
                                          </p:spTgt>
                                        </p:tgtEl>
                                        <p:attrNameLst>
                                          <p:attrName>style.visibility</p:attrName>
                                        </p:attrNameLst>
                                      </p:cBhvr>
                                      <p:to>
                                        <p:strVal val="visible"/>
                                      </p:to>
                                    </p:set>
                                    <p:anim calcmode="lin" valueType="num">
                                      <p:cBhvr additive="base">
                                        <p:cTn id="58" dur="20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59" dur="20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2" presetClass="entr" presetSubtype="4" fill="hold" grpId="0" nodeType="clickEffect">
                                  <p:stCondLst>
                                    <p:cond delay="0"/>
                                  </p:stCondLst>
                                  <p:childTnLst>
                                    <p:set>
                                      <p:cBhvr>
                                        <p:cTn id="63" dur="1" fill="hold">
                                          <p:stCondLst>
                                            <p:cond delay="0"/>
                                          </p:stCondLst>
                                        </p:cTn>
                                        <p:tgtEl>
                                          <p:spTgt spid="6">
                                            <p:txEl>
                                              <p:pRg st="3" end="3"/>
                                            </p:txEl>
                                          </p:spTgt>
                                        </p:tgtEl>
                                        <p:attrNameLst>
                                          <p:attrName>style.visibility</p:attrName>
                                        </p:attrNameLst>
                                      </p:cBhvr>
                                      <p:to>
                                        <p:strVal val="visible"/>
                                      </p:to>
                                    </p:set>
                                    <p:anim calcmode="lin" valueType="num">
                                      <p:cBhvr additive="base">
                                        <p:cTn id="64" dur="20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65" dur="20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2" presetClass="entr" presetSubtype="4" fill="hold" grpId="0" nodeType="clickEffect">
                                  <p:stCondLst>
                                    <p:cond delay="0"/>
                                  </p:stCondLst>
                                  <p:childTnLst>
                                    <p:set>
                                      <p:cBhvr>
                                        <p:cTn id="69" dur="1" fill="hold">
                                          <p:stCondLst>
                                            <p:cond delay="0"/>
                                          </p:stCondLst>
                                        </p:cTn>
                                        <p:tgtEl>
                                          <p:spTgt spid="6">
                                            <p:txEl>
                                              <p:pRg st="4" end="4"/>
                                            </p:txEl>
                                          </p:spTgt>
                                        </p:tgtEl>
                                        <p:attrNameLst>
                                          <p:attrName>style.visibility</p:attrName>
                                        </p:attrNameLst>
                                      </p:cBhvr>
                                      <p:to>
                                        <p:strVal val="visible"/>
                                      </p:to>
                                    </p:set>
                                    <p:anim calcmode="lin" valueType="num">
                                      <p:cBhvr additive="base">
                                        <p:cTn id="70" dur="20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71" dur="20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22" presetClass="entr" presetSubtype="4" fill="hold" grpId="0" nodeType="clickEffect">
                                  <p:stCondLst>
                                    <p:cond delay="0"/>
                                  </p:stCondLst>
                                  <p:childTnLst>
                                    <p:set>
                                      <p:cBhvr>
                                        <p:cTn id="75" dur="1" fill="hold">
                                          <p:stCondLst>
                                            <p:cond delay="0"/>
                                          </p:stCondLst>
                                        </p:cTn>
                                        <p:tgtEl>
                                          <p:spTgt spid="13"/>
                                        </p:tgtEl>
                                        <p:attrNameLst>
                                          <p:attrName>style.visibility</p:attrName>
                                        </p:attrNameLst>
                                      </p:cBhvr>
                                      <p:to>
                                        <p:strVal val="visible"/>
                                      </p:to>
                                    </p:set>
                                    <p:animEffect transition="in" filter="wipe(down)">
                                      <p:cBhvr>
                                        <p:cTn id="76" dur="500"/>
                                        <p:tgtEl>
                                          <p:spTgt spid="13"/>
                                        </p:tgtEl>
                                      </p:cBhvr>
                                    </p:animEffect>
                                  </p:childTnLst>
                                </p:cTn>
                              </p:par>
                            </p:childTnLst>
                          </p:cTn>
                        </p:par>
                      </p:childTnLst>
                    </p:cTn>
                  </p:par>
                  <p:par>
                    <p:cTn id="77" fill="hold">
                      <p:stCondLst>
                        <p:cond delay="indefinite"/>
                      </p:stCondLst>
                      <p:childTnLst>
                        <p:par>
                          <p:cTn id="78" fill="hold">
                            <p:stCondLst>
                              <p:cond delay="0"/>
                            </p:stCondLst>
                            <p:childTnLst>
                              <p:par>
                                <p:cTn id="79" presetID="22" presetClass="entr" presetSubtype="4" fill="hold" grpId="0" nodeType="clickEffect">
                                  <p:stCondLst>
                                    <p:cond delay="0"/>
                                  </p:stCondLst>
                                  <p:childTnLst>
                                    <p:set>
                                      <p:cBhvr>
                                        <p:cTn id="80" dur="1" fill="hold">
                                          <p:stCondLst>
                                            <p:cond delay="0"/>
                                          </p:stCondLst>
                                        </p:cTn>
                                        <p:tgtEl>
                                          <p:spTgt spid="14"/>
                                        </p:tgtEl>
                                        <p:attrNameLst>
                                          <p:attrName>style.visibility</p:attrName>
                                        </p:attrNameLst>
                                      </p:cBhvr>
                                      <p:to>
                                        <p:strVal val="visible"/>
                                      </p:to>
                                    </p:set>
                                    <p:animEffect transition="in" filter="wipe(down)">
                                      <p:cBhvr>
                                        <p:cTn id="8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57200" y="500042"/>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pPr lvl="0"/>
            <a:r>
              <a:rPr lang="es-CO" sz="1900" dirty="0" smtClean="0"/>
              <a:t>De las </a:t>
            </a:r>
            <a:r>
              <a:rPr lang="es-CO" sz="1900" dirty="0" smtClean="0"/>
              <a:t>63 </a:t>
            </a:r>
            <a:r>
              <a:rPr lang="es-CO" sz="1900" dirty="0" smtClean="0"/>
              <a:t>personas que se inscribieron para el preparatorio </a:t>
            </a:r>
            <a:r>
              <a:rPr lang="es-CO" sz="1900" dirty="0" smtClean="0"/>
              <a:t>del </a:t>
            </a:r>
            <a:r>
              <a:rPr lang="es-CO" sz="1900" dirty="0" smtClean="0"/>
              <a:t>área </a:t>
            </a:r>
            <a:r>
              <a:rPr lang="es-CO" sz="1900" dirty="0" smtClean="0"/>
              <a:t>de </a:t>
            </a:r>
            <a:r>
              <a:rPr lang="es-CO" sz="1900" dirty="0" smtClean="0"/>
              <a:t>aseguramiento, </a:t>
            </a:r>
            <a:r>
              <a:rPr lang="es-CO" sz="1900" dirty="0" smtClean="0"/>
              <a:t>26 </a:t>
            </a:r>
            <a:r>
              <a:rPr lang="es-CO" sz="1900" dirty="0" smtClean="0"/>
              <a:t>aprobaron y  </a:t>
            </a:r>
            <a:r>
              <a:rPr lang="es-CO" sz="1900" dirty="0" smtClean="0"/>
              <a:t>reprobaron 36 </a:t>
            </a:r>
            <a:r>
              <a:rPr lang="es-CO" sz="1900" dirty="0" smtClean="0"/>
              <a:t>. Una </a:t>
            </a:r>
            <a:r>
              <a:rPr lang="es-CO" sz="1900" dirty="0" smtClean="0"/>
              <a:t>persona no </a:t>
            </a:r>
            <a:r>
              <a:rPr lang="es-CO" sz="1900" dirty="0" smtClean="0"/>
              <a:t>presentó la prueba.</a:t>
            </a:r>
          </a:p>
          <a:p>
            <a:pPr lvl="0"/>
            <a:r>
              <a:rPr lang="es-CO" sz="1900" dirty="0" smtClean="0"/>
              <a:t>21 estudiantes presentaron el pasado sábado el preparatorio correspondiente al área de público y tributario.</a:t>
            </a:r>
            <a:endParaRPr lang="es-CO" sz="1900" dirty="0" smtClean="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900" dirty="0" smtClean="0"/>
              <a:t>Circularon Novitas 246, las ediciones de </a:t>
            </a:r>
            <a:r>
              <a:rPr lang="es-CO" sz="1900" dirty="0" smtClean="0"/>
              <a:t>Contrapartida </a:t>
            </a:r>
            <a:r>
              <a:rPr lang="es-CO" sz="1900" dirty="0" smtClean="0"/>
              <a:t>números139,140 </a:t>
            </a:r>
            <a:r>
              <a:rPr lang="es-CO" sz="1900" dirty="0" smtClean="0"/>
              <a:t>y </a:t>
            </a:r>
            <a:r>
              <a:rPr lang="es-CO" sz="1900" dirty="0" smtClean="0"/>
              <a:t>141 y el número 2 de Registro Contable.</a:t>
            </a:r>
          </a:p>
          <a:p>
            <a:r>
              <a:rPr lang="es-CO" sz="1900" dirty="0" smtClean="0"/>
              <a:t>El Padre Gilberto </a:t>
            </a:r>
            <a:r>
              <a:rPr lang="es-CO" sz="1900" dirty="0" err="1" smtClean="0"/>
              <a:t>Cely</a:t>
            </a:r>
            <a:r>
              <a:rPr lang="es-CO" sz="1900" dirty="0" smtClean="0"/>
              <a:t> S.J. fue nombrado Decano del Medio Universitario de nuestra </a:t>
            </a:r>
            <a:r>
              <a:rPr lang="es-CO" sz="1900" dirty="0" smtClean="0"/>
              <a:t>facultad. </a:t>
            </a:r>
            <a:endParaRPr lang="es-CO" sz="1900" dirty="0" smtClean="0"/>
          </a:p>
          <a:p>
            <a:r>
              <a:rPr lang="es-CO" sz="1900" smtClean="0"/>
              <a:t>La </a:t>
            </a:r>
            <a:r>
              <a:rPr lang="es-CO" sz="1900" dirty="0" smtClean="0"/>
              <a:t>actividad informativa y de inscripción a las prácticas universitarias para la Carrera de Contaduria se llevará a cabo el próximo  lunes 22 de febrero a la 5 </a:t>
            </a:r>
            <a:r>
              <a:rPr lang="es-CO" sz="1900" smtClean="0"/>
              <a:t>p.m</a:t>
            </a:r>
            <a:r>
              <a:rPr lang="es-CO" sz="1900" smtClean="0"/>
              <a:t>.</a:t>
            </a:r>
            <a:endParaRPr lang="es-CO" sz="19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Tree>
  </p:cSld>
  <p:clrMapOvr>
    <a:masterClrMapping/>
  </p:clrMapOvr>
  <p:transition advTm="4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down)">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down)">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5">
                                            <p:bg/>
                                          </p:spTgt>
                                        </p:tgtEl>
                                        <p:attrNameLst>
                                          <p:attrName>style.visibility</p:attrName>
                                        </p:attrNameLst>
                                      </p:cBhvr>
                                      <p:to>
                                        <p:strVal val="visible"/>
                                      </p:to>
                                    </p:set>
                                    <p:anim calcmode="lin" valueType="num">
                                      <p:cBhvr additive="base">
                                        <p:cTn id="22"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3" dur="20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5">
                                            <p:txEl>
                                              <p:pRg st="0" end="0"/>
                                            </p:txEl>
                                          </p:spTgt>
                                        </p:tgtEl>
                                        <p:attrNameLst>
                                          <p:attrName>style.visibility</p:attrName>
                                        </p:attrNameLst>
                                      </p:cBhvr>
                                      <p:to>
                                        <p:strVal val="visible"/>
                                      </p:to>
                                    </p:set>
                                    <p:anim calcmode="lin" valueType="num">
                                      <p:cBhvr additive="base">
                                        <p:cTn id="28"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9"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5">
                                            <p:txEl>
                                              <p:pRg st="1" end="1"/>
                                            </p:txEl>
                                          </p:spTgt>
                                        </p:tgtEl>
                                        <p:attrNameLst>
                                          <p:attrName>style.visibility</p:attrName>
                                        </p:attrNameLst>
                                      </p:cBhvr>
                                      <p:to>
                                        <p:strVal val="visible"/>
                                      </p:to>
                                    </p:set>
                                    <p:anim calcmode="lin" valueType="num">
                                      <p:cBhvr additive="base">
                                        <p:cTn id="34" dur="20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6">
                                            <p:bg/>
                                          </p:spTgt>
                                        </p:tgtEl>
                                        <p:attrNameLst>
                                          <p:attrName>style.visibility</p:attrName>
                                        </p:attrNameLst>
                                      </p:cBhvr>
                                      <p:to>
                                        <p:strVal val="visible"/>
                                      </p:to>
                                    </p:set>
                                    <p:anim calcmode="lin" valueType="num">
                                      <p:cBhvr additive="base">
                                        <p:cTn id="40"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41"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6">
                                            <p:txEl>
                                              <p:pRg st="0" end="0"/>
                                            </p:txEl>
                                          </p:spTgt>
                                        </p:tgtEl>
                                        <p:attrNameLst>
                                          <p:attrName>style.visibility</p:attrName>
                                        </p:attrNameLst>
                                      </p:cBhvr>
                                      <p:to>
                                        <p:strVal val="visible"/>
                                      </p:to>
                                    </p:set>
                                    <p:anim calcmode="lin" valueType="num">
                                      <p:cBhvr additive="base">
                                        <p:cTn id="46"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47"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grpId="0" nodeType="clickEffect">
                                  <p:stCondLst>
                                    <p:cond delay="0"/>
                                  </p:stCondLst>
                                  <p:childTnLst>
                                    <p:set>
                                      <p:cBhvr>
                                        <p:cTn id="51" dur="1" fill="hold">
                                          <p:stCondLst>
                                            <p:cond delay="0"/>
                                          </p:stCondLst>
                                        </p:cTn>
                                        <p:tgtEl>
                                          <p:spTgt spid="6">
                                            <p:txEl>
                                              <p:pRg st="1" end="1"/>
                                            </p:txEl>
                                          </p:spTgt>
                                        </p:tgtEl>
                                        <p:attrNameLst>
                                          <p:attrName>style.visibility</p:attrName>
                                        </p:attrNameLst>
                                      </p:cBhvr>
                                      <p:to>
                                        <p:strVal val="visible"/>
                                      </p:to>
                                    </p:set>
                                    <p:anim calcmode="lin" valueType="num">
                                      <p:cBhvr additive="base">
                                        <p:cTn id="52" dur="2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53" dur="2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 presetClass="entr" presetSubtype="4" fill="hold" grpId="0" nodeType="clickEffect">
                                  <p:stCondLst>
                                    <p:cond delay="0"/>
                                  </p:stCondLst>
                                  <p:childTnLst>
                                    <p:set>
                                      <p:cBhvr>
                                        <p:cTn id="57" dur="1" fill="hold">
                                          <p:stCondLst>
                                            <p:cond delay="0"/>
                                          </p:stCondLst>
                                        </p:cTn>
                                        <p:tgtEl>
                                          <p:spTgt spid="6">
                                            <p:txEl>
                                              <p:pRg st="2" end="2"/>
                                            </p:txEl>
                                          </p:spTgt>
                                        </p:tgtEl>
                                        <p:attrNameLst>
                                          <p:attrName>style.visibility</p:attrName>
                                        </p:attrNameLst>
                                      </p:cBhvr>
                                      <p:to>
                                        <p:strVal val="visible"/>
                                      </p:to>
                                    </p:set>
                                    <p:anim calcmode="lin" valueType="num">
                                      <p:cBhvr additive="base">
                                        <p:cTn id="58" dur="20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59" dur="20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22" presetClass="entr" presetSubtype="4" fill="hold" grpId="0" nodeType="clickEffect">
                                  <p:stCondLst>
                                    <p:cond delay="0"/>
                                  </p:stCondLst>
                                  <p:childTnLst>
                                    <p:set>
                                      <p:cBhvr>
                                        <p:cTn id="63" dur="1" fill="hold">
                                          <p:stCondLst>
                                            <p:cond delay="0"/>
                                          </p:stCondLst>
                                        </p:cTn>
                                        <p:tgtEl>
                                          <p:spTgt spid="13"/>
                                        </p:tgtEl>
                                        <p:attrNameLst>
                                          <p:attrName>style.visibility</p:attrName>
                                        </p:attrNameLst>
                                      </p:cBhvr>
                                      <p:to>
                                        <p:strVal val="visible"/>
                                      </p:to>
                                    </p:set>
                                    <p:animEffect transition="in" filter="wipe(down)">
                                      <p:cBhvr>
                                        <p:cTn id="64" dur="500"/>
                                        <p:tgtEl>
                                          <p:spTgt spid="13"/>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4" fill="hold" grpId="0" nodeType="clickEffect">
                                  <p:stCondLst>
                                    <p:cond delay="0"/>
                                  </p:stCondLst>
                                  <p:childTnLst>
                                    <p:set>
                                      <p:cBhvr>
                                        <p:cTn id="68" dur="1" fill="hold">
                                          <p:stCondLst>
                                            <p:cond delay="0"/>
                                          </p:stCondLst>
                                        </p:cTn>
                                        <p:tgtEl>
                                          <p:spTgt spid="14"/>
                                        </p:tgtEl>
                                        <p:attrNameLst>
                                          <p:attrName>style.visibility</p:attrName>
                                        </p:attrNameLst>
                                      </p:cBhvr>
                                      <p:to>
                                        <p:strVal val="visible"/>
                                      </p:to>
                                    </p:set>
                                    <p:animEffect transition="in" filter="wipe(down)">
                                      <p:cBhvr>
                                        <p:cTn id="6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177</TotalTime>
  <Words>435</Words>
  <Application>Microsoft Office PowerPoint</Application>
  <PresentationFormat>Presentación en pantalla (4:3)</PresentationFormat>
  <Paragraphs>22</Paragraphs>
  <Slides>4</Slides>
  <Notes>3</Notes>
  <HiddenSlides>0</HiddenSlides>
  <MMClips>0</MMClips>
  <ScaleCrop>false</ScaleCrop>
  <HeadingPairs>
    <vt:vector size="4" baseType="variant">
      <vt:variant>
        <vt:lpstr>Tema</vt:lpstr>
      </vt:variant>
      <vt:variant>
        <vt:i4>1</vt:i4>
      </vt:variant>
      <vt:variant>
        <vt:lpstr>Títulos de diapositiva</vt:lpstr>
      </vt:variant>
      <vt:variant>
        <vt:i4>4</vt:i4>
      </vt:variant>
    </vt:vector>
  </HeadingPairs>
  <TitlesOfParts>
    <vt:vector size="5" baseType="lpstr">
      <vt:lpstr>Viajes</vt:lpstr>
      <vt:lpstr>Registro contable</vt:lpstr>
      <vt:lpstr>Diapositiva 2</vt:lpstr>
      <vt:lpstr>Diapositiva 3</vt:lpstr>
      <vt:lpstr>Diapositiva 4</vt:lpstr>
    </vt:vector>
  </TitlesOfParts>
  <Company>Pontificia Universidad Javeriana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hbermude</dc:creator>
  <cp:lastModifiedBy>hbermude</cp:lastModifiedBy>
  <cp:revision>25</cp:revision>
  <dcterms:created xsi:type="dcterms:W3CDTF">2010-02-05T13:43:46Z</dcterms:created>
  <dcterms:modified xsi:type="dcterms:W3CDTF">2010-02-23T00:23:17Z</dcterms:modified>
</cp:coreProperties>
</file>