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sldIdLst>
    <p:sldId id="256" r:id="rId2"/>
    <p:sldId id="262" r:id="rId3"/>
    <p:sldId id="263" r:id="rId4"/>
    <p:sldId id="264" r:id="rId5"/>
    <p:sldId id="265" r:id="rId6"/>
    <p:sldId id="266" r:id="rId7"/>
    <p:sldId id="267" r:id="rId8"/>
    <p:sldId id="268" r:id="rId9"/>
    <p:sldId id="269" r:id="rId10"/>
    <p:sldId id="270" r:id="rId11"/>
    <p:sldId id="271" r:id="rId12"/>
  </p:sldIdLst>
  <p:sldSz cx="9144000" cy="6858000" type="screen4x3"/>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87" autoAdjust="0"/>
    <p:restoredTop sz="86414" autoAdjust="0"/>
  </p:normalViewPr>
  <p:slideViewPr>
    <p:cSldViewPr>
      <p:cViewPr varScale="1">
        <p:scale>
          <a:sx n="73" d="100"/>
          <a:sy n="73" d="100"/>
        </p:scale>
        <p:origin x="1109" y="62"/>
      </p:cViewPr>
      <p:guideLst>
        <p:guide orient="horz" pos="2160"/>
        <p:guide pos="2880"/>
      </p:guideLst>
    </p:cSldViewPr>
  </p:slideViewPr>
  <p:outlineViewPr>
    <p:cViewPr>
      <p:scale>
        <a:sx n="33" d="100"/>
        <a:sy n="33" d="100"/>
      </p:scale>
      <p:origin x="0" y="-3542"/>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67" d="100"/>
          <a:sy n="67" d="100"/>
        </p:scale>
        <p:origin x="3120" y="53"/>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O"/>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7A4A78E-36A0-4C82-A63C-1DF8B56BE281}" type="datetimeFigureOut">
              <a:rPr lang="es-CO" smtClean="0"/>
              <a:pPr/>
              <a:t>27/11/2016</a:t>
            </a:fld>
            <a:endParaRPr lang="es-CO"/>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O"/>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O"/>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ADE55E3-A00E-43FD-A031-841EC2C2B02A}" type="slidenum">
              <a:rPr lang="es-CO" smtClean="0"/>
              <a:pPr/>
              <a:t>‹Nº›</a:t>
            </a:fld>
            <a:endParaRPr lang="es-CO"/>
          </a:p>
        </p:txBody>
      </p:sp>
    </p:spTree>
    <p:extLst>
      <p:ext uri="{BB962C8B-B14F-4D97-AF65-F5344CB8AC3E}">
        <p14:creationId xmlns:p14="http://schemas.microsoft.com/office/powerpoint/2010/main" val="30253343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0ADE55E3-A00E-43FD-A031-841EC2C2B02A}" type="slidenum">
              <a:rPr lang="es-CO" smtClean="0"/>
              <a:pPr/>
              <a:t>1</a:t>
            </a:fld>
            <a:endParaRPr lang="es-CO"/>
          </a:p>
        </p:txBody>
      </p:sp>
    </p:spTree>
    <p:extLst>
      <p:ext uri="{BB962C8B-B14F-4D97-AF65-F5344CB8AC3E}">
        <p14:creationId xmlns:p14="http://schemas.microsoft.com/office/powerpoint/2010/main" val="9261259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10</a:t>
            </a:fld>
            <a:endParaRPr lang="es-CO"/>
          </a:p>
        </p:txBody>
      </p:sp>
    </p:spTree>
    <p:extLst>
      <p:ext uri="{BB962C8B-B14F-4D97-AF65-F5344CB8AC3E}">
        <p14:creationId xmlns:p14="http://schemas.microsoft.com/office/powerpoint/2010/main" val="117188526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11</a:t>
            </a:fld>
            <a:endParaRPr lang="es-CO"/>
          </a:p>
        </p:txBody>
      </p:sp>
    </p:spTree>
    <p:extLst>
      <p:ext uri="{BB962C8B-B14F-4D97-AF65-F5344CB8AC3E}">
        <p14:creationId xmlns:p14="http://schemas.microsoft.com/office/powerpoint/2010/main" val="25644621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2</a:t>
            </a:fld>
            <a:endParaRPr lang="es-CO"/>
          </a:p>
        </p:txBody>
      </p:sp>
    </p:spTree>
    <p:extLst>
      <p:ext uri="{BB962C8B-B14F-4D97-AF65-F5344CB8AC3E}">
        <p14:creationId xmlns:p14="http://schemas.microsoft.com/office/powerpoint/2010/main" val="19604902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3</a:t>
            </a:fld>
            <a:endParaRPr lang="es-CO"/>
          </a:p>
        </p:txBody>
      </p:sp>
    </p:spTree>
    <p:extLst>
      <p:ext uri="{BB962C8B-B14F-4D97-AF65-F5344CB8AC3E}">
        <p14:creationId xmlns:p14="http://schemas.microsoft.com/office/powerpoint/2010/main" val="5404846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4</a:t>
            </a:fld>
            <a:endParaRPr lang="es-CO"/>
          </a:p>
        </p:txBody>
      </p:sp>
    </p:spTree>
    <p:extLst>
      <p:ext uri="{BB962C8B-B14F-4D97-AF65-F5344CB8AC3E}">
        <p14:creationId xmlns:p14="http://schemas.microsoft.com/office/powerpoint/2010/main" val="14773730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5</a:t>
            </a:fld>
            <a:endParaRPr lang="es-CO"/>
          </a:p>
        </p:txBody>
      </p:sp>
    </p:spTree>
    <p:extLst>
      <p:ext uri="{BB962C8B-B14F-4D97-AF65-F5344CB8AC3E}">
        <p14:creationId xmlns:p14="http://schemas.microsoft.com/office/powerpoint/2010/main" val="35290437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6</a:t>
            </a:fld>
            <a:endParaRPr lang="es-CO"/>
          </a:p>
        </p:txBody>
      </p:sp>
    </p:spTree>
    <p:extLst>
      <p:ext uri="{BB962C8B-B14F-4D97-AF65-F5344CB8AC3E}">
        <p14:creationId xmlns:p14="http://schemas.microsoft.com/office/powerpoint/2010/main" val="98939448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7</a:t>
            </a:fld>
            <a:endParaRPr lang="es-CO"/>
          </a:p>
        </p:txBody>
      </p:sp>
    </p:spTree>
    <p:extLst>
      <p:ext uri="{BB962C8B-B14F-4D97-AF65-F5344CB8AC3E}">
        <p14:creationId xmlns:p14="http://schemas.microsoft.com/office/powerpoint/2010/main" val="251165930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8</a:t>
            </a:fld>
            <a:endParaRPr lang="es-CO"/>
          </a:p>
        </p:txBody>
      </p:sp>
    </p:spTree>
    <p:extLst>
      <p:ext uri="{BB962C8B-B14F-4D97-AF65-F5344CB8AC3E}">
        <p14:creationId xmlns:p14="http://schemas.microsoft.com/office/powerpoint/2010/main" val="181348616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9</a:t>
            </a:fld>
            <a:endParaRPr lang="es-CO"/>
          </a:p>
        </p:txBody>
      </p:sp>
    </p:spTree>
    <p:extLst>
      <p:ext uri="{BB962C8B-B14F-4D97-AF65-F5344CB8AC3E}">
        <p14:creationId xmlns:p14="http://schemas.microsoft.com/office/powerpoint/2010/main" val="37986958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Título"/>
          <p:cNvSpPr>
            <a:spLocks noGrp="1"/>
          </p:cNvSpPr>
          <p:nvPr>
            <p:ph type="ctrTitle"/>
          </p:nvPr>
        </p:nvSpPr>
        <p:spPr>
          <a:xfrm>
            <a:off x="381000" y="4853411"/>
            <a:ext cx="8458200" cy="1222375"/>
          </a:xfrm>
        </p:spPr>
        <p:txBody>
          <a:bodyPr anchor="t"/>
          <a:lstStyle/>
          <a:p>
            <a:r>
              <a:rPr kumimoji="0" lang="es-ES"/>
              <a:t>Haga clic para modificar el estilo de título del patrón</a:t>
            </a:r>
            <a:endParaRPr kumimoji="0" lang="en-US"/>
          </a:p>
        </p:txBody>
      </p:sp>
      <p:sp>
        <p:nvSpPr>
          <p:cNvPr id="9" name="8 Subtítulo"/>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a:t>Haga clic para modificar el estilo de subtítulo del patrón</a:t>
            </a:r>
            <a:endParaRPr kumimoji="0" lang="en-US"/>
          </a:p>
        </p:txBody>
      </p:sp>
      <p:sp>
        <p:nvSpPr>
          <p:cNvPr id="16" name="15 Marcador de fecha"/>
          <p:cNvSpPr>
            <a:spLocks noGrp="1"/>
          </p:cNvSpPr>
          <p:nvPr>
            <p:ph type="dt" sz="half" idx="10"/>
          </p:nvPr>
        </p:nvSpPr>
        <p:spPr/>
        <p:txBody>
          <a:bodyPr/>
          <a:lstStyle/>
          <a:p>
            <a:fld id="{0802B026-D3D0-4D75-8C57-6085F1C3ABC7}" type="datetime1">
              <a:rPr lang="es-CO" smtClean="0"/>
              <a:t>27/11/2016</a:t>
            </a:fld>
            <a:endParaRPr lang="es-CO"/>
          </a:p>
        </p:txBody>
      </p:sp>
      <p:sp>
        <p:nvSpPr>
          <p:cNvPr id="2" name="1 Marcador de pie de página"/>
          <p:cNvSpPr>
            <a:spLocks noGrp="1"/>
          </p:cNvSpPr>
          <p:nvPr>
            <p:ph type="ftr" sz="quarter" idx="11"/>
          </p:nvPr>
        </p:nvSpPr>
        <p:spPr/>
        <p:txBody>
          <a:bodyPr/>
          <a:lstStyle/>
          <a:p>
            <a:endParaRPr lang="es-CO"/>
          </a:p>
        </p:txBody>
      </p:sp>
      <p:sp>
        <p:nvSpPr>
          <p:cNvPr id="15" name="14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‹Nº›</a:t>
            </a:fld>
            <a:endParaRPr lang="es-C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8EC40E92-7DA5-43D8-985E-EAF30807E519}" type="datetime1">
              <a:rPr lang="es-CO" smtClean="0"/>
              <a:t>27/11/2016</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549276"/>
            <a:ext cx="1828800" cy="5851525"/>
          </a:xfrm>
        </p:spPr>
        <p:txBody>
          <a:bodyPr vert="eaVert"/>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a:xfrm>
            <a:off x="457200" y="549276"/>
            <a:ext cx="6248400" cy="5851525"/>
          </a:xfrm>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5953E614-17A9-43E2-85CA-E610E692B630}" type="datetime1">
              <a:rPr lang="es-CO" smtClean="0"/>
              <a:t>27/11/2016</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2" name="21 Título"/>
          <p:cNvSpPr>
            <a:spLocks noGrp="1"/>
          </p:cNvSpPr>
          <p:nvPr>
            <p:ph type="title"/>
          </p:nvPr>
        </p:nvSpPr>
        <p:spPr/>
        <p:txBody>
          <a:bodyPr/>
          <a:lstStyle/>
          <a:p>
            <a:r>
              <a:rPr kumimoji="0" lang="es-ES"/>
              <a:t>Haga clic para modificar el estilo de título del patrón</a:t>
            </a:r>
            <a:endParaRPr kumimoji="0" lang="en-US"/>
          </a:p>
        </p:txBody>
      </p:sp>
      <p:sp>
        <p:nvSpPr>
          <p:cNvPr id="27" name="26 Marcador de contenido"/>
          <p:cNvSpPr>
            <a:spLocks noGrp="1"/>
          </p:cNvSpPr>
          <p:nvPr>
            <p:ph idx="1"/>
          </p:nvPr>
        </p:nvSpPr>
        <p:spPr/>
        <p:txBody>
          <a:body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5A2CAE3F-7AB2-4219-A3AA-A679FF1AD429}" type="datetime1">
              <a:rPr lang="es-CO" smtClean="0"/>
              <a:t>27/11/2016</a:t>
            </a:fld>
            <a:endParaRPr lang="es-CO"/>
          </a:p>
        </p:txBody>
      </p:sp>
      <p:sp>
        <p:nvSpPr>
          <p:cNvPr id="19" name="18 Marcador de pie de página"/>
          <p:cNvSpPr>
            <a:spLocks noGrp="1"/>
          </p:cNvSpPr>
          <p:nvPr>
            <p:ph type="ftr" sz="quarter" idx="11"/>
          </p:nvPr>
        </p:nvSpPr>
        <p:spPr>
          <a:xfrm>
            <a:off x="3581400" y="76200"/>
            <a:ext cx="2895600" cy="288925"/>
          </a:xfrm>
        </p:spPr>
        <p:txBody>
          <a:bodyPr/>
          <a:lstStyle/>
          <a:p>
            <a:endParaRPr lang="es-CO"/>
          </a:p>
        </p:txBody>
      </p:sp>
      <p:sp>
        <p:nvSpPr>
          <p:cNvPr id="16" name="15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‹Nº›</a:t>
            </a:fld>
            <a:endParaRPr lang="es-C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texto"/>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a:t>Haga clic para modificar el estilo de texto del patrón</a:t>
            </a:r>
          </a:p>
        </p:txBody>
      </p:sp>
      <p:sp>
        <p:nvSpPr>
          <p:cNvPr id="19" name="18 Marcador de fecha"/>
          <p:cNvSpPr>
            <a:spLocks noGrp="1"/>
          </p:cNvSpPr>
          <p:nvPr>
            <p:ph type="dt" sz="half" idx="10"/>
          </p:nvPr>
        </p:nvSpPr>
        <p:spPr/>
        <p:txBody>
          <a:bodyPr/>
          <a:lstStyle/>
          <a:p>
            <a:fld id="{D9C576DE-CDF1-4D50-BA6D-A0C94D0C047F}" type="datetime1">
              <a:rPr lang="es-CO" smtClean="0"/>
              <a:t>27/11/2016</a:t>
            </a:fld>
            <a:endParaRPr lang="es-CO"/>
          </a:p>
        </p:txBody>
      </p:sp>
      <p:sp>
        <p:nvSpPr>
          <p:cNvPr id="11" name="10 Marcador de pie de página"/>
          <p:cNvSpPr>
            <a:spLocks noGrp="1"/>
          </p:cNvSpPr>
          <p:nvPr>
            <p:ph type="ftr" sz="quarter" idx="11"/>
          </p:nvPr>
        </p:nvSpPr>
        <p:spPr/>
        <p:txBody>
          <a:bodyPr/>
          <a:lstStyle/>
          <a:p>
            <a:endParaRPr lang="es-CO"/>
          </a:p>
        </p:txBody>
      </p:sp>
      <p:sp>
        <p:nvSpPr>
          <p:cNvPr id="16" name="1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
        <p:nvSpPr>
          <p:cNvPr id="8" name="7 Título"/>
          <p:cNvSpPr>
            <a:spLocks noGrp="1"/>
          </p:cNvSpPr>
          <p:nvPr>
            <p:ph type="title"/>
          </p:nvPr>
        </p:nvSpPr>
        <p:spPr>
          <a:xfrm>
            <a:off x="180475" y="2947085"/>
            <a:ext cx="8686800" cy="1184825"/>
          </a:xfrm>
        </p:spPr>
        <p:txBody>
          <a:bodyPr rtlCol="0" anchor="t"/>
          <a:lstStyle>
            <a:lvl1pPr algn="r">
              <a:defRPr/>
            </a:lvl1pPr>
          </a:lstStyle>
          <a:p>
            <a:r>
              <a:rPr kumimoji="0" lang="es-ES"/>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0" name="1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4" name="13 Marcador de contenido"/>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dirty="0"/>
              <a:t>Haga clic para modificar el estilo de texto del patrón</a:t>
            </a:r>
          </a:p>
          <a:p>
            <a:pPr lvl="1" eaLnBrk="1" latinLnBrk="0" hangingPunct="1"/>
            <a:r>
              <a:rPr lang="es-ES" dirty="0"/>
              <a:t>Segundo nivel</a:t>
            </a:r>
          </a:p>
          <a:p>
            <a:pPr lvl="2" eaLnBrk="1" latinLnBrk="0" hangingPunct="1"/>
            <a:r>
              <a:rPr lang="es-ES" dirty="0"/>
              <a:t>Tercer nivel</a:t>
            </a:r>
          </a:p>
          <a:p>
            <a:pPr lvl="3" eaLnBrk="1" latinLnBrk="0" hangingPunct="1"/>
            <a:r>
              <a:rPr lang="es-ES" dirty="0"/>
              <a:t>Cuarto nivel</a:t>
            </a:r>
          </a:p>
          <a:p>
            <a:pPr lvl="4" eaLnBrk="1" latinLnBrk="0" hangingPunct="1"/>
            <a:r>
              <a:rPr lang="es-ES" dirty="0"/>
              <a:t>Quinto nivel</a:t>
            </a:r>
            <a:endParaRPr kumimoji="0" lang="en-US" dirty="0"/>
          </a:p>
        </p:txBody>
      </p:sp>
      <p:sp>
        <p:nvSpPr>
          <p:cNvPr id="13" name="12 Marcador de contenido"/>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1" name="20 Marcador de fecha"/>
          <p:cNvSpPr>
            <a:spLocks noGrp="1"/>
          </p:cNvSpPr>
          <p:nvPr>
            <p:ph type="dt" sz="half" idx="10"/>
          </p:nvPr>
        </p:nvSpPr>
        <p:spPr/>
        <p:txBody>
          <a:bodyPr/>
          <a:lstStyle/>
          <a:p>
            <a:fld id="{0FB891D8-4896-4B00-9807-82C35F0A879A}" type="datetime1">
              <a:rPr lang="es-CO" smtClean="0"/>
              <a:t>27/11/2016</a:t>
            </a:fld>
            <a:endParaRPr lang="es-CO"/>
          </a:p>
        </p:txBody>
      </p:sp>
      <p:sp>
        <p:nvSpPr>
          <p:cNvPr id="10" name="9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9" name="28 Título"/>
          <p:cNvSpPr>
            <a:spLocks noGrp="1"/>
          </p:cNvSpPr>
          <p:nvPr>
            <p:ph type="title"/>
          </p:nvPr>
        </p:nvSpPr>
        <p:spPr>
          <a:xfrm>
            <a:off x="304800" y="5410200"/>
            <a:ext cx="8610600" cy="882650"/>
          </a:xfrm>
        </p:spPr>
        <p:txBody>
          <a:bodyPr anchor="ctr"/>
          <a:lstStyle>
            <a:lvl1pPr>
              <a:defRPr/>
            </a:lvl1pPr>
          </a:lstStyle>
          <a:p>
            <a:r>
              <a:rPr kumimoji="0" lang="es-ES"/>
              <a:t>Haga clic para modificar el estilo de título del patrón</a:t>
            </a:r>
            <a:endParaRPr kumimoji="0" lang="en-US"/>
          </a:p>
        </p:txBody>
      </p:sp>
      <p:sp>
        <p:nvSpPr>
          <p:cNvPr id="13" name="12 Marcador de texto"/>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25" name="24 Marcador de texto"/>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4" name="3 Marcador de contenido"/>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8" name="27 Marcador de contenido"/>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10" name="9 Marcador de fecha"/>
          <p:cNvSpPr>
            <a:spLocks noGrp="1"/>
          </p:cNvSpPr>
          <p:nvPr>
            <p:ph type="dt" sz="half" idx="10"/>
          </p:nvPr>
        </p:nvSpPr>
        <p:spPr/>
        <p:txBody>
          <a:bodyPr/>
          <a:lstStyle/>
          <a:p>
            <a:fld id="{B1A51459-9CD6-459C-BB2A-8D7DD0169F21}" type="datetime1">
              <a:rPr lang="es-CO" smtClean="0"/>
              <a:t>27/11/2016</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a:xfrm>
            <a:off x="8229600" y="6477000"/>
            <a:ext cx="762000" cy="246888"/>
          </a:xfrm>
        </p:spPr>
        <p:txBody>
          <a:bodyPr/>
          <a:lstStyle/>
          <a:p>
            <a:fld id="{87159146-41A3-4BE1-A659-FD07DAF1089F}" type="slidenum">
              <a:rPr lang="es-CO" smtClean="0"/>
              <a:pPr/>
              <a:t>‹Nº›</a:t>
            </a:fld>
            <a:endParaRPr lang="es-CO"/>
          </a:p>
        </p:txBody>
      </p:sp>
      <p:sp>
        <p:nvSpPr>
          <p:cNvPr id="11" name="10 Conector recto"/>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0" name="2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2" name="11 Marcador de fecha"/>
          <p:cNvSpPr>
            <a:spLocks noGrp="1"/>
          </p:cNvSpPr>
          <p:nvPr>
            <p:ph type="dt" sz="half" idx="10"/>
          </p:nvPr>
        </p:nvSpPr>
        <p:spPr/>
        <p:txBody>
          <a:bodyPr/>
          <a:lstStyle/>
          <a:p>
            <a:fld id="{F2CAB3B7-B57A-4C09-A7AD-05CE810D666C}" type="datetime1">
              <a:rPr lang="es-CO" smtClean="0"/>
              <a:t>27/11/2016</a:t>
            </a:fld>
            <a:endParaRPr lang="es-CO"/>
          </a:p>
        </p:txBody>
      </p:sp>
      <p:sp>
        <p:nvSpPr>
          <p:cNvPr id="21" name="20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p>
            <a:fld id="{E99E445F-8593-4E54-A286-14CC5B4A276B}" type="datetime1">
              <a:rPr lang="es-CO" smtClean="0"/>
              <a:t>27/11/2016</a:t>
            </a:fld>
            <a:endParaRPr lang="es-CO"/>
          </a:p>
        </p:txBody>
      </p:sp>
      <p:sp>
        <p:nvSpPr>
          <p:cNvPr id="24" name="23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7 Conector recto"/>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Título"/>
          <p:cNvSpPr>
            <a:spLocks noGrp="1"/>
          </p:cNvSpPr>
          <p:nvPr>
            <p:ph type="title"/>
          </p:nvPr>
        </p:nvSpPr>
        <p:spPr>
          <a:xfrm>
            <a:off x="457200" y="5486400"/>
            <a:ext cx="8458200" cy="520700"/>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a:t>Haga clic para modificar el estilo de texto del patrón</a:t>
            </a:r>
          </a:p>
        </p:txBody>
      </p:sp>
      <p:sp>
        <p:nvSpPr>
          <p:cNvPr id="14" name="13 Marcador de contenido"/>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1DD7DC1F-DCCC-44FF-A484-E8B29A229617}" type="datetime1">
              <a:rPr lang="es-CO" smtClean="0"/>
              <a:t>27/11/2016</a:t>
            </a:fld>
            <a:endParaRPr lang="es-CO"/>
          </a:p>
        </p:txBody>
      </p:sp>
      <p:sp>
        <p:nvSpPr>
          <p:cNvPr id="29" name="28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3" name="12 Marcador de posición de imagen"/>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s-ES"/>
              <a:t>Haga clic en el icono para agregar una imagen</a:t>
            </a:r>
            <a:endParaRPr kumimoji="0" lang="en-US" dirty="0"/>
          </a:p>
        </p:txBody>
      </p:sp>
      <p:sp>
        <p:nvSpPr>
          <p:cNvPr id="7" name="6 Marcador de fecha"/>
          <p:cNvSpPr>
            <a:spLocks noGrp="1"/>
          </p:cNvSpPr>
          <p:nvPr>
            <p:ph type="dt" sz="half" idx="10"/>
          </p:nvPr>
        </p:nvSpPr>
        <p:spPr/>
        <p:txBody>
          <a:bodyPr/>
          <a:lstStyle/>
          <a:p>
            <a:fld id="{1A2124FD-5DA9-4DD1-AB9E-366C5026D021}" type="datetime1">
              <a:rPr lang="es-CO" smtClean="0"/>
              <a:t>27/11/2016</a:t>
            </a:fld>
            <a:endParaRPr lang="es-CO"/>
          </a:p>
        </p:txBody>
      </p:sp>
      <p:sp>
        <p:nvSpPr>
          <p:cNvPr id="5" name="4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
        <p:nvSpPr>
          <p:cNvPr id="17" name="16 Título"/>
          <p:cNvSpPr>
            <a:spLocks noGrp="1"/>
          </p:cNvSpPr>
          <p:nvPr>
            <p:ph type="title"/>
          </p:nvPr>
        </p:nvSpPr>
        <p:spPr>
          <a:xfrm>
            <a:off x="381000" y="4993760"/>
            <a:ext cx="5867400" cy="522288"/>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s-ES"/>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Marcador de texto"/>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s-ES" dirty="0"/>
              <a:t>Haga clic para modificar el estilo de texto del patrón</a:t>
            </a:r>
          </a:p>
          <a:p>
            <a:pPr lvl="1" eaLnBrk="1" latinLnBrk="0" hangingPunct="1"/>
            <a:r>
              <a:rPr kumimoji="0" lang="es-ES" dirty="0"/>
              <a:t>Segundo nivel</a:t>
            </a:r>
          </a:p>
          <a:p>
            <a:pPr lvl="2" eaLnBrk="1" latinLnBrk="0" hangingPunct="1"/>
            <a:r>
              <a:rPr kumimoji="0" lang="es-ES" dirty="0"/>
              <a:t>Tercer nivel</a:t>
            </a:r>
          </a:p>
          <a:p>
            <a:pPr lvl="3" eaLnBrk="1" latinLnBrk="0" hangingPunct="1"/>
            <a:r>
              <a:rPr kumimoji="0" lang="es-ES" dirty="0"/>
              <a:t>Cuarto nivel</a:t>
            </a:r>
          </a:p>
          <a:p>
            <a:pPr lvl="4" eaLnBrk="1" latinLnBrk="0" hangingPunct="1"/>
            <a:r>
              <a:rPr kumimoji="0" lang="es-ES" dirty="0"/>
              <a:t>Quinto nivel</a:t>
            </a:r>
            <a:endParaRPr kumimoji="0" lang="en-US" dirty="0"/>
          </a:p>
        </p:txBody>
      </p:sp>
      <p:sp>
        <p:nvSpPr>
          <p:cNvPr id="11" name="10 Marcador de fecha"/>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2816E7FB-D113-47F7-9B2E-D98881C93E53}" type="datetime1">
              <a:rPr lang="es-CO" smtClean="0"/>
              <a:t>27/11/2016</a:t>
            </a:fld>
            <a:endParaRPr lang="es-CO"/>
          </a:p>
        </p:txBody>
      </p:sp>
      <p:sp>
        <p:nvSpPr>
          <p:cNvPr id="28" name="27 Marcador de pie de página"/>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s-CO"/>
          </a:p>
        </p:txBody>
      </p:sp>
      <p:sp>
        <p:nvSpPr>
          <p:cNvPr id="5" name="4 Marcador de número de diapositiva"/>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87159146-41A3-4BE1-A659-FD07DAF1089F}" type="slidenum">
              <a:rPr lang="es-CO" smtClean="0"/>
              <a:pPr/>
              <a:t>‹Nº›</a:t>
            </a:fld>
            <a:endParaRPr lang="es-CO"/>
          </a:p>
        </p:txBody>
      </p:sp>
      <p:sp>
        <p:nvSpPr>
          <p:cNvPr id="10" name="9 Marcador de título"/>
          <p:cNvSpPr>
            <a:spLocks noGrp="1"/>
          </p:cNvSpPr>
          <p:nvPr>
            <p:ph type="title"/>
          </p:nvPr>
        </p:nvSpPr>
        <p:spPr>
          <a:xfrm>
            <a:off x="304800" y="457200"/>
            <a:ext cx="8686800" cy="838200"/>
          </a:xfrm>
          <a:prstGeom prst="rect">
            <a:avLst/>
          </a:prstGeom>
        </p:spPr>
        <p:txBody>
          <a:bodyPr vert="horz" anchor="ctr">
            <a:normAutofit/>
          </a:bodyPr>
          <a:lstStyle/>
          <a:p>
            <a:r>
              <a:rPr kumimoji="0" lang="es-ES"/>
              <a:t>Haga clic para modificar el estilo de título del patrón</a:t>
            </a:r>
            <a:endParaRPr kumimoji="0" lang="en-US"/>
          </a:p>
        </p:txBody>
      </p:sp>
      <p:sp>
        <p:nvSpPr>
          <p:cNvPr id="9" name="8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Conector recto"/>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500175"/>
            <a:ext cx="7772400" cy="2786082"/>
          </a:xfrm>
        </p:spPr>
        <p:txBody>
          <a:bodyPr>
            <a:noAutofit/>
          </a:bodyPr>
          <a:lstStyle/>
          <a:p>
            <a:r>
              <a:rPr lang="es-CO" sz="8800" dirty="0">
                <a:latin typeface="Bradley Hand ITC" pitchFamily="66" charset="0"/>
              </a:rPr>
              <a:t>Registro contable</a:t>
            </a:r>
          </a:p>
        </p:txBody>
      </p:sp>
      <p:sp>
        <p:nvSpPr>
          <p:cNvPr id="3" name="2 Subtítulo"/>
          <p:cNvSpPr>
            <a:spLocks noGrp="1"/>
          </p:cNvSpPr>
          <p:nvPr>
            <p:ph type="subTitle" idx="1"/>
          </p:nvPr>
        </p:nvSpPr>
        <p:spPr>
          <a:xfrm>
            <a:off x="1428728" y="4572008"/>
            <a:ext cx="6400800" cy="614370"/>
          </a:xfrm>
        </p:spPr>
        <p:txBody>
          <a:bodyPr/>
          <a:lstStyle/>
          <a:p>
            <a:r>
              <a:rPr lang="es-CO" dirty="0"/>
              <a:t>Número 313, noviembre 28 de 2016</a:t>
            </a:r>
          </a:p>
        </p:txBody>
      </p:sp>
      <p:sp>
        <p:nvSpPr>
          <p:cNvPr id="4" name="Slide Number Placeholder 3"/>
          <p:cNvSpPr>
            <a:spLocks noGrp="1"/>
          </p:cNvSpPr>
          <p:nvPr>
            <p:ph type="sldNum" sz="quarter" idx="12"/>
          </p:nvPr>
        </p:nvSpPr>
        <p:spPr/>
        <p:txBody>
          <a:bodyPr/>
          <a:lstStyle/>
          <a:p>
            <a:fld id="{87159146-41A3-4BE1-A659-FD07DAF1089F}" type="slidenum">
              <a:rPr lang="es-CO" smtClean="0"/>
              <a:pPr/>
              <a:t>1</a:t>
            </a:fld>
            <a:endParaRPr lang="es-CO"/>
          </a:p>
        </p:txBody>
      </p:sp>
    </p:spTree>
  </p:cSld>
  <p:clrMapOvr>
    <a:masterClrMapping/>
  </p:clrMapOvr>
  <p:transition advClick="0" advTm="3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par>
                          <p:cTn id="12" fill="hold">
                            <p:stCondLst>
                              <p:cond delay="1250"/>
                            </p:stCondLst>
                            <p:childTnLst>
                              <p:par>
                                <p:cTn id="13" presetID="4" presetClass="entr" presetSubtype="16"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box(in)">
                                      <p:cBhvr>
                                        <p:cTn id="15"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El Decano nos invitó a nuestra fiesta de cierre de actividades que será el martes 6 de diciembre.</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Se convocó a dos(2) sesiones del Comité de Trabajos de Grado para efectuar los comentarios respectivos a las presentaciones finales de dichas tesis. Las sesiones están programadas para el próximo miércoles 30 de noviembre y jueves 1 de diciembre, de 4 a 8 p.m., en el Edificio 9, salón 107, de acuerdo con la agenda adjunta.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10</a:t>
            </a:fld>
            <a:endParaRPr lang="es-CO"/>
          </a:p>
        </p:txBody>
      </p:sp>
    </p:spTree>
    <p:extLst>
      <p:ext uri="{BB962C8B-B14F-4D97-AF65-F5344CB8AC3E}">
        <p14:creationId xmlns:p14="http://schemas.microsoft.com/office/powerpoint/2010/main" val="2715430617"/>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El Facultad apoyará la aplicación de la herramienta para el desarrollo de la contabilidad (ADT), que con el patrocinio de </a:t>
            </a:r>
            <a:r>
              <a:rPr lang="es-CO" sz="1800"/>
              <a:t>la UNCTAD </a:t>
            </a:r>
            <a:r>
              <a:rPr lang="es-CO" sz="1800" dirty="0"/>
              <a:t>adelantará el Consejo Técnico de la Contaduría Pública.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Se realizó </a:t>
            </a:r>
            <a:r>
              <a:rPr lang="es-CO" sz="1800" dirty="0" err="1"/>
              <a:t>Heroes</a:t>
            </a:r>
            <a:r>
              <a:rPr lang="es-CO" sz="1800" dirty="0"/>
              <a:t> </a:t>
            </a:r>
            <a:r>
              <a:rPr lang="es-CO" sz="1800" dirty="0" err="1"/>
              <a:t>Fest</a:t>
            </a:r>
            <a:r>
              <a:rPr lang="es-CO" sz="1800" dirty="0"/>
              <a:t>, el festival de innovación, emprendimiento, educación, ciencia y tecnología más importante del país, basado en la colaboración, la visión, la determinación y la pasión para diseñar y transformar el futuro de Colombia.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11</a:t>
            </a:fld>
            <a:endParaRPr lang="es-CO"/>
          </a:p>
        </p:txBody>
      </p:sp>
    </p:spTree>
    <p:extLst>
      <p:ext uri="{BB962C8B-B14F-4D97-AF65-F5344CB8AC3E}">
        <p14:creationId xmlns:p14="http://schemas.microsoft.com/office/powerpoint/2010/main" val="3908896903"/>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Se publicaron Novitas 560 - Contrapartida 2457 a 2460 - Registro Contable 312.</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Se aproxima el primer foro sobre la reforma tributaria.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2</a:t>
            </a:fld>
            <a:endParaRPr lang="es-CO"/>
          </a:p>
        </p:txBody>
      </p:sp>
    </p:spTree>
    <p:extLst>
      <p:ext uri="{BB962C8B-B14F-4D97-AF65-F5344CB8AC3E}">
        <p14:creationId xmlns:p14="http://schemas.microsoft.com/office/powerpoint/2010/main" val="1943536840"/>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Se llevó a cabo la conferencia “Enseñando Matemáticas Para Hoy y Mañana” a cargo de la profesora Deborah Hughes </a:t>
            </a:r>
            <a:r>
              <a:rPr lang="es-CO" sz="1800" dirty="0" err="1"/>
              <a:t>Hallett</a:t>
            </a:r>
            <a:r>
              <a:rPr lang="es-CO" sz="1800" dirty="0"/>
              <a:t>.</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El Secretario General tiene el gusto de anunciar que el Padre Jorge Humberto Peláez Piedrahita, S.J., Rector de la Universidad, ha convocado el acto para la imposición de la Divisa de Honor Javeriana a los Profesores y Empleados Administrativos que al 31 de octubre de 2016 “hayan cumplido 15 o 25 años de vinculación laboral a la Universidad, así no sean continuos”, y que no la hayan recibido en una ceremonia anterior.</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3</a:t>
            </a:fld>
            <a:endParaRPr lang="es-CO"/>
          </a:p>
        </p:txBody>
      </p:sp>
    </p:spTree>
    <p:extLst>
      <p:ext uri="{BB962C8B-B14F-4D97-AF65-F5344CB8AC3E}">
        <p14:creationId xmlns:p14="http://schemas.microsoft.com/office/powerpoint/2010/main" val="651823307"/>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Se divulgó el </a:t>
            </a:r>
            <a:r>
              <a:rPr lang="it-IT" sz="1800" dirty="0"/>
              <a:t>Boletín Extraordinario VERI- II, 2016.</a:t>
            </a:r>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El miércoles 7 de diciembre se realizará la Navidad Javeriana.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4</a:t>
            </a:fld>
            <a:endParaRPr lang="es-CO"/>
          </a:p>
        </p:txBody>
      </p:sp>
    </p:spTree>
    <p:extLst>
      <p:ext uri="{BB962C8B-B14F-4D97-AF65-F5344CB8AC3E}">
        <p14:creationId xmlns:p14="http://schemas.microsoft.com/office/powerpoint/2010/main" val="507463432"/>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El próximo 5 de diciembre se lanzará el NAF núcleo de apoyo fiscal.</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El lunes 5 de diciembre habrá un Homenaje a los Egresados Javerianos que ocupan altos cargos en el Estado.</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5</a:t>
            </a:fld>
            <a:endParaRPr lang="es-CO"/>
          </a:p>
        </p:txBody>
      </p:sp>
    </p:spTree>
    <p:extLst>
      <p:ext uri="{BB962C8B-B14F-4D97-AF65-F5344CB8AC3E}">
        <p14:creationId xmlns:p14="http://schemas.microsoft.com/office/powerpoint/2010/main" val="3847133055"/>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Recibimos una invitación a participar en el proyecto Herramienta para el Desarrollo de la Contabilidad (ADT, por sus siglas en inglés).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Se realizó la segunda parte del Taller </a:t>
            </a:r>
            <a:r>
              <a:rPr lang="es-CO" sz="1800" dirty="0" err="1"/>
              <a:t>Reimaginando</a:t>
            </a:r>
            <a:r>
              <a:rPr lang="es-CO" sz="1800" dirty="0"/>
              <a:t> el Aula invertida con </a:t>
            </a:r>
            <a:r>
              <a:rPr lang="es-CO" sz="1800" dirty="0" err="1"/>
              <a:t>Blackboard</a:t>
            </a:r>
            <a:r>
              <a:rPr lang="es-CO" sz="1800" dirty="0"/>
              <a:t> .</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6</a:t>
            </a:fld>
            <a:endParaRPr lang="es-CO"/>
          </a:p>
        </p:txBody>
      </p:sp>
    </p:spTree>
    <p:extLst>
      <p:ext uri="{BB962C8B-B14F-4D97-AF65-F5344CB8AC3E}">
        <p14:creationId xmlns:p14="http://schemas.microsoft.com/office/powerpoint/2010/main" val="4202651927"/>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Continúa la preparación del próximo número de Vademécum.</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El profesor Segundo Paulino Angulo Cadena fue nombrado como Director Ejecutivo del Instituto Nacional de Contadores Públicos INCP.</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7</a:t>
            </a:fld>
            <a:endParaRPr lang="es-CO"/>
          </a:p>
        </p:txBody>
      </p:sp>
    </p:spTree>
    <p:extLst>
      <p:ext uri="{BB962C8B-B14F-4D97-AF65-F5344CB8AC3E}">
        <p14:creationId xmlns:p14="http://schemas.microsoft.com/office/powerpoint/2010/main" val="593187733"/>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El Departamento de Economía los invita al Panel que se realizará el próximo lunes 28 de noviembre sobre Las consecuencias económicas de la elección de Donald </a:t>
            </a:r>
            <a:r>
              <a:rPr lang="es-CO" sz="1800" dirty="0" err="1"/>
              <a:t>Trump</a:t>
            </a:r>
            <a:r>
              <a:rPr lang="es-CO" sz="1800" dirty="0"/>
              <a:t> como presidente de los Estados Unidos.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Una vez realizados y calificados los dos parciales y el examen final del segundo período académico del 2016, se deben ingresar las notas de dichas evaluaciones al sistema </a:t>
            </a:r>
            <a:r>
              <a:rPr lang="es-CO" sz="1800" dirty="0" err="1"/>
              <a:t>Gradebook</a:t>
            </a:r>
            <a:r>
              <a:rPr lang="es-CO" sz="1800" dirty="0"/>
              <a:t>.</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8</a:t>
            </a:fld>
            <a:endParaRPr lang="es-CO"/>
          </a:p>
        </p:txBody>
      </p:sp>
    </p:spTree>
    <p:extLst>
      <p:ext uri="{BB962C8B-B14F-4D97-AF65-F5344CB8AC3E}">
        <p14:creationId xmlns:p14="http://schemas.microsoft.com/office/powerpoint/2010/main" val="3067104148"/>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Recibimos la Tarjeta de Invitación - Despedida Fin de Año 2016 - Profesores Departamento de Ciencias Contables.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El egresado y profesor </a:t>
            </a:r>
            <a:r>
              <a:rPr kumimoji="0" lang="es-ES" sz="1800" kern="1200" dirty="0">
                <a:solidFill>
                  <a:schemeClr val="dk1"/>
                </a:solidFill>
                <a:effectLst/>
                <a:latin typeface="+mn-lt"/>
                <a:ea typeface="+mn-ea"/>
                <a:cs typeface="+mn-cs"/>
              </a:rPr>
              <a:t>Jimmy </a:t>
            </a:r>
            <a:r>
              <a:rPr kumimoji="0" lang="es-ES" sz="1800" kern="1200" dirty="0" err="1">
                <a:solidFill>
                  <a:schemeClr val="dk1"/>
                </a:solidFill>
                <a:effectLst/>
                <a:latin typeface="+mn-lt"/>
                <a:ea typeface="+mn-ea"/>
                <a:cs typeface="+mn-cs"/>
              </a:rPr>
              <a:t>Jay</a:t>
            </a:r>
            <a:r>
              <a:rPr kumimoji="0" lang="es-ES" sz="1800" kern="1200" dirty="0">
                <a:solidFill>
                  <a:schemeClr val="dk1"/>
                </a:solidFill>
                <a:effectLst/>
                <a:latin typeface="+mn-lt"/>
                <a:ea typeface="+mn-ea"/>
                <a:cs typeface="+mn-cs"/>
              </a:rPr>
              <a:t> Bolaño Tarra </a:t>
            </a:r>
            <a:r>
              <a:rPr lang="es-CO" sz="1800" dirty="0"/>
              <a:t>obtuvo la certificación en NICSP (Normas Internacionales de Contabilidad para el Sector Público) que otorga CIPFA (</a:t>
            </a:r>
            <a:r>
              <a:rPr lang="es-CO" sz="1800" dirty="0" err="1"/>
              <a:t>The</a:t>
            </a:r>
            <a:r>
              <a:rPr lang="es-CO" sz="1800" dirty="0"/>
              <a:t> </a:t>
            </a:r>
            <a:r>
              <a:rPr lang="es-CO" sz="1800" dirty="0" err="1"/>
              <a:t>Charter</a:t>
            </a:r>
            <a:r>
              <a:rPr lang="es-CO" sz="1800" dirty="0"/>
              <a:t> </a:t>
            </a:r>
            <a:r>
              <a:rPr lang="es-CO" sz="1800" dirty="0" err="1"/>
              <a:t>Institute</a:t>
            </a:r>
            <a:r>
              <a:rPr lang="es-CO" sz="1800" dirty="0"/>
              <a:t> of </a:t>
            </a:r>
            <a:r>
              <a:rPr lang="es-CO" sz="1800" dirty="0" err="1"/>
              <a:t>Public</a:t>
            </a:r>
            <a:r>
              <a:rPr lang="es-CO" sz="1800" dirty="0"/>
              <a:t> </a:t>
            </a:r>
            <a:r>
              <a:rPr lang="es-CO" sz="1800" dirty="0" err="1"/>
              <a:t>Finance</a:t>
            </a:r>
            <a:r>
              <a:rPr lang="es-CO" sz="1800" dirty="0"/>
              <a:t> &amp; </a:t>
            </a:r>
            <a:r>
              <a:rPr lang="es-CO" sz="1800" dirty="0" err="1"/>
              <a:t>Accountancy</a:t>
            </a:r>
            <a:r>
              <a:rPr lang="es-CO" sz="1800" dirty="0"/>
              <a:t> de Inglaterra), la cual se suma a la certificación en </a:t>
            </a:r>
            <a:r>
              <a:rPr lang="es-CO" sz="1800" dirty="0" err="1"/>
              <a:t>NIA's</a:t>
            </a:r>
            <a:r>
              <a:rPr lang="es-CO" sz="1800" dirty="0"/>
              <a:t> (Normas Internacionales de Auditoría) que obtuvo en el mes de abril mediante ICAEW ( </a:t>
            </a:r>
            <a:r>
              <a:rPr lang="es-CO" sz="1800" dirty="0" err="1"/>
              <a:t>Institute</a:t>
            </a:r>
            <a:r>
              <a:rPr lang="es-CO" sz="1800" dirty="0"/>
              <a:t> of </a:t>
            </a:r>
            <a:r>
              <a:rPr lang="es-CO" sz="1800" dirty="0" err="1"/>
              <a:t>Chartered</a:t>
            </a:r>
            <a:r>
              <a:rPr lang="es-CO" sz="1800" dirty="0"/>
              <a:t> </a:t>
            </a:r>
            <a:r>
              <a:rPr lang="es-CO" sz="1800" dirty="0" err="1"/>
              <a:t>Accountants</a:t>
            </a:r>
            <a:r>
              <a:rPr lang="es-CO" sz="1800" dirty="0"/>
              <a:t> in </a:t>
            </a:r>
            <a:r>
              <a:rPr lang="es-CO" sz="1800" dirty="0" err="1"/>
              <a:t>England</a:t>
            </a:r>
            <a:r>
              <a:rPr lang="es-CO" sz="1800" dirty="0"/>
              <a:t> and </a:t>
            </a:r>
            <a:r>
              <a:rPr lang="es-CO" sz="1800" dirty="0" err="1"/>
              <a:t>Wales</a:t>
            </a:r>
            <a:r>
              <a:rPr lang="es-CO" sz="1800" dirty="0"/>
              <a:t>).</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9</a:t>
            </a:fld>
            <a:endParaRPr lang="es-CO"/>
          </a:p>
        </p:txBody>
      </p:sp>
    </p:spTree>
    <p:extLst>
      <p:ext uri="{BB962C8B-B14F-4D97-AF65-F5344CB8AC3E}">
        <p14:creationId xmlns:p14="http://schemas.microsoft.com/office/powerpoint/2010/main" val="805141337"/>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Viajes">
  <a:themeElements>
    <a:clrScheme name="Viajes">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Viajes">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Viajes">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9479</TotalTime>
  <Words>598</Words>
  <Application>Microsoft Office PowerPoint</Application>
  <PresentationFormat>Presentación en pantalla (4:3)</PresentationFormat>
  <Paragraphs>44</Paragraphs>
  <Slides>11</Slides>
  <Notes>11</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11</vt:i4>
      </vt:variant>
    </vt:vector>
  </HeadingPairs>
  <TitlesOfParts>
    <vt:vector size="17" baseType="lpstr">
      <vt:lpstr>Bradley Hand ITC</vt:lpstr>
      <vt:lpstr>Calibri</vt:lpstr>
      <vt:lpstr>Franklin Gothic Book</vt:lpstr>
      <vt:lpstr>Franklin Gothic Medium</vt:lpstr>
      <vt:lpstr>Wingdings 2</vt:lpstr>
      <vt:lpstr>Viajes</vt:lpstr>
      <vt:lpstr>Registro contable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Pontificia Universidad Javeriana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Registro contable</dc:title>
  <dc:creator>hbermude</dc:creator>
  <cp:lastModifiedBy>Hernando Bermúdez Gómez</cp:lastModifiedBy>
  <cp:revision>2895</cp:revision>
  <dcterms:created xsi:type="dcterms:W3CDTF">2010-02-05T13:43:46Z</dcterms:created>
  <dcterms:modified xsi:type="dcterms:W3CDTF">2016-11-27T20:24:05Z</dcterms:modified>
</cp:coreProperties>
</file>