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7" r:id="rId2"/>
    <p:sldId id="297" r:id="rId3"/>
    <p:sldId id="407" r:id="rId4"/>
    <p:sldId id="403" r:id="rId5"/>
    <p:sldId id="294" r:id="rId6"/>
    <p:sldId id="398" r:id="rId7"/>
    <p:sldId id="399" r:id="rId8"/>
    <p:sldId id="400" r:id="rId9"/>
    <p:sldId id="402" r:id="rId10"/>
    <p:sldId id="401" r:id="rId11"/>
    <p:sldId id="397" r:id="rId12"/>
    <p:sldId id="404" r:id="rId13"/>
    <p:sldId id="336" r:id="rId14"/>
    <p:sldId id="380" r:id="rId15"/>
    <p:sldId id="257" r:id="rId16"/>
    <p:sldId id="278" r:id="rId17"/>
    <p:sldId id="282" r:id="rId18"/>
    <p:sldId id="269" r:id="rId19"/>
  </p:sldIdLst>
  <p:sldSz cx="12192000" cy="6858000"/>
  <p:notesSz cx="9926638" cy="679767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99FF"/>
    <a:srgbClr val="0A7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501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D08A8D-A3FF-461C-8527-E70CE0FEEE16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6D6D4C-9A44-4168-9215-72671F91A3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680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1F5E7-18AC-4B38-9967-C1A519F78178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D50F4B-F356-40B0-A41D-A465A4E2B8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19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0F4B-F356-40B0-A41D-A465A4E2B830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2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313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93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8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85F0C87-50AE-4695-AD1D-0F056F946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4099" y="269667"/>
            <a:ext cx="3829302" cy="416133"/>
          </a:xfrm>
          <a:prstGeom prst="rect">
            <a:avLst/>
          </a:prstGeom>
        </p:spPr>
      </p:pic>
      <p:sp>
        <p:nvSpPr>
          <p:cNvPr id="16" name="26 Rectángulo">
            <a:extLst>
              <a:ext uri="{FF2B5EF4-FFF2-40B4-BE49-F238E27FC236}">
                <a16:creationId xmlns:a16="http://schemas.microsoft.com/office/drawing/2014/main" id="{E527EC24-2AD5-4DF4-AED9-7298425C0482}"/>
              </a:ext>
            </a:extLst>
          </p:cNvPr>
          <p:cNvSpPr/>
          <p:nvPr userDrawn="1"/>
        </p:nvSpPr>
        <p:spPr>
          <a:xfrm>
            <a:off x="0" y="6298712"/>
            <a:ext cx="11053260" cy="265373"/>
          </a:xfrm>
          <a:prstGeom prst="rect">
            <a:avLst/>
          </a:prstGeom>
          <a:solidFill>
            <a:srgbClr val="004D7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rgbClr val="00AFAA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www.iecisa.com</a:t>
            </a:r>
          </a:p>
        </p:txBody>
      </p:sp>
      <p:pic>
        <p:nvPicPr>
          <p:cNvPr id="17" name="Picture 2" descr="U:\CORPORATIVO\2017 NUEVA IMAGEN\ELEMENTOS\LEMA\versiones png\lema simple fondo azul.png">
            <a:extLst>
              <a:ext uri="{FF2B5EF4-FFF2-40B4-BE49-F238E27FC236}">
                <a16:creationId xmlns:a16="http://schemas.microsoft.com/office/drawing/2014/main" id="{EA1B8FB3-ACB9-471C-91DF-C27C946E10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7" y="6210997"/>
            <a:ext cx="1522056" cy="4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DA6CB5E-3E4D-4EB5-9762-6C9B9D33B586}"/>
              </a:ext>
            </a:extLst>
          </p:cNvPr>
          <p:cNvSpPr/>
          <p:nvPr userDrawn="1"/>
        </p:nvSpPr>
        <p:spPr>
          <a:xfrm>
            <a:off x="1230086" y="6595534"/>
            <a:ext cx="10961914" cy="26537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C78EFB-687D-4CCC-9628-03F70FD388D0}"/>
              </a:ext>
            </a:extLst>
          </p:cNvPr>
          <p:cNvSpPr txBox="1"/>
          <p:nvPr userDrawn="1"/>
        </p:nvSpPr>
        <p:spPr>
          <a:xfrm>
            <a:off x="1247775" y="6612804"/>
            <a:ext cx="2552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www.sng.com.mx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6418A57-8423-4071-9551-87F768CA573D}"/>
              </a:ext>
            </a:extLst>
          </p:cNvPr>
          <p:cNvSpPr txBox="1"/>
          <p:nvPr userDrawn="1"/>
        </p:nvSpPr>
        <p:spPr>
          <a:xfrm>
            <a:off x="9776910" y="6601262"/>
            <a:ext cx="2552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Redefiniendo </a:t>
            </a:r>
            <a:r>
              <a:rPr lang="es-MX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Futuro de la </a:t>
            </a:r>
            <a:r>
              <a:rPr lang="es-MX" sz="900" b="1" dirty="0">
                <a:solidFill>
                  <a:srgbClr val="004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</a:p>
        </p:txBody>
      </p:sp>
    </p:spTree>
    <p:extLst>
      <p:ext uri="{BB962C8B-B14F-4D97-AF65-F5344CB8AC3E}">
        <p14:creationId xmlns:p14="http://schemas.microsoft.com/office/powerpoint/2010/main" val="1597285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61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9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84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107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436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328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693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4A8B-C8FF-43D7-A294-E66C7603800E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90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4A8B-C8FF-43D7-A294-E66C7603800E}" type="datetimeFigureOut">
              <a:rPr lang="es-CO" smtClean="0"/>
              <a:t>16/09/2018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3873-B517-4FDF-B17B-2902F44511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319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4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69504" y="6067669"/>
            <a:ext cx="22583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ANDRES GUTIERREZ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94855" y="270164"/>
            <a:ext cx="301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TRANSFORMACIÓN DIGITAL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05C0612-42C3-429E-91B2-ADA8195464D3}"/>
              </a:ext>
            </a:extLst>
          </p:cNvPr>
          <p:cNvSpPr/>
          <p:nvPr/>
        </p:nvSpPr>
        <p:spPr>
          <a:xfrm>
            <a:off x="102782" y="617746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>
                <a:solidFill>
                  <a:schemeClr val="bg1"/>
                </a:solidFill>
              </a:rPr>
              <a:t>Nota: La información contenida en esta presentación y los conceptos expuestos son a título personal</a:t>
            </a:r>
            <a:r>
              <a:rPr lang="es-CO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703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249F2-BAD1-4E7B-85C3-E31B028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11CA531-6DA9-4D4D-9A31-D77F52870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691644" cy="60457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C01D3A-EC36-4B8D-B77D-DB93668B5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510" y="0"/>
            <a:ext cx="849052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9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38043D-EB57-4013-BC59-71004007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32" y="1644242"/>
            <a:ext cx="10515600" cy="463749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C69DE3-90C1-4456-BE7F-8182BB2B4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82" y="1024141"/>
            <a:ext cx="10315604" cy="754325"/>
          </a:xfrm>
        </p:spPr>
        <p:txBody>
          <a:bodyPr/>
          <a:lstStyle/>
          <a:p>
            <a:pPr algn="ctr"/>
            <a:r>
              <a:rPr lang="es-ES" b="1" i="1" dirty="0">
                <a:solidFill>
                  <a:schemeClr val="tx1"/>
                </a:solidFill>
              </a:rPr>
              <a:t>LINEAS DE EJECUCION DEL CICLO TRIBUTARIO</a:t>
            </a:r>
          </a:p>
          <a:p>
            <a:endParaRPr lang="es-CO" dirty="0"/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3B7EC42F-718F-48B0-B3E4-1D4344EE7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364" y="1621485"/>
            <a:ext cx="11776363" cy="56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2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3CEE2FD-B729-4EF5-82B9-606376D2D2BB}"/>
              </a:ext>
            </a:extLst>
          </p:cNvPr>
          <p:cNvGrpSpPr/>
          <p:nvPr/>
        </p:nvGrpSpPr>
        <p:grpSpPr>
          <a:xfrm>
            <a:off x="438150" y="276225"/>
            <a:ext cx="2133600" cy="537133"/>
            <a:chOff x="390525" y="400645"/>
            <a:chExt cx="2718619" cy="632847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D88E5279-4D82-422F-B526-64711BAC495C}"/>
                </a:ext>
              </a:extLst>
            </p:cNvPr>
            <p:cNvSpPr/>
            <p:nvPr/>
          </p:nvSpPr>
          <p:spPr>
            <a:xfrm>
              <a:off x="390525" y="400645"/>
              <a:ext cx="2718619" cy="632847"/>
            </a:xfrm>
            <a:prstGeom prst="rect">
              <a:avLst/>
            </a:prstGeom>
            <a:solidFill>
              <a:srgbClr val="004D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5E257704-9D34-47B8-A2C1-BA45C3D961C3}"/>
                </a:ext>
              </a:extLst>
            </p:cNvPr>
            <p:cNvSpPr txBox="1"/>
            <p:nvPr/>
          </p:nvSpPr>
          <p:spPr>
            <a:xfrm>
              <a:off x="390525" y="400645"/>
              <a:ext cx="2718619" cy="616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solidFill>
                    <a:schemeClr val="bg1"/>
                  </a:solidFill>
                </a:rPr>
                <a:t>03 </a:t>
              </a:r>
              <a:r>
                <a:rPr lang="es-MX" sz="1400" dirty="0">
                  <a:solidFill>
                    <a:schemeClr val="bg1"/>
                  </a:solidFill>
                </a:rPr>
                <a:t>plan de trabajo</a:t>
              </a:r>
            </a:p>
          </p:txBody>
        </p:sp>
      </p:grp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552EFE9-016D-493D-A370-87501909D0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3250" y="2081213"/>
          <a:ext cx="10390188" cy="375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Hoja de cálculo" r:id="rId3" imgW="5476894" imgH="1981024" progId="Excel.Sheet.12">
                  <p:embed/>
                </p:oleObj>
              </mc:Choice>
              <mc:Fallback>
                <p:oleObj name="Hoja de cálculo" r:id="rId3" imgW="5476894" imgH="1981024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552EFE9-016D-493D-A370-87501909D0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250" y="2081213"/>
                        <a:ext cx="10390188" cy="375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Rombo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5875"/>
            <a:ext cx="144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93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809721" y="313537"/>
            <a:ext cx="404469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2400" b="1" dirty="0">
                <a:latin typeface="Trebuchet MS" pitchFamily="34" charset="0"/>
              </a:rPr>
              <a:t>POSTULADOS O PRINCIPIOS</a:t>
            </a:r>
            <a:endParaRPr lang="es-MX" sz="2400" b="1" dirty="0">
              <a:latin typeface="Trebuchet MS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464237" y="1006594"/>
            <a:ext cx="68388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>
                <a:solidFill>
                  <a:srgbClr val="660033"/>
                </a:solidFill>
                <a:latin typeface="Calibri" pitchFamily="34" charset="0"/>
              </a:rPr>
              <a:t>Mejores prácticas</a:t>
            </a:r>
            <a:endParaRPr lang="es-MX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464237" y="1363784"/>
            <a:ext cx="68388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>
                <a:solidFill>
                  <a:srgbClr val="660033"/>
                </a:solidFill>
                <a:latin typeface="Calibri" pitchFamily="34" charset="0"/>
              </a:rPr>
              <a:t>Ciudadano único</a:t>
            </a:r>
            <a:endParaRPr lang="es-MX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464237" y="1708832"/>
            <a:ext cx="68388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>
                <a:solidFill>
                  <a:srgbClr val="660033"/>
                </a:solidFill>
                <a:latin typeface="Calibri" pitchFamily="34" charset="0"/>
              </a:rPr>
              <a:t>Oficina sin papel</a:t>
            </a:r>
            <a:endParaRPr lang="es-MX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464237" y="2066022"/>
            <a:ext cx="68388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>
                <a:solidFill>
                  <a:srgbClr val="660033"/>
                </a:solidFill>
                <a:latin typeface="Calibri" pitchFamily="34" charset="0"/>
              </a:rPr>
              <a:t>Recaudo en línea</a:t>
            </a:r>
            <a:endParaRPr lang="es-MX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474371" y="3915022"/>
            <a:ext cx="102368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 err="1">
                <a:solidFill>
                  <a:srgbClr val="660033"/>
                </a:solidFill>
                <a:latin typeface="Calibri" pitchFamily="34" charset="0"/>
              </a:rPr>
              <a:t>Workflows</a:t>
            </a:r>
            <a:r>
              <a:rPr lang="es-CO" dirty="0">
                <a:solidFill>
                  <a:srgbClr val="660033"/>
                </a:solidFill>
                <a:latin typeface="Calibri" pitchFamily="34" charset="0"/>
              </a:rPr>
              <a:t> que identifique actividades, </a:t>
            </a:r>
            <a:r>
              <a:rPr lang="es-CO" dirty="0" err="1">
                <a:solidFill>
                  <a:srgbClr val="660033"/>
                </a:solidFill>
                <a:latin typeface="Calibri" pitchFamily="34" charset="0"/>
              </a:rPr>
              <a:t>subactividades</a:t>
            </a:r>
            <a:r>
              <a:rPr lang="es-CO" dirty="0">
                <a:solidFill>
                  <a:srgbClr val="660033"/>
                </a:solidFill>
                <a:latin typeface="Calibri" pitchFamily="34" charset="0"/>
              </a:rPr>
              <a:t>, decisiones, asignación, alertas de vencimiento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1464236" y="2370010"/>
            <a:ext cx="1056843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rgbClr val="660033"/>
                </a:solidFill>
                <a:latin typeface="Calibri" pitchFamily="34" charset="0"/>
              </a:rPr>
              <a:t>Dirigido al contribuyente – </a:t>
            </a:r>
            <a:r>
              <a:rPr lang="es-ES" dirty="0" err="1">
                <a:solidFill>
                  <a:srgbClr val="660033"/>
                </a:solidFill>
                <a:latin typeface="Calibri" pitchFamily="34" charset="0"/>
              </a:rPr>
              <a:t>Autoatención</a:t>
            </a:r>
            <a:r>
              <a:rPr lang="es-ES" dirty="0">
                <a:solidFill>
                  <a:srgbClr val="660033"/>
                </a:solidFill>
                <a:latin typeface="Calibri" pitchFamily="34" charset="0"/>
              </a:rPr>
              <a:t>; </a:t>
            </a:r>
            <a:endParaRPr lang="es-MX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464236" y="4308280"/>
            <a:ext cx="102368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rgbClr val="660033"/>
                </a:solidFill>
                <a:latin typeface="Calibri" pitchFamily="34" charset="0"/>
              </a:rPr>
              <a:t>Gestión de la administración tributaria integral y controlada por el sistema</a:t>
            </a:r>
            <a:endParaRPr lang="es-MX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453589" y="3581348"/>
            <a:ext cx="832552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>
                <a:solidFill>
                  <a:srgbClr val="660033"/>
                </a:solidFill>
                <a:latin typeface="Calibri" pitchFamily="34" charset="0"/>
              </a:rPr>
              <a:t>Integrado (flexible, configurable, escalable) </a:t>
            </a:r>
          </a:p>
        </p:txBody>
      </p:sp>
      <p:cxnSp>
        <p:nvCxnSpPr>
          <p:cNvPr id="44" name="43 Conector recto"/>
          <p:cNvCxnSpPr/>
          <p:nvPr/>
        </p:nvCxnSpPr>
        <p:spPr>
          <a:xfrm>
            <a:off x="1395397" y="1513542"/>
            <a:ext cx="48939" cy="379835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41 Rectángulo"/>
          <p:cNvSpPr/>
          <p:nvPr/>
        </p:nvSpPr>
        <p:spPr>
          <a:xfrm>
            <a:off x="1464236" y="4721800"/>
            <a:ext cx="798790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s-CO" dirty="0">
                <a:solidFill>
                  <a:srgbClr val="660033"/>
                </a:solidFill>
                <a:latin typeface="Calibri" pitchFamily="34" charset="0"/>
              </a:rPr>
              <a:t>Información consolidada, confiable y de calidad</a:t>
            </a:r>
          </a:p>
        </p:txBody>
      </p:sp>
      <p:sp>
        <p:nvSpPr>
          <p:cNvPr id="29" name="37 CuadroTexto"/>
          <p:cNvSpPr txBox="1"/>
          <p:nvPr/>
        </p:nvSpPr>
        <p:spPr>
          <a:xfrm>
            <a:off x="1474371" y="2693566"/>
            <a:ext cx="832552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>
                <a:solidFill>
                  <a:srgbClr val="660033"/>
                </a:solidFill>
                <a:latin typeface="Calibri" pitchFamily="34" charset="0"/>
              </a:rPr>
              <a:t>Control automático </a:t>
            </a:r>
          </a:p>
        </p:txBody>
      </p:sp>
      <p:sp>
        <p:nvSpPr>
          <p:cNvPr id="30" name="37 CuadroTexto"/>
          <p:cNvSpPr txBox="1"/>
          <p:nvPr/>
        </p:nvSpPr>
        <p:spPr>
          <a:xfrm>
            <a:off x="1453589" y="3000376"/>
            <a:ext cx="832552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>
                <a:solidFill>
                  <a:srgbClr val="660033"/>
                </a:solidFill>
                <a:latin typeface="Calibri" pitchFamily="34" charset="0"/>
              </a:rPr>
              <a:t>Interacción ágil, confiable, segura y efectiva tanto para los contribuyentes como para funcionarios</a:t>
            </a:r>
          </a:p>
        </p:txBody>
      </p:sp>
    </p:spTree>
    <p:extLst>
      <p:ext uri="{BB962C8B-B14F-4D97-AF65-F5344CB8AC3E}">
        <p14:creationId xmlns:p14="http://schemas.microsoft.com/office/powerpoint/2010/main" val="5155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3" grpId="0"/>
      <p:bldP spid="35" grpId="0"/>
      <p:bldP spid="36" grpId="0"/>
      <p:bldP spid="38" grpId="0"/>
      <p:bldP spid="22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 Título"/>
          <p:cNvSpPr txBox="1">
            <a:spLocks/>
          </p:cNvSpPr>
          <p:nvPr/>
        </p:nvSpPr>
        <p:spPr>
          <a:xfrm>
            <a:off x="539749" y="4370388"/>
            <a:ext cx="10385549" cy="71437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CO" sz="4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0" y="4370388"/>
            <a:ext cx="12192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8 Marcador de texto"/>
          <p:cNvSpPr txBox="1">
            <a:spLocks/>
          </p:cNvSpPr>
          <p:nvPr/>
        </p:nvSpPr>
        <p:spPr>
          <a:xfrm>
            <a:off x="594176" y="3983494"/>
            <a:ext cx="7772400" cy="365125"/>
          </a:xfrm>
          <a:prstGeom prst="rect">
            <a:avLst/>
          </a:prstGeom>
        </p:spPr>
        <p:txBody>
          <a:bodyPr anchor="b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A6F23E-BCF4-45EC-8B28-6E4DC8C1D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" y="106940"/>
            <a:ext cx="12085914" cy="470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70964" y="0"/>
            <a:ext cx="812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u="sng" dirty="0"/>
              <a:t>Definiciones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62945" y="973696"/>
            <a:ext cx="603711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000" dirty="0">
                <a:latin typeface="Arial" panose="020B0604020202020204" pitchFamily="34" charset="0"/>
              </a:rPr>
              <a:t>¿Qué es la Factura Electrónica?</a:t>
            </a:r>
          </a:p>
          <a:p>
            <a:pPr algn="just"/>
            <a:endParaRPr lang="es-CO" sz="3000" dirty="0">
              <a:latin typeface="Arial" panose="020B0604020202020204" pitchFamily="34" charset="0"/>
            </a:endParaRPr>
          </a:p>
          <a:p>
            <a:pPr algn="just"/>
            <a:r>
              <a:rPr lang="es-CO" sz="3000" dirty="0">
                <a:latin typeface="Arial" panose="020B0604020202020204" pitchFamily="34" charset="0"/>
              </a:rPr>
              <a:t>Documento electrónico que soporta transacciones de compra- venta de bienes y/o servicios permitiendo el cumplimiento de las características y condiciones en de legalidad de una factura física.</a:t>
            </a:r>
          </a:p>
          <a:p>
            <a:pPr algn="just"/>
            <a:endParaRPr lang="es-CO" sz="24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3285" y="4527755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3000" b="1" u="sng" dirty="0"/>
          </a:p>
          <a:p>
            <a:pPr algn="ctr"/>
            <a:r>
              <a:rPr lang="es-CO" sz="3500" b="1" dirty="0"/>
              <a:t>           </a:t>
            </a:r>
          </a:p>
          <a:p>
            <a:pPr algn="ctr"/>
            <a:r>
              <a:rPr lang="es-CO" sz="2500" b="1" u="sng" dirty="0"/>
              <a:t>PRINCIPIOS:</a:t>
            </a:r>
            <a:endParaRPr lang="es-CO" sz="2500" b="1" dirty="0"/>
          </a:p>
          <a:p>
            <a:r>
              <a:rPr lang="es-CO" sz="3000" b="1" dirty="0"/>
              <a:t>- Autenticidad                                   - Integridad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814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68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38" y="0"/>
            <a:ext cx="12295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23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tx1"/>
                </a:solidFill>
              </a:rPr>
              <a:t>QUE PASA CON  LAS MICROEMPRESAS?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64" y="1513246"/>
            <a:ext cx="9765736" cy="534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39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8800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83899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F538DD-839B-4F64-B4C8-A2BD5499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-27289"/>
            <a:ext cx="4781550" cy="34430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3971CE-8205-4555-B505-4FBEDB26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7216"/>
            <a:ext cx="4164227" cy="34422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2EADE7-F1E8-445C-A552-5B092918F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28"/>
            <a:ext cx="4781551" cy="31476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1C2C2D-5BF5-40D0-8355-1BEB7B68A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075" y="3438526"/>
            <a:ext cx="66389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2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5A8A1-ED8E-443C-8258-5C518E6B2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459436" cy="33343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191A1C-36D0-4044-8130-931916434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957" y="0"/>
            <a:ext cx="5076825" cy="37222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A2C6E4-DC54-4949-9AD9-F02C91D93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500" y="3622818"/>
            <a:ext cx="6638925" cy="27527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15F04B4-31D3-4897-9B21-879696822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203" y="3622818"/>
            <a:ext cx="2619375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3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EB519-83F9-4354-B4BE-B9148561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B374C5C-7BB7-4EB2-92D7-0761A629D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6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9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B6A880-A5AF-4F87-9741-4FAA0450F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238FC7-75F8-460F-A8B0-05CC51157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8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6F30-E854-4B95-8CFD-3BAFFDC0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SECRETARIA DE HACIENDA DE BOGOTA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DD4D2B-019C-44A1-8A8C-4E049F396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154505"/>
            <a:ext cx="10875627" cy="4759733"/>
          </a:xfrm>
        </p:spPr>
        <p:txBody>
          <a:bodyPr>
            <a:normAutofit/>
          </a:bodyPr>
          <a:lstStyle/>
          <a:p>
            <a:r>
              <a:rPr lang="es-ES" b="1" dirty="0"/>
              <a:t>Misión </a:t>
            </a:r>
            <a:r>
              <a:rPr lang="es-ES" dirty="0"/>
              <a:t>La Secretaría Distrital de Hacienda tiene la </a:t>
            </a:r>
            <a:r>
              <a:rPr lang="es-ES" b="1" dirty="0"/>
              <a:t>misión </a:t>
            </a:r>
            <a:r>
              <a:rPr lang="es-ES" dirty="0"/>
              <a:t>de gestionar recursos y distribuirlos entre los sectores de la Administración Distrital, para cumplir con las metas establecidas en el Plan de Desarrollo, bajo el principio de sostenibilidad fiscal.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Visión </a:t>
            </a:r>
            <a:r>
              <a:rPr lang="es-ES" dirty="0"/>
              <a:t>Para 2020 la Secretaría Distrital Hacienda facilitará el recaudo y administración de los recursos a través de la ampliación de canales de atención, el uso de tecnologías de la información y un talento humano comprometido con un servicio amable y eficiente de cara al ciudadano.</a:t>
            </a:r>
          </a:p>
          <a:p>
            <a:endParaRPr lang="es-ES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748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E414FC-0D0D-4D9E-8C09-37C2C55C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03" y="1037059"/>
            <a:ext cx="10515600" cy="5422463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Diseñar la </a:t>
            </a:r>
            <a:r>
              <a:rPr lang="es-ES" b="1" u="sng" dirty="0"/>
              <a:t>estrategia</a:t>
            </a:r>
            <a:r>
              <a:rPr lang="es-ES" dirty="0"/>
              <a:t> financiera del Plan de Desarrollo del Distrito Capital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Preparar el </a:t>
            </a:r>
            <a:r>
              <a:rPr lang="es-ES" b="1" u="sng" dirty="0"/>
              <a:t>Prepuesto</a:t>
            </a:r>
            <a:r>
              <a:rPr lang="es-ES" dirty="0"/>
              <a:t> Anual de Rentas e Ingresos y de Gastos.</a:t>
            </a:r>
          </a:p>
          <a:p>
            <a:pPr algn="just"/>
            <a:endParaRPr lang="es-ES" dirty="0"/>
          </a:p>
          <a:p>
            <a:pPr algn="just"/>
            <a:r>
              <a:rPr lang="es-ES" b="1" u="sng" dirty="0"/>
              <a:t>Formular, orientar y coordinar</a:t>
            </a:r>
            <a:r>
              <a:rPr lang="es-ES" dirty="0"/>
              <a:t> las políticas en materia </a:t>
            </a:r>
            <a:r>
              <a:rPr lang="es-ES" b="1" u="sng" dirty="0"/>
              <a:t>fiscal</a:t>
            </a:r>
            <a:r>
              <a:rPr lang="es-ES" dirty="0"/>
              <a:t> y de crédito público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Formular, orientar, coordinar y ejecutar las </a:t>
            </a:r>
            <a:r>
              <a:rPr lang="es-ES" b="1" u="sng" dirty="0"/>
              <a:t>políticas tributarias</a:t>
            </a:r>
            <a:r>
              <a:rPr lang="es-ES" dirty="0"/>
              <a:t>, presupuestal, contable y de tesorería.</a:t>
            </a:r>
          </a:p>
          <a:p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171CEA8-BBA3-4F14-B921-714DFB15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9" y="734241"/>
            <a:ext cx="10515600" cy="507330"/>
          </a:xfrm>
        </p:spPr>
        <p:txBody>
          <a:bodyPr>
            <a:normAutofit fontScale="90000"/>
          </a:bodyPr>
          <a:lstStyle/>
          <a:p>
            <a:r>
              <a:rPr lang="es-CO" b="1" u="sng" dirty="0"/>
              <a:t>Funciones y Deberes:</a:t>
            </a:r>
            <a:r>
              <a:rPr lang="es-CO" b="1" dirty="0"/>
              <a:t/>
            </a:r>
            <a:br>
              <a:rPr lang="es-CO" b="1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659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C5948-2FEA-43F6-A3D9-CC33E2F9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1" y="0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ORGANIGRAMA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0CBB634-B9BE-43AA-A97F-21AB37F08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9771" y="1021628"/>
            <a:ext cx="12258426" cy="59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8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EB1F1-6745-41AA-89AB-5F9D0BC1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	</a:t>
            </a:r>
            <a:r>
              <a:rPr lang="es-ES" u="sng" dirty="0"/>
              <a:t>IMPUESTOS BOGOTÁ</a:t>
            </a:r>
            <a:endParaRPr lang="es-CO" b="1" u="sng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FDE473E-97FC-446A-9A4F-D51D61CA3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1" y="1082180"/>
            <a:ext cx="11110519" cy="5612235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La Administración Tributaria de la ciudad de Bogotá se rige normativamente por el Estatuto Tributario de Bogotá y normas concordantes. Allí se definen responsabilidades sobre la gestión de 11 tributos territoriales y 4 (cuatro) estampillas: </a:t>
            </a:r>
          </a:p>
          <a:p>
            <a:pPr marL="0" indent="0">
              <a:buNone/>
            </a:pPr>
            <a:endParaRPr lang="es-ES" dirty="0"/>
          </a:p>
          <a:p>
            <a:r>
              <a:rPr lang="es-CO" sz="3600" b="1" dirty="0"/>
              <a:t>1. Impuesto Predial Unificado </a:t>
            </a:r>
          </a:p>
          <a:p>
            <a:r>
              <a:rPr lang="es-ES" sz="3600" b="1" dirty="0"/>
              <a:t>2. Impuesto de Industria y Comercio y el complementario de Avisos y Tableros </a:t>
            </a:r>
          </a:p>
          <a:p>
            <a:r>
              <a:rPr lang="es-ES" sz="3600" b="1" dirty="0"/>
              <a:t>3. Retenciones del Impuesto de Industria y Comercio </a:t>
            </a:r>
          </a:p>
          <a:p>
            <a:r>
              <a:rPr lang="es-CO" sz="3600" b="1" dirty="0"/>
              <a:t>4. Impuesto sobre vehículos Automotores </a:t>
            </a:r>
          </a:p>
          <a:p>
            <a:r>
              <a:rPr lang="es-ES" sz="3600" b="1" dirty="0"/>
              <a:t>5. Impuesto de Delineación Urbana </a:t>
            </a:r>
          </a:p>
          <a:p>
            <a:r>
              <a:rPr lang="es-ES" dirty="0"/>
              <a:t>6. Impuesto Sobretasa a la gasolina motor </a:t>
            </a:r>
          </a:p>
          <a:p>
            <a:r>
              <a:rPr lang="es-ES" dirty="0"/>
              <a:t>7. Impuesto de publicidad exterior visual </a:t>
            </a:r>
          </a:p>
          <a:p>
            <a:r>
              <a:rPr lang="es-ES" dirty="0"/>
              <a:t>8. Impuesto al consumo de cigarrillos y tabaco elaborado de procedencia extranjera </a:t>
            </a:r>
          </a:p>
          <a:p>
            <a:r>
              <a:rPr lang="es-ES" dirty="0"/>
              <a:t>9. Impuesto al consumo de cerveza, sifones y refajos </a:t>
            </a:r>
          </a:p>
          <a:p>
            <a:r>
              <a:rPr lang="es-ES" dirty="0"/>
              <a:t>10. Impuesto de loterías foráneas y sobre premios de lotería </a:t>
            </a:r>
          </a:p>
          <a:p>
            <a:r>
              <a:rPr lang="es-ES" dirty="0"/>
              <a:t>11. Impuesto unificado de fondo de pobres, azar y espectáculos </a:t>
            </a:r>
          </a:p>
          <a:p>
            <a:r>
              <a:rPr lang="es-CO" dirty="0"/>
              <a:t>12. Estampilla Universidad Distrital Francisco José de Caldas </a:t>
            </a:r>
          </a:p>
          <a:p>
            <a:r>
              <a:rPr lang="es-CO" dirty="0"/>
              <a:t>13. Estampilla adulto mayor </a:t>
            </a:r>
          </a:p>
          <a:p>
            <a:r>
              <a:rPr lang="es-CO" dirty="0"/>
              <a:t>14. Estampilla pro cultura </a:t>
            </a:r>
          </a:p>
          <a:p>
            <a:r>
              <a:rPr lang="es-CO" dirty="0"/>
              <a:t>15. Estampilla pro Universidad Pedagógica </a:t>
            </a:r>
          </a:p>
          <a:p>
            <a:pPr algn="just"/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9912327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25796</TotalTime>
  <Words>398</Words>
  <Application>Microsoft Office PowerPoint</Application>
  <PresentationFormat>Panorámica</PresentationFormat>
  <Paragraphs>61</Paragraphs>
  <Slides>18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Lato</vt:lpstr>
      <vt:lpstr>Trebuchet MS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SECRETARIA DE HACIENDA DE BOGOTA </vt:lpstr>
      <vt:lpstr>Funciones y Deberes:  </vt:lpstr>
      <vt:lpstr>ORGANIGRAMA</vt:lpstr>
      <vt:lpstr> IMPUESTOS BOGOTÁ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 PASA CON  LAS MICROEMPRESAS?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Oswaldo Andres Martinez Forero</dc:creator>
  <cp:lastModifiedBy>Hernando Bermudez Gomez</cp:lastModifiedBy>
  <cp:revision>340</cp:revision>
  <cp:lastPrinted>2016-07-07T16:04:21Z</cp:lastPrinted>
  <dcterms:created xsi:type="dcterms:W3CDTF">2016-01-04T19:00:25Z</dcterms:created>
  <dcterms:modified xsi:type="dcterms:W3CDTF">2018-09-16T22:51:47Z</dcterms:modified>
</cp:coreProperties>
</file>