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6" r:id="rId2"/>
    <p:sldId id="353" r:id="rId3"/>
    <p:sldId id="363" r:id="rId4"/>
    <p:sldId id="371" r:id="rId5"/>
    <p:sldId id="372" r:id="rId6"/>
    <p:sldId id="373" r:id="rId7"/>
    <p:sldId id="374" r:id="rId8"/>
    <p:sldId id="368" r:id="rId9"/>
    <p:sldId id="369" r:id="rId10"/>
    <p:sldId id="370" r:id="rId11"/>
    <p:sldId id="354" r:id="rId12"/>
    <p:sldId id="356" r:id="rId13"/>
    <p:sldId id="355" r:id="rId14"/>
    <p:sldId id="366" r:id="rId15"/>
    <p:sldId id="313" r:id="rId16"/>
    <p:sldId id="359" r:id="rId17"/>
    <p:sldId id="360" r:id="rId18"/>
    <p:sldId id="361" r:id="rId19"/>
    <p:sldId id="364" r:id="rId20"/>
    <p:sldId id="362" r:id="rId21"/>
    <p:sldId id="365" r:id="rId22"/>
    <p:sldId id="367" r:id="rId23"/>
    <p:sldId id="389" r:id="rId24"/>
    <p:sldId id="375" r:id="rId25"/>
    <p:sldId id="376" r:id="rId26"/>
    <p:sldId id="377" r:id="rId27"/>
    <p:sldId id="378" r:id="rId28"/>
    <p:sldId id="379" r:id="rId29"/>
    <p:sldId id="380" r:id="rId30"/>
    <p:sldId id="381" r:id="rId31"/>
    <p:sldId id="382" r:id="rId32"/>
    <p:sldId id="383" r:id="rId33"/>
    <p:sldId id="384" r:id="rId34"/>
    <p:sldId id="385" r:id="rId35"/>
    <p:sldId id="386" r:id="rId36"/>
    <p:sldId id="387" r:id="rId37"/>
    <p:sldId id="388" r:id="rId3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C8F"/>
    <a:srgbClr val="FFFDB1"/>
    <a:srgbClr val="FFFEE7"/>
    <a:srgbClr val="FEFEDA"/>
    <a:srgbClr val="F4F4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76" d="100"/>
          <a:sy n="76" d="100"/>
        </p:scale>
        <p:origin x="-330"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396D39C-3E06-4B4E-8ACD-43B3810FD2E0}" type="datetimeFigureOut">
              <a:rPr lang="es-CO" smtClean="0"/>
              <a:t>02/02/2015</a:t>
            </a:fld>
            <a:endParaRPr lang="es-CO"/>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D2EE95-569F-4D56-BD06-A59A58ECCA47}" type="slidenum">
              <a:rPr lang="es-CO" smtClean="0"/>
              <a:t>‹Nº›</a:t>
            </a:fld>
            <a:endParaRPr lang="es-CO"/>
          </a:p>
        </p:txBody>
      </p:sp>
    </p:spTree>
    <p:extLst>
      <p:ext uri="{BB962C8B-B14F-4D97-AF65-F5344CB8AC3E}">
        <p14:creationId xmlns:p14="http://schemas.microsoft.com/office/powerpoint/2010/main" val="2242712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42B020-5978-41DD-8E44-13C322548EE3}" type="datetimeFigureOut">
              <a:rPr lang="es-CO" smtClean="0"/>
              <a:t>02/02/2015</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1EAEC5-A932-492F-9905-CE4E4DA78D09}" type="slidenum">
              <a:rPr lang="es-CO" smtClean="0"/>
              <a:t>‹Nº›</a:t>
            </a:fld>
            <a:endParaRPr lang="es-CO"/>
          </a:p>
        </p:txBody>
      </p:sp>
    </p:spTree>
    <p:extLst>
      <p:ext uri="{BB962C8B-B14F-4D97-AF65-F5344CB8AC3E}">
        <p14:creationId xmlns:p14="http://schemas.microsoft.com/office/powerpoint/2010/main" val="2377723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AF1EAEC5-A932-492F-9905-CE4E4DA78D09}" type="slidenum">
              <a:rPr lang="es-CO" smtClean="0"/>
              <a:t>2</a:t>
            </a:fld>
            <a:endParaRPr lang="es-CO"/>
          </a:p>
        </p:txBody>
      </p:sp>
    </p:spTree>
    <p:extLst>
      <p:ext uri="{BB962C8B-B14F-4D97-AF65-F5344CB8AC3E}">
        <p14:creationId xmlns:p14="http://schemas.microsoft.com/office/powerpoint/2010/main" val="11756431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s-ES" dirty="0" smtClean="0"/>
              <a:t>Haga clic para modificar el estilo de título del patrón</a:t>
            </a:r>
            <a:endParaRPr lang="es-CO"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CCD9A510-5674-4ED6-81FD-63927EAF4F28}" type="datetimeFigureOut">
              <a:rPr lang="es-CO" smtClean="0"/>
              <a:pPr/>
              <a:t>02/02/2015</a:t>
            </a:fld>
            <a:endParaRPr lang="es-CO"/>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pic>
        <p:nvPicPr>
          <p:cNvPr id="1026" name="Picture 2" descr="http://puj-portal.javeriana.edu.co/portal/pls/portal/docs/1/1142061.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20272" y="5517232"/>
            <a:ext cx="1341809" cy="12009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CD9A510-5674-4ED6-81FD-63927EAF4F28}" type="datetimeFigureOut">
              <a:rPr lang="es-CO" smtClean="0"/>
              <a:pPr/>
              <a:t>02/02/2015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CD9A510-5674-4ED6-81FD-63927EAF4F28}" type="datetimeFigureOut">
              <a:rPr lang="es-CO" smtClean="0"/>
              <a:pPr/>
              <a:t>02/02/2015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1" i="1">
                <a:solidFill>
                  <a:schemeClr val="tx2">
                    <a:lumMod val="75000"/>
                  </a:schemeClr>
                </a:solidFill>
              </a:defRPr>
            </a:lvl1pPr>
          </a:lstStyle>
          <a:p>
            <a:r>
              <a:rPr lang="es-ES" dirty="0" smtClean="0"/>
              <a:t>Haga clic para modificar el estilo de título del patrón</a:t>
            </a:r>
            <a:endParaRPr lang="es-CO" dirty="0"/>
          </a:p>
        </p:txBody>
      </p:sp>
      <p:sp>
        <p:nvSpPr>
          <p:cNvPr id="3" name="2 Marcador de contenido"/>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O" dirty="0"/>
          </a:p>
        </p:txBody>
      </p:sp>
      <p:sp>
        <p:nvSpPr>
          <p:cNvPr id="4" name="3 Marcador de fecha"/>
          <p:cNvSpPr>
            <a:spLocks noGrp="1"/>
          </p:cNvSpPr>
          <p:nvPr>
            <p:ph type="dt" sz="half" idx="10"/>
          </p:nvPr>
        </p:nvSpPr>
        <p:spPr/>
        <p:txBody>
          <a:bodyPr/>
          <a:lstStyle/>
          <a:p>
            <a:fld id="{CCD9A510-5674-4ED6-81FD-63927EAF4F28}" type="datetimeFigureOut">
              <a:rPr lang="es-CO" smtClean="0"/>
              <a:pPr/>
              <a:t>02/02/2015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CD9A510-5674-4ED6-81FD-63927EAF4F28}" type="datetimeFigureOut">
              <a:rPr lang="es-CO" smtClean="0"/>
              <a:pPr/>
              <a:t>02/02/2015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CCD9A510-5674-4ED6-81FD-63927EAF4F28}" type="datetimeFigureOut">
              <a:rPr lang="es-CO" smtClean="0"/>
              <a:pPr/>
              <a:t>02/02/2015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CCD9A510-5674-4ED6-81FD-63927EAF4F28}" type="datetimeFigureOut">
              <a:rPr lang="es-CO" smtClean="0"/>
              <a:pPr/>
              <a:t>02/02/2015</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CCD9A510-5674-4ED6-81FD-63927EAF4F28}" type="datetimeFigureOut">
              <a:rPr lang="es-CO" smtClean="0"/>
              <a:pPr/>
              <a:t>02/02/2015</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CD9A510-5674-4ED6-81FD-63927EAF4F28}" type="datetimeFigureOut">
              <a:rPr lang="es-CO" smtClean="0"/>
              <a:pPr/>
              <a:t>02/02/2015</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D9A510-5674-4ED6-81FD-63927EAF4F28}" type="datetimeFigureOut">
              <a:rPr lang="es-CO" smtClean="0"/>
              <a:pPr/>
              <a:t>02/02/2015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D9A510-5674-4ED6-81FD-63927EAF4F28}" type="datetimeFigureOut">
              <a:rPr lang="es-CO" smtClean="0"/>
              <a:pPr/>
              <a:t>02/02/2015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1">
                <a:tint val="66000"/>
                <a:satMod val="160000"/>
              </a:schemeClr>
            </a:gs>
            <a:gs pos="48000">
              <a:schemeClr val="bg1"/>
            </a:gs>
            <a:gs pos="3000">
              <a:srgbClr val="FFFC8F"/>
            </a:gs>
            <a:gs pos="1000">
              <a:srgbClr val="FFFF00"/>
            </a:gs>
          </a:gsLst>
          <a:lin ang="27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9A510-5674-4ED6-81FD-63927EAF4F28}" type="datetimeFigureOut">
              <a:rPr lang="es-CO" smtClean="0"/>
              <a:pPr/>
              <a:t>02/02/2015</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44ABE7-18B2-48CC-B8A3-CC2857F261E9}"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Excel_Worksheet1.xlsx"/></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CO" dirty="0" smtClean="0"/>
              <a:t>Aplicación de NIIF para las PYMES: Casos de discusión</a:t>
            </a:r>
            <a:endParaRPr lang="es-CO" dirty="0"/>
          </a:p>
        </p:txBody>
      </p:sp>
      <p:sp>
        <p:nvSpPr>
          <p:cNvPr id="3" name="2 Subtítulo"/>
          <p:cNvSpPr>
            <a:spLocks noGrp="1"/>
          </p:cNvSpPr>
          <p:nvPr>
            <p:ph type="subTitle" idx="1"/>
          </p:nvPr>
        </p:nvSpPr>
        <p:spPr>
          <a:xfrm>
            <a:off x="1357290" y="4000504"/>
            <a:ext cx="6400800" cy="1752600"/>
          </a:xfrm>
        </p:spPr>
        <p:txBody>
          <a:bodyPr>
            <a:normAutofit/>
          </a:bodyPr>
          <a:lstStyle/>
          <a:p>
            <a:r>
              <a:rPr lang="es-CO" dirty="0"/>
              <a:t>Cesar Augusto Salazar Baquero</a:t>
            </a:r>
          </a:p>
          <a:p>
            <a:r>
              <a:rPr lang="es-CO" dirty="0" smtClean="0"/>
              <a:t>Edgar Emilio Salazar Baquero</a:t>
            </a:r>
          </a:p>
          <a:p>
            <a:r>
              <a:rPr lang="es-CO" dirty="0" smtClean="0"/>
              <a:t>2014</a:t>
            </a:r>
            <a:endParaRPr lang="es-C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Gastos pagados por anticipado</a:t>
            </a:r>
            <a:endParaRPr lang="es-CO" dirty="0"/>
          </a:p>
        </p:txBody>
      </p:sp>
      <p:sp>
        <p:nvSpPr>
          <p:cNvPr id="3" name="2 Marcador de contenido"/>
          <p:cNvSpPr>
            <a:spLocks noGrp="1"/>
          </p:cNvSpPr>
          <p:nvPr>
            <p:ph idx="1"/>
          </p:nvPr>
        </p:nvSpPr>
        <p:spPr/>
        <p:txBody>
          <a:bodyPr>
            <a:normAutofit/>
          </a:bodyPr>
          <a:lstStyle/>
          <a:p>
            <a:r>
              <a:rPr lang="es-CO" dirty="0" smtClean="0"/>
              <a:t>NIC 38 (FC46D) “…</a:t>
            </a:r>
            <a:r>
              <a:rPr lang="es-CO" i="1" dirty="0" smtClean="0"/>
              <a:t>si </a:t>
            </a:r>
            <a:r>
              <a:rPr lang="es-CO" i="1" dirty="0"/>
              <a:t>una entidad paga </a:t>
            </a:r>
            <a:r>
              <a:rPr lang="es-CO" i="1" dirty="0" smtClean="0"/>
              <a:t>por anunciar </a:t>
            </a:r>
            <a:r>
              <a:rPr lang="es-CO" i="1" dirty="0"/>
              <a:t>bienes o servicios por anticipado y el tercero no ha proporcionado </a:t>
            </a:r>
            <a:r>
              <a:rPr lang="es-CO" i="1" dirty="0" smtClean="0"/>
              <a:t>todavía esos </a:t>
            </a:r>
            <a:r>
              <a:rPr lang="es-CO" i="1" dirty="0"/>
              <a:t>bienes o servicios, </a:t>
            </a:r>
            <a:r>
              <a:rPr lang="es-CO" b="1" i="1" u="sng" dirty="0"/>
              <a:t>la entidad tiene un activo diferente</a:t>
            </a:r>
            <a:r>
              <a:rPr lang="es-CO" i="1" dirty="0"/>
              <a:t>. Ese activo es </a:t>
            </a:r>
            <a:r>
              <a:rPr lang="es-CO" b="1" i="1" u="sng" dirty="0"/>
              <a:t>el derecho </a:t>
            </a:r>
            <a:r>
              <a:rPr lang="es-CO" b="1" i="1" u="sng" dirty="0" smtClean="0"/>
              <a:t>a recibir </a:t>
            </a:r>
            <a:r>
              <a:rPr lang="es-CO" b="1" i="1" u="sng" dirty="0"/>
              <a:t>esos bienes y servicios</a:t>
            </a:r>
            <a:r>
              <a:rPr lang="es-CO" i="1" dirty="0"/>
              <a:t>. Por ello, el Consejo decidió mantener el párrafo </a:t>
            </a:r>
            <a:r>
              <a:rPr lang="es-CO" i="1" dirty="0" smtClean="0"/>
              <a:t>70, que </a:t>
            </a:r>
            <a:r>
              <a:rPr lang="es-CO" i="1" dirty="0"/>
              <a:t>permite a una entidad reconocer como un activo el derecho a recibir esos bienes </a:t>
            </a:r>
            <a:r>
              <a:rPr lang="es-CO" i="1" dirty="0" smtClean="0"/>
              <a:t>o servicios”.</a:t>
            </a:r>
            <a:endParaRPr lang="es-CO" b="1" i="1" u="sng" dirty="0"/>
          </a:p>
        </p:txBody>
      </p:sp>
    </p:spTree>
    <p:extLst>
      <p:ext uri="{BB962C8B-B14F-4D97-AF65-F5344CB8AC3E}">
        <p14:creationId xmlns:p14="http://schemas.microsoft.com/office/powerpoint/2010/main" val="1522782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smtClean="0"/>
              <a:t>Pasivo por vacaciones</a:t>
            </a:r>
            <a:endParaRPr lang="es-CO" dirty="0"/>
          </a:p>
        </p:txBody>
      </p:sp>
      <p:sp>
        <p:nvSpPr>
          <p:cNvPr id="3" name="2 Marcador de contenido"/>
          <p:cNvSpPr>
            <a:spLocks noGrp="1"/>
          </p:cNvSpPr>
          <p:nvPr>
            <p:ph idx="1"/>
          </p:nvPr>
        </p:nvSpPr>
        <p:spPr/>
        <p:txBody>
          <a:bodyPr>
            <a:normAutofit fontScale="92500" lnSpcReduction="10000"/>
          </a:bodyPr>
          <a:lstStyle/>
          <a:p>
            <a:r>
              <a:rPr lang="es-CO" b="1" dirty="0" smtClean="0"/>
              <a:t>Caso </a:t>
            </a:r>
            <a:r>
              <a:rPr lang="es-CO" b="1" dirty="0"/>
              <a:t>3</a:t>
            </a:r>
            <a:r>
              <a:rPr lang="es-CO" b="1" dirty="0" smtClean="0"/>
              <a:t>: </a:t>
            </a:r>
            <a:r>
              <a:rPr lang="es-CO" dirty="0" smtClean="0"/>
              <a:t>Una entidad tiene las siguientes cifras sobre su provisión para vacaciones:</a:t>
            </a:r>
          </a:p>
          <a:p>
            <a:endParaRPr lang="es-CO" dirty="0"/>
          </a:p>
          <a:p>
            <a:endParaRPr lang="es-CO" dirty="0" smtClean="0"/>
          </a:p>
          <a:p>
            <a:endParaRPr lang="es-CO" dirty="0"/>
          </a:p>
          <a:p>
            <a:endParaRPr lang="es-CO" dirty="0" smtClean="0"/>
          </a:p>
          <a:p>
            <a:endParaRPr lang="es-CO" dirty="0"/>
          </a:p>
          <a:p>
            <a:endParaRPr lang="es-CO" dirty="0" smtClean="0"/>
          </a:p>
          <a:p>
            <a:r>
              <a:rPr lang="es-CO" dirty="0" smtClean="0"/>
              <a:t>¿Qué ajustes deberían realizarse para NIIF?</a:t>
            </a:r>
          </a:p>
          <a:p>
            <a:endParaRPr lang="es-CO" dirty="0"/>
          </a:p>
        </p:txBody>
      </p:sp>
      <p:graphicFrame>
        <p:nvGraphicFramePr>
          <p:cNvPr id="4" name="3 Tabla"/>
          <p:cNvGraphicFramePr>
            <a:graphicFrameLocks noGrp="1"/>
          </p:cNvGraphicFramePr>
          <p:nvPr>
            <p:extLst>
              <p:ext uri="{D42A27DB-BD31-4B8C-83A1-F6EECF244321}">
                <p14:modId xmlns:p14="http://schemas.microsoft.com/office/powerpoint/2010/main" val="849359151"/>
              </p:ext>
            </p:extLst>
          </p:nvPr>
        </p:nvGraphicFramePr>
        <p:xfrm>
          <a:off x="1331640" y="2783768"/>
          <a:ext cx="5688633" cy="2445432"/>
        </p:xfrm>
        <a:graphic>
          <a:graphicData uri="http://schemas.openxmlformats.org/drawingml/2006/table">
            <a:tbl>
              <a:tblPr>
                <a:tableStyleId>{5C22544A-7EE6-4342-B048-85BDC9FD1C3A}</a:tableStyleId>
              </a:tblPr>
              <a:tblGrid>
                <a:gridCol w="1641384"/>
                <a:gridCol w="1349083"/>
                <a:gridCol w="1349083"/>
                <a:gridCol w="1349083"/>
              </a:tblGrid>
              <a:tr h="1188132">
                <a:tc>
                  <a:txBody>
                    <a:bodyPr/>
                    <a:lstStyle/>
                    <a:p>
                      <a:pPr algn="l" fontAlgn="b"/>
                      <a:r>
                        <a:rPr lang="es-CO" sz="2000" b="1" u="none" strike="noStrike" dirty="0">
                          <a:effectLst/>
                        </a:rPr>
                        <a:t> Empleado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2000" b="1" u="none" strike="noStrike" dirty="0">
                          <a:effectLst/>
                        </a:rPr>
                        <a:t> Salario por día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2000" b="1" u="none" strike="noStrike" dirty="0">
                          <a:effectLst/>
                        </a:rPr>
                        <a:t> Días pendientes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2000" b="1" u="none" strike="noStrike" dirty="0">
                          <a:effectLst/>
                        </a:rPr>
                        <a:t> Total PCGA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033">
                <a:tc>
                  <a:txBody>
                    <a:bodyPr/>
                    <a:lstStyle/>
                    <a:p>
                      <a:pPr algn="l" fontAlgn="b"/>
                      <a:r>
                        <a:rPr lang="es-CO" sz="2000" u="none" strike="noStrike">
                          <a:effectLst/>
                        </a:rPr>
                        <a:t> Empleado 1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a:effectLst/>
                        </a:rPr>
                        <a:t>         150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dirty="0">
                          <a:effectLst/>
                        </a:rPr>
                        <a:t>             8   </a:t>
                      </a:r>
                      <a:endParaRPr lang="es-CO" sz="20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a:effectLst/>
                        </a:rPr>
                        <a:t>      1.200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033">
                <a:tc>
                  <a:txBody>
                    <a:bodyPr/>
                    <a:lstStyle/>
                    <a:p>
                      <a:pPr algn="l" fontAlgn="b"/>
                      <a:r>
                        <a:rPr lang="es-CO" sz="2000" u="none" strike="noStrike">
                          <a:effectLst/>
                        </a:rPr>
                        <a:t> Empleado 2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a:effectLst/>
                        </a:rPr>
                        <a:t>           90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dirty="0">
                          <a:effectLst/>
                        </a:rPr>
                        <a:t>           10   </a:t>
                      </a:r>
                      <a:endParaRPr lang="es-CO" sz="20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dirty="0">
                          <a:effectLst/>
                        </a:rPr>
                        <a:t>         900   </a:t>
                      </a:r>
                      <a:endParaRPr lang="es-CO" sz="20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033">
                <a:tc>
                  <a:txBody>
                    <a:bodyPr/>
                    <a:lstStyle/>
                    <a:p>
                      <a:pPr algn="l" fontAlgn="b"/>
                      <a:r>
                        <a:rPr lang="es-CO" sz="2000" u="none" strike="noStrike">
                          <a:effectLst/>
                        </a:rPr>
                        <a:t> Empleado 3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a:effectLst/>
                        </a:rPr>
                        <a:t>           93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a:effectLst/>
                        </a:rPr>
                        <a:t>           15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dirty="0">
                          <a:effectLst/>
                        </a:rPr>
                        <a:t>      1.395   </a:t>
                      </a:r>
                      <a:endParaRPr lang="es-CO" sz="20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033">
                <a:tc>
                  <a:txBody>
                    <a:bodyPr/>
                    <a:lstStyle/>
                    <a:p>
                      <a:pPr algn="l" fontAlgn="b"/>
                      <a:r>
                        <a:rPr lang="es-CO" sz="2000" b="1" u="none" strike="noStrike">
                          <a:effectLst/>
                        </a:rPr>
                        <a:t> Total </a:t>
                      </a:r>
                      <a:endParaRPr lang="es-CO" sz="2000" b="1"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b="1" u="none" strike="noStrike">
                          <a:effectLst/>
                        </a:rPr>
                        <a:t> </a:t>
                      </a:r>
                      <a:endParaRPr lang="es-CO" sz="2000" b="1"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b="1" u="none" strike="noStrike">
                          <a:effectLst/>
                        </a:rPr>
                        <a:t> </a:t>
                      </a:r>
                      <a:endParaRPr lang="es-CO" sz="2000" b="1"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b="1" u="none" strike="noStrike" dirty="0">
                          <a:effectLst/>
                        </a:rPr>
                        <a:t>      3.495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134303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Pasivo por vacaciones</a:t>
            </a:r>
            <a:endParaRPr lang="es-CO"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CO" dirty="0" smtClean="0"/>
              <a:t>NIIF PYMES (p28.6) “</a:t>
            </a:r>
            <a:r>
              <a:rPr lang="es-CO" i="1" dirty="0" smtClean="0"/>
              <a:t>La </a:t>
            </a:r>
            <a:r>
              <a:rPr lang="es-CO" i="1" dirty="0"/>
              <a:t>entidad medirá el costo esperado de </a:t>
            </a:r>
            <a:r>
              <a:rPr lang="es-CO" i="1" dirty="0" smtClean="0"/>
              <a:t>las ausencias </a:t>
            </a:r>
            <a:r>
              <a:rPr lang="es-CO" i="1" dirty="0"/>
              <a:t>remuneradas con derechos de carácter acumulativo por el </a:t>
            </a:r>
            <a:r>
              <a:rPr lang="es-CO" i="1" dirty="0" smtClean="0"/>
              <a:t>importe adicional </a:t>
            </a:r>
            <a:r>
              <a:rPr lang="es-CO" i="1" dirty="0"/>
              <a:t>no descontado que </a:t>
            </a:r>
            <a:r>
              <a:rPr lang="es-CO" i="1" dirty="0" smtClean="0"/>
              <a:t>la entidad </a:t>
            </a:r>
            <a:r>
              <a:rPr lang="es-CO" b="1" i="1" u="sng" dirty="0"/>
              <a:t>espera pagar</a:t>
            </a:r>
            <a:r>
              <a:rPr lang="es-CO" i="1" dirty="0"/>
              <a:t> como consecuencia de </a:t>
            </a:r>
            <a:r>
              <a:rPr lang="es-CO" i="1" dirty="0" smtClean="0"/>
              <a:t>los derechos </a:t>
            </a:r>
            <a:r>
              <a:rPr lang="es-CO" i="1" dirty="0"/>
              <a:t>no usados que tiene acumulados al final del periodo sobre el que </a:t>
            </a:r>
            <a:r>
              <a:rPr lang="es-CO" i="1" dirty="0" smtClean="0"/>
              <a:t>se informa.”</a:t>
            </a:r>
          </a:p>
          <a:p>
            <a:pPr marL="0" indent="0">
              <a:buNone/>
            </a:pPr>
            <a:endParaRPr lang="es-CO" i="1" dirty="0" smtClean="0"/>
          </a:p>
          <a:p>
            <a:r>
              <a:rPr lang="es-CO" dirty="0" smtClean="0"/>
              <a:t>Incluir el incremento salarial previsto</a:t>
            </a:r>
          </a:p>
          <a:p>
            <a:r>
              <a:rPr lang="es-CO" dirty="0" smtClean="0"/>
              <a:t>Incluir el número de días efectivo a pagar.</a:t>
            </a:r>
          </a:p>
          <a:p>
            <a:pPr>
              <a:buNone/>
            </a:pPr>
            <a:endParaRPr lang="es-CO" dirty="0"/>
          </a:p>
        </p:txBody>
      </p:sp>
    </p:spTree>
    <p:extLst>
      <p:ext uri="{BB962C8B-B14F-4D97-AF65-F5344CB8AC3E}">
        <p14:creationId xmlns:p14="http://schemas.microsoft.com/office/powerpoint/2010/main" val="1812948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smtClean="0"/>
              <a:t>Pasivo por vacaciones</a:t>
            </a:r>
            <a:endParaRPr lang="es-CO" dirty="0"/>
          </a:p>
        </p:txBody>
      </p:sp>
      <p:sp>
        <p:nvSpPr>
          <p:cNvPr id="3" name="2 Marcador de contenido"/>
          <p:cNvSpPr>
            <a:spLocks noGrp="1"/>
          </p:cNvSpPr>
          <p:nvPr>
            <p:ph idx="1"/>
          </p:nvPr>
        </p:nvSpPr>
        <p:spPr/>
        <p:txBody>
          <a:bodyPr>
            <a:normAutofit/>
          </a:bodyPr>
          <a:lstStyle/>
          <a:p>
            <a:r>
              <a:rPr lang="es-CO" dirty="0" smtClean="0"/>
              <a:t>Provisión para vacaciones de acuerdo con las NIIF:</a:t>
            </a:r>
          </a:p>
          <a:p>
            <a:endParaRPr lang="es-CO" dirty="0"/>
          </a:p>
          <a:p>
            <a:endParaRPr lang="es-CO" dirty="0" smtClean="0"/>
          </a:p>
          <a:p>
            <a:endParaRPr lang="es-CO" dirty="0"/>
          </a:p>
          <a:p>
            <a:endParaRPr lang="es-CO" dirty="0" smtClean="0"/>
          </a:p>
          <a:p>
            <a:endParaRPr lang="es-CO" dirty="0"/>
          </a:p>
          <a:p>
            <a:endParaRPr lang="es-CO" dirty="0" smtClean="0"/>
          </a:p>
          <a:p>
            <a:endParaRPr lang="es-CO" dirty="0"/>
          </a:p>
        </p:txBody>
      </p:sp>
      <p:graphicFrame>
        <p:nvGraphicFramePr>
          <p:cNvPr id="5" name="4 Tabla"/>
          <p:cNvGraphicFramePr>
            <a:graphicFrameLocks noGrp="1"/>
          </p:cNvGraphicFramePr>
          <p:nvPr>
            <p:extLst>
              <p:ext uri="{D42A27DB-BD31-4B8C-83A1-F6EECF244321}">
                <p14:modId xmlns:p14="http://schemas.microsoft.com/office/powerpoint/2010/main" val="674811278"/>
              </p:ext>
            </p:extLst>
          </p:nvPr>
        </p:nvGraphicFramePr>
        <p:xfrm>
          <a:off x="539552" y="2780928"/>
          <a:ext cx="7416823" cy="2664300"/>
        </p:xfrm>
        <a:graphic>
          <a:graphicData uri="http://schemas.openxmlformats.org/drawingml/2006/table">
            <a:tbl>
              <a:tblPr>
                <a:tableStyleId>{5C22544A-7EE6-4342-B048-85BDC9FD1C3A}</a:tableStyleId>
              </a:tblPr>
              <a:tblGrid>
                <a:gridCol w="1518733"/>
                <a:gridCol w="957009"/>
                <a:gridCol w="1232670"/>
                <a:gridCol w="1165055"/>
                <a:gridCol w="1295082"/>
                <a:gridCol w="1248274"/>
              </a:tblGrid>
              <a:tr h="1332148">
                <a:tc>
                  <a:txBody>
                    <a:bodyPr/>
                    <a:lstStyle/>
                    <a:p>
                      <a:pPr algn="l" fontAlgn="b"/>
                      <a:r>
                        <a:rPr lang="es-CO" sz="2000" b="1" u="none" strike="noStrike" dirty="0">
                          <a:effectLst/>
                        </a:rPr>
                        <a:t> Empleado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2000" b="1" u="none" strike="noStrike" dirty="0">
                          <a:effectLst/>
                        </a:rPr>
                        <a:t> Salario por día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2000" b="1" u="none" strike="noStrike" dirty="0">
                          <a:effectLst/>
                        </a:rPr>
                        <a:t> Días pendientes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2000" b="1" u="none" strike="noStrike" dirty="0">
                          <a:effectLst/>
                        </a:rPr>
                        <a:t> Días estimados a pagar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2000" b="1" u="none" strike="noStrike" dirty="0">
                          <a:effectLst/>
                        </a:rPr>
                        <a:t> Incremento salarial previsto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2000" b="1" u="none" strike="noStrike" dirty="0">
                          <a:effectLst/>
                        </a:rPr>
                        <a:t> Valor NIIF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038">
                <a:tc>
                  <a:txBody>
                    <a:bodyPr/>
                    <a:lstStyle/>
                    <a:p>
                      <a:pPr algn="l" fontAlgn="b"/>
                      <a:r>
                        <a:rPr lang="es-CO" sz="2000" u="none" strike="noStrike">
                          <a:effectLst/>
                        </a:rPr>
                        <a:t> Empleado 1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a:effectLst/>
                        </a:rPr>
                        <a:t>     150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a:effectLst/>
                        </a:rPr>
                        <a:t>             8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dirty="0">
                          <a:effectLst/>
                        </a:rPr>
                        <a:t>          10   </a:t>
                      </a:r>
                      <a:endParaRPr lang="es-CO" sz="20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dirty="0">
                          <a:effectLst/>
                        </a:rPr>
                        <a:t>             -     </a:t>
                      </a:r>
                      <a:endParaRPr lang="es-CO" sz="20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a:effectLst/>
                        </a:rPr>
                        <a:t>      1.500   </a:t>
                      </a:r>
                      <a:endParaRPr lang="es-CO" sz="2000" b="1"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038">
                <a:tc>
                  <a:txBody>
                    <a:bodyPr/>
                    <a:lstStyle/>
                    <a:p>
                      <a:pPr algn="l" fontAlgn="b"/>
                      <a:r>
                        <a:rPr lang="es-CO" sz="2000" u="none" strike="noStrike">
                          <a:effectLst/>
                        </a:rPr>
                        <a:t> Empleado 2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a:effectLst/>
                        </a:rPr>
                        <a:t>       90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a:effectLst/>
                        </a:rPr>
                        <a:t>           10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dirty="0">
                          <a:effectLst/>
                        </a:rPr>
                        <a:t>          14   </a:t>
                      </a:r>
                      <a:endParaRPr lang="es-CO" sz="20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CO" sz="2000" u="none" strike="noStrike" dirty="0">
                          <a:effectLst/>
                        </a:rPr>
                        <a:t>4%</a:t>
                      </a:r>
                      <a:endParaRPr lang="es-CO" sz="20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a:effectLst/>
                        </a:rPr>
                        <a:t>      1.310   </a:t>
                      </a:r>
                      <a:endParaRPr lang="es-CO" sz="2000" b="1"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038">
                <a:tc>
                  <a:txBody>
                    <a:bodyPr/>
                    <a:lstStyle/>
                    <a:p>
                      <a:pPr algn="l" fontAlgn="b"/>
                      <a:r>
                        <a:rPr lang="es-CO" sz="2000" u="none" strike="noStrike">
                          <a:effectLst/>
                        </a:rPr>
                        <a:t> Empleado 3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a:effectLst/>
                        </a:rPr>
                        <a:t>       93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a:effectLst/>
                        </a:rPr>
                        <a:t>           15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a:effectLst/>
                        </a:rPr>
                        <a:t>          21   </a:t>
                      </a:r>
                      <a:endParaRPr lang="es-CO" sz="2000" b="0" i="0" u="none" strike="noStrike">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CO" sz="2000" u="none" strike="noStrike" dirty="0">
                          <a:effectLst/>
                        </a:rPr>
                        <a:t>4%</a:t>
                      </a:r>
                      <a:endParaRPr lang="es-CO" sz="20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u="none" strike="noStrike" dirty="0">
                          <a:effectLst/>
                        </a:rPr>
                        <a:t>      2.031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038">
                <a:tc>
                  <a:txBody>
                    <a:bodyPr/>
                    <a:lstStyle/>
                    <a:p>
                      <a:pPr algn="l" fontAlgn="b"/>
                      <a:r>
                        <a:rPr lang="es-CO" sz="2000" b="1" u="none" strike="noStrike" dirty="0">
                          <a:effectLst/>
                        </a:rPr>
                        <a:t> Total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b="1" u="none" strike="noStrike" dirty="0">
                          <a:effectLst/>
                        </a:rPr>
                        <a:t>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b="1" u="none" strike="noStrike" dirty="0">
                          <a:effectLst/>
                        </a:rPr>
                        <a:t>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b="1" u="none" strike="noStrike" dirty="0">
                          <a:effectLst/>
                        </a:rPr>
                        <a:t>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b="1" u="none" strike="noStrike" dirty="0">
                          <a:effectLst/>
                        </a:rPr>
                        <a:t>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CO" sz="2000" b="1" u="none" strike="noStrike" dirty="0">
                          <a:effectLst/>
                        </a:rPr>
                        <a:t>      4.842   </a:t>
                      </a:r>
                      <a:endParaRPr lang="es-CO" sz="20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859691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smtClean="0"/>
              <a:t>Pasivo por vacaciones</a:t>
            </a:r>
            <a:endParaRPr lang="es-CO" dirty="0"/>
          </a:p>
        </p:txBody>
      </p:sp>
      <p:sp>
        <p:nvSpPr>
          <p:cNvPr id="3" name="2 Marcador de contenido"/>
          <p:cNvSpPr>
            <a:spLocks noGrp="1"/>
          </p:cNvSpPr>
          <p:nvPr>
            <p:ph idx="1"/>
          </p:nvPr>
        </p:nvSpPr>
        <p:spPr/>
        <p:txBody>
          <a:bodyPr>
            <a:normAutofit/>
          </a:bodyPr>
          <a:lstStyle/>
          <a:p>
            <a:pPr marL="0" indent="0">
              <a:buNone/>
            </a:pPr>
            <a:endParaRPr lang="es-CO" dirty="0"/>
          </a:p>
          <a:p>
            <a:endParaRPr lang="es-CO" dirty="0" smtClean="0"/>
          </a:p>
          <a:p>
            <a:endParaRPr lang="es-CO" dirty="0"/>
          </a:p>
          <a:p>
            <a:endParaRPr lang="es-CO" dirty="0" smtClean="0"/>
          </a:p>
          <a:p>
            <a:endParaRPr lang="es-CO" dirty="0"/>
          </a:p>
          <a:p>
            <a:endParaRPr lang="es-CO" dirty="0" smtClean="0"/>
          </a:p>
          <a:p>
            <a:endParaRPr lang="es-CO" dirty="0"/>
          </a:p>
        </p:txBody>
      </p:sp>
      <p:graphicFrame>
        <p:nvGraphicFramePr>
          <p:cNvPr id="6" name="5 Objeto"/>
          <p:cNvGraphicFramePr>
            <a:graphicFrameLocks noChangeAspect="1"/>
          </p:cNvGraphicFramePr>
          <p:nvPr>
            <p:extLst>
              <p:ext uri="{D42A27DB-BD31-4B8C-83A1-F6EECF244321}">
                <p14:modId xmlns:p14="http://schemas.microsoft.com/office/powerpoint/2010/main" val="3742512415"/>
              </p:ext>
            </p:extLst>
          </p:nvPr>
        </p:nvGraphicFramePr>
        <p:xfrm>
          <a:off x="827584" y="2708920"/>
          <a:ext cx="6886046" cy="1082600"/>
        </p:xfrm>
        <a:graphic>
          <a:graphicData uri="http://schemas.openxmlformats.org/presentationml/2006/ole">
            <mc:AlternateContent xmlns:mc="http://schemas.openxmlformats.org/markup-compatibility/2006">
              <mc:Choice xmlns:v="urn:schemas-microsoft-com:vml" Requires="v">
                <p:oleObj spid="_x0000_s1038" name="Hoja de cálculo" r:id="rId4" imgW="3695760" imgH="580897" progId="Excel.Sheet.12">
                  <p:embed/>
                </p:oleObj>
              </mc:Choice>
              <mc:Fallback>
                <p:oleObj name="Hoja de cálculo" r:id="rId4" imgW="3695760" imgH="580897" progId="Excel.Sheet.12">
                  <p:embed/>
                  <p:pic>
                    <p:nvPicPr>
                      <p:cNvPr id="0" name=""/>
                      <p:cNvPicPr/>
                      <p:nvPr/>
                    </p:nvPicPr>
                    <p:blipFill>
                      <a:blip r:embed="rId5"/>
                      <a:stretch>
                        <a:fillRect/>
                      </a:stretch>
                    </p:blipFill>
                    <p:spPr>
                      <a:xfrm>
                        <a:off x="827584" y="2708920"/>
                        <a:ext cx="6886046" cy="1082600"/>
                      </a:xfrm>
                      <a:prstGeom prst="rect">
                        <a:avLst/>
                      </a:prstGeom>
                    </p:spPr>
                  </p:pic>
                </p:oleObj>
              </mc:Fallback>
            </mc:AlternateContent>
          </a:graphicData>
        </a:graphic>
      </p:graphicFrame>
      <p:sp>
        <p:nvSpPr>
          <p:cNvPr id="7" name="2 Marcador de contenido"/>
          <p:cNvSpPr txBox="1">
            <a:spLocks/>
          </p:cNvSpPr>
          <p:nvPr/>
        </p:nvSpPr>
        <p:spPr>
          <a:xfrm>
            <a:off x="467544" y="1855365"/>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2">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s-CO" dirty="0" smtClean="0"/>
          </a:p>
          <a:p>
            <a:endParaRPr lang="es-CO" dirty="0"/>
          </a:p>
          <a:p>
            <a:endParaRPr lang="es-CO" dirty="0" smtClean="0"/>
          </a:p>
          <a:p>
            <a:endParaRPr lang="es-CO" dirty="0"/>
          </a:p>
          <a:p>
            <a:pPr marL="0" indent="0" algn="just">
              <a:buNone/>
            </a:pPr>
            <a:r>
              <a:rPr lang="es-CO" dirty="0" smtClean="0"/>
              <a:t>El principio de reconocimiento de beneficios a empleados, implica que el gasto debe reconocerse en el período en el cual el empleado presta un servicio.</a:t>
            </a:r>
          </a:p>
          <a:p>
            <a:endParaRPr lang="es-CO" dirty="0" smtClean="0"/>
          </a:p>
          <a:p>
            <a:endParaRPr lang="es-CO" dirty="0" smtClean="0"/>
          </a:p>
          <a:p>
            <a:endParaRPr lang="es-CO" dirty="0" smtClean="0"/>
          </a:p>
          <a:p>
            <a:endParaRPr lang="es-CO" dirty="0" smtClean="0"/>
          </a:p>
          <a:p>
            <a:endParaRPr lang="es-CO" dirty="0" smtClean="0"/>
          </a:p>
          <a:p>
            <a:endParaRPr lang="es-CO" dirty="0"/>
          </a:p>
        </p:txBody>
      </p:sp>
    </p:spTree>
    <p:extLst>
      <p:ext uri="{BB962C8B-B14F-4D97-AF65-F5344CB8AC3E}">
        <p14:creationId xmlns:p14="http://schemas.microsoft.com/office/powerpoint/2010/main" val="21225629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Revaluación bajo PCGA anteriores</a:t>
            </a:r>
            <a:endParaRPr lang="es-CO" dirty="0"/>
          </a:p>
        </p:txBody>
      </p:sp>
      <p:sp>
        <p:nvSpPr>
          <p:cNvPr id="3" name="2 Marcador de contenido"/>
          <p:cNvSpPr>
            <a:spLocks noGrp="1"/>
          </p:cNvSpPr>
          <p:nvPr>
            <p:ph idx="1"/>
          </p:nvPr>
        </p:nvSpPr>
        <p:spPr/>
        <p:txBody>
          <a:bodyPr>
            <a:noAutofit/>
          </a:bodyPr>
          <a:lstStyle/>
          <a:p>
            <a:pPr marL="0" indent="0">
              <a:buNone/>
              <a:defRPr/>
            </a:pPr>
            <a:r>
              <a:rPr lang="es-CO" sz="2800" b="1" dirty="0" smtClean="0"/>
              <a:t>Caso 4.  Fecha </a:t>
            </a:r>
            <a:r>
              <a:rPr lang="es-CO" sz="2800" b="1" dirty="0"/>
              <a:t>de transición: 1 de enero de 2015.</a:t>
            </a:r>
          </a:p>
          <a:p>
            <a:pPr marL="0" indent="0">
              <a:buFontTx/>
              <a:buNone/>
              <a:defRPr/>
            </a:pPr>
            <a:r>
              <a:rPr lang="es-CO" sz="2800" b="1" dirty="0" smtClean="0"/>
              <a:t>Activo </a:t>
            </a:r>
            <a:r>
              <a:rPr lang="es-CO" sz="2800" b="1" dirty="0"/>
              <a:t>a</a:t>
            </a:r>
            <a:r>
              <a:rPr lang="es-CO" sz="2800" b="1" dirty="0" smtClean="0"/>
              <a:t>dquirido </a:t>
            </a:r>
            <a:r>
              <a:rPr lang="es-CO" sz="2800" b="1" dirty="0"/>
              <a:t>en enero </a:t>
            </a:r>
            <a:r>
              <a:rPr lang="es-CO" sz="2800" b="1" dirty="0" smtClean="0"/>
              <a:t>2007. </a:t>
            </a:r>
            <a:endParaRPr lang="es-CO" sz="2800" b="1" dirty="0"/>
          </a:p>
          <a:p>
            <a:pPr>
              <a:defRPr/>
            </a:pPr>
            <a:r>
              <a:rPr lang="es-CO" sz="2800" dirty="0"/>
              <a:t>Costo	$</a:t>
            </a:r>
            <a:r>
              <a:rPr lang="es-CO" sz="2800" dirty="0" smtClean="0"/>
              <a:t>50.000.000 </a:t>
            </a:r>
          </a:p>
          <a:p>
            <a:pPr>
              <a:defRPr/>
            </a:pPr>
            <a:r>
              <a:rPr lang="es-CO" sz="2800" dirty="0" smtClean="0"/>
              <a:t>Depreciación acumulada $50.000.000</a:t>
            </a:r>
            <a:endParaRPr lang="es-CO" sz="2800" dirty="0"/>
          </a:p>
          <a:p>
            <a:pPr>
              <a:defRPr/>
            </a:pPr>
            <a:r>
              <a:rPr lang="es-CO" sz="2800" dirty="0"/>
              <a:t>Valorización  </a:t>
            </a:r>
            <a:r>
              <a:rPr lang="es-CO" sz="2800" dirty="0" smtClean="0"/>
              <a:t>10.000.000 </a:t>
            </a:r>
            <a:r>
              <a:rPr lang="es-CO" sz="2800" dirty="0"/>
              <a:t>-      Superávit      </a:t>
            </a:r>
            <a:r>
              <a:rPr lang="es-CO" sz="2800" dirty="0" smtClean="0"/>
              <a:t>10.000.000</a:t>
            </a:r>
            <a:endParaRPr lang="es-CO" sz="2800" dirty="0"/>
          </a:p>
          <a:p>
            <a:pPr marL="0" indent="0">
              <a:buNone/>
              <a:defRPr/>
            </a:pPr>
            <a:r>
              <a:rPr lang="es-CO" sz="2800" b="1" u="sng" dirty="0" smtClean="0"/>
              <a:t>Avalúo </a:t>
            </a:r>
            <a:r>
              <a:rPr lang="es-CO" sz="2800" b="1" u="sng" dirty="0"/>
              <a:t>en </a:t>
            </a:r>
            <a:r>
              <a:rPr lang="es-CO" sz="2800" b="1" u="sng" dirty="0" smtClean="0"/>
              <a:t>diciembre 2009 $40.000.000</a:t>
            </a:r>
            <a:endParaRPr lang="es-CO" sz="2800" b="1" u="sng" dirty="0"/>
          </a:p>
          <a:p>
            <a:pPr marL="0" indent="0">
              <a:buFontTx/>
              <a:buNone/>
              <a:defRPr/>
            </a:pPr>
            <a:r>
              <a:rPr lang="es-CO" sz="2800" b="1" u="sng" dirty="0" smtClean="0"/>
              <a:t>Valor razonable en la fecha de transición $22.000.000</a:t>
            </a:r>
          </a:p>
          <a:p>
            <a:pPr marL="0" indent="0">
              <a:buFontTx/>
              <a:buNone/>
              <a:defRPr/>
            </a:pPr>
            <a:r>
              <a:rPr lang="es-CO" sz="2800" dirty="0" smtClean="0"/>
              <a:t>Se </a:t>
            </a:r>
            <a:r>
              <a:rPr lang="es-CO" sz="2800" dirty="0"/>
              <a:t>espera utilizar hasta diciembre de </a:t>
            </a:r>
            <a:r>
              <a:rPr lang="es-CO" sz="2800" dirty="0" smtClean="0"/>
              <a:t>2018. </a:t>
            </a:r>
            <a:r>
              <a:rPr lang="es-CO" sz="2800" dirty="0"/>
              <a:t>Valor residual = </a:t>
            </a:r>
            <a:r>
              <a:rPr lang="es-CO" sz="2800" dirty="0" smtClean="0"/>
              <a:t>0. Método de depreciación lineal.</a:t>
            </a:r>
            <a:endParaRPr lang="es-CO" sz="2800" dirty="0"/>
          </a:p>
        </p:txBody>
      </p:sp>
    </p:spTree>
    <p:extLst>
      <p:ext uri="{BB962C8B-B14F-4D97-AF65-F5344CB8AC3E}">
        <p14:creationId xmlns:p14="http://schemas.microsoft.com/office/powerpoint/2010/main" val="2430916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4294967295"/>
          </p:nvPr>
        </p:nvSpPr>
        <p:spPr>
          <a:xfrm>
            <a:off x="539552" y="1412776"/>
            <a:ext cx="7848872" cy="4536504"/>
          </a:xfrm>
        </p:spPr>
        <p:txBody>
          <a:bodyPr>
            <a:normAutofit/>
          </a:bodyPr>
          <a:lstStyle/>
          <a:p>
            <a:pPr marL="0" indent="0">
              <a:buFontTx/>
              <a:buNone/>
              <a:defRPr/>
            </a:pPr>
            <a:r>
              <a:rPr lang="es-CO" b="1" dirty="0" smtClean="0">
                <a:solidFill>
                  <a:schemeClr val="tx2">
                    <a:lumMod val="75000"/>
                  </a:schemeClr>
                </a:solidFill>
              </a:rPr>
              <a:t>1. Ajuste retroactivo del costo y la depreciación acumulada: </a:t>
            </a:r>
          </a:p>
          <a:p>
            <a:pPr marL="0" indent="0">
              <a:buFontTx/>
              <a:buNone/>
              <a:defRPr/>
            </a:pPr>
            <a:endParaRPr lang="es-CO" dirty="0" smtClean="0">
              <a:solidFill>
                <a:schemeClr val="tx2">
                  <a:lumMod val="75000"/>
                </a:schemeClr>
              </a:solidFill>
            </a:endParaRPr>
          </a:p>
          <a:p>
            <a:pPr marL="0" indent="0">
              <a:buFontTx/>
              <a:buNone/>
              <a:defRPr/>
            </a:pPr>
            <a:r>
              <a:rPr lang="es-CO" dirty="0" smtClean="0">
                <a:solidFill>
                  <a:schemeClr val="tx2">
                    <a:lumMod val="75000"/>
                  </a:schemeClr>
                </a:solidFill>
              </a:rPr>
              <a:t>Costo para las NIIF   $50.000.000*</a:t>
            </a:r>
          </a:p>
          <a:p>
            <a:pPr marL="0" indent="0">
              <a:buFontTx/>
              <a:buNone/>
              <a:defRPr/>
            </a:pPr>
            <a:r>
              <a:rPr lang="es-CO" dirty="0" smtClean="0">
                <a:solidFill>
                  <a:schemeClr val="tx2">
                    <a:lumMod val="75000"/>
                  </a:schemeClr>
                </a:solidFill>
              </a:rPr>
              <a:t>Depreciación acumulada NIIF $33.333.333 ($50.000.000 / 12 x 8)</a:t>
            </a:r>
          </a:p>
          <a:p>
            <a:pPr marL="0" indent="0">
              <a:buFontTx/>
              <a:buNone/>
              <a:defRPr/>
            </a:pPr>
            <a:r>
              <a:rPr lang="es-CO" b="1" dirty="0" smtClean="0">
                <a:solidFill>
                  <a:schemeClr val="tx2">
                    <a:lumMod val="75000"/>
                  </a:schemeClr>
                </a:solidFill>
              </a:rPr>
              <a:t>Valor en libros $16.666.667</a:t>
            </a:r>
          </a:p>
          <a:p>
            <a:pPr marL="0" indent="0">
              <a:buFontTx/>
              <a:buNone/>
              <a:defRPr/>
            </a:pPr>
            <a:endParaRPr lang="es-CO" sz="3600" dirty="0"/>
          </a:p>
          <a:p>
            <a:pPr marL="0" indent="0">
              <a:buFontTx/>
              <a:buNone/>
              <a:defRPr/>
            </a:pPr>
            <a:endParaRPr lang="es-CO" sz="3600" dirty="0"/>
          </a:p>
          <a:p>
            <a:pPr marL="0" indent="0">
              <a:buFontTx/>
              <a:buNone/>
              <a:defRPr/>
            </a:pPr>
            <a:endParaRPr lang="es-CO" sz="3600" dirty="0" smtClean="0"/>
          </a:p>
          <a:p>
            <a:pPr marL="0" indent="0">
              <a:buFontTx/>
              <a:buNone/>
              <a:defRPr/>
            </a:pPr>
            <a:endParaRPr lang="es-CO" sz="2400" dirty="0"/>
          </a:p>
        </p:txBody>
      </p:sp>
      <p:sp>
        <p:nvSpPr>
          <p:cNvPr id="5" name="1 Título"/>
          <p:cNvSpPr>
            <a:spLocks noGrp="1"/>
          </p:cNvSpPr>
          <p:nvPr>
            <p:ph type="title"/>
          </p:nvPr>
        </p:nvSpPr>
        <p:spPr>
          <a:xfrm>
            <a:off x="457200" y="274638"/>
            <a:ext cx="8229600" cy="1143000"/>
          </a:xfrm>
        </p:spPr>
        <p:txBody>
          <a:bodyPr>
            <a:normAutofit/>
          </a:bodyPr>
          <a:lstStyle/>
          <a:p>
            <a:r>
              <a:rPr lang="es-CO" dirty="0" smtClean="0"/>
              <a:t>Revaluación bajo PCGA anteriores</a:t>
            </a:r>
            <a:endParaRPr lang="es-CO" dirty="0"/>
          </a:p>
        </p:txBody>
      </p:sp>
    </p:spTree>
    <p:extLst>
      <p:ext uri="{BB962C8B-B14F-4D97-AF65-F5344CB8AC3E}">
        <p14:creationId xmlns:p14="http://schemas.microsoft.com/office/powerpoint/2010/main" val="10955845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4294967295"/>
          </p:nvPr>
        </p:nvSpPr>
        <p:spPr>
          <a:xfrm>
            <a:off x="683568" y="1412776"/>
            <a:ext cx="7416998" cy="4536975"/>
          </a:xfrm>
        </p:spPr>
        <p:txBody>
          <a:bodyPr vert="horz" lIns="91440" tIns="45720" rIns="91440" bIns="45720" rtlCol="0">
            <a:normAutofit/>
          </a:bodyPr>
          <a:lstStyle/>
          <a:p>
            <a:pPr marL="0" indent="0">
              <a:buFontTx/>
              <a:buNone/>
            </a:pPr>
            <a:r>
              <a:rPr lang="es-CO" b="1" dirty="0">
                <a:solidFill>
                  <a:schemeClr val="tx2">
                    <a:lumMod val="75000"/>
                  </a:schemeClr>
                </a:solidFill>
              </a:rPr>
              <a:t>2. Valor razonable como costo atribuido</a:t>
            </a:r>
          </a:p>
          <a:p>
            <a:pPr marL="0" indent="0">
              <a:buFontTx/>
              <a:buNone/>
            </a:pPr>
            <a:r>
              <a:rPr lang="es-CO" dirty="0">
                <a:solidFill>
                  <a:schemeClr val="tx2">
                    <a:lumMod val="75000"/>
                  </a:schemeClr>
                </a:solidFill>
              </a:rPr>
              <a:t>Medición del valor razonable en la fecha de transición (1 de enero de 2015).</a:t>
            </a:r>
          </a:p>
          <a:p>
            <a:pPr marL="0" indent="0">
              <a:buFontTx/>
              <a:buNone/>
            </a:pPr>
            <a:endParaRPr lang="es-CO" dirty="0">
              <a:solidFill>
                <a:schemeClr val="tx2">
                  <a:lumMod val="75000"/>
                </a:schemeClr>
              </a:solidFill>
            </a:endParaRPr>
          </a:p>
          <a:p>
            <a:pPr marL="0" indent="0">
              <a:buFontTx/>
              <a:buNone/>
            </a:pPr>
            <a:r>
              <a:rPr lang="es-CO" dirty="0" smtClean="0">
                <a:solidFill>
                  <a:schemeClr val="tx2">
                    <a:lumMod val="75000"/>
                  </a:schemeClr>
                </a:solidFill>
              </a:rPr>
              <a:t>Para </a:t>
            </a:r>
            <a:r>
              <a:rPr lang="es-CO" dirty="0">
                <a:solidFill>
                  <a:schemeClr val="tx2">
                    <a:lumMod val="75000"/>
                  </a:schemeClr>
                </a:solidFill>
              </a:rPr>
              <a:t>las NIIF, el activo se adquirió el 1 de enero de 2015 por </a:t>
            </a:r>
            <a:r>
              <a:rPr lang="es-CO" dirty="0" smtClean="0">
                <a:solidFill>
                  <a:schemeClr val="tx2">
                    <a:lumMod val="75000"/>
                  </a:schemeClr>
                </a:solidFill>
              </a:rPr>
              <a:t>$22.000.000 </a:t>
            </a:r>
            <a:r>
              <a:rPr lang="es-CO" dirty="0">
                <a:solidFill>
                  <a:schemeClr val="tx2">
                    <a:lumMod val="75000"/>
                  </a:schemeClr>
                </a:solidFill>
              </a:rPr>
              <a:t>(costo atribuido)</a:t>
            </a:r>
          </a:p>
          <a:p>
            <a:pPr marL="0" indent="0">
              <a:buFontTx/>
              <a:buNone/>
            </a:pPr>
            <a:endParaRPr lang="es-CO" dirty="0">
              <a:solidFill>
                <a:schemeClr val="tx2">
                  <a:lumMod val="75000"/>
                </a:schemeClr>
              </a:solidFill>
            </a:endParaRPr>
          </a:p>
          <a:p>
            <a:pPr marL="0" indent="0">
              <a:buFontTx/>
              <a:buNone/>
            </a:pPr>
            <a:endParaRPr lang="es-CO" b="1" dirty="0">
              <a:solidFill>
                <a:schemeClr val="tx2">
                  <a:lumMod val="75000"/>
                </a:schemeClr>
              </a:solidFill>
            </a:endParaRPr>
          </a:p>
          <a:p>
            <a:pPr marL="0" indent="0">
              <a:buFontTx/>
              <a:buNone/>
            </a:pPr>
            <a:endParaRPr lang="es-CO" b="1" dirty="0">
              <a:solidFill>
                <a:schemeClr val="tx2">
                  <a:lumMod val="75000"/>
                </a:schemeClr>
              </a:solidFill>
            </a:endParaRPr>
          </a:p>
        </p:txBody>
      </p:sp>
      <p:sp>
        <p:nvSpPr>
          <p:cNvPr id="5" name="1 Título"/>
          <p:cNvSpPr>
            <a:spLocks noGrp="1"/>
          </p:cNvSpPr>
          <p:nvPr>
            <p:ph type="title"/>
          </p:nvPr>
        </p:nvSpPr>
        <p:spPr>
          <a:xfrm>
            <a:off x="457200" y="274638"/>
            <a:ext cx="8229600" cy="1143000"/>
          </a:xfrm>
        </p:spPr>
        <p:txBody>
          <a:bodyPr>
            <a:normAutofit/>
          </a:bodyPr>
          <a:lstStyle/>
          <a:p>
            <a:r>
              <a:rPr lang="es-CO" dirty="0" smtClean="0"/>
              <a:t>Revaluación bajo PCGA anteriores</a:t>
            </a:r>
            <a:endParaRPr lang="es-CO" dirty="0"/>
          </a:p>
        </p:txBody>
      </p:sp>
    </p:spTree>
    <p:extLst>
      <p:ext uri="{BB962C8B-B14F-4D97-AF65-F5344CB8AC3E}">
        <p14:creationId xmlns:p14="http://schemas.microsoft.com/office/powerpoint/2010/main" val="35577512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accent1">
                <a:tint val="66000"/>
                <a:satMod val="160000"/>
              </a:schemeClr>
            </a:gs>
            <a:gs pos="48000">
              <a:schemeClr val="bg1"/>
            </a:gs>
            <a:gs pos="3000">
              <a:srgbClr val="FFFC8F"/>
            </a:gs>
            <a:gs pos="1000">
              <a:srgbClr val="FFFF00"/>
            </a:gs>
          </a:gsLst>
          <a:lin ang="2700000" scaled="0"/>
          <a:tileRect/>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650" y="1484312"/>
            <a:ext cx="8064822" cy="4897015"/>
          </a:xfrm>
        </p:spPr>
        <p:txBody>
          <a:bodyPr>
            <a:normAutofit fontScale="92500" lnSpcReduction="20000"/>
          </a:bodyPr>
          <a:lstStyle/>
          <a:p>
            <a:pPr marL="0" indent="0">
              <a:buFontTx/>
              <a:buNone/>
              <a:defRPr/>
            </a:pPr>
            <a:r>
              <a:rPr lang="es-CO" sz="3600" b="1" dirty="0" smtClean="0"/>
              <a:t>3. Valor revaluado bajo PCGA anteriores como costo atribuido</a:t>
            </a:r>
          </a:p>
          <a:p>
            <a:pPr marL="0" indent="0">
              <a:buFontTx/>
              <a:buNone/>
              <a:defRPr/>
            </a:pPr>
            <a:endParaRPr lang="es-CO" sz="3600" b="1" dirty="0" smtClean="0"/>
          </a:p>
          <a:p>
            <a:pPr>
              <a:defRPr/>
            </a:pPr>
            <a:r>
              <a:rPr lang="es-CO" sz="3600" b="1" dirty="0" smtClean="0"/>
              <a:t>Para </a:t>
            </a:r>
            <a:r>
              <a:rPr lang="es-CO" sz="3600" b="1" dirty="0"/>
              <a:t>las NIIF, el activo se adquirió </a:t>
            </a:r>
            <a:r>
              <a:rPr lang="es-CO" sz="3600" b="1" dirty="0" smtClean="0"/>
              <a:t>en diciembre de 2009 </a:t>
            </a:r>
            <a:r>
              <a:rPr lang="es-CO" sz="3600" b="1" dirty="0"/>
              <a:t>por </a:t>
            </a:r>
            <a:r>
              <a:rPr lang="es-CO" sz="3600" b="1" dirty="0" smtClean="0"/>
              <a:t>$40.000.000 </a:t>
            </a:r>
            <a:r>
              <a:rPr lang="es-CO" sz="3600" b="1" dirty="0"/>
              <a:t>(costo atribuido</a:t>
            </a:r>
            <a:r>
              <a:rPr lang="es-CO" sz="3600" b="1" dirty="0" smtClean="0"/>
              <a:t>)</a:t>
            </a:r>
          </a:p>
          <a:p>
            <a:pPr>
              <a:defRPr/>
            </a:pPr>
            <a:r>
              <a:rPr lang="es-CO" sz="3600" dirty="0"/>
              <a:t>Costo para las NIIF </a:t>
            </a:r>
            <a:r>
              <a:rPr lang="es-CO" sz="3600" dirty="0" smtClean="0"/>
              <a:t>(2009)  $40.000.000</a:t>
            </a:r>
            <a:endParaRPr lang="es-CO" sz="3600" dirty="0"/>
          </a:p>
          <a:p>
            <a:pPr>
              <a:defRPr/>
            </a:pPr>
            <a:r>
              <a:rPr lang="es-CO" sz="3600" dirty="0"/>
              <a:t>Depreciación acumulada NIIF </a:t>
            </a:r>
            <a:r>
              <a:rPr lang="es-CO" sz="3600" dirty="0" smtClean="0"/>
              <a:t>$22.222.222 ($40.000.000/ 9 x 5 )</a:t>
            </a:r>
            <a:endParaRPr lang="es-CO" sz="3600" dirty="0"/>
          </a:p>
          <a:p>
            <a:pPr>
              <a:defRPr/>
            </a:pPr>
            <a:r>
              <a:rPr lang="es-CO" sz="3600" b="1" dirty="0"/>
              <a:t>Valor en libros </a:t>
            </a:r>
            <a:r>
              <a:rPr lang="es-CO" sz="3600" b="1" dirty="0" smtClean="0"/>
              <a:t>$17.777.778</a:t>
            </a:r>
            <a:endParaRPr lang="es-CO" sz="3600" b="1" dirty="0"/>
          </a:p>
          <a:p>
            <a:pPr marL="0" indent="0">
              <a:buFont typeface="Arial" charset="0"/>
              <a:buNone/>
              <a:defRPr/>
            </a:pPr>
            <a:endParaRPr lang="es-CO" sz="4200" dirty="0" smtClean="0"/>
          </a:p>
          <a:p>
            <a:pPr marL="0" indent="0">
              <a:buFont typeface="Arial" charset="0"/>
              <a:buNone/>
              <a:defRPr/>
            </a:pPr>
            <a:endParaRPr lang="es-CO" sz="4200" dirty="0"/>
          </a:p>
          <a:p>
            <a:pPr marL="0" indent="0">
              <a:buFont typeface="Arial" charset="0"/>
              <a:buNone/>
              <a:defRPr/>
            </a:pPr>
            <a:endParaRPr lang="es-CO" sz="4200" dirty="0"/>
          </a:p>
          <a:p>
            <a:pPr marL="0" indent="0">
              <a:buFontTx/>
              <a:buNone/>
              <a:defRPr/>
            </a:pPr>
            <a:endParaRPr lang="es-CO" sz="4200" dirty="0" smtClean="0"/>
          </a:p>
          <a:p>
            <a:pPr marL="0" indent="0">
              <a:buFontTx/>
              <a:buNone/>
              <a:defRPr/>
            </a:pPr>
            <a:endParaRPr lang="es-CO" sz="4200" dirty="0" smtClean="0"/>
          </a:p>
          <a:p>
            <a:pPr marL="0" indent="0">
              <a:buFontTx/>
              <a:buNone/>
              <a:defRPr/>
            </a:pPr>
            <a:endParaRPr lang="es-CO" sz="4200" dirty="0"/>
          </a:p>
          <a:p>
            <a:pPr marL="0" indent="0">
              <a:buFontTx/>
              <a:buNone/>
              <a:defRPr/>
            </a:pPr>
            <a:endParaRPr lang="es-CO" sz="4200" dirty="0" smtClean="0"/>
          </a:p>
          <a:p>
            <a:pPr marL="0" indent="0">
              <a:buFontTx/>
              <a:buNone/>
              <a:defRPr/>
            </a:pPr>
            <a:endParaRPr lang="es-CO" dirty="0"/>
          </a:p>
        </p:txBody>
      </p:sp>
      <p:sp>
        <p:nvSpPr>
          <p:cNvPr id="5" name="1 Título"/>
          <p:cNvSpPr>
            <a:spLocks noGrp="1"/>
          </p:cNvSpPr>
          <p:nvPr>
            <p:ph type="title"/>
          </p:nvPr>
        </p:nvSpPr>
        <p:spPr>
          <a:xfrm>
            <a:off x="457200" y="274638"/>
            <a:ext cx="8229600" cy="1143000"/>
          </a:xfrm>
        </p:spPr>
        <p:txBody>
          <a:bodyPr>
            <a:normAutofit/>
          </a:bodyPr>
          <a:lstStyle/>
          <a:p>
            <a:r>
              <a:rPr lang="es-CO" dirty="0" smtClean="0"/>
              <a:t>Revaluación bajo PCGA anteriores</a:t>
            </a:r>
            <a:endParaRPr lang="es-CO" dirty="0"/>
          </a:p>
        </p:txBody>
      </p:sp>
    </p:spTree>
    <p:extLst>
      <p:ext uri="{BB962C8B-B14F-4D97-AF65-F5344CB8AC3E}">
        <p14:creationId xmlns:p14="http://schemas.microsoft.com/office/powerpoint/2010/main" val="226005072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accent1">
                <a:tint val="66000"/>
                <a:satMod val="160000"/>
              </a:schemeClr>
            </a:gs>
            <a:gs pos="48000">
              <a:schemeClr val="bg1"/>
            </a:gs>
            <a:gs pos="3000">
              <a:srgbClr val="FFFC8F"/>
            </a:gs>
            <a:gs pos="1000">
              <a:srgbClr val="FFFF00"/>
            </a:gs>
          </a:gsLst>
          <a:lin ang="2700000" scaled="0"/>
          <a:tileRect/>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650" y="1484312"/>
            <a:ext cx="8064822" cy="4897015"/>
          </a:xfrm>
        </p:spPr>
        <p:txBody>
          <a:bodyPr>
            <a:normAutofit/>
          </a:bodyPr>
          <a:lstStyle/>
          <a:p>
            <a:pPr marL="0" indent="0" algn="just">
              <a:buNone/>
            </a:pPr>
            <a:r>
              <a:rPr lang="es-CO" sz="3500" i="1" dirty="0" smtClean="0"/>
              <a:t>35.10(d) Una entidad </a:t>
            </a:r>
            <a:r>
              <a:rPr lang="es-CO" sz="3500" i="1" dirty="0"/>
              <a:t>que adopta por </a:t>
            </a:r>
            <a:r>
              <a:rPr lang="es-CO" sz="3500" i="1" dirty="0" smtClean="0"/>
              <a:t>primera vez </a:t>
            </a:r>
            <a:r>
              <a:rPr lang="es-CO" sz="3500" i="1" dirty="0"/>
              <a:t>la NIIF puede optar por utilizar </a:t>
            </a:r>
            <a:r>
              <a:rPr lang="es-CO" sz="3500" b="1" i="1" u="sng" dirty="0"/>
              <a:t>una revaluación según los </a:t>
            </a:r>
            <a:r>
              <a:rPr lang="es-CO" sz="3500" b="1" i="1" u="sng" dirty="0" smtClean="0"/>
              <a:t>PCGA anteriores</a:t>
            </a:r>
            <a:r>
              <a:rPr lang="es-CO" sz="3500" i="1" dirty="0"/>
              <a:t>, de una partida de propiedades, planta y equipo, una </a:t>
            </a:r>
            <a:r>
              <a:rPr lang="es-CO" sz="3500" i="1" dirty="0" smtClean="0"/>
              <a:t>propiedad de </a:t>
            </a:r>
            <a:r>
              <a:rPr lang="es-CO" sz="3500" i="1" dirty="0"/>
              <a:t>inversión o un activo intangible en la fecha de transición a esta NIIF </a:t>
            </a:r>
            <a:r>
              <a:rPr lang="es-CO" sz="3500" b="1" i="1" u="sng" dirty="0" smtClean="0"/>
              <a:t>o en </a:t>
            </a:r>
            <a:r>
              <a:rPr lang="es-CO" sz="3500" b="1" i="1" u="sng" dirty="0"/>
              <a:t>una fecha anterior</a:t>
            </a:r>
            <a:r>
              <a:rPr lang="es-CO" sz="3500" i="1" dirty="0"/>
              <a:t>, como el costo atribuido </a:t>
            </a:r>
            <a:r>
              <a:rPr lang="es-CO" sz="3500" b="1" i="1" u="sng" dirty="0"/>
              <a:t>en la fecha de revaluación</a:t>
            </a:r>
            <a:r>
              <a:rPr lang="es-CO" sz="3500" i="1" dirty="0"/>
              <a:t>.</a:t>
            </a:r>
            <a:endParaRPr lang="es-CO" sz="3000" i="1" dirty="0" smtClean="0"/>
          </a:p>
          <a:p>
            <a:pPr marL="0" indent="0">
              <a:buFont typeface="Arial" charset="0"/>
              <a:buNone/>
              <a:defRPr/>
            </a:pPr>
            <a:endParaRPr lang="es-CO" sz="4200" dirty="0"/>
          </a:p>
          <a:p>
            <a:pPr marL="0" indent="0">
              <a:buFont typeface="Arial" charset="0"/>
              <a:buNone/>
              <a:defRPr/>
            </a:pPr>
            <a:endParaRPr lang="es-CO" sz="4200" dirty="0"/>
          </a:p>
          <a:p>
            <a:pPr marL="0" indent="0">
              <a:buFontTx/>
              <a:buNone/>
              <a:defRPr/>
            </a:pPr>
            <a:endParaRPr lang="es-CO" sz="4200" dirty="0" smtClean="0"/>
          </a:p>
          <a:p>
            <a:pPr marL="0" indent="0">
              <a:buFontTx/>
              <a:buNone/>
              <a:defRPr/>
            </a:pPr>
            <a:endParaRPr lang="es-CO" sz="4200" dirty="0" smtClean="0"/>
          </a:p>
          <a:p>
            <a:pPr marL="0" indent="0">
              <a:buFontTx/>
              <a:buNone/>
              <a:defRPr/>
            </a:pPr>
            <a:endParaRPr lang="es-CO" sz="4200" dirty="0"/>
          </a:p>
          <a:p>
            <a:pPr marL="0" indent="0">
              <a:buFontTx/>
              <a:buNone/>
              <a:defRPr/>
            </a:pPr>
            <a:endParaRPr lang="es-CO" sz="4200" dirty="0" smtClean="0"/>
          </a:p>
          <a:p>
            <a:pPr marL="0" indent="0">
              <a:buFontTx/>
              <a:buNone/>
              <a:defRPr/>
            </a:pPr>
            <a:endParaRPr lang="es-CO" dirty="0"/>
          </a:p>
        </p:txBody>
      </p:sp>
      <p:sp>
        <p:nvSpPr>
          <p:cNvPr id="5" name="1 Título"/>
          <p:cNvSpPr>
            <a:spLocks noGrp="1"/>
          </p:cNvSpPr>
          <p:nvPr>
            <p:ph type="title"/>
          </p:nvPr>
        </p:nvSpPr>
        <p:spPr>
          <a:xfrm>
            <a:off x="457200" y="274638"/>
            <a:ext cx="8229600" cy="1143000"/>
          </a:xfrm>
        </p:spPr>
        <p:txBody>
          <a:bodyPr>
            <a:normAutofit/>
          </a:bodyPr>
          <a:lstStyle/>
          <a:p>
            <a:r>
              <a:rPr lang="es-CO" dirty="0" smtClean="0"/>
              <a:t>Revaluación bajo PCGA anteriores</a:t>
            </a:r>
            <a:endParaRPr lang="es-CO" dirty="0"/>
          </a:p>
        </p:txBody>
      </p:sp>
    </p:spTree>
    <p:extLst>
      <p:ext uri="{BB962C8B-B14F-4D97-AF65-F5344CB8AC3E}">
        <p14:creationId xmlns:p14="http://schemas.microsoft.com/office/powerpoint/2010/main" val="140993812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Objetivos</a:t>
            </a:r>
            <a:endParaRPr lang="es-CO" dirty="0"/>
          </a:p>
        </p:txBody>
      </p:sp>
      <p:sp>
        <p:nvSpPr>
          <p:cNvPr id="3" name="2 Marcador de contenido"/>
          <p:cNvSpPr>
            <a:spLocks noGrp="1"/>
          </p:cNvSpPr>
          <p:nvPr>
            <p:ph idx="1"/>
          </p:nvPr>
        </p:nvSpPr>
        <p:spPr/>
        <p:txBody>
          <a:bodyPr>
            <a:normAutofit/>
          </a:bodyPr>
          <a:lstStyle/>
          <a:p>
            <a:pPr algn="just"/>
            <a:r>
              <a:rPr lang="es-CO" dirty="0" smtClean="0"/>
              <a:t>Aportar reflexiones sobre una correcta interpretación y aplicación de la NIIF para las PYMES</a:t>
            </a:r>
          </a:p>
          <a:p>
            <a:pPr marL="0" indent="0">
              <a:buNone/>
            </a:pPr>
            <a:endParaRPr lang="es-CO" dirty="0" smtClean="0"/>
          </a:p>
          <a:p>
            <a:pPr algn="just"/>
            <a:r>
              <a:rPr lang="es-CO" dirty="0" smtClean="0"/>
              <a:t>Aportar al proceso de modernización de la regulación colombiana, mediante una crítica reflexiva sobre la NIIF para las PYMES.</a:t>
            </a:r>
          </a:p>
          <a:p>
            <a:pPr algn="just">
              <a:buNone/>
            </a:pPr>
            <a:endParaRPr lang="es-CO" i="1" dirty="0" smtClean="0"/>
          </a:p>
          <a:p>
            <a:pPr>
              <a:buNone/>
            </a:pPr>
            <a:endParaRPr lang="es-CO" i="1" dirty="0" smtClean="0"/>
          </a:p>
          <a:p>
            <a:pPr>
              <a:buNone/>
            </a:pPr>
            <a:endParaRPr lang="es-CO" i="1" dirty="0" smtClean="0"/>
          </a:p>
          <a:p>
            <a:pPr>
              <a:buNone/>
            </a:pPr>
            <a:endParaRPr lang="es-CO" dirty="0"/>
          </a:p>
        </p:txBody>
      </p:sp>
    </p:spTree>
    <p:extLst>
      <p:ext uri="{BB962C8B-B14F-4D97-AF65-F5344CB8AC3E}">
        <p14:creationId xmlns:p14="http://schemas.microsoft.com/office/powerpoint/2010/main" val="41637985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650" y="1484312"/>
            <a:ext cx="8064822" cy="4897015"/>
          </a:xfrm>
        </p:spPr>
        <p:txBody>
          <a:bodyPr>
            <a:normAutofit fontScale="92500"/>
          </a:bodyPr>
          <a:lstStyle/>
          <a:p>
            <a:pPr marL="0" indent="0">
              <a:buFontTx/>
              <a:buNone/>
              <a:defRPr/>
            </a:pPr>
            <a:r>
              <a:rPr lang="es-CO" sz="3600" b="1" dirty="0" smtClean="0"/>
              <a:t>Caso 5. </a:t>
            </a:r>
            <a:r>
              <a:rPr lang="es-CO" sz="3600" dirty="0" smtClean="0"/>
              <a:t>Una entidad tiene una propiedad de inversión (terreno), que costó $500.000.000 y al final del período tiene un valor razonable de $800.000.000. El ajuste por la valoración no tiene efectos fiscales.</a:t>
            </a:r>
          </a:p>
          <a:p>
            <a:pPr marL="0" indent="0">
              <a:buFontTx/>
              <a:buNone/>
              <a:defRPr/>
            </a:pPr>
            <a:endParaRPr lang="es-CO" sz="3600" dirty="0" smtClean="0"/>
          </a:p>
          <a:p>
            <a:pPr marL="0" indent="0" algn="just">
              <a:buFontTx/>
              <a:buNone/>
              <a:defRPr/>
            </a:pPr>
            <a:r>
              <a:rPr lang="es-CO" sz="3600" dirty="0" smtClean="0"/>
              <a:t>Sección 29 – NIIF para las PYMES. La entidad debe reconocer un pasivo por impuestos diferidos.</a:t>
            </a:r>
            <a:endParaRPr lang="es-CO" sz="3600" dirty="0"/>
          </a:p>
          <a:p>
            <a:pPr marL="0" indent="0">
              <a:buFont typeface="Arial" charset="0"/>
              <a:buNone/>
              <a:defRPr/>
            </a:pPr>
            <a:endParaRPr lang="es-CO" sz="4200" dirty="0" smtClean="0"/>
          </a:p>
          <a:p>
            <a:pPr marL="0" indent="0">
              <a:buFont typeface="Arial" charset="0"/>
              <a:buNone/>
              <a:defRPr/>
            </a:pPr>
            <a:endParaRPr lang="es-CO" sz="4200" dirty="0"/>
          </a:p>
          <a:p>
            <a:pPr marL="0" indent="0">
              <a:buFont typeface="Arial" charset="0"/>
              <a:buNone/>
              <a:defRPr/>
            </a:pPr>
            <a:endParaRPr lang="es-CO" sz="4200" dirty="0"/>
          </a:p>
          <a:p>
            <a:pPr marL="0" indent="0">
              <a:buFontTx/>
              <a:buNone/>
              <a:defRPr/>
            </a:pPr>
            <a:endParaRPr lang="es-CO" sz="4200" dirty="0" smtClean="0"/>
          </a:p>
          <a:p>
            <a:pPr marL="0" indent="0">
              <a:buFontTx/>
              <a:buNone/>
              <a:defRPr/>
            </a:pPr>
            <a:endParaRPr lang="es-CO" sz="4200" dirty="0" smtClean="0"/>
          </a:p>
          <a:p>
            <a:pPr marL="0" indent="0">
              <a:buFontTx/>
              <a:buNone/>
              <a:defRPr/>
            </a:pPr>
            <a:endParaRPr lang="es-CO" sz="4200" dirty="0"/>
          </a:p>
          <a:p>
            <a:pPr marL="0" indent="0">
              <a:buFontTx/>
              <a:buNone/>
              <a:defRPr/>
            </a:pPr>
            <a:endParaRPr lang="es-CO" sz="4200" dirty="0" smtClean="0"/>
          </a:p>
          <a:p>
            <a:pPr marL="0" indent="0">
              <a:buFontTx/>
              <a:buNone/>
              <a:defRPr/>
            </a:pPr>
            <a:endParaRPr lang="es-CO" dirty="0"/>
          </a:p>
        </p:txBody>
      </p:sp>
      <p:sp>
        <p:nvSpPr>
          <p:cNvPr id="5" name="1 Título"/>
          <p:cNvSpPr>
            <a:spLocks noGrp="1"/>
          </p:cNvSpPr>
          <p:nvPr>
            <p:ph type="title"/>
          </p:nvPr>
        </p:nvSpPr>
        <p:spPr>
          <a:xfrm>
            <a:off x="457200" y="274638"/>
            <a:ext cx="8229600" cy="1143000"/>
          </a:xfrm>
        </p:spPr>
        <p:txBody>
          <a:bodyPr>
            <a:normAutofit/>
          </a:bodyPr>
          <a:lstStyle/>
          <a:p>
            <a:r>
              <a:rPr lang="es-CO" dirty="0" smtClean="0"/>
              <a:t>Impuesto diferido</a:t>
            </a:r>
            <a:endParaRPr lang="es-CO" dirty="0"/>
          </a:p>
        </p:txBody>
      </p:sp>
    </p:spTree>
    <p:extLst>
      <p:ext uri="{BB962C8B-B14F-4D97-AF65-F5344CB8AC3E}">
        <p14:creationId xmlns:p14="http://schemas.microsoft.com/office/powerpoint/2010/main" val="32989851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650" y="1484312"/>
            <a:ext cx="8064822" cy="4897015"/>
          </a:xfrm>
        </p:spPr>
        <p:txBody>
          <a:bodyPr>
            <a:normAutofit fontScale="77500" lnSpcReduction="20000"/>
          </a:bodyPr>
          <a:lstStyle/>
          <a:p>
            <a:pPr marL="0" indent="0" algn="just">
              <a:buFontTx/>
              <a:buNone/>
              <a:defRPr/>
            </a:pPr>
            <a:r>
              <a:rPr lang="es-CO" sz="3600" dirty="0" smtClean="0"/>
              <a:t>El modelo de contabilización del impuesto diferido en las NIIF (PYMES) está basado en el balance y requiere la contrastación del valor en libros (contable) con la base fiscal del activo o pasivo.</a:t>
            </a:r>
          </a:p>
          <a:p>
            <a:pPr marL="0" indent="0" algn="just">
              <a:buFontTx/>
              <a:buNone/>
              <a:defRPr/>
            </a:pPr>
            <a:endParaRPr lang="es-CO" sz="3600" dirty="0" smtClean="0"/>
          </a:p>
          <a:p>
            <a:pPr marL="0" indent="0" algn="just">
              <a:buFontTx/>
              <a:buNone/>
              <a:defRPr/>
            </a:pPr>
            <a:r>
              <a:rPr lang="es-CO" sz="3600" dirty="0" smtClean="0"/>
              <a:t>La base fiscal de un activo es el valor que será deducible en el futuro, cuando se recupere el importe en libros de dicho activo. </a:t>
            </a:r>
          </a:p>
          <a:p>
            <a:pPr marL="0" indent="0" algn="just">
              <a:buFontTx/>
              <a:buNone/>
              <a:defRPr/>
            </a:pPr>
            <a:endParaRPr lang="es-CO" sz="3600" dirty="0"/>
          </a:p>
          <a:p>
            <a:pPr marL="0" indent="0">
              <a:buFont typeface="Arial" charset="0"/>
              <a:buNone/>
              <a:defRPr/>
            </a:pPr>
            <a:r>
              <a:rPr lang="es-CO" sz="3600" b="1" dirty="0" smtClean="0"/>
              <a:t>Valor contable    Base fiscal      Diferencia 	Impuesto</a:t>
            </a:r>
          </a:p>
          <a:p>
            <a:pPr marL="0" indent="0">
              <a:buFont typeface="Arial" charset="0"/>
              <a:buNone/>
              <a:defRPr/>
            </a:pPr>
            <a:r>
              <a:rPr lang="es-CO" sz="2800" dirty="0" smtClean="0"/>
              <a:t>     800.000.000	           500.000.000   	300.000.000  	102.000.000</a:t>
            </a:r>
          </a:p>
          <a:p>
            <a:pPr marL="0" indent="0">
              <a:buFont typeface="Arial" charset="0"/>
              <a:buNone/>
              <a:defRPr/>
            </a:pPr>
            <a:endParaRPr lang="es-CO" sz="4200" dirty="0"/>
          </a:p>
          <a:p>
            <a:pPr marL="0" indent="0">
              <a:buFont typeface="Arial" charset="0"/>
              <a:buNone/>
              <a:defRPr/>
            </a:pPr>
            <a:endParaRPr lang="es-CO" sz="4200" dirty="0"/>
          </a:p>
          <a:p>
            <a:pPr marL="0" indent="0">
              <a:buFontTx/>
              <a:buNone/>
              <a:defRPr/>
            </a:pPr>
            <a:endParaRPr lang="es-CO" sz="4200" dirty="0" smtClean="0"/>
          </a:p>
          <a:p>
            <a:pPr marL="0" indent="0">
              <a:buFontTx/>
              <a:buNone/>
              <a:defRPr/>
            </a:pPr>
            <a:endParaRPr lang="es-CO" sz="4200" dirty="0" smtClean="0"/>
          </a:p>
          <a:p>
            <a:pPr marL="0" indent="0">
              <a:buFontTx/>
              <a:buNone/>
              <a:defRPr/>
            </a:pPr>
            <a:endParaRPr lang="es-CO" sz="4200" dirty="0"/>
          </a:p>
          <a:p>
            <a:pPr marL="0" indent="0">
              <a:buFontTx/>
              <a:buNone/>
              <a:defRPr/>
            </a:pPr>
            <a:endParaRPr lang="es-CO" sz="4200" dirty="0" smtClean="0"/>
          </a:p>
          <a:p>
            <a:pPr marL="0" indent="0">
              <a:buFontTx/>
              <a:buNone/>
              <a:defRPr/>
            </a:pPr>
            <a:endParaRPr lang="es-CO" dirty="0"/>
          </a:p>
        </p:txBody>
      </p:sp>
      <p:sp>
        <p:nvSpPr>
          <p:cNvPr id="5" name="1 Título"/>
          <p:cNvSpPr>
            <a:spLocks noGrp="1"/>
          </p:cNvSpPr>
          <p:nvPr>
            <p:ph type="title"/>
          </p:nvPr>
        </p:nvSpPr>
        <p:spPr>
          <a:xfrm>
            <a:off x="457200" y="274638"/>
            <a:ext cx="8229600" cy="1143000"/>
          </a:xfrm>
        </p:spPr>
        <p:txBody>
          <a:bodyPr>
            <a:normAutofit/>
          </a:bodyPr>
          <a:lstStyle/>
          <a:p>
            <a:r>
              <a:rPr lang="es-CO" dirty="0" smtClean="0"/>
              <a:t>Impuesto diferido</a:t>
            </a:r>
            <a:endParaRPr lang="es-CO" dirty="0"/>
          </a:p>
        </p:txBody>
      </p:sp>
    </p:spTree>
    <p:extLst>
      <p:ext uri="{BB962C8B-B14F-4D97-AF65-F5344CB8AC3E}">
        <p14:creationId xmlns:p14="http://schemas.microsoft.com/office/powerpoint/2010/main" val="29690630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650" y="1484312"/>
            <a:ext cx="8064822" cy="4897015"/>
          </a:xfrm>
        </p:spPr>
        <p:txBody>
          <a:bodyPr>
            <a:normAutofit/>
          </a:bodyPr>
          <a:lstStyle/>
          <a:p>
            <a:pPr marL="0" indent="0" algn="just">
              <a:buFontTx/>
              <a:buNone/>
              <a:defRPr/>
            </a:pPr>
            <a:r>
              <a:rPr lang="es-CO" sz="3600" dirty="0" smtClean="0"/>
              <a:t>El mayor valor del activo implica un incremento de los beneficios económicos futuros que afectarán las ganancias fiscales. Por lo tanto, la entidad debe reconocer un pasivo por impuestos diferidos en el mismo período en el que reconoce la ganancia.</a:t>
            </a:r>
            <a:endParaRPr lang="es-CO" sz="2800" dirty="0" smtClean="0"/>
          </a:p>
          <a:p>
            <a:pPr marL="0" indent="0">
              <a:buFont typeface="Arial" charset="0"/>
              <a:buNone/>
              <a:defRPr/>
            </a:pPr>
            <a:endParaRPr lang="es-CO" sz="4200" dirty="0"/>
          </a:p>
          <a:p>
            <a:pPr marL="0" indent="0">
              <a:buFont typeface="Arial" charset="0"/>
              <a:buNone/>
              <a:defRPr/>
            </a:pPr>
            <a:endParaRPr lang="es-CO" sz="4200" dirty="0"/>
          </a:p>
          <a:p>
            <a:pPr marL="0" indent="0">
              <a:buFontTx/>
              <a:buNone/>
              <a:defRPr/>
            </a:pPr>
            <a:endParaRPr lang="es-CO" sz="4200" dirty="0" smtClean="0"/>
          </a:p>
          <a:p>
            <a:pPr marL="0" indent="0">
              <a:buFontTx/>
              <a:buNone/>
              <a:defRPr/>
            </a:pPr>
            <a:endParaRPr lang="es-CO" sz="4200" dirty="0" smtClean="0"/>
          </a:p>
          <a:p>
            <a:pPr marL="0" indent="0">
              <a:buFontTx/>
              <a:buNone/>
              <a:defRPr/>
            </a:pPr>
            <a:endParaRPr lang="es-CO" sz="4200" dirty="0"/>
          </a:p>
          <a:p>
            <a:pPr marL="0" indent="0">
              <a:buFontTx/>
              <a:buNone/>
              <a:defRPr/>
            </a:pPr>
            <a:endParaRPr lang="es-CO" sz="4200" dirty="0" smtClean="0"/>
          </a:p>
          <a:p>
            <a:pPr marL="0" indent="0">
              <a:buFontTx/>
              <a:buNone/>
              <a:defRPr/>
            </a:pPr>
            <a:endParaRPr lang="es-CO" dirty="0"/>
          </a:p>
        </p:txBody>
      </p:sp>
      <p:sp>
        <p:nvSpPr>
          <p:cNvPr id="5" name="1 Título"/>
          <p:cNvSpPr>
            <a:spLocks noGrp="1"/>
          </p:cNvSpPr>
          <p:nvPr>
            <p:ph type="title"/>
          </p:nvPr>
        </p:nvSpPr>
        <p:spPr>
          <a:xfrm>
            <a:off x="457200" y="274638"/>
            <a:ext cx="8229600" cy="1143000"/>
          </a:xfrm>
        </p:spPr>
        <p:txBody>
          <a:bodyPr>
            <a:normAutofit/>
          </a:bodyPr>
          <a:lstStyle/>
          <a:p>
            <a:r>
              <a:rPr lang="es-CO" dirty="0" smtClean="0"/>
              <a:t>Impuesto diferido</a:t>
            </a:r>
            <a:endParaRPr lang="es-CO" dirty="0"/>
          </a:p>
        </p:txBody>
      </p:sp>
    </p:spTree>
    <p:extLst>
      <p:ext uri="{BB962C8B-B14F-4D97-AF65-F5344CB8AC3E}">
        <p14:creationId xmlns:p14="http://schemas.microsoft.com/office/powerpoint/2010/main" val="17875090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CO" dirty="0"/>
              <a:t>Parte </a:t>
            </a:r>
            <a:r>
              <a:rPr lang="es-CO" dirty="0" smtClean="0"/>
              <a:t>2 </a:t>
            </a:r>
            <a:r>
              <a:rPr lang="es-CO" dirty="0"/>
              <a:t>– Discusiones </a:t>
            </a:r>
            <a:r>
              <a:rPr lang="es-CO" dirty="0" smtClean="0"/>
              <a:t>sobre los requerimientos de NIIF </a:t>
            </a:r>
            <a:r>
              <a:rPr lang="es-CO" dirty="0"/>
              <a:t>para las PYMES</a:t>
            </a:r>
          </a:p>
        </p:txBody>
      </p:sp>
    </p:spTree>
    <p:extLst>
      <p:ext uri="{BB962C8B-B14F-4D97-AF65-F5344CB8AC3E}">
        <p14:creationId xmlns:p14="http://schemas.microsoft.com/office/powerpoint/2010/main" val="21378550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O" sz="3600" dirty="0" smtClean="0"/>
              <a:t>Activos intangibles y costos por préstamos</a:t>
            </a:r>
            <a:endParaRPr lang="es-CO" sz="3600" dirty="0"/>
          </a:p>
        </p:txBody>
      </p:sp>
      <p:sp>
        <p:nvSpPr>
          <p:cNvPr id="3" name="2 Marcador de contenido"/>
          <p:cNvSpPr>
            <a:spLocks noGrp="1"/>
          </p:cNvSpPr>
          <p:nvPr>
            <p:ph sz="quarter" idx="4294967295"/>
          </p:nvPr>
        </p:nvSpPr>
        <p:spPr>
          <a:xfrm>
            <a:off x="710952" y="1628800"/>
            <a:ext cx="7461448" cy="4392488"/>
          </a:xfrm>
          <a:prstGeom prst="rect">
            <a:avLst/>
          </a:prstGeom>
        </p:spPr>
        <p:txBody>
          <a:bodyPr>
            <a:normAutofit fontScale="92500" lnSpcReduction="10000"/>
          </a:bodyPr>
          <a:lstStyle/>
          <a:p>
            <a:pPr algn="just"/>
            <a:r>
              <a:rPr lang="es-CO" b="1" dirty="0" smtClean="0">
                <a:solidFill>
                  <a:schemeClr val="tx2">
                    <a:lumMod val="75000"/>
                  </a:schemeClr>
                </a:solidFill>
              </a:rPr>
              <a:t>CASO </a:t>
            </a:r>
            <a:r>
              <a:rPr lang="es-CO" b="1" dirty="0">
                <a:solidFill>
                  <a:schemeClr val="tx2">
                    <a:lumMod val="75000"/>
                  </a:schemeClr>
                </a:solidFill>
              </a:rPr>
              <a:t>6</a:t>
            </a:r>
            <a:r>
              <a:rPr lang="es-CO" b="1" dirty="0" smtClean="0">
                <a:solidFill>
                  <a:schemeClr val="tx2">
                    <a:lumMod val="75000"/>
                  </a:schemeClr>
                </a:solidFill>
              </a:rPr>
              <a:t>.</a:t>
            </a:r>
            <a:r>
              <a:rPr lang="es-CO" dirty="0" smtClean="0">
                <a:solidFill>
                  <a:schemeClr val="tx2">
                    <a:lumMod val="75000"/>
                  </a:schemeClr>
                </a:solidFill>
              </a:rPr>
              <a:t> Una entidad inicia la construcción de un edificio para su uso. Para tal efecto, obtiene una obligación por valor de $1.200.000.000. La construcción del activo dura 2 años. </a:t>
            </a:r>
            <a:r>
              <a:rPr lang="es-CO" dirty="0">
                <a:solidFill>
                  <a:schemeClr val="tx2">
                    <a:lumMod val="75000"/>
                  </a:schemeClr>
                </a:solidFill>
              </a:rPr>
              <a:t>E</a:t>
            </a:r>
            <a:r>
              <a:rPr lang="es-CO" dirty="0" smtClean="0">
                <a:solidFill>
                  <a:schemeClr val="tx2">
                    <a:lumMod val="75000"/>
                  </a:schemeClr>
                </a:solidFill>
              </a:rPr>
              <a:t>l interes real del prestamo para los dos años es de $95.000.000.</a:t>
            </a:r>
          </a:p>
          <a:p>
            <a:pPr algn="just"/>
            <a:endParaRPr lang="es-CO" dirty="0">
              <a:solidFill>
                <a:schemeClr val="tx2">
                  <a:lumMod val="75000"/>
                </a:schemeClr>
              </a:solidFill>
            </a:endParaRPr>
          </a:p>
          <a:p>
            <a:pPr algn="just"/>
            <a:r>
              <a:rPr lang="es-CO" b="1" dirty="0" smtClean="0">
                <a:solidFill>
                  <a:schemeClr val="tx2">
                    <a:lumMod val="75000"/>
                  </a:schemeClr>
                </a:solidFill>
              </a:rPr>
              <a:t>Sección 25 NIIF PARA LAS PYMES: Intereses por valor de $95.000.000 se reconocerán en el resultado de cada período.</a:t>
            </a:r>
          </a:p>
        </p:txBody>
      </p:sp>
    </p:spTree>
    <p:extLst>
      <p:ext uri="{BB962C8B-B14F-4D97-AF65-F5344CB8AC3E}">
        <p14:creationId xmlns:p14="http://schemas.microsoft.com/office/powerpoint/2010/main" val="10614176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O" sz="3600" dirty="0"/>
              <a:t>Activos intangibles y costos por préstamos</a:t>
            </a:r>
          </a:p>
        </p:txBody>
      </p:sp>
      <p:sp>
        <p:nvSpPr>
          <p:cNvPr id="3" name="2 Marcador de contenido"/>
          <p:cNvSpPr>
            <a:spLocks noGrp="1"/>
          </p:cNvSpPr>
          <p:nvPr>
            <p:ph sz="quarter" idx="4294967295"/>
          </p:nvPr>
        </p:nvSpPr>
        <p:spPr>
          <a:xfrm>
            <a:off x="467544" y="1628800"/>
            <a:ext cx="7461448" cy="4392488"/>
          </a:xfrm>
          <a:prstGeom prst="rect">
            <a:avLst/>
          </a:prstGeom>
        </p:spPr>
        <p:txBody>
          <a:bodyPr>
            <a:normAutofit fontScale="85000" lnSpcReduction="10000"/>
          </a:bodyPr>
          <a:lstStyle/>
          <a:p>
            <a:pPr algn="just"/>
            <a:r>
              <a:rPr lang="es-CO" b="1" dirty="0" smtClean="0">
                <a:solidFill>
                  <a:schemeClr val="tx2">
                    <a:lumMod val="75000"/>
                  </a:schemeClr>
                </a:solidFill>
              </a:rPr>
              <a:t>CASO </a:t>
            </a:r>
            <a:r>
              <a:rPr lang="es-CO" b="1" dirty="0">
                <a:solidFill>
                  <a:schemeClr val="tx2">
                    <a:lumMod val="75000"/>
                  </a:schemeClr>
                </a:solidFill>
              </a:rPr>
              <a:t>7</a:t>
            </a:r>
            <a:r>
              <a:rPr lang="es-CO" b="1" dirty="0" smtClean="0">
                <a:solidFill>
                  <a:schemeClr val="tx2">
                    <a:lumMod val="75000"/>
                  </a:schemeClr>
                </a:solidFill>
              </a:rPr>
              <a:t>. </a:t>
            </a:r>
            <a:r>
              <a:rPr lang="es-CO" dirty="0" smtClean="0">
                <a:solidFill>
                  <a:schemeClr val="tx2">
                    <a:lumMod val="75000"/>
                  </a:schemeClr>
                </a:solidFill>
              </a:rPr>
              <a:t>Una entidad dedicada a la producción y comercialización de aplicaciones informaticas inicia el desarrollo de una aplicación informática para data-capture: toma de pedidos directamente en puntos de venta a traves de dispositivos móviles.</a:t>
            </a:r>
          </a:p>
          <a:p>
            <a:pPr algn="just"/>
            <a:endParaRPr lang="es-CO" b="1" dirty="0">
              <a:solidFill>
                <a:schemeClr val="tx2">
                  <a:lumMod val="75000"/>
                </a:schemeClr>
              </a:solidFill>
            </a:endParaRPr>
          </a:p>
          <a:p>
            <a:pPr algn="just"/>
            <a:r>
              <a:rPr lang="es-CO" b="1" dirty="0">
                <a:solidFill>
                  <a:schemeClr val="tx2">
                    <a:lumMod val="75000"/>
                  </a:schemeClr>
                </a:solidFill>
              </a:rPr>
              <a:t>Sección </a:t>
            </a:r>
            <a:r>
              <a:rPr lang="es-CO" b="1" dirty="0" smtClean="0">
                <a:solidFill>
                  <a:schemeClr val="tx2">
                    <a:lumMod val="75000"/>
                  </a:schemeClr>
                </a:solidFill>
              </a:rPr>
              <a:t>18 </a:t>
            </a:r>
            <a:r>
              <a:rPr lang="es-CO" b="1" dirty="0">
                <a:solidFill>
                  <a:schemeClr val="tx2">
                    <a:lumMod val="75000"/>
                  </a:schemeClr>
                </a:solidFill>
              </a:rPr>
              <a:t>NIIF PARA LAS </a:t>
            </a:r>
            <a:r>
              <a:rPr lang="es-CO" b="1" dirty="0" smtClean="0">
                <a:solidFill>
                  <a:schemeClr val="tx2">
                    <a:lumMod val="75000"/>
                  </a:schemeClr>
                </a:solidFill>
              </a:rPr>
              <a:t>PYMES – Activos Intangibles distintos de la plusvalia: Todos los costos de desarrollar la aplicación se reconocen como gastos del período.</a:t>
            </a:r>
            <a:endParaRPr lang="es-CO" b="1" dirty="0">
              <a:solidFill>
                <a:schemeClr val="tx2">
                  <a:lumMod val="75000"/>
                </a:schemeClr>
              </a:solidFill>
            </a:endParaRPr>
          </a:p>
          <a:p>
            <a:endParaRPr lang="es-CO" b="1" dirty="0" smtClean="0"/>
          </a:p>
          <a:p>
            <a:endParaRPr lang="es-CO" b="1" dirty="0"/>
          </a:p>
          <a:p>
            <a:endParaRPr lang="es-CO" b="1" dirty="0" smtClean="0"/>
          </a:p>
          <a:p>
            <a:endParaRPr lang="es-CO" b="1" dirty="0"/>
          </a:p>
        </p:txBody>
      </p:sp>
    </p:spTree>
    <p:extLst>
      <p:ext uri="{BB962C8B-B14F-4D97-AF65-F5344CB8AC3E}">
        <p14:creationId xmlns:p14="http://schemas.microsoft.com/office/powerpoint/2010/main" val="24010074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O" sz="3600" dirty="0" smtClean="0"/>
              <a:t>Activos intangibles y costos por préstamos</a:t>
            </a:r>
            <a:endParaRPr lang="es-CO" sz="3600" dirty="0"/>
          </a:p>
        </p:txBody>
      </p:sp>
      <p:sp>
        <p:nvSpPr>
          <p:cNvPr id="3" name="2 Marcador de contenido"/>
          <p:cNvSpPr>
            <a:spLocks noGrp="1"/>
          </p:cNvSpPr>
          <p:nvPr>
            <p:ph sz="quarter" idx="4294967295"/>
          </p:nvPr>
        </p:nvSpPr>
        <p:spPr>
          <a:xfrm>
            <a:off x="539552" y="1628800"/>
            <a:ext cx="7992888" cy="4968552"/>
          </a:xfrm>
          <a:prstGeom prst="rect">
            <a:avLst/>
          </a:prstGeom>
        </p:spPr>
        <p:txBody>
          <a:bodyPr>
            <a:normAutofit fontScale="70000" lnSpcReduction="20000"/>
          </a:bodyPr>
          <a:lstStyle/>
          <a:p>
            <a:pPr marL="0" indent="0">
              <a:buNone/>
            </a:pPr>
            <a:endParaRPr lang="es-ES" dirty="0"/>
          </a:p>
          <a:p>
            <a:pPr marL="0" indent="0">
              <a:buNone/>
            </a:pPr>
            <a:r>
              <a:rPr lang="es-ES" dirty="0" smtClean="0">
                <a:solidFill>
                  <a:schemeClr val="tx2">
                    <a:lumMod val="75000"/>
                  </a:schemeClr>
                </a:solidFill>
              </a:rPr>
              <a:t>STAFF - IFRS FOUNDATION:</a:t>
            </a:r>
          </a:p>
          <a:p>
            <a:pPr marL="0" indent="0">
              <a:buNone/>
            </a:pPr>
            <a:endParaRPr lang="es-ES" dirty="0">
              <a:solidFill>
                <a:schemeClr val="tx2">
                  <a:lumMod val="75000"/>
                </a:schemeClr>
              </a:solidFill>
            </a:endParaRPr>
          </a:p>
          <a:p>
            <a:pPr marL="0" indent="0" algn="just">
              <a:buNone/>
            </a:pPr>
            <a:r>
              <a:rPr lang="es-ES" i="1" dirty="0" smtClean="0">
                <a:solidFill>
                  <a:schemeClr val="tx2">
                    <a:lumMod val="75000"/>
                  </a:schemeClr>
                </a:solidFill>
              </a:rPr>
              <a:t>“</a:t>
            </a:r>
            <a:r>
              <a:rPr lang="es-ES" i="1" dirty="0" err="1" smtClean="0">
                <a:solidFill>
                  <a:schemeClr val="tx2">
                    <a:lumMod val="75000"/>
                  </a:schemeClr>
                </a:solidFill>
              </a:rPr>
              <a:t>Many</a:t>
            </a:r>
            <a:r>
              <a:rPr lang="es-ES" i="1" dirty="0" smtClean="0">
                <a:solidFill>
                  <a:schemeClr val="tx2">
                    <a:lumMod val="75000"/>
                  </a:schemeClr>
                </a:solidFill>
              </a:rPr>
              <a:t> </a:t>
            </a:r>
            <a:r>
              <a:rPr lang="es-ES" i="1" dirty="0" err="1">
                <a:solidFill>
                  <a:schemeClr val="tx2">
                    <a:lumMod val="75000"/>
                  </a:schemeClr>
                </a:solidFill>
              </a:rPr>
              <a:t>preparers</a:t>
            </a:r>
            <a:r>
              <a:rPr lang="es-ES" i="1" dirty="0">
                <a:solidFill>
                  <a:schemeClr val="tx2">
                    <a:lumMod val="75000"/>
                  </a:schemeClr>
                </a:solidFill>
              </a:rPr>
              <a:t> and </a:t>
            </a:r>
            <a:r>
              <a:rPr lang="es-ES" i="1" dirty="0" err="1">
                <a:solidFill>
                  <a:schemeClr val="tx2">
                    <a:lumMod val="75000"/>
                  </a:schemeClr>
                </a:solidFill>
              </a:rPr>
              <a:t>auditors</a:t>
            </a:r>
            <a:r>
              <a:rPr lang="es-ES" i="1" dirty="0">
                <a:solidFill>
                  <a:schemeClr val="tx2">
                    <a:lumMod val="75000"/>
                  </a:schemeClr>
                </a:solidFill>
              </a:rPr>
              <a:t> of </a:t>
            </a:r>
            <a:r>
              <a:rPr lang="es-ES" i="1" dirty="0" err="1">
                <a:solidFill>
                  <a:schemeClr val="tx2">
                    <a:lumMod val="75000"/>
                  </a:schemeClr>
                </a:solidFill>
              </a:rPr>
              <a:t>SMEs</a:t>
            </a:r>
            <a:r>
              <a:rPr lang="es-ES" i="1" dirty="0">
                <a:solidFill>
                  <a:schemeClr val="tx2">
                    <a:lumMod val="75000"/>
                  </a:schemeClr>
                </a:solidFill>
              </a:rPr>
              <a:t>’ </a:t>
            </a:r>
            <a:r>
              <a:rPr lang="es-ES" i="1" dirty="0" err="1">
                <a:solidFill>
                  <a:schemeClr val="tx2">
                    <a:lumMod val="75000"/>
                  </a:schemeClr>
                </a:solidFill>
              </a:rPr>
              <a:t>financial</a:t>
            </a:r>
            <a:r>
              <a:rPr lang="es-ES" i="1" dirty="0">
                <a:solidFill>
                  <a:schemeClr val="tx2">
                    <a:lumMod val="75000"/>
                  </a:schemeClr>
                </a:solidFill>
              </a:rPr>
              <a:t> </a:t>
            </a:r>
            <a:r>
              <a:rPr lang="es-ES" i="1" dirty="0" err="1">
                <a:solidFill>
                  <a:schemeClr val="tx2">
                    <a:lumMod val="75000"/>
                  </a:schemeClr>
                </a:solidFill>
              </a:rPr>
              <a:t>statements</a:t>
            </a:r>
            <a:r>
              <a:rPr lang="es-ES" i="1" dirty="0">
                <a:solidFill>
                  <a:schemeClr val="tx2">
                    <a:lumMod val="75000"/>
                  </a:schemeClr>
                </a:solidFill>
              </a:rPr>
              <a:t> </a:t>
            </a:r>
            <a:r>
              <a:rPr lang="es-ES" i="1" dirty="0" err="1">
                <a:solidFill>
                  <a:schemeClr val="tx2">
                    <a:lumMod val="75000"/>
                  </a:schemeClr>
                </a:solidFill>
              </a:rPr>
              <a:t>said</a:t>
            </a:r>
            <a:r>
              <a:rPr lang="es-ES" i="1" dirty="0">
                <a:solidFill>
                  <a:schemeClr val="tx2">
                    <a:lumMod val="75000"/>
                  </a:schemeClr>
                </a:solidFill>
              </a:rPr>
              <a:t> </a:t>
            </a:r>
            <a:r>
              <a:rPr lang="es-ES" i="1" dirty="0" err="1">
                <a:solidFill>
                  <a:schemeClr val="tx2">
                    <a:lumMod val="75000"/>
                  </a:schemeClr>
                </a:solidFill>
              </a:rPr>
              <a:t>that</a:t>
            </a:r>
            <a:r>
              <a:rPr lang="es-ES" i="1" dirty="0">
                <a:solidFill>
                  <a:schemeClr val="tx2">
                    <a:lumMod val="75000"/>
                  </a:schemeClr>
                </a:solidFill>
              </a:rPr>
              <a:t> </a:t>
            </a:r>
            <a:r>
              <a:rPr lang="es-ES" i="1" dirty="0" err="1">
                <a:solidFill>
                  <a:schemeClr val="tx2">
                    <a:lumMod val="75000"/>
                  </a:schemeClr>
                </a:solidFill>
              </a:rPr>
              <a:t>SMEs</a:t>
            </a:r>
            <a:r>
              <a:rPr lang="es-ES" i="1" dirty="0">
                <a:solidFill>
                  <a:schemeClr val="tx2">
                    <a:lumMod val="75000"/>
                  </a:schemeClr>
                </a:solidFill>
              </a:rPr>
              <a:t> do </a:t>
            </a:r>
            <a:r>
              <a:rPr lang="es-ES" i="1" dirty="0" err="1">
                <a:solidFill>
                  <a:schemeClr val="tx2">
                    <a:lumMod val="75000"/>
                  </a:schemeClr>
                </a:solidFill>
              </a:rPr>
              <a:t>not</a:t>
            </a:r>
            <a:r>
              <a:rPr lang="es-ES" i="1" dirty="0">
                <a:solidFill>
                  <a:schemeClr val="tx2">
                    <a:lumMod val="75000"/>
                  </a:schemeClr>
                </a:solidFill>
              </a:rPr>
              <a:t> </a:t>
            </a:r>
            <a:r>
              <a:rPr lang="es-ES" i="1" dirty="0" err="1">
                <a:solidFill>
                  <a:schemeClr val="tx2">
                    <a:lumMod val="75000"/>
                  </a:schemeClr>
                </a:solidFill>
              </a:rPr>
              <a:t>have</a:t>
            </a:r>
            <a:r>
              <a:rPr lang="es-ES" i="1" dirty="0">
                <a:solidFill>
                  <a:schemeClr val="tx2">
                    <a:lumMod val="75000"/>
                  </a:schemeClr>
                </a:solidFill>
              </a:rPr>
              <a:t> </a:t>
            </a:r>
            <a:r>
              <a:rPr lang="es-ES" i="1" dirty="0" err="1">
                <a:solidFill>
                  <a:schemeClr val="tx2">
                    <a:lumMod val="75000"/>
                  </a:schemeClr>
                </a:solidFill>
              </a:rPr>
              <a:t>the</a:t>
            </a:r>
            <a:r>
              <a:rPr lang="es-ES" i="1" dirty="0">
                <a:solidFill>
                  <a:schemeClr val="tx2">
                    <a:lumMod val="75000"/>
                  </a:schemeClr>
                </a:solidFill>
              </a:rPr>
              <a:t> </a:t>
            </a:r>
            <a:r>
              <a:rPr lang="es-ES" i="1" dirty="0" err="1">
                <a:solidFill>
                  <a:schemeClr val="tx2">
                    <a:lumMod val="75000"/>
                  </a:schemeClr>
                </a:solidFill>
              </a:rPr>
              <a:t>resources</a:t>
            </a:r>
            <a:r>
              <a:rPr lang="es-ES" i="1" dirty="0">
                <a:solidFill>
                  <a:schemeClr val="tx2">
                    <a:lumMod val="75000"/>
                  </a:schemeClr>
                </a:solidFill>
              </a:rPr>
              <a:t> </a:t>
            </a:r>
            <a:r>
              <a:rPr lang="es-ES" i="1" dirty="0" err="1">
                <a:solidFill>
                  <a:schemeClr val="tx2">
                    <a:lumMod val="75000"/>
                  </a:schemeClr>
                </a:solidFill>
              </a:rPr>
              <a:t>to</a:t>
            </a:r>
            <a:r>
              <a:rPr lang="es-ES" i="1" dirty="0">
                <a:solidFill>
                  <a:schemeClr val="tx2">
                    <a:lumMod val="75000"/>
                  </a:schemeClr>
                </a:solidFill>
              </a:rPr>
              <a:t> </a:t>
            </a:r>
            <a:r>
              <a:rPr lang="es-ES" i="1" dirty="0" err="1">
                <a:solidFill>
                  <a:schemeClr val="tx2">
                    <a:lumMod val="75000"/>
                  </a:schemeClr>
                </a:solidFill>
              </a:rPr>
              <a:t>assess</a:t>
            </a:r>
            <a:r>
              <a:rPr lang="es-ES" i="1" dirty="0">
                <a:solidFill>
                  <a:schemeClr val="tx2">
                    <a:lumMod val="75000"/>
                  </a:schemeClr>
                </a:solidFill>
              </a:rPr>
              <a:t> </a:t>
            </a:r>
            <a:r>
              <a:rPr lang="es-ES" i="1" dirty="0" err="1">
                <a:solidFill>
                  <a:schemeClr val="tx2">
                    <a:lumMod val="75000"/>
                  </a:schemeClr>
                </a:solidFill>
              </a:rPr>
              <a:t>whether</a:t>
            </a:r>
            <a:r>
              <a:rPr lang="es-ES" i="1" dirty="0">
                <a:solidFill>
                  <a:schemeClr val="tx2">
                    <a:lumMod val="75000"/>
                  </a:schemeClr>
                </a:solidFill>
              </a:rPr>
              <a:t> a </a:t>
            </a:r>
            <a:r>
              <a:rPr lang="es-ES" i="1" dirty="0" err="1">
                <a:solidFill>
                  <a:schemeClr val="tx2">
                    <a:lumMod val="75000"/>
                  </a:schemeClr>
                </a:solidFill>
              </a:rPr>
              <a:t>project</a:t>
            </a:r>
            <a:r>
              <a:rPr lang="es-ES" i="1" dirty="0">
                <a:solidFill>
                  <a:schemeClr val="tx2">
                    <a:lumMod val="75000"/>
                  </a:schemeClr>
                </a:solidFill>
              </a:rPr>
              <a:t> </a:t>
            </a:r>
            <a:r>
              <a:rPr lang="es-ES" i="1" dirty="0" err="1">
                <a:solidFill>
                  <a:schemeClr val="tx2">
                    <a:lumMod val="75000"/>
                  </a:schemeClr>
                </a:solidFill>
              </a:rPr>
              <a:t>is</a:t>
            </a:r>
            <a:r>
              <a:rPr lang="es-ES" i="1" dirty="0">
                <a:solidFill>
                  <a:schemeClr val="tx2">
                    <a:lumMod val="75000"/>
                  </a:schemeClr>
                </a:solidFill>
              </a:rPr>
              <a:t> </a:t>
            </a:r>
            <a:r>
              <a:rPr lang="es-ES" i="1" dirty="0" err="1">
                <a:solidFill>
                  <a:schemeClr val="tx2">
                    <a:lumMod val="75000"/>
                  </a:schemeClr>
                </a:solidFill>
              </a:rPr>
              <a:t>commercially</a:t>
            </a:r>
            <a:r>
              <a:rPr lang="es-ES" i="1" dirty="0">
                <a:solidFill>
                  <a:schemeClr val="tx2">
                    <a:lumMod val="75000"/>
                  </a:schemeClr>
                </a:solidFill>
              </a:rPr>
              <a:t> viable </a:t>
            </a:r>
            <a:r>
              <a:rPr lang="es-ES" i="1" dirty="0" err="1">
                <a:solidFill>
                  <a:schemeClr val="tx2">
                    <a:lumMod val="75000"/>
                  </a:schemeClr>
                </a:solidFill>
              </a:rPr>
              <a:t>on</a:t>
            </a:r>
            <a:r>
              <a:rPr lang="es-ES" i="1" dirty="0">
                <a:solidFill>
                  <a:schemeClr val="tx2">
                    <a:lumMod val="75000"/>
                  </a:schemeClr>
                </a:solidFill>
              </a:rPr>
              <a:t> </a:t>
            </a:r>
            <a:r>
              <a:rPr lang="es-ES" i="1" dirty="0" err="1">
                <a:solidFill>
                  <a:schemeClr val="tx2">
                    <a:lumMod val="75000"/>
                  </a:schemeClr>
                </a:solidFill>
              </a:rPr>
              <a:t>an</a:t>
            </a:r>
            <a:r>
              <a:rPr lang="es-ES" i="1" dirty="0">
                <a:solidFill>
                  <a:schemeClr val="tx2">
                    <a:lumMod val="75000"/>
                  </a:schemeClr>
                </a:solidFill>
              </a:rPr>
              <a:t> </a:t>
            </a:r>
            <a:r>
              <a:rPr lang="es-ES" i="1" dirty="0" err="1">
                <a:solidFill>
                  <a:schemeClr val="tx2">
                    <a:lumMod val="75000"/>
                  </a:schemeClr>
                </a:solidFill>
              </a:rPr>
              <a:t>ongoing</a:t>
            </a:r>
            <a:r>
              <a:rPr lang="es-ES" i="1" dirty="0">
                <a:solidFill>
                  <a:schemeClr val="tx2">
                    <a:lumMod val="75000"/>
                  </a:schemeClr>
                </a:solidFill>
              </a:rPr>
              <a:t> </a:t>
            </a:r>
            <a:r>
              <a:rPr lang="es-ES" i="1" dirty="0" err="1">
                <a:solidFill>
                  <a:schemeClr val="tx2">
                    <a:lumMod val="75000"/>
                  </a:schemeClr>
                </a:solidFill>
              </a:rPr>
              <a:t>basis</a:t>
            </a:r>
            <a:r>
              <a:rPr lang="es-ES" i="1" dirty="0">
                <a:solidFill>
                  <a:schemeClr val="tx2">
                    <a:lumMod val="75000"/>
                  </a:schemeClr>
                </a:solidFill>
              </a:rPr>
              <a:t> and, </a:t>
            </a:r>
            <a:r>
              <a:rPr lang="es-ES" i="1" dirty="0" err="1">
                <a:solidFill>
                  <a:schemeClr val="tx2">
                    <a:lumMod val="75000"/>
                  </a:schemeClr>
                </a:solidFill>
              </a:rPr>
              <a:t>furthermore</a:t>
            </a:r>
            <a:r>
              <a:rPr lang="es-ES" i="1" dirty="0">
                <a:solidFill>
                  <a:schemeClr val="tx2">
                    <a:lumMod val="75000"/>
                  </a:schemeClr>
                </a:solidFill>
              </a:rPr>
              <a:t>, </a:t>
            </a:r>
            <a:r>
              <a:rPr lang="es-ES" i="1" dirty="0" err="1">
                <a:solidFill>
                  <a:schemeClr val="tx2">
                    <a:lumMod val="75000"/>
                  </a:schemeClr>
                </a:solidFill>
              </a:rPr>
              <a:t>capitalisation</a:t>
            </a:r>
            <a:r>
              <a:rPr lang="es-ES" i="1" dirty="0">
                <a:solidFill>
                  <a:schemeClr val="tx2">
                    <a:lumMod val="75000"/>
                  </a:schemeClr>
                </a:solidFill>
              </a:rPr>
              <a:t> of </a:t>
            </a:r>
            <a:r>
              <a:rPr lang="es-ES" i="1" dirty="0" err="1">
                <a:solidFill>
                  <a:schemeClr val="tx2">
                    <a:lumMod val="75000"/>
                  </a:schemeClr>
                </a:solidFill>
              </a:rPr>
              <a:t>only</a:t>
            </a:r>
            <a:r>
              <a:rPr lang="es-ES" i="1" dirty="0">
                <a:solidFill>
                  <a:schemeClr val="tx2">
                    <a:lumMod val="75000"/>
                  </a:schemeClr>
                </a:solidFill>
              </a:rPr>
              <a:t> a </a:t>
            </a:r>
            <a:r>
              <a:rPr lang="es-ES" i="1" dirty="0" err="1">
                <a:solidFill>
                  <a:schemeClr val="tx2">
                    <a:lumMod val="75000"/>
                  </a:schemeClr>
                </a:solidFill>
              </a:rPr>
              <a:t>portion</a:t>
            </a:r>
            <a:r>
              <a:rPr lang="es-ES" i="1" dirty="0">
                <a:solidFill>
                  <a:schemeClr val="tx2">
                    <a:lumMod val="75000"/>
                  </a:schemeClr>
                </a:solidFill>
              </a:rPr>
              <a:t> of </a:t>
            </a:r>
            <a:r>
              <a:rPr lang="es-ES" i="1" dirty="0" err="1">
                <a:solidFill>
                  <a:schemeClr val="tx2">
                    <a:lumMod val="75000"/>
                  </a:schemeClr>
                </a:solidFill>
              </a:rPr>
              <a:t>the</a:t>
            </a:r>
            <a:r>
              <a:rPr lang="es-ES" i="1" dirty="0">
                <a:solidFill>
                  <a:schemeClr val="tx2">
                    <a:lumMod val="75000"/>
                  </a:schemeClr>
                </a:solidFill>
              </a:rPr>
              <a:t> </a:t>
            </a:r>
            <a:r>
              <a:rPr lang="es-ES" i="1" dirty="0" err="1">
                <a:solidFill>
                  <a:schemeClr val="tx2">
                    <a:lumMod val="75000"/>
                  </a:schemeClr>
                </a:solidFill>
              </a:rPr>
              <a:t>development</a:t>
            </a:r>
            <a:r>
              <a:rPr lang="es-ES" i="1" dirty="0">
                <a:solidFill>
                  <a:schemeClr val="tx2">
                    <a:lumMod val="75000"/>
                  </a:schemeClr>
                </a:solidFill>
              </a:rPr>
              <a:t> </a:t>
            </a:r>
            <a:r>
              <a:rPr lang="es-ES" i="1" dirty="0" err="1">
                <a:solidFill>
                  <a:schemeClr val="tx2">
                    <a:lumMod val="75000"/>
                  </a:schemeClr>
                </a:solidFill>
              </a:rPr>
              <a:t>costs</a:t>
            </a:r>
            <a:r>
              <a:rPr lang="es-ES" i="1" dirty="0">
                <a:solidFill>
                  <a:schemeClr val="tx2">
                    <a:lumMod val="75000"/>
                  </a:schemeClr>
                </a:solidFill>
              </a:rPr>
              <a:t> </a:t>
            </a:r>
            <a:r>
              <a:rPr lang="es-ES" i="1" dirty="0" err="1">
                <a:solidFill>
                  <a:schemeClr val="tx2">
                    <a:lumMod val="75000"/>
                  </a:schemeClr>
                </a:solidFill>
              </a:rPr>
              <a:t>does</a:t>
            </a:r>
            <a:r>
              <a:rPr lang="es-ES" i="1" dirty="0">
                <a:solidFill>
                  <a:schemeClr val="tx2">
                    <a:lumMod val="75000"/>
                  </a:schemeClr>
                </a:solidFill>
              </a:rPr>
              <a:t> </a:t>
            </a:r>
            <a:r>
              <a:rPr lang="es-ES" i="1" dirty="0" err="1">
                <a:solidFill>
                  <a:schemeClr val="tx2">
                    <a:lumMod val="75000"/>
                  </a:schemeClr>
                </a:solidFill>
              </a:rPr>
              <a:t>not</a:t>
            </a:r>
            <a:r>
              <a:rPr lang="es-ES" i="1" dirty="0">
                <a:solidFill>
                  <a:schemeClr val="tx2">
                    <a:lumMod val="75000"/>
                  </a:schemeClr>
                </a:solidFill>
              </a:rPr>
              <a:t> </a:t>
            </a:r>
            <a:r>
              <a:rPr lang="es-ES" i="1" dirty="0" err="1">
                <a:solidFill>
                  <a:schemeClr val="tx2">
                    <a:lumMod val="75000"/>
                  </a:schemeClr>
                </a:solidFill>
              </a:rPr>
              <a:t>provide</a:t>
            </a:r>
            <a:r>
              <a:rPr lang="es-ES" i="1" dirty="0">
                <a:solidFill>
                  <a:schemeClr val="tx2">
                    <a:lumMod val="75000"/>
                  </a:schemeClr>
                </a:solidFill>
              </a:rPr>
              <a:t> </a:t>
            </a:r>
            <a:r>
              <a:rPr lang="es-ES" i="1" dirty="0" err="1">
                <a:solidFill>
                  <a:schemeClr val="tx2">
                    <a:lumMod val="75000"/>
                  </a:schemeClr>
                </a:solidFill>
              </a:rPr>
              <a:t>useful</a:t>
            </a:r>
            <a:r>
              <a:rPr lang="es-ES" i="1" dirty="0">
                <a:solidFill>
                  <a:schemeClr val="tx2">
                    <a:lumMod val="75000"/>
                  </a:schemeClr>
                </a:solidFill>
              </a:rPr>
              <a:t> </a:t>
            </a:r>
            <a:r>
              <a:rPr lang="es-ES" i="1" dirty="0" err="1">
                <a:solidFill>
                  <a:schemeClr val="tx2">
                    <a:lumMod val="75000"/>
                  </a:schemeClr>
                </a:solidFill>
              </a:rPr>
              <a:t>information</a:t>
            </a:r>
            <a:r>
              <a:rPr lang="es-ES" i="1" dirty="0">
                <a:solidFill>
                  <a:schemeClr val="tx2">
                    <a:lumMod val="75000"/>
                  </a:schemeClr>
                </a:solidFill>
              </a:rPr>
              <a:t>. Bank </a:t>
            </a:r>
            <a:r>
              <a:rPr lang="es-ES" i="1" dirty="0" err="1">
                <a:solidFill>
                  <a:schemeClr val="tx2">
                    <a:lumMod val="75000"/>
                  </a:schemeClr>
                </a:solidFill>
              </a:rPr>
              <a:t>lending</a:t>
            </a:r>
            <a:r>
              <a:rPr lang="es-ES" i="1" dirty="0">
                <a:solidFill>
                  <a:schemeClr val="tx2">
                    <a:lumMod val="75000"/>
                  </a:schemeClr>
                </a:solidFill>
              </a:rPr>
              <a:t> </a:t>
            </a:r>
            <a:r>
              <a:rPr lang="es-ES" i="1" dirty="0" err="1">
                <a:solidFill>
                  <a:schemeClr val="tx2">
                    <a:lumMod val="75000"/>
                  </a:schemeClr>
                </a:solidFill>
              </a:rPr>
              <a:t>officers</a:t>
            </a:r>
            <a:r>
              <a:rPr lang="es-ES" i="1" dirty="0">
                <a:solidFill>
                  <a:schemeClr val="tx2">
                    <a:lumMod val="75000"/>
                  </a:schemeClr>
                </a:solidFill>
              </a:rPr>
              <a:t> </a:t>
            </a:r>
            <a:r>
              <a:rPr lang="es-ES" i="1" dirty="0" err="1">
                <a:solidFill>
                  <a:schemeClr val="tx2">
                    <a:lumMod val="75000"/>
                  </a:schemeClr>
                </a:solidFill>
              </a:rPr>
              <a:t>told</a:t>
            </a:r>
            <a:r>
              <a:rPr lang="es-ES" i="1" dirty="0">
                <a:solidFill>
                  <a:schemeClr val="tx2">
                    <a:lumMod val="75000"/>
                  </a:schemeClr>
                </a:solidFill>
              </a:rPr>
              <a:t> </a:t>
            </a:r>
            <a:r>
              <a:rPr lang="es-ES" i="1" dirty="0" err="1">
                <a:solidFill>
                  <a:schemeClr val="tx2">
                    <a:lumMod val="75000"/>
                  </a:schemeClr>
                </a:solidFill>
              </a:rPr>
              <a:t>the</a:t>
            </a:r>
            <a:r>
              <a:rPr lang="es-ES" i="1" dirty="0">
                <a:solidFill>
                  <a:schemeClr val="tx2">
                    <a:lumMod val="75000"/>
                  </a:schemeClr>
                </a:solidFill>
              </a:rPr>
              <a:t> </a:t>
            </a:r>
            <a:r>
              <a:rPr lang="es-ES" i="1" dirty="0" err="1">
                <a:solidFill>
                  <a:schemeClr val="tx2">
                    <a:lumMod val="75000"/>
                  </a:schemeClr>
                </a:solidFill>
              </a:rPr>
              <a:t>Board</a:t>
            </a:r>
            <a:r>
              <a:rPr lang="es-ES" i="1" dirty="0">
                <a:solidFill>
                  <a:schemeClr val="tx2">
                    <a:lumMod val="75000"/>
                  </a:schemeClr>
                </a:solidFill>
              </a:rPr>
              <a:t> </a:t>
            </a:r>
            <a:r>
              <a:rPr lang="es-ES" i="1" dirty="0" err="1">
                <a:solidFill>
                  <a:schemeClr val="tx2">
                    <a:lumMod val="75000"/>
                  </a:schemeClr>
                </a:solidFill>
              </a:rPr>
              <a:t>that</a:t>
            </a:r>
            <a:r>
              <a:rPr lang="es-ES" i="1" dirty="0">
                <a:solidFill>
                  <a:schemeClr val="tx2">
                    <a:lumMod val="75000"/>
                  </a:schemeClr>
                </a:solidFill>
              </a:rPr>
              <a:t> </a:t>
            </a:r>
            <a:r>
              <a:rPr lang="es-ES" i="1" dirty="0" err="1">
                <a:solidFill>
                  <a:schemeClr val="tx2">
                    <a:lumMod val="75000"/>
                  </a:schemeClr>
                </a:solidFill>
              </a:rPr>
              <a:t>information</a:t>
            </a:r>
            <a:r>
              <a:rPr lang="es-ES" i="1" dirty="0">
                <a:solidFill>
                  <a:schemeClr val="tx2">
                    <a:lumMod val="75000"/>
                  </a:schemeClr>
                </a:solidFill>
              </a:rPr>
              <a:t> </a:t>
            </a:r>
            <a:r>
              <a:rPr lang="es-ES" i="1" dirty="0" err="1">
                <a:solidFill>
                  <a:schemeClr val="tx2">
                    <a:lumMod val="75000"/>
                  </a:schemeClr>
                </a:solidFill>
              </a:rPr>
              <a:t>about</a:t>
            </a:r>
            <a:r>
              <a:rPr lang="es-ES" i="1" dirty="0">
                <a:solidFill>
                  <a:schemeClr val="tx2">
                    <a:lumMod val="75000"/>
                  </a:schemeClr>
                </a:solidFill>
              </a:rPr>
              <a:t> </a:t>
            </a:r>
            <a:r>
              <a:rPr lang="es-ES" i="1" dirty="0" err="1">
                <a:solidFill>
                  <a:schemeClr val="tx2">
                    <a:lumMod val="75000"/>
                  </a:schemeClr>
                </a:solidFill>
              </a:rPr>
              <a:t>capitalised</a:t>
            </a:r>
            <a:r>
              <a:rPr lang="es-ES" i="1" dirty="0">
                <a:solidFill>
                  <a:schemeClr val="tx2">
                    <a:lumMod val="75000"/>
                  </a:schemeClr>
                </a:solidFill>
              </a:rPr>
              <a:t> </a:t>
            </a:r>
            <a:r>
              <a:rPr lang="es-ES" i="1" dirty="0" err="1">
                <a:solidFill>
                  <a:schemeClr val="tx2">
                    <a:lumMod val="75000"/>
                  </a:schemeClr>
                </a:solidFill>
              </a:rPr>
              <a:t>development</a:t>
            </a:r>
            <a:r>
              <a:rPr lang="es-ES" i="1" dirty="0">
                <a:solidFill>
                  <a:schemeClr val="tx2">
                    <a:lumMod val="75000"/>
                  </a:schemeClr>
                </a:solidFill>
              </a:rPr>
              <a:t> </a:t>
            </a:r>
            <a:r>
              <a:rPr lang="es-ES" i="1" dirty="0" err="1">
                <a:solidFill>
                  <a:schemeClr val="tx2">
                    <a:lumMod val="75000"/>
                  </a:schemeClr>
                </a:solidFill>
              </a:rPr>
              <a:t>costs</a:t>
            </a:r>
            <a:r>
              <a:rPr lang="es-ES" i="1" dirty="0">
                <a:solidFill>
                  <a:schemeClr val="tx2">
                    <a:lumMod val="75000"/>
                  </a:schemeClr>
                </a:solidFill>
              </a:rPr>
              <a:t> </a:t>
            </a:r>
            <a:r>
              <a:rPr lang="es-ES" i="1" dirty="0" err="1">
                <a:solidFill>
                  <a:schemeClr val="tx2">
                    <a:lumMod val="75000"/>
                  </a:schemeClr>
                </a:solidFill>
              </a:rPr>
              <a:t>is</a:t>
            </a:r>
            <a:r>
              <a:rPr lang="es-ES" i="1" dirty="0">
                <a:solidFill>
                  <a:schemeClr val="tx2">
                    <a:lumMod val="75000"/>
                  </a:schemeClr>
                </a:solidFill>
              </a:rPr>
              <a:t> of </a:t>
            </a:r>
            <a:r>
              <a:rPr lang="es-ES" i="1" dirty="0" err="1">
                <a:solidFill>
                  <a:schemeClr val="tx2">
                    <a:lumMod val="75000"/>
                  </a:schemeClr>
                </a:solidFill>
              </a:rPr>
              <a:t>little</a:t>
            </a:r>
            <a:r>
              <a:rPr lang="es-ES" i="1" dirty="0">
                <a:solidFill>
                  <a:schemeClr val="tx2">
                    <a:lumMod val="75000"/>
                  </a:schemeClr>
                </a:solidFill>
              </a:rPr>
              <a:t> </a:t>
            </a:r>
            <a:r>
              <a:rPr lang="es-ES" i="1" dirty="0" err="1">
                <a:solidFill>
                  <a:schemeClr val="tx2">
                    <a:lumMod val="75000"/>
                  </a:schemeClr>
                </a:solidFill>
              </a:rPr>
              <a:t>benefit</a:t>
            </a:r>
            <a:r>
              <a:rPr lang="es-ES" i="1" dirty="0">
                <a:solidFill>
                  <a:schemeClr val="tx2">
                    <a:lumMod val="75000"/>
                  </a:schemeClr>
                </a:solidFill>
              </a:rPr>
              <a:t> </a:t>
            </a:r>
            <a:r>
              <a:rPr lang="es-ES" i="1" dirty="0" err="1">
                <a:solidFill>
                  <a:schemeClr val="tx2">
                    <a:lumMod val="75000"/>
                  </a:schemeClr>
                </a:solidFill>
              </a:rPr>
              <a:t>to</a:t>
            </a:r>
            <a:r>
              <a:rPr lang="es-ES" i="1" dirty="0">
                <a:solidFill>
                  <a:schemeClr val="tx2">
                    <a:lumMod val="75000"/>
                  </a:schemeClr>
                </a:solidFill>
              </a:rPr>
              <a:t> </a:t>
            </a:r>
            <a:r>
              <a:rPr lang="es-ES" i="1" dirty="0" err="1">
                <a:solidFill>
                  <a:schemeClr val="tx2">
                    <a:lumMod val="75000"/>
                  </a:schemeClr>
                </a:solidFill>
              </a:rPr>
              <a:t>them</a:t>
            </a:r>
            <a:r>
              <a:rPr lang="es-ES" i="1" dirty="0">
                <a:solidFill>
                  <a:schemeClr val="tx2">
                    <a:lumMod val="75000"/>
                  </a:schemeClr>
                </a:solidFill>
              </a:rPr>
              <a:t>, and </a:t>
            </a:r>
            <a:r>
              <a:rPr lang="es-ES" i="1" dirty="0" err="1">
                <a:solidFill>
                  <a:schemeClr val="tx2">
                    <a:lumMod val="75000"/>
                  </a:schemeClr>
                </a:solidFill>
              </a:rPr>
              <a:t>that</a:t>
            </a:r>
            <a:r>
              <a:rPr lang="es-ES" i="1" dirty="0">
                <a:solidFill>
                  <a:schemeClr val="tx2">
                    <a:lumMod val="75000"/>
                  </a:schemeClr>
                </a:solidFill>
              </a:rPr>
              <a:t> </a:t>
            </a:r>
            <a:r>
              <a:rPr lang="es-ES" i="1" dirty="0" err="1">
                <a:solidFill>
                  <a:schemeClr val="tx2">
                    <a:lumMod val="75000"/>
                  </a:schemeClr>
                </a:solidFill>
              </a:rPr>
              <a:t>they</a:t>
            </a:r>
            <a:r>
              <a:rPr lang="es-ES" i="1" dirty="0">
                <a:solidFill>
                  <a:schemeClr val="tx2">
                    <a:lumMod val="75000"/>
                  </a:schemeClr>
                </a:solidFill>
              </a:rPr>
              <a:t> </a:t>
            </a:r>
            <a:r>
              <a:rPr lang="es-ES" i="1" dirty="0" err="1">
                <a:solidFill>
                  <a:schemeClr val="tx2">
                    <a:lumMod val="75000"/>
                  </a:schemeClr>
                </a:solidFill>
              </a:rPr>
              <a:t>disregard</a:t>
            </a:r>
            <a:r>
              <a:rPr lang="es-ES" i="1" dirty="0">
                <a:solidFill>
                  <a:schemeClr val="tx2">
                    <a:lumMod val="75000"/>
                  </a:schemeClr>
                </a:solidFill>
              </a:rPr>
              <a:t> </a:t>
            </a:r>
            <a:r>
              <a:rPr lang="es-ES" i="1" dirty="0" err="1">
                <a:solidFill>
                  <a:schemeClr val="tx2">
                    <a:lumMod val="75000"/>
                  </a:schemeClr>
                </a:solidFill>
              </a:rPr>
              <a:t>those</a:t>
            </a:r>
            <a:r>
              <a:rPr lang="es-ES" i="1" dirty="0">
                <a:solidFill>
                  <a:schemeClr val="tx2">
                    <a:lumMod val="75000"/>
                  </a:schemeClr>
                </a:solidFill>
              </a:rPr>
              <a:t> </a:t>
            </a:r>
            <a:r>
              <a:rPr lang="es-ES" i="1" dirty="0" err="1">
                <a:solidFill>
                  <a:schemeClr val="tx2">
                    <a:lumMod val="75000"/>
                  </a:schemeClr>
                </a:solidFill>
              </a:rPr>
              <a:t>costs</a:t>
            </a:r>
            <a:r>
              <a:rPr lang="es-ES" i="1" dirty="0">
                <a:solidFill>
                  <a:schemeClr val="tx2">
                    <a:lumMod val="75000"/>
                  </a:schemeClr>
                </a:solidFill>
              </a:rPr>
              <a:t> in </a:t>
            </a:r>
            <a:r>
              <a:rPr lang="es-ES" i="1" dirty="0" err="1">
                <a:solidFill>
                  <a:schemeClr val="tx2">
                    <a:lumMod val="75000"/>
                  </a:schemeClr>
                </a:solidFill>
              </a:rPr>
              <a:t>making</a:t>
            </a:r>
            <a:r>
              <a:rPr lang="es-ES" i="1" dirty="0">
                <a:solidFill>
                  <a:schemeClr val="tx2">
                    <a:lumMod val="75000"/>
                  </a:schemeClr>
                </a:solidFill>
              </a:rPr>
              <a:t> </a:t>
            </a:r>
            <a:r>
              <a:rPr lang="es-ES" i="1" dirty="0" err="1">
                <a:solidFill>
                  <a:schemeClr val="tx2">
                    <a:lumMod val="75000"/>
                  </a:schemeClr>
                </a:solidFill>
              </a:rPr>
              <a:t>lending</a:t>
            </a:r>
            <a:r>
              <a:rPr lang="es-ES" i="1" dirty="0">
                <a:solidFill>
                  <a:schemeClr val="tx2">
                    <a:lumMod val="75000"/>
                  </a:schemeClr>
                </a:solidFill>
              </a:rPr>
              <a:t> </a:t>
            </a:r>
            <a:r>
              <a:rPr lang="es-ES" i="1" dirty="0" err="1">
                <a:solidFill>
                  <a:schemeClr val="tx2">
                    <a:lumMod val="75000"/>
                  </a:schemeClr>
                </a:solidFill>
              </a:rPr>
              <a:t>decisions</a:t>
            </a:r>
            <a:r>
              <a:rPr lang="es-ES" i="1" dirty="0">
                <a:solidFill>
                  <a:schemeClr val="tx2">
                    <a:lumMod val="75000"/>
                  </a:schemeClr>
                </a:solidFill>
              </a:rPr>
              <a:t>. </a:t>
            </a:r>
            <a:r>
              <a:rPr lang="es-ES" i="1" dirty="0" smtClean="0">
                <a:solidFill>
                  <a:schemeClr val="tx2">
                    <a:lumMod val="75000"/>
                  </a:schemeClr>
                </a:solidFill>
              </a:rPr>
              <a:t> (…)</a:t>
            </a:r>
            <a:endParaRPr lang="es-ES" i="1" dirty="0">
              <a:solidFill>
                <a:schemeClr val="tx2">
                  <a:lumMod val="75000"/>
                </a:schemeClr>
              </a:solidFill>
            </a:endParaRPr>
          </a:p>
          <a:p>
            <a:pPr marL="0" indent="0" algn="just">
              <a:buNone/>
            </a:pPr>
            <a:endParaRPr lang="es-ES" i="1" dirty="0" smtClean="0">
              <a:solidFill>
                <a:schemeClr val="tx2">
                  <a:lumMod val="75000"/>
                </a:schemeClr>
              </a:solidFill>
            </a:endParaRPr>
          </a:p>
          <a:p>
            <a:pPr marL="0" indent="0" algn="just">
              <a:buNone/>
            </a:pPr>
            <a:r>
              <a:rPr lang="es-ES" i="1" dirty="0" smtClean="0">
                <a:solidFill>
                  <a:schemeClr val="tx2">
                    <a:lumMod val="75000"/>
                  </a:schemeClr>
                </a:solidFill>
              </a:rPr>
              <a:t>IAS 23 </a:t>
            </a:r>
            <a:r>
              <a:rPr lang="es-ES" i="1" dirty="0" err="1" smtClean="0">
                <a:solidFill>
                  <a:schemeClr val="tx2">
                    <a:lumMod val="75000"/>
                  </a:schemeClr>
                </a:solidFill>
              </a:rPr>
              <a:t>requires</a:t>
            </a:r>
            <a:r>
              <a:rPr lang="es-ES" i="1" dirty="0" smtClean="0">
                <a:solidFill>
                  <a:schemeClr val="tx2">
                    <a:lumMod val="75000"/>
                  </a:schemeClr>
                </a:solidFill>
              </a:rPr>
              <a:t> </a:t>
            </a:r>
            <a:r>
              <a:rPr lang="es-ES" i="1" dirty="0" err="1" smtClean="0">
                <a:solidFill>
                  <a:schemeClr val="tx2">
                    <a:lumMod val="75000"/>
                  </a:schemeClr>
                </a:solidFill>
              </a:rPr>
              <a:t>borrowing</a:t>
            </a:r>
            <a:r>
              <a:rPr lang="es-ES" i="1" dirty="0" smtClean="0">
                <a:solidFill>
                  <a:schemeClr val="tx2">
                    <a:lumMod val="75000"/>
                  </a:schemeClr>
                </a:solidFill>
              </a:rPr>
              <a:t> </a:t>
            </a:r>
            <a:r>
              <a:rPr lang="es-ES" i="1" dirty="0" err="1" smtClean="0">
                <a:solidFill>
                  <a:schemeClr val="tx2">
                    <a:lumMod val="75000"/>
                  </a:schemeClr>
                </a:solidFill>
              </a:rPr>
              <a:t>costs</a:t>
            </a:r>
            <a:r>
              <a:rPr lang="es-ES" i="1" dirty="0" smtClean="0">
                <a:solidFill>
                  <a:schemeClr val="tx2">
                    <a:lumMod val="75000"/>
                  </a:schemeClr>
                </a:solidFill>
              </a:rPr>
              <a:t> </a:t>
            </a:r>
            <a:r>
              <a:rPr lang="es-ES" i="1" dirty="0" err="1" smtClean="0">
                <a:solidFill>
                  <a:schemeClr val="tx2">
                    <a:lumMod val="75000"/>
                  </a:schemeClr>
                </a:solidFill>
              </a:rPr>
              <a:t>directly</a:t>
            </a:r>
            <a:r>
              <a:rPr lang="es-ES" i="1" dirty="0" smtClean="0">
                <a:solidFill>
                  <a:schemeClr val="tx2">
                    <a:lumMod val="75000"/>
                  </a:schemeClr>
                </a:solidFill>
              </a:rPr>
              <a:t> </a:t>
            </a:r>
            <a:r>
              <a:rPr lang="es-ES" i="1" dirty="0" err="1" smtClean="0">
                <a:solidFill>
                  <a:schemeClr val="tx2">
                    <a:lumMod val="75000"/>
                  </a:schemeClr>
                </a:solidFill>
              </a:rPr>
              <a:t>attributable</a:t>
            </a:r>
            <a:r>
              <a:rPr lang="es-ES" i="1" dirty="0" smtClean="0">
                <a:solidFill>
                  <a:schemeClr val="tx2">
                    <a:lumMod val="75000"/>
                  </a:schemeClr>
                </a:solidFill>
              </a:rPr>
              <a:t> </a:t>
            </a:r>
            <a:r>
              <a:rPr lang="es-ES" i="1" dirty="0" err="1" smtClean="0">
                <a:solidFill>
                  <a:schemeClr val="tx2">
                    <a:lumMod val="75000"/>
                  </a:schemeClr>
                </a:solidFill>
              </a:rPr>
              <a:t>to</a:t>
            </a:r>
            <a:r>
              <a:rPr lang="es-ES" i="1" dirty="0" smtClean="0">
                <a:solidFill>
                  <a:schemeClr val="tx2">
                    <a:lumMod val="75000"/>
                  </a:schemeClr>
                </a:solidFill>
              </a:rPr>
              <a:t> </a:t>
            </a:r>
            <a:r>
              <a:rPr lang="es-ES" i="1" dirty="0" err="1" smtClean="0">
                <a:solidFill>
                  <a:schemeClr val="tx2">
                    <a:lumMod val="75000"/>
                  </a:schemeClr>
                </a:solidFill>
              </a:rPr>
              <a:t>the</a:t>
            </a:r>
            <a:r>
              <a:rPr lang="es-ES" i="1" dirty="0" smtClean="0">
                <a:solidFill>
                  <a:schemeClr val="tx2">
                    <a:lumMod val="75000"/>
                  </a:schemeClr>
                </a:solidFill>
              </a:rPr>
              <a:t> </a:t>
            </a:r>
            <a:r>
              <a:rPr lang="es-ES" i="1" dirty="0" err="1" smtClean="0">
                <a:solidFill>
                  <a:schemeClr val="tx2">
                    <a:lumMod val="75000"/>
                  </a:schemeClr>
                </a:solidFill>
              </a:rPr>
              <a:t>acquisition</a:t>
            </a:r>
            <a:r>
              <a:rPr lang="es-ES" i="1" dirty="0" smtClean="0">
                <a:solidFill>
                  <a:schemeClr val="tx2">
                    <a:lumMod val="75000"/>
                  </a:schemeClr>
                </a:solidFill>
              </a:rPr>
              <a:t>, </a:t>
            </a:r>
            <a:r>
              <a:rPr lang="es-ES" i="1" dirty="0" err="1" smtClean="0">
                <a:solidFill>
                  <a:schemeClr val="tx2">
                    <a:lumMod val="75000"/>
                  </a:schemeClr>
                </a:solidFill>
              </a:rPr>
              <a:t>construction</a:t>
            </a:r>
            <a:r>
              <a:rPr lang="es-ES" i="1" dirty="0" smtClean="0">
                <a:solidFill>
                  <a:schemeClr val="tx2">
                    <a:lumMod val="75000"/>
                  </a:schemeClr>
                </a:solidFill>
              </a:rPr>
              <a:t> </a:t>
            </a:r>
            <a:r>
              <a:rPr lang="es-ES" i="1" dirty="0" err="1" smtClean="0">
                <a:solidFill>
                  <a:schemeClr val="tx2">
                    <a:lumMod val="75000"/>
                  </a:schemeClr>
                </a:solidFill>
              </a:rPr>
              <a:t>or</a:t>
            </a:r>
            <a:r>
              <a:rPr lang="es-ES" i="1" dirty="0" smtClean="0">
                <a:solidFill>
                  <a:schemeClr val="tx2">
                    <a:lumMod val="75000"/>
                  </a:schemeClr>
                </a:solidFill>
              </a:rPr>
              <a:t> </a:t>
            </a:r>
            <a:r>
              <a:rPr lang="es-ES" i="1" dirty="0" err="1" smtClean="0">
                <a:solidFill>
                  <a:schemeClr val="tx2">
                    <a:lumMod val="75000"/>
                  </a:schemeClr>
                </a:solidFill>
              </a:rPr>
              <a:t>production</a:t>
            </a:r>
            <a:r>
              <a:rPr lang="es-ES" i="1" dirty="0" smtClean="0">
                <a:solidFill>
                  <a:schemeClr val="tx2">
                    <a:lumMod val="75000"/>
                  </a:schemeClr>
                </a:solidFill>
              </a:rPr>
              <a:t> of a </a:t>
            </a:r>
            <a:r>
              <a:rPr lang="es-ES" i="1" dirty="0" err="1" smtClean="0">
                <a:solidFill>
                  <a:schemeClr val="tx2">
                    <a:lumMod val="75000"/>
                  </a:schemeClr>
                </a:solidFill>
              </a:rPr>
              <a:t>qualifying</a:t>
            </a:r>
            <a:r>
              <a:rPr lang="es-ES" i="1" dirty="0" smtClean="0">
                <a:solidFill>
                  <a:schemeClr val="tx2">
                    <a:lumMod val="75000"/>
                  </a:schemeClr>
                </a:solidFill>
              </a:rPr>
              <a:t> </a:t>
            </a:r>
            <a:r>
              <a:rPr lang="es-ES" i="1" dirty="0" err="1" smtClean="0">
                <a:solidFill>
                  <a:schemeClr val="tx2">
                    <a:lumMod val="75000"/>
                  </a:schemeClr>
                </a:solidFill>
              </a:rPr>
              <a:t>asset</a:t>
            </a:r>
            <a:r>
              <a:rPr lang="es-ES" i="1" dirty="0" smtClean="0">
                <a:solidFill>
                  <a:schemeClr val="tx2">
                    <a:lumMod val="75000"/>
                  </a:schemeClr>
                </a:solidFill>
              </a:rPr>
              <a:t> </a:t>
            </a:r>
            <a:r>
              <a:rPr lang="es-ES" i="1" dirty="0" err="1" smtClean="0">
                <a:solidFill>
                  <a:schemeClr val="tx2">
                    <a:lumMod val="75000"/>
                  </a:schemeClr>
                </a:solidFill>
              </a:rPr>
              <a:t>to</a:t>
            </a:r>
            <a:r>
              <a:rPr lang="es-ES" i="1" dirty="0" smtClean="0">
                <a:solidFill>
                  <a:schemeClr val="tx2">
                    <a:lumMod val="75000"/>
                  </a:schemeClr>
                </a:solidFill>
              </a:rPr>
              <a:t> be </a:t>
            </a:r>
            <a:r>
              <a:rPr lang="es-ES" i="1" dirty="0" err="1" smtClean="0">
                <a:solidFill>
                  <a:schemeClr val="tx2">
                    <a:lumMod val="75000"/>
                  </a:schemeClr>
                </a:solidFill>
              </a:rPr>
              <a:t>capitalised</a:t>
            </a:r>
            <a:r>
              <a:rPr lang="es-ES" i="1" dirty="0" smtClean="0">
                <a:solidFill>
                  <a:schemeClr val="tx2">
                    <a:lumMod val="75000"/>
                  </a:schemeClr>
                </a:solidFill>
              </a:rPr>
              <a:t> as </a:t>
            </a:r>
            <a:r>
              <a:rPr lang="es-ES" i="1" dirty="0" err="1" smtClean="0">
                <a:solidFill>
                  <a:schemeClr val="tx2">
                    <a:lumMod val="75000"/>
                  </a:schemeClr>
                </a:solidFill>
              </a:rPr>
              <a:t>part</a:t>
            </a:r>
            <a:r>
              <a:rPr lang="es-ES" i="1" dirty="0" smtClean="0">
                <a:solidFill>
                  <a:schemeClr val="tx2">
                    <a:lumMod val="75000"/>
                  </a:schemeClr>
                </a:solidFill>
              </a:rPr>
              <a:t> of </a:t>
            </a:r>
            <a:r>
              <a:rPr lang="es-ES" i="1" dirty="0" err="1" smtClean="0">
                <a:solidFill>
                  <a:schemeClr val="tx2">
                    <a:lumMod val="75000"/>
                  </a:schemeClr>
                </a:solidFill>
              </a:rPr>
              <a:t>the</a:t>
            </a:r>
            <a:r>
              <a:rPr lang="es-ES" i="1" dirty="0" smtClean="0">
                <a:solidFill>
                  <a:schemeClr val="tx2">
                    <a:lumMod val="75000"/>
                  </a:schemeClr>
                </a:solidFill>
              </a:rPr>
              <a:t> </a:t>
            </a:r>
            <a:r>
              <a:rPr lang="es-ES" i="1" dirty="0" err="1" smtClean="0">
                <a:solidFill>
                  <a:schemeClr val="tx2">
                    <a:lumMod val="75000"/>
                  </a:schemeClr>
                </a:solidFill>
              </a:rPr>
              <a:t>cost</a:t>
            </a:r>
            <a:r>
              <a:rPr lang="es-ES" i="1" dirty="0" smtClean="0">
                <a:solidFill>
                  <a:schemeClr val="tx2">
                    <a:lumMod val="75000"/>
                  </a:schemeClr>
                </a:solidFill>
              </a:rPr>
              <a:t> of </a:t>
            </a:r>
            <a:r>
              <a:rPr lang="es-ES" i="1" dirty="0" err="1" smtClean="0">
                <a:solidFill>
                  <a:schemeClr val="tx2">
                    <a:lumMod val="75000"/>
                  </a:schemeClr>
                </a:solidFill>
              </a:rPr>
              <a:t>the</a:t>
            </a:r>
            <a:r>
              <a:rPr lang="es-ES" i="1" dirty="0" smtClean="0">
                <a:solidFill>
                  <a:schemeClr val="tx2">
                    <a:lumMod val="75000"/>
                  </a:schemeClr>
                </a:solidFill>
              </a:rPr>
              <a:t> </a:t>
            </a:r>
            <a:r>
              <a:rPr lang="es-ES" i="1" dirty="0" err="1" smtClean="0">
                <a:solidFill>
                  <a:schemeClr val="tx2">
                    <a:lumMod val="75000"/>
                  </a:schemeClr>
                </a:solidFill>
              </a:rPr>
              <a:t>asset</a:t>
            </a:r>
            <a:r>
              <a:rPr lang="es-ES" i="1" dirty="0" smtClean="0">
                <a:solidFill>
                  <a:schemeClr val="tx2">
                    <a:lumMod val="75000"/>
                  </a:schemeClr>
                </a:solidFill>
              </a:rPr>
              <a:t>. </a:t>
            </a:r>
            <a:r>
              <a:rPr lang="es-ES" i="1" dirty="0" err="1" smtClean="0">
                <a:solidFill>
                  <a:schemeClr val="tx2">
                    <a:lumMod val="75000"/>
                  </a:schemeClr>
                </a:solidFill>
              </a:rPr>
              <a:t>For</a:t>
            </a:r>
            <a:r>
              <a:rPr lang="es-ES" i="1" dirty="0" smtClean="0">
                <a:solidFill>
                  <a:schemeClr val="tx2">
                    <a:lumMod val="75000"/>
                  </a:schemeClr>
                </a:solidFill>
              </a:rPr>
              <a:t> </a:t>
            </a:r>
            <a:r>
              <a:rPr lang="es-ES" i="1" dirty="0" err="1" smtClean="0">
                <a:solidFill>
                  <a:schemeClr val="tx2">
                    <a:lumMod val="75000"/>
                  </a:schemeClr>
                </a:solidFill>
              </a:rPr>
              <a:t>cost-benefit</a:t>
            </a:r>
            <a:r>
              <a:rPr lang="es-ES" i="1" dirty="0" smtClean="0">
                <a:solidFill>
                  <a:schemeClr val="tx2">
                    <a:lumMod val="75000"/>
                  </a:schemeClr>
                </a:solidFill>
              </a:rPr>
              <a:t> </a:t>
            </a:r>
            <a:r>
              <a:rPr lang="es-ES" i="1" dirty="0" err="1" smtClean="0">
                <a:solidFill>
                  <a:schemeClr val="tx2">
                    <a:lumMod val="75000"/>
                  </a:schemeClr>
                </a:solidFill>
              </a:rPr>
              <a:t>reasons</a:t>
            </a:r>
            <a:r>
              <a:rPr lang="es-ES" i="1" dirty="0" smtClean="0">
                <a:solidFill>
                  <a:schemeClr val="tx2">
                    <a:lumMod val="75000"/>
                  </a:schemeClr>
                </a:solidFill>
              </a:rPr>
              <a:t>, </a:t>
            </a:r>
            <a:r>
              <a:rPr lang="es-ES" i="1" dirty="0" err="1" smtClean="0">
                <a:solidFill>
                  <a:schemeClr val="tx2">
                    <a:lumMod val="75000"/>
                  </a:schemeClr>
                </a:solidFill>
              </a:rPr>
              <a:t>the</a:t>
            </a:r>
            <a:r>
              <a:rPr lang="es-ES" i="1" dirty="0" smtClean="0">
                <a:solidFill>
                  <a:schemeClr val="tx2">
                    <a:lumMod val="75000"/>
                  </a:schemeClr>
                </a:solidFill>
              </a:rPr>
              <a:t> IFRS </a:t>
            </a:r>
            <a:r>
              <a:rPr lang="es-ES" i="1" dirty="0" err="1" smtClean="0">
                <a:solidFill>
                  <a:schemeClr val="tx2">
                    <a:lumMod val="75000"/>
                  </a:schemeClr>
                </a:solidFill>
              </a:rPr>
              <a:t>for</a:t>
            </a:r>
            <a:r>
              <a:rPr lang="es-ES" i="1" dirty="0" smtClean="0">
                <a:solidFill>
                  <a:schemeClr val="tx2">
                    <a:lumMod val="75000"/>
                  </a:schemeClr>
                </a:solidFill>
              </a:rPr>
              <a:t> </a:t>
            </a:r>
            <a:r>
              <a:rPr lang="es-ES" i="1" dirty="0" err="1" smtClean="0">
                <a:solidFill>
                  <a:schemeClr val="tx2">
                    <a:lumMod val="75000"/>
                  </a:schemeClr>
                </a:solidFill>
              </a:rPr>
              <a:t>SMEs</a:t>
            </a:r>
            <a:r>
              <a:rPr lang="es-ES" i="1" dirty="0" smtClean="0">
                <a:solidFill>
                  <a:schemeClr val="tx2">
                    <a:lumMod val="75000"/>
                  </a:schemeClr>
                </a:solidFill>
              </a:rPr>
              <a:t> </a:t>
            </a:r>
            <a:r>
              <a:rPr lang="es-ES" i="1" dirty="0" err="1" smtClean="0">
                <a:solidFill>
                  <a:schemeClr val="tx2">
                    <a:lumMod val="75000"/>
                  </a:schemeClr>
                </a:solidFill>
              </a:rPr>
              <a:t>requires</a:t>
            </a:r>
            <a:r>
              <a:rPr lang="es-ES" i="1" dirty="0" smtClean="0">
                <a:solidFill>
                  <a:schemeClr val="tx2">
                    <a:lumMod val="75000"/>
                  </a:schemeClr>
                </a:solidFill>
              </a:rPr>
              <a:t> </a:t>
            </a:r>
            <a:r>
              <a:rPr lang="es-ES" i="1" dirty="0" err="1" smtClean="0">
                <a:solidFill>
                  <a:schemeClr val="tx2">
                    <a:lumMod val="75000"/>
                  </a:schemeClr>
                </a:solidFill>
              </a:rPr>
              <a:t>such</a:t>
            </a:r>
            <a:r>
              <a:rPr lang="es-ES" i="1" dirty="0" smtClean="0">
                <a:solidFill>
                  <a:schemeClr val="tx2">
                    <a:lumMod val="75000"/>
                  </a:schemeClr>
                </a:solidFill>
              </a:rPr>
              <a:t> </a:t>
            </a:r>
            <a:r>
              <a:rPr lang="es-ES" i="1" dirty="0" err="1" smtClean="0">
                <a:solidFill>
                  <a:schemeClr val="tx2">
                    <a:lumMod val="75000"/>
                  </a:schemeClr>
                </a:solidFill>
              </a:rPr>
              <a:t>costs</a:t>
            </a:r>
            <a:r>
              <a:rPr lang="es-ES" i="1" dirty="0" smtClean="0">
                <a:solidFill>
                  <a:schemeClr val="tx2">
                    <a:lumMod val="75000"/>
                  </a:schemeClr>
                </a:solidFill>
              </a:rPr>
              <a:t> </a:t>
            </a:r>
            <a:r>
              <a:rPr lang="es-ES" i="1" dirty="0" err="1" smtClean="0">
                <a:solidFill>
                  <a:schemeClr val="tx2">
                    <a:lumMod val="75000"/>
                  </a:schemeClr>
                </a:solidFill>
              </a:rPr>
              <a:t>to</a:t>
            </a:r>
            <a:r>
              <a:rPr lang="es-ES" i="1" dirty="0" smtClean="0">
                <a:solidFill>
                  <a:schemeClr val="tx2">
                    <a:lumMod val="75000"/>
                  </a:schemeClr>
                </a:solidFill>
              </a:rPr>
              <a:t> be </a:t>
            </a:r>
            <a:r>
              <a:rPr lang="es-ES" i="1" dirty="0" err="1" smtClean="0">
                <a:solidFill>
                  <a:schemeClr val="tx2">
                    <a:lumMod val="75000"/>
                  </a:schemeClr>
                </a:solidFill>
              </a:rPr>
              <a:t>charged</a:t>
            </a:r>
            <a:r>
              <a:rPr lang="es-ES" i="1" dirty="0" smtClean="0">
                <a:solidFill>
                  <a:schemeClr val="tx2">
                    <a:lumMod val="75000"/>
                  </a:schemeClr>
                </a:solidFill>
              </a:rPr>
              <a:t> </a:t>
            </a:r>
            <a:r>
              <a:rPr lang="es-ES" i="1" dirty="0" err="1" smtClean="0">
                <a:solidFill>
                  <a:schemeClr val="tx2">
                    <a:lumMod val="75000"/>
                  </a:schemeClr>
                </a:solidFill>
              </a:rPr>
              <a:t>to</a:t>
            </a:r>
            <a:r>
              <a:rPr lang="es-ES" i="1" dirty="0" smtClean="0">
                <a:solidFill>
                  <a:schemeClr val="tx2">
                    <a:lumMod val="75000"/>
                  </a:schemeClr>
                </a:solidFill>
              </a:rPr>
              <a:t> expense.”</a:t>
            </a:r>
          </a:p>
          <a:p>
            <a:pPr marL="0" indent="0">
              <a:buNone/>
            </a:pPr>
            <a:endParaRPr lang="es-ES" dirty="0" smtClean="0"/>
          </a:p>
          <a:p>
            <a:pPr marL="0" indent="0">
              <a:buNone/>
            </a:pPr>
            <a:endParaRPr lang="es-ES" dirty="0"/>
          </a:p>
          <a:p>
            <a:endParaRPr lang="es-ES" dirty="0"/>
          </a:p>
          <a:p>
            <a:endParaRPr lang="es-CO" b="1" dirty="0"/>
          </a:p>
        </p:txBody>
      </p:sp>
    </p:spTree>
    <p:extLst>
      <p:ext uri="{BB962C8B-B14F-4D97-AF65-F5344CB8AC3E}">
        <p14:creationId xmlns:p14="http://schemas.microsoft.com/office/powerpoint/2010/main" val="37940612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4294967295"/>
          </p:nvPr>
        </p:nvSpPr>
        <p:spPr>
          <a:xfrm>
            <a:off x="251520" y="1700808"/>
            <a:ext cx="8568952" cy="4968552"/>
          </a:xfrm>
          <a:prstGeom prst="rect">
            <a:avLst/>
          </a:prstGeom>
        </p:spPr>
        <p:txBody>
          <a:bodyPr>
            <a:noAutofit/>
          </a:bodyPr>
          <a:lstStyle/>
          <a:p>
            <a:r>
              <a:rPr lang="es-ES" sz="2400" i="1" dirty="0" smtClean="0"/>
              <a:t>“</a:t>
            </a:r>
            <a:r>
              <a:rPr lang="es-ES" sz="2400" i="1" dirty="0" smtClean="0">
                <a:solidFill>
                  <a:schemeClr val="tx2">
                    <a:lumMod val="75000"/>
                  </a:schemeClr>
                </a:solidFill>
              </a:rPr>
              <a:t>A </a:t>
            </a:r>
            <a:r>
              <a:rPr lang="es-ES" sz="2400" i="1" dirty="0" err="1">
                <a:solidFill>
                  <a:schemeClr val="tx2">
                    <a:lumMod val="75000"/>
                  </a:schemeClr>
                </a:solidFill>
              </a:rPr>
              <a:t>slight</a:t>
            </a:r>
            <a:r>
              <a:rPr lang="es-ES" sz="2400" i="1" dirty="0">
                <a:solidFill>
                  <a:schemeClr val="tx2">
                    <a:lumMod val="75000"/>
                  </a:schemeClr>
                </a:solidFill>
              </a:rPr>
              <a:t> </a:t>
            </a:r>
            <a:r>
              <a:rPr lang="es-ES" sz="2400" i="1" dirty="0" err="1">
                <a:solidFill>
                  <a:schemeClr val="tx2">
                    <a:lumMod val="75000"/>
                  </a:schemeClr>
                </a:solidFill>
              </a:rPr>
              <a:t>majority</a:t>
            </a:r>
            <a:r>
              <a:rPr lang="es-ES" sz="2400" i="1" dirty="0">
                <a:solidFill>
                  <a:schemeClr val="tx2">
                    <a:lumMod val="75000"/>
                  </a:schemeClr>
                </a:solidFill>
              </a:rPr>
              <a:t> of SMEIG </a:t>
            </a:r>
            <a:r>
              <a:rPr lang="es-ES" sz="2400" i="1" dirty="0" err="1">
                <a:solidFill>
                  <a:schemeClr val="tx2">
                    <a:lumMod val="75000"/>
                  </a:schemeClr>
                </a:solidFill>
              </a:rPr>
              <a:t>members</a:t>
            </a:r>
            <a:r>
              <a:rPr lang="es-ES" sz="2400" i="1" dirty="0">
                <a:solidFill>
                  <a:schemeClr val="tx2">
                    <a:lumMod val="75000"/>
                  </a:schemeClr>
                </a:solidFill>
              </a:rPr>
              <a:t> </a:t>
            </a:r>
            <a:r>
              <a:rPr lang="es-ES" sz="2400" i="1" dirty="0" err="1">
                <a:solidFill>
                  <a:schemeClr val="tx2">
                    <a:lumMod val="75000"/>
                  </a:schemeClr>
                </a:solidFill>
              </a:rPr>
              <a:t>recommend</a:t>
            </a:r>
            <a:r>
              <a:rPr lang="es-ES" sz="2400" i="1" dirty="0">
                <a:solidFill>
                  <a:schemeClr val="tx2">
                    <a:lumMod val="75000"/>
                  </a:schemeClr>
                </a:solidFill>
              </a:rPr>
              <a:t> </a:t>
            </a:r>
            <a:r>
              <a:rPr lang="es-ES" sz="2400" i="1" dirty="0" err="1">
                <a:solidFill>
                  <a:schemeClr val="tx2">
                    <a:lumMod val="75000"/>
                  </a:schemeClr>
                </a:solidFill>
              </a:rPr>
              <a:t>allowing</a:t>
            </a:r>
            <a:r>
              <a:rPr lang="es-ES" sz="2400" i="1" dirty="0">
                <a:solidFill>
                  <a:schemeClr val="tx2">
                    <a:lumMod val="75000"/>
                  </a:schemeClr>
                </a:solidFill>
              </a:rPr>
              <a:t> </a:t>
            </a:r>
            <a:r>
              <a:rPr lang="es-ES" sz="2400" i="1" dirty="0" err="1">
                <a:solidFill>
                  <a:schemeClr val="tx2">
                    <a:lumMod val="75000"/>
                  </a:schemeClr>
                </a:solidFill>
              </a:rPr>
              <a:t>SMEs</a:t>
            </a:r>
            <a:r>
              <a:rPr lang="es-ES" sz="2400" i="1" dirty="0">
                <a:solidFill>
                  <a:schemeClr val="tx2">
                    <a:lumMod val="75000"/>
                  </a:schemeClr>
                </a:solidFill>
              </a:rPr>
              <a:t> </a:t>
            </a:r>
            <a:r>
              <a:rPr lang="es-ES" sz="2400" i="1" dirty="0" err="1">
                <a:solidFill>
                  <a:schemeClr val="tx2">
                    <a:lumMod val="75000"/>
                  </a:schemeClr>
                </a:solidFill>
              </a:rPr>
              <a:t>an</a:t>
            </a:r>
            <a:r>
              <a:rPr lang="es-ES" sz="2400" i="1" dirty="0">
                <a:solidFill>
                  <a:schemeClr val="tx2">
                    <a:lumMod val="75000"/>
                  </a:schemeClr>
                </a:solidFill>
              </a:rPr>
              <a:t> </a:t>
            </a:r>
            <a:r>
              <a:rPr lang="es-ES" sz="2400" i="1" dirty="0" err="1">
                <a:solidFill>
                  <a:schemeClr val="tx2">
                    <a:lumMod val="75000"/>
                  </a:schemeClr>
                </a:solidFill>
              </a:rPr>
              <a:t>option</a:t>
            </a:r>
            <a:r>
              <a:rPr lang="es-ES" sz="2400" i="1" dirty="0">
                <a:solidFill>
                  <a:schemeClr val="tx2">
                    <a:lumMod val="75000"/>
                  </a:schemeClr>
                </a:solidFill>
              </a:rPr>
              <a:t> </a:t>
            </a:r>
            <a:r>
              <a:rPr lang="es-ES" sz="2400" i="1" dirty="0" err="1">
                <a:solidFill>
                  <a:schemeClr val="tx2">
                    <a:lumMod val="75000"/>
                  </a:schemeClr>
                </a:solidFill>
              </a:rPr>
              <a:t>to</a:t>
            </a:r>
            <a:r>
              <a:rPr lang="es-ES" sz="2400" i="1" dirty="0">
                <a:solidFill>
                  <a:schemeClr val="tx2">
                    <a:lumMod val="75000"/>
                  </a:schemeClr>
                </a:solidFill>
              </a:rPr>
              <a:t> </a:t>
            </a:r>
            <a:r>
              <a:rPr lang="es-ES" sz="2400" i="1" dirty="0" err="1">
                <a:solidFill>
                  <a:schemeClr val="tx2">
                    <a:lumMod val="75000"/>
                  </a:schemeClr>
                </a:solidFill>
              </a:rPr>
              <a:t>either</a:t>
            </a:r>
            <a:r>
              <a:rPr lang="es-ES" sz="2400" i="1" dirty="0">
                <a:solidFill>
                  <a:schemeClr val="tx2">
                    <a:lumMod val="75000"/>
                  </a:schemeClr>
                </a:solidFill>
              </a:rPr>
              <a:t> expense (</a:t>
            </a:r>
            <a:r>
              <a:rPr lang="es-ES" sz="2400" i="1" dirty="0" err="1">
                <a:solidFill>
                  <a:schemeClr val="tx2">
                    <a:lumMod val="75000"/>
                  </a:schemeClr>
                </a:solidFill>
              </a:rPr>
              <a:t>current</a:t>
            </a:r>
            <a:r>
              <a:rPr lang="es-ES" sz="2400" i="1" dirty="0">
                <a:solidFill>
                  <a:schemeClr val="tx2">
                    <a:lumMod val="75000"/>
                  </a:schemeClr>
                </a:solidFill>
              </a:rPr>
              <a:t> </a:t>
            </a:r>
            <a:r>
              <a:rPr lang="es-ES" sz="2400" i="1" dirty="0" err="1">
                <a:solidFill>
                  <a:schemeClr val="tx2">
                    <a:lumMod val="75000"/>
                  </a:schemeClr>
                </a:solidFill>
              </a:rPr>
              <a:t>treatment</a:t>
            </a:r>
            <a:r>
              <a:rPr lang="es-ES" sz="2400" i="1" dirty="0">
                <a:solidFill>
                  <a:schemeClr val="tx2">
                    <a:lumMod val="75000"/>
                  </a:schemeClr>
                </a:solidFill>
              </a:rPr>
              <a:t>) </a:t>
            </a:r>
            <a:r>
              <a:rPr lang="es-ES" sz="2400" i="1" dirty="0" err="1">
                <a:solidFill>
                  <a:schemeClr val="tx2">
                    <a:lumMod val="75000"/>
                  </a:schemeClr>
                </a:solidFill>
              </a:rPr>
              <a:t>or</a:t>
            </a:r>
            <a:r>
              <a:rPr lang="es-ES" sz="2400" i="1" dirty="0">
                <a:solidFill>
                  <a:schemeClr val="tx2">
                    <a:lumMod val="75000"/>
                  </a:schemeClr>
                </a:solidFill>
              </a:rPr>
              <a:t> </a:t>
            </a:r>
            <a:r>
              <a:rPr lang="es-ES" sz="2400" i="1" dirty="0" err="1">
                <a:solidFill>
                  <a:schemeClr val="tx2">
                    <a:lumMod val="75000"/>
                  </a:schemeClr>
                </a:solidFill>
              </a:rPr>
              <a:t>capitalise</a:t>
            </a:r>
            <a:r>
              <a:rPr lang="es-ES" sz="2400" i="1" dirty="0">
                <a:solidFill>
                  <a:schemeClr val="tx2">
                    <a:lumMod val="75000"/>
                  </a:schemeClr>
                </a:solidFill>
              </a:rPr>
              <a:t> </a:t>
            </a:r>
            <a:r>
              <a:rPr lang="es-ES" sz="2400" i="1" dirty="0" err="1">
                <a:solidFill>
                  <a:schemeClr val="tx2">
                    <a:lumMod val="75000"/>
                  </a:schemeClr>
                </a:solidFill>
              </a:rPr>
              <a:t>development</a:t>
            </a:r>
            <a:r>
              <a:rPr lang="es-ES" sz="2400" i="1" dirty="0">
                <a:solidFill>
                  <a:schemeClr val="tx2">
                    <a:lumMod val="75000"/>
                  </a:schemeClr>
                </a:solidFill>
              </a:rPr>
              <a:t>/</a:t>
            </a:r>
            <a:r>
              <a:rPr lang="es-ES" sz="2400" i="1" dirty="0" err="1">
                <a:solidFill>
                  <a:schemeClr val="tx2">
                    <a:lumMod val="75000"/>
                  </a:schemeClr>
                </a:solidFill>
              </a:rPr>
              <a:t>borrowing</a:t>
            </a:r>
            <a:r>
              <a:rPr lang="es-ES" sz="2400" i="1" dirty="0">
                <a:solidFill>
                  <a:schemeClr val="tx2">
                    <a:lumMod val="75000"/>
                  </a:schemeClr>
                </a:solidFill>
              </a:rPr>
              <a:t> </a:t>
            </a:r>
            <a:r>
              <a:rPr lang="es-ES" sz="2400" i="1" dirty="0" err="1">
                <a:solidFill>
                  <a:schemeClr val="tx2">
                    <a:lumMod val="75000"/>
                  </a:schemeClr>
                </a:solidFill>
              </a:rPr>
              <a:t>costs</a:t>
            </a:r>
            <a:r>
              <a:rPr lang="es-ES" sz="2400" i="1" dirty="0">
                <a:solidFill>
                  <a:schemeClr val="tx2">
                    <a:lumMod val="75000"/>
                  </a:schemeClr>
                </a:solidFill>
              </a:rPr>
              <a:t> </a:t>
            </a:r>
            <a:r>
              <a:rPr lang="es-ES" sz="2400" i="1" dirty="0" err="1">
                <a:solidFill>
                  <a:schemeClr val="tx2">
                    <a:lumMod val="75000"/>
                  </a:schemeClr>
                </a:solidFill>
              </a:rPr>
              <a:t>based</a:t>
            </a:r>
            <a:r>
              <a:rPr lang="es-ES" sz="2400" i="1" dirty="0">
                <a:solidFill>
                  <a:schemeClr val="tx2">
                    <a:lumMod val="75000"/>
                  </a:schemeClr>
                </a:solidFill>
              </a:rPr>
              <a:t> </a:t>
            </a:r>
            <a:r>
              <a:rPr lang="es-ES" sz="2400" i="1" dirty="0" err="1">
                <a:solidFill>
                  <a:schemeClr val="tx2">
                    <a:lumMod val="75000"/>
                  </a:schemeClr>
                </a:solidFill>
              </a:rPr>
              <a:t>on</a:t>
            </a:r>
            <a:r>
              <a:rPr lang="es-ES" sz="2400" i="1" dirty="0">
                <a:solidFill>
                  <a:schemeClr val="tx2">
                    <a:lumMod val="75000"/>
                  </a:schemeClr>
                </a:solidFill>
              </a:rPr>
              <a:t> similar </a:t>
            </a:r>
            <a:r>
              <a:rPr lang="es-ES" sz="2400" i="1" dirty="0" err="1">
                <a:solidFill>
                  <a:schemeClr val="tx2">
                    <a:lumMod val="75000"/>
                  </a:schemeClr>
                </a:solidFill>
              </a:rPr>
              <a:t>criteria</a:t>
            </a:r>
            <a:r>
              <a:rPr lang="es-ES" sz="2400" i="1" dirty="0">
                <a:solidFill>
                  <a:schemeClr val="tx2">
                    <a:lumMod val="75000"/>
                  </a:schemeClr>
                </a:solidFill>
              </a:rPr>
              <a:t> </a:t>
            </a:r>
            <a:r>
              <a:rPr lang="es-ES" sz="2400" i="1" dirty="0" err="1">
                <a:solidFill>
                  <a:schemeClr val="tx2">
                    <a:lumMod val="75000"/>
                  </a:schemeClr>
                </a:solidFill>
              </a:rPr>
              <a:t>to</a:t>
            </a:r>
            <a:r>
              <a:rPr lang="es-ES" sz="2400" i="1" dirty="0">
                <a:solidFill>
                  <a:schemeClr val="tx2">
                    <a:lumMod val="75000"/>
                  </a:schemeClr>
                </a:solidFill>
              </a:rPr>
              <a:t> full </a:t>
            </a:r>
            <a:r>
              <a:rPr lang="es-ES" sz="2400" i="1" dirty="0" err="1" smtClean="0">
                <a:solidFill>
                  <a:schemeClr val="tx2">
                    <a:lumMod val="75000"/>
                  </a:schemeClr>
                </a:solidFill>
              </a:rPr>
              <a:t>IFRSs</a:t>
            </a:r>
            <a:r>
              <a:rPr lang="es-ES" sz="2400" i="1" dirty="0">
                <a:solidFill>
                  <a:schemeClr val="tx2">
                    <a:lumMod val="75000"/>
                  </a:schemeClr>
                </a:solidFill>
              </a:rPr>
              <a:t>.</a:t>
            </a:r>
          </a:p>
          <a:p>
            <a:endParaRPr lang="es-ES" sz="2400" i="1" dirty="0" smtClean="0">
              <a:solidFill>
                <a:schemeClr val="tx2">
                  <a:lumMod val="75000"/>
                </a:schemeClr>
              </a:solidFill>
            </a:endParaRPr>
          </a:p>
          <a:p>
            <a:r>
              <a:rPr lang="es-ES" sz="2400" i="1" dirty="0" err="1" smtClean="0">
                <a:solidFill>
                  <a:schemeClr val="tx2">
                    <a:lumMod val="75000"/>
                  </a:schemeClr>
                </a:solidFill>
              </a:rPr>
              <a:t>The</a:t>
            </a:r>
            <a:r>
              <a:rPr lang="es-ES" sz="2400" i="1" dirty="0" smtClean="0">
                <a:solidFill>
                  <a:schemeClr val="tx2">
                    <a:lumMod val="75000"/>
                  </a:schemeClr>
                </a:solidFill>
              </a:rPr>
              <a:t> </a:t>
            </a:r>
            <a:r>
              <a:rPr lang="es-ES" sz="2400" i="1" dirty="0" err="1">
                <a:solidFill>
                  <a:schemeClr val="tx2">
                    <a:lumMod val="75000"/>
                  </a:schemeClr>
                </a:solidFill>
              </a:rPr>
              <a:t>staff</a:t>
            </a:r>
            <a:r>
              <a:rPr lang="es-ES" sz="2400" i="1" dirty="0">
                <a:solidFill>
                  <a:schemeClr val="tx2">
                    <a:lumMod val="75000"/>
                  </a:schemeClr>
                </a:solidFill>
              </a:rPr>
              <a:t> </a:t>
            </a:r>
            <a:r>
              <a:rPr lang="es-ES" sz="2400" i="1" dirty="0" err="1">
                <a:solidFill>
                  <a:schemeClr val="tx2">
                    <a:lumMod val="75000"/>
                  </a:schemeClr>
                </a:solidFill>
              </a:rPr>
              <a:t>continue</a:t>
            </a:r>
            <a:r>
              <a:rPr lang="es-ES" sz="2400" i="1" dirty="0">
                <a:solidFill>
                  <a:schemeClr val="tx2">
                    <a:lumMod val="75000"/>
                  </a:schemeClr>
                </a:solidFill>
              </a:rPr>
              <a:t> </a:t>
            </a:r>
            <a:r>
              <a:rPr lang="es-ES" sz="2400" i="1" dirty="0" err="1">
                <a:solidFill>
                  <a:schemeClr val="tx2">
                    <a:lumMod val="75000"/>
                  </a:schemeClr>
                </a:solidFill>
              </a:rPr>
              <a:t>to</a:t>
            </a:r>
            <a:r>
              <a:rPr lang="es-ES" sz="2400" i="1" dirty="0">
                <a:solidFill>
                  <a:schemeClr val="tx2">
                    <a:lumMod val="75000"/>
                  </a:schemeClr>
                </a:solidFill>
              </a:rPr>
              <a:t> </a:t>
            </a:r>
            <a:r>
              <a:rPr lang="es-ES" sz="2400" i="1" dirty="0" err="1">
                <a:solidFill>
                  <a:schemeClr val="tx2">
                    <a:lumMod val="75000"/>
                  </a:schemeClr>
                </a:solidFill>
              </a:rPr>
              <a:t>support</a:t>
            </a:r>
            <a:r>
              <a:rPr lang="es-ES" sz="2400" i="1" dirty="0">
                <a:solidFill>
                  <a:schemeClr val="tx2">
                    <a:lumMod val="75000"/>
                  </a:schemeClr>
                </a:solidFill>
              </a:rPr>
              <a:t> </a:t>
            </a:r>
            <a:r>
              <a:rPr lang="es-ES" sz="2400" i="1" dirty="0" err="1">
                <a:solidFill>
                  <a:schemeClr val="tx2">
                    <a:lumMod val="75000"/>
                  </a:schemeClr>
                </a:solidFill>
              </a:rPr>
              <a:t>the</a:t>
            </a:r>
            <a:r>
              <a:rPr lang="es-ES" sz="2400" i="1" dirty="0">
                <a:solidFill>
                  <a:schemeClr val="tx2">
                    <a:lumMod val="75000"/>
                  </a:schemeClr>
                </a:solidFill>
              </a:rPr>
              <a:t> </a:t>
            </a:r>
            <a:r>
              <a:rPr lang="es-ES" sz="2400" i="1" dirty="0" err="1">
                <a:solidFill>
                  <a:schemeClr val="tx2">
                    <a:lumMod val="75000"/>
                  </a:schemeClr>
                </a:solidFill>
              </a:rPr>
              <a:t>IASB’s</a:t>
            </a:r>
            <a:r>
              <a:rPr lang="es-ES" sz="2400" i="1" dirty="0">
                <a:solidFill>
                  <a:schemeClr val="tx2">
                    <a:lumMod val="75000"/>
                  </a:schemeClr>
                </a:solidFill>
              </a:rPr>
              <a:t> </a:t>
            </a:r>
            <a:r>
              <a:rPr lang="es-ES" sz="2400" i="1" dirty="0" err="1">
                <a:solidFill>
                  <a:schemeClr val="tx2">
                    <a:lumMod val="75000"/>
                  </a:schemeClr>
                </a:solidFill>
              </a:rPr>
              <a:t>decision</a:t>
            </a:r>
            <a:r>
              <a:rPr lang="es-ES" sz="2400" i="1" dirty="0">
                <a:solidFill>
                  <a:schemeClr val="tx2">
                    <a:lumMod val="75000"/>
                  </a:schemeClr>
                </a:solidFill>
              </a:rPr>
              <a:t> and </a:t>
            </a:r>
            <a:r>
              <a:rPr lang="es-ES" sz="2400" i="1" dirty="0" err="1">
                <a:solidFill>
                  <a:schemeClr val="tx2">
                    <a:lumMod val="75000"/>
                  </a:schemeClr>
                </a:solidFill>
              </a:rPr>
              <a:t>reasoning</a:t>
            </a:r>
            <a:r>
              <a:rPr lang="es-ES" sz="2400" i="1" dirty="0">
                <a:solidFill>
                  <a:schemeClr val="tx2">
                    <a:lumMod val="75000"/>
                  </a:schemeClr>
                </a:solidFill>
              </a:rPr>
              <a:t> </a:t>
            </a:r>
            <a:r>
              <a:rPr lang="es-ES" sz="2400" i="1" dirty="0" err="1">
                <a:solidFill>
                  <a:schemeClr val="tx2">
                    <a:lumMod val="75000"/>
                  </a:schemeClr>
                </a:solidFill>
              </a:rPr>
              <a:t>for</a:t>
            </a:r>
            <a:r>
              <a:rPr lang="es-ES" sz="2400" i="1" dirty="0">
                <a:solidFill>
                  <a:schemeClr val="tx2">
                    <a:lumMod val="75000"/>
                  </a:schemeClr>
                </a:solidFill>
              </a:rPr>
              <a:t> </a:t>
            </a:r>
            <a:r>
              <a:rPr lang="es-ES" sz="2400" i="1" dirty="0" err="1">
                <a:solidFill>
                  <a:schemeClr val="tx2">
                    <a:lumMod val="75000"/>
                  </a:schemeClr>
                </a:solidFill>
              </a:rPr>
              <a:t>not</a:t>
            </a:r>
            <a:r>
              <a:rPr lang="es-ES" sz="2400" i="1" dirty="0">
                <a:solidFill>
                  <a:schemeClr val="tx2">
                    <a:lumMod val="75000"/>
                  </a:schemeClr>
                </a:solidFill>
              </a:rPr>
              <a:t> </a:t>
            </a:r>
            <a:r>
              <a:rPr lang="es-ES" sz="2400" i="1" dirty="0" err="1">
                <a:solidFill>
                  <a:schemeClr val="tx2">
                    <a:lumMod val="75000"/>
                  </a:schemeClr>
                </a:solidFill>
              </a:rPr>
              <a:t>requiring</a:t>
            </a:r>
            <a:r>
              <a:rPr lang="es-ES" sz="2400" i="1" dirty="0">
                <a:solidFill>
                  <a:schemeClr val="tx2">
                    <a:lumMod val="75000"/>
                  </a:schemeClr>
                </a:solidFill>
              </a:rPr>
              <a:t> </a:t>
            </a:r>
            <a:r>
              <a:rPr lang="es-ES" sz="2400" i="1" dirty="0" err="1">
                <a:solidFill>
                  <a:schemeClr val="tx2">
                    <a:lumMod val="75000"/>
                  </a:schemeClr>
                </a:solidFill>
              </a:rPr>
              <a:t>SMEs</a:t>
            </a:r>
            <a:r>
              <a:rPr lang="es-ES" sz="2400" i="1" dirty="0">
                <a:solidFill>
                  <a:schemeClr val="tx2">
                    <a:lumMod val="75000"/>
                  </a:schemeClr>
                </a:solidFill>
              </a:rPr>
              <a:t> </a:t>
            </a:r>
            <a:r>
              <a:rPr lang="es-ES" sz="2400" i="1" dirty="0" err="1">
                <a:solidFill>
                  <a:schemeClr val="tx2">
                    <a:lumMod val="75000"/>
                  </a:schemeClr>
                </a:solidFill>
              </a:rPr>
              <a:t>to</a:t>
            </a:r>
            <a:r>
              <a:rPr lang="es-ES" sz="2400" i="1" dirty="0">
                <a:solidFill>
                  <a:schemeClr val="tx2">
                    <a:lumMod val="75000"/>
                  </a:schemeClr>
                </a:solidFill>
              </a:rPr>
              <a:t> </a:t>
            </a:r>
            <a:r>
              <a:rPr lang="es-ES" sz="2400" i="1" dirty="0" err="1">
                <a:solidFill>
                  <a:schemeClr val="tx2">
                    <a:lumMod val="75000"/>
                  </a:schemeClr>
                </a:solidFill>
              </a:rPr>
              <a:t>capitalise</a:t>
            </a:r>
            <a:r>
              <a:rPr lang="es-ES" sz="2400" i="1" dirty="0">
                <a:solidFill>
                  <a:schemeClr val="tx2">
                    <a:lumMod val="75000"/>
                  </a:schemeClr>
                </a:solidFill>
              </a:rPr>
              <a:t> </a:t>
            </a:r>
            <a:r>
              <a:rPr lang="es-ES" sz="2400" i="1" dirty="0" err="1">
                <a:solidFill>
                  <a:schemeClr val="tx2">
                    <a:lumMod val="75000"/>
                  </a:schemeClr>
                </a:solidFill>
              </a:rPr>
              <a:t>borrowing</a:t>
            </a:r>
            <a:r>
              <a:rPr lang="es-ES" sz="2400" i="1" dirty="0">
                <a:solidFill>
                  <a:schemeClr val="tx2">
                    <a:lumMod val="75000"/>
                  </a:schemeClr>
                </a:solidFill>
              </a:rPr>
              <a:t> and </a:t>
            </a:r>
            <a:r>
              <a:rPr lang="es-ES" sz="2400" i="1" dirty="0" err="1">
                <a:solidFill>
                  <a:schemeClr val="tx2">
                    <a:lumMod val="75000"/>
                  </a:schemeClr>
                </a:solidFill>
              </a:rPr>
              <a:t>development</a:t>
            </a:r>
            <a:r>
              <a:rPr lang="es-ES" sz="2400" i="1" dirty="0">
                <a:solidFill>
                  <a:schemeClr val="tx2">
                    <a:lumMod val="75000"/>
                  </a:schemeClr>
                </a:solidFill>
              </a:rPr>
              <a:t> </a:t>
            </a:r>
            <a:r>
              <a:rPr lang="es-ES" sz="2400" i="1" dirty="0" err="1">
                <a:solidFill>
                  <a:schemeClr val="tx2">
                    <a:lumMod val="75000"/>
                  </a:schemeClr>
                </a:solidFill>
              </a:rPr>
              <a:t>costs</a:t>
            </a:r>
            <a:r>
              <a:rPr lang="es-ES" sz="2400" i="1" dirty="0">
                <a:solidFill>
                  <a:schemeClr val="tx2">
                    <a:lumMod val="75000"/>
                  </a:schemeClr>
                </a:solidFill>
              </a:rPr>
              <a:t>. </a:t>
            </a:r>
            <a:r>
              <a:rPr lang="es-ES" sz="2400" i="1" dirty="0" err="1">
                <a:solidFill>
                  <a:schemeClr val="tx2">
                    <a:lumMod val="75000"/>
                  </a:schemeClr>
                </a:solidFill>
              </a:rPr>
              <a:t>Most</a:t>
            </a:r>
            <a:r>
              <a:rPr lang="es-ES" sz="2400" i="1" dirty="0">
                <a:solidFill>
                  <a:schemeClr val="tx2">
                    <a:lumMod val="75000"/>
                  </a:schemeClr>
                </a:solidFill>
              </a:rPr>
              <a:t> of </a:t>
            </a:r>
            <a:r>
              <a:rPr lang="es-ES" sz="2400" i="1" dirty="0" err="1">
                <a:solidFill>
                  <a:schemeClr val="tx2">
                    <a:lumMod val="75000"/>
                  </a:schemeClr>
                </a:solidFill>
              </a:rPr>
              <a:t>the</a:t>
            </a:r>
            <a:r>
              <a:rPr lang="es-ES" sz="2400" i="1" dirty="0">
                <a:solidFill>
                  <a:schemeClr val="tx2">
                    <a:lumMod val="75000"/>
                  </a:schemeClr>
                </a:solidFill>
              </a:rPr>
              <a:t> </a:t>
            </a:r>
            <a:r>
              <a:rPr lang="es-ES" sz="2400" i="1" dirty="0" err="1">
                <a:solidFill>
                  <a:schemeClr val="tx2">
                    <a:lumMod val="75000"/>
                  </a:schemeClr>
                </a:solidFill>
              </a:rPr>
              <a:t>respondents</a:t>
            </a:r>
            <a:r>
              <a:rPr lang="es-ES" sz="2400" i="1" dirty="0">
                <a:solidFill>
                  <a:schemeClr val="tx2">
                    <a:lumMod val="75000"/>
                  </a:schemeClr>
                </a:solidFill>
              </a:rPr>
              <a:t> </a:t>
            </a:r>
            <a:r>
              <a:rPr lang="es-ES" sz="2400" i="1" dirty="0" err="1">
                <a:solidFill>
                  <a:schemeClr val="tx2">
                    <a:lumMod val="75000"/>
                  </a:schemeClr>
                </a:solidFill>
              </a:rPr>
              <a:t>that</a:t>
            </a:r>
            <a:r>
              <a:rPr lang="es-ES" sz="2400" i="1" dirty="0">
                <a:solidFill>
                  <a:schemeClr val="tx2">
                    <a:lumMod val="75000"/>
                  </a:schemeClr>
                </a:solidFill>
              </a:rPr>
              <a:t> </a:t>
            </a:r>
            <a:r>
              <a:rPr lang="es-ES" sz="2400" i="1" dirty="0" err="1">
                <a:solidFill>
                  <a:schemeClr val="tx2">
                    <a:lumMod val="75000"/>
                  </a:schemeClr>
                </a:solidFill>
              </a:rPr>
              <a:t>support</a:t>
            </a:r>
            <a:r>
              <a:rPr lang="es-ES" sz="2400" i="1" dirty="0">
                <a:solidFill>
                  <a:schemeClr val="tx2">
                    <a:lumMod val="75000"/>
                  </a:schemeClr>
                </a:solidFill>
              </a:rPr>
              <a:t> </a:t>
            </a:r>
            <a:r>
              <a:rPr lang="es-ES" sz="2400" i="1" dirty="0" err="1">
                <a:solidFill>
                  <a:schemeClr val="tx2">
                    <a:lumMod val="75000"/>
                  </a:schemeClr>
                </a:solidFill>
              </a:rPr>
              <a:t>capitalisation</a:t>
            </a:r>
            <a:r>
              <a:rPr lang="es-ES" sz="2400" i="1" dirty="0">
                <a:solidFill>
                  <a:schemeClr val="tx2">
                    <a:lumMod val="75000"/>
                  </a:schemeClr>
                </a:solidFill>
              </a:rPr>
              <a:t> </a:t>
            </a:r>
            <a:r>
              <a:rPr lang="es-ES" sz="2400" i="1" dirty="0" err="1">
                <a:solidFill>
                  <a:schemeClr val="tx2">
                    <a:lumMod val="75000"/>
                  </a:schemeClr>
                </a:solidFill>
              </a:rPr>
              <a:t>want</a:t>
            </a:r>
            <a:r>
              <a:rPr lang="es-ES" sz="2400" i="1" dirty="0">
                <a:solidFill>
                  <a:schemeClr val="tx2">
                    <a:lumMod val="75000"/>
                  </a:schemeClr>
                </a:solidFill>
              </a:rPr>
              <a:t> full </a:t>
            </a:r>
            <a:r>
              <a:rPr lang="es-ES" sz="2400" i="1" dirty="0" err="1">
                <a:solidFill>
                  <a:schemeClr val="tx2">
                    <a:lumMod val="75000"/>
                  </a:schemeClr>
                </a:solidFill>
              </a:rPr>
              <a:t>alignment</a:t>
            </a:r>
            <a:r>
              <a:rPr lang="es-ES" sz="2400" i="1" dirty="0">
                <a:solidFill>
                  <a:schemeClr val="tx2">
                    <a:lumMod val="75000"/>
                  </a:schemeClr>
                </a:solidFill>
              </a:rPr>
              <a:t> </a:t>
            </a:r>
            <a:r>
              <a:rPr lang="es-ES" sz="2400" i="1" dirty="0" err="1">
                <a:solidFill>
                  <a:schemeClr val="tx2">
                    <a:lumMod val="75000"/>
                  </a:schemeClr>
                </a:solidFill>
              </a:rPr>
              <a:t>with</a:t>
            </a:r>
            <a:r>
              <a:rPr lang="es-ES" sz="2400" i="1" dirty="0">
                <a:solidFill>
                  <a:schemeClr val="tx2">
                    <a:lumMod val="75000"/>
                  </a:schemeClr>
                </a:solidFill>
              </a:rPr>
              <a:t> full </a:t>
            </a:r>
            <a:r>
              <a:rPr lang="es-ES" sz="2400" i="1" dirty="0" err="1">
                <a:solidFill>
                  <a:schemeClr val="tx2">
                    <a:lumMod val="75000"/>
                  </a:schemeClr>
                </a:solidFill>
              </a:rPr>
              <a:t>IFRSs</a:t>
            </a:r>
            <a:r>
              <a:rPr lang="es-ES" sz="2400" i="1" dirty="0" smtClean="0">
                <a:solidFill>
                  <a:schemeClr val="tx2">
                    <a:lumMod val="75000"/>
                  </a:schemeClr>
                </a:solidFill>
              </a:rPr>
              <a:t>. </a:t>
            </a:r>
            <a:r>
              <a:rPr lang="es-ES" sz="2400" i="1" dirty="0" err="1" smtClean="0">
                <a:solidFill>
                  <a:schemeClr val="tx2">
                    <a:lumMod val="75000"/>
                  </a:schemeClr>
                </a:solidFill>
              </a:rPr>
              <a:t>Therefore</a:t>
            </a:r>
            <a:r>
              <a:rPr lang="es-ES" sz="2400" i="1" dirty="0" smtClean="0">
                <a:solidFill>
                  <a:schemeClr val="tx2">
                    <a:lumMod val="75000"/>
                  </a:schemeClr>
                </a:solidFill>
              </a:rPr>
              <a:t>, </a:t>
            </a:r>
            <a:r>
              <a:rPr lang="es-ES" sz="2400" i="1" dirty="0" err="1" smtClean="0">
                <a:solidFill>
                  <a:schemeClr val="tx2">
                    <a:lumMod val="75000"/>
                  </a:schemeClr>
                </a:solidFill>
              </a:rPr>
              <a:t>staff</a:t>
            </a:r>
            <a:r>
              <a:rPr lang="es-ES" sz="2400" i="1" dirty="0" smtClean="0">
                <a:solidFill>
                  <a:schemeClr val="tx2">
                    <a:lumMod val="75000"/>
                  </a:schemeClr>
                </a:solidFill>
              </a:rPr>
              <a:t> do </a:t>
            </a:r>
            <a:r>
              <a:rPr lang="es-ES" sz="2400" i="1" dirty="0" err="1" smtClean="0">
                <a:solidFill>
                  <a:schemeClr val="tx2">
                    <a:lumMod val="75000"/>
                  </a:schemeClr>
                </a:solidFill>
              </a:rPr>
              <a:t>not</a:t>
            </a:r>
            <a:r>
              <a:rPr lang="es-ES" sz="2400" i="1" dirty="0" smtClean="0">
                <a:solidFill>
                  <a:schemeClr val="tx2">
                    <a:lumMod val="75000"/>
                  </a:schemeClr>
                </a:solidFill>
              </a:rPr>
              <a:t> </a:t>
            </a:r>
            <a:r>
              <a:rPr lang="es-ES" sz="2400" i="1" dirty="0" err="1" smtClean="0">
                <a:solidFill>
                  <a:schemeClr val="tx2">
                    <a:lumMod val="75000"/>
                  </a:schemeClr>
                </a:solidFill>
              </a:rPr>
              <a:t>support</a:t>
            </a:r>
            <a:r>
              <a:rPr lang="es-ES" sz="2400" i="1" dirty="0" smtClean="0">
                <a:solidFill>
                  <a:schemeClr val="tx2">
                    <a:lumMod val="75000"/>
                  </a:schemeClr>
                </a:solidFill>
              </a:rPr>
              <a:t> </a:t>
            </a:r>
            <a:r>
              <a:rPr lang="es-ES" sz="2400" i="1" dirty="0" err="1" smtClean="0">
                <a:solidFill>
                  <a:schemeClr val="tx2">
                    <a:lumMod val="75000"/>
                  </a:schemeClr>
                </a:solidFill>
              </a:rPr>
              <a:t>trying</a:t>
            </a:r>
            <a:r>
              <a:rPr lang="es-ES" sz="2400" i="1" dirty="0" smtClean="0">
                <a:solidFill>
                  <a:schemeClr val="tx2">
                    <a:lumMod val="75000"/>
                  </a:schemeClr>
                </a:solidFill>
              </a:rPr>
              <a:t> </a:t>
            </a:r>
            <a:r>
              <a:rPr lang="es-ES" sz="2400" i="1" dirty="0" err="1" smtClean="0">
                <a:solidFill>
                  <a:schemeClr val="tx2">
                    <a:lumMod val="75000"/>
                  </a:schemeClr>
                </a:solidFill>
              </a:rPr>
              <a:t>to</a:t>
            </a:r>
            <a:r>
              <a:rPr lang="es-ES" sz="2400" i="1" dirty="0" smtClean="0">
                <a:solidFill>
                  <a:schemeClr val="tx2">
                    <a:lumMod val="75000"/>
                  </a:schemeClr>
                </a:solidFill>
              </a:rPr>
              <a:t> </a:t>
            </a:r>
            <a:r>
              <a:rPr lang="es-ES" sz="2400" i="1" dirty="0" err="1" smtClean="0">
                <a:solidFill>
                  <a:schemeClr val="tx2">
                    <a:lumMod val="75000"/>
                  </a:schemeClr>
                </a:solidFill>
              </a:rPr>
              <a:t>simplify</a:t>
            </a:r>
            <a:r>
              <a:rPr lang="es-ES" sz="2400" i="1" dirty="0" smtClean="0">
                <a:solidFill>
                  <a:schemeClr val="tx2">
                    <a:lumMod val="75000"/>
                  </a:schemeClr>
                </a:solidFill>
              </a:rPr>
              <a:t> </a:t>
            </a:r>
            <a:r>
              <a:rPr lang="es-ES" sz="2400" i="1" dirty="0" err="1" smtClean="0">
                <a:solidFill>
                  <a:schemeClr val="tx2">
                    <a:lumMod val="75000"/>
                  </a:schemeClr>
                </a:solidFill>
              </a:rPr>
              <a:t>the</a:t>
            </a:r>
            <a:r>
              <a:rPr lang="es-ES" sz="2400" i="1" dirty="0" smtClean="0">
                <a:solidFill>
                  <a:schemeClr val="tx2">
                    <a:lumMod val="75000"/>
                  </a:schemeClr>
                </a:solidFill>
              </a:rPr>
              <a:t> </a:t>
            </a:r>
            <a:r>
              <a:rPr lang="es-ES" sz="2400" i="1" dirty="0" err="1" smtClean="0">
                <a:solidFill>
                  <a:schemeClr val="tx2">
                    <a:lumMod val="75000"/>
                  </a:schemeClr>
                </a:solidFill>
              </a:rPr>
              <a:t>criteria</a:t>
            </a:r>
            <a:r>
              <a:rPr lang="es-ES" sz="2400" i="1" dirty="0" smtClean="0">
                <a:solidFill>
                  <a:schemeClr val="tx2">
                    <a:lumMod val="75000"/>
                  </a:schemeClr>
                </a:solidFill>
              </a:rPr>
              <a:t> </a:t>
            </a:r>
            <a:r>
              <a:rPr lang="es-ES" sz="2400" i="1" dirty="0" err="1" smtClean="0">
                <a:solidFill>
                  <a:schemeClr val="tx2">
                    <a:lumMod val="75000"/>
                  </a:schemeClr>
                </a:solidFill>
              </a:rPr>
              <a:t>for</a:t>
            </a:r>
            <a:r>
              <a:rPr lang="es-ES" sz="2400" i="1" dirty="0" smtClean="0">
                <a:solidFill>
                  <a:schemeClr val="tx2">
                    <a:lumMod val="75000"/>
                  </a:schemeClr>
                </a:solidFill>
              </a:rPr>
              <a:t> </a:t>
            </a:r>
            <a:r>
              <a:rPr lang="es-ES" sz="2400" i="1" dirty="0" err="1" smtClean="0">
                <a:solidFill>
                  <a:schemeClr val="tx2">
                    <a:lumMod val="75000"/>
                  </a:schemeClr>
                </a:solidFill>
              </a:rPr>
              <a:t>capitalisation</a:t>
            </a:r>
            <a:r>
              <a:rPr lang="es-ES" sz="2400" i="1" dirty="0" smtClean="0">
                <a:solidFill>
                  <a:schemeClr val="tx2">
                    <a:lumMod val="75000"/>
                  </a:schemeClr>
                </a:solidFill>
              </a:rPr>
              <a:t> </a:t>
            </a:r>
            <a:r>
              <a:rPr lang="es-ES" sz="2400" i="1" dirty="0" err="1" smtClean="0">
                <a:solidFill>
                  <a:schemeClr val="tx2">
                    <a:lumMod val="75000"/>
                  </a:schemeClr>
                </a:solidFill>
              </a:rPr>
              <a:t>for</a:t>
            </a:r>
            <a:r>
              <a:rPr lang="es-ES" sz="2400" i="1" dirty="0" smtClean="0">
                <a:solidFill>
                  <a:schemeClr val="tx2">
                    <a:lumMod val="75000"/>
                  </a:schemeClr>
                </a:solidFill>
              </a:rPr>
              <a:t> </a:t>
            </a:r>
            <a:r>
              <a:rPr lang="es-ES" sz="2400" i="1" dirty="0" err="1" smtClean="0">
                <a:solidFill>
                  <a:schemeClr val="tx2">
                    <a:lumMod val="75000"/>
                  </a:schemeClr>
                </a:solidFill>
              </a:rPr>
              <a:t>SMEs</a:t>
            </a:r>
            <a:r>
              <a:rPr lang="es-ES" sz="2400" i="1" dirty="0" smtClean="0">
                <a:solidFill>
                  <a:schemeClr val="tx2">
                    <a:lumMod val="75000"/>
                  </a:schemeClr>
                </a:solidFill>
              </a:rPr>
              <a:t> as </a:t>
            </a:r>
            <a:r>
              <a:rPr lang="es-ES" sz="2400" i="1" dirty="0" err="1" smtClean="0">
                <a:solidFill>
                  <a:schemeClr val="tx2">
                    <a:lumMod val="75000"/>
                  </a:schemeClr>
                </a:solidFill>
              </a:rPr>
              <a:t>it</a:t>
            </a:r>
            <a:r>
              <a:rPr lang="es-ES" sz="2400" i="1" dirty="0" smtClean="0">
                <a:solidFill>
                  <a:schemeClr val="tx2">
                    <a:lumMod val="75000"/>
                  </a:schemeClr>
                </a:solidFill>
              </a:rPr>
              <a:t> </a:t>
            </a:r>
            <a:r>
              <a:rPr lang="es-ES" sz="2400" i="1" dirty="0" err="1" smtClean="0">
                <a:solidFill>
                  <a:schemeClr val="tx2">
                    <a:lumMod val="75000"/>
                  </a:schemeClr>
                </a:solidFill>
              </a:rPr>
              <a:t>would</a:t>
            </a:r>
            <a:r>
              <a:rPr lang="es-ES" sz="2400" i="1" dirty="0" smtClean="0">
                <a:solidFill>
                  <a:schemeClr val="tx2">
                    <a:lumMod val="75000"/>
                  </a:schemeClr>
                </a:solidFill>
              </a:rPr>
              <a:t> </a:t>
            </a:r>
            <a:r>
              <a:rPr lang="es-ES" sz="2400" i="1" dirty="0" err="1" smtClean="0">
                <a:solidFill>
                  <a:schemeClr val="tx2">
                    <a:lumMod val="75000"/>
                  </a:schemeClr>
                </a:solidFill>
              </a:rPr>
              <a:t>not</a:t>
            </a:r>
            <a:r>
              <a:rPr lang="es-ES" sz="2400" i="1" dirty="0" smtClean="0">
                <a:solidFill>
                  <a:schemeClr val="tx2">
                    <a:lumMod val="75000"/>
                  </a:schemeClr>
                </a:solidFill>
              </a:rPr>
              <a:t> </a:t>
            </a:r>
            <a:r>
              <a:rPr lang="es-ES" sz="2400" i="1" dirty="0" err="1" smtClean="0">
                <a:solidFill>
                  <a:schemeClr val="tx2">
                    <a:lumMod val="75000"/>
                  </a:schemeClr>
                </a:solidFill>
              </a:rPr>
              <a:t>align</a:t>
            </a:r>
            <a:r>
              <a:rPr lang="es-ES" sz="2400" i="1" dirty="0" smtClean="0">
                <a:solidFill>
                  <a:schemeClr val="tx2">
                    <a:lumMod val="75000"/>
                  </a:schemeClr>
                </a:solidFill>
              </a:rPr>
              <a:t> </a:t>
            </a:r>
            <a:r>
              <a:rPr lang="es-ES" sz="2400" i="1" dirty="0" err="1" smtClean="0">
                <a:solidFill>
                  <a:schemeClr val="tx2">
                    <a:lumMod val="75000"/>
                  </a:schemeClr>
                </a:solidFill>
              </a:rPr>
              <a:t>requirements</a:t>
            </a:r>
            <a:r>
              <a:rPr lang="es-ES" sz="2400" i="1" dirty="0" smtClean="0">
                <a:solidFill>
                  <a:schemeClr val="tx2">
                    <a:lumMod val="75000"/>
                  </a:schemeClr>
                </a:solidFill>
              </a:rPr>
              <a:t> </a:t>
            </a:r>
            <a:r>
              <a:rPr lang="es-ES" sz="2400" i="1" dirty="0" err="1" smtClean="0">
                <a:solidFill>
                  <a:schemeClr val="tx2">
                    <a:lumMod val="75000"/>
                  </a:schemeClr>
                </a:solidFill>
              </a:rPr>
              <a:t>with</a:t>
            </a:r>
            <a:r>
              <a:rPr lang="es-ES" sz="2400" i="1" dirty="0" smtClean="0">
                <a:solidFill>
                  <a:schemeClr val="tx2">
                    <a:lumMod val="75000"/>
                  </a:schemeClr>
                </a:solidFill>
              </a:rPr>
              <a:t> full </a:t>
            </a:r>
            <a:r>
              <a:rPr lang="es-ES" sz="2400" i="1" dirty="0" err="1" smtClean="0">
                <a:solidFill>
                  <a:schemeClr val="tx2">
                    <a:lumMod val="75000"/>
                  </a:schemeClr>
                </a:solidFill>
              </a:rPr>
              <a:t>IFRSs</a:t>
            </a:r>
            <a:r>
              <a:rPr lang="es-ES" sz="2400" i="1" dirty="0" smtClean="0">
                <a:solidFill>
                  <a:schemeClr val="tx2">
                    <a:lumMod val="75000"/>
                  </a:schemeClr>
                </a:solidFill>
              </a:rPr>
              <a:t>.”</a:t>
            </a:r>
          </a:p>
          <a:p>
            <a:endParaRPr lang="es-ES" sz="2400" i="1" dirty="0"/>
          </a:p>
          <a:p>
            <a:endParaRPr lang="es-ES" sz="2400" i="1" dirty="0"/>
          </a:p>
        </p:txBody>
      </p:sp>
      <p:sp>
        <p:nvSpPr>
          <p:cNvPr id="5" name="1 Título"/>
          <p:cNvSpPr>
            <a:spLocks noGrp="1"/>
          </p:cNvSpPr>
          <p:nvPr>
            <p:ph type="title"/>
          </p:nvPr>
        </p:nvSpPr>
        <p:spPr>
          <a:xfrm>
            <a:off x="457200" y="274638"/>
            <a:ext cx="8229600" cy="1143000"/>
          </a:xfrm>
        </p:spPr>
        <p:txBody>
          <a:bodyPr>
            <a:noAutofit/>
          </a:bodyPr>
          <a:lstStyle/>
          <a:p>
            <a:r>
              <a:rPr lang="es-CO" sz="3600" dirty="0" smtClean="0"/>
              <a:t>Activos intangibles y costos por préstamos</a:t>
            </a:r>
            <a:endParaRPr lang="es-CO" sz="3600" dirty="0"/>
          </a:p>
        </p:txBody>
      </p:sp>
    </p:spTree>
    <p:extLst>
      <p:ext uri="{BB962C8B-B14F-4D97-AF65-F5344CB8AC3E}">
        <p14:creationId xmlns:p14="http://schemas.microsoft.com/office/powerpoint/2010/main" val="15107213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4638"/>
            <a:ext cx="8229600" cy="1143000"/>
          </a:xfrm>
        </p:spPr>
        <p:txBody>
          <a:bodyPr>
            <a:normAutofit/>
          </a:bodyPr>
          <a:lstStyle/>
          <a:p>
            <a:r>
              <a:rPr lang="es-CO" sz="3600" dirty="0" smtClean="0"/>
              <a:t>Activos Intangibles – Vidas útiles</a:t>
            </a:r>
            <a:endParaRPr lang="es-CO" sz="3600" dirty="0"/>
          </a:p>
        </p:txBody>
      </p:sp>
      <p:sp>
        <p:nvSpPr>
          <p:cNvPr id="3" name="2 Marcador de contenido"/>
          <p:cNvSpPr>
            <a:spLocks noGrp="1"/>
          </p:cNvSpPr>
          <p:nvPr>
            <p:ph sz="quarter" idx="4294967295"/>
          </p:nvPr>
        </p:nvSpPr>
        <p:spPr>
          <a:xfrm>
            <a:off x="683568" y="1412776"/>
            <a:ext cx="7704856" cy="4536504"/>
          </a:xfrm>
          <a:prstGeom prst="rect">
            <a:avLst/>
          </a:prstGeom>
        </p:spPr>
        <p:txBody>
          <a:bodyPr>
            <a:normAutofit fontScale="85000" lnSpcReduction="20000"/>
          </a:bodyPr>
          <a:lstStyle/>
          <a:p>
            <a:pPr algn="just"/>
            <a:r>
              <a:rPr lang="es-ES" b="1" dirty="0" smtClean="0">
                <a:solidFill>
                  <a:schemeClr val="tx2">
                    <a:lumMod val="75000"/>
                  </a:schemeClr>
                </a:solidFill>
              </a:rPr>
              <a:t>CASO 8</a:t>
            </a:r>
            <a:r>
              <a:rPr lang="es-ES" dirty="0" smtClean="0">
                <a:solidFill>
                  <a:schemeClr val="tx2">
                    <a:lumMod val="75000"/>
                  </a:schemeClr>
                </a:solidFill>
              </a:rPr>
              <a:t>. Una Entidad adquiere una licencia para producir y vender artículos con un logotipo determinado. El contrato impone obligaciones en las políticas de producción y otras pautas comerciales. El costo de adquisición es de $505.000.000 y en adición se obliga a pagar el 1% sobre las ventas de los productos objeto de la licencia. La licencia puede y pretende utilizarse de manera indefinida.</a:t>
            </a:r>
          </a:p>
          <a:p>
            <a:pPr algn="just"/>
            <a:endParaRPr lang="es-ES" b="1" dirty="0">
              <a:solidFill>
                <a:schemeClr val="tx2">
                  <a:lumMod val="75000"/>
                </a:schemeClr>
              </a:solidFill>
            </a:endParaRPr>
          </a:p>
          <a:p>
            <a:pPr algn="just"/>
            <a:r>
              <a:rPr lang="es-CO" b="1" dirty="0">
                <a:solidFill>
                  <a:schemeClr val="tx2">
                    <a:lumMod val="75000"/>
                  </a:schemeClr>
                </a:solidFill>
              </a:rPr>
              <a:t>Sección 18 NIIF PARA LAS PYMES – Activos Intangibles distintos de la </a:t>
            </a:r>
            <a:r>
              <a:rPr lang="es-CO" b="1" dirty="0" smtClean="0">
                <a:solidFill>
                  <a:schemeClr val="tx2">
                    <a:lumMod val="75000"/>
                  </a:schemeClr>
                </a:solidFill>
              </a:rPr>
              <a:t>plusvalia:</a:t>
            </a:r>
            <a:r>
              <a:rPr lang="es-ES" b="1" dirty="0" smtClean="0">
                <a:solidFill>
                  <a:schemeClr val="tx2">
                    <a:lumMod val="75000"/>
                  </a:schemeClr>
                </a:solidFill>
              </a:rPr>
              <a:t> Amortización </a:t>
            </a:r>
            <a:r>
              <a:rPr lang="es-ES" b="1" dirty="0">
                <a:solidFill>
                  <a:schemeClr val="tx2">
                    <a:lumMod val="75000"/>
                  </a:schemeClr>
                </a:solidFill>
              </a:rPr>
              <a:t>a</a:t>
            </a:r>
            <a:r>
              <a:rPr lang="es-ES" b="1" dirty="0" smtClean="0">
                <a:solidFill>
                  <a:schemeClr val="tx2">
                    <a:lumMod val="75000"/>
                  </a:schemeClr>
                </a:solidFill>
              </a:rPr>
              <a:t>nual de $50.500.000 por un período de 10 años.</a:t>
            </a:r>
          </a:p>
          <a:p>
            <a:endParaRPr lang="es-ES" b="1" dirty="0"/>
          </a:p>
          <a:p>
            <a:endParaRPr lang="es-CO" b="1" dirty="0"/>
          </a:p>
        </p:txBody>
      </p:sp>
    </p:spTree>
    <p:extLst>
      <p:ext uri="{BB962C8B-B14F-4D97-AF65-F5344CB8AC3E}">
        <p14:creationId xmlns:p14="http://schemas.microsoft.com/office/powerpoint/2010/main" val="34281009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4294967295"/>
          </p:nvPr>
        </p:nvSpPr>
        <p:spPr>
          <a:xfrm>
            <a:off x="539552" y="1484784"/>
            <a:ext cx="8208912" cy="4752528"/>
          </a:xfrm>
          <a:prstGeom prst="rect">
            <a:avLst/>
          </a:prstGeom>
        </p:spPr>
        <p:txBody>
          <a:bodyPr>
            <a:noAutofit/>
          </a:bodyPr>
          <a:lstStyle/>
          <a:p>
            <a:r>
              <a:rPr lang="es-CO" sz="2000" dirty="0" smtClean="0">
                <a:solidFill>
                  <a:schemeClr val="tx2">
                    <a:lumMod val="75000"/>
                  </a:schemeClr>
                </a:solidFill>
              </a:rPr>
              <a:t>Propuesta del SMEIG:  </a:t>
            </a:r>
          </a:p>
          <a:p>
            <a:pPr marL="0" indent="0">
              <a:buNone/>
            </a:pPr>
            <a:endParaRPr lang="es-CO" sz="2000" dirty="0" smtClean="0">
              <a:solidFill>
                <a:schemeClr val="tx2">
                  <a:lumMod val="75000"/>
                </a:schemeClr>
              </a:solidFill>
            </a:endParaRPr>
          </a:p>
          <a:p>
            <a:pPr marL="0" indent="0">
              <a:buNone/>
            </a:pPr>
            <a:r>
              <a:rPr lang="es-CO" sz="2000" i="1" dirty="0" smtClean="0">
                <a:solidFill>
                  <a:schemeClr val="tx2">
                    <a:lumMod val="75000"/>
                  </a:schemeClr>
                </a:solidFill>
              </a:rPr>
              <a:t>“The </a:t>
            </a:r>
            <a:r>
              <a:rPr lang="es-CO" sz="2000" i="1" dirty="0">
                <a:solidFill>
                  <a:schemeClr val="tx2">
                    <a:lumMod val="75000"/>
                  </a:schemeClr>
                </a:solidFill>
              </a:rPr>
              <a:t>ED proposed that an SME that is unable to make a reliable estimate of the </a:t>
            </a:r>
            <a:r>
              <a:rPr lang="es-CO" sz="2000" i="1" dirty="0" smtClean="0">
                <a:solidFill>
                  <a:schemeClr val="tx2">
                    <a:lumMod val="75000"/>
                  </a:schemeClr>
                </a:solidFill>
              </a:rPr>
              <a:t> useful </a:t>
            </a:r>
            <a:r>
              <a:rPr lang="es-CO" sz="2000" i="1" dirty="0">
                <a:solidFill>
                  <a:schemeClr val="tx2">
                    <a:lumMod val="75000"/>
                  </a:schemeClr>
                </a:solidFill>
              </a:rPr>
              <a:t>life of goodwill/another intangible asset should be required to use a useful </a:t>
            </a:r>
            <a:r>
              <a:rPr lang="es-CO" sz="2000" i="1" dirty="0" smtClean="0">
                <a:solidFill>
                  <a:schemeClr val="tx2">
                    <a:lumMod val="75000"/>
                  </a:schemeClr>
                </a:solidFill>
              </a:rPr>
              <a:t>life </a:t>
            </a:r>
            <a:r>
              <a:rPr lang="es-CO" sz="2000" i="1" dirty="0">
                <a:solidFill>
                  <a:schemeClr val="tx2">
                    <a:lumMod val="75000"/>
                  </a:schemeClr>
                </a:solidFill>
              </a:rPr>
              <a:t>that does not exceed 10 years. Previously an SME was required to use a fixed </a:t>
            </a:r>
            <a:r>
              <a:rPr lang="es-CO" sz="2000" i="1" dirty="0" smtClean="0">
                <a:solidFill>
                  <a:schemeClr val="tx2">
                    <a:lumMod val="75000"/>
                  </a:schemeClr>
                </a:solidFill>
              </a:rPr>
              <a:t> life </a:t>
            </a:r>
            <a:r>
              <a:rPr lang="es-CO" sz="2000" i="1" dirty="0">
                <a:solidFill>
                  <a:schemeClr val="tx2">
                    <a:lumMod val="75000"/>
                  </a:schemeClr>
                </a:solidFill>
              </a:rPr>
              <a:t>of 10 years if it could not make a reliable estimate (see paragraphs 18.20 </a:t>
            </a:r>
            <a:r>
              <a:rPr lang="es-CO" sz="2000" i="1" dirty="0" smtClean="0">
                <a:solidFill>
                  <a:schemeClr val="tx2">
                    <a:lumMod val="75000"/>
                  </a:schemeClr>
                </a:solidFill>
              </a:rPr>
              <a:t>and 19.23 </a:t>
            </a:r>
            <a:r>
              <a:rPr lang="es-CO" sz="2000" i="1" dirty="0">
                <a:solidFill>
                  <a:schemeClr val="tx2">
                    <a:lumMod val="75000"/>
                  </a:schemeClr>
                </a:solidFill>
              </a:rPr>
              <a:t>of the ED). The IASB has proposed this amendment after considering </a:t>
            </a:r>
            <a:r>
              <a:rPr lang="es-CO" sz="2000" i="1" dirty="0" smtClean="0">
                <a:solidFill>
                  <a:schemeClr val="tx2">
                    <a:lumMod val="75000"/>
                  </a:schemeClr>
                </a:solidFill>
              </a:rPr>
              <a:t>concerns </a:t>
            </a:r>
            <a:r>
              <a:rPr lang="es-CO" sz="2000" i="1" dirty="0">
                <a:solidFill>
                  <a:schemeClr val="tx2">
                    <a:lumMod val="75000"/>
                  </a:schemeClr>
                </a:solidFill>
              </a:rPr>
              <a:t>raised by respondents to the RfI that a presumption of ten years is </a:t>
            </a:r>
            <a:r>
              <a:rPr lang="es-CO" sz="2000" i="1" dirty="0" smtClean="0">
                <a:solidFill>
                  <a:schemeClr val="tx2">
                    <a:lumMod val="75000"/>
                  </a:schemeClr>
                </a:solidFill>
              </a:rPr>
              <a:t>arbitrary </a:t>
            </a:r>
            <a:r>
              <a:rPr lang="es-CO" sz="2000" i="1" dirty="0">
                <a:solidFill>
                  <a:schemeClr val="tx2">
                    <a:lumMod val="75000"/>
                  </a:schemeClr>
                </a:solidFill>
              </a:rPr>
              <a:t>and in many cases too long, and also that it causes problems in some </a:t>
            </a:r>
            <a:r>
              <a:rPr lang="es-CO" sz="2000" i="1" dirty="0" smtClean="0">
                <a:solidFill>
                  <a:schemeClr val="tx2">
                    <a:lumMod val="75000"/>
                  </a:schemeClr>
                </a:solidFill>
              </a:rPr>
              <a:t>jurisdictions </a:t>
            </a:r>
            <a:r>
              <a:rPr lang="es-CO" sz="2000" i="1" dirty="0">
                <a:solidFill>
                  <a:schemeClr val="tx2">
                    <a:lumMod val="75000"/>
                  </a:schemeClr>
                </a:solidFill>
              </a:rPr>
              <a:t>if the local law requires a different default useful </a:t>
            </a:r>
            <a:r>
              <a:rPr lang="es-CO" sz="2000" i="1" dirty="0" smtClean="0">
                <a:solidFill>
                  <a:schemeClr val="tx2">
                    <a:lumMod val="75000"/>
                  </a:schemeClr>
                </a:solidFill>
              </a:rPr>
              <a:t>life.</a:t>
            </a:r>
          </a:p>
          <a:p>
            <a:pPr marL="0" indent="0">
              <a:buNone/>
            </a:pPr>
            <a:endParaRPr lang="es-CO" sz="2000" i="1" dirty="0" smtClean="0">
              <a:solidFill>
                <a:schemeClr val="tx2">
                  <a:lumMod val="75000"/>
                </a:schemeClr>
              </a:solidFill>
            </a:endParaRPr>
          </a:p>
          <a:p>
            <a:pPr marL="0" indent="0">
              <a:buNone/>
            </a:pPr>
            <a:r>
              <a:rPr lang="es-CO" sz="2000" i="1" dirty="0" smtClean="0">
                <a:solidFill>
                  <a:schemeClr val="tx2">
                    <a:lumMod val="75000"/>
                  </a:schemeClr>
                </a:solidFill>
              </a:rPr>
              <a:t>Concerns </a:t>
            </a:r>
            <a:r>
              <a:rPr lang="es-CO" sz="2000" i="1" dirty="0">
                <a:solidFill>
                  <a:schemeClr val="tx2">
                    <a:lumMod val="75000"/>
                  </a:schemeClr>
                </a:solidFill>
              </a:rPr>
              <a:t>of respondents included a reduction in comparability between entities, </a:t>
            </a:r>
            <a:r>
              <a:rPr lang="es-CO" sz="2000" i="1" dirty="0" smtClean="0">
                <a:solidFill>
                  <a:schemeClr val="tx2">
                    <a:lumMod val="75000"/>
                  </a:schemeClr>
                </a:solidFill>
              </a:rPr>
              <a:t>how </a:t>
            </a:r>
            <a:r>
              <a:rPr lang="es-CO" sz="2000" i="1" dirty="0">
                <a:solidFill>
                  <a:schemeClr val="tx2">
                    <a:lumMod val="75000"/>
                  </a:schemeClr>
                </a:solidFill>
              </a:rPr>
              <a:t>to verify/audit the best estimate and whether an unreliable estimate provides </a:t>
            </a:r>
            <a:r>
              <a:rPr lang="es-CO" sz="2000" i="1" dirty="0" smtClean="0">
                <a:solidFill>
                  <a:schemeClr val="tx2">
                    <a:lumMod val="75000"/>
                  </a:schemeClr>
                </a:solidFill>
              </a:rPr>
              <a:t>useful </a:t>
            </a:r>
            <a:r>
              <a:rPr lang="es-CO" sz="2000" i="1" dirty="0">
                <a:solidFill>
                  <a:schemeClr val="tx2">
                    <a:lumMod val="75000"/>
                  </a:schemeClr>
                </a:solidFill>
              </a:rPr>
              <a:t>information to users of financial </a:t>
            </a:r>
            <a:r>
              <a:rPr lang="es-CO" sz="2000" i="1" dirty="0" smtClean="0">
                <a:solidFill>
                  <a:schemeClr val="tx2">
                    <a:lumMod val="75000"/>
                  </a:schemeClr>
                </a:solidFill>
              </a:rPr>
              <a:t>statements”</a:t>
            </a:r>
            <a:r>
              <a:rPr lang="es-CO" sz="2000" i="1" dirty="0">
                <a:solidFill>
                  <a:schemeClr val="tx2">
                    <a:lumMod val="75000"/>
                  </a:schemeClr>
                </a:solidFill>
              </a:rPr>
              <a:t>.</a:t>
            </a:r>
            <a:endParaRPr lang="es-CO" sz="2000" dirty="0">
              <a:solidFill>
                <a:schemeClr val="tx2">
                  <a:lumMod val="75000"/>
                </a:schemeClr>
              </a:solidFill>
            </a:endParaRPr>
          </a:p>
          <a:p>
            <a:pPr marL="0" indent="0">
              <a:buNone/>
            </a:pPr>
            <a:endParaRPr lang="es-CO" sz="2000" dirty="0">
              <a:solidFill>
                <a:schemeClr val="tx2">
                  <a:lumMod val="75000"/>
                </a:schemeClr>
              </a:solidFill>
            </a:endParaRPr>
          </a:p>
        </p:txBody>
      </p:sp>
      <p:sp>
        <p:nvSpPr>
          <p:cNvPr id="5" name="1 Título"/>
          <p:cNvSpPr txBox="1">
            <a:spLocks/>
          </p:cNvSpPr>
          <p:nvPr/>
        </p:nvSpPr>
        <p:spPr>
          <a:xfrm>
            <a:off x="395536" y="26064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1" i="1" kern="1200">
                <a:solidFill>
                  <a:schemeClr val="tx2">
                    <a:lumMod val="75000"/>
                  </a:schemeClr>
                </a:solidFill>
                <a:latin typeface="+mj-lt"/>
                <a:ea typeface="+mj-ea"/>
                <a:cs typeface="+mj-cs"/>
              </a:defRPr>
            </a:lvl1pPr>
          </a:lstStyle>
          <a:p>
            <a:r>
              <a:rPr lang="es-CO" sz="3600" dirty="0" smtClean="0"/>
              <a:t>Activos Intangibles – Vidas útiles</a:t>
            </a:r>
            <a:endParaRPr lang="es-CO" sz="3600" dirty="0"/>
          </a:p>
        </p:txBody>
      </p:sp>
    </p:spTree>
    <p:extLst>
      <p:ext uri="{BB962C8B-B14F-4D97-AF65-F5344CB8AC3E}">
        <p14:creationId xmlns:p14="http://schemas.microsoft.com/office/powerpoint/2010/main" val="483221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CO" dirty="0"/>
              <a:t>Parte 1 – </a:t>
            </a:r>
            <a:r>
              <a:rPr lang="es-CO" dirty="0" smtClean="0"/>
              <a:t>Interpretación y aplicación </a:t>
            </a:r>
            <a:r>
              <a:rPr lang="es-CO" dirty="0"/>
              <a:t>de la NIIF para las PYMES</a:t>
            </a:r>
          </a:p>
        </p:txBody>
      </p:sp>
    </p:spTree>
    <p:extLst>
      <p:ext uri="{BB962C8B-B14F-4D97-AF65-F5344CB8AC3E}">
        <p14:creationId xmlns:p14="http://schemas.microsoft.com/office/powerpoint/2010/main" val="4195234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Instrumentos financieros básicos</a:t>
            </a:r>
            <a:endParaRPr lang="es-CO" dirty="0"/>
          </a:p>
        </p:txBody>
      </p:sp>
      <p:sp>
        <p:nvSpPr>
          <p:cNvPr id="3" name="2 Marcador de contenido"/>
          <p:cNvSpPr>
            <a:spLocks noGrp="1"/>
          </p:cNvSpPr>
          <p:nvPr>
            <p:ph sz="quarter" idx="4294967295"/>
          </p:nvPr>
        </p:nvSpPr>
        <p:spPr>
          <a:xfrm>
            <a:off x="827584" y="1826488"/>
            <a:ext cx="7173416" cy="4122792"/>
          </a:xfrm>
          <a:prstGeom prst="rect">
            <a:avLst/>
          </a:prstGeom>
        </p:spPr>
        <p:txBody>
          <a:bodyPr>
            <a:normAutofit fontScale="77500" lnSpcReduction="20000"/>
          </a:bodyPr>
          <a:lstStyle/>
          <a:p>
            <a:pPr marL="0" indent="0" algn="just">
              <a:buNone/>
            </a:pPr>
            <a:r>
              <a:rPr lang="es-CO" b="1" dirty="0" smtClean="0">
                <a:solidFill>
                  <a:schemeClr val="tx2">
                    <a:lumMod val="75000"/>
                  </a:schemeClr>
                </a:solidFill>
              </a:rPr>
              <a:t>CASO 9</a:t>
            </a:r>
            <a:r>
              <a:rPr lang="es-CO" dirty="0" smtClean="0">
                <a:solidFill>
                  <a:schemeClr val="tx2">
                    <a:lumMod val="75000"/>
                  </a:schemeClr>
                </a:solidFill>
              </a:rPr>
              <a:t>. Una entidad compra 10.000 acciones de la entidad petroleos s.a. a $3.650 cada uno. La comisión pagada en la compra es de $1.500.000. Al cierre del período el valor de mercado de la acción es de $ 5.200 cada una. Al cierre del perìodo del año 2 el valor de mercado es de $3.300 cada una.</a:t>
            </a:r>
          </a:p>
          <a:p>
            <a:pPr marL="0" indent="0" algn="just">
              <a:buNone/>
            </a:pPr>
            <a:endParaRPr lang="es-CO" b="1" dirty="0">
              <a:solidFill>
                <a:schemeClr val="tx2">
                  <a:lumMod val="75000"/>
                </a:schemeClr>
              </a:solidFill>
            </a:endParaRPr>
          </a:p>
          <a:p>
            <a:pPr marL="0" indent="0" algn="just">
              <a:buNone/>
            </a:pPr>
            <a:r>
              <a:rPr lang="es-CO" b="1" dirty="0" smtClean="0">
                <a:solidFill>
                  <a:schemeClr val="tx2">
                    <a:lumMod val="75000"/>
                  </a:schemeClr>
                </a:solidFill>
              </a:rPr>
              <a:t>Sección 11 NIIF PARA LAS PYMES: Se reconoce inicialmente al precio de la transacción ($36.500.000) sin incluir los costos de transacción. Al cierre de cada período la diferencia en el valor razonable se reconoce en resultados.</a:t>
            </a:r>
            <a:endParaRPr lang="es-CO" b="1" dirty="0">
              <a:solidFill>
                <a:schemeClr val="tx2">
                  <a:lumMod val="75000"/>
                </a:schemeClr>
              </a:solidFill>
            </a:endParaRPr>
          </a:p>
        </p:txBody>
      </p:sp>
    </p:spTree>
    <p:extLst>
      <p:ext uri="{BB962C8B-B14F-4D97-AF65-F5344CB8AC3E}">
        <p14:creationId xmlns:p14="http://schemas.microsoft.com/office/powerpoint/2010/main" val="2826470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Instrumentos financieros básicos</a:t>
            </a:r>
            <a:endParaRPr lang="es-CO" dirty="0"/>
          </a:p>
        </p:txBody>
      </p:sp>
      <p:sp>
        <p:nvSpPr>
          <p:cNvPr id="3" name="2 Marcador de contenido"/>
          <p:cNvSpPr>
            <a:spLocks noGrp="1"/>
          </p:cNvSpPr>
          <p:nvPr>
            <p:ph sz="quarter" idx="4294967295"/>
          </p:nvPr>
        </p:nvSpPr>
        <p:spPr>
          <a:xfrm>
            <a:off x="827584" y="1826488"/>
            <a:ext cx="7173416" cy="4122792"/>
          </a:xfrm>
          <a:prstGeom prst="rect">
            <a:avLst/>
          </a:prstGeom>
        </p:spPr>
        <p:txBody>
          <a:bodyPr>
            <a:normAutofit/>
          </a:bodyPr>
          <a:lstStyle/>
          <a:p>
            <a:pPr marL="0" indent="0" algn="just">
              <a:buNone/>
            </a:pPr>
            <a:r>
              <a:rPr lang="es-CO" dirty="0" smtClean="0">
                <a:solidFill>
                  <a:schemeClr val="tx2">
                    <a:lumMod val="75000"/>
                  </a:schemeClr>
                </a:solidFill>
              </a:rPr>
              <a:t>No se observa justificación ni discusión conceptual sobre la posibilidad de reconcocer los ajustes de valor razonable en el O.R.I.</a:t>
            </a:r>
            <a:endParaRPr lang="es-CO" dirty="0">
              <a:solidFill>
                <a:schemeClr val="tx2">
                  <a:lumMod val="75000"/>
                </a:schemeClr>
              </a:solidFill>
            </a:endParaRPr>
          </a:p>
        </p:txBody>
      </p:sp>
    </p:spTree>
    <p:extLst>
      <p:ext uri="{BB962C8B-B14F-4D97-AF65-F5344CB8AC3E}">
        <p14:creationId xmlns:p14="http://schemas.microsoft.com/office/powerpoint/2010/main" val="13971848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Propiedades planta y equipo</a:t>
            </a:r>
            <a:endParaRPr lang="es-CO" dirty="0"/>
          </a:p>
        </p:txBody>
      </p:sp>
      <p:sp>
        <p:nvSpPr>
          <p:cNvPr id="3" name="2 Marcador de contenido"/>
          <p:cNvSpPr>
            <a:spLocks noGrp="1"/>
          </p:cNvSpPr>
          <p:nvPr>
            <p:ph sz="quarter" idx="4294967295"/>
          </p:nvPr>
        </p:nvSpPr>
        <p:spPr>
          <a:xfrm>
            <a:off x="1143000" y="1754480"/>
            <a:ext cx="6885384" cy="4122792"/>
          </a:xfrm>
          <a:prstGeom prst="rect">
            <a:avLst/>
          </a:prstGeom>
        </p:spPr>
        <p:txBody>
          <a:bodyPr>
            <a:normAutofit fontScale="85000" lnSpcReduction="20000"/>
          </a:bodyPr>
          <a:lstStyle/>
          <a:p>
            <a:pPr marL="0" indent="0" algn="just">
              <a:buNone/>
            </a:pPr>
            <a:r>
              <a:rPr lang="es-CO" b="1" dirty="0" smtClean="0">
                <a:solidFill>
                  <a:schemeClr val="tx2">
                    <a:lumMod val="75000"/>
                  </a:schemeClr>
                </a:solidFill>
              </a:rPr>
              <a:t>CASO 10</a:t>
            </a:r>
            <a:r>
              <a:rPr lang="es-CO" dirty="0" smtClean="0">
                <a:solidFill>
                  <a:schemeClr val="tx2">
                    <a:lumMod val="75000"/>
                  </a:schemeClr>
                </a:solidFill>
              </a:rPr>
              <a:t>. Una entidad adquiere un edificio para sus instalaciones administrativas  por valor de $780.000.000. La vida util se estima en 35 años y se escoge el método de linea recta. Al cabo de 10 años el valor en libros del activo es de $557.142.857. Y se puede observar que el valor “comercial” es de $1.200.000.000.</a:t>
            </a:r>
          </a:p>
          <a:p>
            <a:pPr marL="0" indent="0" algn="just">
              <a:buNone/>
            </a:pPr>
            <a:endParaRPr lang="es-CO" dirty="0">
              <a:solidFill>
                <a:schemeClr val="tx2">
                  <a:lumMod val="75000"/>
                </a:schemeClr>
              </a:solidFill>
            </a:endParaRPr>
          </a:p>
          <a:p>
            <a:pPr marL="0" indent="0" algn="just">
              <a:buNone/>
            </a:pPr>
            <a:r>
              <a:rPr lang="es-CO" b="1" dirty="0" smtClean="0">
                <a:solidFill>
                  <a:schemeClr val="tx2">
                    <a:lumMod val="75000"/>
                  </a:schemeClr>
                </a:solidFill>
              </a:rPr>
              <a:t>Sección 17: Propiedades planta y equipo: No se permite revaluar el activo y por lo tanto debe presentarse al costo depreciado.</a:t>
            </a:r>
          </a:p>
          <a:p>
            <a:pPr marL="0" indent="0" algn="just">
              <a:buNone/>
            </a:pPr>
            <a:endParaRPr lang="es-CO" b="1" dirty="0"/>
          </a:p>
          <a:p>
            <a:pPr marL="0" indent="0" algn="just">
              <a:buNone/>
            </a:pPr>
            <a:endParaRPr lang="es-CO" b="1" dirty="0"/>
          </a:p>
        </p:txBody>
      </p:sp>
    </p:spTree>
    <p:extLst>
      <p:ext uri="{BB962C8B-B14F-4D97-AF65-F5344CB8AC3E}">
        <p14:creationId xmlns:p14="http://schemas.microsoft.com/office/powerpoint/2010/main" val="27097386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1143000"/>
          </a:xfrm>
        </p:spPr>
        <p:txBody>
          <a:bodyPr>
            <a:normAutofit/>
          </a:bodyPr>
          <a:lstStyle/>
          <a:p>
            <a:r>
              <a:rPr lang="es-CO" dirty="0" smtClean="0"/>
              <a:t>Propiedades planta y equipo</a:t>
            </a:r>
            <a:endParaRPr lang="es-CO" dirty="0"/>
          </a:p>
        </p:txBody>
      </p:sp>
      <p:sp>
        <p:nvSpPr>
          <p:cNvPr id="3" name="2 Marcador de contenido"/>
          <p:cNvSpPr>
            <a:spLocks noGrp="1"/>
          </p:cNvSpPr>
          <p:nvPr>
            <p:ph sz="quarter" idx="4294967295"/>
          </p:nvPr>
        </p:nvSpPr>
        <p:spPr>
          <a:xfrm>
            <a:off x="611560" y="1412776"/>
            <a:ext cx="7992888" cy="5184576"/>
          </a:xfrm>
          <a:prstGeom prst="rect">
            <a:avLst/>
          </a:prstGeom>
        </p:spPr>
        <p:txBody>
          <a:bodyPr>
            <a:noAutofit/>
          </a:bodyPr>
          <a:lstStyle/>
          <a:p>
            <a:pPr marL="0" indent="0" algn="just">
              <a:buNone/>
            </a:pPr>
            <a:r>
              <a:rPr lang="es-ES" sz="1800" dirty="0" smtClean="0">
                <a:solidFill>
                  <a:schemeClr val="tx2">
                    <a:lumMod val="75000"/>
                  </a:schemeClr>
                </a:solidFill>
              </a:rPr>
              <a:t>STAFF OF IFRS FOUNDATION: </a:t>
            </a:r>
          </a:p>
          <a:p>
            <a:pPr marL="0" indent="0" algn="just">
              <a:buNone/>
            </a:pPr>
            <a:endParaRPr lang="es-ES" sz="1800" i="1" dirty="0">
              <a:solidFill>
                <a:schemeClr val="tx2">
                  <a:lumMod val="75000"/>
                </a:schemeClr>
              </a:solidFill>
            </a:endParaRPr>
          </a:p>
          <a:p>
            <a:pPr marL="0" indent="0" algn="just">
              <a:buNone/>
            </a:pPr>
            <a:r>
              <a:rPr lang="es-ES" sz="1800" i="1" dirty="0" smtClean="0">
                <a:solidFill>
                  <a:schemeClr val="tx2">
                    <a:lumMod val="75000"/>
                  </a:schemeClr>
                </a:solidFill>
              </a:rPr>
              <a:t>“</a:t>
            </a:r>
            <a:r>
              <a:rPr lang="es-ES" sz="1800" i="1" dirty="0" err="1" smtClean="0">
                <a:solidFill>
                  <a:schemeClr val="tx2">
                    <a:lumMod val="75000"/>
                  </a:schemeClr>
                </a:solidFill>
              </a:rPr>
              <a:t>Approximately</a:t>
            </a:r>
            <a:r>
              <a:rPr lang="es-ES" sz="1800" i="1" dirty="0" smtClean="0">
                <a:solidFill>
                  <a:schemeClr val="tx2">
                    <a:lumMod val="75000"/>
                  </a:schemeClr>
                </a:solidFill>
              </a:rPr>
              <a:t> </a:t>
            </a:r>
            <a:r>
              <a:rPr lang="es-ES" sz="1800" i="1" dirty="0">
                <a:solidFill>
                  <a:schemeClr val="tx2">
                    <a:lumMod val="75000"/>
                  </a:schemeClr>
                </a:solidFill>
              </a:rPr>
              <a:t>65% of </a:t>
            </a:r>
            <a:r>
              <a:rPr lang="es-ES" sz="1800" i="1" dirty="0" err="1">
                <a:solidFill>
                  <a:schemeClr val="tx2">
                    <a:lumMod val="75000"/>
                  </a:schemeClr>
                </a:solidFill>
              </a:rPr>
              <a:t>comment</a:t>
            </a:r>
            <a:r>
              <a:rPr lang="es-ES" sz="1800" i="1" dirty="0">
                <a:solidFill>
                  <a:schemeClr val="tx2">
                    <a:lumMod val="75000"/>
                  </a:schemeClr>
                </a:solidFill>
              </a:rPr>
              <a:t> </a:t>
            </a:r>
            <a:r>
              <a:rPr lang="es-ES" sz="1800" i="1" dirty="0" err="1">
                <a:solidFill>
                  <a:schemeClr val="tx2">
                    <a:lumMod val="75000"/>
                  </a:schemeClr>
                </a:solidFill>
              </a:rPr>
              <a:t>letters</a:t>
            </a:r>
            <a:r>
              <a:rPr lang="es-ES" sz="1800" i="1" dirty="0">
                <a:solidFill>
                  <a:schemeClr val="tx2">
                    <a:lumMod val="75000"/>
                  </a:schemeClr>
                </a:solidFill>
              </a:rPr>
              <a:t> </a:t>
            </a:r>
            <a:r>
              <a:rPr lang="es-ES" sz="1800" i="1" dirty="0" err="1">
                <a:solidFill>
                  <a:schemeClr val="tx2">
                    <a:lumMod val="75000"/>
                  </a:schemeClr>
                </a:solidFill>
              </a:rPr>
              <a:t>responding</a:t>
            </a:r>
            <a:r>
              <a:rPr lang="es-ES" sz="1800" i="1" dirty="0">
                <a:solidFill>
                  <a:schemeClr val="tx2">
                    <a:lumMod val="75000"/>
                  </a:schemeClr>
                </a:solidFill>
              </a:rPr>
              <a:t> </a:t>
            </a:r>
            <a:r>
              <a:rPr lang="es-ES" sz="1800" i="1" dirty="0" err="1">
                <a:solidFill>
                  <a:schemeClr val="tx2">
                    <a:lumMod val="75000"/>
                  </a:schemeClr>
                </a:solidFill>
              </a:rPr>
              <a:t>to</a:t>
            </a:r>
            <a:r>
              <a:rPr lang="es-ES" sz="1800" i="1" dirty="0">
                <a:solidFill>
                  <a:schemeClr val="tx2">
                    <a:lumMod val="75000"/>
                  </a:schemeClr>
                </a:solidFill>
              </a:rPr>
              <a:t> </a:t>
            </a:r>
            <a:r>
              <a:rPr lang="es-ES" sz="1800" i="1" dirty="0" err="1">
                <a:solidFill>
                  <a:schemeClr val="tx2">
                    <a:lumMod val="75000"/>
                  </a:schemeClr>
                </a:solidFill>
              </a:rPr>
              <a:t>Question</a:t>
            </a:r>
            <a:r>
              <a:rPr lang="es-ES" sz="1800" i="1" dirty="0">
                <a:solidFill>
                  <a:schemeClr val="tx2">
                    <a:lumMod val="75000"/>
                  </a:schemeClr>
                </a:solidFill>
              </a:rPr>
              <a:t> S9 </a:t>
            </a:r>
            <a:r>
              <a:rPr lang="es-ES" sz="1800" i="1" dirty="0" err="1">
                <a:solidFill>
                  <a:schemeClr val="tx2">
                    <a:lumMod val="75000"/>
                  </a:schemeClr>
                </a:solidFill>
              </a:rPr>
              <a:t>would</a:t>
            </a:r>
            <a:r>
              <a:rPr lang="es-ES" sz="1800" i="1" dirty="0">
                <a:solidFill>
                  <a:schemeClr val="tx2">
                    <a:lumMod val="75000"/>
                  </a:schemeClr>
                </a:solidFill>
              </a:rPr>
              <a:t> </a:t>
            </a:r>
            <a:r>
              <a:rPr lang="es-ES" sz="1800" i="1" dirty="0" err="1">
                <a:solidFill>
                  <a:schemeClr val="tx2">
                    <a:lumMod val="75000"/>
                  </a:schemeClr>
                </a:solidFill>
              </a:rPr>
              <a:t>permit</a:t>
            </a:r>
            <a:r>
              <a:rPr lang="es-ES" sz="1800" i="1" dirty="0">
                <a:solidFill>
                  <a:schemeClr val="tx2">
                    <a:lumMod val="75000"/>
                  </a:schemeClr>
                </a:solidFill>
              </a:rPr>
              <a:t> </a:t>
            </a:r>
            <a:r>
              <a:rPr lang="es-ES" sz="1800" i="1" dirty="0" err="1">
                <a:solidFill>
                  <a:schemeClr val="tx2">
                    <a:lumMod val="75000"/>
                  </a:schemeClr>
                </a:solidFill>
              </a:rPr>
              <a:t>an</a:t>
            </a:r>
            <a:r>
              <a:rPr lang="es-ES" sz="1800" i="1" dirty="0">
                <a:solidFill>
                  <a:schemeClr val="tx2">
                    <a:lumMod val="75000"/>
                  </a:schemeClr>
                </a:solidFill>
              </a:rPr>
              <a:t> </a:t>
            </a:r>
            <a:r>
              <a:rPr lang="es-ES" sz="1800" i="1" dirty="0" err="1">
                <a:solidFill>
                  <a:schemeClr val="tx2">
                    <a:lumMod val="75000"/>
                  </a:schemeClr>
                </a:solidFill>
              </a:rPr>
              <a:t>entity</a:t>
            </a:r>
            <a:r>
              <a:rPr lang="es-ES" sz="1800" i="1" dirty="0">
                <a:solidFill>
                  <a:schemeClr val="tx2">
                    <a:lumMod val="75000"/>
                  </a:schemeClr>
                </a:solidFill>
              </a:rPr>
              <a:t> </a:t>
            </a:r>
            <a:r>
              <a:rPr lang="es-ES" sz="1800" i="1" dirty="0" err="1">
                <a:solidFill>
                  <a:schemeClr val="tx2">
                    <a:lumMod val="75000"/>
                  </a:schemeClr>
                </a:solidFill>
              </a:rPr>
              <a:t>to</a:t>
            </a:r>
            <a:r>
              <a:rPr lang="es-ES" sz="1800" i="1" dirty="0">
                <a:solidFill>
                  <a:schemeClr val="tx2">
                    <a:lumMod val="75000"/>
                  </a:schemeClr>
                </a:solidFill>
              </a:rPr>
              <a:t> </a:t>
            </a:r>
            <a:r>
              <a:rPr lang="es-ES" sz="1800" i="1" dirty="0" err="1">
                <a:solidFill>
                  <a:schemeClr val="tx2">
                    <a:lumMod val="75000"/>
                  </a:schemeClr>
                </a:solidFill>
              </a:rPr>
              <a:t>choose</a:t>
            </a:r>
            <a:r>
              <a:rPr lang="es-ES" sz="1800" i="1" dirty="0">
                <a:solidFill>
                  <a:schemeClr val="tx2">
                    <a:lumMod val="75000"/>
                  </a:schemeClr>
                </a:solidFill>
              </a:rPr>
              <a:t>, </a:t>
            </a:r>
            <a:r>
              <a:rPr lang="es-ES" sz="1800" i="1" dirty="0" err="1">
                <a:solidFill>
                  <a:schemeClr val="tx2">
                    <a:lumMod val="75000"/>
                  </a:schemeClr>
                </a:solidFill>
              </a:rPr>
              <a:t>for</a:t>
            </a:r>
            <a:r>
              <a:rPr lang="es-ES" sz="1800" i="1" dirty="0">
                <a:solidFill>
                  <a:schemeClr val="tx2">
                    <a:lumMod val="75000"/>
                  </a:schemeClr>
                </a:solidFill>
              </a:rPr>
              <a:t> </a:t>
            </a:r>
            <a:r>
              <a:rPr lang="es-ES" sz="1800" i="1" dirty="0" err="1">
                <a:solidFill>
                  <a:schemeClr val="tx2">
                    <a:lumMod val="75000"/>
                  </a:schemeClr>
                </a:solidFill>
              </a:rPr>
              <a:t>each</a:t>
            </a:r>
            <a:r>
              <a:rPr lang="es-ES" sz="1800" i="1" dirty="0">
                <a:solidFill>
                  <a:schemeClr val="tx2">
                    <a:lumMod val="75000"/>
                  </a:schemeClr>
                </a:solidFill>
              </a:rPr>
              <a:t> </a:t>
            </a:r>
            <a:r>
              <a:rPr lang="es-ES" sz="1800" i="1" dirty="0" err="1">
                <a:solidFill>
                  <a:schemeClr val="tx2">
                    <a:lumMod val="75000"/>
                  </a:schemeClr>
                </a:solidFill>
              </a:rPr>
              <a:t>major</a:t>
            </a:r>
            <a:r>
              <a:rPr lang="es-ES" sz="1800" i="1" dirty="0">
                <a:solidFill>
                  <a:schemeClr val="tx2">
                    <a:lumMod val="75000"/>
                  </a:schemeClr>
                </a:solidFill>
              </a:rPr>
              <a:t> </a:t>
            </a:r>
            <a:r>
              <a:rPr lang="es-ES" sz="1800" i="1" dirty="0" err="1">
                <a:solidFill>
                  <a:schemeClr val="tx2">
                    <a:lumMod val="75000"/>
                  </a:schemeClr>
                </a:solidFill>
              </a:rPr>
              <a:t>class</a:t>
            </a:r>
            <a:r>
              <a:rPr lang="es-ES" sz="1800" i="1" dirty="0">
                <a:solidFill>
                  <a:schemeClr val="tx2">
                    <a:lumMod val="75000"/>
                  </a:schemeClr>
                </a:solidFill>
              </a:rPr>
              <a:t> of PPE, </a:t>
            </a:r>
            <a:r>
              <a:rPr lang="es-ES" sz="1800" i="1" dirty="0" err="1">
                <a:solidFill>
                  <a:schemeClr val="tx2">
                    <a:lumMod val="75000"/>
                  </a:schemeClr>
                </a:solidFill>
              </a:rPr>
              <a:t>whether</a:t>
            </a:r>
            <a:r>
              <a:rPr lang="es-ES" sz="1800" i="1" dirty="0">
                <a:solidFill>
                  <a:schemeClr val="tx2">
                    <a:lumMod val="75000"/>
                  </a:schemeClr>
                </a:solidFill>
              </a:rPr>
              <a:t> </a:t>
            </a:r>
            <a:r>
              <a:rPr lang="es-ES" sz="1800" i="1" dirty="0" err="1">
                <a:solidFill>
                  <a:schemeClr val="tx2">
                    <a:lumMod val="75000"/>
                  </a:schemeClr>
                </a:solidFill>
              </a:rPr>
              <a:t>to</a:t>
            </a:r>
            <a:r>
              <a:rPr lang="es-ES" sz="1800" i="1" dirty="0">
                <a:solidFill>
                  <a:schemeClr val="tx2">
                    <a:lumMod val="75000"/>
                  </a:schemeClr>
                </a:solidFill>
              </a:rPr>
              <a:t> </a:t>
            </a:r>
            <a:r>
              <a:rPr lang="es-ES" sz="1800" i="1" dirty="0" err="1">
                <a:solidFill>
                  <a:schemeClr val="tx2">
                    <a:lumMod val="75000"/>
                  </a:schemeClr>
                </a:solidFill>
              </a:rPr>
              <a:t>apply</a:t>
            </a:r>
            <a:r>
              <a:rPr lang="es-ES" sz="1800" i="1" dirty="0">
                <a:solidFill>
                  <a:schemeClr val="tx2">
                    <a:lumMod val="75000"/>
                  </a:schemeClr>
                </a:solidFill>
              </a:rPr>
              <a:t> </a:t>
            </a:r>
            <a:r>
              <a:rPr lang="es-ES" sz="1800" i="1" dirty="0" err="1">
                <a:solidFill>
                  <a:schemeClr val="tx2">
                    <a:lumMod val="75000"/>
                  </a:schemeClr>
                </a:solidFill>
              </a:rPr>
              <a:t>the</a:t>
            </a:r>
            <a:r>
              <a:rPr lang="es-ES" sz="1800" i="1" dirty="0">
                <a:solidFill>
                  <a:schemeClr val="tx2">
                    <a:lumMod val="75000"/>
                  </a:schemeClr>
                </a:solidFill>
              </a:rPr>
              <a:t> </a:t>
            </a:r>
            <a:r>
              <a:rPr lang="es-ES" sz="1800" i="1" dirty="0" err="1">
                <a:solidFill>
                  <a:schemeClr val="tx2">
                    <a:lumMod val="75000"/>
                  </a:schemeClr>
                </a:solidFill>
              </a:rPr>
              <a:t>cost</a:t>
            </a:r>
            <a:r>
              <a:rPr lang="es-ES" sz="1800" i="1" dirty="0">
                <a:solidFill>
                  <a:schemeClr val="tx2">
                    <a:lumMod val="75000"/>
                  </a:schemeClr>
                </a:solidFill>
              </a:rPr>
              <a:t> </a:t>
            </a:r>
            <a:r>
              <a:rPr lang="es-ES" sz="1800" i="1" dirty="0" err="1">
                <a:solidFill>
                  <a:schemeClr val="tx2">
                    <a:lumMod val="75000"/>
                  </a:schemeClr>
                </a:solidFill>
              </a:rPr>
              <a:t>model</a:t>
            </a:r>
            <a:r>
              <a:rPr lang="es-ES" sz="1800" i="1" dirty="0">
                <a:solidFill>
                  <a:schemeClr val="tx2">
                    <a:lumMod val="75000"/>
                  </a:schemeClr>
                </a:solidFill>
              </a:rPr>
              <a:t> </a:t>
            </a:r>
            <a:r>
              <a:rPr lang="es-ES" sz="1800" i="1" dirty="0" err="1">
                <a:solidFill>
                  <a:schemeClr val="tx2">
                    <a:lumMod val="75000"/>
                  </a:schemeClr>
                </a:solidFill>
              </a:rPr>
              <a:t>or</a:t>
            </a:r>
            <a:r>
              <a:rPr lang="es-ES" sz="1800" i="1" dirty="0">
                <a:solidFill>
                  <a:schemeClr val="tx2">
                    <a:lumMod val="75000"/>
                  </a:schemeClr>
                </a:solidFill>
              </a:rPr>
              <a:t> </a:t>
            </a:r>
            <a:r>
              <a:rPr lang="es-ES" sz="1800" i="1" dirty="0" err="1">
                <a:solidFill>
                  <a:schemeClr val="tx2">
                    <a:lumMod val="75000"/>
                  </a:schemeClr>
                </a:solidFill>
              </a:rPr>
              <a:t>the</a:t>
            </a:r>
            <a:r>
              <a:rPr lang="es-ES" sz="1800" i="1" dirty="0">
                <a:solidFill>
                  <a:schemeClr val="tx2">
                    <a:lumMod val="75000"/>
                  </a:schemeClr>
                </a:solidFill>
              </a:rPr>
              <a:t> </a:t>
            </a:r>
            <a:r>
              <a:rPr lang="es-ES" sz="1800" i="1" dirty="0" err="1">
                <a:solidFill>
                  <a:schemeClr val="tx2">
                    <a:lumMod val="75000"/>
                  </a:schemeClr>
                </a:solidFill>
              </a:rPr>
              <a:t>revaluation</a:t>
            </a:r>
            <a:r>
              <a:rPr lang="es-ES" sz="1800" i="1" dirty="0">
                <a:solidFill>
                  <a:schemeClr val="tx2">
                    <a:lumMod val="75000"/>
                  </a:schemeClr>
                </a:solidFill>
              </a:rPr>
              <a:t> </a:t>
            </a:r>
            <a:r>
              <a:rPr lang="es-ES" sz="1800" i="1" dirty="0" err="1">
                <a:solidFill>
                  <a:schemeClr val="tx2">
                    <a:lumMod val="75000"/>
                  </a:schemeClr>
                </a:solidFill>
              </a:rPr>
              <a:t>model</a:t>
            </a:r>
            <a:r>
              <a:rPr lang="es-ES" sz="1800" i="1" dirty="0">
                <a:solidFill>
                  <a:schemeClr val="tx2">
                    <a:lumMod val="75000"/>
                  </a:schemeClr>
                </a:solidFill>
              </a:rPr>
              <a:t> (</a:t>
            </a:r>
            <a:r>
              <a:rPr lang="es-ES" sz="1800" i="1" dirty="0" err="1">
                <a:solidFill>
                  <a:schemeClr val="tx2">
                    <a:lumMod val="75000"/>
                  </a:schemeClr>
                </a:solidFill>
              </a:rPr>
              <a:t>choice</a:t>
            </a:r>
            <a:r>
              <a:rPr lang="es-ES" sz="1800" i="1" dirty="0">
                <a:solidFill>
                  <a:schemeClr val="tx2">
                    <a:lumMod val="75000"/>
                  </a:schemeClr>
                </a:solidFill>
              </a:rPr>
              <a:t> (b)). </a:t>
            </a:r>
            <a:r>
              <a:rPr lang="es-ES" sz="1800" i="1" dirty="0" smtClean="0">
                <a:solidFill>
                  <a:schemeClr val="tx2">
                    <a:lumMod val="75000"/>
                  </a:schemeClr>
                </a:solidFill>
              </a:rPr>
              <a:t>(…)</a:t>
            </a:r>
            <a:endParaRPr lang="es-ES" sz="1800" i="1" dirty="0">
              <a:solidFill>
                <a:schemeClr val="tx2">
                  <a:lumMod val="75000"/>
                </a:schemeClr>
              </a:solidFill>
            </a:endParaRPr>
          </a:p>
          <a:p>
            <a:pPr marL="0" indent="0" algn="just">
              <a:buNone/>
            </a:pPr>
            <a:endParaRPr lang="es-ES" sz="1800" i="1" dirty="0">
              <a:solidFill>
                <a:schemeClr val="tx2">
                  <a:lumMod val="75000"/>
                </a:schemeClr>
              </a:solidFill>
            </a:endParaRPr>
          </a:p>
          <a:p>
            <a:pPr marL="0" indent="0" algn="just">
              <a:buNone/>
            </a:pPr>
            <a:r>
              <a:rPr lang="es-ES" sz="1800" i="1" dirty="0" err="1">
                <a:solidFill>
                  <a:schemeClr val="tx2">
                    <a:lumMod val="75000"/>
                  </a:schemeClr>
                </a:solidFill>
              </a:rPr>
              <a:t>The</a:t>
            </a:r>
            <a:r>
              <a:rPr lang="es-ES" sz="1800" i="1" dirty="0">
                <a:solidFill>
                  <a:schemeClr val="tx2">
                    <a:lumMod val="75000"/>
                  </a:schemeClr>
                </a:solidFill>
              </a:rPr>
              <a:t> </a:t>
            </a:r>
            <a:r>
              <a:rPr lang="es-ES" sz="1800" i="1" dirty="0" err="1">
                <a:solidFill>
                  <a:schemeClr val="tx2">
                    <a:lumMod val="75000"/>
                  </a:schemeClr>
                </a:solidFill>
              </a:rPr>
              <a:t>staff</a:t>
            </a:r>
            <a:r>
              <a:rPr lang="es-ES" sz="1800" i="1" dirty="0">
                <a:solidFill>
                  <a:schemeClr val="tx2">
                    <a:lumMod val="75000"/>
                  </a:schemeClr>
                </a:solidFill>
              </a:rPr>
              <a:t> </a:t>
            </a:r>
            <a:r>
              <a:rPr lang="es-ES" sz="1800" i="1" dirty="0" err="1">
                <a:solidFill>
                  <a:schemeClr val="tx2">
                    <a:lumMod val="75000"/>
                  </a:schemeClr>
                </a:solidFill>
              </a:rPr>
              <a:t>agree</a:t>
            </a:r>
            <a:r>
              <a:rPr lang="es-ES" sz="1800" i="1" dirty="0">
                <a:solidFill>
                  <a:schemeClr val="tx2">
                    <a:lumMod val="75000"/>
                  </a:schemeClr>
                </a:solidFill>
              </a:rPr>
              <a:t> </a:t>
            </a:r>
            <a:r>
              <a:rPr lang="es-ES" sz="1800" i="1" dirty="0" err="1">
                <a:solidFill>
                  <a:schemeClr val="tx2">
                    <a:lumMod val="75000"/>
                  </a:schemeClr>
                </a:solidFill>
              </a:rPr>
              <a:t>with</a:t>
            </a:r>
            <a:r>
              <a:rPr lang="es-ES" sz="1800" i="1" dirty="0">
                <a:solidFill>
                  <a:schemeClr val="tx2">
                    <a:lumMod val="75000"/>
                  </a:schemeClr>
                </a:solidFill>
              </a:rPr>
              <a:t> </a:t>
            </a:r>
            <a:r>
              <a:rPr lang="es-ES" sz="1800" i="1" dirty="0" err="1">
                <a:solidFill>
                  <a:schemeClr val="tx2">
                    <a:lumMod val="75000"/>
                  </a:schemeClr>
                </a:solidFill>
              </a:rPr>
              <a:t>the</a:t>
            </a:r>
            <a:r>
              <a:rPr lang="es-ES" sz="1800" i="1" dirty="0">
                <a:solidFill>
                  <a:schemeClr val="tx2">
                    <a:lumMod val="75000"/>
                  </a:schemeClr>
                </a:solidFill>
              </a:rPr>
              <a:t> </a:t>
            </a:r>
            <a:r>
              <a:rPr lang="es-ES" sz="1800" i="1" dirty="0" err="1">
                <a:solidFill>
                  <a:schemeClr val="tx2">
                    <a:lumMod val="75000"/>
                  </a:schemeClr>
                </a:solidFill>
              </a:rPr>
              <a:t>significant</a:t>
            </a:r>
            <a:r>
              <a:rPr lang="es-ES" sz="1800" i="1" dirty="0">
                <a:solidFill>
                  <a:schemeClr val="tx2">
                    <a:lumMod val="75000"/>
                  </a:schemeClr>
                </a:solidFill>
              </a:rPr>
              <a:t> </a:t>
            </a:r>
            <a:r>
              <a:rPr lang="es-ES" sz="1800" i="1" dirty="0" err="1">
                <a:solidFill>
                  <a:schemeClr val="tx2">
                    <a:lumMod val="75000"/>
                  </a:schemeClr>
                </a:solidFill>
              </a:rPr>
              <a:t>minority</a:t>
            </a:r>
            <a:r>
              <a:rPr lang="es-ES" sz="1800" i="1" dirty="0">
                <a:solidFill>
                  <a:schemeClr val="tx2">
                    <a:lumMod val="75000"/>
                  </a:schemeClr>
                </a:solidFill>
              </a:rPr>
              <a:t> of SMEIG </a:t>
            </a:r>
            <a:r>
              <a:rPr lang="es-ES" sz="1800" i="1" dirty="0" err="1" smtClean="0">
                <a:solidFill>
                  <a:schemeClr val="tx2">
                    <a:lumMod val="75000"/>
                  </a:schemeClr>
                </a:solidFill>
              </a:rPr>
              <a:t>member</a:t>
            </a:r>
            <a:r>
              <a:rPr lang="es-ES" sz="1800" i="1" dirty="0" smtClean="0">
                <a:solidFill>
                  <a:schemeClr val="tx2">
                    <a:lumMod val="75000"/>
                  </a:schemeClr>
                </a:solidFill>
              </a:rPr>
              <a:t> </a:t>
            </a:r>
            <a:r>
              <a:rPr lang="es-ES" sz="1800" i="1" dirty="0" err="1">
                <a:solidFill>
                  <a:schemeClr val="tx2">
                    <a:lumMod val="75000"/>
                  </a:schemeClr>
                </a:solidFill>
              </a:rPr>
              <a:t>that</a:t>
            </a:r>
            <a:r>
              <a:rPr lang="es-ES" sz="1800" i="1" dirty="0">
                <a:solidFill>
                  <a:schemeClr val="tx2">
                    <a:lumMod val="75000"/>
                  </a:schemeClr>
                </a:solidFill>
              </a:rPr>
              <a:t> </a:t>
            </a:r>
            <a:r>
              <a:rPr lang="es-ES" sz="1800" i="1" dirty="0" err="1">
                <a:solidFill>
                  <a:schemeClr val="tx2">
                    <a:lumMod val="75000"/>
                  </a:schemeClr>
                </a:solidFill>
              </a:rPr>
              <a:t>recommend</a:t>
            </a:r>
            <a:r>
              <a:rPr lang="es-ES" sz="1800" i="1" dirty="0">
                <a:solidFill>
                  <a:schemeClr val="tx2">
                    <a:lumMod val="75000"/>
                  </a:schemeClr>
                </a:solidFill>
              </a:rPr>
              <a:t> </a:t>
            </a:r>
            <a:r>
              <a:rPr lang="es-ES" sz="1800" i="1" dirty="0" err="1">
                <a:solidFill>
                  <a:schemeClr val="tx2">
                    <a:lumMod val="75000"/>
                  </a:schemeClr>
                </a:solidFill>
              </a:rPr>
              <a:t>that</a:t>
            </a:r>
            <a:r>
              <a:rPr lang="es-ES" sz="1800" i="1" dirty="0">
                <a:solidFill>
                  <a:schemeClr val="tx2">
                    <a:lumMod val="75000"/>
                  </a:schemeClr>
                </a:solidFill>
              </a:rPr>
              <a:t> </a:t>
            </a:r>
            <a:r>
              <a:rPr lang="es-ES" sz="1800" i="1" dirty="0" err="1">
                <a:solidFill>
                  <a:schemeClr val="tx2">
                    <a:lumMod val="75000"/>
                  </a:schemeClr>
                </a:solidFill>
              </a:rPr>
              <a:t>the</a:t>
            </a:r>
            <a:r>
              <a:rPr lang="es-ES" sz="1800" i="1" dirty="0">
                <a:solidFill>
                  <a:schemeClr val="tx2">
                    <a:lumMod val="75000"/>
                  </a:schemeClr>
                </a:solidFill>
              </a:rPr>
              <a:t> IFRS </a:t>
            </a:r>
            <a:r>
              <a:rPr lang="es-ES" sz="1800" i="1" dirty="0" err="1">
                <a:solidFill>
                  <a:schemeClr val="tx2">
                    <a:lumMod val="75000"/>
                  </a:schemeClr>
                </a:solidFill>
              </a:rPr>
              <a:t>for</a:t>
            </a:r>
            <a:r>
              <a:rPr lang="es-ES" sz="1800" i="1" dirty="0">
                <a:solidFill>
                  <a:schemeClr val="tx2">
                    <a:lumMod val="75000"/>
                  </a:schemeClr>
                </a:solidFill>
              </a:rPr>
              <a:t> </a:t>
            </a:r>
            <a:r>
              <a:rPr lang="es-ES" sz="1800" i="1" dirty="0" err="1">
                <a:solidFill>
                  <a:schemeClr val="tx2">
                    <a:lumMod val="75000"/>
                  </a:schemeClr>
                </a:solidFill>
              </a:rPr>
              <a:t>SMEs</a:t>
            </a:r>
            <a:r>
              <a:rPr lang="es-ES" sz="1800" i="1" dirty="0">
                <a:solidFill>
                  <a:schemeClr val="tx2">
                    <a:lumMod val="75000"/>
                  </a:schemeClr>
                </a:solidFill>
              </a:rPr>
              <a:t> </a:t>
            </a:r>
            <a:r>
              <a:rPr lang="es-ES" sz="1800" i="1" dirty="0" err="1">
                <a:solidFill>
                  <a:schemeClr val="tx2">
                    <a:lumMod val="75000"/>
                  </a:schemeClr>
                </a:solidFill>
              </a:rPr>
              <a:t>is</a:t>
            </a:r>
            <a:r>
              <a:rPr lang="es-ES" sz="1800" i="1" dirty="0">
                <a:solidFill>
                  <a:schemeClr val="tx2">
                    <a:lumMod val="75000"/>
                  </a:schemeClr>
                </a:solidFill>
              </a:rPr>
              <a:t> </a:t>
            </a:r>
            <a:r>
              <a:rPr lang="es-ES" sz="1800" i="1" dirty="0" err="1">
                <a:solidFill>
                  <a:schemeClr val="tx2">
                    <a:lumMod val="75000"/>
                  </a:schemeClr>
                </a:solidFill>
              </a:rPr>
              <a:t>not</a:t>
            </a:r>
            <a:r>
              <a:rPr lang="es-ES" sz="1800" i="1" dirty="0">
                <a:solidFill>
                  <a:schemeClr val="tx2">
                    <a:lumMod val="75000"/>
                  </a:schemeClr>
                </a:solidFill>
              </a:rPr>
              <a:t> </a:t>
            </a:r>
            <a:r>
              <a:rPr lang="es-ES" sz="1800" i="1" dirty="0" err="1">
                <a:solidFill>
                  <a:schemeClr val="tx2">
                    <a:lumMod val="75000"/>
                  </a:schemeClr>
                </a:solidFill>
              </a:rPr>
              <a:t>revised</a:t>
            </a:r>
            <a:r>
              <a:rPr lang="es-ES" sz="1800" i="1" dirty="0">
                <a:solidFill>
                  <a:schemeClr val="tx2">
                    <a:lumMod val="75000"/>
                  </a:schemeClr>
                </a:solidFill>
              </a:rPr>
              <a:t> </a:t>
            </a:r>
            <a:r>
              <a:rPr lang="es-ES" sz="1800" i="1" dirty="0" err="1">
                <a:solidFill>
                  <a:schemeClr val="tx2">
                    <a:lumMod val="75000"/>
                  </a:schemeClr>
                </a:solidFill>
              </a:rPr>
              <a:t>to</a:t>
            </a:r>
            <a:r>
              <a:rPr lang="es-ES" sz="1800" i="1" dirty="0">
                <a:solidFill>
                  <a:schemeClr val="tx2">
                    <a:lumMod val="75000"/>
                  </a:schemeClr>
                </a:solidFill>
              </a:rPr>
              <a:t> </a:t>
            </a:r>
            <a:r>
              <a:rPr lang="es-ES" sz="1800" i="1" dirty="0" err="1">
                <a:solidFill>
                  <a:schemeClr val="tx2">
                    <a:lumMod val="75000"/>
                  </a:schemeClr>
                </a:solidFill>
              </a:rPr>
              <a:t>permit</a:t>
            </a:r>
            <a:r>
              <a:rPr lang="es-ES" sz="1800" i="1" dirty="0">
                <a:solidFill>
                  <a:schemeClr val="tx2">
                    <a:lumMod val="75000"/>
                  </a:schemeClr>
                </a:solidFill>
              </a:rPr>
              <a:t> a </a:t>
            </a:r>
            <a:r>
              <a:rPr lang="es-ES" sz="1800" i="1" dirty="0" err="1">
                <a:solidFill>
                  <a:schemeClr val="tx2">
                    <a:lumMod val="75000"/>
                  </a:schemeClr>
                </a:solidFill>
              </a:rPr>
              <a:t>revaluation</a:t>
            </a:r>
            <a:r>
              <a:rPr lang="es-ES" sz="1800" i="1" dirty="0">
                <a:solidFill>
                  <a:schemeClr val="tx2">
                    <a:lumMod val="75000"/>
                  </a:schemeClr>
                </a:solidFill>
              </a:rPr>
              <a:t> </a:t>
            </a:r>
            <a:r>
              <a:rPr lang="es-ES" sz="1800" i="1" dirty="0" err="1">
                <a:solidFill>
                  <a:schemeClr val="tx2">
                    <a:lumMod val="75000"/>
                  </a:schemeClr>
                </a:solidFill>
              </a:rPr>
              <a:t>model</a:t>
            </a:r>
            <a:r>
              <a:rPr lang="es-ES" sz="1800" i="1" dirty="0">
                <a:solidFill>
                  <a:schemeClr val="tx2">
                    <a:lumMod val="75000"/>
                  </a:schemeClr>
                </a:solidFill>
              </a:rPr>
              <a:t> </a:t>
            </a:r>
            <a:r>
              <a:rPr lang="es-ES" sz="1800" i="1" dirty="0" err="1">
                <a:solidFill>
                  <a:schemeClr val="tx2">
                    <a:lumMod val="75000"/>
                  </a:schemeClr>
                </a:solidFill>
              </a:rPr>
              <a:t>for</a:t>
            </a:r>
            <a:r>
              <a:rPr lang="es-ES" sz="1800" i="1" dirty="0">
                <a:solidFill>
                  <a:schemeClr val="tx2">
                    <a:lumMod val="75000"/>
                  </a:schemeClr>
                </a:solidFill>
              </a:rPr>
              <a:t> PPE. As </a:t>
            </a:r>
            <a:r>
              <a:rPr lang="es-ES" sz="1800" i="1" dirty="0" err="1">
                <a:solidFill>
                  <a:schemeClr val="tx2">
                    <a:lumMod val="75000"/>
                  </a:schemeClr>
                </a:solidFill>
              </a:rPr>
              <a:t>explained</a:t>
            </a:r>
            <a:r>
              <a:rPr lang="es-ES" sz="1800" i="1" dirty="0">
                <a:solidFill>
                  <a:schemeClr val="tx2">
                    <a:lumMod val="75000"/>
                  </a:schemeClr>
                </a:solidFill>
              </a:rPr>
              <a:t> in Agenda </a:t>
            </a:r>
            <a:r>
              <a:rPr lang="es-ES" sz="1800" i="1" dirty="0" err="1">
                <a:solidFill>
                  <a:schemeClr val="tx2">
                    <a:lumMod val="75000"/>
                  </a:schemeClr>
                </a:solidFill>
              </a:rPr>
              <a:t>Paper</a:t>
            </a:r>
            <a:r>
              <a:rPr lang="es-ES" sz="1800" i="1" dirty="0">
                <a:solidFill>
                  <a:schemeClr val="tx2">
                    <a:lumMod val="75000"/>
                  </a:schemeClr>
                </a:solidFill>
              </a:rPr>
              <a:t> 8B and 8C </a:t>
            </a:r>
            <a:r>
              <a:rPr lang="es-ES" sz="1800" i="1" dirty="0" err="1">
                <a:solidFill>
                  <a:schemeClr val="tx2">
                    <a:lumMod val="75000"/>
                  </a:schemeClr>
                </a:solidFill>
              </a:rPr>
              <a:t>the</a:t>
            </a:r>
            <a:r>
              <a:rPr lang="es-ES" sz="1800" i="1" dirty="0">
                <a:solidFill>
                  <a:schemeClr val="tx2">
                    <a:lumMod val="75000"/>
                  </a:schemeClr>
                </a:solidFill>
              </a:rPr>
              <a:t> </a:t>
            </a:r>
            <a:r>
              <a:rPr lang="es-ES" sz="1800" i="1" dirty="0" err="1">
                <a:solidFill>
                  <a:schemeClr val="tx2">
                    <a:lumMod val="75000"/>
                  </a:schemeClr>
                </a:solidFill>
              </a:rPr>
              <a:t>staff</a:t>
            </a:r>
            <a:r>
              <a:rPr lang="es-ES" sz="1800" i="1" dirty="0">
                <a:solidFill>
                  <a:schemeClr val="tx2">
                    <a:lumMod val="75000"/>
                  </a:schemeClr>
                </a:solidFill>
              </a:rPr>
              <a:t> and </a:t>
            </a:r>
            <a:r>
              <a:rPr lang="es-ES" sz="1800" i="1" dirty="0" err="1">
                <a:solidFill>
                  <a:schemeClr val="tx2">
                    <a:lumMod val="75000"/>
                  </a:schemeClr>
                </a:solidFill>
              </a:rPr>
              <a:t>the</a:t>
            </a:r>
            <a:r>
              <a:rPr lang="es-ES" sz="1800" i="1" dirty="0">
                <a:solidFill>
                  <a:schemeClr val="tx2">
                    <a:lumMod val="75000"/>
                  </a:schemeClr>
                </a:solidFill>
              </a:rPr>
              <a:t> SMEIG </a:t>
            </a:r>
            <a:r>
              <a:rPr lang="es-ES" sz="1800" i="1" dirty="0" err="1">
                <a:solidFill>
                  <a:schemeClr val="tx2">
                    <a:lumMod val="75000"/>
                  </a:schemeClr>
                </a:solidFill>
              </a:rPr>
              <a:t>believe</a:t>
            </a:r>
            <a:r>
              <a:rPr lang="es-ES" sz="1800" i="1" dirty="0">
                <a:solidFill>
                  <a:schemeClr val="tx2">
                    <a:lumMod val="75000"/>
                  </a:schemeClr>
                </a:solidFill>
              </a:rPr>
              <a:t> </a:t>
            </a:r>
            <a:r>
              <a:rPr lang="es-ES" sz="1800" i="1" dirty="0" err="1">
                <a:solidFill>
                  <a:schemeClr val="tx2">
                    <a:lumMod val="75000"/>
                  </a:schemeClr>
                </a:solidFill>
              </a:rPr>
              <a:t>the</a:t>
            </a:r>
            <a:r>
              <a:rPr lang="es-ES" sz="1800" i="1" dirty="0">
                <a:solidFill>
                  <a:schemeClr val="tx2">
                    <a:lumMod val="75000"/>
                  </a:schemeClr>
                </a:solidFill>
              </a:rPr>
              <a:t> </a:t>
            </a:r>
            <a:r>
              <a:rPr lang="es-ES" sz="1800" i="1" dirty="0" err="1">
                <a:solidFill>
                  <a:schemeClr val="tx2">
                    <a:lumMod val="75000"/>
                  </a:schemeClr>
                </a:solidFill>
              </a:rPr>
              <a:t>primary</a:t>
            </a:r>
            <a:r>
              <a:rPr lang="es-ES" sz="1800" i="1" dirty="0">
                <a:solidFill>
                  <a:schemeClr val="tx2">
                    <a:lumMod val="75000"/>
                  </a:schemeClr>
                </a:solidFill>
              </a:rPr>
              <a:t> </a:t>
            </a:r>
            <a:r>
              <a:rPr lang="es-ES" sz="1800" i="1" dirty="0" err="1">
                <a:solidFill>
                  <a:schemeClr val="tx2">
                    <a:lumMod val="75000"/>
                  </a:schemeClr>
                </a:solidFill>
              </a:rPr>
              <a:t>aim</a:t>
            </a:r>
            <a:r>
              <a:rPr lang="es-ES" sz="1800" i="1" dirty="0">
                <a:solidFill>
                  <a:schemeClr val="tx2">
                    <a:lumMod val="75000"/>
                  </a:schemeClr>
                </a:solidFill>
              </a:rPr>
              <a:t> </a:t>
            </a:r>
            <a:r>
              <a:rPr lang="es-ES" sz="1800" i="1" dirty="0" err="1">
                <a:solidFill>
                  <a:schemeClr val="tx2">
                    <a:lumMod val="75000"/>
                  </a:schemeClr>
                </a:solidFill>
              </a:rPr>
              <a:t>when</a:t>
            </a:r>
            <a:r>
              <a:rPr lang="es-ES" sz="1800" i="1" dirty="0">
                <a:solidFill>
                  <a:schemeClr val="tx2">
                    <a:lumMod val="75000"/>
                  </a:schemeClr>
                </a:solidFill>
              </a:rPr>
              <a:t> </a:t>
            </a:r>
            <a:r>
              <a:rPr lang="es-ES" sz="1800" i="1" dirty="0" err="1">
                <a:solidFill>
                  <a:schemeClr val="tx2">
                    <a:lumMod val="75000"/>
                  </a:schemeClr>
                </a:solidFill>
              </a:rPr>
              <a:t>developing</a:t>
            </a:r>
            <a:r>
              <a:rPr lang="es-ES" sz="1800" i="1" dirty="0">
                <a:solidFill>
                  <a:schemeClr val="tx2">
                    <a:lumMod val="75000"/>
                  </a:schemeClr>
                </a:solidFill>
              </a:rPr>
              <a:t> </a:t>
            </a:r>
            <a:r>
              <a:rPr lang="es-ES" sz="1800" i="1" dirty="0" err="1">
                <a:solidFill>
                  <a:schemeClr val="tx2">
                    <a:lumMod val="75000"/>
                  </a:schemeClr>
                </a:solidFill>
              </a:rPr>
              <a:t>the</a:t>
            </a:r>
            <a:r>
              <a:rPr lang="es-ES" sz="1800" i="1" dirty="0">
                <a:solidFill>
                  <a:schemeClr val="tx2">
                    <a:lumMod val="75000"/>
                  </a:schemeClr>
                </a:solidFill>
              </a:rPr>
              <a:t> IFRS </a:t>
            </a:r>
            <a:r>
              <a:rPr lang="es-ES" sz="1800" i="1" dirty="0" err="1">
                <a:solidFill>
                  <a:schemeClr val="tx2">
                    <a:lumMod val="75000"/>
                  </a:schemeClr>
                </a:solidFill>
              </a:rPr>
              <a:t>for</a:t>
            </a:r>
            <a:r>
              <a:rPr lang="es-ES" sz="1800" i="1" dirty="0">
                <a:solidFill>
                  <a:schemeClr val="tx2">
                    <a:lumMod val="75000"/>
                  </a:schemeClr>
                </a:solidFill>
              </a:rPr>
              <a:t> </a:t>
            </a:r>
            <a:r>
              <a:rPr lang="es-ES" sz="1800" i="1" dirty="0" err="1">
                <a:solidFill>
                  <a:schemeClr val="tx2">
                    <a:lumMod val="75000"/>
                  </a:schemeClr>
                </a:solidFill>
              </a:rPr>
              <a:t>SMEs</a:t>
            </a:r>
            <a:r>
              <a:rPr lang="es-ES" sz="1800" i="1" dirty="0">
                <a:solidFill>
                  <a:schemeClr val="tx2">
                    <a:lumMod val="75000"/>
                  </a:schemeClr>
                </a:solidFill>
              </a:rPr>
              <a:t> </a:t>
            </a:r>
            <a:r>
              <a:rPr lang="es-ES" sz="1800" i="1" dirty="0" err="1">
                <a:solidFill>
                  <a:schemeClr val="tx2">
                    <a:lumMod val="75000"/>
                  </a:schemeClr>
                </a:solidFill>
              </a:rPr>
              <a:t>was</a:t>
            </a:r>
            <a:r>
              <a:rPr lang="es-ES" sz="1800" i="1" dirty="0">
                <a:solidFill>
                  <a:schemeClr val="tx2">
                    <a:lumMod val="75000"/>
                  </a:schemeClr>
                </a:solidFill>
              </a:rPr>
              <a:t> </a:t>
            </a:r>
            <a:r>
              <a:rPr lang="es-ES" sz="1800" i="1" dirty="0" err="1">
                <a:solidFill>
                  <a:schemeClr val="tx2">
                    <a:lumMod val="75000"/>
                  </a:schemeClr>
                </a:solidFill>
              </a:rPr>
              <a:t>to</a:t>
            </a:r>
            <a:r>
              <a:rPr lang="es-ES" sz="1800" i="1" dirty="0">
                <a:solidFill>
                  <a:schemeClr val="tx2">
                    <a:lumMod val="75000"/>
                  </a:schemeClr>
                </a:solidFill>
              </a:rPr>
              <a:t> </a:t>
            </a:r>
            <a:r>
              <a:rPr lang="es-ES" sz="1800" i="1" dirty="0" err="1">
                <a:solidFill>
                  <a:schemeClr val="tx2">
                    <a:lumMod val="75000"/>
                  </a:schemeClr>
                </a:solidFill>
              </a:rPr>
              <a:t>provide</a:t>
            </a:r>
            <a:r>
              <a:rPr lang="es-ES" sz="1800" i="1" dirty="0">
                <a:solidFill>
                  <a:schemeClr val="tx2">
                    <a:lumMod val="75000"/>
                  </a:schemeClr>
                </a:solidFill>
              </a:rPr>
              <a:t> a </a:t>
            </a:r>
            <a:r>
              <a:rPr lang="es-ES" sz="1800" i="1" dirty="0" err="1">
                <a:solidFill>
                  <a:schemeClr val="tx2">
                    <a:lumMod val="75000"/>
                  </a:schemeClr>
                </a:solidFill>
              </a:rPr>
              <a:t>standalone</a:t>
            </a:r>
            <a:r>
              <a:rPr lang="es-ES" sz="1800" i="1" dirty="0">
                <a:solidFill>
                  <a:schemeClr val="tx2">
                    <a:lumMod val="75000"/>
                  </a:schemeClr>
                </a:solidFill>
              </a:rPr>
              <a:t>, </a:t>
            </a:r>
            <a:r>
              <a:rPr lang="es-ES" sz="1800" i="1" dirty="0" err="1">
                <a:solidFill>
                  <a:schemeClr val="tx2">
                    <a:lumMod val="75000"/>
                  </a:schemeClr>
                </a:solidFill>
              </a:rPr>
              <a:t>simplified</a:t>
            </a:r>
            <a:r>
              <a:rPr lang="es-ES" sz="1800" i="1" dirty="0">
                <a:solidFill>
                  <a:schemeClr val="tx2">
                    <a:lumMod val="75000"/>
                  </a:schemeClr>
                </a:solidFill>
              </a:rPr>
              <a:t>, set of </a:t>
            </a:r>
            <a:r>
              <a:rPr lang="es-ES" sz="1800" i="1" dirty="0" err="1">
                <a:solidFill>
                  <a:schemeClr val="tx2">
                    <a:lumMod val="75000"/>
                  </a:schemeClr>
                </a:solidFill>
              </a:rPr>
              <a:t>accounting</a:t>
            </a:r>
            <a:r>
              <a:rPr lang="es-ES" sz="1800" i="1" dirty="0">
                <a:solidFill>
                  <a:schemeClr val="tx2">
                    <a:lumMod val="75000"/>
                  </a:schemeClr>
                </a:solidFill>
              </a:rPr>
              <a:t> </a:t>
            </a:r>
            <a:r>
              <a:rPr lang="es-ES" sz="1800" i="1" dirty="0" err="1">
                <a:solidFill>
                  <a:schemeClr val="tx2">
                    <a:lumMod val="75000"/>
                  </a:schemeClr>
                </a:solidFill>
              </a:rPr>
              <a:t>principles</a:t>
            </a:r>
            <a:r>
              <a:rPr lang="es-ES" sz="1800" i="1" dirty="0">
                <a:solidFill>
                  <a:schemeClr val="tx2">
                    <a:lumMod val="75000"/>
                  </a:schemeClr>
                </a:solidFill>
              </a:rPr>
              <a:t> </a:t>
            </a:r>
            <a:r>
              <a:rPr lang="es-ES" sz="1800" i="1" dirty="0" err="1">
                <a:solidFill>
                  <a:schemeClr val="tx2">
                    <a:lumMod val="75000"/>
                  </a:schemeClr>
                </a:solidFill>
              </a:rPr>
              <a:t>for</a:t>
            </a:r>
            <a:r>
              <a:rPr lang="es-ES" sz="1800" i="1" dirty="0">
                <a:solidFill>
                  <a:schemeClr val="tx2">
                    <a:lumMod val="75000"/>
                  </a:schemeClr>
                </a:solidFill>
              </a:rPr>
              <a:t> </a:t>
            </a:r>
            <a:r>
              <a:rPr lang="es-ES" sz="1800" i="1" dirty="0" err="1">
                <a:solidFill>
                  <a:schemeClr val="tx2">
                    <a:lumMod val="75000"/>
                  </a:schemeClr>
                </a:solidFill>
              </a:rPr>
              <a:t>entities</a:t>
            </a:r>
            <a:r>
              <a:rPr lang="es-ES" sz="1800" i="1" dirty="0">
                <a:solidFill>
                  <a:schemeClr val="tx2">
                    <a:lumMod val="75000"/>
                  </a:schemeClr>
                </a:solidFill>
              </a:rPr>
              <a:t> </a:t>
            </a:r>
            <a:r>
              <a:rPr lang="es-ES" sz="1800" i="1" dirty="0" err="1">
                <a:solidFill>
                  <a:schemeClr val="tx2">
                    <a:lumMod val="75000"/>
                  </a:schemeClr>
                </a:solidFill>
              </a:rPr>
              <a:t>that</a:t>
            </a:r>
            <a:r>
              <a:rPr lang="es-ES" sz="1800" i="1" dirty="0">
                <a:solidFill>
                  <a:schemeClr val="tx2">
                    <a:lumMod val="75000"/>
                  </a:schemeClr>
                </a:solidFill>
              </a:rPr>
              <a:t> do </a:t>
            </a:r>
            <a:r>
              <a:rPr lang="es-ES" sz="1800" i="1" dirty="0" err="1">
                <a:solidFill>
                  <a:schemeClr val="tx2">
                    <a:lumMod val="75000"/>
                  </a:schemeClr>
                </a:solidFill>
              </a:rPr>
              <a:t>not</a:t>
            </a:r>
            <a:r>
              <a:rPr lang="es-ES" sz="1800" i="1" dirty="0">
                <a:solidFill>
                  <a:schemeClr val="tx2">
                    <a:lumMod val="75000"/>
                  </a:schemeClr>
                </a:solidFill>
              </a:rPr>
              <a:t> </a:t>
            </a:r>
            <a:r>
              <a:rPr lang="es-ES" sz="1800" i="1" dirty="0" err="1">
                <a:solidFill>
                  <a:schemeClr val="tx2">
                    <a:lumMod val="75000"/>
                  </a:schemeClr>
                </a:solidFill>
              </a:rPr>
              <a:t>have</a:t>
            </a:r>
            <a:r>
              <a:rPr lang="es-ES" sz="1800" i="1" dirty="0">
                <a:solidFill>
                  <a:schemeClr val="tx2">
                    <a:lumMod val="75000"/>
                  </a:schemeClr>
                </a:solidFill>
              </a:rPr>
              <a:t> </a:t>
            </a:r>
            <a:r>
              <a:rPr lang="es-ES" sz="1800" i="1" dirty="0" err="1">
                <a:solidFill>
                  <a:schemeClr val="tx2">
                    <a:lumMod val="75000"/>
                  </a:schemeClr>
                </a:solidFill>
              </a:rPr>
              <a:t>public</a:t>
            </a:r>
            <a:r>
              <a:rPr lang="es-ES" sz="1800" i="1" dirty="0">
                <a:solidFill>
                  <a:schemeClr val="tx2">
                    <a:lumMod val="75000"/>
                  </a:schemeClr>
                </a:solidFill>
              </a:rPr>
              <a:t> </a:t>
            </a:r>
            <a:r>
              <a:rPr lang="es-ES" sz="1800" i="1" dirty="0" err="1">
                <a:solidFill>
                  <a:schemeClr val="tx2">
                    <a:lumMod val="75000"/>
                  </a:schemeClr>
                </a:solidFill>
              </a:rPr>
              <a:t>accountability</a:t>
            </a:r>
            <a:r>
              <a:rPr lang="es-ES" sz="1800" i="1" dirty="0">
                <a:solidFill>
                  <a:schemeClr val="tx2">
                    <a:lumMod val="75000"/>
                  </a:schemeClr>
                </a:solidFill>
              </a:rPr>
              <a:t>, </a:t>
            </a:r>
            <a:r>
              <a:rPr lang="es-ES" sz="1800" i="1" dirty="0" err="1">
                <a:solidFill>
                  <a:schemeClr val="tx2">
                    <a:lumMod val="75000"/>
                  </a:schemeClr>
                </a:solidFill>
              </a:rPr>
              <a:t>have</a:t>
            </a:r>
            <a:r>
              <a:rPr lang="es-ES" sz="1800" i="1" dirty="0">
                <a:solidFill>
                  <a:schemeClr val="tx2">
                    <a:lumMod val="75000"/>
                  </a:schemeClr>
                </a:solidFill>
              </a:rPr>
              <a:t> </a:t>
            </a:r>
            <a:r>
              <a:rPr lang="es-ES" sz="1800" i="1" dirty="0" err="1">
                <a:solidFill>
                  <a:schemeClr val="tx2">
                    <a:lumMod val="75000"/>
                  </a:schemeClr>
                </a:solidFill>
              </a:rPr>
              <a:t>less</a:t>
            </a:r>
            <a:r>
              <a:rPr lang="es-ES" sz="1800" i="1" dirty="0">
                <a:solidFill>
                  <a:schemeClr val="tx2">
                    <a:lumMod val="75000"/>
                  </a:schemeClr>
                </a:solidFill>
              </a:rPr>
              <a:t> </a:t>
            </a:r>
            <a:r>
              <a:rPr lang="es-ES" sz="1800" i="1" dirty="0" err="1">
                <a:solidFill>
                  <a:schemeClr val="tx2">
                    <a:lumMod val="75000"/>
                  </a:schemeClr>
                </a:solidFill>
              </a:rPr>
              <a:t>complex</a:t>
            </a:r>
            <a:r>
              <a:rPr lang="es-ES" sz="1800" i="1" dirty="0">
                <a:solidFill>
                  <a:schemeClr val="tx2">
                    <a:lumMod val="75000"/>
                  </a:schemeClr>
                </a:solidFill>
              </a:rPr>
              <a:t> </a:t>
            </a:r>
            <a:r>
              <a:rPr lang="es-ES" sz="1800" i="1" dirty="0" err="1">
                <a:solidFill>
                  <a:schemeClr val="tx2">
                    <a:lumMod val="75000"/>
                  </a:schemeClr>
                </a:solidFill>
              </a:rPr>
              <a:t>transactions</a:t>
            </a:r>
            <a:r>
              <a:rPr lang="es-ES" sz="1800" i="1" dirty="0">
                <a:solidFill>
                  <a:schemeClr val="tx2">
                    <a:lumMod val="75000"/>
                  </a:schemeClr>
                </a:solidFill>
              </a:rPr>
              <a:t>, </a:t>
            </a:r>
            <a:r>
              <a:rPr lang="es-ES" sz="1800" i="1" dirty="0" err="1">
                <a:solidFill>
                  <a:schemeClr val="tx2">
                    <a:lumMod val="75000"/>
                  </a:schemeClr>
                </a:solidFill>
              </a:rPr>
              <a:t>have</a:t>
            </a:r>
            <a:r>
              <a:rPr lang="es-ES" sz="1800" i="1" dirty="0">
                <a:solidFill>
                  <a:schemeClr val="tx2">
                    <a:lumMod val="75000"/>
                  </a:schemeClr>
                </a:solidFill>
              </a:rPr>
              <a:t> </a:t>
            </a:r>
            <a:r>
              <a:rPr lang="es-ES" sz="1800" i="1" dirty="0" err="1">
                <a:solidFill>
                  <a:schemeClr val="tx2">
                    <a:lumMod val="75000"/>
                  </a:schemeClr>
                </a:solidFill>
              </a:rPr>
              <a:t>limited</a:t>
            </a:r>
            <a:r>
              <a:rPr lang="es-ES" sz="1800" i="1" dirty="0">
                <a:solidFill>
                  <a:schemeClr val="tx2">
                    <a:lumMod val="75000"/>
                  </a:schemeClr>
                </a:solidFill>
              </a:rPr>
              <a:t> </a:t>
            </a:r>
            <a:r>
              <a:rPr lang="es-ES" sz="1800" i="1" dirty="0" err="1">
                <a:solidFill>
                  <a:schemeClr val="tx2">
                    <a:lumMod val="75000"/>
                  </a:schemeClr>
                </a:solidFill>
              </a:rPr>
              <a:t>resources</a:t>
            </a:r>
            <a:r>
              <a:rPr lang="es-ES" sz="1800" i="1" dirty="0">
                <a:solidFill>
                  <a:schemeClr val="tx2">
                    <a:lumMod val="75000"/>
                  </a:schemeClr>
                </a:solidFill>
              </a:rPr>
              <a:t> </a:t>
            </a:r>
            <a:r>
              <a:rPr lang="es-ES" sz="1800" i="1" dirty="0" err="1">
                <a:solidFill>
                  <a:schemeClr val="tx2">
                    <a:lumMod val="75000"/>
                  </a:schemeClr>
                </a:solidFill>
              </a:rPr>
              <a:t>to</a:t>
            </a:r>
            <a:r>
              <a:rPr lang="es-ES" sz="1800" i="1" dirty="0">
                <a:solidFill>
                  <a:schemeClr val="tx2">
                    <a:lumMod val="75000"/>
                  </a:schemeClr>
                </a:solidFill>
              </a:rPr>
              <a:t> </a:t>
            </a:r>
            <a:r>
              <a:rPr lang="es-ES" sz="1800" i="1" dirty="0" err="1">
                <a:solidFill>
                  <a:schemeClr val="tx2">
                    <a:lumMod val="75000"/>
                  </a:schemeClr>
                </a:solidFill>
              </a:rPr>
              <a:t>apply</a:t>
            </a:r>
            <a:r>
              <a:rPr lang="es-ES" sz="1800" i="1" dirty="0">
                <a:solidFill>
                  <a:schemeClr val="tx2">
                    <a:lumMod val="75000"/>
                  </a:schemeClr>
                </a:solidFill>
              </a:rPr>
              <a:t> full </a:t>
            </a:r>
            <a:r>
              <a:rPr lang="es-ES" sz="1800" i="1" dirty="0" err="1">
                <a:solidFill>
                  <a:schemeClr val="tx2">
                    <a:lumMod val="75000"/>
                  </a:schemeClr>
                </a:solidFill>
              </a:rPr>
              <a:t>IFRSs</a:t>
            </a:r>
            <a:r>
              <a:rPr lang="es-ES" sz="1800" i="1" dirty="0">
                <a:solidFill>
                  <a:schemeClr val="tx2">
                    <a:lumMod val="75000"/>
                  </a:schemeClr>
                </a:solidFill>
              </a:rPr>
              <a:t> and </a:t>
            </a:r>
            <a:r>
              <a:rPr lang="es-ES" sz="1800" i="1" dirty="0" err="1">
                <a:solidFill>
                  <a:schemeClr val="tx2">
                    <a:lumMod val="75000"/>
                  </a:schemeClr>
                </a:solidFill>
              </a:rPr>
              <a:t>operate</a:t>
            </a:r>
            <a:r>
              <a:rPr lang="es-ES" sz="1800" i="1" dirty="0">
                <a:solidFill>
                  <a:schemeClr val="tx2">
                    <a:lumMod val="75000"/>
                  </a:schemeClr>
                </a:solidFill>
              </a:rPr>
              <a:t> in </a:t>
            </a:r>
            <a:r>
              <a:rPr lang="es-ES" sz="1800" i="1" dirty="0" err="1">
                <a:solidFill>
                  <a:schemeClr val="tx2">
                    <a:lumMod val="75000"/>
                  </a:schemeClr>
                </a:solidFill>
              </a:rPr>
              <a:t>circumstances</a:t>
            </a:r>
            <a:r>
              <a:rPr lang="es-ES" sz="1800" i="1" dirty="0">
                <a:solidFill>
                  <a:schemeClr val="tx2">
                    <a:lumMod val="75000"/>
                  </a:schemeClr>
                </a:solidFill>
              </a:rPr>
              <a:t> </a:t>
            </a:r>
            <a:r>
              <a:rPr lang="es-ES" sz="1800" i="1" dirty="0" err="1">
                <a:solidFill>
                  <a:schemeClr val="tx2">
                    <a:lumMod val="75000"/>
                  </a:schemeClr>
                </a:solidFill>
              </a:rPr>
              <a:t>where</a:t>
            </a:r>
            <a:r>
              <a:rPr lang="es-ES" sz="1800" i="1" dirty="0">
                <a:solidFill>
                  <a:schemeClr val="tx2">
                    <a:lumMod val="75000"/>
                  </a:schemeClr>
                </a:solidFill>
              </a:rPr>
              <a:t> </a:t>
            </a:r>
            <a:r>
              <a:rPr lang="es-ES" sz="1800" i="1" dirty="0" err="1">
                <a:solidFill>
                  <a:schemeClr val="tx2">
                    <a:lumMod val="75000"/>
                  </a:schemeClr>
                </a:solidFill>
              </a:rPr>
              <a:t>comparability</a:t>
            </a:r>
            <a:r>
              <a:rPr lang="es-ES" sz="1800" i="1" dirty="0">
                <a:solidFill>
                  <a:schemeClr val="tx2">
                    <a:lumMod val="75000"/>
                  </a:schemeClr>
                </a:solidFill>
              </a:rPr>
              <a:t> </a:t>
            </a:r>
            <a:r>
              <a:rPr lang="es-ES" sz="1800" i="1" dirty="0" err="1">
                <a:solidFill>
                  <a:schemeClr val="tx2">
                    <a:lumMod val="75000"/>
                  </a:schemeClr>
                </a:solidFill>
              </a:rPr>
              <a:t>with</a:t>
            </a:r>
            <a:r>
              <a:rPr lang="es-ES" sz="1800" i="1" dirty="0">
                <a:solidFill>
                  <a:schemeClr val="tx2">
                    <a:lumMod val="75000"/>
                  </a:schemeClr>
                </a:solidFill>
              </a:rPr>
              <a:t> </a:t>
            </a:r>
            <a:r>
              <a:rPr lang="es-ES" sz="1800" i="1" dirty="0" err="1">
                <a:solidFill>
                  <a:schemeClr val="tx2">
                    <a:lumMod val="75000"/>
                  </a:schemeClr>
                </a:solidFill>
              </a:rPr>
              <a:t>their</a:t>
            </a:r>
            <a:r>
              <a:rPr lang="es-ES" sz="1800" i="1" dirty="0">
                <a:solidFill>
                  <a:schemeClr val="tx2">
                    <a:lumMod val="75000"/>
                  </a:schemeClr>
                </a:solidFill>
              </a:rPr>
              <a:t> </a:t>
            </a:r>
            <a:r>
              <a:rPr lang="es-ES" sz="1800" i="1" dirty="0" err="1">
                <a:solidFill>
                  <a:schemeClr val="tx2">
                    <a:lumMod val="75000"/>
                  </a:schemeClr>
                </a:solidFill>
              </a:rPr>
              <a:t>listed</a:t>
            </a:r>
            <a:r>
              <a:rPr lang="es-ES" sz="1800" i="1" dirty="0">
                <a:solidFill>
                  <a:schemeClr val="tx2">
                    <a:lumMod val="75000"/>
                  </a:schemeClr>
                </a:solidFill>
              </a:rPr>
              <a:t> </a:t>
            </a:r>
            <a:r>
              <a:rPr lang="es-ES" sz="1800" i="1" dirty="0" err="1">
                <a:solidFill>
                  <a:schemeClr val="tx2">
                    <a:lumMod val="75000"/>
                  </a:schemeClr>
                </a:solidFill>
              </a:rPr>
              <a:t>peers</a:t>
            </a:r>
            <a:r>
              <a:rPr lang="es-ES" sz="1800" i="1" dirty="0">
                <a:solidFill>
                  <a:schemeClr val="tx2">
                    <a:lumMod val="75000"/>
                  </a:schemeClr>
                </a:solidFill>
              </a:rPr>
              <a:t> </a:t>
            </a:r>
            <a:r>
              <a:rPr lang="es-ES" sz="1800" i="1" dirty="0" err="1">
                <a:solidFill>
                  <a:schemeClr val="tx2">
                    <a:lumMod val="75000"/>
                  </a:schemeClr>
                </a:solidFill>
              </a:rPr>
              <a:t>is</a:t>
            </a:r>
            <a:r>
              <a:rPr lang="es-ES" sz="1800" i="1" dirty="0">
                <a:solidFill>
                  <a:schemeClr val="tx2">
                    <a:lumMod val="75000"/>
                  </a:schemeClr>
                </a:solidFill>
              </a:rPr>
              <a:t> </a:t>
            </a:r>
            <a:r>
              <a:rPr lang="es-ES" sz="1800" i="1" dirty="0" err="1">
                <a:solidFill>
                  <a:schemeClr val="tx2">
                    <a:lumMod val="75000"/>
                  </a:schemeClr>
                </a:solidFill>
              </a:rPr>
              <a:t>not</a:t>
            </a:r>
            <a:r>
              <a:rPr lang="es-ES" sz="1800" i="1" dirty="0">
                <a:solidFill>
                  <a:schemeClr val="tx2">
                    <a:lumMod val="75000"/>
                  </a:schemeClr>
                </a:solidFill>
              </a:rPr>
              <a:t> a </a:t>
            </a:r>
            <a:r>
              <a:rPr lang="es-ES" sz="1800" i="1" dirty="0" err="1">
                <a:solidFill>
                  <a:schemeClr val="tx2">
                    <a:lumMod val="75000"/>
                  </a:schemeClr>
                </a:solidFill>
              </a:rPr>
              <a:t>key</a:t>
            </a:r>
            <a:r>
              <a:rPr lang="es-ES" sz="1800" i="1" dirty="0">
                <a:solidFill>
                  <a:schemeClr val="tx2">
                    <a:lumMod val="75000"/>
                  </a:schemeClr>
                </a:solidFill>
              </a:rPr>
              <a:t> </a:t>
            </a:r>
            <a:r>
              <a:rPr lang="es-ES" sz="1800" i="1" dirty="0" err="1">
                <a:solidFill>
                  <a:schemeClr val="tx2">
                    <a:lumMod val="75000"/>
                  </a:schemeClr>
                </a:solidFill>
              </a:rPr>
              <a:t>consideration</a:t>
            </a:r>
            <a:r>
              <a:rPr lang="es-ES" sz="1800" i="1" dirty="0" smtClean="0">
                <a:solidFill>
                  <a:schemeClr val="tx2">
                    <a:lumMod val="75000"/>
                  </a:schemeClr>
                </a:solidFill>
              </a:rPr>
              <a:t>.(…) </a:t>
            </a:r>
          </a:p>
          <a:p>
            <a:pPr marL="0" indent="0" algn="just">
              <a:buNone/>
            </a:pPr>
            <a:endParaRPr lang="es-ES" sz="800" i="1" dirty="0">
              <a:solidFill>
                <a:schemeClr val="tx2">
                  <a:lumMod val="75000"/>
                </a:schemeClr>
              </a:solidFill>
            </a:endParaRPr>
          </a:p>
          <a:p>
            <a:pPr marL="0" indent="0" algn="just">
              <a:buNone/>
            </a:pPr>
            <a:r>
              <a:rPr lang="es-ES" sz="1800" i="1" dirty="0" err="1">
                <a:solidFill>
                  <a:schemeClr val="tx2">
                    <a:lumMod val="75000"/>
                  </a:schemeClr>
                </a:solidFill>
              </a:rPr>
              <a:t>Introducing</a:t>
            </a:r>
            <a:r>
              <a:rPr lang="es-ES" sz="1800" i="1" dirty="0">
                <a:solidFill>
                  <a:schemeClr val="tx2">
                    <a:lumMod val="75000"/>
                  </a:schemeClr>
                </a:solidFill>
              </a:rPr>
              <a:t> </a:t>
            </a:r>
            <a:r>
              <a:rPr lang="es-ES" sz="1800" i="1" dirty="0" err="1">
                <a:solidFill>
                  <a:schemeClr val="tx2">
                    <a:lumMod val="75000"/>
                  </a:schemeClr>
                </a:solidFill>
              </a:rPr>
              <a:t>options</a:t>
            </a:r>
            <a:r>
              <a:rPr lang="es-ES" sz="1800" i="1" dirty="0">
                <a:solidFill>
                  <a:schemeClr val="tx2">
                    <a:lumMod val="75000"/>
                  </a:schemeClr>
                </a:solidFill>
              </a:rPr>
              <a:t> </a:t>
            </a:r>
            <a:r>
              <a:rPr lang="es-ES" sz="1800" i="1" dirty="0" err="1">
                <a:solidFill>
                  <a:schemeClr val="tx2">
                    <a:lumMod val="75000"/>
                  </a:schemeClr>
                </a:solidFill>
              </a:rPr>
              <a:t>increases</a:t>
            </a:r>
            <a:r>
              <a:rPr lang="es-ES" sz="1800" i="1" dirty="0">
                <a:solidFill>
                  <a:schemeClr val="tx2">
                    <a:lumMod val="75000"/>
                  </a:schemeClr>
                </a:solidFill>
              </a:rPr>
              <a:t> </a:t>
            </a:r>
            <a:r>
              <a:rPr lang="es-ES" sz="1800" i="1" dirty="0" err="1">
                <a:solidFill>
                  <a:schemeClr val="tx2">
                    <a:lumMod val="75000"/>
                  </a:schemeClr>
                </a:solidFill>
              </a:rPr>
              <a:t>complexity</a:t>
            </a:r>
            <a:r>
              <a:rPr lang="es-ES" sz="1800" i="1" dirty="0">
                <a:solidFill>
                  <a:schemeClr val="tx2">
                    <a:lumMod val="75000"/>
                  </a:schemeClr>
                </a:solidFill>
              </a:rPr>
              <a:t> and </a:t>
            </a:r>
            <a:r>
              <a:rPr lang="es-ES" sz="1800" b="1" i="1" u="sng" dirty="0">
                <a:solidFill>
                  <a:schemeClr val="tx2">
                    <a:lumMod val="75000"/>
                  </a:schemeClr>
                </a:solidFill>
              </a:rPr>
              <a:t>reduces </a:t>
            </a:r>
            <a:r>
              <a:rPr lang="es-ES" sz="1800" b="1" i="1" u="sng" dirty="0" err="1">
                <a:solidFill>
                  <a:schemeClr val="tx2">
                    <a:lumMod val="75000"/>
                  </a:schemeClr>
                </a:solidFill>
              </a:rPr>
              <a:t>comparability</a:t>
            </a:r>
            <a:r>
              <a:rPr lang="es-ES" sz="1800" i="1" dirty="0">
                <a:solidFill>
                  <a:schemeClr val="tx2">
                    <a:lumMod val="75000"/>
                  </a:schemeClr>
                </a:solidFill>
              </a:rPr>
              <a:t>. </a:t>
            </a:r>
            <a:r>
              <a:rPr lang="es-ES" sz="1800" i="1" dirty="0" err="1">
                <a:solidFill>
                  <a:schemeClr val="tx2">
                    <a:lumMod val="75000"/>
                  </a:schemeClr>
                </a:solidFill>
              </a:rPr>
              <a:t>Options</a:t>
            </a:r>
            <a:r>
              <a:rPr lang="es-ES" sz="1800" i="1" dirty="0">
                <a:solidFill>
                  <a:schemeClr val="tx2">
                    <a:lumMod val="75000"/>
                  </a:schemeClr>
                </a:solidFill>
              </a:rPr>
              <a:t> </a:t>
            </a:r>
            <a:r>
              <a:rPr lang="es-ES" sz="1800" i="1" dirty="0" err="1">
                <a:solidFill>
                  <a:schemeClr val="tx2">
                    <a:lumMod val="75000"/>
                  </a:schemeClr>
                </a:solidFill>
              </a:rPr>
              <a:t>increase</a:t>
            </a:r>
            <a:r>
              <a:rPr lang="es-ES" sz="1800" i="1" dirty="0">
                <a:solidFill>
                  <a:schemeClr val="tx2">
                    <a:lumMod val="75000"/>
                  </a:schemeClr>
                </a:solidFill>
              </a:rPr>
              <a:t> </a:t>
            </a:r>
            <a:r>
              <a:rPr lang="es-ES" sz="1800" i="1" dirty="0" err="1">
                <a:solidFill>
                  <a:schemeClr val="tx2">
                    <a:lumMod val="75000"/>
                  </a:schemeClr>
                </a:solidFill>
              </a:rPr>
              <a:t>costs</a:t>
            </a:r>
            <a:r>
              <a:rPr lang="es-ES" sz="1800" i="1" dirty="0">
                <a:solidFill>
                  <a:schemeClr val="tx2">
                    <a:lumMod val="75000"/>
                  </a:schemeClr>
                </a:solidFill>
              </a:rPr>
              <a:t> </a:t>
            </a:r>
            <a:r>
              <a:rPr lang="es-ES" sz="1800" i="1" dirty="0" err="1">
                <a:solidFill>
                  <a:schemeClr val="tx2">
                    <a:lumMod val="75000"/>
                  </a:schemeClr>
                </a:solidFill>
              </a:rPr>
              <a:t>for</a:t>
            </a:r>
            <a:r>
              <a:rPr lang="es-ES" sz="1800" i="1" dirty="0">
                <a:solidFill>
                  <a:schemeClr val="tx2">
                    <a:lumMod val="75000"/>
                  </a:schemeClr>
                </a:solidFill>
              </a:rPr>
              <a:t> </a:t>
            </a:r>
            <a:r>
              <a:rPr lang="es-ES" sz="1800" i="1" dirty="0" err="1">
                <a:solidFill>
                  <a:schemeClr val="tx2">
                    <a:lumMod val="75000"/>
                  </a:schemeClr>
                </a:solidFill>
              </a:rPr>
              <a:t>both</a:t>
            </a:r>
            <a:r>
              <a:rPr lang="es-ES" sz="1800" i="1" dirty="0">
                <a:solidFill>
                  <a:schemeClr val="tx2">
                    <a:lumMod val="75000"/>
                  </a:schemeClr>
                </a:solidFill>
              </a:rPr>
              <a:t> </a:t>
            </a:r>
            <a:r>
              <a:rPr lang="es-ES" sz="1800" i="1" dirty="0" err="1">
                <a:solidFill>
                  <a:schemeClr val="tx2">
                    <a:lumMod val="75000"/>
                  </a:schemeClr>
                </a:solidFill>
              </a:rPr>
              <a:t>preparers</a:t>
            </a:r>
            <a:r>
              <a:rPr lang="es-ES" sz="1800" i="1" dirty="0">
                <a:solidFill>
                  <a:schemeClr val="tx2">
                    <a:lumMod val="75000"/>
                  </a:schemeClr>
                </a:solidFill>
              </a:rPr>
              <a:t>, in </a:t>
            </a:r>
            <a:r>
              <a:rPr lang="es-ES" sz="1800" i="1" dirty="0" err="1">
                <a:solidFill>
                  <a:schemeClr val="tx2">
                    <a:lumMod val="75000"/>
                  </a:schemeClr>
                </a:solidFill>
              </a:rPr>
              <a:t>deciding</a:t>
            </a:r>
            <a:r>
              <a:rPr lang="es-ES" sz="1800" i="1" dirty="0">
                <a:solidFill>
                  <a:schemeClr val="tx2">
                    <a:lumMod val="75000"/>
                  </a:schemeClr>
                </a:solidFill>
              </a:rPr>
              <a:t> </a:t>
            </a:r>
            <a:r>
              <a:rPr lang="es-ES" sz="1800" i="1" dirty="0" err="1">
                <a:solidFill>
                  <a:schemeClr val="tx2">
                    <a:lumMod val="75000"/>
                  </a:schemeClr>
                </a:solidFill>
              </a:rPr>
              <a:t>which</a:t>
            </a:r>
            <a:r>
              <a:rPr lang="es-ES" sz="1800" i="1" dirty="0">
                <a:solidFill>
                  <a:schemeClr val="tx2">
                    <a:lumMod val="75000"/>
                  </a:schemeClr>
                </a:solidFill>
              </a:rPr>
              <a:t> </a:t>
            </a:r>
            <a:r>
              <a:rPr lang="es-ES" sz="1800" i="1" dirty="0" err="1">
                <a:solidFill>
                  <a:schemeClr val="tx2">
                    <a:lumMod val="75000"/>
                  </a:schemeClr>
                </a:solidFill>
              </a:rPr>
              <a:t>option</a:t>
            </a:r>
            <a:r>
              <a:rPr lang="es-ES" sz="1800" i="1" dirty="0">
                <a:solidFill>
                  <a:schemeClr val="tx2">
                    <a:lumMod val="75000"/>
                  </a:schemeClr>
                </a:solidFill>
              </a:rPr>
              <a:t> </a:t>
            </a:r>
            <a:r>
              <a:rPr lang="es-ES" sz="1800" i="1" dirty="0" err="1">
                <a:solidFill>
                  <a:schemeClr val="tx2">
                    <a:lumMod val="75000"/>
                  </a:schemeClr>
                </a:solidFill>
              </a:rPr>
              <a:t>to</a:t>
            </a:r>
            <a:r>
              <a:rPr lang="es-ES" sz="1800" i="1" dirty="0">
                <a:solidFill>
                  <a:schemeClr val="tx2">
                    <a:lumMod val="75000"/>
                  </a:schemeClr>
                </a:solidFill>
              </a:rPr>
              <a:t> use, and </a:t>
            </a:r>
            <a:r>
              <a:rPr lang="es-ES" sz="1800" i="1" dirty="0" err="1">
                <a:solidFill>
                  <a:schemeClr val="tx2">
                    <a:lumMod val="75000"/>
                  </a:schemeClr>
                </a:solidFill>
              </a:rPr>
              <a:t>users</a:t>
            </a:r>
            <a:r>
              <a:rPr lang="es-ES" sz="1800" i="1" dirty="0">
                <a:solidFill>
                  <a:schemeClr val="tx2">
                    <a:lumMod val="75000"/>
                  </a:schemeClr>
                </a:solidFill>
              </a:rPr>
              <a:t> </a:t>
            </a:r>
            <a:r>
              <a:rPr lang="es-ES" sz="1800" i="1" dirty="0" err="1">
                <a:solidFill>
                  <a:schemeClr val="tx2">
                    <a:lumMod val="75000"/>
                  </a:schemeClr>
                </a:solidFill>
              </a:rPr>
              <a:t>that</a:t>
            </a:r>
            <a:r>
              <a:rPr lang="es-ES" sz="1800" i="1" dirty="0">
                <a:solidFill>
                  <a:schemeClr val="tx2">
                    <a:lumMod val="75000"/>
                  </a:schemeClr>
                </a:solidFill>
              </a:rPr>
              <a:t> </a:t>
            </a:r>
            <a:r>
              <a:rPr lang="es-ES" sz="1800" i="1" dirty="0" err="1">
                <a:solidFill>
                  <a:schemeClr val="tx2">
                    <a:lumMod val="75000"/>
                  </a:schemeClr>
                </a:solidFill>
              </a:rPr>
              <a:t>have</a:t>
            </a:r>
            <a:r>
              <a:rPr lang="es-ES" sz="1800" i="1" dirty="0">
                <a:solidFill>
                  <a:schemeClr val="tx2">
                    <a:lumMod val="75000"/>
                  </a:schemeClr>
                </a:solidFill>
              </a:rPr>
              <a:t> </a:t>
            </a:r>
            <a:r>
              <a:rPr lang="es-ES" sz="1800" i="1" dirty="0" err="1">
                <a:solidFill>
                  <a:schemeClr val="tx2">
                    <a:lumMod val="75000"/>
                  </a:schemeClr>
                </a:solidFill>
              </a:rPr>
              <a:t>to</a:t>
            </a:r>
            <a:r>
              <a:rPr lang="es-ES" sz="1800" i="1" dirty="0">
                <a:solidFill>
                  <a:schemeClr val="tx2">
                    <a:lumMod val="75000"/>
                  </a:schemeClr>
                </a:solidFill>
              </a:rPr>
              <a:t> examine </a:t>
            </a:r>
            <a:r>
              <a:rPr lang="es-ES" sz="1800" i="1" dirty="0" err="1">
                <a:solidFill>
                  <a:schemeClr val="tx2">
                    <a:lumMod val="75000"/>
                  </a:schemeClr>
                </a:solidFill>
              </a:rPr>
              <a:t>the</a:t>
            </a:r>
            <a:r>
              <a:rPr lang="es-ES" sz="1800" i="1" dirty="0">
                <a:solidFill>
                  <a:schemeClr val="tx2">
                    <a:lumMod val="75000"/>
                  </a:schemeClr>
                </a:solidFill>
              </a:rPr>
              <a:t> </a:t>
            </a:r>
            <a:r>
              <a:rPr lang="es-ES" sz="1800" i="1" dirty="0" err="1">
                <a:solidFill>
                  <a:schemeClr val="tx2">
                    <a:lumMod val="75000"/>
                  </a:schemeClr>
                </a:solidFill>
              </a:rPr>
              <a:t>policy</a:t>
            </a:r>
            <a:r>
              <a:rPr lang="es-ES" sz="1800" i="1" dirty="0">
                <a:solidFill>
                  <a:schemeClr val="tx2">
                    <a:lumMod val="75000"/>
                  </a:schemeClr>
                </a:solidFill>
              </a:rPr>
              <a:t> </a:t>
            </a:r>
            <a:r>
              <a:rPr lang="es-ES" sz="1800" i="1" dirty="0" err="1">
                <a:solidFill>
                  <a:schemeClr val="tx2">
                    <a:lumMod val="75000"/>
                  </a:schemeClr>
                </a:solidFill>
              </a:rPr>
              <a:t>chosen</a:t>
            </a:r>
            <a:r>
              <a:rPr lang="es-ES" sz="1800" i="1" dirty="0">
                <a:solidFill>
                  <a:schemeClr val="tx2">
                    <a:lumMod val="75000"/>
                  </a:schemeClr>
                </a:solidFill>
              </a:rPr>
              <a:t> and </a:t>
            </a:r>
            <a:r>
              <a:rPr lang="es-ES" sz="1800" i="1" dirty="0" err="1">
                <a:solidFill>
                  <a:schemeClr val="tx2">
                    <a:lumMod val="75000"/>
                  </a:schemeClr>
                </a:solidFill>
              </a:rPr>
              <a:t>assess</a:t>
            </a:r>
            <a:r>
              <a:rPr lang="es-ES" sz="1800" i="1" dirty="0">
                <a:solidFill>
                  <a:schemeClr val="tx2">
                    <a:lumMod val="75000"/>
                  </a:schemeClr>
                </a:solidFill>
              </a:rPr>
              <a:t> </a:t>
            </a:r>
            <a:r>
              <a:rPr lang="es-ES" sz="1800" i="1" dirty="0" err="1">
                <a:solidFill>
                  <a:schemeClr val="tx2">
                    <a:lumMod val="75000"/>
                  </a:schemeClr>
                </a:solidFill>
              </a:rPr>
              <a:t>its</a:t>
            </a:r>
            <a:r>
              <a:rPr lang="es-ES" sz="1800" i="1" dirty="0">
                <a:solidFill>
                  <a:schemeClr val="tx2">
                    <a:lumMod val="75000"/>
                  </a:schemeClr>
                </a:solidFill>
              </a:rPr>
              <a:t> </a:t>
            </a:r>
            <a:r>
              <a:rPr lang="es-ES" sz="1800" i="1" dirty="0" err="1">
                <a:solidFill>
                  <a:schemeClr val="tx2">
                    <a:lumMod val="75000"/>
                  </a:schemeClr>
                </a:solidFill>
              </a:rPr>
              <a:t>effects</a:t>
            </a:r>
            <a:r>
              <a:rPr lang="es-ES" sz="1800" i="1" dirty="0" smtClean="0">
                <a:solidFill>
                  <a:schemeClr val="tx2">
                    <a:lumMod val="75000"/>
                  </a:schemeClr>
                </a:solidFill>
              </a:rPr>
              <a:t>.” </a:t>
            </a:r>
            <a:r>
              <a:rPr lang="es-ES" sz="1600" i="1" dirty="0" smtClean="0">
                <a:solidFill>
                  <a:schemeClr val="tx2">
                    <a:lumMod val="75000"/>
                  </a:schemeClr>
                </a:solidFill>
              </a:rPr>
              <a:t>(Subrayado fuera del texto)</a:t>
            </a:r>
            <a:endParaRPr lang="es-ES" sz="1800" i="1" dirty="0">
              <a:solidFill>
                <a:schemeClr val="tx2">
                  <a:lumMod val="75000"/>
                </a:schemeClr>
              </a:solidFill>
            </a:endParaRPr>
          </a:p>
        </p:txBody>
      </p:sp>
    </p:spTree>
    <p:extLst>
      <p:ext uri="{BB962C8B-B14F-4D97-AF65-F5344CB8AC3E}">
        <p14:creationId xmlns:p14="http://schemas.microsoft.com/office/powerpoint/2010/main" val="10966862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Costo o esfuerzo desproporcionado</a:t>
            </a:r>
            <a:endParaRPr lang="es-CO" dirty="0"/>
          </a:p>
        </p:txBody>
      </p:sp>
      <p:sp>
        <p:nvSpPr>
          <p:cNvPr id="3" name="2 Marcador de contenido"/>
          <p:cNvSpPr>
            <a:spLocks noGrp="1"/>
          </p:cNvSpPr>
          <p:nvPr>
            <p:ph sz="quarter" idx="4294967295"/>
          </p:nvPr>
        </p:nvSpPr>
        <p:spPr>
          <a:xfrm>
            <a:off x="899592" y="1700808"/>
            <a:ext cx="7461448" cy="4770864"/>
          </a:xfrm>
          <a:prstGeom prst="rect">
            <a:avLst/>
          </a:prstGeom>
        </p:spPr>
        <p:txBody>
          <a:bodyPr>
            <a:noAutofit/>
          </a:bodyPr>
          <a:lstStyle/>
          <a:p>
            <a:pPr marL="0" indent="0" algn="just">
              <a:buNone/>
            </a:pPr>
            <a:r>
              <a:rPr lang="es-CO" sz="2400" dirty="0" smtClean="0">
                <a:solidFill>
                  <a:schemeClr val="tx2">
                    <a:lumMod val="75000"/>
                  </a:schemeClr>
                </a:solidFill>
              </a:rPr>
              <a:t>ED OCT 2013</a:t>
            </a:r>
            <a:r>
              <a:rPr lang="es-CO" sz="2400" i="1" dirty="0" smtClean="0">
                <a:solidFill>
                  <a:schemeClr val="tx2">
                    <a:lumMod val="75000"/>
                  </a:schemeClr>
                </a:solidFill>
              </a:rPr>
              <a:t>: “La </a:t>
            </a:r>
            <a:r>
              <a:rPr lang="es-CO" sz="2400" i="1" dirty="0">
                <a:solidFill>
                  <a:schemeClr val="tx2">
                    <a:lumMod val="75000"/>
                  </a:schemeClr>
                </a:solidFill>
              </a:rPr>
              <a:t>evaluación de si un requerimiento dará lugar a un costo o esfuerzo desproporcionado, en la fecha de la </a:t>
            </a:r>
            <a:r>
              <a:rPr lang="es-CO" sz="2400" i="1" dirty="0" smtClean="0">
                <a:solidFill>
                  <a:schemeClr val="tx2">
                    <a:lumMod val="75000"/>
                  </a:schemeClr>
                </a:solidFill>
              </a:rPr>
              <a:t> transacción </a:t>
            </a:r>
            <a:r>
              <a:rPr lang="es-CO" sz="2400" i="1" dirty="0">
                <a:solidFill>
                  <a:schemeClr val="tx2">
                    <a:lumMod val="75000"/>
                  </a:schemeClr>
                </a:solidFill>
              </a:rPr>
              <a:t>o suceso, debe basarse en la información sobre los costos y beneficios del requerimiento que </a:t>
            </a:r>
            <a:r>
              <a:rPr lang="es-CO" sz="2400" i="1" dirty="0" smtClean="0">
                <a:solidFill>
                  <a:schemeClr val="tx2">
                    <a:lumMod val="75000"/>
                  </a:schemeClr>
                </a:solidFill>
              </a:rPr>
              <a:t> esté </a:t>
            </a:r>
            <a:r>
              <a:rPr lang="es-CO" sz="2400" i="1" dirty="0">
                <a:solidFill>
                  <a:schemeClr val="tx2">
                    <a:lumMod val="75000"/>
                  </a:schemeClr>
                </a:solidFill>
              </a:rPr>
              <a:t>disponible en el momento de la transacción o suceso. Si la exención del costo o esfuerzo </a:t>
            </a:r>
            <a:r>
              <a:rPr lang="es-CO" sz="2400" i="1" dirty="0" smtClean="0">
                <a:solidFill>
                  <a:schemeClr val="tx2">
                    <a:lumMod val="75000"/>
                  </a:schemeClr>
                </a:solidFill>
              </a:rPr>
              <a:t> desproporcionado </a:t>
            </a:r>
            <a:r>
              <a:rPr lang="es-CO" sz="2400" i="1" dirty="0">
                <a:solidFill>
                  <a:schemeClr val="tx2">
                    <a:lumMod val="75000"/>
                  </a:schemeClr>
                </a:solidFill>
              </a:rPr>
              <a:t>también se aplica a mediciones posteriores de una partida, por ejemplo, en la fecha </a:t>
            </a:r>
            <a:r>
              <a:rPr lang="es-CO" sz="2400" i="1" dirty="0" smtClean="0">
                <a:solidFill>
                  <a:schemeClr val="tx2">
                    <a:lumMod val="75000"/>
                  </a:schemeClr>
                </a:solidFill>
              </a:rPr>
              <a:t>de presentación </a:t>
            </a:r>
            <a:r>
              <a:rPr lang="es-CO" sz="2400" i="1" dirty="0">
                <a:solidFill>
                  <a:schemeClr val="tx2">
                    <a:lumMod val="75000"/>
                  </a:schemeClr>
                </a:solidFill>
              </a:rPr>
              <a:t>siguiente, deberá realizarse una nueva evaluación del costo o esfuerzo desproporcionado, sobre </a:t>
            </a:r>
            <a:r>
              <a:rPr lang="es-CO" sz="2400" i="1" dirty="0" smtClean="0">
                <a:solidFill>
                  <a:schemeClr val="tx2">
                    <a:lumMod val="75000"/>
                  </a:schemeClr>
                </a:solidFill>
              </a:rPr>
              <a:t> la </a:t>
            </a:r>
            <a:r>
              <a:rPr lang="es-CO" sz="2400" i="1" dirty="0">
                <a:solidFill>
                  <a:schemeClr val="tx2">
                    <a:lumMod val="75000"/>
                  </a:schemeClr>
                </a:solidFill>
              </a:rPr>
              <a:t>base de la información disponible en la fecha de la medición posterior</a:t>
            </a:r>
            <a:r>
              <a:rPr lang="es-CO" sz="2400" i="1" dirty="0" smtClean="0">
                <a:solidFill>
                  <a:schemeClr val="tx2">
                    <a:lumMod val="75000"/>
                  </a:schemeClr>
                </a:solidFill>
              </a:rPr>
              <a:t>.”</a:t>
            </a:r>
          </a:p>
        </p:txBody>
      </p:sp>
    </p:spTree>
    <p:extLst>
      <p:ext uri="{BB962C8B-B14F-4D97-AF65-F5344CB8AC3E}">
        <p14:creationId xmlns:p14="http://schemas.microsoft.com/office/powerpoint/2010/main" val="30842383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Costo o esfuerzo desproporcionado</a:t>
            </a:r>
            <a:endParaRPr lang="es-CO" dirty="0"/>
          </a:p>
        </p:txBody>
      </p:sp>
      <p:sp>
        <p:nvSpPr>
          <p:cNvPr id="3" name="2 Marcador de contenido"/>
          <p:cNvSpPr>
            <a:spLocks noGrp="1"/>
          </p:cNvSpPr>
          <p:nvPr>
            <p:ph sz="quarter" idx="4294967295"/>
          </p:nvPr>
        </p:nvSpPr>
        <p:spPr>
          <a:xfrm>
            <a:off x="467544" y="1628800"/>
            <a:ext cx="8208912" cy="4770864"/>
          </a:xfrm>
          <a:prstGeom prst="rect">
            <a:avLst/>
          </a:prstGeom>
        </p:spPr>
        <p:txBody>
          <a:bodyPr>
            <a:noAutofit/>
          </a:bodyPr>
          <a:lstStyle/>
          <a:p>
            <a:pPr marL="0" indent="0" algn="just">
              <a:buNone/>
            </a:pPr>
            <a:r>
              <a:rPr lang="es-CO" sz="1800" dirty="0" smtClean="0">
                <a:solidFill>
                  <a:schemeClr val="tx2">
                    <a:lumMod val="75000"/>
                  </a:schemeClr>
                </a:solidFill>
              </a:rPr>
              <a:t>PROPUESTA SMEIG: </a:t>
            </a:r>
            <a:r>
              <a:rPr lang="es-CO" sz="1800" i="1" dirty="0" smtClean="0">
                <a:solidFill>
                  <a:schemeClr val="tx2">
                    <a:lumMod val="75000"/>
                  </a:schemeClr>
                </a:solidFill>
              </a:rPr>
              <a:t>“In particular, paragraph BC80  explains that the IASB decided not to define ‘undue cost or effort’ in the glossary  or provide further guidance in addition to paragraphs 2.14A–2.14C of the ED </a:t>
            </a:r>
            <a:r>
              <a:rPr lang="es-CO" sz="1800" i="1" dirty="0">
                <a:solidFill>
                  <a:schemeClr val="tx2">
                    <a:lumMod val="75000"/>
                  </a:schemeClr>
                </a:solidFill>
              </a:rPr>
              <a:t>because, ultimately, application of the exemption depends on the SMEs’ specific circumstances and on management’s judgement. The staff support this reasoning.</a:t>
            </a:r>
            <a:r>
              <a:rPr lang="es-CO" sz="1800" dirty="0">
                <a:solidFill>
                  <a:schemeClr val="tx2">
                    <a:lumMod val="75000"/>
                  </a:schemeClr>
                </a:solidFill>
              </a:rPr>
              <a:t> </a:t>
            </a:r>
            <a:r>
              <a:rPr lang="es-CO" sz="1800" i="1" dirty="0" smtClean="0">
                <a:solidFill>
                  <a:schemeClr val="tx2">
                    <a:lumMod val="75000"/>
                  </a:schemeClr>
                </a:solidFill>
              </a:rPr>
              <a:t>(…).</a:t>
            </a:r>
            <a:endParaRPr lang="es-CO" sz="1800" i="1" dirty="0">
              <a:solidFill>
                <a:schemeClr val="tx2">
                  <a:lumMod val="75000"/>
                </a:schemeClr>
              </a:solidFill>
            </a:endParaRPr>
          </a:p>
          <a:p>
            <a:pPr marL="0" indent="0" algn="just">
              <a:buNone/>
            </a:pPr>
            <a:endParaRPr lang="es-CO" sz="1800" i="1" dirty="0" smtClean="0">
              <a:solidFill>
                <a:schemeClr val="tx2">
                  <a:lumMod val="75000"/>
                </a:schemeClr>
              </a:solidFill>
            </a:endParaRPr>
          </a:p>
          <a:p>
            <a:pPr marL="0" indent="0" algn="just">
              <a:buNone/>
            </a:pPr>
            <a:r>
              <a:rPr lang="es-CO" sz="1800" i="1" dirty="0">
                <a:solidFill>
                  <a:schemeClr val="tx2">
                    <a:lumMod val="75000"/>
                  </a:schemeClr>
                </a:solidFill>
              </a:rPr>
              <a:t>The staff recommend that the following sentence is added to paragraphs 2.14A– 2.14C of the ED: </a:t>
            </a:r>
          </a:p>
          <a:p>
            <a:pPr marL="0" indent="0" algn="just">
              <a:buNone/>
            </a:pPr>
            <a:r>
              <a:rPr lang="es-CO" sz="1800" i="1" dirty="0" smtClean="0">
                <a:solidFill>
                  <a:schemeClr val="tx2">
                    <a:lumMod val="75000"/>
                  </a:schemeClr>
                </a:solidFill>
              </a:rPr>
              <a:t>“Applying a requirement would result in ‘undue cost or effort’ because of either excessive cost (eg if valuers’ fees are excessive) or excessive endeavours by employees in comparison to the benefits that the expected users of the SME’s financial statements would receive from having the information.”</a:t>
            </a:r>
          </a:p>
          <a:p>
            <a:pPr marL="0" indent="0" algn="just">
              <a:buNone/>
            </a:pPr>
            <a:r>
              <a:rPr lang="es-CO" sz="1800" i="1" dirty="0" smtClean="0">
                <a:solidFill>
                  <a:schemeClr val="tx2">
                    <a:lumMod val="75000"/>
                  </a:schemeClr>
                </a:solidFill>
              </a:rPr>
              <a:t>The staff also recommend that for each ‘undue cost or effort’ exemption in the  IFRS for SMEs, an SME should be required to disclose when it has used the exemption and disclose its reasoning for doing so.”</a:t>
            </a:r>
            <a:endParaRPr lang="es-CO" sz="1800" i="1" dirty="0">
              <a:solidFill>
                <a:schemeClr val="tx2">
                  <a:lumMod val="75000"/>
                </a:schemeClr>
              </a:solidFill>
            </a:endParaRPr>
          </a:p>
        </p:txBody>
      </p:sp>
    </p:spTree>
    <p:extLst>
      <p:ext uri="{BB962C8B-B14F-4D97-AF65-F5344CB8AC3E}">
        <p14:creationId xmlns:p14="http://schemas.microsoft.com/office/powerpoint/2010/main" val="28012878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87624" y="2780928"/>
            <a:ext cx="6512511" cy="1143000"/>
          </a:xfrm>
        </p:spPr>
        <p:txBody>
          <a:bodyPr>
            <a:normAutofit fontScale="90000"/>
          </a:bodyPr>
          <a:lstStyle/>
          <a:p>
            <a:r>
              <a:rPr lang="es-ES" dirty="0" smtClean="0"/>
              <a:t>Preguntas o comentarios adicionales….</a:t>
            </a:r>
            <a:endParaRPr lang="es-ES" dirty="0"/>
          </a:p>
        </p:txBody>
      </p:sp>
    </p:spTree>
    <p:extLst>
      <p:ext uri="{BB962C8B-B14F-4D97-AF65-F5344CB8AC3E}">
        <p14:creationId xmlns:p14="http://schemas.microsoft.com/office/powerpoint/2010/main" val="41274859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87624" y="2780928"/>
            <a:ext cx="6512511" cy="1143000"/>
          </a:xfrm>
        </p:spPr>
        <p:txBody>
          <a:bodyPr>
            <a:normAutofit fontScale="90000"/>
          </a:bodyPr>
          <a:lstStyle/>
          <a:p>
            <a:r>
              <a:rPr lang="es-ES" dirty="0" smtClean="0"/>
              <a:t>Muchas gracias por su atención!!!!</a:t>
            </a:r>
            <a:endParaRPr lang="es-ES" dirty="0"/>
          </a:p>
        </p:txBody>
      </p:sp>
    </p:spTree>
    <p:extLst>
      <p:ext uri="{BB962C8B-B14F-4D97-AF65-F5344CB8AC3E}">
        <p14:creationId xmlns:p14="http://schemas.microsoft.com/office/powerpoint/2010/main" val="2496324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Donaciones recibidas</a:t>
            </a:r>
            <a:endParaRPr lang="es-CO" i="0" dirty="0"/>
          </a:p>
        </p:txBody>
      </p:sp>
      <p:sp>
        <p:nvSpPr>
          <p:cNvPr id="3" name="2 Marcador de contenido"/>
          <p:cNvSpPr>
            <a:spLocks noGrp="1"/>
          </p:cNvSpPr>
          <p:nvPr>
            <p:ph idx="1"/>
          </p:nvPr>
        </p:nvSpPr>
        <p:spPr>
          <a:xfrm>
            <a:off x="457200" y="1600200"/>
            <a:ext cx="8291264" cy="4853136"/>
          </a:xfrm>
        </p:spPr>
        <p:txBody>
          <a:bodyPr>
            <a:normAutofit/>
          </a:bodyPr>
          <a:lstStyle/>
          <a:p>
            <a:pPr marL="0" indent="0">
              <a:buNone/>
            </a:pPr>
            <a:r>
              <a:rPr lang="es-CO" b="1" dirty="0" smtClean="0"/>
              <a:t>Caso 1. </a:t>
            </a:r>
            <a:r>
              <a:rPr lang="es-CO" i="1" dirty="0" smtClean="0"/>
              <a:t>Una compañía recibe a título de donación, un terreno para que sea utilizado en el desarrollo de sus actividades. Se determina que el valor de mercado del terreno es de $500.000.000.</a:t>
            </a:r>
          </a:p>
          <a:p>
            <a:pPr marL="0" indent="0">
              <a:buNone/>
            </a:pPr>
            <a:endParaRPr lang="es-CO" i="1" dirty="0" smtClean="0"/>
          </a:p>
          <a:p>
            <a:pPr marL="0" indent="0">
              <a:buNone/>
            </a:pPr>
            <a:r>
              <a:rPr lang="es-CO" i="1" dirty="0" smtClean="0"/>
              <a:t>¿Cuál es el tratamiento de la donación recibida en la NIIF para las PYMES?</a:t>
            </a:r>
            <a:endParaRPr lang="es-CO" i="1" dirty="0"/>
          </a:p>
          <a:p>
            <a:pPr marL="0" indent="0">
              <a:buNone/>
            </a:pPr>
            <a:endParaRPr lang="es-CO" i="1" dirty="0" smtClean="0"/>
          </a:p>
          <a:p>
            <a:pPr marL="0" indent="0">
              <a:buNone/>
            </a:pPr>
            <a:endParaRPr lang="es-CO" i="1" dirty="0"/>
          </a:p>
        </p:txBody>
      </p:sp>
    </p:spTree>
    <p:extLst>
      <p:ext uri="{BB962C8B-B14F-4D97-AF65-F5344CB8AC3E}">
        <p14:creationId xmlns:p14="http://schemas.microsoft.com/office/powerpoint/2010/main" val="1045767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Donaciones recibidas</a:t>
            </a:r>
            <a:endParaRPr lang="es-CO" i="0" dirty="0"/>
          </a:p>
        </p:txBody>
      </p:sp>
      <p:sp>
        <p:nvSpPr>
          <p:cNvPr id="3" name="2 Marcador de contenido"/>
          <p:cNvSpPr>
            <a:spLocks noGrp="1"/>
          </p:cNvSpPr>
          <p:nvPr>
            <p:ph idx="1"/>
          </p:nvPr>
        </p:nvSpPr>
        <p:spPr>
          <a:xfrm>
            <a:off x="457200" y="1600200"/>
            <a:ext cx="8291264" cy="4853136"/>
          </a:xfrm>
        </p:spPr>
        <p:txBody>
          <a:bodyPr>
            <a:normAutofit lnSpcReduction="10000"/>
          </a:bodyPr>
          <a:lstStyle/>
          <a:p>
            <a:pPr marL="0" indent="0">
              <a:buNone/>
            </a:pPr>
            <a:r>
              <a:rPr lang="es-CO" b="1" dirty="0" smtClean="0"/>
              <a:t>Sección 10:</a:t>
            </a:r>
          </a:p>
          <a:p>
            <a:pPr marL="0" indent="0" algn="just">
              <a:buNone/>
            </a:pPr>
            <a:r>
              <a:rPr lang="es-CO" dirty="0" smtClean="0"/>
              <a:t>En ausencia de una sección específica, la gerencia de una entidad desarrollará una política contable que lleve a información relevante y fiable. Para esto debe considerar:</a:t>
            </a:r>
          </a:p>
          <a:p>
            <a:pPr marL="0" indent="0">
              <a:buNone/>
            </a:pPr>
            <a:endParaRPr lang="es-CO" dirty="0"/>
          </a:p>
          <a:p>
            <a:r>
              <a:rPr lang="es-CO" dirty="0" smtClean="0"/>
              <a:t>Secciones que traten temas similares o relacionados</a:t>
            </a:r>
          </a:p>
          <a:p>
            <a:r>
              <a:rPr lang="es-CO" dirty="0" smtClean="0"/>
              <a:t>Sección 2: Conceptos y principios generales</a:t>
            </a:r>
            <a:endParaRPr lang="es-CO" dirty="0"/>
          </a:p>
          <a:p>
            <a:pPr marL="0" indent="0">
              <a:buNone/>
            </a:pPr>
            <a:endParaRPr lang="es-CO" i="1" dirty="0" smtClean="0"/>
          </a:p>
          <a:p>
            <a:pPr marL="0" indent="0">
              <a:buNone/>
            </a:pPr>
            <a:endParaRPr lang="es-CO" i="1" dirty="0"/>
          </a:p>
        </p:txBody>
      </p:sp>
    </p:spTree>
    <p:extLst>
      <p:ext uri="{BB962C8B-B14F-4D97-AF65-F5344CB8AC3E}">
        <p14:creationId xmlns:p14="http://schemas.microsoft.com/office/powerpoint/2010/main" val="1678984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Donaciones recibidas</a:t>
            </a:r>
            <a:endParaRPr lang="es-CO" i="0" dirty="0"/>
          </a:p>
        </p:txBody>
      </p:sp>
      <p:sp>
        <p:nvSpPr>
          <p:cNvPr id="3" name="2 Marcador de contenido"/>
          <p:cNvSpPr>
            <a:spLocks noGrp="1"/>
          </p:cNvSpPr>
          <p:nvPr>
            <p:ph idx="1"/>
          </p:nvPr>
        </p:nvSpPr>
        <p:spPr>
          <a:xfrm>
            <a:off x="457200" y="1600200"/>
            <a:ext cx="8291264" cy="4853136"/>
          </a:xfrm>
        </p:spPr>
        <p:txBody>
          <a:bodyPr>
            <a:normAutofit/>
          </a:bodyPr>
          <a:lstStyle/>
          <a:p>
            <a:pPr marL="0" indent="0">
              <a:buNone/>
            </a:pPr>
            <a:r>
              <a:rPr lang="es-CO" dirty="0" smtClean="0"/>
              <a:t>24.4. (b) “Una </a:t>
            </a:r>
            <a:r>
              <a:rPr lang="es-CO" dirty="0"/>
              <a:t>subvención que no impone condiciones de rendimiento </a:t>
            </a:r>
            <a:r>
              <a:rPr lang="es-CO" dirty="0" smtClean="0"/>
              <a:t>futuras específicas </a:t>
            </a:r>
            <a:r>
              <a:rPr lang="es-CO" dirty="0"/>
              <a:t>sobre los receptores se reconocerá </a:t>
            </a:r>
            <a:r>
              <a:rPr lang="es-CO" b="1" u="sng" dirty="0"/>
              <a:t>como ingreso </a:t>
            </a:r>
            <a:r>
              <a:rPr lang="es-CO" dirty="0"/>
              <a:t>cuando </a:t>
            </a:r>
            <a:r>
              <a:rPr lang="es-CO" dirty="0" smtClean="0"/>
              <a:t>los importes </a:t>
            </a:r>
            <a:r>
              <a:rPr lang="es-CO" dirty="0"/>
              <a:t>obtenidos por la subvención sean exigibles</a:t>
            </a:r>
            <a:r>
              <a:rPr lang="es-CO" dirty="0" smtClean="0"/>
              <a:t>.”</a:t>
            </a:r>
            <a:endParaRPr lang="es-CO" dirty="0"/>
          </a:p>
          <a:p>
            <a:pPr marL="0" indent="0">
              <a:buNone/>
            </a:pPr>
            <a:endParaRPr lang="es-CO" i="1" dirty="0" smtClean="0"/>
          </a:p>
          <a:p>
            <a:pPr marL="0" indent="0">
              <a:buNone/>
            </a:pPr>
            <a:r>
              <a:rPr lang="es-CO" i="1" dirty="0" smtClean="0"/>
              <a:t>“(c) </a:t>
            </a:r>
            <a:r>
              <a:rPr lang="es-CO" i="1" dirty="0"/>
              <a:t>Una entidad medirá las subvenciones al valor razonable del activo recibido o </a:t>
            </a:r>
            <a:r>
              <a:rPr lang="es-CO" i="1" dirty="0" smtClean="0"/>
              <a:t>por recibir.”</a:t>
            </a:r>
            <a:endParaRPr lang="es-CO" i="1" dirty="0"/>
          </a:p>
        </p:txBody>
      </p:sp>
    </p:spTree>
    <p:extLst>
      <p:ext uri="{BB962C8B-B14F-4D97-AF65-F5344CB8AC3E}">
        <p14:creationId xmlns:p14="http://schemas.microsoft.com/office/powerpoint/2010/main" val="2771712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Donaciones recibidas</a:t>
            </a:r>
            <a:endParaRPr lang="es-CO" i="0" dirty="0"/>
          </a:p>
        </p:txBody>
      </p:sp>
      <p:sp>
        <p:nvSpPr>
          <p:cNvPr id="3" name="2 Marcador de contenido"/>
          <p:cNvSpPr>
            <a:spLocks noGrp="1"/>
          </p:cNvSpPr>
          <p:nvPr>
            <p:ph idx="1"/>
          </p:nvPr>
        </p:nvSpPr>
        <p:spPr>
          <a:xfrm>
            <a:off x="457200" y="1600200"/>
            <a:ext cx="8291264" cy="4853136"/>
          </a:xfrm>
        </p:spPr>
        <p:txBody>
          <a:bodyPr>
            <a:normAutofit fontScale="92500" lnSpcReduction="20000"/>
          </a:bodyPr>
          <a:lstStyle/>
          <a:p>
            <a:pPr marL="0" indent="0" algn="just">
              <a:buNone/>
            </a:pPr>
            <a:r>
              <a:rPr lang="es-CO" b="1" dirty="0" smtClean="0"/>
              <a:t>Sección 2: </a:t>
            </a:r>
          </a:p>
          <a:p>
            <a:pPr marL="0" indent="0" algn="just">
              <a:buNone/>
            </a:pPr>
            <a:r>
              <a:rPr lang="es-CO" b="1" dirty="0" smtClean="0"/>
              <a:t>“Ingresos </a:t>
            </a:r>
            <a:r>
              <a:rPr lang="es-CO" dirty="0"/>
              <a:t>son los incrementos en los beneficios económicos, producidos </a:t>
            </a:r>
            <a:r>
              <a:rPr lang="es-CO" dirty="0" smtClean="0"/>
              <a:t>a lo </a:t>
            </a:r>
            <a:r>
              <a:rPr lang="es-CO" dirty="0"/>
              <a:t>largo del periodo sobre el que se informa, en forma de entradas </a:t>
            </a:r>
            <a:r>
              <a:rPr lang="es-CO" dirty="0" smtClean="0"/>
              <a:t>o incrementos </a:t>
            </a:r>
            <a:r>
              <a:rPr lang="es-CO" dirty="0"/>
              <a:t>de valor de los activos, o bien como decrementos de </a:t>
            </a:r>
            <a:r>
              <a:rPr lang="es-CO" dirty="0" smtClean="0"/>
              <a:t>las obligaciones</a:t>
            </a:r>
            <a:r>
              <a:rPr lang="es-CO" dirty="0"/>
              <a:t>, que dan como resultado aumentos del patrimonio, </a:t>
            </a:r>
            <a:r>
              <a:rPr lang="es-CO" dirty="0" smtClean="0"/>
              <a:t>distintas de </a:t>
            </a:r>
            <a:r>
              <a:rPr lang="es-CO" dirty="0"/>
              <a:t>las relacionadas con las aportaciones de inversores de patrimonio</a:t>
            </a:r>
            <a:r>
              <a:rPr lang="es-CO" dirty="0" smtClean="0"/>
              <a:t>.”</a:t>
            </a:r>
          </a:p>
          <a:p>
            <a:pPr marL="0" indent="0" algn="just">
              <a:buNone/>
            </a:pPr>
            <a:endParaRPr lang="es-CO" i="1" dirty="0" smtClean="0"/>
          </a:p>
          <a:p>
            <a:pPr marL="0" indent="0" algn="just">
              <a:buNone/>
            </a:pPr>
            <a:r>
              <a:rPr lang="es-CO" i="1" dirty="0" smtClean="0"/>
              <a:t>Terrenos 500.000.000</a:t>
            </a:r>
          </a:p>
          <a:p>
            <a:pPr marL="0" indent="0" algn="just">
              <a:buNone/>
            </a:pPr>
            <a:r>
              <a:rPr lang="es-CO" i="1" dirty="0" smtClean="0"/>
              <a:t>Ingresos donaciones	500.000.000</a:t>
            </a:r>
            <a:endParaRPr lang="es-CO" i="1" dirty="0"/>
          </a:p>
        </p:txBody>
      </p:sp>
    </p:spTree>
    <p:extLst>
      <p:ext uri="{BB962C8B-B14F-4D97-AF65-F5344CB8AC3E}">
        <p14:creationId xmlns:p14="http://schemas.microsoft.com/office/powerpoint/2010/main" val="2861618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i="0" dirty="0" smtClean="0"/>
              <a:t>Gastos pagados por anticipado</a:t>
            </a:r>
            <a:endParaRPr lang="es-CO" i="0" dirty="0"/>
          </a:p>
        </p:txBody>
      </p:sp>
      <p:sp>
        <p:nvSpPr>
          <p:cNvPr id="3" name="2 Marcador de contenido"/>
          <p:cNvSpPr>
            <a:spLocks noGrp="1"/>
          </p:cNvSpPr>
          <p:nvPr>
            <p:ph idx="1"/>
          </p:nvPr>
        </p:nvSpPr>
        <p:spPr>
          <a:xfrm>
            <a:off x="457200" y="1600200"/>
            <a:ext cx="8291264" cy="4853136"/>
          </a:xfrm>
        </p:spPr>
        <p:txBody>
          <a:bodyPr>
            <a:normAutofit fontScale="92500" lnSpcReduction="10000"/>
          </a:bodyPr>
          <a:lstStyle/>
          <a:p>
            <a:pPr marL="0" indent="0">
              <a:buNone/>
            </a:pPr>
            <a:r>
              <a:rPr lang="es-CO" b="1" dirty="0" smtClean="0"/>
              <a:t>Caso 2. </a:t>
            </a:r>
            <a:r>
              <a:rPr lang="es-CO" i="1" dirty="0" smtClean="0"/>
              <a:t>La entidad tiene los siguientes saldos contables en sus reportes financieros bajo PCGA locales:</a:t>
            </a:r>
          </a:p>
          <a:p>
            <a:pPr marL="0" indent="0">
              <a:buNone/>
            </a:pPr>
            <a:endParaRPr lang="es-CO" i="1" dirty="0" smtClean="0"/>
          </a:p>
          <a:p>
            <a:pPr marL="0" indent="0">
              <a:buNone/>
            </a:pPr>
            <a:endParaRPr lang="es-CO" i="1" dirty="0"/>
          </a:p>
          <a:p>
            <a:pPr marL="0" indent="0">
              <a:buNone/>
            </a:pPr>
            <a:endParaRPr lang="es-CO" i="1" dirty="0" smtClean="0"/>
          </a:p>
          <a:p>
            <a:pPr marL="0" indent="0">
              <a:buNone/>
            </a:pPr>
            <a:endParaRPr lang="es-CO" i="1" dirty="0"/>
          </a:p>
          <a:p>
            <a:pPr marL="0" indent="0">
              <a:buNone/>
            </a:pPr>
            <a:endParaRPr lang="es-CO" i="1" dirty="0" smtClean="0"/>
          </a:p>
          <a:p>
            <a:pPr marL="0" indent="0">
              <a:buNone/>
            </a:pPr>
            <a:endParaRPr lang="es-CO" i="1" dirty="0" smtClean="0"/>
          </a:p>
          <a:p>
            <a:pPr marL="0" indent="0">
              <a:buNone/>
            </a:pPr>
            <a:r>
              <a:rPr lang="es-CO" i="1" dirty="0" smtClean="0"/>
              <a:t>¿Cuál es su tratamiento en la NIIF para las PYMES?</a:t>
            </a:r>
            <a:endParaRPr lang="es-CO" i="1" dirty="0"/>
          </a:p>
          <a:p>
            <a:pPr marL="0" indent="0">
              <a:buNone/>
            </a:pPr>
            <a:endParaRPr lang="es-CO" i="1" dirty="0" smtClean="0"/>
          </a:p>
          <a:p>
            <a:pPr marL="0" indent="0">
              <a:buNone/>
            </a:pPr>
            <a:endParaRPr lang="es-CO" i="1" dirty="0"/>
          </a:p>
        </p:txBody>
      </p:sp>
      <p:graphicFrame>
        <p:nvGraphicFramePr>
          <p:cNvPr id="5" name="4 Tabla"/>
          <p:cNvGraphicFramePr>
            <a:graphicFrameLocks noGrp="1"/>
          </p:cNvGraphicFramePr>
          <p:nvPr>
            <p:extLst>
              <p:ext uri="{D42A27DB-BD31-4B8C-83A1-F6EECF244321}">
                <p14:modId xmlns:p14="http://schemas.microsoft.com/office/powerpoint/2010/main" val="4086308371"/>
              </p:ext>
            </p:extLst>
          </p:nvPr>
        </p:nvGraphicFramePr>
        <p:xfrm>
          <a:off x="1763688" y="2780928"/>
          <a:ext cx="4968552" cy="2426382"/>
        </p:xfrm>
        <a:graphic>
          <a:graphicData uri="http://schemas.openxmlformats.org/drawingml/2006/table">
            <a:tbl>
              <a:tblPr>
                <a:tableStyleId>{5C22544A-7EE6-4342-B048-85BDC9FD1C3A}</a:tableStyleId>
              </a:tblPr>
              <a:tblGrid>
                <a:gridCol w="1342852"/>
                <a:gridCol w="1458566"/>
                <a:gridCol w="2167134"/>
              </a:tblGrid>
              <a:tr h="594066">
                <a:tc>
                  <a:txBody>
                    <a:bodyPr/>
                    <a:lstStyle/>
                    <a:p>
                      <a:pPr algn="ctr" fontAlgn="b"/>
                      <a:r>
                        <a:rPr lang="es-CO" sz="2000" u="none" strike="noStrike" dirty="0">
                          <a:effectLst/>
                        </a:rPr>
                        <a:t>170505</a:t>
                      </a:r>
                      <a:endParaRPr lang="es-CO" sz="20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2000" u="none" strike="noStrike" dirty="0">
                          <a:effectLst/>
                        </a:rPr>
                        <a:t>Intereses</a:t>
                      </a:r>
                      <a:endParaRPr lang="es-CO" sz="20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2000" u="none" strike="noStrike">
                          <a:effectLst/>
                        </a:rPr>
                        <a:t>         1.500.000 </a:t>
                      </a:r>
                      <a:endParaRPr lang="es-CO" sz="20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4066">
                <a:tc>
                  <a:txBody>
                    <a:bodyPr/>
                    <a:lstStyle/>
                    <a:p>
                      <a:pPr algn="ctr" fontAlgn="b"/>
                      <a:r>
                        <a:rPr lang="es-CO" sz="2000" u="none" strike="noStrike">
                          <a:effectLst/>
                        </a:rPr>
                        <a:t>170520</a:t>
                      </a:r>
                      <a:endParaRPr lang="es-CO" sz="20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2000" u="none" strike="noStrike" dirty="0">
                          <a:effectLst/>
                        </a:rPr>
                        <a:t>Seguros y fianzas</a:t>
                      </a:r>
                      <a:endParaRPr lang="es-CO" sz="20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2000" u="none" strike="noStrike" dirty="0">
                          <a:effectLst/>
                        </a:rPr>
                        <a:t>         2.000.000 </a:t>
                      </a:r>
                      <a:endParaRPr lang="es-CO" sz="20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4066">
                <a:tc>
                  <a:txBody>
                    <a:bodyPr/>
                    <a:lstStyle/>
                    <a:p>
                      <a:pPr algn="ctr" fontAlgn="b"/>
                      <a:r>
                        <a:rPr lang="es-CO" sz="2000" u="none" strike="noStrike">
                          <a:effectLst/>
                        </a:rPr>
                        <a:t>170535</a:t>
                      </a:r>
                      <a:endParaRPr lang="es-CO" sz="20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2000" u="none" strike="noStrike" dirty="0">
                          <a:effectLst/>
                        </a:rPr>
                        <a:t>Servicios</a:t>
                      </a:r>
                      <a:endParaRPr lang="es-CO" sz="20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2000" u="none" strike="noStrike" dirty="0">
                          <a:effectLst/>
                        </a:rPr>
                        <a:t>         3.000.000 </a:t>
                      </a:r>
                      <a:endParaRPr lang="es-CO" sz="20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4066">
                <a:tc>
                  <a:txBody>
                    <a:bodyPr/>
                    <a:lstStyle/>
                    <a:p>
                      <a:pPr algn="ctr" fontAlgn="b"/>
                      <a:r>
                        <a:rPr lang="es-CO" sz="2000" u="none" strike="noStrike">
                          <a:effectLst/>
                        </a:rPr>
                        <a:t>170545</a:t>
                      </a:r>
                      <a:endParaRPr lang="es-CO" sz="20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2000" u="none" strike="noStrike" dirty="0">
                          <a:effectLst/>
                        </a:rPr>
                        <a:t>Suscripciones - Revistas</a:t>
                      </a:r>
                      <a:endParaRPr lang="es-CO" sz="20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2000" u="none" strike="noStrike" dirty="0">
                          <a:effectLst/>
                        </a:rPr>
                        <a:t>         4.000.000 </a:t>
                      </a:r>
                      <a:endParaRPr lang="es-CO" sz="20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35486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Gastos pagados por anticipado</a:t>
            </a:r>
            <a:endParaRPr lang="es-CO" dirty="0"/>
          </a:p>
        </p:txBody>
      </p:sp>
      <p:sp>
        <p:nvSpPr>
          <p:cNvPr id="3" name="2 Marcador de contenido"/>
          <p:cNvSpPr>
            <a:spLocks noGrp="1"/>
          </p:cNvSpPr>
          <p:nvPr>
            <p:ph idx="1"/>
          </p:nvPr>
        </p:nvSpPr>
        <p:spPr/>
        <p:txBody>
          <a:bodyPr>
            <a:normAutofit/>
          </a:bodyPr>
          <a:lstStyle/>
          <a:p>
            <a:pPr marL="0" indent="0" algn="just">
              <a:buNone/>
            </a:pPr>
            <a:r>
              <a:rPr lang="es-CO" dirty="0" smtClean="0"/>
              <a:t>La NIIF para las PYMES no prohíbe el reconocimiento de los </a:t>
            </a:r>
            <a:r>
              <a:rPr lang="es-CO" b="1" u="sng" dirty="0" smtClean="0"/>
              <a:t>anticipos</a:t>
            </a:r>
            <a:r>
              <a:rPr lang="es-CO" b="1" dirty="0" smtClean="0"/>
              <a:t> </a:t>
            </a:r>
            <a:r>
              <a:rPr lang="es-CO" dirty="0" smtClean="0"/>
              <a:t>como activos, siempre que el pago se realice antes de recibir los bienes </a:t>
            </a:r>
            <a:r>
              <a:rPr lang="es-CO" dirty="0"/>
              <a:t>o</a:t>
            </a:r>
            <a:r>
              <a:rPr lang="es-CO" dirty="0" smtClean="0"/>
              <a:t> servicios.</a:t>
            </a:r>
          </a:p>
          <a:p>
            <a:pPr marL="0" indent="0" algn="just">
              <a:buNone/>
            </a:pPr>
            <a:endParaRPr lang="es-CO" b="1" u="sng" dirty="0"/>
          </a:p>
          <a:p>
            <a:pPr marL="0" indent="0" algn="just">
              <a:buNone/>
            </a:pPr>
            <a:r>
              <a:rPr lang="es-CO" b="1" u="sng" dirty="0" smtClean="0"/>
              <a:t>Los gastos pagados por anticipado se reconocen como activos.</a:t>
            </a:r>
            <a:endParaRPr lang="es-CO" b="1" u="sng" dirty="0"/>
          </a:p>
        </p:txBody>
      </p:sp>
    </p:spTree>
    <p:extLst>
      <p:ext uri="{BB962C8B-B14F-4D97-AF65-F5344CB8AC3E}">
        <p14:creationId xmlns:p14="http://schemas.microsoft.com/office/powerpoint/2010/main" val="2249994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1232</TotalTime>
  <Words>2515</Words>
  <Application>Microsoft Office PowerPoint</Application>
  <PresentationFormat>Presentación en pantalla (4:3)</PresentationFormat>
  <Paragraphs>279</Paragraphs>
  <Slides>37</Slides>
  <Notes>1</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37</vt:i4>
      </vt:variant>
    </vt:vector>
  </HeadingPairs>
  <TitlesOfParts>
    <vt:vector size="39" baseType="lpstr">
      <vt:lpstr>Tema de Office</vt:lpstr>
      <vt:lpstr>Hoja de cálculo</vt:lpstr>
      <vt:lpstr>Aplicación de NIIF para las PYMES: Casos de discusión</vt:lpstr>
      <vt:lpstr>Objetivos</vt:lpstr>
      <vt:lpstr>Parte 1 – Interpretación y aplicación de la NIIF para las PYMES</vt:lpstr>
      <vt:lpstr>Donaciones recibidas</vt:lpstr>
      <vt:lpstr>Donaciones recibidas</vt:lpstr>
      <vt:lpstr>Donaciones recibidas</vt:lpstr>
      <vt:lpstr>Donaciones recibidas</vt:lpstr>
      <vt:lpstr>Gastos pagados por anticipado</vt:lpstr>
      <vt:lpstr>Gastos pagados por anticipado</vt:lpstr>
      <vt:lpstr>Gastos pagados por anticipado</vt:lpstr>
      <vt:lpstr>Pasivo por vacaciones</vt:lpstr>
      <vt:lpstr>Pasivo por vacaciones</vt:lpstr>
      <vt:lpstr>Pasivo por vacaciones</vt:lpstr>
      <vt:lpstr>Pasivo por vacaciones</vt:lpstr>
      <vt:lpstr>Revaluación bajo PCGA anteriores</vt:lpstr>
      <vt:lpstr>Revaluación bajo PCGA anteriores</vt:lpstr>
      <vt:lpstr>Revaluación bajo PCGA anteriores</vt:lpstr>
      <vt:lpstr>Revaluación bajo PCGA anteriores</vt:lpstr>
      <vt:lpstr>Revaluación bajo PCGA anteriores</vt:lpstr>
      <vt:lpstr>Impuesto diferido</vt:lpstr>
      <vt:lpstr>Impuesto diferido</vt:lpstr>
      <vt:lpstr>Impuesto diferido</vt:lpstr>
      <vt:lpstr>Parte 2 – Discusiones sobre los requerimientos de NIIF para las PYMES</vt:lpstr>
      <vt:lpstr>Activos intangibles y costos por préstamos</vt:lpstr>
      <vt:lpstr>Activos intangibles y costos por préstamos</vt:lpstr>
      <vt:lpstr>Activos intangibles y costos por préstamos</vt:lpstr>
      <vt:lpstr>Activos intangibles y costos por préstamos</vt:lpstr>
      <vt:lpstr>Activos Intangibles – Vidas útiles</vt:lpstr>
      <vt:lpstr>Presentación de PowerPoint</vt:lpstr>
      <vt:lpstr>Instrumentos financieros básicos</vt:lpstr>
      <vt:lpstr>Instrumentos financieros básicos</vt:lpstr>
      <vt:lpstr>Propiedades planta y equipo</vt:lpstr>
      <vt:lpstr>Propiedades planta y equipo</vt:lpstr>
      <vt:lpstr>Costo o esfuerzo desproporcionado</vt:lpstr>
      <vt:lpstr>Costo o esfuerzo desproporcionado</vt:lpstr>
      <vt:lpstr>Preguntas o comentarios adicionales….</vt:lpstr>
      <vt:lpstr>Muchas gracias por su atención!!!!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Discusiones sobre algunos tratamientos contables requeridos por las NIIF</dc:title>
  <dc:creator>Edgar</dc:creator>
  <cp:lastModifiedBy>Hebego</cp:lastModifiedBy>
  <cp:revision>48</cp:revision>
  <dcterms:created xsi:type="dcterms:W3CDTF">2012-03-04T23:31:24Z</dcterms:created>
  <dcterms:modified xsi:type="dcterms:W3CDTF">2015-02-02T19:39:30Z</dcterms:modified>
</cp:coreProperties>
</file>