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353" r:id="rId3"/>
    <p:sldId id="422" r:id="rId4"/>
    <p:sldId id="371" r:id="rId5"/>
    <p:sldId id="394" r:id="rId6"/>
    <p:sldId id="393" r:id="rId7"/>
    <p:sldId id="395" r:id="rId8"/>
    <p:sldId id="372" r:id="rId9"/>
    <p:sldId id="396" r:id="rId10"/>
    <p:sldId id="397" r:id="rId11"/>
    <p:sldId id="402" r:id="rId12"/>
    <p:sldId id="398" r:id="rId13"/>
    <p:sldId id="399" r:id="rId14"/>
    <p:sldId id="373" r:id="rId15"/>
    <p:sldId id="401" r:id="rId16"/>
    <p:sldId id="400" r:id="rId17"/>
    <p:sldId id="403" r:id="rId18"/>
    <p:sldId id="404" r:id="rId19"/>
    <p:sldId id="423" r:id="rId20"/>
    <p:sldId id="405" r:id="rId21"/>
    <p:sldId id="424" r:id="rId22"/>
    <p:sldId id="406" r:id="rId23"/>
    <p:sldId id="425" r:id="rId24"/>
    <p:sldId id="408" r:id="rId25"/>
    <p:sldId id="427" r:id="rId26"/>
    <p:sldId id="410" r:id="rId27"/>
    <p:sldId id="411" r:id="rId28"/>
    <p:sldId id="412" r:id="rId29"/>
    <p:sldId id="413" r:id="rId30"/>
    <p:sldId id="414" r:id="rId31"/>
    <p:sldId id="415" r:id="rId32"/>
    <p:sldId id="416" r:id="rId33"/>
    <p:sldId id="417" r:id="rId34"/>
    <p:sldId id="418" r:id="rId35"/>
    <p:sldId id="419" r:id="rId36"/>
    <p:sldId id="426" r:id="rId37"/>
    <p:sldId id="420" r:id="rId38"/>
    <p:sldId id="421" r:id="rId3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sar Salazar" initials="C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8F"/>
    <a:srgbClr val="FFFDB1"/>
    <a:srgbClr val="FFFEE7"/>
    <a:srgbClr val="FEFEDA"/>
    <a:srgbClr val="F4F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7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6-06T21:32:52.516" idx="1">
    <p:pos x="5442" y="2063"/>
    <p:text>Yo no veo datos de valor en uso. Revisar redacción</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96D39C-3E06-4B4E-8ACD-43B3810FD2E0}" type="datetimeFigureOut">
              <a:rPr lang="es-CO" smtClean="0"/>
              <a:t>05/07/2016</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D2EE95-569F-4D56-BD06-A59A58ECCA47}" type="slidenum">
              <a:rPr lang="es-CO" smtClean="0"/>
              <a:t>‹Nº›</a:t>
            </a:fld>
            <a:endParaRPr lang="es-CO"/>
          </a:p>
        </p:txBody>
      </p:sp>
    </p:spTree>
    <p:extLst>
      <p:ext uri="{BB962C8B-B14F-4D97-AF65-F5344CB8AC3E}">
        <p14:creationId xmlns:p14="http://schemas.microsoft.com/office/powerpoint/2010/main" val="2242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2B020-5978-41DD-8E44-13C322548EE3}" type="datetimeFigureOut">
              <a:rPr lang="es-CO" smtClean="0"/>
              <a:t>05/07/2016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EAEC5-A932-492F-9905-CE4E4DA78D09}" type="slidenum">
              <a:rPr lang="es-CO" smtClean="0"/>
              <a:t>‹Nº›</a:t>
            </a:fld>
            <a:endParaRPr lang="es-CO"/>
          </a:p>
        </p:txBody>
      </p:sp>
    </p:spTree>
    <p:extLst>
      <p:ext uri="{BB962C8B-B14F-4D97-AF65-F5344CB8AC3E}">
        <p14:creationId xmlns:p14="http://schemas.microsoft.com/office/powerpoint/2010/main" val="237772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F1EAEC5-A932-492F-9905-CE4E4DA78D09}" type="slidenum">
              <a:rPr lang="es-CO" smtClean="0"/>
              <a:t>2</a:t>
            </a:fld>
            <a:endParaRPr lang="es-CO" dirty="0"/>
          </a:p>
        </p:txBody>
      </p:sp>
    </p:spTree>
    <p:extLst>
      <p:ext uri="{BB962C8B-B14F-4D97-AF65-F5344CB8AC3E}">
        <p14:creationId xmlns:p14="http://schemas.microsoft.com/office/powerpoint/2010/main" val="1175643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F1EAEC5-A932-492F-9905-CE4E4DA78D09}" type="slidenum">
              <a:rPr lang="es-CO" smtClean="0"/>
              <a:t>3</a:t>
            </a:fld>
            <a:endParaRPr lang="es-CO" dirty="0"/>
          </a:p>
        </p:txBody>
      </p:sp>
    </p:spTree>
    <p:extLst>
      <p:ext uri="{BB962C8B-B14F-4D97-AF65-F5344CB8AC3E}">
        <p14:creationId xmlns:p14="http://schemas.microsoft.com/office/powerpoint/2010/main" val="1572314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AF1EAEC5-A932-492F-9905-CE4E4DA78D09}" type="slidenum">
              <a:rPr lang="es-CO" smtClean="0"/>
              <a:t>21</a:t>
            </a:fld>
            <a:endParaRPr lang="es-CO"/>
          </a:p>
        </p:txBody>
      </p:sp>
    </p:spTree>
    <p:extLst>
      <p:ext uri="{BB962C8B-B14F-4D97-AF65-F5344CB8AC3E}">
        <p14:creationId xmlns:p14="http://schemas.microsoft.com/office/powerpoint/2010/main" val="1666306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pic>
        <p:nvPicPr>
          <p:cNvPr id="1026" name="Picture 2" descr="http://puj-portal.javeriana.edu.co/portal/pls/portal/docs/1/1142061.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5517232"/>
            <a:ext cx="1341809" cy="1200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i="1">
                <a:solidFill>
                  <a:schemeClr val="tx2">
                    <a:lumMod val="75000"/>
                  </a:schemeClr>
                </a:solidFill>
              </a:defRPr>
            </a:lvl1pPr>
          </a:lstStyle>
          <a:p>
            <a:r>
              <a:rPr lang="es-ES" dirty="0" smtClean="0"/>
              <a:t>Haga clic para modificar el estilo de título del patrón</a:t>
            </a:r>
            <a:endParaRPr lang="es-CO" dirty="0"/>
          </a:p>
        </p:txBody>
      </p:sp>
      <p:sp>
        <p:nvSpPr>
          <p:cNvPr id="3" name="2 Marcador de contenido"/>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05/07/2016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3000">
              <a:srgbClr val="FFFC8F"/>
            </a:gs>
            <a:gs pos="1000">
              <a:srgbClr val="FFFF00"/>
            </a:gs>
          </a:gsLst>
          <a:lin ang="27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9A510-5674-4ED6-81FD-63927EAF4F28}" type="datetimeFigureOut">
              <a:rPr lang="es-CO" smtClean="0"/>
              <a:pPr/>
              <a:t>05/07/2016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4ABE7-18B2-48CC-B8A3-CC2857F261E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Casos prácticos de NIF: </a:t>
            </a:r>
            <a:r>
              <a:rPr lang="es-CO" dirty="0"/>
              <a:t>Problemas de aplicación en la realidad colombiana</a:t>
            </a:r>
          </a:p>
        </p:txBody>
      </p:sp>
      <p:sp>
        <p:nvSpPr>
          <p:cNvPr id="3" name="2 Subtítulo"/>
          <p:cNvSpPr>
            <a:spLocks noGrp="1"/>
          </p:cNvSpPr>
          <p:nvPr>
            <p:ph type="subTitle" idx="1"/>
          </p:nvPr>
        </p:nvSpPr>
        <p:spPr>
          <a:xfrm>
            <a:off x="1357290" y="4000504"/>
            <a:ext cx="6400800" cy="1752600"/>
          </a:xfrm>
        </p:spPr>
        <p:txBody>
          <a:bodyPr>
            <a:normAutofit/>
          </a:bodyPr>
          <a:lstStyle/>
          <a:p>
            <a:r>
              <a:rPr lang="es-CO" dirty="0"/>
              <a:t>Cesar Augusto Salazar Baquero</a:t>
            </a:r>
          </a:p>
          <a:p>
            <a:r>
              <a:rPr lang="es-CO" dirty="0" smtClean="0"/>
              <a:t>Edgar Emilio Salazar Baquero</a:t>
            </a:r>
          </a:p>
          <a:p>
            <a:r>
              <a:rPr lang="es-CO" dirty="0" smtClean="0"/>
              <a:t>2016</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3" name="2 Marcador de contenido"/>
          <p:cNvSpPr>
            <a:spLocks noGrp="1"/>
          </p:cNvSpPr>
          <p:nvPr>
            <p:ph idx="1"/>
          </p:nvPr>
        </p:nvSpPr>
        <p:spPr>
          <a:xfrm>
            <a:off x="457200" y="1600200"/>
            <a:ext cx="8291264" cy="4853136"/>
          </a:xfrm>
        </p:spPr>
        <p:txBody>
          <a:bodyPr>
            <a:normAutofit lnSpcReduction="10000"/>
          </a:bodyPr>
          <a:lstStyle/>
          <a:p>
            <a:pPr marL="0" indent="0">
              <a:buNone/>
            </a:pPr>
            <a:r>
              <a:rPr lang="es-CO" dirty="0" smtClean="0"/>
              <a:t>NIC 28 (p32) </a:t>
            </a:r>
          </a:p>
          <a:p>
            <a:pPr marL="0" indent="0" algn="just">
              <a:buNone/>
            </a:pPr>
            <a:r>
              <a:rPr lang="es-CO" i="1" dirty="0" smtClean="0"/>
              <a:t>“</a:t>
            </a:r>
            <a:r>
              <a:rPr lang="es-CO" i="1" dirty="0"/>
              <a:t>Se realizarán los ajustes adecuados en la parte de la entidad en el resultado </a:t>
            </a:r>
            <a:r>
              <a:rPr lang="es-CO" i="1" dirty="0" smtClean="0"/>
              <a:t>del periodo </a:t>
            </a:r>
            <a:r>
              <a:rPr lang="es-CO" i="1" dirty="0"/>
              <a:t>de la asociada o negocio conjunto después de la adquisición </a:t>
            </a:r>
            <a:r>
              <a:rPr lang="es-CO" i="1" dirty="0" smtClean="0"/>
              <a:t>para contabilizar</a:t>
            </a:r>
            <a:r>
              <a:rPr lang="es-CO" i="1" dirty="0"/>
              <a:t>, </a:t>
            </a:r>
            <a:r>
              <a:rPr lang="es-CO" b="1" i="1" u="sng" dirty="0"/>
              <a:t>por ejemplo, la depreciación de los activos depreciables basados </a:t>
            </a:r>
            <a:r>
              <a:rPr lang="es-CO" b="1" i="1" u="sng" dirty="0" smtClean="0"/>
              <a:t>en sus </a:t>
            </a:r>
            <a:r>
              <a:rPr lang="es-CO" b="1" i="1" u="sng" dirty="0"/>
              <a:t>valores razonables en la fecha de </a:t>
            </a:r>
            <a:r>
              <a:rPr lang="es-CO" b="1" i="1" u="sng" dirty="0" smtClean="0"/>
              <a:t>adquisición”</a:t>
            </a:r>
          </a:p>
          <a:p>
            <a:pPr marL="0" indent="0">
              <a:buNone/>
            </a:pPr>
            <a:endParaRPr lang="es-ES" sz="2400" dirty="0" smtClean="0"/>
          </a:p>
          <a:p>
            <a:pPr marL="0" indent="0">
              <a:buNone/>
            </a:pPr>
            <a:r>
              <a:rPr lang="es-ES" sz="2400" dirty="0" smtClean="0"/>
              <a:t>Ver también NIIF PYMES 14.8c</a:t>
            </a:r>
            <a:endParaRPr lang="es-CO" dirty="0"/>
          </a:p>
        </p:txBody>
      </p:sp>
    </p:spTree>
    <p:extLst>
      <p:ext uri="{BB962C8B-B14F-4D97-AF65-F5344CB8AC3E}">
        <p14:creationId xmlns:p14="http://schemas.microsoft.com/office/powerpoint/2010/main" val="2114691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buNone/>
            </a:pPr>
            <a:r>
              <a:rPr lang="es-ES" b="1" dirty="0" smtClean="0"/>
              <a:t>Ejemplo:</a:t>
            </a:r>
          </a:p>
          <a:p>
            <a:pPr marL="0" indent="0">
              <a:buNone/>
            </a:pPr>
            <a:r>
              <a:rPr lang="es-ES" dirty="0" smtClean="0"/>
              <a:t>Adquisición de una asociada por medio de la compra del 30% de la participación patrimonial por 300.000. </a:t>
            </a:r>
          </a:p>
          <a:p>
            <a:pPr marL="0" indent="0">
              <a:buNone/>
            </a:pPr>
            <a:r>
              <a:rPr lang="es-ES" dirty="0" smtClean="0"/>
              <a:t>El valor en libros del patrimonio de la asociada es de 220.000. </a:t>
            </a:r>
          </a:p>
          <a:p>
            <a:pPr marL="0" indent="0">
              <a:buNone/>
            </a:pPr>
            <a:r>
              <a:rPr lang="es-ES" dirty="0" smtClean="0"/>
              <a:t>El valor razonable de los activos </a:t>
            </a:r>
            <a:r>
              <a:rPr lang="es-ES" dirty="0"/>
              <a:t>netos (menos los </a:t>
            </a:r>
            <a:r>
              <a:rPr lang="es-ES" dirty="0" smtClean="0"/>
              <a:t>pasivos asumidos) de la asociada es de 470.000.</a:t>
            </a:r>
            <a:endParaRPr lang="es-CO" dirty="0"/>
          </a:p>
        </p:txBody>
      </p:sp>
    </p:spTree>
    <p:extLst>
      <p:ext uri="{BB962C8B-B14F-4D97-AF65-F5344CB8AC3E}">
        <p14:creationId xmlns:p14="http://schemas.microsoft.com/office/powerpoint/2010/main" val="2344314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6" name="2 Marcador de contenido"/>
          <p:cNvSpPr>
            <a:spLocks noGrp="1"/>
          </p:cNvSpPr>
          <p:nvPr>
            <p:ph idx="1"/>
          </p:nvPr>
        </p:nvSpPr>
        <p:spPr>
          <a:xfrm>
            <a:off x="457200" y="1508919"/>
            <a:ext cx="8291264" cy="498558"/>
          </a:xfrm>
        </p:spPr>
        <p:txBody>
          <a:bodyPr>
            <a:normAutofit fontScale="92500" lnSpcReduction="20000"/>
          </a:bodyPr>
          <a:lstStyle/>
          <a:p>
            <a:pPr marL="0" indent="0" algn="ctr">
              <a:buNone/>
            </a:pPr>
            <a:r>
              <a:rPr lang="es-ES" b="1" dirty="0" smtClean="0"/>
              <a:t>Adquisición de la inversión</a:t>
            </a:r>
            <a:endParaRPr lang="es-CO" b="1" dirty="0"/>
          </a:p>
        </p:txBody>
      </p:sp>
      <p:pic>
        <p:nvPicPr>
          <p:cNvPr id="7" name="Imagen 6"/>
          <p:cNvPicPr>
            <a:picLocks noChangeAspect="1"/>
          </p:cNvPicPr>
          <p:nvPr/>
        </p:nvPicPr>
        <p:blipFill>
          <a:blip r:embed="rId2"/>
          <a:stretch>
            <a:fillRect/>
          </a:stretch>
        </p:blipFill>
        <p:spPr>
          <a:xfrm>
            <a:off x="647564" y="2007477"/>
            <a:ext cx="7848872" cy="4528478"/>
          </a:xfrm>
          <a:prstGeom prst="rect">
            <a:avLst/>
          </a:prstGeom>
        </p:spPr>
      </p:pic>
    </p:spTree>
    <p:extLst>
      <p:ext uri="{BB962C8B-B14F-4D97-AF65-F5344CB8AC3E}">
        <p14:creationId xmlns:p14="http://schemas.microsoft.com/office/powerpoint/2010/main" val="1174049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6" name="2 Marcador de contenido"/>
          <p:cNvSpPr>
            <a:spLocks noGrp="1"/>
          </p:cNvSpPr>
          <p:nvPr>
            <p:ph idx="1"/>
          </p:nvPr>
        </p:nvSpPr>
        <p:spPr>
          <a:xfrm>
            <a:off x="457200" y="1268760"/>
            <a:ext cx="8291264" cy="498558"/>
          </a:xfrm>
        </p:spPr>
        <p:txBody>
          <a:bodyPr>
            <a:normAutofit fontScale="92500" lnSpcReduction="20000"/>
          </a:bodyPr>
          <a:lstStyle/>
          <a:p>
            <a:pPr marL="0" indent="0" algn="ctr">
              <a:buNone/>
            </a:pPr>
            <a:r>
              <a:rPr lang="es-ES" b="1" dirty="0" smtClean="0"/>
              <a:t>Cierre del período – reconocimiento del resultado</a:t>
            </a:r>
            <a:endParaRPr lang="es-CO" b="1" dirty="0"/>
          </a:p>
        </p:txBody>
      </p:sp>
      <p:pic>
        <p:nvPicPr>
          <p:cNvPr id="4" name="Imagen 3"/>
          <p:cNvPicPr>
            <a:picLocks noChangeAspect="1"/>
          </p:cNvPicPr>
          <p:nvPr/>
        </p:nvPicPr>
        <p:blipFill>
          <a:blip r:embed="rId2"/>
          <a:stretch>
            <a:fillRect/>
          </a:stretch>
        </p:blipFill>
        <p:spPr>
          <a:xfrm>
            <a:off x="1146448" y="1776446"/>
            <a:ext cx="6912768" cy="4901755"/>
          </a:xfrm>
          <a:prstGeom prst="rect">
            <a:avLst/>
          </a:prstGeom>
        </p:spPr>
      </p:pic>
    </p:spTree>
    <p:extLst>
      <p:ext uri="{BB962C8B-B14F-4D97-AF65-F5344CB8AC3E}">
        <p14:creationId xmlns:p14="http://schemas.microsoft.com/office/powerpoint/2010/main" val="2848192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sp>
        <p:nvSpPr>
          <p:cNvPr id="3" name="2 Marcador de contenido"/>
          <p:cNvSpPr>
            <a:spLocks noGrp="1"/>
          </p:cNvSpPr>
          <p:nvPr>
            <p:ph idx="1"/>
          </p:nvPr>
        </p:nvSpPr>
        <p:spPr>
          <a:xfrm>
            <a:off x="457200" y="1600200"/>
            <a:ext cx="8291264" cy="4853136"/>
          </a:xfrm>
        </p:spPr>
        <p:txBody>
          <a:bodyPr>
            <a:normAutofit fontScale="77500" lnSpcReduction="20000"/>
          </a:bodyPr>
          <a:lstStyle/>
          <a:p>
            <a:pPr marL="0" indent="0" algn="just">
              <a:buNone/>
            </a:pPr>
            <a:r>
              <a:rPr lang="es-ES" b="1" dirty="0" smtClean="0"/>
              <a:t>Medición del impuesto diferido</a:t>
            </a:r>
          </a:p>
          <a:p>
            <a:pPr marL="0" indent="0" algn="just">
              <a:buNone/>
            </a:pPr>
            <a:endParaRPr lang="es-CO" b="1" dirty="0" smtClean="0"/>
          </a:p>
          <a:p>
            <a:pPr marL="0" indent="0" algn="just">
              <a:buNone/>
            </a:pPr>
            <a:r>
              <a:rPr lang="es-CO" dirty="0" smtClean="0"/>
              <a:t>Se calculan utilizando </a:t>
            </a:r>
            <a:r>
              <a:rPr lang="es-CO" b="1" u="sng" dirty="0" smtClean="0"/>
              <a:t>las </a:t>
            </a:r>
            <a:r>
              <a:rPr lang="es-CO" b="1" u="sng" dirty="0"/>
              <a:t>tasas fiscales que se espera sean de aplicación en el período en el </a:t>
            </a:r>
            <a:r>
              <a:rPr lang="es-CO" b="1" u="sng" dirty="0" smtClean="0"/>
              <a:t>que el </a:t>
            </a:r>
            <a:r>
              <a:rPr lang="es-CO" b="1" u="sng" dirty="0"/>
              <a:t>activo se realice o el pasivo se </a:t>
            </a:r>
            <a:r>
              <a:rPr lang="es-CO" b="1" u="sng" dirty="0" smtClean="0"/>
              <a:t>cancele</a:t>
            </a:r>
            <a:r>
              <a:rPr lang="es-CO" dirty="0" smtClean="0"/>
              <a:t>.</a:t>
            </a:r>
          </a:p>
          <a:p>
            <a:pPr marL="0" indent="0">
              <a:buNone/>
            </a:pPr>
            <a:endParaRPr lang="es-CO" dirty="0" smtClean="0"/>
          </a:p>
          <a:p>
            <a:pPr marL="0" indent="0" algn="just">
              <a:buNone/>
            </a:pPr>
            <a:r>
              <a:rPr lang="es-CO" dirty="0" smtClean="0"/>
              <a:t>Si la tasa varía dependiendo del nivel de ganancia fiscal, se utilizarán las </a:t>
            </a:r>
            <a:r>
              <a:rPr lang="es-CO" b="1" u="sng" dirty="0" smtClean="0"/>
              <a:t>tasas </a:t>
            </a:r>
            <a:r>
              <a:rPr lang="es-CO" b="1" u="sng" dirty="0"/>
              <a:t>promedio que se espere aplicar, a la ganancia o a la </a:t>
            </a:r>
            <a:r>
              <a:rPr lang="es-CO" b="1" u="sng" dirty="0" smtClean="0"/>
              <a:t>pérdida fiscal</a:t>
            </a:r>
            <a:r>
              <a:rPr lang="es-CO" b="1" u="sng" dirty="0"/>
              <a:t>, en los periodos en los que se espere que vayan a revertir</a:t>
            </a:r>
            <a:r>
              <a:rPr lang="es-CO" dirty="0"/>
              <a:t> </a:t>
            </a:r>
            <a:r>
              <a:rPr lang="es-CO" dirty="0" smtClean="0"/>
              <a:t>las correspondientes </a:t>
            </a:r>
            <a:r>
              <a:rPr lang="es-CO" dirty="0"/>
              <a:t>diferencias</a:t>
            </a:r>
            <a:r>
              <a:rPr lang="es-CO" dirty="0" smtClean="0"/>
              <a:t>.</a:t>
            </a:r>
          </a:p>
          <a:p>
            <a:pPr marL="0" indent="0">
              <a:buNone/>
            </a:pPr>
            <a:endParaRPr lang="es-CO" dirty="0" smtClean="0"/>
          </a:p>
          <a:p>
            <a:pPr marL="0" indent="0" algn="just">
              <a:buNone/>
            </a:pPr>
            <a:r>
              <a:rPr lang="es-CO" dirty="0" smtClean="0"/>
              <a:t>Se considerará la </a:t>
            </a:r>
            <a:r>
              <a:rPr lang="es-CO" dirty="0"/>
              <a:t>forma en que la entidad </a:t>
            </a:r>
            <a:r>
              <a:rPr lang="es-CO" dirty="0" smtClean="0"/>
              <a:t>espera recuperar </a:t>
            </a:r>
            <a:r>
              <a:rPr lang="es-CO" dirty="0"/>
              <a:t>o liquidar el importe en libros de sus activos y pasivos</a:t>
            </a:r>
            <a:r>
              <a:rPr lang="es-CO" dirty="0" smtClean="0"/>
              <a:t>.</a:t>
            </a:r>
            <a:endParaRPr lang="es-ES" i="1" dirty="0"/>
          </a:p>
        </p:txBody>
      </p:sp>
    </p:spTree>
    <p:extLst>
      <p:ext uri="{BB962C8B-B14F-4D97-AF65-F5344CB8AC3E}">
        <p14:creationId xmlns:p14="http://schemas.microsoft.com/office/powerpoint/2010/main" val="2771712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sp>
        <p:nvSpPr>
          <p:cNvPr id="3" name="2 Marcador de contenido"/>
          <p:cNvSpPr>
            <a:spLocks noGrp="1"/>
          </p:cNvSpPr>
          <p:nvPr>
            <p:ph idx="1"/>
          </p:nvPr>
        </p:nvSpPr>
        <p:spPr>
          <a:xfrm>
            <a:off x="457200" y="1600200"/>
            <a:ext cx="8291264" cy="4853136"/>
          </a:xfrm>
        </p:spPr>
        <p:txBody>
          <a:bodyPr>
            <a:normAutofit fontScale="92500" lnSpcReduction="20000"/>
          </a:bodyPr>
          <a:lstStyle/>
          <a:p>
            <a:pPr marL="0" indent="0" algn="just">
              <a:buNone/>
            </a:pPr>
            <a:r>
              <a:rPr lang="es-ES" b="1" dirty="0" smtClean="0"/>
              <a:t>Medición del impuesto diferido</a:t>
            </a:r>
          </a:p>
          <a:p>
            <a:pPr marL="0" indent="0" algn="just">
              <a:buNone/>
            </a:pPr>
            <a:endParaRPr lang="es-CO" b="1" dirty="0" smtClean="0"/>
          </a:p>
          <a:p>
            <a:pPr marL="514350" indent="-514350" algn="just">
              <a:buAutoNum type="arabicPeriod"/>
            </a:pPr>
            <a:r>
              <a:rPr lang="es-ES" dirty="0" smtClean="0"/>
              <a:t>Considerar la sobretasa del CREE, para los años 2015 a 2018. </a:t>
            </a:r>
          </a:p>
          <a:p>
            <a:pPr marL="514350" indent="-514350" algn="just">
              <a:buAutoNum type="arabicPeriod"/>
            </a:pPr>
            <a:endParaRPr lang="es-ES" dirty="0" smtClean="0"/>
          </a:p>
          <a:p>
            <a:pPr marL="514350" indent="-514350" algn="just">
              <a:buAutoNum type="arabicPeriod"/>
            </a:pPr>
            <a:r>
              <a:rPr lang="es-ES" dirty="0" smtClean="0"/>
              <a:t>Considerar el nivel de ganancias fiscales futuras para determinar la tasa promedio aplicable.</a:t>
            </a:r>
          </a:p>
          <a:p>
            <a:pPr marL="514350" indent="-514350" algn="just">
              <a:buAutoNum type="arabicPeriod"/>
            </a:pPr>
            <a:endParaRPr lang="es-ES" dirty="0" smtClean="0"/>
          </a:p>
          <a:p>
            <a:pPr marL="514350" indent="-514350" algn="just">
              <a:buAutoNum type="arabicPeriod"/>
            </a:pPr>
            <a:r>
              <a:rPr lang="es-ES" dirty="0" smtClean="0"/>
              <a:t>Considerar la forma en que la entidad espera realizar sus activos (tarifa de rentas ordinarias y/o ganancias ocasionales)</a:t>
            </a:r>
            <a:endParaRPr lang="es-CO" dirty="0" smtClean="0"/>
          </a:p>
        </p:txBody>
      </p:sp>
    </p:spTree>
    <p:extLst>
      <p:ext uri="{BB962C8B-B14F-4D97-AF65-F5344CB8AC3E}">
        <p14:creationId xmlns:p14="http://schemas.microsoft.com/office/powerpoint/2010/main" val="517583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sp>
        <p:nvSpPr>
          <p:cNvPr id="3" name="2 Marcador de contenido"/>
          <p:cNvSpPr>
            <a:spLocks noGrp="1"/>
          </p:cNvSpPr>
          <p:nvPr>
            <p:ph idx="1"/>
          </p:nvPr>
        </p:nvSpPr>
        <p:spPr>
          <a:xfrm>
            <a:off x="457200" y="1600200"/>
            <a:ext cx="8291264" cy="4853136"/>
          </a:xfrm>
        </p:spPr>
        <p:txBody>
          <a:bodyPr>
            <a:normAutofit lnSpcReduction="10000"/>
          </a:bodyPr>
          <a:lstStyle/>
          <a:p>
            <a:pPr marL="0" indent="0" algn="just">
              <a:buNone/>
            </a:pPr>
            <a:r>
              <a:rPr lang="es-ES" b="1" dirty="0" smtClean="0"/>
              <a:t>Ejemplo:</a:t>
            </a:r>
          </a:p>
          <a:p>
            <a:pPr marL="0" indent="0" algn="just">
              <a:buNone/>
            </a:pPr>
            <a:r>
              <a:rPr lang="es-ES" dirty="0" smtClean="0"/>
              <a:t>Diferencias temporarias </a:t>
            </a:r>
            <a:r>
              <a:rPr lang="es-ES" dirty="0"/>
              <a:t>deducibles </a:t>
            </a:r>
            <a:r>
              <a:rPr lang="es-ES" dirty="0" smtClean="0"/>
              <a:t>por $189.000.000 (cargos </a:t>
            </a:r>
            <a:r>
              <a:rPr lang="es-ES" dirty="0"/>
              <a:t>diferidos </a:t>
            </a:r>
            <a:r>
              <a:rPr lang="es-ES" dirty="0" smtClean="0"/>
              <a:t>deducibles fiscalmente mediante amortización lineal en tres períodos).</a:t>
            </a:r>
          </a:p>
          <a:p>
            <a:pPr marL="0" indent="0" algn="just">
              <a:buNone/>
            </a:pPr>
            <a:endParaRPr lang="es-ES" dirty="0"/>
          </a:p>
          <a:p>
            <a:pPr marL="0" indent="0" algn="just">
              <a:buNone/>
            </a:pPr>
            <a:r>
              <a:rPr lang="es-ES" dirty="0" smtClean="0"/>
              <a:t>La entidad espera obtener rentas fiscales (después de la amortización fiscal de los cargos diferidos) de $2.000.000.000, durante los siguientes tres periodos.</a:t>
            </a:r>
          </a:p>
          <a:p>
            <a:pPr marL="0" indent="0" algn="just">
              <a:buNone/>
            </a:pPr>
            <a:endParaRPr lang="es-ES" dirty="0"/>
          </a:p>
        </p:txBody>
      </p:sp>
    </p:spTree>
    <p:extLst>
      <p:ext uri="{BB962C8B-B14F-4D97-AF65-F5344CB8AC3E}">
        <p14:creationId xmlns:p14="http://schemas.microsoft.com/office/powerpoint/2010/main" val="3436895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pic>
        <p:nvPicPr>
          <p:cNvPr id="9" name="Imagen 8"/>
          <p:cNvPicPr>
            <a:picLocks noChangeAspect="1"/>
          </p:cNvPicPr>
          <p:nvPr/>
        </p:nvPicPr>
        <p:blipFill>
          <a:blip r:embed="rId2"/>
          <a:stretch>
            <a:fillRect/>
          </a:stretch>
        </p:blipFill>
        <p:spPr>
          <a:xfrm>
            <a:off x="333872" y="1268760"/>
            <a:ext cx="8352928" cy="5468272"/>
          </a:xfrm>
          <a:prstGeom prst="rect">
            <a:avLst/>
          </a:prstGeom>
        </p:spPr>
      </p:pic>
    </p:spTree>
    <p:extLst>
      <p:ext uri="{BB962C8B-B14F-4D97-AF65-F5344CB8AC3E}">
        <p14:creationId xmlns:p14="http://schemas.microsoft.com/office/powerpoint/2010/main" val="2204160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lgn="just">
              <a:buNone/>
            </a:pPr>
            <a:r>
              <a:rPr lang="es-ES" b="1" dirty="0" smtClean="0"/>
              <a:t>Ejemplo (en millones de pesos colombianos):</a:t>
            </a:r>
          </a:p>
          <a:p>
            <a:pPr algn="just">
              <a:buFontTx/>
              <a:buNone/>
            </a:pPr>
            <a:r>
              <a:rPr lang="es-CO" altLang="es-CO" dirty="0"/>
              <a:t>Una máquina </a:t>
            </a:r>
            <a:r>
              <a:rPr lang="es-CO" altLang="es-CO" dirty="0" smtClean="0"/>
              <a:t>productiva adquirida 6 años atrás, </a:t>
            </a:r>
            <a:r>
              <a:rPr lang="es-CO" altLang="es-CO" dirty="0"/>
              <a:t>tiene un costo contable (y fiscal) de 1.000. Su valor en libros es de 1.500. Su valor fiscal es de 400 (la depreciación acumulada fiscal es de 600). La entidad espera recuperar el valor en libros del activo a través de la venta. </a:t>
            </a:r>
          </a:p>
          <a:p>
            <a:pPr marL="0" indent="0" algn="just">
              <a:buNone/>
            </a:pPr>
            <a:endParaRPr lang="es-ES" dirty="0"/>
          </a:p>
        </p:txBody>
      </p:sp>
    </p:spTree>
    <p:extLst>
      <p:ext uri="{BB962C8B-B14F-4D97-AF65-F5344CB8AC3E}">
        <p14:creationId xmlns:p14="http://schemas.microsoft.com/office/powerpoint/2010/main" val="2602349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Impuesto diferido</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lgn="just">
              <a:buNone/>
            </a:pPr>
            <a:r>
              <a:rPr lang="es-ES" dirty="0" smtClean="0"/>
              <a:t>La regulación fiscal colombiana requiere incluir la recuperación de la depreciación como una renta gravable.  El exceso sobre el costo original se considera una ganancia ocasional:</a:t>
            </a:r>
            <a:endParaRPr lang="es-ES" dirty="0"/>
          </a:p>
          <a:p>
            <a:pPr marL="0" indent="0" algn="just">
              <a:buNone/>
            </a:pPr>
            <a:endParaRPr lang="es-ES" dirty="0"/>
          </a:p>
        </p:txBody>
      </p:sp>
      <p:pic>
        <p:nvPicPr>
          <p:cNvPr id="4" name="Imagen 3"/>
          <p:cNvPicPr>
            <a:picLocks noChangeAspect="1"/>
          </p:cNvPicPr>
          <p:nvPr/>
        </p:nvPicPr>
        <p:blipFill>
          <a:blip r:embed="rId2"/>
          <a:stretch>
            <a:fillRect/>
          </a:stretch>
        </p:blipFill>
        <p:spPr>
          <a:xfrm>
            <a:off x="323528" y="4005064"/>
            <a:ext cx="8662036" cy="2160240"/>
          </a:xfrm>
          <a:prstGeom prst="rect">
            <a:avLst/>
          </a:prstGeom>
        </p:spPr>
      </p:pic>
    </p:spTree>
    <p:extLst>
      <p:ext uri="{BB962C8B-B14F-4D97-AF65-F5344CB8AC3E}">
        <p14:creationId xmlns:p14="http://schemas.microsoft.com/office/powerpoint/2010/main" val="3797258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Objetivos</a:t>
            </a:r>
            <a:endParaRPr lang="es-CO" dirty="0"/>
          </a:p>
        </p:txBody>
      </p:sp>
      <p:sp>
        <p:nvSpPr>
          <p:cNvPr id="3" name="2 Marcador de contenido"/>
          <p:cNvSpPr>
            <a:spLocks noGrp="1"/>
          </p:cNvSpPr>
          <p:nvPr>
            <p:ph idx="1"/>
          </p:nvPr>
        </p:nvSpPr>
        <p:spPr/>
        <p:txBody>
          <a:bodyPr>
            <a:normAutofit/>
          </a:bodyPr>
          <a:lstStyle/>
          <a:p>
            <a:pPr algn="just"/>
            <a:r>
              <a:rPr lang="es-CO" dirty="0" smtClean="0"/>
              <a:t>Aportar reflexiones sobre una correcta interpretación y aplicación de las NIF.</a:t>
            </a:r>
          </a:p>
          <a:p>
            <a:pPr marL="0" indent="0">
              <a:buNone/>
            </a:pPr>
            <a:endParaRPr lang="es-CO" dirty="0" smtClean="0"/>
          </a:p>
          <a:p>
            <a:pPr algn="just"/>
            <a:r>
              <a:rPr lang="es-CO" dirty="0" smtClean="0"/>
              <a:t>Aportar al proceso de modernización de la regulación colombiana, mediante una crítica reflexiva sobre los problemas de la aplicación de las NIF.</a:t>
            </a:r>
          </a:p>
          <a:p>
            <a:pPr algn="just">
              <a:buNone/>
            </a:pPr>
            <a:endParaRPr lang="es-CO" i="1" dirty="0" smtClean="0"/>
          </a:p>
          <a:p>
            <a:pPr>
              <a:buNone/>
            </a:pPr>
            <a:endParaRPr lang="es-CO" i="1" dirty="0" smtClean="0"/>
          </a:p>
          <a:p>
            <a:pPr>
              <a:buNone/>
            </a:pPr>
            <a:endParaRPr lang="es-CO" i="1" dirty="0" smtClean="0"/>
          </a:p>
          <a:p>
            <a:pPr>
              <a:buNone/>
            </a:pPr>
            <a:endParaRPr lang="es-CO" dirty="0"/>
          </a:p>
        </p:txBody>
      </p:sp>
    </p:spTree>
    <p:extLst>
      <p:ext uri="{BB962C8B-B14F-4D97-AF65-F5344CB8AC3E}">
        <p14:creationId xmlns:p14="http://schemas.microsoft.com/office/powerpoint/2010/main" val="41637985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467544" y="1322432"/>
            <a:ext cx="8208912" cy="4770864"/>
          </a:xfrm>
          <a:prstGeom prst="rect">
            <a:avLst/>
          </a:prstGeom>
        </p:spPr>
        <p:txBody>
          <a:bodyPr>
            <a:noAutofit/>
          </a:bodyPr>
          <a:lstStyle/>
          <a:p>
            <a:pPr marL="0" indent="0" algn="just">
              <a:buNone/>
            </a:pPr>
            <a:endParaRPr lang="en-US" sz="2200" dirty="0" smtClean="0">
              <a:solidFill>
                <a:schemeClr val="tx2">
                  <a:lumMod val="75000"/>
                </a:schemeClr>
              </a:solidFill>
            </a:endParaRPr>
          </a:p>
          <a:p>
            <a:pPr marL="0" indent="0" algn="just">
              <a:buNone/>
            </a:pPr>
            <a:r>
              <a:rPr lang="en-US" sz="2200" i="1" dirty="0" smtClean="0">
                <a:solidFill>
                  <a:schemeClr val="tx2">
                    <a:lumMod val="75000"/>
                  </a:schemeClr>
                </a:solidFill>
              </a:rPr>
              <a:t>NIC 36 “59 </a:t>
            </a:r>
            <a:r>
              <a:rPr lang="en-US" sz="2200" i="1" dirty="0">
                <a:solidFill>
                  <a:schemeClr val="tx2">
                    <a:lumMod val="75000"/>
                  </a:schemeClr>
                </a:solidFill>
              </a:rPr>
              <a:t>El </a:t>
            </a:r>
            <a:r>
              <a:rPr lang="en-US" sz="2200" i="1" dirty="0" err="1">
                <a:solidFill>
                  <a:schemeClr val="tx2">
                    <a:lumMod val="75000"/>
                  </a:schemeClr>
                </a:solidFill>
              </a:rPr>
              <a:t>importe</a:t>
            </a:r>
            <a:r>
              <a:rPr lang="en-US" sz="2200" i="1" dirty="0">
                <a:solidFill>
                  <a:schemeClr val="tx2">
                    <a:lumMod val="75000"/>
                  </a:schemeClr>
                </a:solidFill>
              </a:rPr>
              <a:t> </a:t>
            </a:r>
            <a:r>
              <a:rPr lang="en-US" sz="2200" i="1" dirty="0" err="1">
                <a:solidFill>
                  <a:schemeClr val="tx2">
                    <a:lumMod val="75000"/>
                  </a:schemeClr>
                </a:solidFill>
              </a:rPr>
              <a:t>en</a:t>
            </a:r>
            <a:r>
              <a:rPr lang="en-US" sz="2200" i="1" dirty="0">
                <a:solidFill>
                  <a:schemeClr val="tx2">
                    <a:lumMod val="75000"/>
                  </a:schemeClr>
                </a:solidFill>
              </a:rPr>
              <a:t> </a:t>
            </a:r>
            <a:r>
              <a:rPr lang="en-US" sz="2200" i="1" dirty="0" err="1">
                <a:solidFill>
                  <a:schemeClr val="tx2">
                    <a:lumMod val="75000"/>
                  </a:schemeClr>
                </a:solidFill>
              </a:rPr>
              <a:t>libros</a:t>
            </a:r>
            <a:r>
              <a:rPr lang="en-US" sz="2200" i="1" dirty="0">
                <a:solidFill>
                  <a:schemeClr val="tx2">
                    <a:lumMod val="75000"/>
                  </a:schemeClr>
                </a:solidFill>
              </a:rPr>
              <a:t> de un </a:t>
            </a:r>
            <a:r>
              <a:rPr lang="en-US" sz="2200" i="1" dirty="0" err="1">
                <a:solidFill>
                  <a:schemeClr val="tx2">
                    <a:lumMod val="75000"/>
                  </a:schemeClr>
                </a:solidFill>
              </a:rPr>
              <a:t>activo</a:t>
            </a:r>
            <a:r>
              <a:rPr lang="en-US" sz="2200" i="1" dirty="0">
                <a:solidFill>
                  <a:schemeClr val="tx2">
                    <a:lumMod val="75000"/>
                  </a:schemeClr>
                </a:solidFill>
              </a:rPr>
              <a:t> se </a:t>
            </a:r>
            <a:r>
              <a:rPr lang="en-US" sz="2200" i="1" dirty="0" err="1">
                <a:solidFill>
                  <a:schemeClr val="tx2">
                    <a:lumMod val="75000"/>
                  </a:schemeClr>
                </a:solidFill>
              </a:rPr>
              <a:t>reducirá</a:t>
            </a:r>
            <a:r>
              <a:rPr lang="en-US" sz="2200" i="1" dirty="0">
                <a:solidFill>
                  <a:schemeClr val="tx2">
                    <a:lumMod val="75000"/>
                  </a:schemeClr>
                </a:solidFill>
              </a:rPr>
              <a:t> hasta que </a:t>
            </a:r>
            <a:r>
              <a:rPr lang="en-US" sz="2200" i="1" dirty="0" err="1">
                <a:solidFill>
                  <a:schemeClr val="tx2">
                    <a:lumMod val="75000"/>
                  </a:schemeClr>
                </a:solidFill>
              </a:rPr>
              <a:t>alcance</a:t>
            </a:r>
            <a:r>
              <a:rPr lang="en-US" sz="2200" i="1" dirty="0">
                <a:solidFill>
                  <a:schemeClr val="tx2">
                    <a:lumMod val="75000"/>
                  </a:schemeClr>
                </a:solidFill>
              </a:rPr>
              <a:t> </a:t>
            </a:r>
            <a:r>
              <a:rPr lang="en-US" sz="2200" i="1" dirty="0" err="1">
                <a:solidFill>
                  <a:schemeClr val="tx2">
                    <a:lumMod val="75000"/>
                  </a:schemeClr>
                </a:solidFill>
              </a:rPr>
              <a:t>su</a:t>
            </a:r>
            <a:r>
              <a:rPr lang="en-US" sz="2200" i="1" dirty="0">
                <a:solidFill>
                  <a:schemeClr val="tx2">
                    <a:lumMod val="75000"/>
                  </a:schemeClr>
                </a:solidFill>
              </a:rPr>
              <a:t> </a:t>
            </a:r>
            <a:r>
              <a:rPr lang="en-US" sz="2200" i="1" dirty="0" err="1">
                <a:solidFill>
                  <a:schemeClr val="tx2">
                    <a:lumMod val="75000"/>
                  </a:schemeClr>
                </a:solidFill>
              </a:rPr>
              <a:t>importe</a:t>
            </a:r>
            <a:r>
              <a:rPr lang="en-US" sz="2200" i="1" dirty="0">
                <a:solidFill>
                  <a:schemeClr val="tx2">
                    <a:lumMod val="75000"/>
                  </a:schemeClr>
                </a:solidFill>
              </a:rPr>
              <a:t> </a:t>
            </a:r>
            <a:r>
              <a:rPr lang="en-US" sz="2200" i="1" dirty="0" err="1">
                <a:solidFill>
                  <a:schemeClr val="tx2">
                    <a:lumMod val="75000"/>
                  </a:schemeClr>
                </a:solidFill>
              </a:rPr>
              <a:t>recuperable</a:t>
            </a:r>
            <a:r>
              <a:rPr lang="en-US" sz="2200" i="1" dirty="0">
                <a:solidFill>
                  <a:schemeClr val="tx2">
                    <a:lumMod val="75000"/>
                  </a:schemeClr>
                </a:solidFill>
              </a:rPr>
              <a:t> </a:t>
            </a:r>
            <a:r>
              <a:rPr lang="en-US" sz="2200" i="1" dirty="0" err="1">
                <a:solidFill>
                  <a:schemeClr val="tx2">
                    <a:lumMod val="75000"/>
                  </a:schemeClr>
                </a:solidFill>
              </a:rPr>
              <a:t>si</a:t>
            </a:r>
            <a:r>
              <a:rPr lang="en-US" sz="2200" i="1" dirty="0">
                <a:solidFill>
                  <a:schemeClr val="tx2">
                    <a:lumMod val="75000"/>
                  </a:schemeClr>
                </a:solidFill>
              </a:rPr>
              <a:t>, y </a:t>
            </a:r>
            <a:r>
              <a:rPr lang="en-US" sz="2200" i="1" dirty="0" err="1">
                <a:solidFill>
                  <a:schemeClr val="tx2">
                    <a:lumMod val="75000"/>
                  </a:schemeClr>
                </a:solidFill>
              </a:rPr>
              <a:t>sólo</a:t>
            </a:r>
            <a:r>
              <a:rPr lang="en-US" sz="2200" i="1" dirty="0">
                <a:solidFill>
                  <a:schemeClr val="tx2">
                    <a:lumMod val="75000"/>
                  </a:schemeClr>
                </a:solidFill>
              </a:rPr>
              <a:t> </a:t>
            </a:r>
            <a:r>
              <a:rPr lang="en-US" sz="2200" i="1" dirty="0" err="1">
                <a:solidFill>
                  <a:schemeClr val="tx2">
                    <a:lumMod val="75000"/>
                  </a:schemeClr>
                </a:solidFill>
              </a:rPr>
              <a:t>si</a:t>
            </a:r>
            <a:r>
              <a:rPr lang="en-US" sz="2200" i="1" dirty="0">
                <a:solidFill>
                  <a:schemeClr val="tx2">
                    <a:lumMod val="75000"/>
                  </a:schemeClr>
                </a:solidFill>
              </a:rPr>
              <a:t>, </a:t>
            </a:r>
            <a:r>
              <a:rPr lang="en-US" sz="2200" i="1" dirty="0" err="1">
                <a:solidFill>
                  <a:schemeClr val="tx2">
                    <a:lumMod val="75000"/>
                  </a:schemeClr>
                </a:solidFill>
              </a:rPr>
              <a:t>este</a:t>
            </a:r>
            <a:r>
              <a:rPr lang="en-US" sz="2200" i="1" dirty="0">
                <a:solidFill>
                  <a:schemeClr val="tx2">
                    <a:lumMod val="75000"/>
                  </a:schemeClr>
                </a:solidFill>
              </a:rPr>
              <a:t> </a:t>
            </a:r>
            <a:r>
              <a:rPr lang="en-US" sz="2200" i="1" dirty="0" err="1">
                <a:solidFill>
                  <a:schemeClr val="tx2">
                    <a:lumMod val="75000"/>
                  </a:schemeClr>
                </a:solidFill>
              </a:rPr>
              <a:t>importe</a:t>
            </a:r>
            <a:r>
              <a:rPr lang="en-US" sz="2200" i="1" dirty="0">
                <a:solidFill>
                  <a:schemeClr val="tx2">
                    <a:lumMod val="75000"/>
                  </a:schemeClr>
                </a:solidFill>
              </a:rPr>
              <a:t> </a:t>
            </a:r>
            <a:r>
              <a:rPr lang="en-US" sz="2200" i="1" dirty="0" err="1">
                <a:solidFill>
                  <a:schemeClr val="tx2">
                    <a:lumMod val="75000"/>
                  </a:schemeClr>
                </a:solidFill>
              </a:rPr>
              <a:t>recuperable</a:t>
            </a:r>
            <a:r>
              <a:rPr lang="en-US" sz="2200" i="1" dirty="0">
                <a:solidFill>
                  <a:schemeClr val="tx2">
                    <a:lumMod val="75000"/>
                  </a:schemeClr>
                </a:solidFill>
              </a:rPr>
              <a:t> </a:t>
            </a:r>
            <a:r>
              <a:rPr lang="en-US" sz="2200" i="1" dirty="0" err="1">
                <a:solidFill>
                  <a:schemeClr val="tx2">
                    <a:lumMod val="75000"/>
                  </a:schemeClr>
                </a:solidFill>
              </a:rPr>
              <a:t>es</a:t>
            </a:r>
            <a:r>
              <a:rPr lang="en-US" sz="2200" i="1" dirty="0">
                <a:solidFill>
                  <a:schemeClr val="tx2">
                    <a:lumMod val="75000"/>
                  </a:schemeClr>
                </a:solidFill>
              </a:rPr>
              <a:t> inferior al </a:t>
            </a:r>
            <a:r>
              <a:rPr lang="en-US" sz="2200" i="1" dirty="0" err="1">
                <a:solidFill>
                  <a:schemeClr val="tx2">
                    <a:lumMod val="75000"/>
                  </a:schemeClr>
                </a:solidFill>
              </a:rPr>
              <a:t>importe</a:t>
            </a:r>
            <a:r>
              <a:rPr lang="en-US" sz="2200" i="1" dirty="0">
                <a:solidFill>
                  <a:schemeClr val="tx2">
                    <a:lumMod val="75000"/>
                  </a:schemeClr>
                </a:solidFill>
              </a:rPr>
              <a:t> </a:t>
            </a:r>
            <a:r>
              <a:rPr lang="en-US" sz="2200" i="1" dirty="0" err="1">
                <a:solidFill>
                  <a:schemeClr val="tx2">
                    <a:lumMod val="75000"/>
                  </a:schemeClr>
                </a:solidFill>
              </a:rPr>
              <a:t>en</a:t>
            </a:r>
            <a:r>
              <a:rPr lang="en-US" sz="2200" i="1" dirty="0">
                <a:solidFill>
                  <a:schemeClr val="tx2">
                    <a:lumMod val="75000"/>
                  </a:schemeClr>
                </a:solidFill>
              </a:rPr>
              <a:t> </a:t>
            </a:r>
            <a:r>
              <a:rPr lang="en-US" sz="2200" i="1" dirty="0" err="1">
                <a:solidFill>
                  <a:schemeClr val="tx2">
                    <a:lumMod val="75000"/>
                  </a:schemeClr>
                </a:solidFill>
              </a:rPr>
              <a:t>libros</a:t>
            </a:r>
            <a:r>
              <a:rPr lang="en-US" sz="2200" i="1" dirty="0">
                <a:solidFill>
                  <a:schemeClr val="tx2">
                    <a:lumMod val="75000"/>
                  </a:schemeClr>
                </a:solidFill>
              </a:rPr>
              <a:t>. </a:t>
            </a:r>
            <a:r>
              <a:rPr lang="en-US" sz="2200" i="1" dirty="0" err="1">
                <a:solidFill>
                  <a:schemeClr val="tx2">
                    <a:lumMod val="75000"/>
                  </a:schemeClr>
                </a:solidFill>
              </a:rPr>
              <a:t>Esa</a:t>
            </a:r>
            <a:r>
              <a:rPr lang="en-US" sz="2200" i="1" dirty="0">
                <a:solidFill>
                  <a:schemeClr val="tx2">
                    <a:lumMod val="75000"/>
                  </a:schemeClr>
                </a:solidFill>
              </a:rPr>
              <a:t> </a:t>
            </a:r>
            <a:r>
              <a:rPr lang="en-US" sz="2200" i="1" dirty="0" err="1">
                <a:solidFill>
                  <a:schemeClr val="tx2">
                    <a:lumMod val="75000"/>
                  </a:schemeClr>
                </a:solidFill>
              </a:rPr>
              <a:t>reducción</a:t>
            </a:r>
            <a:r>
              <a:rPr lang="en-US" sz="2200" i="1" dirty="0">
                <a:solidFill>
                  <a:schemeClr val="tx2">
                    <a:lumMod val="75000"/>
                  </a:schemeClr>
                </a:solidFill>
              </a:rPr>
              <a:t> </a:t>
            </a:r>
            <a:r>
              <a:rPr lang="en-US" sz="2200" i="1" dirty="0" err="1">
                <a:solidFill>
                  <a:schemeClr val="tx2">
                    <a:lumMod val="75000"/>
                  </a:schemeClr>
                </a:solidFill>
              </a:rPr>
              <a:t>es</a:t>
            </a:r>
            <a:r>
              <a:rPr lang="en-US" sz="2200" i="1" dirty="0">
                <a:solidFill>
                  <a:schemeClr val="tx2">
                    <a:lumMod val="75000"/>
                  </a:schemeClr>
                </a:solidFill>
              </a:rPr>
              <a:t> </a:t>
            </a:r>
            <a:r>
              <a:rPr lang="en-US" sz="2200" i="1" dirty="0" err="1">
                <a:solidFill>
                  <a:schemeClr val="tx2">
                    <a:lumMod val="75000"/>
                  </a:schemeClr>
                </a:solidFill>
              </a:rPr>
              <a:t>una</a:t>
            </a:r>
            <a:r>
              <a:rPr lang="en-US" sz="2200" i="1" dirty="0">
                <a:solidFill>
                  <a:schemeClr val="tx2">
                    <a:lumMod val="75000"/>
                  </a:schemeClr>
                </a:solidFill>
              </a:rPr>
              <a:t> </a:t>
            </a:r>
            <a:r>
              <a:rPr lang="en-US" sz="2200" i="1" dirty="0" err="1">
                <a:solidFill>
                  <a:schemeClr val="tx2">
                    <a:lumMod val="75000"/>
                  </a:schemeClr>
                </a:solidFill>
              </a:rPr>
              <a:t>pérdida</a:t>
            </a:r>
            <a:r>
              <a:rPr lang="en-US" sz="2200" i="1" dirty="0">
                <a:solidFill>
                  <a:schemeClr val="tx2">
                    <a:lumMod val="75000"/>
                  </a:schemeClr>
                </a:solidFill>
              </a:rPr>
              <a:t> </a:t>
            </a:r>
            <a:r>
              <a:rPr lang="en-US" sz="2200" i="1" dirty="0" err="1">
                <a:solidFill>
                  <a:schemeClr val="tx2">
                    <a:lumMod val="75000"/>
                  </a:schemeClr>
                </a:solidFill>
              </a:rPr>
              <a:t>por</a:t>
            </a:r>
            <a:r>
              <a:rPr lang="en-US" sz="2200" i="1" dirty="0">
                <a:solidFill>
                  <a:schemeClr val="tx2">
                    <a:lumMod val="75000"/>
                  </a:schemeClr>
                </a:solidFill>
              </a:rPr>
              <a:t> </a:t>
            </a:r>
            <a:r>
              <a:rPr lang="en-US" sz="2200" i="1" dirty="0" err="1">
                <a:solidFill>
                  <a:schemeClr val="tx2">
                    <a:lumMod val="75000"/>
                  </a:schemeClr>
                </a:solidFill>
              </a:rPr>
              <a:t>deterioro</a:t>
            </a:r>
            <a:r>
              <a:rPr lang="en-US" sz="2200" i="1" dirty="0">
                <a:solidFill>
                  <a:schemeClr val="tx2">
                    <a:lumMod val="75000"/>
                  </a:schemeClr>
                </a:solidFill>
              </a:rPr>
              <a:t> del valor</a:t>
            </a:r>
            <a:r>
              <a:rPr lang="en-US" sz="2200" i="1" dirty="0" smtClean="0">
                <a:solidFill>
                  <a:schemeClr val="tx2">
                    <a:lumMod val="75000"/>
                  </a:schemeClr>
                </a:solidFill>
              </a:rPr>
              <a:t>.”</a:t>
            </a:r>
          </a:p>
          <a:p>
            <a:pPr marL="0" indent="0" algn="just">
              <a:buNone/>
            </a:pPr>
            <a:endParaRPr lang="es-ES" sz="2200" i="1" dirty="0" smtClean="0">
              <a:solidFill>
                <a:schemeClr val="tx2">
                  <a:lumMod val="75000"/>
                </a:schemeClr>
              </a:solidFill>
            </a:endParaRPr>
          </a:p>
          <a:p>
            <a:pPr marL="0" indent="0" algn="just">
              <a:buNone/>
            </a:pPr>
            <a:r>
              <a:rPr lang="es-ES" sz="2200" i="1" dirty="0" smtClean="0">
                <a:solidFill>
                  <a:schemeClr val="tx2">
                    <a:lumMod val="75000"/>
                  </a:schemeClr>
                </a:solidFill>
              </a:rPr>
              <a:t>NIIF PYMES 27.5 ”La </a:t>
            </a:r>
            <a:r>
              <a:rPr lang="es-ES" sz="2200" i="1" dirty="0">
                <a:solidFill>
                  <a:schemeClr val="tx2">
                    <a:lumMod val="75000"/>
                  </a:schemeClr>
                </a:solidFill>
              </a:rPr>
              <a:t>entidad </a:t>
            </a:r>
            <a:r>
              <a:rPr lang="es-ES" sz="2200" i="1" dirty="0" err="1">
                <a:solidFill>
                  <a:schemeClr val="tx2">
                    <a:lumMod val="75000"/>
                  </a:schemeClr>
                </a:solidFill>
              </a:rPr>
              <a:t>reducira</a:t>
            </a:r>
            <a:r>
              <a:rPr lang="es-ES" sz="2200" i="1" dirty="0">
                <a:solidFill>
                  <a:schemeClr val="tx2">
                    <a:lumMod val="75000"/>
                  </a:schemeClr>
                </a:solidFill>
              </a:rPr>
              <a:t>́ el importe en libros del activo hasta su importe recuperable si, y solo si, el importe recuperable es inferior al importe en libros</a:t>
            </a:r>
            <a:r>
              <a:rPr lang="es-ES" sz="2200" i="1" dirty="0" smtClean="0">
                <a:solidFill>
                  <a:schemeClr val="tx2">
                    <a:lumMod val="75000"/>
                  </a:schemeClr>
                </a:solidFill>
              </a:rPr>
              <a:t>.”</a:t>
            </a:r>
            <a:endParaRPr lang="es-ES" sz="2200" i="1" dirty="0">
              <a:solidFill>
                <a:schemeClr val="tx2">
                  <a:lumMod val="75000"/>
                </a:schemeClr>
              </a:solidFill>
            </a:endParaRPr>
          </a:p>
          <a:p>
            <a:pPr marL="0" indent="0" algn="just">
              <a:buNone/>
            </a:pPr>
            <a:endParaRPr lang="es-ES" sz="2200" i="1" dirty="0" smtClean="0">
              <a:solidFill>
                <a:schemeClr val="tx2">
                  <a:lumMod val="75000"/>
                </a:schemeClr>
              </a:solidFill>
            </a:endParaRPr>
          </a:p>
          <a:p>
            <a:pPr marL="0" indent="0" algn="just">
              <a:buNone/>
            </a:pPr>
            <a:r>
              <a:rPr lang="es-ES" sz="2200" i="1" dirty="0" smtClean="0">
                <a:solidFill>
                  <a:schemeClr val="tx2">
                    <a:lumMod val="75000"/>
                  </a:schemeClr>
                </a:solidFill>
              </a:rPr>
              <a:t>NIC 36.6 y NIIF PYMES </a:t>
            </a:r>
            <a:r>
              <a:rPr lang="en-US" sz="2200" i="1" dirty="0" smtClean="0">
                <a:solidFill>
                  <a:schemeClr val="tx2">
                    <a:lumMod val="75000"/>
                  </a:schemeClr>
                </a:solidFill>
              </a:rPr>
              <a:t>27.11 “(</a:t>
            </a:r>
            <a:r>
              <a:rPr lang="is-IS" sz="2200" i="1" dirty="0">
                <a:solidFill>
                  <a:schemeClr val="tx2">
                    <a:lumMod val="75000"/>
                  </a:schemeClr>
                </a:solidFill>
              </a:rPr>
              <a:t>…) </a:t>
            </a:r>
            <a:r>
              <a:rPr lang="en-US" sz="2200" i="1" dirty="0" err="1">
                <a:solidFill>
                  <a:schemeClr val="tx2">
                    <a:lumMod val="75000"/>
                  </a:schemeClr>
                </a:solidFill>
              </a:rPr>
              <a:t>Importe</a:t>
            </a:r>
            <a:r>
              <a:rPr lang="en-US" sz="2200" i="1" dirty="0">
                <a:solidFill>
                  <a:schemeClr val="tx2">
                    <a:lumMod val="75000"/>
                  </a:schemeClr>
                </a:solidFill>
              </a:rPr>
              <a:t> </a:t>
            </a:r>
            <a:r>
              <a:rPr lang="en-US" sz="2200" i="1" dirty="0" err="1">
                <a:solidFill>
                  <a:schemeClr val="tx2">
                    <a:lumMod val="75000"/>
                  </a:schemeClr>
                </a:solidFill>
              </a:rPr>
              <a:t>recuperable</a:t>
            </a:r>
            <a:r>
              <a:rPr lang="en-US" sz="2200" i="1" dirty="0">
                <a:solidFill>
                  <a:schemeClr val="tx2">
                    <a:lumMod val="75000"/>
                  </a:schemeClr>
                </a:solidFill>
              </a:rPr>
              <a:t> de un </a:t>
            </a:r>
            <a:r>
              <a:rPr lang="en-US" sz="2200" i="1" dirty="0" err="1">
                <a:solidFill>
                  <a:schemeClr val="tx2">
                    <a:lumMod val="75000"/>
                  </a:schemeClr>
                </a:solidFill>
              </a:rPr>
              <a:t>activo</a:t>
            </a:r>
            <a:r>
              <a:rPr lang="en-US" sz="2200" i="1" dirty="0">
                <a:solidFill>
                  <a:schemeClr val="tx2">
                    <a:lumMod val="75000"/>
                  </a:schemeClr>
                </a:solidFill>
              </a:rPr>
              <a:t> o de </a:t>
            </a:r>
            <a:r>
              <a:rPr lang="en-US" sz="2200" i="1" dirty="0" err="1">
                <a:solidFill>
                  <a:schemeClr val="tx2">
                    <a:lumMod val="75000"/>
                  </a:schemeClr>
                </a:solidFill>
              </a:rPr>
              <a:t>una</a:t>
            </a:r>
            <a:r>
              <a:rPr lang="en-US" sz="2200" i="1" dirty="0">
                <a:solidFill>
                  <a:schemeClr val="tx2">
                    <a:lumMod val="75000"/>
                  </a:schemeClr>
                </a:solidFill>
              </a:rPr>
              <a:t> </a:t>
            </a:r>
            <a:r>
              <a:rPr lang="en-US" sz="2200" i="1" dirty="0" err="1">
                <a:solidFill>
                  <a:schemeClr val="tx2">
                    <a:lumMod val="75000"/>
                  </a:schemeClr>
                </a:solidFill>
              </a:rPr>
              <a:t>unidad</a:t>
            </a:r>
            <a:r>
              <a:rPr lang="en-US" sz="2200" i="1" dirty="0">
                <a:solidFill>
                  <a:schemeClr val="tx2">
                    <a:lumMod val="75000"/>
                  </a:schemeClr>
                </a:solidFill>
              </a:rPr>
              <a:t> </a:t>
            </a:r>
            <a:r>
              <a:rPr lang="en-US" sz="2200" i="1" dirty="0" err="1">
                <a:solidFill>
                  <a:schemeClr val="tx2">
                    <a:lumMod val="75000"/>
                  </a:schemeClr>
                </a:solidFill>
              </a:rPr>
              <a:t>generadora</a:t>
            </a:r>
            <a:r>
              <a:rPr lang="en-US" sz="2200" i="1" dirty="0">
                <a:solidFill>
                  <a:schemeClr val="tx2">
                    <a:lumMod val="75000"/>
                  </a:schemeClr>
                </a:solidFill>
              </a:rPr>
              <a:t> de </a:t>
            </a:r>
            <a:r>
              <a:rPr lang="en-US" sz="2200" i="1" dirty="0" err="1">
                <a:solidFill>
                  <a:schemeClr val="tx2">
                    <a:lumMod val="75000"/>
                  </a:schemeClr>
                </a:solidFill>
              </a:rPr>
              <a:t>efectivo</a:t>
            </a:r>
            <a:r>
              <a:rPr lang="en-US" sz="2200" i="1" dirty="0">
                <a:solidFill>
                  <a:schemeClr val="tx2">
                    <a:lumMod val="75000"/>
                  </a:schemeClr>
                </a:solidFill>
              </a:rPr>
              <a:t> </a:t>
            </a:r>
            <a:r>
              <a:rPr lang="en-US" sz="2200" i="1" dirty="0" err="1">
                <a:solidFill>
                  <a:schemeClr val="tx2">
                    <a:lumMod val="75000"/>
                  </a:schemeClr>
                </a:solidFill>
              </a:rPr>
              <a:t>es</a:t>
            </a:r>
            <a:r>
              <a:rPr lang="en-US" sz="2200" i="1" dirty="0">
                <a:solidFill>
                  <a:schemeClr val="tx2">
                    <a:lumMod val="75000"/>
                  </a:schemeClr>
                </a:solidFill>
              </a:rPr>
              <a:t> el mayor entre </a:t>
            </a:r>
            <a:r>
              <a:rPr lang="en-US" sz="2200" i="1" dirty="0" err="1">
                <a:solidFill>
                  <a:schemeClr val="tx2">
                    <a:lumMod val="75000"/>
                  </a:schemeClr>
                </a:solidFill>
              </a:rPr>
              <a:t>su</a:t>
            </a:r>
            <a:r>
              <a:rPr lang="en-US" sz="2200" i="1" dirty="0">
                <a:solidFill>
                  <a:schemeClr val="tx2">
                    <a:lumMod val="75000"/>
                  </a:schemeClr>
                </a:solidFill>
              </a:rPr>
              <a:t> valor </a:t>
            </a:r>
            <a:r>
              <a:rPr lang="en-US" sz="2200" i="1" dirty="0" err="1">
                <a:solidFill>
                  <a:schemeClr val="tx2">
                    <a:lumMod val="75000"/>
                  </a:schemeClr>
                </a:solidFill>
              </a:rPr>
              <a:t>razonable</a:t>
            </a:r>
            <a:r>
              <a:rPr lang="en-US" sz="2200" i="1" dirty="0">
                <a:solidFill>
                  <a:schemeClr val="tx2">
                    <a:lumMod val="75000"/>
                  </a:schemeClr>
                </a:solidFill>
              </a:rPr>
              <a:t> </a:t>
            </a:r>
            <a:r>
              <a:rPr lang="en-US" sz="2200" i="1" dirty="0" err="1">
                <a:solidFill>
                  <a:schemeClr val="tx2">
                    <a:lumMod val="75000"/>
                  </a:schemeClr>
                </a:solidFill>
              </a:rPr>
              <a:t>menos</a:t>
            </a:r>
            <a:r>
              <a:rPr lang="en-US" sz="2200" i="1" dirty="0">
                <a:solidFill>
                  <a:schemeClr val="tx2">
                    <a:lumMod val="75000"/>
                  </a:schemeClr>
                </a:solidFill>
              </a:rPr>
              <a:t> </a:t>
            </a:r>
            <a:r>
              <a:rPr lang="en-US" sz="2200" i="1" dirty="0" err="1">
                <a:solidFill>
                  <a:schemeClr val="tx2">
                    <a:lumMod val="75000"/>
                  </a:schemeClr>
                </a:solidFill>
              </a:rPr>
              <a:t>los</a:t>
            </a:r>
            <a:r>
              <a:rPr lang="en-US" sz="2200" i="1" dirty="0">
                <a:solidFill>
                  <a:schemeClr val="tx2">
                    <a:lumMod val="75000"/>
                  </a:schemeClr>
                </a:solidFill>
              </a:rPr>
              <a:t> </a:t>
            </a:r>
            <a:r>
              <a:rPr lang="en-US" sz="2200" i="1" dirty="0" err="1">
                <a:solidFill>
                  <a:schemeClr val="tx2">
                    <a:lumMod val="75000"/>
                  </a:schemeClr>
                </a:solidFill>
              </a:rPr>
              <a:t>costos</a:t>
            </a:r>
            <a:r>
              <a:rPr lang="en-US" sz="2200" i="1" dirty="0">
                <a:solidFill>
                  <a:schemeClr val="tx2">
                    <a:lumMod val="75000"/>
                  </a:schemeClr>
                </a:solidFill>
              </a:rPr>
              <a:t> de </a:t>
            </a:r>
            <a:r>
              <a:rPr lang="en-US" sz="2200" i="1" dirty="0" err="1">
                <a:solidFill>
                  <a:schemeClr val="tx2">
                    <a:lumMod val="75000"/>
                  </a:schemeClr>
                </a:solidFill>
              </a:rPr>
              <a:t>disposición</a:t>
            </a:r>
            <a:r>
              <a:rPr lang="en-US" sz="2200" i="1" dirty="0">
                <a:solidFill>
                  <a:schemeClr val="tx2">
                    <a:lumMod val="75000"/>
                  </a:schemeClr>
                </a:solidFill>
              </a:rPr>
              <a:t> y </a:t>
            </a:r>
            <a:r>
              <a:rPr lang="en-US" sz="2200" i="1" dirty="0" err="1">
                <a:solidFill>
                  <a:schemeClr val="tx2">
                    <a:lumMod val="75000"/>
                  </a:schemeClr>
                </a:solidFill>
              </a:rPr>
              <a:t>su</a:t>
            </a:r>
            <a:r>
              <a:rPr lang="en-US" sz="2200" i="1" dirty="0">
                <a:solidFill>
                  <a:schemeClr val="tx2">
                    <a:lumMod val="75000"/>
                  </a:schemeClr>
                </a:solidFill>
              </a:rPr>
              <a:t> valor </a:t>
            </a:r>
            <a:r>
              <a:rPr lang="en-US" sz="2200" i="1" dirty="0" err="1">
                <a:solidFill>
                  <a:schemeClr val="tx2">
                    <a:lumMod val="75000"/>
                  </a:schemeClr>
                </a:solidFill>
              </a:rPr>
              <a:t>en</a:t>
            </a:r>
            <a:r>
              <a:rPr lang="en-US" sz="2200" i="1" dirty="0">
                <a:solidFill>
                  <a:schemeClr val="tx2">
                    <a:lumMod val="75000"/>
                  </a:schemeClr>
                </a:solidFill>
              </a:rPr>
              <a:t> </a:t>
            </a:r>
            <a:r>
              <a:rPr lang="en-US" sz="2200" i="1" dirty="0" err="1">
                <a:solidFill>
                  <a:schemeClr val="tx2">
                    <a:lumMod val="75000"/>
                  </a:schemeClr>
                </a:solidFill>
              </a:rPr>
              <a:t>uso</a:t>
            </a:r>
            <a:r>
              <a:rPr lang="en-US" sz="2200" i="1" dirty="0" smtClean="0">
                <a:solidFill>
                  <a:schemeClr val="tx2">
                    <a:lumMod val="75000"/>
                  </a:schemeClr>
                </a:solidFill>
              </a:rPr>
              <a:t>.”</a:t>
            </a:r>
            <a:endParaRPr lang="en-US" sz="2200" i="1" dirty="0">
              <a:solidFill>
                <a:schemeClr val="tx2">
                  <a:lumMod val="75000"/>
                </a:schemeClr>
              </a:solidFill>
            </a:endParaRPr>
          </a:p>
          <a:p>
            <a:pPr marL="0" indent="0" algn="just">
              <a:buNone/>
            </a:pPr>
            <a:endParaRPr lang="es-ES" sz="2300" i="1" dirty="0" smtClean="0">
              <a:solidFill>
                <a:schemeClr val="tx2">
                  <a:lumMod val="75000"/>
                </a:schemeClr>
              </a:solidFill>
            </a:endParaRPr>
          </a:p>
        </p:txBody>
      </p:sp>
    </p:spTree>
    <p:extLst>
      <p:ext uri="{BB962C8B-B14F-4D97-AF65-F5344CB8AC3E}">
        <p14:creationId xmlns:p14="http://schemas.microsoft.com/office/powerpoint/2010/main" val="1536604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5597" y="98936"/>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486285" y="1772816"/>
            <a:ext cx="8208912" cy="4770864"/>
          </a:xfrm>
          <a:prstGeom prst="rect">
            <a:avLst/>
          </a:prstGeom>
        </p:spPr>
        <p:txBody>
          <a:bodyPr>
            <a:noAutofit/>
          </a:bodyPr>
          <a:lstStyle/>
          <a:p>
            <a:pPr marL="0" indent="0" algn="just">
              <a:buNone/>
            </a:pPr>
            <a:r>
              <a:rPr lang="es-ES" sz="2400" dirty="0" smtClean="0">
                <a:solidFill>
                  <a:schemeClr val="tx2">
                    <a:lumMod val="75000"/>
                  </a:schemeClr>
                </a:solidFill>
              </a:rPr>
              <a:t>Cuando los activos no generan flujos de efectivos de manera independiente de otros activos, la unidad de cuenta para la medición del deterioro es la U.G.E. </a:t>
            </a:r>
          </a:p>
          <a:p>
            <a:pPr marL="0" indent="0" algn="just">
              <a:buNone/>
            </a:pPr>
            <a:endParaRPr lang="es-ES" sz="2400" dirty="0" smtClean="0">
              <a:solidFill>
                <a:schemeClr val="tx2">
                  <a:lumMod val="75000"/>
                </a:schemeClr>
              </a:solidFill>
            </a:endParaRPr>
          </a:p>
          <a:p>
            <a:pPr marL="0" indent="0" algn="just">
              <a:buNone/>
            </a:pPr>
            <a:r>
              <a:rPr lang="es-ES" sz="2400" dirty="0" smtClean="0">
                <a:solidFill>
                  <a:schemeClr val="tx2">
                    <a:lumMod val="75000"/>
                  </a:schemeClr>
                </a:solidFill>
              </a:rPr>
              <a:t>NIC 36.6</a:t>
            </a:r>
          </a:p>
          <a:p>
            <a:pPr marL="0" indent="0" algn="just">
              <a:buNone/>
            </a:pPr>
            <a:r>
              <a:rPr lang="es-ES" sz="2400" i="1" dirty="0">
                <a:solidFill>
                  <a:schemeClr val="tx2">
                    <a:lumMod val="75000"/>
                  </a:schemeClr>
                </a:solidFill>
              </a:rPr>
              <a:t>”Una unidad generadora de efectivo es el grupo identificable de activos </a:t>
            </a:r>
            <a:r>
              <a:rPr lang="es-ES" sz="2400" i="1" dirty="0" err="1">
                <a:solidFill>
                  <a:schemeClr val="tx2">
                    <a:lumMod val="75000"/>
                  </a:schemeClr>
                </a:solidFill>
              </a:rPr>
              <a:t>más</a:t>
            </a:r>
            <a:r>
              <a:rPr lang="es-ES" sz="2400" i="1" dirty="0">
                <a:solidFill>
                  <a:schemeClr val="tx2">
                    <a:lumMod val="75000"/>
                  </a:schemeClr>
                </a:solidFill>
              </a:rPr>
              <a:t> </a:t>
            </a:r>
            <a:r>
              <a:rPr lang="es-ES" sz="2400" i="1" dirty="0" err="1">
                <a:solidFill>
                  <a:schemeClr val="tx2">
                    <a:lumMod val="75000"/>
                  </a:schemeClr>
                </a:solidFill>
              </a:rPr>
              <a:t>pequeño</a:t>
            </a:r>
            <a:r>
              <a:rPr lang="es-ES" sz="2400" i="1" dirty="0">
                <a:solidFill>
                  <a:schemeClr val="tx2">
                    <a:lumMod val="75000"/>
                  </a:schemeClr>
                </a:solidFill>
              </a:rPr>
              <a:t>, que genera entradas de efectivo a favor de la entidad que son, en buena medida, independientes de los flujos de efectivo derivados de otros activos o grupos de activos</a:t>
            </a:r>
            <a:r>
              <a:rPr lang="es-ES" sz="2400" i="1" dirty="0" smtClean="0">
                <a:solidFill>
                  <a:schemeClr val="tx2">
                    <a:lumMod val="75000"/>
                  </a:schemeClr>
                </a:solidFill>
              </a:rPr>
              <a:t>”.</a:t>
            </a:r>
            <a:endParaRPr lang="es-ES" sz="2400" i="1" dirty="0">
              <a:solidFill>
                <a:schemeClr val="tx2">
                  <a:lumMod val="75000"/>
                </a:schemeClr>
              </a:solidFill>
            </a:endParaRPr>
          </a:p>
          <a:p>
            <a:pPr marL="0" indent="0" algn="just">
              <a:buNone/>
            </a:pPr>
            <a:endParaRPr lang="es-ES" sz="2400" dirty="0" smtClean="0">
              <a:solidFill>
                <a:schemeClr val="tx2">
                  <a:lumMod val="75000"/>
                </a:schemeClr>
              </a:solidFill>
            </a:endParaRPr>
          </a:p>
          <a:p>
            <a:pPr marL="0" indent="0" algn="just">
              <a:buNone/>
            </a:pPr>
            <a:endParaRPr lang="es-ES" sz="2400" dirty="0">
              <a:solidFill>
                <a:schemeClr val="tx2">
                  <a:lumMod val="75000"/>
                </a:schemeClr>
              </a:solidFill>
            </a:endParaRPr>
          </a:p>
          <a:p>
            <a:pPr marL="0" indent="0" algn="just">
              <a:buNone/>
            </a:pPr>
            <a:endParaRPr lang="es-ES" sz="2400" dirty="0" smtClean="0">
              <a:solidFill>
                <a:schemeClr val="tx2">
                  <a:lumMod val="75000"/>
                </a:schemeClr>
              </a:solidFill>
            </a:endParaRPr>
          </a:p>
          <a:p>
            <a:pPr marL="0" indent="0" algn="just">
              <a:buNone/>
            </a:pPr>
            <a:endParaRPr lang="es-ES" sz="2300" dirty="0"/>
          </a:p>
          <a:p>
            <a:pPr marL="0" indent="0" algn="just">
              <a:buNone/>
            </a:pPr>
            <a:endParaRPr lang="es-ES" sz="2300" dirty="0" smtClean="0"/>
          </a:p>
          <a:p>
            <a:pPr marL="0" indent="0" algn="just">
              <a:buNone/>
            </a:pPr>
            <a:endParaRPr lang="es-ES" sz="2300" dirty="0"/>
          </a:p>
          <a:p>
            <a:pPr marL="0" indent="0" algn="just">
              <a:buNone/>
            </a:pPr>
            <a:endParaRPr lang="es-ES" sz="2300" dirty="0" smtClean="0"/>
          </a:p>
          <a:p>
            <a:pPr marL="0" indent="0" algn="just">
              <a:buNone/>
            </a:pPr>
            <a:endParaRPr lang="es-ES" sz="2300" dirty="0"/>
          </a:p>
        </p:txBody>
      </p:sp>
    </p:spTree>
    <p:extLst>
      <p:ext uri="{BB962C8B-B14F-4D97-AF65-F5344CB8AC3E}">
        <p14:creationId xmlns:p14="http://schemas.microsoft.com/office/powerpoint/2010/main" val="3877534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4299"/>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323528" y="3645024"/>
            <a:ext cx="8208912" cy="2808312"/>
          </a:xfrm>
          <a:prstGeom prst="rect">
            <a:avLst/>
          </a:prstGeom>
        </p:spPr>
        <p:txBody>
          <a:bodyPr>
            <a:noAutofit/>
          </a:bodyPr>
          <a:lstStyle/>
          <a:p>
            <a:pPr marL="0" indent="0" algn="just">
              <a:buNone/>
            </a:pPr>
            <a:r>
              <a:rPr lang="es-ES" sz="2200" dirty="0" smtClean="0">
                <a:solidFill>
                  <a:schemeClr val="tx2">
                    <a:lumMod val="75000"/>
                  </a:schemeClr>
                </a:solidFill>
              </a:rPr>
              <a:t>En muchas compañías colombianas (especialmente medianas y pequeñas) se observan las siguientes problemáticas:</a:t>
            </a:r>
          </a:p>
          <a:p>
            <a:pPr marL="0" indent="0" algn="just">
              <a:buNone/>
            </a:pPr>
            <a:endParaRPr lang="es-ES" sz="2200" dirty="0">
              <a:solidFill>
                <a:schemeClr val="tx2">
                  <a:lumMod val="75000"/>
                </a:schemeClr>
              </a:solidFill>
            </a:endParaRPr>
          </a:p>
          <a:p>
            <a:pPr algn="just">
              <a:buFontTx/>
              <a:buChar char="-"/>
            </a:pPr>
            <a:r>
              <a:rPr lang="es-ES" sz="2200" dirty="0">
                <a:solidFill>
                  <a:schemeClr val="tx2">
                    <a:lumMod val="75000"/>
                  </a:schemeClr>
                </a:solidFill>
              </a:rPr>
              <a:t>La U.G.E. mas pequeña es la entidad en su conjunto. Esto supone </a:t>
            </a:r>
            <a:r>
              <a:rPr lang="es-ES" sz="2200" dirty="0" smtClean="0">
                <a:solidFill>
                  <a:schemeClr val="tx2">
                    <a:lumMod val="75000"/>
                  </a:schemeClr>
                </a:solidFill>
              </a:rPr>
              <a:t>la evaluación del valor razonable de toda la entidad y el valor en uso de toda la entidad</a:t>
            </a:r>
            <a:r>
              <a:rPr lang="es-ES" sz="2200" dirty="0">
                <a:solidFill>
                  <a:schemeClr val="tx2">
                    <a:lumMod val="75000"/>
                  </a:schemeClr>
                </a:solidFill>
              </a:rPr>
              <a:t>.</a:t>
            </a:r>
            <a:endParaRPr lang="en-US" sz="2200"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69952458"/>
              </p:ext>
            </p:extLst>
          </p:nvPr>
        </p:nvGraphicFramePr>
        <p:xfrm>
          <a:off x="1403648" y="1540477"/>
          <a:ext cx="6624736" cy="1789622"/>
        </p:xfrm>
        <a:graphic>
          <a:graphicData uri="http://schemas.openxmlformats.org/drawingml/2006/table">
            <a:tbl>
              <a:tblPr>
                <a:tableStyleId>{5C22544A-7EE6-4342-B048-85BDC9FD1C3A}</a:tableStyleId>
              </a:tblPr>
              <a:tblGrid>
                <a:gridCol w="4032448"/>
                <a:gridCol w="2592288"/>
              </a:tblGrid>
              <a:tr h="641542">
                <a:tc>
                  <a:txBody>
                    <a:bodyPr/>
                    <a:lstStyle/>
                    <a:p>
                      <a:pPr algn="ctr" fontAlgn="ctr"/>
                      <a:r>
                        <a:rPr lang="en-US" sz="1800" u="none" strike="noStrike" dirty="0">
                          <a:effectLst/>
                        </a:rPr>
                        <a:t>ACTIVOS</a:t>
                      </a:r>
                      <a:endParaRPr lang="en-US" sz="1800" b="1" i="0" u="none" strike="noStrike" dirty="0">
                        <a:solidFill>
                          <a:srgbClr val="000000"/>
                        </a:solidFill>
                        <a:effectLst/>
                        <a:latin typeface="Calibri" charset="0"/>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800" u="none" strike="noStrike" dirty="0">
                          <a:effectLst/>
                        </a:rPr>
                        <a:t>VALOR EN LIBROS</a:t>
                      </a:r>
                      <a:endParaRPr lang="en-US" sz="1800" b="1" i="0" u="none" strike="noStrike" dirty="0">
                        <a:solidFill>
                          <a:srgbClr val="000000"/>
                        </a:solidFill>
                        <a:effectLst/>
                        <a:latin typeface="Calibri" charset="0"/>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58459">
                <a:tc>
                  <a:txBody>
                    <a:bodyPr/>
                    <a:lstStyle/>
                    <a:p>
                      <a:pPr algn="l" fontAlgn="b"/>
                      <a:r>
                        <a:rPr lang="en-US" sz="1800" u="none" strike="noStrike" dirty="0">
                          <a:effectLst/>
                        </a:rPr>
                        <a:t>EDIFICIOS</a:t>
                      </a:r>
                      <a:endParaRPr lang="en-US"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800" u="none" strike="noStrike" dirty="0">
                          <a:effectLst/>
                        </a:rPr>
                        <a:t> 100 </a:t>
                      </a:r>
                      <a:endParaRPr lang="fi-FI"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8459">
                <a:tc>
                  <a:txBody>
                    <a:bodyPr/>
                    <a:lstStyle/>
                    <a:p>
                      <a:pPr algn="l" fontAlgn="b"/>
                      <a:r>
                        <a:rPr lang="en-US" sz="1800" u="none" strike="noStrike" dirty="0">
                          <a:effectLst/>
                        </a:rPr>
                        <a:t>VEHICULOS</a:t>
                      </a:r>
                      <a:endParaRPr lang="en-US"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r" fontAlgn="b"/>
                      <a:r>
                        <a:rPr lang="en-US" sz="1800" u="none" strike="noStrike" dirty="0">
                          <a:effectLst/>
                        </a:rPr>
                        <a:t> 50 </a:t>
                      </a:r>
                      <a:endParaRPr lang="en-US"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58459">
                <a:tc>
                  <a:txBody>
                    <a:bodyPr/>
                    <a:lstStyle/>
                    <a:p>
                      <a:pPr algn="l" fontAlgn="b"/>
                      <a:r>
                        <a:rPr lang="en-US" sz="1800" b="0" i="0" u="none" strike="noStrike" dirty="0" smtClean="0">
                          <a:solidFill>
                            <a:srgbClr val="000000"/>
                          </a:solidFill>
                          <a:effectLst/>
                          <a:latin typeface="Calibri" charset="0"/>
                        </a:rPr>
                        <a:t>OTROS</a:t>
                      </a:r>
                      <a:r>
                        <a:rPr lang="en-US" sz="1800" b="0" i="0" u="none" strike="noStrike" baseline="0" dirty="0" smtClean="0">
                          <a:solidFill>
                            <a:srgbClr val="000000"/>
                          </a:solidFill>
                          <a:effectLst/>
                          <a:latin typeface="Calibri" charset="0"/>
                        </a:rPr>
                        <a:t> ACTIVOS CORRIENTES</a:t>
                      </a:r>
                      <a:endParaRPr lang="en-US"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b="0" i="0" u="none" strike="noStrike" dirty="0" smtClean="0">
                          <a:solidFill>
                            <a:srgbClr val="000000"/>
                          </a:solidFill>
                          <a:effectLst/>
                          <a:latin typeface="Calibri" charset="0"/>
                        </a:rPr>
                        <a:t>2.400</a:t>
                      </a:r>
                      <a:endParaRPr lang="en-US" sz="1800" b="0"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8459">
                <a:tc>
                  <a:txBody>
                    <a:bodyPr/>
                    <a:lstStyle/>
                    <a:p>
                      <a:pPr algn="l" fontAlgn="b"/>
                      <a:r>
                        <a:rPr lang="en-US" sz="1800" u="none" strike="noStrike" dirty="0">
                          <a:effectLst/>
                        </a:rPr>
                        <a:t>TOTAL U.G.E.</a:t>
                      </a:r>
                      <a:endParaRPr lang="en-US" sz="1800" b="1"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r" fontAlgn="b"/>
                      <a:r>
                        <a:rPr lang="en-US" sz="1800" u="none" strike="noStrike" dirty="0">
                          <a:effectLst/>
                        </a:rPr>
                        <a:t> </a:t>
                      </a:r>
                      <a:r>
                        <a:rPr lang="en-US" sz="1800" u="none" strike="noStrike" dirty="0" smtClean="0">
                          <a:effectLst/>
                        </a:rPr>
                        <a:t>2.550 </a:t>
                      </a:r>
                      <a:endParaRPr lang="en-US" sz="1800" b="1" i="0" u="none" strike="noStrike" dirty="0">
                        <a:solidFill>
                          <a:srgbClr val="000000"/>
                        </a:solidFill>
                        <a:effectLst/>
                        <a:latin typeface="Calibri" charset="0"/>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bl>
          </a:graphicData>
        </a:graphic>
      </p:graphicFrame>
    </p:spTree>
    <p:extLst>
      <p:ext uri="{BB962C8B-B14F-4D97-AF65-F5344CB8AC3E}">
        <p14:creationId xmlns:p14="http://schemas.microsoft.com/office/powerpoint/2010/main" val="19112627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4299"/>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457200" y="1628800"/>
            <a:ext cx="8208912" cy="3816424"/>
          </a:xfrm>
          <a:prstGeom prst="rect">
            <a:avLst/>
          </a:prstGeom>
        </p:spPr>
        <p:txBody>
          <a:bodyPr>
            <a:noAutofit/>
          </a:bodyPr>
          <a:lstStyle/>
          <a:p>
            <a:pPr marL="0" indent="0" algn="just">
              <a:buNone/>
            </a:pPr>
            <a:endParaRPr lang="es-ES" sz="2200" dirty="0">
              <a:solidFill>
                <a:schemeClr val="tx2">
                  <a:lumMod val="75000"/>
                </a:schemeClr>
              </a:solidFill>
            </a:endParaRPr>
          </a:p>
          <a:p>
            <a:pPr algn="just">
              <a:buFontTx/>
              <a:buChar char="-"/>
            </a:pPr>
            <a:r>
              <a:rPr lang="es-ES" sz="2200" dirty="0">
                <a:solidFill>
                  <a:schemeClr val="tx2">
                    <a:lumMod val="75000"/>
                  </a:schemeClr>
                </a:solidFill>
              </a:rPr>
              <a:t>Determinación de flujos de efectivo futuros basándose en las previsiones financieras (presupuestos) de la entidad: Generalmente inexistentes</a:t>
            </a:r>
          </a:p>
          <a:p>
            <a:pPr algn="just">
              <a:buFontTx/>
              <a:buChar char="-"/>
            </a:pPr>
            <a:endParaRPr lang="es-ES" sz="2200" dirty="0" smtClean="0">
              <a:solidFill>
                <a:schemeClr val="tx2">
                  <a:lumMod val="75000"/>
                </a:schemeClr>
              </a:solidFill>
            </a:endParaRPr>
          </a:p>
          <a:p>
            <a:pPr algn="just">
              <a:buFontTx/>
              <a:buChar char="-"/>
            </a:pPr>
            <a:r>
              <a:rPr lang="es-ES" sz="2200" dirty="0" smtClean="0">
                <a:solidFill>
                  <a:schemeClr val="tx2">
                    <a:lumMod val="75000"/>
                  </a:schemeClr>
                </a:solidFill>
              </a:rPr>
              <a:t>Distribución de plusvalía en las U.G.E.</a:t>
            </a:r>
          </a:p>
          <a:p>
            <a:pPr algn="just">
              <a:buFontTx/>
              <a:buChar char="-"/>
            </a:pPr>
            <a:endParaRPr lang="es-ES" sz="2200" dirty="0" smtClean="0">
              <a:solidFill>
                <a:schemeClr val="tx2">
                  <a:lumMod val="75000"/>
                </a:schemeClr>
              </a:solidFill>
            </a:endParaRPr>
          </a:p>
          <a:p>
            <a:pPr algn="just">
              <a:buFontTx/>
              <a:buChar char="-"/>
            </a:pPr>
            <a:r>
              <a:rPr lang="es-ES" sz="2200" dirty="0" smtClean="0">
                <a:solidFill>
                  <a:schemeClr val="tx2">
                    <a:lumMod val="75000"/>
                  </a:schemeClr>
                </a:solidFill>
              </a:rPr>
              <a:t>Distribución de los activos comunes en las U.G.E.</a:t>
            </a:r>
          </a:p>
          <a:p>
            <a:pPr algn="just">
              <a:buFontTx/>
              <a:buChar char="-"/>
            </a:pPr>
            <a:endParaRPr lang="es-ES" sz="2200" dirty="0" smtClean="0">
              <a:solidFill>
                <a:schemeClr val="tx2">
                  <a:lumMod val="75000"/>
                </a:schemeClr>
              </a:solidFill>
            </a:endParaRPr>
          </a:p>
          <a:p>
            <a:pPr algn="just">
              <a:buFontTx/>
              <a:buChar char="-"/>
            </a:pPr>
            <a:endParaRPr lang="es-ES" sz="2200" i="1" dirty="0" smtClean="0">
              <a:solidFill>
                <a:schemeClr val="tx2">
                  <a:lumMod val="75000"/>
                </a:schemeClr>
              </a:solidFill>
            </a:endParaRPr>
          </a:p>
          <a:p>
            <a:pPr marL="0" indent="0" algn="just">
              <a:buNone/>
            </a:pPr>
            <a:endParaRPr lang="es-ES" sz="2300" i="1" dirty="0" smtClean="0">
              <a:solidFill>
                <a:schemeClr val="tx2">
                  <a:lumMod val="75000"/>
                </a:schemeClr>
              </a:solidFill>
            </a:endParaRPr>
          </a:p>
        </p:txBody>
      </p:sp>
    </p:spTree>
    <p:extLst>
      <p:ext uri="{BB962C8B-B14F-4D97-AF65-F5344CB8AC3E}">
        <p14:creationId xmlns:p14="http://schemas.microsoft.com/office/powerpoint/2010/main" val="858014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467544" y="1394440"/>
            <a:ext cx="8208912" cy="4770864"/>
          </a:xfrm>
          <a:prstGeom prst="rect">
            <a:avLst/>
          </a:prstGeom>
        </p:spPr>
        <p:txBody>
          <a:bodyPr>
            <a:noAutofit/>
          </a:bodyPr>
          <a:lstStyle/>
          <a:p>
            <a:pPr marL="0" indent="0" algn="just">
              <a:buNone/>
            </a:pPr>
            <a:endParaRPr lang="es-ES" sz="2300" dirty="0" smtClean="0">
              <a:solidFill>
                <a:schemeClr val="tx2">
                  <a:lumMod val="75000"/>
                </a:schemeClr>
              </a:solidFill>
            </a:endParaRPr>
          </a:p>
          <a:p>
            <a:pPr marL="0" indent="0" algn="just">
              <a:buNone/>
            </a:pPr>
            <a:r>
              <a:rPr lang="es-ES" sz="2300" dirty="0" smtClean="0">
                <a:solidFill>
                  <a:schemeClr val="tx2">
                    <a:lumMod val="75000"/>
                  </a:schemeClr>
                </a:solidFill>
              </a:rPr>
              <a:t>Adicionalmente, consideramos que no  es adecuada la estimación del valor en uso por referencia a los ahorros en costos derivados del uso del activo:</a:t>
            </a:r>
          </a:p>
          <a:p>
            <a:pPr marL="0" indent="0" algn="just">
              <a:buNone/>
            </a:pPr>
            <a:endParaRPr lang="es-ES" sz="2300" b="1" dirty="0" smtClean="0">
              <a:solidFill>
                <a:schemeClr val="tx2">
                  <a:lumMod val="75000"/>
                </a:schemeClr>
              </a:solidFill>
            </a:endParaRPr>
          </a:p>
          <a:p>
            <a:pPr marL="0" indent="0" algn="just">
              <a:buNone/>
            </a:pPr>
            <a:r>
              <a:rPr lang="es-ES" sz="2300" b="1" dirty="0" smtClean="0">
                <a:solidFill>
                  <a:schemeClr val="tx2">
                    <a:lumMod val="75000"/>
                  </a:schemeClr>
                </a:solidFill>
              </a:rPr>
              <a:t>Material de Formación de la NIIF PYMES – IFRS </a:t>
            </a:r>
            <a:r>
              <a:rPr lang="es-ES" sz="2300" b="1" dirty="0" err="1" smtClean="0">
                <a:solidFill>
                  <a:schemeClr val="tx2">
                    <a:lumMod val="75000"/>
                  </a:schemeClr>
                </a:solidFill>
              </a:rPr>
              <a:t>Foundation</a:t>
            </a:r>
            <a:r>
              <a:rPr lang="es-ES" sz="2300" b="1" dirty="0" smtClean="0">
                <a:solidFill>
                  <a:schemeClr val="tx2">
                    <a:lumMod val="75000"/>
                  </a:schemeClr>
                </a:solidFill>
              </a:rPr>
              <a:t>:</a:t>
            </a:r>
            <a:endParaRPr lang="es-ES" sz="2300" b="1" dirty="0">
              <a:solidFill>
                <a:schemeClr val="tx2">
                  <a:lumMod val="75000"/>
                </a:schemeClr>
              </a:solidFill>
            </a:endParaRPr>
          </a:p>
          <a:p>
            <a:pPr marL="0" indent="0" algn="just">
              <a:buNone/>
            </a:pPr>
            <a:r>
              <a:rPr lang="es-ES" sz="2300" i="1" dirty="0" smtClean="0">
                <a:solidFill>
                  <a:schemeClr val="tx2">
                    <a:lumMod val="75000"/>
                  </a:schemeClr>
                </a:solidFill>
              </a:rPr>
              <a:t>”EI20 </a:t>
            </a:r>
            <a:r>
              <a:rPr lang="es-ES" sz="2300" i="1" dirty="0">
                <a:solidFill>
                  <a:schemeClr val="tx2">
                    <a:lumMod val="75000"/>
                  </a:schemeClr>
                </a:solidFill>
              </a:rPr>
              <a:t> M es una empresa de manufactura. Es propietaria del edificio sede de la empresa, el cual utiliza, pero no ocupa totalmente. Tras una </a:t>
            </a:r>
            <a:r>
              <a:rPr lang="es-ES" sz="2300" i="1" dirty="0" err="1">
                <a:solidFill>
                  <a:schemeClr val="tx2">
                    <a:lumMod val="75000"/>
                  </a:schemeClr>
                </a:solidFill>
              </a:rPr>
              <a:t>reducción</a:t>
            </a:r>
            <a:r>
              <a:rPr lang="es-ES" sz="2300" i="1" dirty="0">
                <a:solidFill>
                  <a:schemeClr val="tx2">
                    <a:lumMod val="75000"/>
                  </a:schemeClr>
                </a:solidFill>
              </a:rPr>
              <a:t> de </a:t>
            </a:r>
            <a:r>
              <a:rPr lang="es-ES" sz="2300" i="1" dirty="0" err="1">
                <a:solidFill>
                  <a:schemeClr val="tx2">
                    <a:lumMod val="75000"/>
                  </a:schemeClr>
                </a:solidFill>
              </a:rPr>
              <a:t>tamaño</a:t>
            </a:r>
            <a:r>
              <a:rPr lang="es-ES" sz="2300" i="1" dirty="0">
                <a:solidFill>
                  <a:schemeClr val="tx2">
                    <a:lumMod val="75000"/>
                  </a:schemeClr>
                </a:solidFill>
              </a:rPr>
              <a:t>, la mitad del edificio está ahora ocupado por la empresa y la otra mitad ha sido alquilado a un tercero. El contrato de alquiler con el arrendatario es por cinco </a:t>
            </a:r>
            <a:r>
              <a:rPr lang="es-ES" sz="2300" i="1" dirty="0" err="1">
                <a:solidFill>
                  <a:schemeClr val="tx2">
                    <a:lumMod val="75000"/>
                  </a:schemeClr>
                </a:solidFill>
              </a:rPr>
              <a:t>años</a:t>
            </a:r>
            <a:r>
              <a:rPr lang="es-ES" sz="2300" i="1" dirty="0">
                <a:solidFill>
                  <a:schemeClr val="tx2">
                    <a:lumMod val="75000"/>
                  </a:schemeClr>
                </a:solidFill>
              </a:rPr>
              <a:t>.</a:t>
            </a:r>
          </a:p>
          <a:p>
            <a:pPr marL="0" indent="0" algn="just">
              <a:buNone/>
            </a:pPr>
            <a:r>
              <a:rPr lang="es-ES" sz="2300" i="1" dirty="0">
                <a:solidFill>
                  <a:schemeClr val="tx2">
                    <a:lumMod val="75000"/>
                  </a:schemeClr>
                </a:solidFill>
              </a:rPr>
              <a:t>¿</a:t>
            </a:r>
            <a:r>
              <a:rPr lang="es-ES" sz="2300" i="1" dirty="0" err="1">
                <a:solidFill>
                  <a:schemeClr val="tx2">
                    <a:lumMod val="75000"/>
                  </a:schemeClr>
                </a:solidFill>
              </a:rPr>
              <a:t>Cuál</a:t>
            </a:r>
            <a:r>
              <a:rPr lang="es-ES" sz="2300" i="1" dirty="0">
                <a:solidFill>
                  <a:schemeClr val="tx2">
                    <a:lumMod val="75000"/>
                  </a:schemeClr>
                </a:solidFill>
              </a:rPr>
              <a:t> es la unidad generadora de efectivo para el edificio?”</a:t>
            </a: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p:txBody>
      </p:sp>
    </p:spTree>
    <p:extLst>
      <p:ext uri="{BB962C8B-B14F-4D97-AF65-F5344CB8AC3E}">
        <p14:creationId xmlns:p14="http://schemas.microsoft.com/office/powerpoint/2010/main" val="2188751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143000"/>
          </a:xfrm>
        </p:spPr>
        <p:txBody>
          <a:bodyPr>
            <a:normAutofit fontScale="90000"/>
          </a:bodyPr>
          <a:lstStyle/>
          <a:p>
            <a:r>
              <a:rPr lang="es-CO" i="0" dirty="0" smtClean="0"/>
              <a:t>Deterioro de valor de activos no corrientes</a:t>
            </a:r>
            <a:endParaRPr lang="es-CO" i="0" dirty="0"/>
          </a:p>
        </p:txBody>
      </p:sp>
      <p:sp>
        <p:nvSpPr>
          <p:cNvPr id="3" name="2 Marcador de contenido"/>
          <p:cNvSpPr>
            <a:spLocks noGrp="1"/>
          </p:cNvSpPr>
          <p:nvPr>
            <p:ph sz="quarter" idx="4294967295"/>
          </p:nvPr>
        </p:nvSpPr>
        <p:spPr>
          <a:xfrm>
            <a:off x="467544" y="1340768"/>
            <a:ext cx="8208912" cy="4770864"/>
          </a:xfrm>
          <a:prstGeom prst="rect">
            <a:avLst/>
          </a:prstGeom>
        </p:spPr>
        <p:txBody>
          <a:bodyPr>
            <a:noAutofit/>
          </a:bodyPr>
          <a:lstStyle/>
          <a:p>
            <a:pPr marL="0" indent="0" algn="just">
              <a:buNone/>
            </a:pPr>
            <a:endParaRPr lang="es-ES" sz="2300" dirty="0" smtClean="0">
              <a:solidFill>
                <a:schemeClr val="tx2">
                  <a:lumMod val="75000"/>
                </a:schemeClr>
              </a:solidFill>
            </a:endParaRPr>
          </a:p>
          <a:p>
            <a:pPr marL="0" indent="0" algn="just">
              <a:buNone/>
            </a:pPr>
            <a:r>
              <a:rPr lang="es-ES" sz="2300" i="1" dirty="0" smtClean="0">
                <a:solidFill>
                  <a:schemeClr val="tx2">
                    <a:lumMod val="75000"/>
                  </a:schemeClr>
                </a:solidFill>
              </a:rPr>
              <a:t>“EI21 </a:t>
            </a:r>
            <a:r>
              <a:rPr lang="es-ES" sz="2300" i="1" dirty="0">
                <a:solidFill>
                  <a:schemeClr val="tx2">
                    <a:lumMod val="75000"/>
                  </a:schemeClr>
                </a:solidFill>
              </a:rPr>
              <a:t> El objetivo fundamental del edificio es servir como un activo de la empresa, dando cobertura a las actividades de manufactura. Por tanto, no puede considerarse que el edificio, en su conjunto, genere flujos de entrada de efectivo que sean, en buena medida, independientes de los que corresponden a la totalidad de la entidad. Por tanto, es probable que la unidad generadora de efectivo para el edificio sea la empresa M, considerada globalmente. </a:t>
            </a:r>
            <a:endParaRPr lang="es-ES" sz="2300" i="1" dirty="0" smtClean="0">
              <a:solidFill>
                <a:schemeClr val="tx2">
                  <a:lumMod val="75000"/>
                </a:schemeClr>
              </a:solidFill>
            </a:endParaRPr>
          </a:p>
          <a:p>
            <a:pPr marL="0" indent="0" algn="just">
              <a:buNone/>
            </a:pPr>
            <a:endParaRPr lang="es-ES" sz="2300" i="1" dirty="0">
              <a:solidFill>
                <a:schemeClr val="tx2">
                  <a:lumMod val="75000"/>
                </a:schemeClr>
              </a:solidFill>
            </a:endParaRPr>
          </a:p>
          <a:p>
            <a:pPr marL="0" indent="0" algn="just">
              <a:buNone/>
            </a:pPr>
            <a:r>
              <a:rPr lang="es-ES" sz="2300" i="1" dirty="0">
                <a:solidFill>
                  <a:schemeClr val="tx2">
                    <a:lumMod val="75000"/>
                  </a:schemeClr>
                </a:solidFill>
              </a:rPr>
              <a:t>EI22  El edificio no se mantiene como una propiedad de </a:t>
            </a:r>
            <a:r>
              <a:rPr lang="es-ES" sz="2300" i="1" dirty="0" err="1">
                <a:solidFill>
                  <a:schemeClr val="tx2">
                    <a:lumMod val="75000"/>
                  </a:schemeClr>
                </a:solidFill>
              </a:rPr>
              <a:t>inversión</a:t>
            </a:r>
            <a:r>
              <a:rPr lang="es-ES" sz="2300" i="1" dirty="0">
                <a:solidFill>
                  <a:schemeClr val="tx2">
                    <a:lumMod val="75000"/>
                  </a:schemeClr>
                </a:solidFill>
              </a:rPr>
              <a:t>. Por tanto, </a:t>
            </a:r>
            <a:r>
              <a:rPr lang="es-ES" sz="2300" b="1" i="1" u="sng" dirty="0" err="1">
                <a:solidFill>
                  <a:schemeClr val="tx2">
                    <a:lumMod val="75000"/>
                  </a:schemeClr>
                </a:solidFill>
              </a:rPr>
              <a:t>podría</a:t>
            </a:r>
            <a:r>
              <a:rPr lang="es-ES" sz="2300" b="1" i="1" u="sng" dirty="0">
                <a:solidFill>
                  <a:schemeClr val="tx2">
                    <a:lumMod val="75000"/>
                  </a:schemeClr>
                </a:solidFill>
              </a:rPr>
              <a:t> no ser apropiado determinar el valor en uso del mismo a partir de proyecciones de los alquileres a recibir en el futuro</a:t>
            </a:r>
            <a:r>
              <a:rPr lang="es-ES" sz="2300" i="1" dirty="0" smtClean="0">
                <a:solidFill>
                  <a:schemeClr val="tx2">
                    <a:lumMod val="75000"/>
                  </a:schemeClr>
                </a:solidFill>
              </a:rPr>
              <a:t>.”</a:t>
            </a:r>
            <a:endParaRPr lang="es-ES" sz="2300" i="1" dirty="0">
              <a:solidFill>
                <a:schemeClr val="tx2">
                  <a:lumMod val="75000"/>
                </a:schemeClr>
              </a:solidFill>
            </a:endParaRP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a:p>
            <a:pPr marL="0" indent="0" algn="just">
              <a:buNone/>
            </a:pPr>
            <a:endParaRPr lang="es-ES" sz="2300" dirty="0">
              <a:solidFill>
                <a:schemeClr val="tx2">
                  <a:lumMod val="75000"/>
                </a:schemeClr>
              </a:solidFill>
            </a:endParaRPr>
          </a:p>
          <a:p>
            <a:pPr marL="0" indent="0" algn="just">
              <a:buNone/>
            </a:pPr>
            <a:endParaRPr lang="es-ES" sz="2300" dirty="0" smtClean="0">
              <a:solidFill>
                <a:schemeClr val="tx2">
                  <a:lumMod val="75000"/>
                </a:schemeClr>
              </a:solidFill>
            </a:endParaRPr>
          </a:p>
        </p:txBody>
      </p:sp>
    </p:spTree>
    <p:extLst>
      <p:ext uri="{BB962C8B-B14F-4D97-AF65-F5344CB8AC3E}">
        <p14:creationId xmlns:p14="http://schemas.microsoft.com/office/powerpoint/2010/main" val="1370185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77888" y="1434206"/>
            <a:ext cx="8208912" cy="4770864"/>
          </a:xfrm>
          <a:prstGeom prst="rect">
            <a:avLst/>
          </a:prstGeom>
        </p:spPr>
        <p:txBody>
          <a:bodyPr>
            <a:noAutofit/>
          </a:bodyPr>
          <a:lstStyle/>
          <a:p>
            <a:pPr marL="0" indent="0" algn="just">
              <a:buNone/>
            </a:pPr>
            <a:r>
              <a:rPr lang="es-CO" sz="2600" i="1" dirty="0" smtClean="0"/>
              <a:t>“</a:t>
            </a:r>
            <a:r>
              <a:rPr lang="es-CO" sz="2600" i="1" dirty="0" smtClean="0">
                <a:solidFill>
                  <a:schemeClr val="tx2">
                    <a:lumMod val="75000"/>
                  </a:schemeClr>
                </a:solidFill>
              </a:rPr>
              <a:t>NIC 41</a:t>
            </a:r>
          </a:p>
          <a:p>
            <a:pPr marL="0" indent="0" algn="just">
              <a:buNone/>
            </a:pPr>
            <a:r>
              <a:rPr lang="es-CO" sz="2600" i="1" dirty="0" smtClean="0">
                <a:solidFill>
                  <a:schemeClr val="tx2">
                    <a:lumMod val="75000"/>
                  </a:schemeClr>
                </a:solidFill>
              </a:rPr>
              <a:t>12. Un </a:t>
            </a:r>
            <a:r>
              <a:rPr lang="es-CO" sz="2600" i="1" dirty="0">
                <a:solidFill>
                  <a:schemeClr val="tx2">
                    <a:lumMod val="75000"/>
                  </a:schemeClr>
                </a:solidFill>
              </a:rPr>
              <a:t>activo biológico se medirá, tanto en el momento de su reconocimiento inicial como al final del periodo sobre el que se informa, a su valor razonable menos los costos de venta, excepto en el caso, descrito en el párrafo 30, de que el valor razonable </a:t>
            </a:r>
            <a:r>
              <a:rPr lang="es-CO" sz="2600" i="1" u="sng" dirty="0">
                <a:solidFill>
                  <a:schemeClr val="tx2">
                    <a:lumMod val="75000"/>
                  </a:schemeClr>
                </a:solidFill>
              </a:rPr>
              <a:t>no pueda ser medido con </a:t>
            </a:r>
            <a:r>
              <a:rPr lang="es-CO" sz="2600" i="1" u="sng" dirty="0" smtClean="0">
                <a:solidFill>
                  <a:schemeClr val="tx2">
                    <a:lumMod val="75000"/>
                  </a:schemeClr>
                </a:solidFill>
              </a:rPr>
              <a:t>fiabilidad</a:t>
            </a:r>
            <a:r>
              <a:rPr lang="es-CO" sz="2600" i="1" dirty="0" smtClean="0">
                <a:solidFill>
                  <a:schemeClr val="tx2">
                    <a:lumMod val="75000"/>
                  </a:schemeClr>
                </a:solidFill>
              </a:rPr>
              <a:t>” </a:t>
            </a:r>
            <a:r>
              <a:rPr lang="es-CO" sz="2600" i="1" dirty="0">
                <a:solidFill>
                  <a:schemeClr val="tx2">
                    <a:lumMod val="75000"/>
                  </a:schemeClr>
                </a:solidFill>
              </a:rPr>
              <a:t> </a:t>
            </a:r>
            <a:r>
              <a:rPr lang="es-CO" sz="2600" i="1" dirty="0" smtClean="0">
                <a:solidFill>
                  <a:schemeClr val="tx2">
                    <a:lumMod val="75000"/>
                  </a:schemeClr>
                </a:solidFill>
              </a:rPr>
              <a:t>(subrayado fuera del texto).</a:t>
            </a:r>
            <a:endParaRPr lang="es-CO" sz="2600" i="1" dirty="0">
              <a:solidFill>
                <a:schemeClr val="tx2">
                  <a:lumMod val="75000"/>
                </a:schemeClr>
              </a:solidFill>
            </a:endParaRPr>
          </a:p>
          <a:p>
            <a:pPr marL="0" indent="0" algn="just">
              <a:buNone/>
            </a:pPr>
            <a:endParaRPr lang="es-CO" sz="1800" i="1" dirty="0">
              <a:solidFill>
                <a:schemeClr val="tx2">
                  <a:lumMod val="75000"/>
                </a:schemeClr>
              </a:solidFill>
            </a:endParaRPr>
          </a:p>
          <a:p>
            <a:pPr marL="0" indent="0" algn="just">
              <a:buNone/>
            </a:pPr>
            <a:endParaRPr lang="es-CO" sz="1800" i="1" dirty="0" smtClean="0">
              <a:solidFill>
                <a:schemeClr val="tx2">
                  <a:lumMod val="75000"/>
                </a:schemeClr>
              </a:solidFill>
            </a:endParaRPr>
          </a:p>
          <a:p>
            <a:pPr marL="0" indent="0" algn="just">
              <a:buNone/>
            </a:pPr>
            <a:endParaRPr lang="es-CO" sz="1800" i="1" dirty="0">
              <a:solidFill>
                <a:schemeClr val="tx2">
                  <a:lumMod val="75000"/>
                </a:schemeClr>
              </a:solidFill>
            </a:endParaRPr>
          </a:p>
        </p:txBody>
      </p:sp>
    </p:spTree>
    <p:extLst>
      <p:ext uri="{BB962C8B-B14F-4D97-AF65-F5344CB8AC3E}">
        <p14:creationId xmlns:p14="http://schemas.microsoft.com/office/powerpoint/2010/main" val="12053183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77888" y="1124744"/>
            <a:ext cx="8208912" cy="4770864"/>
          </a:xfrm>
          <a:prstGeom prst="rect">
            <a:avLst/>
          </a:prstGeom>
        </p:spPr>
        <p:txBody>
          <a:bodyPr>
            <a:noAutofit/>
          </a:bodyPr>
          <a:lstStyle/>
          <a:p>
            <a:pPr marL="0" indent="0" algn="just">
              <a:buNone/>
            </a:pPr>
            <a:r>
              <a:rPr lang="es-CO" sz="2200" i="1" dirty="0" smtClean="0">
                <a:solidFill>
                  <a:schemeClr val="tx2">
                    <a:lumMod val="75000"/>
                  </a:schemeClr>
                </a:solidFill>
              </a:rPr>
              <a:t>FUNDAMENTOS DE CONCLUSIONES NIC 41</a:t>
            </a:r>
          </a:p>
          <a:p>
            <a:pPr marL="0" indent="0" algn="just">
              <a:buNone/>
            </a:pPr>
            <a:endParaRPr lang="es-CO" sz="2200" i="1" dirty="0">
              <a:solidFill>
                <a:schemeClr val="tx2">
                  <a:lumMod val="75000"/>
                </a:schemeClr>
              </a:solidFill>
            </a:endParaRPr>
          </a:p>
          <a:p>
            <a:pPr marL="0" indent="0" algn="just">
              <a:buNone/>
            </a:pPr>
            <a:r>
              <a:rPr lang="es-CO" sz="2200" i="1" dirty="0" smtClean="0">
                <a:solidFill>
                  <a:schemeClr val="tx2">
                    <a:lumMod val="75000"/>
                  </a:schemeClr>
                </a:solidFill>
              </a:rPr>
              <a:t>“B14 </a:t>
            </a:r>
            <a:r>
              <a:rPr lang="es-CO" sz="2200" i="1" dirty="0">
                <a:solidFill>
                  <a:schemeClr val="tx2">
                    <a:lumMod val="75000"/>
                  </a:schemeClr>
                </a:solidFill>
              </a:rPr>
              <a:t>Aquellos que apoyan la medición a valor razonable argumentan que los efectos de los cambios causados por la transformación biológica quedan mejor reflejados tomando como referencia los cambios en el valor razonable de los activos biológicos</a:t>
            </a:r>
            <a:r>
              <a:rPr lang="es-CO" sz="2200" i="1" dirty="0" smtClean="0">
                <a:solidFill>
                  <a:schemeClr val="tx2">
                    <a:lumMod val="75000"/>
                  </a:schemeClr>
                </a:solidFill>
              </a:rPr>
              <a:t>.</a:t>
            </a:r>
          </a:p>
          <a:p>
            <a:pPr marL="0" indent="0" algn="just">
              <a:buNone/>
            </a:pPr>
            <a:endParaRPr lang="es-CO" sz="2200" i="1" dirty="0" smtClean="0">
              <a:solidFill>
                <a:schemeClr val="tx2">
                  <a:lumMod val="75000"/>
                </a:schemeClr>
              </a:solidFill>
            </a:endParaRPr>
          </a:p>
          <a:p>
            <a:pPr marL="0" indent="0" algn="just">
              <a:buNone/>
            </a:pPr>
            <a:r>
              <a:rPr lang="es-CO" sz="2200" i="1" dirty="0">
                <a:solidFill>
                  <a:schemeClr val="tx2">
                    <a:lumMod val="75000"/>
                  </a:schemeClr>
                </a:solidFill>
              </a:rPr>
              <a:t>B15 </a:t>
            </a:r>
            <a:r>
              <a:rPr lang="es-CO" sz="2200" i="1" dirty="0" smtClean="0">
                <a:solidFill>
                  <a:schemeClr val="tx2">
                    <a:lumMod val="75000"/>
                  </a:schemeClr>
                </a:solidFill>
              </a:rPr>
              <a:t> (</a:t>
            </a:r>
            <a:r>
              <a:rPr lang="is-IS" sz="2200" i="1" dirty="0" smtClean="0">
                <a:solidFill>
                  <a:schemeClr val="tx2">
                    <a:lumMod val="75000"/>
                  </a:schemeClr>
                </a:solidFill>
              </a:rPr>
              <a:t>…) </a:t>
            </a:r>
            <a:r>
              <a:rPr lang="es-CO" sz="2200" i="1" dirty="0" smtClean="0">
                <a:solidFill>
                  <a:schemeClr val="tx2">
                    <a:lumMod val="75000"/>
                  </a:schemeClr>
                </a:solidFill>
              </a:rPr>
              <a:t>En </a:t>
            </a:r>
            <a:r>
              <a:rPr lang="es-CO" sz="2200" i="1" dirty="0">
                <a:solidFill>
                  <a:schemeClr val="tx2">
                    <a:lumMod val="75000"/>
                  </a:schemeClr>
                </a:solidFill>
              </a:rPr>
              <a:t>una entidad dedicada a la plantación forestal, y siguiendo un modelo de costo histórico basado en las transacciones, no debería reconocerse ningún ingreso hasta la primera cosecha y venta (quizás 30 años). En el lado opuesto, si el modelo contable seguido para el reconocimiento y medición del crecimiento biológico se basara en los valores razonables corrientes, el ingreso sería medido y reconocido a lo largo del periodo que media hasta la cosecha inicial</a:t>
            </a:r>
            <a:r>
              <a:rPr lang="es-CO" sz="2200" i="1" dirty="0" smtClean="0">
                <a:solidFill>
                  <a:schemeClr val="tx2">
                    <a:lumMod val="75000"/>
                  </a:schemeClr>
                </a:solidFill>
              </a:rPr>
              <a:t>.”</a:t>
            </a:r>
          </a:p>
          <a:p>
            <a:pPr marL="0" indent="0" algn="just">
              <a:buNone/>
            </a:pPr>
            <a:endParaRPr lang="es-CO" sz="2200" i="1" dirty="0">
              <a:solidFill>
                <a:schemeClr val="tx2">
                  <a:lumMod val="75000"/>
                </a:schemeClr>
              </a:solidFill>
            </a:endParaRPr>
          </a:p>
          <a:p>
            <a:pPr marL="0" indent="0" algn="just">
              <a:buNone/>
            </a:pPr>
            <a:endParaRPr lang="es-CO" sz="2200" i="1" dirty="0" smtClean="0">
              <a:solidFill>
                <a:schemeClr val="tx2">
                  <a:lumMod val="75000"/>
                </a:schemeClr>
              </a:solidFill>
            </a:endParaRPr>
          </a:p>
          <a:p>
            <a:pPr marL="0" indent="0" algn="just">
              <a:buNone/>
            </a:pPr>
            <a:endParaRPr lang="es-CO" sz="2200" i="1" dirty="0">
              <a:solidFill>
                <a:schemeClr val="tx2">
                  <a:lumMod val="75000"/>
                </a:schemeClr>
              </a:solidFill>
            </a:endParaRPr>
          </a:p>
        </p:txBody>
      </p:sp>
    </p:spTree>
    <p:extLst>
      <p:ext uri="{BB962C8B-B14F-4D97-AF65-F5344CB8AC3E}">
        <p14:creationId xmlns:p14="http://schemas.microsoft.com/office/powerpoint/2010/main" val="16964044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67544" y="1268760"/>
            <a:ext cx="8208912" cy="4770864"/>
          </a:xfrm>
          <a:prstGeom prst="rect">
            <a:avLst/>
          </a:prstGeom>
        </p:spPr>
        <p:txBody>
          <a:bodyPr>
            <a:noAutofit/>
          </a:bodyPr>
          <a:lstStyle/>
          <a:p>
            <a:pPr marL="0" indent="0" algn="just">
              <a:buNone/>
            </a:pPr>
            <a:r>
              <a:rPr lang="es-CO" sz="2400" dirty="0" smtClean="0">
                <a:solidFill>
                  <a:schemeClr val="tx2">
                    <a:lumMod val="75000"/>
                  </a:schemeClr>
                </a:solidFill>
              </a:rPr>
              <a:t>En algunas empresas colombianas se observan problematicas en la medición</a:t>
            </a:r>
            <a:r>
              <a:rPr lang="es-ES" sz="2400" dirty="0" smtClean="0">
                <a:solidFill>
                  <a:schemeClr val="tx2">
                    <a:lumMod val="75000"/>
                  </a:schemeClr>
                </a:solidFill>
              </a:rPr>
              <a:t> del valor razonable menos costos de venta de los activos biológicos.</a:t>
            </a:r>
          </a:p>
          <a:p>
            <a:pPr marL="0" indent="0" algn="just">
              <a:buNone/>
            </a:pPr>
            <a:r>
              <a:rPr lang="es-ES" sz="2400" dirty="0" smtClean="0">
                <a:solidFill>
                  <a:schemeClr val="tx2">
                    <a:lumMod val="75000"/>
                  </a:schemeClr>
                </a:solidFill>
              </a:rPr>
              <a:t> </a:t>
            </a:r>
          </a:p>
          <a:p>
            <a:pPr marL="0" indent="0" algn="just">
              <a:buNone/>
            </a:pPr>
            <a:r>
              <a:rPr lang="es-ES" sz="2400" dirty="0" smtClean="0">
                <a:solidFill>
                  <a:schemeClr val="tx2">
                    <a:lumMod val="75000"/>
                  </a:schemeClr>
                </a:solidFill>
              </a:rPr>
              <a:t>Ej.: Flores y otros cultivos. Dada la naturaleza de estos activos se ha utilizado la metodología del descuento de las proyecciones de flujos de efectivos futuros.</a:t>
            </a:r>
          </a:p>
          <a:p>
            <a:pPr marL="0" indent="0" algn="just">
              <a:buNone/>
            </a:pPr>
            <a:endParaRPr lang="es-ES" sz="2400" dirty="0" smtClean="0">
              <a:solidFill>
                <a:schemeClr val="tx2">
                  <a:lumMod val="75000"/>
                </a:schemeClr>
              </a:solidFill>
            </a:endParaRPr>
          </a:p>
          <a:p>
            <a:pPr marL="0" indent="0" algn="just">
              <a:buNone/>
            </a:pPr>
            <a:r>
              <a:rPr lang="es-ES" sz="2400" dirty="0" smtClean="0">
                <a:solidFill>
                  <a:schemeClr val="tx2">
                    <a:lumMod val="75000"/>
                  </a:schemeClr>
                </a:solidFill>
              </a:rPr>
              <a:t>Esto ha generado incrementos patrimoniales sustanciales. Sin embargo, la industria se esta preguntando si el modelo de valor razonable con cambios en resultados es un modelo adecuado para reflejar la situación financiera y los resultados de estas entidades.</a:t>
            </a:r>
            <a:endParaRPr lang="es-ES" sz="2400" dirty="0">
              <a:solidFill>
                <a:schemeClr val="tx2">
                  <a:lumMod val="75000"/>
                </a:schemeClr>
              </a:solidFill>
            </a:endParaRPr>
          </a:p>
          <a:p>
            <a:pPr marL="0" indent="0" algn="just">
              <a:buNone/>
            </a:pPr>
            <a:endParaRPr lang="es-ES" sz="1800" i="1" dirty="0" smtClean="0">
              <a:solidFill>
                <a:schemeClr val="tx2">
                  <a:lumMod val="75000"/>
                </a:schemeClr>
              </a:solidFill>
            </a:endParaRPr>
          </a:p>
          <a:p>
            <a:pPr marL="0" indent="0" algn="just">
              <a:buNone/>
            </a:pPr>
            <a:endParaRPr lang="es-ES" sz="1800" i="1" dirty="0" smtClean="0">
              <a:solidFill>
                <a:schemeClr val="tx2">
                  <a:lumMod val="75000"/>
                </a:schemeClr>
              </a:solidFill>
            </a:endParaRPr>
          </a:p>
        </p:txBody>
      </p:sp>
    </p:spTree>
    <p:extLst>
      <p:ext uri="{BB962C8B-B14F-4D97-AF65-F5344CB8AC3E}">
        <p14:creationId xmlns:p14="http://schemas.microsoft.com/office/powerpoint/2010/main" val="35932255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57200" y="980728"/>
            <a:ext cx="8208912" cy="4770864"/>
          </a:xfrm>
          <a:prstGeom prst="rect">
            <a:avLst/>
          </a:prstGeom>
        </p:spPr>
        <p:txBody>
          <a:bodyPr>
            <a:noAutofit/>
          </a:bodyPr>
          <a:lstStyle/>
          <a:p>
            <a:pPr marL="0" indent="0" algn="just">
              <a:buNone/>
            </a:pPr>
            <a:r>
              <a:rPr lang="en-US" sz="2300" dirty="0" smtClean="0">
                <a:solidFill>
                  <a:schemeClr val="tx2">
                    <a:lumMod val="75000"/>
                  </a:schemeClr>
                </a:solidFill>
              </a:rPr>
              <a:t>FUNDAMIENTOS DE CONCLUSIONES NIC 41 </a:t>
            </a:r>
          </a:p>
          <a:p>
            <a:pPr marL="0" indent="0" algn="just">
              <a:buNone/>
            </a:pPr>
            <a:endParaRPr lang="en-US" sz="2300" dirty="0" smtClean="0">
              <a:solidFill>
                <a:schemeClr val="tx2">
                  <a:lumMod val="75000"/>
                </a:schemeClr>
              </a:solidFill>
            </a:endParaRPr>
          </a:p>
          <a:p>
            <a:pPr marL="0" indent="0" algn="just">
              <a:buNone/>
            </a:pPr>
            <a:r>
              <a:rPr lang="en-US" sz="2300" i="1" dirty="0" smtClean="0">
                <a:solidFill>
                  <a:schemeClr val="tx2">
                    <a:lumMod val="75000"/>
                  </a:schemeClr>
                </a:solidFill>
              </a:rPr>
              <a:t>“B17 </a:t>
            </a:r>
            <a:r>
              <a:rPr lang="en-US" sz="2300" i="1" dirty="0" err="1">
                <a:solidFill>
                  <a:schemeClr val="tx2">
                    <a:lumMod val="75000"/>
                  </a:schemeClr>
                </a:solidFill>
              </a:rPr>
              <a:t>Aquéllos</a:t>
            </a:r>
            <a:r>
              <a:rPr lang="en-US" sz="2300" i="1" dirty="0">
                <a:solidFill>
                  <a:schemeClr val="tx2">
                    <a:lumMod val="75000"/>
                  </a:schemeClr>
                </a:solidFill>
              </a:rPr>
              <a:t> que se </a:t>
            </a:r>
            <a:r>
              <a:rPr lang="en-US" sz="2300" i="1" dirty="0" err="1">
                <a:solidFill>
                  <a:schemeClr val="tx2">
                    <a:lumMod val="75000"/>
                  </a:schemeClr>
                </a:solidFill>
              </a:rPr>
              <a:t>oponen</a:t>
            </a:r>
            <a:r>
              <a:rPr lang="en-US" sz="2300" i="1" dirty="0">
                <a:solidFill>
                  <a:schemeClr val="tx2">
                    <a:lumMod val="75000"/>
                  </a:schemeClr>
                </a:solidFill>
              </a:rPr>
              <a:t> a la </a:t>
            </a:r>
            <a:r>
              <a:rPr lang="en-US" sz="2300" i="1" dirty="0" err="1">
                <a:solidFill>
                  <a:schemeClr val="tx2">
                    <a:lumMod val="75000"/>
                  </a:schemeClr>
                </a:solidFill>
              </a:rPr>
              <a:t>medición</a:t>
            </a:r>
            <a:r>
              <a:rPr lang="en-US" sz="2300" i="1" dirty="0">
                <a:solidFill>
                  <a:schemeClr val="tx2">
                    <a:lumMod val="75000"/>
                  </a:schemeClr>
                </a:solidFill>
              </a:rPr>
              <a:t> de </a:t>
            </a:r>
            <a:r>
              <a:rPr lang="en-US" sz="2300" i="1" dirty="0" err="1">
                <a:solidFill>
                  <a:schemeClr val="tx2">
                    <a:lumMod val="75000"/>
                  </a:schemeClr>
                </a:solidFill>
              </a:rPr>
              <a:t>activos</a:t>
            </a:r>
            <a:r>
              <a:rPr lang="en-US" sz="2300" i="1" dirty="0">
                <a:solidFill>
                  <a:schemeClr val="tx2">
                    <a:lumMod val="75000"/>
                  </a:schemeClr>
                </a:solidFill>
              </a:rPr>
              <a:t> </a:t>
            </a:r>
            <a:r>
              <a:rPr lang="en-US" sz="2300" i="1" dirty="0" err="1">
                <a:solidFill>
                  <a:schemeClr val="tx2">
                    <a:lumMod val="75000"/>
                  </a:schemeClr>
                </a:solidFill>
              </a:rPr>
              <a:t>biológicos</a:t>
            </a:r>
            <a:r>
              <a:rPr lang="en-US" sz="2300" i="1" dirty="0">
                <a:solidFill>
                  <a:schemeClr val="tx2">
                    <a:lumMod val="75000"/>
                  </a:schemeClr>
                </a:solidFill>
              </a:rPr>
              <a:t> al valor </a:t>
            </a:r>
            <a:r>
              <a:rPr lang="en-US" sz="2300" i="1" dirty="0" err="1">
                <a:solidFill>
                  <a:schemeClr val="tx2">
                    <a:lumMod val="75000"/>
                  </a:schemeClr>
                </a:solidFill>
              </a:rPr>
              <a:t>razonable</a:t>
            </a:r>
            <a:r>
              <a:rPr lang="en-US" sz="2300" i="1" dirty="0">
                <a:solidFill>
                  <a:schemeClr val="tx2">
                    <a:lumMod val="75000"/>
                  </a:schemeClr>
                </a:solidFill>
              </a:rPr>
              <a:t>, </a:t>
            </a:r>
            <a:r>
              <a:rPr lang="en-US" sz="2300" i="1" dirty="0" err="1">
                <a:solidFill>
                  <a:schemeClr val="tx2">
                    <a:lumMod val="75000"/>
                  </a:schemeClr>
                </a:solidFill>
              </a:rPr>
              <a:t>creen</a:t>
            </a:r>
            <a:r>
              <a:rPr lang="en-US" sz="2300" i="1" dirty="0">
                <a:solidFill>
                  <a:schemeClr val="tx2">
                    <a:lumMod val="75000"/>
                  </a:schemeClr>
                </a:solidFill>
              </a:rPr>
              <a:t> que </a:t>
            </a:r>
            <a:r>
              <a:rPr lang="en-US" sz="2300" i="1" dirty="0" err="1">
                <a:solidFill>
                  <a:schemeClr val="tx2">
                    <a:lumMod val="75000"/>
                  </a:schemeClr>
                </a:solidFill>
              </a:rPr>
              <a:t>existe</a:t>
            </a:r>
            <a:r>
              <a:rPr lang="en-US" sz="2300" i="1" dirty="0">
                <a:solidFill>
                  <a:schemeClr val="tx2">
                    <a:lumMod val="75000"/>
                  </a:schemeClr>
                </a:solidFill>
              </a:rPr>
              <a:t> </a:t>
            </a:r>
            <a:r>
              <a:rPr lang="en-US" sz="2300" i="1" dirty="0" err="1">
                <a:solidFill>
                  <a:schemeClr val="tx2">
                    <a:lumMod val="75000"/>
                  </a:schemeClr>
                </a:solidFill>
              </a:rPr>
              <a:t>una</a:t>
            </a:r>
            <a:r>
              <a:rPr lang="en-US" sz="2300" i="1" dirty="0">
                <a:solidFill>
                  <a:schemeClr val="tx2">
                    <a:lumMod val="75000"/>
                  </a:schemeClr>
                </a:solidFill>
              </a:rPr>
              <a:t> </a:t>
            </a:r>
            <a:r>
              <a:rPr lang="en-US" sz="2300" i="1" dirty="0" err="1">
                <a:solidFill>
                  <a:schemeClr val="tx2">
                    <a:lumMod val="75000"/>
                  </a:schemeClr>
                </a:solidFill>
              </a:rPr>
              <a:t>fiabilidad</a:t>
            </a:r>
            <a:r>
              <a:rPr lang="en-US" sz="2300" i="1" dirty="0">
                <a:solidFill>
                  <a:schemeClr val="tx2">
                    <a:lumMod val="75000"/>
                  </a:schemeClr>
                </a:solidFill>
              </a:rPr>
              <a:t> superior </a:t>
            </a:r>
            <a:r>
              <a:rPr lang="en-US" sz="2300" i="1" dirty="0" err="1">
                <a:solidFill>
                  <a:schemeClr val="tx2">
                    <a:lumMod val="75000"/>
                  </a:schemeClr>
                </a:solidFill>
              </a:rPr>
              <a:t>en</a:t>
            </a:r>
            <a:r>
              <a:rPr lang="en-US" sz="2300" i="1" dirty="0">
                <a:solidFill>
                  <a:schemeClr val="tx2">
                    <a:lumMod val="75000"/>
                  </a:schemeClr>
                </a:solidFill>
              </a:rPr>
              <a:t> la </a:t>
            </a:r>
            <a:r>
              <a:rPr lang="en-US" sz="2300" i="1" dirty="0" err="1">
                <a:solidFill>
                  <a:schemeClr val="tx2">
                    <a:lumMod val="75000"/>
                  </a:schemeClr>
                </a:solidFill>
              </a:rPr>
              <a:t>medición</a:t>
            </a:r>
            <a:r>
              <a:rPr lang="en-US" sz="2300" i="1" dirty="0">
                <a:solidFill>
                  <a:schemeClr val="tx2">
                    <a:lumMod val="75000"/>
                  </a:schemeClr>
                </a:solidFill>
              </a:rPr>
              <a:t> al </a:t>
            </a:r>
            <a:r>
              <a:rPr lang="en-US" sz="2300" i="1" dirty="0" err="1">
                <a:solidFill>
                  <a:schemeClr val="tx2">
                    <a:lumMod val="75000"/>
                  </a:schemeClr>
                </a:solidFill>
              </a:rPr>
              <a:t>costo</a:t>
            </a:r>
            <a:r>
              <a:rPr lang="en-US" sz="2300" i="1" dirty="0">
                <a:solidFill>
                  <a:schemeClr val="tx2">
                    <a:lumMod val="75000"/>
                  </a:schemeClr>
                </a:solidFill>
              </a:rPr>
              <a:t>, </a:t>
            </a:r>
            <a:r>
              <a:rPr lang="en-US" sz="2300" i="1" dirty="0" err="1">
                <a:solidFill>
                  <a:schemeClr val="tx2">
                    <a:lumMod val="75000"/>
                  </a:schemeClr>
                </a:solidFill>
              </a:rPr>
              <a:t>porque</a:t>
            </a:r>
            <a:r>
              <a:rPr lang="en-US" sz="2300" i="1" dirty="0">
                <a:solidFill>
                  <a:schemeClr val="tx2">
                    <a:lumMod val="75000"/>
                  </a:schemeClr>
                </a:solidFill>
              </a:rPr>
              <a:t> el </a:t>
            </a:r>
            <a:r>
              <a:rPr lang="en-US" sz="2300" i="1" dirty="0" err="1">
                <a:solidFill>
                  <a:schemeClr val="tx2">
                    <a:lumMod val="75000"/>
                  </a:schemeClr>
                </a:solidFill>
              </a:rPr>
              <a:t>costo</a:t>
            </a:r>
            <a:r>
              <a:rPr lang="en-US" sz="2300" i="1" dirty="0">
                <a:solidFill>
                  <a:schemeClr val="tx2">
                    <a:lumMod val="75000"/>
                  </a:schemeClr>
                </a:solidFill>
              </a:rPr>
              <a:t> </a:t>
            </a:r>
            <a:r>
              <a:rPr lang="en-US" sz="2300" i="1" dirty="0" err="1">
                <a:solidFill>
                  <a:schemeClr val="tx2">
                    <a:lumMod val="75000"/>
                  </a:schemeClr>
                </a:solidFill>
              </a:rPr>
              <a:t>histórico</a:t>
            </a:r>
            <a:r>
              <a:rPr lang="en-US" sz="2300" i="1" dirty="0">
                <a:solidFill>
                  <a:schemeClr val="tx2">
                    <a:lumMod val="75000"/>
                  </a:schemeClr>
                </a:solidFill>
              </a:rPr>
              <a:t> </a:t>
            </a:r>
            <a:r>
              <a:rPr lang="en-US" sz="2300" i="1" dirty="0" err="1">
                <a:solidFill>
                  <a:schemeClr val="tx2">
                    <a:lumMod val="75000"/>
                  </a:schemeClr>
                </a:solidFill>
              </a:rPr>
              <a:t>es</a:t>
            </a:r>
            <a:r>
              <a:rPr lang="en-US" sz="2300" i="1" dirty="0">
                <a:solidFill>
                  <a:schemeClr val="tx2">
                    <a:lumMod val="75000"/>
                  </a:schemeClr>
                </a:solidFill>
              </a:rPr>
              <a:t> el </a:t>
            </a:r>
            <a:r>
              <a:rPr lang="en-US" sz="2300" i="1" dirty="0" err="1">
                <a:solidFill>
                  <a:schemeClr val="tx2">
                    <a:lumMod val="75000"/>
                  </a:schemeClr>
                </a:solidFill>
              </a:rPr>
              <a:t>resultado</a:t>
            </a:r>
            <a:r>
              <a:rPr lang="en-US" sz="2300" i="1" dirty="0">
                <a:solidFill>
                  <a:schemeClr val="tx2">
                    <a:lumMod val="75000"/>
                  </a:schemeClr>
                </a:solidFill>
              </a:rPr>
              <a:t> de </a:t>
            </a:r>
            <a:r>
              <a:rPr lang="en-US" sz="2300" i="1" dirty="0" err="1">
                <a:solidFill>
                  <a:schemeClr val="tx2">
                    <a:lumMod val="75000"/>
                  </a:schemeClr>
                </a:solidFill>
              </a:rPr>
              <a:t>transacciones</a:t>
            </a:r>
            <a:r>
              <a:rPr lang="en-US" sz="2300" i="1" dirty="0">
                <a:solidFill>
                  <a:schemeClr val="tx2">
                    <a:lumMod val="75000"/>
                  </a:schemeClr>
                </a:solidFill>
              </a:rPr>
              <a:t> </a:t>
            </a:r>
            <a:r>
              <a:rPr lang="en-US" sz="2300" i="1" dirty="0" err="1">
                <a:solidFill>
                  <a:schemeClr val="tx2">
                    <a:lumMod val="75000"/>
                  </a:schemeClr>
                </a:solidFill>
              </a:rPr>
              <a:t>normales</a:t>
            </a:r>
            <a:r>
              <a:rPr lang="en-US" sz="2300" i="1" dirty="0">
                <a:solidFill>
                  <a:schemeClr val="tx2">
                    <a:lumMod val="75000"/>
                  </a:schemeClr>
                </a:solidFill>
              </a:rPr>
              <a:t> y,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consecuencia</a:t>
            </a:r>
            <a:r>
              <a:rPr lang="en-US" sz="2300" i="1" dirty="0">
                <a:solidFill>
                  <a:schemeClr val="tx2">
                    <a:lumMod val="75000"/>
                  </a:schemeClr>
                </a:solidFill>
              </a:rPr>
              <a:t>, </a:t>
            </a:r>
            <a:r>
              <a:rPr lang="en-US" sz="2300" i="1" dirty="0" err="1">
                <a:solidFill>
                  <a:schemeClr val="tx2">
                    <a:lumMod val="75000"/>
                  </a:schemeClr>
                </a:solidFill>
              </a:rPr>
              <a:t>suministran</a:t>
            </a:r>
            <a:r>
              <a:rPr lang="en-US" sz="2300" i="1" dirty="0">
                <a:solidFill>
                  <a:schemeClr val="tx2">
                    <a:lumMod val="75000"/>
                  </a:schemeClr>
                </a:solidFill>
              </a:rPr>
              <a:t> </a:t>
            </a:r>
            <a:r>
              <a:rPr lang="en-US" sz="2300" i="1" dirty="0" err="1">
                <a:solidFill>
                  <a:schemeClr val="tx2">
                    <a:lumMod val="75000"/>
                  </a:schemeClr>
                </a:solidFill>
              </a:rPr>
              <a:t>evidencia</a:t>
            </a:r>
            <a:r>
              <a:rPr lang="en-US" sz="2300" i="1" dirty="0">
                <a:solidFill>
                  <a:schemeClr val="tx2">
                    <a:lumMod val="75000"/>
                  </a:schemeClr>
                </a:solidFill>
              </a:rPr>
              <a:t> de un valor de </a:t>
            </a:r>
            <a:r>
              <a:rPr lang="en-US" sz="2300" i="1" dirty="0" err="1">
                <a:solidFill>
                  <a:schemeClr val="tx2">
                    <a:lumMod val="75000"/>
                  </a:schemeClr>
                </a:solidFill>
              </a:rPr>
              <a:t>mercado</a:t>
            </a:r>
            <a:r>
              <a:rPr lang="en-US" sz="2300" i="1" dirty="0">
                <a:solidFill>
                  <a:schemeClr val="tx2">
                    <a:lumMod val="75000"/>
                  </a:schemeClr>
                </a:solidFill>
              </a:rPr>
              <a:t> </a:t>
            </a:r>
            <a:r>
              <a:rPr lang="en-US" sz="2300" i="1" dirty="0" err="1">
                <a:solidFill>
                  <a:schemeClr val="tx2">
                    <a:lumMod val="75000"/>
                  </a:schemeClr>
                </a:solidFill>
              </a:rPr>
              <a:t>abierto</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ese </a:t>
            </a:r>
            <a:r>
              <a:rPr lang="en-US" sz="2300" i="1" dirty="0" err="1">
                <a:solidFill>
                  <a:schemeClr val="tx2">
                    <a:lumMod val="75000"/>
                  </a:schemeClr>
                </a:solidFill>
              </a:rPr>
              <a:t>instante</a:t>
            </a:r>
            <a:r>
              <a:rPr lang="en-US" sz="2300" i="1" dirty="0">
                <a:solidFill>
                  <a:schemeClr val="tx2">
                    <a:lumMod val="75000"/>
                  </a:schemeClr>
                </a:solidFill>
              </a:rPr>
              <a:t> del </a:t>
            </a:r>
            <a:r>
              <a:rPr lang="en-US" sz="2300" i="1" dirty="0" err="1">
                <a:solidFill>
                  <a:schemeClr val="tx2">
                    <a:lumMod val="75000"/>
                  </a:schemeClr>
                </a:solidFill>
              </a:rPr>
              <a:t>tiempo</a:t>
            </a:r>
            <a:r>
              <a:rPr lang="en-US" sz="2300" i="1" dirty="0">
                <a:solidFill>
                  <a:schemeClr val="tx2">
                    <a:lumMod val="75000"/>
                  </a:schemeClr>
                </a:solidFill>
              </a:rPr>
              <a:t>, </a:t>
            </a:r>
            <a:r>
              <a:rPr lang="en-US" sz="2300" i="1" dirty="0" err="1">
                <a:solidFill>
                  <a:schemeClr val="tx2">
                    <a:lumMod val="75000"/>
                  </a:schemeClr>
                </a:solidFill>
              </a:rPr>
              <a:t>verificable</a:t>
            </a:r>
            <a:r>
              <a:rPr lang="en-US" sz="2300" i="1" dirty="0">
                <a:solidFill>
                  <a:schemeClr val="tx2">
                    <a:lumMod val="75000"/>
                  </a:schemeClr>
                </a:solidFill>
              </a:rPr>
              <a:t> de forma </a:t>
            </a:r>
            <a:r>
              <a:rPr lang="en-US" sz="2300" i="1" dirty="0" err="1">
                <a:solidFill>
                  <a:schemeClr val="tx2">
                    <a:lumMod val="75000"/>
                  </a:schemeClr>
                </a:solidFill>
              </a:rPr>
              <a:t>independiente</a:t>
            </a:r>
            <a:r>
              <a:rPr lang="en-US" sz="2300" i="1" dirty="0">
                <a:solidFill>
                  <a:schemeClr val="tx2">
                    <a:lumMod val="75000"/>
                  </a:schemeClr>
                </a:solidFill>
              </a:rPr>
              <a:t>. Y lo que </a:t>
            </a:r>
            <a:r>
              <a:rPr lang="en-US" sz="2300" i="1" dirty="0" err="1">
                <a:solidFill>
                  <a:schemeClr val="tx2">
                    <a:lumMod val="75000"/>
                  </a:schemeClr>
                </a:solidFill>
              </a:rPr>
              <a:t>es</a:t>
            </a:r>
            <a:r>
              <a:rPr lang="en-US" sz="2300" i="1" dirty="0">
                <a:solidFill>
                  <a:schemeClr val="tx2">
                    <a:lumMod val="75000"/>
                  </a:schemeClr>
                </a:solidFill>
              </a:rPr>
              <a:t> </a:t>
            </a:r>
            <a:r>
              <a:rPr lang="en-US" sz="2300" i="1" dirty="0" err="1">
                <a:solidFill>
                  <a:schemeClr val="tx2">
                    <a:lumMod val="75000"/>
                  </a:schemeClr>
                </a:solidFill>
              </a:rPr>
              <a:t>más</a:t>
            </a:r>
            <a:r>
              <a:rPr lang="en-US" sz="2300" i="1" dirty="0">
                <a:solidFill>
                  <a:schemeClr val="tx2">
                    <a:lumMod val="75000"/>
                  </a:schemeClr>
                </a:solidFill>
              </a:rPr>
              <a:t> </a:t>
            </a:r>
            <a:r>
              <a:rPr lang="en-US" sz="2300" i="1" dirty="0" err="1">
                <a:solidFill>
                  <a:schemeClr val="tx2">
                    <a:lumMod val="75000"/>
                  </a:schemeClr>
                </a:solidFill>
              </a:rPr>
              <a:t>importante</a:t>
            </a:r>
            <a:r>
              <a:rPr lang="en-US" sz="2300" i="1" dirty="0">
                <a:solidFill>
                  <a:schemeClr val="tx2">
                    <a:lumMod val="75000"/>
                  </a:schemeClr>
                </a:solidFill>
              </a:rPr>
              <a:t>, </a:t>
            </a:r>
            <a:r>
              <a:rPr lang="en-US" sz="2300" i="1" dirty="0" err="1">
                <a:solidFill>
                  <a:schemeClr val="tx2">
                    <a:lumMod val="75000"/>
                  </a:schemeClr>
                </a:solidFill>
              </a:rPr>
              <a:t>creen</a:t>
            </a:r>
            <a:r>
              <a:rPr lang="en-US" sz="2300" i="1" dirty="0">
                <a:solidFill>
                  <a:schemeClr val="tx2">
                    <a:lumMod val="75000"/>
                  </a:schemeClr>
                </a:solidFill>
              </a:rPr>
              <a:t> que el valor </a:t>
            </a:r>
            <a:r>
              <a:rPr lang="en-US" sz="2300" i="1" dirty="0" err="1">
                <a:solidFill>
                  <a:schemeClr val="tx2">
                    <a:lumMod val="75000"/>
                  </a:schemeClr>
                </a:solidFill>
              </a:rPr>
              <a:t>razonable</a:t>
            </a:r>
            <a:r>
              <a:rPr lang="en-US" sz="2300" i="1" dirty="0">
                <a:solidFill>
                  <a:schemeClr val="tx2">
                    <a:lumMod val="75000"/>
                  </a:schemeClr>
                </a:solidFill>
              </a:rPr>
              <a:t> no </a:t>
            </a:r>
            <a:r>
              <a:rPr lang="en-US" sz="2300" i="1" dirty="0" err="1">
                <a:solidFill>
                  <a:schemeClr val="tx2">
                    <a:lumMod val="75000"/>
                  </a:schemeClr>
                </a:solidFill>
              </a:rPr>
              <a:t>es</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ocasiones</a:t>
            </a:r>
            <a:r>
              <a:rPr lang="en-US" sz="2300" i="1" dirty="0">
                <a:solidFill>
                  <a:schemeClr val="tx2">
                    <a:lumMod val="75000"/>
                  </a:schemeClr>
                </a:solidFill>
              </a:rPr>
              <a:t>, </a:t>
            </a:r>
            <a:r>
              <a:rPr lang="en-US" sz="2300" i="1" dirty="0" err="1">
                <a:solidFill>
                  <a:schemeClr val="tx2">
                    <a:lumMod val="75000"/>
                  </a:schemeClr>
                </a:solidFill>
              </a:rPr>
              <a:t>una</a:t>
            </a:r>
            <a:r>
              <a:rPr lang="en-US" sz="2300" i="1" dirty="0">
                <a:solidFill>
                  <a:schemeClr val="tx2">
                    <a:lumMod val="75000"/>
                  </a:schemeClr>
                </a:solidFill>
              </a:rPr>
              <a:t> </a:t>
            </a:r>
            <a:r>
              <a:rPr lang="en-US" sz="2300" i="1" dirty="0" err="1">
                <a:solidFill>
                  <a:schemeClr val="tx2">
                    <a:lumMod val="75000"/>
                  </a:schemeClr>
                </a:solidFill>
              </a:rPr>
              <a:t>medida</a:t>
            </a:r>
            <a:r>
              <a:rPr lang="en-US" sz="2300" i="1" dirty="0">
                <a:solidFill>
                  <a:schemeClr val="tx2">
                    <a:lumMod val="75000"/>
                  </a:schemeClr>
                </a:solidFill>
              </a:rPr>
              <a:t> </a:t>
            </a:r>
            <a:r>
              <a:rPr lang="en-US" sz="2300" i="1" dirty="0" err="1">
                <a:solidFill>
                  <a:schemeClr val="tx2">
                    <a:lumMod val="75000"/>
                  </a:schemeClr>
                </a:solidFill>
              </a:rPr>
              <a:t>fiable</a:t>
            </a:r>
            <a:r>
              <a:rPr lang="en-US" sz="2300" i="1" dirty="0">
                <a:solidFill>
                  <a:schemeClr val="tx2">
                    <a:lumMod val="75000"/>
                  </a:schemeClr>
                </a:solidFill>
              </a:rPr>
              <a:t>, y que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usuarios</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estados</a:t>
            </a:r>
            <a:r>
              <a:rPr lang="en-US" sz="2300" i="1" dirty="0">
                <a:solidFill>
                  <a:schemeClr val="tx2">
                    <a:lumMod val="75000"/>
                  </a:schemeClr>
                </a:solidFill>
              </a:rPr>
              <a:t> </a:t>
            </a:r>
            <a:r>
              <a:rPr lang="en-US" sz="2300" i="1" dirty="0" err="1">
                <a:solidFill>
                  <a:schemeClr val="tx2">
                    <a:lumMod val="75000"/>
                  </a:schemeClr>
                </a:solidFill>
              </a:rPr>
              <a:t>financieros</a:t>
            </a:r>
            <a:r>
              <a:rPr lang="en-US" sz="2300" i="1" dirty="0">
                <a:solidFill>
                  <a:schemeClr val="tx2">
                    <a:lumMod val="75000"/>
                  </a:schemeClr>
                </a:solidFill>
              </a:rPr>
              <a:t> </a:t>
            </a:r>
            <a:r>
              <a:rPr lang="en-US" sz="2300" i="1" dirty="0" err="1">
                <a:solidFill>
                  <a:schemeClr val="tx2">
                    <a:lumMod val="75000"/>
                  </a:schemeClr>
                </a:solidFill>
              </a:rPr>
              <a:t>pueden</a:t>
            </a:r>
            <a:r>
              <a:rPr lang="en-US" sz="2300" i="1" dirty="0">
                <a:solidFill>
                  <a:schemeClr val="tx2">
                    <a:lumMod val="75000"/>
                  </a:schemeClr>
                </a:solidFill>
              </a:rPr>
              <a:t> verse </a:t>
            </a:r>
            <a:r>
              <a:rPr lang="en-US" sz="2300" i="1" dirty="0" err="1">
                <a:solidFill>
                  <a:schemeClr val="tx2">
                    <a:lumMod val="75000"/>
                  </a:schemeClr>
                </a:solidFill>
              </a:rPr>
              <a:t>confundidos</a:t>
            </a:r>
            <a:r>
              <a:rPr lang="en-US" sz="2300" i="1" dirty="0">
                <a:solidFill>
                  <a:schemeClr val="tx2">
                    <a:lumMod val="75000"/>
                  </a:schemeClr>
                </a:solidFill>
              </a:rPr>
              <a:t> </a:t>
            </a:r>
            <a:r>
              <a:rPr lang="en-US" sz="2300" i="1" dirty="0" err="1">
                <a:solidFill>
                  <a:schemeClr val="tx2">
                    <a:lumMod val="75000"/>
                  </a:schemeClr>
                </a:solidFill>
              </a:rPr>
              <a:t>por</a:t>
            </a:r>
            <a:r>
              <a:rPr lang="en-US" sz="2300" i="1" dirty="0">
                <a:solidFill>
                  <a:schemeClr val="tx2">
                    <a:lumMod val="75000"/>
                  </a:schemeClr>
                </a:solidFill>
              </a:rPr>
              <a:t> la </a:t>
            </a:r>
            <a:r>
              <a:rPr lang="en-US" sz="2300" i="1" dirty="0" err="1">
                <a:solidFill>
                  <a:schemeClr val="tx2">
                    <a:lumMod val="75000"/>
                  </a:schemeClr>
                </a:solidFill>
              </a:rPr>
              <a:t>presentación</a:t>
            </a:r>
            <a:r>
              <a:rPr lang="en-US" sz="2300" i="1" dirty="0">
                <a:solidFill>
                  <a:schemeClr val="tx2">
                    <a:lumMod val="75000"/>
                  </a:schemeClr>
                </a:solidFill>
              </a:rPr>
              <a:t> de </a:t>
            </a:r>
            <a:r>
              <a:rPr lang="en-US" sz="2300" i="1" dirty="0" err="1">
                <a:solidFill>
                  <a:schemeClr val="tx2">
                    <a:lumMod val="75000"/>
                  </a:schemeClr>
                </a:solidFill>
              </a:rPr>
              <a:t>números</a:t>
            </a:r>
            <a:r>
              <a:rPr lang="en-US" sz="2300" i="1" dirty="0">
                <a:solidFill>
                  <a:schemeClr val="tx2">
                    <a:lumMod val="75000"/>
                  </a:schemeClr>
                </a:solidFill>
              </a:rPr>
              <a:t> que </a:t>
            </a:r>
            <a:r>
              <a:rPr lang="en-US" sz="2300" i="1" dirty="0" err="1">
                <a:solidFill>
                  <a:schemeClr val="tx2">
                    <a:lumMod val="75000"/>
                  </a:schemeClr>
                </a:solidFill>
              </a:rPr>
              <a:t>pretenden</a:t>
            </a:r>
            <a:r>
              <a:rPr lang="en-US" sz="2300" i="1" dirty="0">
                <a:solidFill>
                  <a:schemeClr val="tx2">
                    <a:lumMod val="75000"/>
                  </a:schemeClr>
                </a:solidFill>
              </a:rPr>
              <a:t> </a:t>
            </a:r>
            <a:r>
              <a:rPr lang="en-US" sz="2300" i="1" dirty="0" err="1">
                <a:solidFill>
                  <a:schemeClr val="tx2">
                    <a:lumMod val="75000"/>
                  </a:schemeClr>
                </a:solidFill>
              </a:rPr>
              <a:t>representarlo</a:t>
            </a:r>
            <a:r>
              <a:rPr lang="en-US" sz="2300" i="1" dirty="0">
                <a:solidFill>
                  <a:schemeClr val="tx2">
                    <a:lumMod val="75000"/>
                  </a:schemeClr>
                </a:solidFill>
              </a:rPr>
              <a:t> </a:t>
            </a:r>
            <a:r>
              <a:rPr lang="en-US" sz="2300" i="1" dirty="0" err="1">
                <a:solidFill>
                  <a:schemeClr val="tx2">
                    <a:lumMod val="75000"/>
                  </a:schemeClr>
                </a:solidFill>
              </a:rPr>
              <a:t>pero</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realidad</a:t>
            </a:r>
            <a:r>
              <a:rPr lang="en-US" sz="2300" i="1" dirty="0">
                <a:solidFill>
                  <a:schemeClr val="tx2">
                    <a:lumMod val="75000"/>
                  </a:schemeClr>
                </a:solidFill>
              </a:rPr>
              <a:t>, </a:t>
            </a:r>
            <a:r>
              <a:rPr lang="en-US" sz="2300" i="1" dirty="0" err="1">
                <a:solidFill>
                  <a:schemeClr val="tx2">
                    <a:lumMod val="75000"/>
                  </a:schemeClr>
                </a:solidFill>
              </a:rPr>
              <a:t>están</a:t>
            </a:r>
            <a:r>
              <a:rPr lang="en-US" sz="2300" i="1" dirty="0">
                <a:solidFill>
                  <a:schemeClr val="tx2">
                    <a:lumMod val="75000"/>
                  </a:schemeClr>
                </a:solidFill>
              </a:rPr>
              <a:t> </a:t>
            </a:r>
            <a:r>
              <a:rPr lang="en-US" sz="2300" i="1" dirty="0" err="1">
                <a:solidFill>
                  <a:schemeClr val="tx2">
                    <a:lumMod val="75000"/>
                  </a:schemeClr>
                </a:solidFill>
              </a:rPr>
              <a:t>basados</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suposiciones</a:t>
            </a:r>
            <a:r>
              <a:rPr lang="en-US" sz="2300" i="1" dirty="0">
                <a:solidFill>
                  <a:schemeClr val="tx2">
                    <a:lumMod val="75000"/>
                  </a:schemeClr>
                </a:solidFill>
              </a:rPr>
              <a:t> </a:t>
            </a:r>
            <a:r>
              <a:rPr lang="en-US" sz="2300" i="1" dirty="0" err="1">
                <a:solidFill>
                  <a:schemeClr val="tx2">
                    <a:lumMod val="75000"/>
                  </a:schemeClr>
                </a:solidFill>
              </a:rPr>
              <a:t>subjetivas</a:t>
            </a:r>
            <a:r>
              <a:rPr lang="en-US" sz="2300" i="1" dirty="0">
                <a:solidFill>
                  <a:schemeClr val="tx2">
                    <a:lumMod val="75000"/>
                  </a:schemeClr>
                </a:solidFill>
              </a:rPr>
              <a:t> que no se </a:t>
            </a:r>
            <a:r>
              <a:rPr lang="en-US" sz="2300" i="1" dirty="0" err="1">
                <a:solidFill>
                  <a:schemeClr val="tx2">
                    <a:lumMod val="75000"/>
                  </a:schemeClr>
                </a:solidFill>
              </a:rPr>
              <a:t>pueden</a:t>
            </a:r>
            <a:r>
              <a:rPr lang="en-US" sz="2300" i="1" dirty="0">
                <a:solidFill>
                  <a:schemeClr val="tx2">
                    <a:lumMod val="75000"/>
                  </a:schemeClr>
                </a:solidFill>
              </a:rPr>
              <a:t> </a:t>
            </a:r>
            <a:r>
              <a:rPr lang="en-US" sz="2300" i="1" dirty="0" err="1">
                <a:solidFill>
                  <a:schemeClr val="tx2">
                    <a:lumMod val="75000"/>
                  </a:schemeClr>
                </a:solidFill>
              </a:rPr>
              <a:t>verificar</a:t>
            </a:r>
            <a:r>
              <a:rPr lang="en-US" sz="2300" i="1" dirty="0">
                <a:solidFill>
                  <a:schemeClr val="tx2">
                    <a:lumMod val="75000"/>
                  </a:schemeClr>
                </a:solidFill>
              </a:rPr>
              <a:t>. La </a:t>
            </a:r>
            <a:r>
              <a:rPr lang="en-US" sz="2300" i="1" dirty="0" err="1">
                <a:solidFill>
                  <a:schemeClr val="tx2">
                    <a:lumMod val="75000"/>
                  </a:schemeClr>
                </a:solidFill>
              </a:rPr>
              <a:t>información</a:t>
            </a:r>
            <a:r>
              <a:rPr lang="en-US" sz="2300" i="1" dirty="0">
                <a:solidFill>
                  <a:schemeClr val="tx2">
                    <a:lumMod val="75000"/>
                  </a:schemeClr>
                </a:solidFill>
              </a:rPr>
              <a:t> </a:t>
            </a:r>
            <a:r>
              <a:rPr lang="en-US" sz="2300" i="1" dirty="0" err="1">
                <a:solidFill>
                  <a:schemeClr val="tx2">
                    <a:lumMod val="75000"/>
                  </a:schemeClr>
                </a:solidFill>
              </a:rPr>
              <a:t>sobre</a:t>
            </a:r>
            <a:r>
              <a:rPr lang="en-US" sz="2300" i="1" dirty="0">
                <a:solidFill>
                  <a:schemeClr val="tx2">
                    <a:lumMod val="75000"/>
                  </a:schemeClr>
                </a:solidFill>
              </a:rPr>
              <a:t> el valor </a:t>
            </a:r>
            <a:r>
              <a:rPr lang="en-US" sz="2300" i="1" dirty="0" err="1">
                <a:solidFill>
                  <a:schemeClr val="tx2">
                    <a:lumMod val="75000"/>
                  </a:schemeClr>
                </a:solidFill>
              </a:rPr>
              <a:t>razonable</a:t>
            </a:r>
            <a:r>
              <a:rPr lang="en-US" sz="2300" i="1" dirty="0">
                <a:solidFill>
                  <a:schemeClr val="tx2">
                    <a:lumMod val="75000"/>
                  </a:schemeClr>
                </a:solidFill>
              </a:rPr>
              <a:t> </a:t>
            </a:r>
            <a:r>
              <a:rPr lang="en-US" sz="2300" i="1" dirty="0" err="1">
                <a:solidFill>
                  <a:schemeClr val="tx2">
                    <a:lumMod val="75000"/>
                  </a:schemeClr>
                </a:solidFill>
              </a:rPr>
              <a:t>observado</a:t>
            </a:r>
            <a:r>
              <a:rPr lang="en-US" sz="2300" i="1" dirty="0">
                <a:solidFill>
                  <a:schemeClr val="tx2">
                    <a:lumMod val="75000"/>
                  </a:schemeClr>
                </a:solidFill>
              </a:rPr>
              <a:t> </a:t>
            </a:r>
            <a:r>
              <a:rPr lang="en-US" sz="2300" i="1" dirty="0" err="1">
                <a:solidFill>
                  <a:schemeClr val="tx2">
                    <a:lumMod val="75000"/>
                  </a:schemeClr>
                </a:solidFill>
              </a:rPr>
              <a:t>puede</a:t>
            </a:r>
            <a:r>
              <a:rPr lang="en-US" sz="2300" i="1" dirty="0">
                <a:solidFill>
                  <a:schemeClr val="tx2">
                    <a:lumMod val="75000"/>
                  </a:schemeClr>
                </a:solidFill>
              </a:rPr>
              <a:t> </a:t>
            </a:r>
            <a:r>
              <a:rPr lang="en-US" sz="2300" i="1" dirty="0" err="1">
                <a:solidFill>
                  <a:schemeClr val="tx2">
                    <a:lumMod val="75000"/>
                  </a:schemeClr>
                </a:solidFill>
              </a:rPr>
              <a:t>suministrarse</a:t>
            </a:r>
            <a:r>
              <a:rPr lang="en-US" sz="2300" i="1" dirty="0">
                <a:solidFill>
                  <a:schemeClr val="tx2">
                    <a:lumMod val="75000"/>
                  </a:schemeClr>
                </a:solidFill>
              </a:rPr>
              <a:t> de </a:t>
            </a:r>
            <a:r>
              <a:rPr lang="en-US" sz="2300" i="1" dirty="0" err="1">
                <a:solidFill>
                  <a:schemeClr val="tx2">
                    <a:lumMod val="75000"/>
                  </a:schemeClr>
                </a:solidFill>
              </a:rPr>
              <a:t>otro</a:t>
            </a:r>
            <a:r>
              <a:rPr lang="en-US" sz="2300" i="1" dirty="0">
                <a:solidFill>
                  <a:schemeClr val="tx2">
                    <a:lumMod val="75000"/>
                  </a:schemeClr>
                </a:solidFill>
              </a:rPr>
              <a:t> </a:t>
            </a:r>
            <a:r>
              <a:rPr lang="en-US" sz="2300" i="1" dirty="0" err="1">
                <a:solidFill>
                  <a:schemeClr val="tx2">
                    <a:lumMod val="75000"/>
                  </a:schemeClr>
                </a:solidFill>
              </a:rPr>
              <a:t>modo</a:t>
            </a:r>
            <a:r>
              <a:rPr lang="en-US" sz="2300" i="1" dirty="0">
                <a:solidFill>
                  <a:schemeClr val="tx2">
                    <a:lumMod val="75000"/>
                  </a:schemeClr>
                </a:solidFill>
              </a:rPr>
              <a:t> </a:t>
            </a:r>
            <a:r>
              <a:rPr lang="en-US" sz="2300" i="1" dirty="0" err="1">
                <a:solidFill>
                  <a:schemeClr val="tx2">
                    <a:lumMod val="75000"/>
                  </a:schemeClr>
                </a:solidFill>
              </a:rPr>
              <a:t>distinto</a:t>
            </a:r>
            <a:r>
              <a:rPr lang="en-US" sz="2300" i="1" dirty="0">
                <a:solidFill>
                  <a:schemeClr val="tx2">
                    <a:lumMod val="75000"/>
                  </a:schemeClr>
                </a:solidFill>
              </a:rPr>
              <a:t> a un simple </a:t>
            </a:r>
            <a:r>
              <a:rPr lang="en-US" sz="2300" i="1" dirty="0" err="1">
                <a:solidFill>
                  <a:schemeClr val="tx2">
                    <a:lumMod val="75000"/>
                  </a:schemeClr>
                </a:solidFill>
              </a:rPr>
              <a:t>número</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estados</a:t>
            </a:r>
            <a:r>
              <a:rPr lang="en-US" sz="2300" i="1" dirty="0">
                <a:solidFill>
                  <a:schemeClr val="tx2">
                    <a:lumMod val="75000"/>
                  </a:schemeClr>
                </a:solidFill>
              </a:rPr>
              <a:t> </a:t>
            </a:r>
            <a:r>
              <a:rPr lang="en-US" sz="2300" i="1" dirty="0" err="1" smtClean="0">
                <a:solidFill>
                  <a:schemeClr val="tx2">
                    <a:lumMod val="75000"/>
                  </a:schemeClr>
                </a:solidFill>
              </a:rPr>
              <a:t>financieros</a:t>
            </a:r>
            <a:r>
              <a:rPr lang="es-ES" sz="2300" i="1" dirty="0" smtClean="0">
                <a:solidFill>
                  <a:schemeClr val="tx2">
                    <a:lumMod val="75000"/>
                  </a:schemeClr>
                </a:solidFill>
              </a:rPr>
              <a:t>”.</a:t>
            </a:r>
          </a:p>
          <a:p>
            <a:pPr marL="0" indent="0" algn="just">
              <a:buNone/>
            </a:pPr>
            <a:endParaRPr lang="es-ES" sz="2300" i="1" dirty="0" smtClean="0">
              <a:solidFill>
                <a:schemeClr val="tx2">
                  <a:lumMod val="75000"/>
                </a:schemeClr>
              </a:solidFill>
            </a:endParaRPr>
          </a:p>
        </p:txBody>
      </p:sp>
    </p:spTree>
    <p:extLst>
      <p:ext uri="{BB962C8B-B14F-4D97-AF65-F5344CB8AC3E}">
        <p14:creationId xmlns:p14="http://schemas.microsoft.com/office/powerpoint/2010/main" val="699189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Agenda</a:t>
            </a:r>
            <a:endParaRPr lang="es-CO" dirty="0"/>
          </a:p>
        </p:txBody>
      </p:sp>
      <p:sp>
        <p:nvSpPr>
          <p:cNvPr id="3" name="2 Marcador de contenido"/>
          <p:cNvSpPr>
            <a:spLocks noGrp="1"/>
          </p:cNvSpPr>
          <p:nvPr>
            <p:ph idx="1"/>
          </p:nvPr>
        </p:nvSpPr>
        <p:spPr/>
        <p:txBody>
          <a:bodyPr>
            <a:normAutofit/>
          </a:bodyPr>
          <a:lstStyle/>
          <a:p>
            <a:pPr algn="just"/>
            <a:r>
              <a:rPr lang="es-CO" dirty="0" smtClean="0"/>
              <a:t>Combinaciones de Negocios</a:t>
            </a:r>
          </a:p>
          <a:p>
            <a:pPr algn="just"/>
            <a:r>
              <a:rPr lang="es-ES" dirty="0" smtClean="0"/>
              <a:t>Método de Participación</a:t>
            </a:r>
          </a:p>
          <a:p>
            <a:pPr algn="just"/>
            <a:r>
              <a:rPr lang="es-ES" dirty="0"/>
              <a:t>Impuesto diferido</a:t>
            </a:r>
          </a:p>
          <a:p>
            <a:pPr algn="just"/>
            <a:r>
              <a:rPr lang="es-ES" dirty="0" smtClean="0"/>
              <a:t>Deterioro </a:t>
            </a:r>
            <a:r>
              <a:rPr lang="es-ES" dirty="0"/>
              <a:t>de valor de activos no </a:t>
            </a:r>
            <a:r>
              <a:rPr lang="es-ES" dirty="0" smtClean="0"/>
              <a:t>corrientes</a:t>
            </a:r>
          </a:p>
          <a:p>
            <a:pPr algn="just"/>
            <a:r>
              <a:rPr lang="es-ES" dirty="0" smtClean="0"/>
              <a:t>Agricultura</a:t>
            </a:r>
          </a:p>
          <a:p>
            <a:pPr algn="just"/>
            <a:r>
              <a:rPr lang="es-ES" dirty="0" smtClean="0"/>
              <a:t>Conclusiones</a:t>
            </a:r>
            <a:endParaRPr lang="es-CO" dirty="0" smtClean="0"/>
          </a:p>
          <a:p>
            <a:pPr algn="just">
              <a:buNone/>
            </a:pPr>
            <a:endParaRPr lang="es-CO" i="1" dirty="0" smtClean="0"/>
          </a:p>
          <a:p>
            <a:pPr>
              <a:buNone/>
            </a:pPr>
            <a:endParaRPr lang="es-CO" i="1" dirty="0" smtClean="0"/>
          </a:p>
          <a:p>
            <a:pPr>
              <a:buNone/>
            </a:pPr>
            <a:endParaRPr lang="es-CO" i="1" dirty="0" smtClean="0"/>
          </a:p>
          <a:p>
            <a:pPr>
              <a:buNone/>
            </a:pPr>
            <a:endParaRPr lang="es-CO" dirty="0"/>
          </a:p>
        </p:txBody>
      </p:sp>
    </p:spTree>
    <p:extLst>
      <p:ext uri="{BB962C8B-B14F-4D97-AF65-F5344CB8AC3E}">
        <p14:creationId xmlns:p14="http://schemas.microsoft.com/office/powerpoint/2010/main" val="37815227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67544" y="1268760"/>
            <a:ext cx="8208912" cy="4770864"/>
          </a:xfrm>
          <a:prstGeom prst="rect">
            <a:avLst/>
          </a:prstGeom>
        </p:spPr>
        <p:txBody>
          <a:bodyPr>
            <a:noAutofit/>
          </a:bodyPr>
          <a:lstStyle/>
          <a:p>
            <a:pPr marL="0" indent="0" algn="just">
              <a:buNone/>
            </a:pPr>
            <a:r>
              <a:rPr lang="es-ES" sz="2400" dirty="0" smtClean="0">
                <a:solidFill>
                  <a:schemeClr val="tx2">
                    <a:lumMod val="75000"/>
                  </a:schemeClr>
                </a:solidFill>
              </a:rPr>
              <a:t>Para estas empresas parece mas razonable el modelo de Pymes en donde se usa una excepción de costo cuando el valor razonable no es medible fiablemente sin costo o esfuerzo desproporcionado.</a:t>
            </a:r>
          </a:p>
          <a:p>
            <a:pPr marL="0" indent="0" algn="just">
              <a:buNone/>
            </a:pPr>
            <a:endParaRPr lang="es-ES" sz="2400" dirty="0">
              <a:solidFill>
                <a:schemeClr val="tx2">
                  <a:lumMod val="75000"/>
                </a:schemeClr>
              </a:solidFill>
            </a:endParaRPr>
          </a:p>
          <a:p>
            <a:pPr marL="0" indent="0" algn="just">
              <a:buNone/>
            </a:pPr>
            <a:r>
              <a:rPr lang="es-ES" sz="2400" dirty="0" smtClean="0">
                <a:solidFill>
                  <a:schemeClr val="tx2">
                    <a:lumMod val="75000"/>
                  </a:schemeClr>
                </a:solidFill>
              </a:rPr>
              <a:t>Sin embargo, dado que estas empresas requieren un alto nivel de personal quedaron clasificadas dentro del grupo 1 </a:t>
            </a:r>
            <a:r>
              <a:rPr lang="en-US" sz="2400" dirty="0">
                <a:solidFill>
                  <a:schemeClr val="tx2">
                    <a:lumMod val="75000"/>
                  </a:schemeClr>
                </a:solidFill>
              </a:rPr>
              <a:t>(</a:t>
            </a:r>
            <a:r>
              <a:rPr lang="en-US" sz="2400" dirty="0" err="1" smtClean="0">
                <a:solidFill>
                  <a:schemeClr val="tx2">
                    <a:lumMod val="75000"/>
                  </a:schemeClr>
                </a:solidFill>
              </a:rPr>
              <a:t>antiguo</a:t>
            </a:r>
            <a:r>
              <a:rPr lang="en-US" sz="2400" dirty="0" smtClean="0">
                <a:solidFill>
                  <a:schemeClr val="tx2">
                    <a:lumMod val="75000"/>
                  </a:schemeClr>
                </a:solidFill>
              </a:rPr>
              <a:t> </a:t>
            </a:r>
            <a:r>
              <a:rPr lang="en-US" sz="2400" dirty="0">
                <a:solidFill>
                  <a:schemeClr val="tx2">
                    <a:lumMod val="75000"/>
                  </a:schemeClr>
                </a:solidFill>
              </a:rPr>
              <a:t>numeral c) 3. IV. del </a:t>
            </a:r>
            <a:r>
              <a:rPr lang="en-US" sz="2400" dirty="0" err="1" smtClean="0">
                <a:solidFill>
                  <a:schemeClr val="tx2">
                    <a:lumMod val="75000"/>
                  </a:schemeClr>
                </a:solidFill>
              </a:rPr>
              <a:t>Decreto</a:t>
            </a:r>
            <a:r>
              <a:rPr lang="en-US" sz="2400" dirty="0" smtClean="0">
                <a:solidFill>
                  <a:schemeClr val="tx2">
                    <a:lumMod val="75000"/>
                  </a:schemeClr>
                </a:solidFill>
              </a:rPr>
              <a:t> </a:t>
            </a:r>
            <a:r>
              <a:rPr lang="en-US" sz="2400" dirty="0">
                <a:solidFill>
                  <a:schemeClr val="tx2">
                    <a:lumMod val="75000"/>
                  </a:schemeClr>
                </a:solidFill>
              </a:rPr>
              <a:t>2784 de </a:t>
            </a:r>
            <a:r>
              <a:rPr lang="en-US" sz="2400" dirty="0" smtClean="0">
                <a:solidFill>
                  <a:schemeClr val="tx2">
                    <a:lumMod val="75000"/>
                  </a:schemeClr>
                </a:solidFill>
              </a:rPr>
              <a:t>2012, </a:t>
            </a:r>
            <a:r>
              <a:rPr lang="en-US" sz="2400" dirty="0" err="1" smtClean="0">
                <a:solidFill>
                  <a:schemeClr val="tx2">
                    <a:lumMod val="75000"/>
                  </a:schemeClr>
                </a:solidFill>
              </a:rPr>
              <a:t>ahora</a:t>
            </a:r>
            <a:r>
              <a:rPr lang="en-US" sz="2400" dirty="0" smtClean="0">
                <a:solidFill>
                  <a:schemeClr val="tx2">
                    <a:lumMod val="75000"/>
                  </a:schemeClr>
                </a:solidFill>
              </a:rPr>
              <a:t>  numeral 3.4 </a:t>
            </a:r>
            <a:r>
              <a:rPr lang="en-US" sz="2400" dirty="0">
                <a:solidFill>
                  <a:schemeClr val="tx2">
                    <a:lumMod val="75000"/>
                  </a:schemeClr>
                </a:solidFill>
              </a:rPr>
              <a:t>del </a:t>
            </a:r>
            <a:r>
              <a:rPr lang="en-US" sz="2400" dirty="0" err="1">
                <a:solidFill>
                  <a:schemeClr val="tx2">
                    <a:lumMod val="75000"/>
                  </a:schemeClr>
                </a:solidFill>
              </a:rPr>
              <a:t>Decreto</a:t>
            </a:r>
            <a:r>
              <a:rPr lang="en-US" sz="2400" dirty="0">
                <a:solidFill>
                  <a:schemeClr val="tx2">
                    <a:lumMod val="75000"/>
                  </a:schemeClr>
                </a:solidFill>
              </a:rPr>
              <a:t> 2420 de </a:t>
            </a:r>
            <a:r>
              <a:rPr lang="en-US" sz="2400" dirty="0" smtClean="0">
                <a:solidFill>
                  <a:schemeClr val="tx2">
                    <a:lumMod val="75000"/>
                  </a:schemeClr>
                </a:solidFill>
              </a:rPr>
              <a:t>2015)</a:t>
            </a:r>
            <a:r>
              <a:rPr lang="es-ES" sz="2400" dirty="0" smtClean="0">
                <a:solidFill>
                  <a:schemeClr val="tx2">
                    <a:lumMod val="75000"/>
                  </a:schemeClr>
                </a:solidFill>
              </a:rPr>
              <a:t>.</a:t>
            </a:r>
            <a:endParaRPr lang="en-US" sz="2400" dirty="0">
              <a:solidFill>
                <a:schemeClr val="tx2">
                  <a:lumMod val="75000"/>
                </a:schemeClr>
              </a:solidFill>
            </a:endParaRPr>
          </a:p>
        </p:txBody>
      </p:sp>
    </p:spTree>
    <p:extLst>
      <p:ext uri="{BB962C8B-B14F-4D97-AF65-F5344CB8AC3E}">
        <p14:creationId xmlns:p14="http://schemas.microsoft.com/office/powerpoint/2010/main" val="36071105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67544" y="1196752"/>
            <a:ext cx="8208912" cy="4770864"/>
          </a:xfrm>
          <a:prstGeom prst="rect">
            <a:avLst/>
          </a:prstGeom>
        </p:spPr>
        <p:txBody>
          <a:bodyPr>
            <a:noAutofit/>
          </a:bodyPr>
          <a:lstStyle/>
          <a:p>
            <a:pPr marL="0" indent="0" algn="just">
              <a:buNone/>
            </a:pPr>
            <a:r>
              <a:rPr lang="es-ES" sz="2300" dirty="0" smtClean="0">
                <a:solidFill>
                  <a:schemeClr val="tx2">
                    <a:lumMod val="75000"/>
                  </a:schemeClr>
                </a:solidFill>
              </a:rPr>
              <a:t>A partir de enero de 2017 (en Colombia*) se hace obligatoria la modificación de la NIC 41 respecto de las plantas productoras:</a:t>
            </a:r>
          </a:p>
          <a:p>
            <a:pPr marL="0" indent="0" algn="just">
              <a:buNone/>
            </a:pPr>
            <a:endParaRPr lang="es-ES" sz="2300" i="1" dirty="0">
              <a:solidFill>
                <a:schemeClr val="tx2">
                  <a:lumMod val="75000"/>
                </a:schemeClr>
              </a:solidFill>
            </a:endParaRPr>
          </a:p>
          <a:p>
            <a:pPr marL="0" indent="0" algn="just">
              <a:buNone/>
            </a:pPr>
            <a:r>
              <a:rPr lang="es-ES" sz="2300" i="1" dirty="0" smtClean="0">
                <a:solidFill>
                  <a:schemeClr val="tx2">
                    <a:lumMod val="75000"/>
                  </a:schemeClr>
                </a:solidFill>
              </a:rPr>
              <a:t>“Productos </a:t>
            </a:r>
            <a:r>
              <a:rPr lang="es-ES" sz="2300" i="1" dirty="0">
                <a:solidFill>
                  <a:schemeClr val="tx2">
                    <a:lumMod val="75000"/>
                  </a:schemeClr>
                </a:solidFill>
              </a:rPr>
              <a:t>que se desarrollan en plantas productoras – modificaciones de </a:t>
            </a:r>
            <a:r>
              <a:rPr lang="es-ES" sz="2300" i="1" dirty="0" smtClean="0">
                <a:solidFill>
                  <a:schemeClr val="tx2">
                    <a:lumMod val="75000"/>
                  </a:schemeClr>
                </a:solidFill>
              </a:rPr>
              <a:t>2014</a:t>
            </a:r>
          </a:p>
          <a:p>
            <a:pPr marL="0" indent="0" algn="just">
              <a:buNone/>
            </a:pPr>
            <a:endParaRPr lang="es-ES" sz="2300" i="1" dirty="0">
              <a:solidFill>
                <a:schemeClr val="tx2">
                  <a:lumMod val="75000"/>
                </a:schemeClr>
              </a:solidFill>
            </a:endParaRPr>
          </a:p>
          <a:p>
            <a:pPr marL="0" indent="0" algn="just">
              <a:buNone/>
            </a:pPr>
            <a:r>
              <a:rPr lang="es-ES" sz="2300" i="1" dirty="0" smtClean="0">
                <a:solidFill>
                  <a:schemeClr val="tx2">
                    <a:lumMod val="75000"/>
                  </a:schemeClr>
                </a:solidFill>
              </a:rPr>
              <a:t>FC4A (</a:t>
            </a:r>
            <a:r>
              <a:rPr lang="is-IS" sz="2300" i="1" dirty="0" smtClean="0">
                <a:solidFill>
                  <a:schemeClr val="tx2">
                    <a:lumMod val="75000"/>
                  </a:schemeClr>
                </a:solidFill>
              </a:rPr>
              <a:t>…) </a:t>
            </a:r>
            <a:r>
              <a:rPr lang="es-ES" sz="2300" i="1" dirty="0" smtClean="0">
                <a:solidFill>
                  <a:schemeClr val="tx2">
                    <a:lumMod val="75000"/>
                  </a:schemeClr>
                </a:solidFill>
              </a:rPr>
              <a:t>el </a:t>
            </a:r>
            <a:r>
              <a:rPr lang="es-ES" sz="2300" i="1" dirty="0">
                <a:solidFill>
                  <a:schemeClr val="tx2">
                    <a:lumMod val="75000"/>
                  </a:schemeClr>
                </a:solidFill>
              </a:rPr>
              <a:t>Consejo observó que existe una clase de activos biológicos, las </a:t>
            </a:r>
            <a:r>
              <a:rPr lang="es-ES" sz="2300" i="1" dirty="0" smtClean="0">
                <a:solidFill>
                  <a:schemeClr val="tx2">
                    <a:lumMod val="75000"/>
                  </a:schemeClr>
                </a:solidFill>
              </a:rPr>
              <a:t>plantas </a:t>
            </a:r>
            <a:r>
              <a:rPr lang="es-ES" sz="2300" i="1" dirty="0">
                <a:solidFill>
                  <a:schemeClr val="tx2">
                    <a:lumMod val="75000"/>
                  </a:schemeClr>
                </a:solidFill>
              </a:rPr>
              <a:t>productoras, que se mantienen por una entidad solo para que los productos se desarrollen a lo largo de su vida económicamente útil</a:t>
            </a:r>
            <a:r>
              <a:rPr lang="es-ES" sz="2300" i="1" dirty="0" smtClean="0">
                <a:solidFill>
                  <a:schemeClr val="tx2">
                    <a:lumMod val="75000"/>
                  </a:schemeClr>
                </a:solidFill>
              </a:rPr>
              <a:t>.”    </a:t>
            </a:r>
            <a:r>
              <a:rPr lang="es-ES" sz="2300" b="1" u="sng" dirty="0" smtClean="0">
                <a:solidFill>
                  <a:schemeClr val="tx2">
                    <a:lumMod val="75000"/>
                  </a:schemeClr>
                </a:solidFill>
              </a:rPr>
              <a:t>Y no para su venta.</a:t>
            </a:r>
            <a:endParaRPr lang="es-ES" sz="2300" b="1" i="1" u="sng" dirty="0">
              <a:solidFill>
                <a:schemeClr val="tx2">
                  <a:lumMod val="75000"/>
                </a:schemeClr>
              </a:solidFill>
            </a:endParaRPr>
          </a:p>
          <a:p>
            <a:pPr marL="0" indent="0" algn="just">
              <a:buNone/>
            </a:pPr>
            <a:r>
              <a:rPr lang="es-ES" sz="2300" i="1" dirty="0" smtClean="0">
                <a:solidFill>
                  <a:schemeClr val="tx2">
                    <a:lumMod val="75000"/>
                  </a:schemeClr>
                </a:solidFill>
              </a:rPr>
              <a:t>“Por </a:t>
            </a:r>
            <a:r>
              <a:rPr lang="es-ES" sz="2300" i="1" dirty="0">
                <a:solidFill>
                  <a:schemeClr val="tx2">
                    <a:lumMod val="75000"/>
                  </a:schemeClr>
                </a:solidFill>
              </a:rPr>
              <a:t>consiguiente, el Consejo decidió contabilizar las plantas productoras como propiedades, planta y equipo de acuerdo con los requerimientos de la NIC 16 Propiedades, Planta y Equipo</a:t>
            </a:r>
            <a:r>
              <a:rPr lang="es-ES" sz="2300" i="1" dirty="0" smtClean="0">
                <a:solidFill>
                  <a:schemeClr val="tx2">
                    <a:lumMod val="75000"/>
                  </a:schemeClr>
                </a:solidFill>
              </a:rPr>
              <a:t>.”</a:t>
            </a:r>
            <a:endParaRPr lang="es-CO" sz="2300" b="1" i="1" u="sng" dirty="0" smtClean="0">
              <a:solidFill>
                <a:schemeClr val="tx2">
                  <a:lumMod val="75000"/>
                </a:schemeClr>
              </a:solidFill>
            </a:endParaRPr>
          </a:p>
        </p:txBody>
      </p:sp>
    </p:spTree>
    <p:extLst>
      <p:ext uri="{BB962C8B-B14F-4D97-AF65-F5344CB8AC3E}">
        <p14:creationId xmlns:p14="http://schemas.microsoft.com/office/powerpoint/2010/main" val="4555261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77888" y="764704"/>
            <a:ext cx="8208912" cy="4770864"/>
          </a:xfrm>
          <a:prstGeom prst="rect">
            <a:avLst/>
          </a:prstGeom>
        </p:spPr>
        <p:txBody>
          <a:bodyPr>
            <a:noAutofit/>
          </a:bodyPr>
          <a:lstStyle/>
          <a:p>
            <a:pPr marL="0" indent="0" algn="just">
              <a:buNone/>
            </a:pPr>
            <a:endParaRPr lang="en-US" sz="1800" dirty="0" smtClean="0">
              <a:solidFill>
                <a:schemeClr val="tx2">
                  <a:lumMod val="75000"/>
                </a:schemeClr>
              </a:solidFill>
            </a:endParaRPr>
          </a:p>
          <a:p>
            <a:pPr marL="0" indent="0" algn="just">
              <a:buNone/>
            </a:pPr>
            <a:r>
              <a:rPr lang="es-ES" sz="2300" i="1" dirty="0" smtClean="0">
                <a:solidFill>
                  <a:schemeClr val="tx2">
                    <a:lumMod val="75000"/>
                  </a:schemeClr>
                </a:solidFill>
              </a:rPr>
              <a:t>“Productos </a:t>
            </a:r>
            <a:r>
              <a:rPr lang="es-ES" sz="2300" i="1" dirty="0">
                <a:solidFill>
                  <a:schemeClr val="tx2">
                    <a:lumMod val="75000"/>
                  </a:schemeClr>
                </a:solidFill>
              </a:rPr>
              <a:t>que se desarrollan en plantas productoras – modificaciones de 2014</a:t>
            </a:r>
          </a:p>
          <a:p>
            <a:pPr marL="0" indent="0" algn="just">
              <a:buNone/>
            </a:pPr>
            <a:endParaRPr lang="en-US" sz="2300" i="1" dirty="0" smtClean="0">
              <a:solidFill>
                <a:schemeClr val="tx2">
                  <a:lumMod val="75000"/>
                </a:schemeClr>
              </a:solidFill>
            </a:endParaRPr>
          </a:p>
          <a:p>
            <a:pPr marL="0" indent="0" algn="just">
              <a:buNone/>
            </a:pPr>
            <a:r>
              <a:rPr lang="en-US" sz="2300" i="1" dirty="0" smtClean="0">
                <a:solidFill>
                  <a:schemeClr val="tx2">
                    <a:lumMod val="75000"/>
                  </a:schemeClr>
                </a:solidFill>
              </a:rPr>
              <a:t>FC4B. No </a:t>
            </a:r>
            <a:r>
              <a:rPr lang="en-US" sz="2300" i="1" dirty="0">
                <a:solidFill>
                  <a:schemeClr val="tx2">
                    <a:lumMod val="75000"/>
                  </a:schemeClr>
                </a:solidFill>
              </a:rPr>
              <a:t>obstante, el </a:t>
            </a:r>
            <a:r>
              <a:rPr lang="en-US" sz="2300" i="1" dirty="0" err="1">
                <a:solidFill>
                  <a:schemeClr val="tx2">
                    <a:lumMod val="75000"/>
                  </a:schemeClr>
                </a:solidFill>
              </a:rPr>
              <a:t>Consejo</a:t>
            </a:r>
            <a:r>
              <a:rPr lang="en-US" sz="2300" i="1" dirty="0">
                <a:solidFill>
                  <a:schemeClr val="tx2">
                    <a:lumMod val="75000"/>
                  </a:schemeClr>
                </a:solidFill>
              </a:rPr>
              <a:t> </a:t>
            </a:r>
            <a:r>
              <a:rPr lang="en-US" sz="2300" i="1" dirty="0" err="1">
                <a:solidFill>
                  <a:schemeClr val="tx2">
                    <a:lumMod val="75000"/>
                  </a:schemeClr>
                </a:solidFill>
              </a:rPr>
              <a:t>destacó</a:t>
            </a:r>
            <a:r>
              <a:rPr lang="en-US" sz="2300" i="1" dirty="0">
                <a:solidFill>
                  <a:schemeClr val="tx2">
                    <a:lumMod val="75000"/>
                  </a:schemeClr>
                </a:solidFill>
              </a:rPr>
              <a:t> que el </a:t>
            </a:r>
            <a:r>
              <a:rPr lang="en-US" sz="2300" i="1" dirty="0" err="1">
                <a:solidFill>
                  <a:schemeClr val="tx2">
                    <a:lumMod val="75000"/>
                  </a:schemeClr>
                </a:solidFill>
              </a:rPr>
              <a:t>mismo</a:t>
            </a:r>
            <a:r>
              <a:rPr lang="en-US" sz="2300" i="1" dirty="0">
                <a:solidFill>
                  <a:schemeClr val="tx2">
                    <a:lumMod val="75000"/>
                  </a:schemeClr>
                </a:solidFill>
              </a:rPr>
              <a:t> </a:t>
            </a:r>
            <a:r>
              <a:rPr lang="en-US" sz="2300" i="1" dirty="0" err="1">
                <a:solidFill>
                  <a:schemeClr val="tx2">
                    <a:lumMod val="75000"/>
                  </a:schemeClr>
                </a:solidFill>
              </a:rPr>
              <a:t>argumento</a:t>
            </a:r>
            <a:r>
              <a:rPr lang="en-US" sz="2300" i="1" dirty="0">
                <a:solidFill>
                  <a:schemeClr val="tx2">
                    <a:lumMod val="75000"/>
                  </a:schemeClr>
                </a:solidFill>
              </a:rPr>
              <a:t> no </a:t>
            </a:r>
            <a:r>
              <a:rPr lang="en-US" sz="2300" i="1" dirty="0" err="1">
                <a:solidFill>
                  <a:schemeClr val="tx2">
                    <a:lumMod val="75000"/>
                  </a:schemeClr>
                </a:solidFill>
              </a:rPr>
              <a:t>es</a:t>
            </a:r>
            <a:r>
              <a:rPr lang="en-US" sz="2300" i="1" dirty="0">
                <a:solidFill>
                  <a:schemeClr val="tx2">
                    <a:lumMod val="75000"/>
                  </a:schemeClr>
                </a:solidFill>
              </a:rPr>
              <a:t> </a:t>
            </a:r>
            <a:r>
              <a:rPr lang="en-US" sz="2300" i="1" dirty="0" err="1">
                <a:solidFill>
                  <a:schemeClr val="tx2">
                    <a:lumMod val="75000"/>
                  </a:schemeClr>
                </a:solidFill>
              </a:rPr>
              <a:t>cierto</a:t>
            </a:r>
            <a:r>
              <a:rPr lang="en-US" sz="2300" i="1" dirty="0">
                <a:solidFill>
                  <a:schemeClr val="tx2">
                    <a:lumMod val="75000"/>
                  </a:schemeClr>
                </a:solidFill>
              </a:rPr>
              <a:t> para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productos</a:t>
            </a:r>
            <a:r>
              <a:rPr lang="en-US" sz="2300" i="1" dirty="0">
                <a:solidFill>
                  <a:schemeClr val="tx2">
                    <a:lumMod val="75000"/>
                  </a:schemeClr>
                </a:solidFill>
              </a:rPr>
              <a:t> que se </a:t>
            </a:r>
            <a:r>
              <a:rPr lang="en-US" sz="2300" i="1" dirty="0" err="1">
                <a:solidFill>
                  <a:schemeClr val="tx2">
                    <a:lumMod val="75000"/>
                  </a:schemeClr>
                </a:solidFill>
              </a:rPr>
              <a:t>desarrollan</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las </a:t>
            </a:r>
            <a:r>
              <a:rPr lang="en-US" sz="2300" i="1" dirty="0" err="1">
                <a:solidFill>
                  <a:schemeClr val="tx2">
                    <a:lumMod val="75000"/>
                  </a:schemeClr>
                </a:solidFill>
              </a:rPr>
              <a:t>plantas</a:t>
            </a:r>
            <a:r>
              <a:rPr lang="en-US" sz="2300" i="1" dirty="0">
                <a:solidFill>
                  <a:schemeClr val="tx2">
                    <a:lumMod val="75000"/>
                  </a:schemeClr>
                </a:solidFill>
              </a:rPr>
              <a:t> </a:t>
            </a:r>
            <a:r>
              <a:rPr lang="en-US" sz="2300" i="1" dirty="0" err="1">
                <a:solidFill>
                  <a:schemeClr val="tx2">
                    <a:lumMod val="75000"/>
                  </a:schemeClr>
                </a:solidFill>
              </a:rPr>
              <a:t>productoras</a:t>
            </a:r>
            <a:r>
              <a:rPr lang="en-US" sz="2300" i="1" dirty="0">
                <a:solidFill>
                  <a:schemeClr val="tx2">
                    <a:lumMod val="75000"/>
                  </a:schemeClr>
                </a:solidFill>
              </a:rPr>
              <a:t> que </a:t>
            </a:r>
            <a:r>
              <a:rPr lang="en-US" sz="2300" i="1" dirty="0" err="1">
                <a:solidFill>
                  <a:schemeClr val="tx2">
                    <a:lumMod val="75000"/>
                  </a:schemeClr>
                </a:solidFill>
              </a:rPr>
              <a:t>están</a:t>
            </a:r>
            <a:r>
              <a:rPr lang="en-US" sz="2300" i="1" dirty="0">
                <a:solidFill>
                  <a:schemeClr val="tx2">
                    <a:lumMod val="75000"/>
                  </a:schemeClr>
                </a:solidFill>
              </a:rPr>
              <a:t> </a:t>
            </a:r>
            <a:r>
              <a:rPr lang="en-US" sz="2300" i="1" dirty="0" err="1">
                <a:solidFill>
                  <a:schemeClr val="tx2">
                    <a:lumMod val="75000"/>
                  </a:schemeClr>
                </a:solidFill>
              </a:rPr>
              <a:t>sujetos</a:t>
            </a:r>
            <a:r>
              <a:rPr lang="en-US" sz="2300" i="1" dirty="0">
                <a:solidFill>
                  <a:schemeClr val="tx2">
                    <a:lumMod val="75000"/>
                  </a:schemeClr>
                </a:solidFill>
              </a:rPr>
              <a:t> a </a:t>
            </a:r>
            <a:r>
              <a:rPr lang="en-US" sz="2300" i="1" dirty="0" err="1">
                <a:solidFill>
                  <a:schemeClr val="tx2">
                    <a:lumMod val="75000"/>
                  </a:schemeClr>
                </a:solidFill>
              </a:rPr>
              <a:t>transformación</a:t>
            </a:r>
            <a:r>
              <a:rPr lang="en-US" sz="2300" i="1" dirty="0">
                <a:solidFill>
                  <a:schemeClr val="tx2">
                    <a:lumMod val="75000"/>
                  </a:schemeClr>
                </a:solidFill>
              </a:rPr>
              <a:t> </a:t>
            </a:r>
            <a:r>
              <a:rPr lang="en-US" sz="2300" i="1" dirty="0" err="1">
                <a:solidFill>
                  <a:schemeClr val="tx2">
                    <a:lumMod val="75000"/>
                  </a:schemeClr>
                </a:solidFill>
              </a:rPr>
              <a:t>biológica</a:t>
            </a:r>
            <a:r>
              <a:rPr lang="en-US" sz="2300" i="1" dirty="0">
                <a:solidFill>
                  <a:schemeClr val="tx2">
                    <a:lumMod val="75000"/>
                  </a:schemeClr>
                </a:solidFill>
              </a:rPr>
              <a:t> hasta que se </a:t>
            </a:r>
            <a:r>
              <a:rPr lang="en-US" sz="2300" i="1" dirty="0" err="1">
                <a:solidFill>
                  <a:schemeClr val="tx2">
                    <a:lumMod val="75000"/>
                  </a:schemeClr>
                </a:solidFill>
              </a:rPr>
              <a:t>cosechan</a:t>
            </a:r>
            <a:r>
              <a:rPr lang="en-US" sz="2300" i="1" dirty="0">
                <a:solidFill>
                  <a:schemeClr val="tx2">
                    <a:lumMod val="75000"/>
                  </a:schemeClr>
                </a:solidFill>
              </a:rPr>
              <a:t> (</a:t>
            </a:r>
            <a:r>
              <a:rPr lang="en-US" sz="2300" i="1" dirty="0" err="1">
                <a:solidFill>
                  <a:schemeClr val="tx2">
                    <a:lumMod val="75000"/>
                  </a:schemeClr>
                </a:solidFill>
              </a:rPr>
              <a:t>por</a:t>
            </a:r>
            <a:r>
              <a:rPr lang="en-US" sz="2300" i="1" dirty="0">
                <a:solidFill>
                  <a:schemeClr val="tx2">
                    <a:lumMod val="75000"/>
                  </a:schemeClr>
                </a:solidFill>
              </a:rPr>
              <a:t> </a:t>
            </a:r>
            <a:r>
              <a:rPr lang="en-US" sz="2300" i="1" dirty="0" err="1">
                <a:solidFill>
                  <a:schemeClr val="tx2">
                    <a:lumMod val="75000"/>
                  </a:schemeClr>
                </a:solidFill>
              </a:rPr>
              <a:t>ejemplo</a:t>
            </a:r>
            <a:r>
              <a:rPr lang="en-US" sz="2300" i="1" dirty="0">
                <a:solidFill>
                  <a:schemeClr val="tx2">
                    <a:lumMod val="75000"/>
                  </a:schemeClr>
                </a:solidFill>
              </a:rPr>
              <a:t>, las </a:t>
            </a:r>
            <a:r>
              <a:rPr lang="en-US" sz="2300" i="1" dirty="0" err="1">
                <a:solidFill>
                  <a:schemeClr val="tx2">
                    <a:lumMod val="75000"/>
                  </a:schemeClr>
                </a:solidFill>
              </a:rPr>
              <a:t>uvas</a:t>
            </a:r>
            <a:r>
              <a:rPr lang="en-US" sz="2300" i="1" dirty="0">
                <a:solidFill>
                  <a:schemeClr val="tx2">
                    <a:lumMod val="75000"/>
                  </a:schemeClr>
                </a:solidFill>
              </a:rPr>
              <a:t> que se </a:t>
            </a:r>
            <a:r>
              <a:rPr lang="en-US" sz="2300" i="1" dirty="0" err="1">
                <a:solidFill>
                  <a:schemeClr val="tx2">
                    <a:lumMod val="75000"/>
                  </a:schemeClr>
                </a:solidFill>
              </a:rPr>
              <a:t>desarrollan</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un </a:t>
            </a:r>
            <a:r>
              <a:rPr lang="en-US" sz="2300" i="1" dirty="0" err="1">
                <a:solidFill>
                  <a:schemeClr val="tx2">
                    <a:lumMod val="75000"/>
                  </a:schemeClr>
                </a:solidFill>
              </a:rPr>
              <a:t>viñedo</a:t>
            </a:r>
            <a:r>
              <a:rPr lang="en-US" sz="2300" i="1" dirty="0">
                <a:solidFill>
                  <a:schemeClr val="tx2">
                    <a:lumMod val="75000"/>
                  </a:schemeClr>
                </a:solidFill>
              </a:rPr>
              <a:t>). El </a:t>
            </a:r>
            <a:r>
              <a:rPr lang="en-US" sz="2300" i="1" dirty="0" err="1">
                <a:solidFill>
                  <a:schemeClr val="tx2">
                    <a:lumMod val="75000"/>
                  </a:schemeClr>
                </a:solidFill>
              </a:rPr>
              <a:t>Consejo</a:t>
            </a:r>
            <a:r>
              <a:rPr lang="en-US" sz="2300" i="1" dirty="0">
                <a:solidFill>
                  <a:schemeClr val="tx2">
                    <a:lumMod val="75000"/>
                  </a:schemeClr>
                </a:solidFill>
              </a:rPr>
              <a:t> </a:t>
            </a:r>
            <a:r>
              <a:rPr lang="en-US" sz="2300" i="1" dirty="0" err="1">
                <a:solidFill>
                  <a:schemeClr val="tx2">
                    <a:lumMod val="75000"/>
                  </a:schemeClr>
                </a:solidFill>
              </a:rPr>
              <a:t>observó</a:t>
            </a:r>
            <a:r>
              <a:rPr lang="en-US" sz="2300" i="1" dirty="0">
                <a:solidFill>
                  <a:schemeClr val="tx2">
                    <a:lumMod val="75000"/>
                  </a:schemeClr>
                </a:solidFill>
              </a:rPr>
              <a:t> que el </a:t>
            </a:r>
            <a:r>
              <a:rPr lang="en-US" sz="2300" i="1" dirty="0" err="1">
                <a:solidFill>
                  <a:schemeClr val="tx2">
                    <a:lumMod val="75000"/>
                  </a:schemeClr>
                </a:solidFill>
              </a:rPr>
              <a:t>producto</a:t>
            </a:r>
            <a:r>
              <a:rPr lang="en-US" sz="2300" i="1" dirty="0">
                <a:solidFill>
                  <a:schemeClr val="tx2">
                    <a:lumMod val="75000"/>
                  </a:schemeClr>
                </a:solidFill>
              </a:rPr>
              <a:t> </a:t>
            </a:r>
            <a:r>
              <a:rPr lang="en-US" sz="2300" i="1" dirty="0" err="1">
                <a:solidFill>
                  <a:schemeClr val="tx2">
                    <a:lumMod val="75000"/>
                  </a:schemeClr>
                </a:solidFill>
              </a:rPr>
              <a:t>es</a:t>
            </a:r>
            <a:r>
              <a:rPr lang="en-US" sz="2300" i="1" dirty="0">
                <a:solidFill>
                  <a:schemeClr val="tx2">
                    <a:lumMod val="75000"/>
                  </a:schemeClr>
                </a:solidFill>
              </a:rPr>
              <a:t> un </a:t>
            </a:r>
            <a:r>
              <a:rPr lang="en-US" sz="2300" i="1" dirty="0" err="1">
                <a:solidFill>
                  <a:schemeClr val="tx2">
                    <a:lumMod val="75000"/>
                  </a:schemeClr>
                </a:solidFill>
              </a:rPr>
              <a:t>activo</a:t>
            </a:r>
            <a:r>
              <a:rPr lang="en-US" sz="2300" i="1" dirty="0">
                <a:solidFill>
                  <a:schemeClr val="tx2">
                    <a:lumMod val="75000"/>
                  </a:schemeClr>
                </a:solidFill>
              </a:rPr>
              <a:t> </a:t>
            </a:r>
            <a:r>
              <a:rPr lang="en-US" sz="2300" i="1" dirty="0" err="1">
                <a:solidFill>
                  <a:schemeClr val="tx2">
                    <a:lumMod val="75000"/>
                  </a:schemeClr>
                </a:solidFill>
              </a:rPr>
              <a:t>biológico</a:t>
            </a:r>
            <a:r>
              <a:rPr lang="en-US" sz="2300" i="1" dirty="0">
                <a:solidFill>
                  <a:schemeClr val="tx2">
                    <a:lumMod val="75000"/>
                  </a:schemeClr>
                </a:solidFill>
              </a:rPr>
              <a:t> </a:t>
            </a:r>
            <a:r>
              <a:rPr lang="en-US" sz="2300" i="1" dirty="0" err="1">
                <a:solidFill>
                  <a:schemeClr val="tx2">
                    <a:lumMod val="75000"/>
                  </a:schemeClr>
                </a:solidFill>
              </a:rPr>
              <a:t>consumible</a:t>
            </a:r>
            <a:r>
              <a:rPr lang="en-US" sz="2300" i="1" dirty="0">
                <a:solidFill>
                  <a:schemeClr val="tx2">
                    <a:lumMod val="75000"/>
                  </a:schemeClr>
                </a:solidFill>
              </a:rPr>
              <a:t> que se </a:t>
            </a:r>
            <a:r>
              <a:rPr lang="en-US" sz="2300" i="1" dirty="0" err="1">
                <a:solidFill>
                  <a:schemeClr val="tx2">
                    <a:lumMod val="75000"/>
                  </a:schemeClr>
                </a:solidFill>
              </a:rPr>
              <a:t>desarrolla</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una</a:t>
            </a:r>
            <a:r>
              <a:rPr lang="en-US" sz="2300" i="1" dirty="0">
                <a:solidFill>
                  <a:schemeClr val="tx2">
                    <a:lumMod val="75000"/>
                  </a:schemeClr>
                </a:solidFill>
              </a:rPr>
              <a:t> planta </a:t>
            </a:r>
            <a:r>
              <a:rPr lang="en-US" sz="2300" i="1" dirty="0" err="1">
                <a:solidFill>
                  <a:schemeClr val="tx2">
                    <a:lumMod val="75000"/>
                  </a:schemeClr>
                </a:solidFill>
              </a:rPr>
              <a:t>productora</a:t>
            </a:r>
            <a:r>
              <a:rPr lang="en-US" sz="2300" i="1" dirty="0">
                <a:solidFill>
                  <a:schemeClr val="tx2">
                    <a:lumMod val="75000"/>
                  </a:schemeClr>
                </a:solidFill>
              </a:rPr>
              <a:t> y el </a:t>
            </a:r>
            <a:r>
              <a:rPr lang="en-US" sz="2300" i="1" dirty="0" err="1">
                <a:solidFill>
                  <a:schemeClr val="tx2">
                    <a:lumMod val="75000"/>
                  </a:schemeClr>
                </a:solidFill>
              </a:rPr>
              <a:t>crecimiento</a:t>
            </a:r>
            <a:r>
              <a:rPr lang="en-US" sz="2300" i="1" dirty="0">
                <a:solidFill>
                  <a:schemeClr val="tx2">
                    <a:lumMod val="75000"/>
                  </a:schemeClr>
                </a:solidFill>
              </a:rPr>
              <a:t> del </a:t>
            </a:r>
            <a:r>
              <a:rPr lang="en-US" sz="2300" i="1" dirty="0" err="1">
                <a:solidFill>
                  <a:schemeClr val="tx2">
                    <a:lumMod val="75000"/>
                  </a:schemeClr>
                </a:solidFill>
              </a:rPr>
              <a:t>producto</a:t>
            </a:r>
            <a:r>
              <a:rPr lang="en-US" sz="2300" i="1" dirty="0">
                <a:solidFill>
                  <a:schemeClr val="tx2">
                    <a:lumMod val="75000"/>
                  </a:schemeClr>
                </a:solidFill>
              </a:rPr>
              <a:t> </a:t>
            </a:r>
            <a:r>
              <a:rPr lang="en-US" sz="2300" i="1" dirty="0" err="1">
                <a:solidFill>
                  <a:schemeClr val="tx2">
                    <a:lumMod val="75000"/>
                  </a:schemeClr>
                </a:solidFill>
              </a:rPr>
              <a:t>incrementa</a:t>
            </a:r>
            <a:r>
              <a:rPr lang="en-US" sz="2300" i="1" dirty="0">
                <a:solidFill>
                  <a:schemeClr val="tx2">
                    <a:lumMod val="75000"/>
                  </a:schemeClr>
                </a:solidFill>
              </a:rPr>
              <a:t> </a:t>
            </a:r>
            <a:r>
              <a:rPr lang="en-US" sz="2300" i="1" dirty="0" err="1">
                <a:solidFill>
                  <a:schemeClr val="tx2">
                    <a:lumMod val="75000"/>
                  </a:schemeClr>
                </a:solidFill>
              </a:rPr>
              <a:t>directamente</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ingresos</a:t>
            </a:r>
            <a:r>
              <a:rPr lang="en-US" sz="2300" i="1" dirty="0">
                <a:solidFill>
                  <a:schemeClr val="tx2">
                    <a:lumMod val="75000"/>
                  </a:schemeClr>
                </a:solidFill>
              </a:rPr>
              <a:t> de </a:t>
            </a:r>
            <a:r>
              <a:rPr lang="en-US" sz="2300" i="1" dirty="0" err="1">
                <a:solidFill>
                  <a:schemeClr val="tx2">
                    <a:lumMod val="75000"/>
                  </a:schemeClr>
                </a:solidFill>
              </a:rPr>
              <a:t>actividades</a:t>
            </a:r>
            <a:r>
              <a:rPr lang="en-US" sz="2300" i="1" dirty="0">
                <a:solidFill>
                  <a:schemeClr val="tx2">
                    <a:lumMod val="75000"/>
                  </a:schemeClr>
                </a:solidFill>
              </a:rPr>
              <a:t> </a:t>
            </a:r>
            <a:r>
              <a:rPr lang="en-US" sz="2300" i="1" dirty="0" err="1">
                <a:solidFill>
                  <a:schemeClr val="tx2">
                    <a:lumMod val="75000"/>
                  </a:schemeClr>
                </a:solidFill>
              </a:rPr>
              <a:t>ordinarias</a:t>
            </a:r>
            <a:r>
              <a:rPr lang="en-US" sz="2300" i="1" dirty="0">
                <a:solidFill>
                  <a:schemeClr val="tx2">
                    <a:lumMod val="75000"/>
                  </a:schemeClr>
                </a:solidFill>
              </a:rPr>
              <a:t> </a:t>
            </a:r>
            <a:r>
              <a:rPr lang="en-US" sz="2300" i="1" dirty="0" err="1">
                <a:solidFill>
                  <a:schemeClr val="tx2">
                    <a:lumMod val="75000"/>
                  </a:schemeClr>
                </a:solidFill>
              </a:rPr>
              <a:t>esperados</a:t>
            </a:r>
            <a:r>
              <a:rPr lang="en-US" sz="2300" i="1" dirty="0">
                <a:solidFill>
                  <a:schemeClr val="tx2">
                    <a:lumMod val="75000"/>
                  </a:schemeClr>
                </a:solidFill>
              </a:rPr>
              <a:t> </a:t>
            </a:r>
            <a:r>
              <a:rPr lang="en-US" sz="2300" i="1" dirty="0" err="1">
                <a:solidFill>
                  <a:schemeClr val="tx2">
                    <a:lumMod val="75000"/>
                  </a:schemeClr>
                </a:solidFill>
              </a:rPr>
              <a:t>por</a:t>
            </a:r>
            <a:r>
              <a:rPr lang="en-US" sz="2300" i="1" dirty="0">
                <a:solidFill>
                  <a:schemeClr val="tx2">
                    <a:lumMod val="75000"/>
                  </a:schemeClr>
                </a:solidFill>
              </a:rPr>
              <a:t> </a:t>
            </a:r>
            <a:r>
              <a:rPr lang="en-US" sz="2300" i="1" dirty="0" err="1">
                <a:solidFill>
                  <a:schemeClr val="tx2">
                    <a:lumMod val="75000"/>
                  </a:schemeClr>
                </a:solidFill>
              </a:rPr>
              <a:t>su</a:t>
            </a:r>
            <a:r>
              <a:rPr lang="en-US" sz="2300" i="1" dirty="0">
                <a:solidFill>
                  <a:schemeClr val="tx2">
                    <a:lumMod val="75000"/>
                  </a:schemeClr>
                </a:solidFill>
              </a:rPr>
              <a:t> </a:t>
            </a:r>
            <a:r>
              <a:rPr lang="en-US" sz="2300" i="1" dirty="0" err="1">
                <a:solidFill>
                  <a:schemeClr val="tx2">
                    <a:lumMod val="75000"/>
                  </a:schemeClr>
                </a:solidFill>
              </a:rPr>
              <a:t>venta</a:t>
            </a:r>
            <a:r>
              <a:rPr lang="en-US" sz="2300" i="1" dirty="0">
                <a:solidFill>
                  <a:schemeClr val="tx2">
                    <a:lumMod val="75000"/>
                  </a:schemeClr>
                </a:solidFill>
              </a:rPr>
              <a:t>. </a:t>
            </a:r>
            <a:r>
              <a:rPr lang="en-US" sz="2300" i="1" dirty="0" err="1">
                <a:solidFill>
                  <a:schemeClr val="tx2">
                    <a:lumMod val="75000"/>
                  </a:schemeClr>
                </a:solidFill>
              </a:rPr>
              <a:t>Por</a:t>
            </a:r>
            <a:r>
              <a:rPr lang="en-US" sz="2300" i="1" dirty="0">
                <a:solidFill>
                  <a:schemeClr val="tx2">
                    <a:lumMod val="75000"/>
                  </a:schemeClr>
                </a:solidFill>
              </a:rPr>
              <a:t> </a:t>
            </a:r>
            <a:r>
              <a:rPr lang="en-US" sz="2300" i="1" dirty="0" err="1">
                <a:solidFill>
                  <a:schemeClr val="tx2">
                    <a:lumMod val="75000"/>
                  </a:schemeClr>
                </a:solidFill>
              </a:rPr>
              <a:t>consiguiente</a:t>
            </a:r>
            <a:r>
              <a:rPr lang="en-US" sz="2300" i="1" dirty="0">
                <a:solidFill>
                  <a:schemeClr val="tx2">
                    <a:lumMod val="75000"/>
                  </a:schemeClr>
                </a:solidFill>
              </a:rPr>
              <a:t>, la </a:t>
            </a:r>
            <a:r>
              <a:rPr lang="en-US" sz="2300" i="1" dirty="0" err="1">
                <a:solidFill>
                  <a:schemeClr val="tx2">
                    <a:lumMod val="75000"/>
                  </a:schemeClr>
                </a:solidFill>
              </a:rPr>
              <a:t>medición</a:t>
            </a:r>
            <a:r>
              <a:rPr lang="en-US" sz="2300" i="1" dirty="0">
                <a:solidFill>
                  <a:schemeClr val="tx2">
                    <a:lumMod val="75000"/>
                  </a:schemeClr>
                </a:solidFill>
              </a:rPr>
              <a:t> a valor </a:t>
            </a:r>
            <a:r>
              <a:rPr lang="en-US" sz="2300" i="1" dirty="0" err="1">
                <a:solidFill>
                  <a:schemeClr val="tx2">
                    <a:lumMod val="75000"/>
                  </a:schemeClr>
                </a:solidFill>
              </a:rPr>
              <a:t>razonable</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productos</a:t>
            </a:r>
            <a:r>
              <a:rPr lang="en-US" sz="2300" i="1" dirty="0">
                <a:solidFill>
                  <a:schemeClr val="tx2">
                    <a:lumMod val="75000"/>
                  </a:schemeClr>
                </a:solidFill>
              </a:rPr>
              <a:t> que se </a:t>
            </a:r>
            <a:r>
              <a:rPr lang="en-US" sz="2300" i="1" dirty="0" err="1">
                <a:solidFill>
                  <a:schemeClr val="tx2">
                    <a:lumMod val="75000"/>
                  </a:schemeClr>
                </a:solidFill>
              </a:rPr>
              <a:t>desarrollan</a:t>
            </a:r>
            <a:r>
              <a:rPr lang="en-US" sz="2300" i="1" dirty="0">
                <a:solidFill>
                  <a:schemeClr val="tx2">
                    <a:lumMod val="75000"/>
                  </a:schemeClr>
                </a:solidFill>
              </a:rPr>
              <a:t> </a:t>
            </a:r>
            <a:r>
              <a:rPr lang="en-US" sz="2300" i="1" dirty="0" err="1">
                <a:solidFill>
                  <a:schemeClr val="tx2">
                    <a:lumMod val="75000"/>
                  </a:schemeClr>
                </a:solidFill>
              </a:rPr>
              <a:t>proporciona</a:t>
            </a:r>
            <a:r>
              <a:rPr lang="en-US" sz="2300" i="1" dirty="0">
                <a:solidFill>
                  <a:schemeClr val="tx2">
                    <a:lumMod val="75000"/>
                  </a:schemeClr>
                </a:solidFill>
              </a:rPr>
              <a:t> </a:t>
            </a:r>
            <a:r>
              <a:rPr lang="en-US" sz="2300" i="1" dirty="0" err="1">
                <a:solidFill>
                  <a:schemeClr val="tx2">
                    <a:lumMod val="75000"/>
                  </a:schemeClr>
                </a:solidFill>
              </a:rPr>
              <a:t>información</a:t>
            </a:r>
            <a:r>
              <a:rPr lang="en-US" sz="2300" i="1" dirty="0">
                <a:solidFill>
                  <a:schemeClr val="tx2">
                    <a:lumMod val="75000"/>
                  </a:schemeClr>
                </a:solidFill>
              </a:rPr>
              <a:t> </a:t>
            </a:r>
            <a:r>
              <a:rPr lang="en-US" sz="2300" i="1" dirty="0" err="1">
                <a:solidFill>
                  <a:schemeClr val="tx2">
                    <a:lumMod val="75000"/>
                  </a:schemeClr>
                </a:solidFill>
              </a:rPr>
              <a:t>útil</a:t>
            </a:r>
            <a:r>
              <a:rPr lang="en-US" sz="2300" i="1" dirty="0">
                <a:solidFill>
                  <a:schemeClr val="tx2">
                    <a:lumMod val="75000"/>
                  </a:schemeClr>
                </a:solidFill>
              </a:rPr>
              <a:t> a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usuarios</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estados</a:t>
            </a:r>
            <a:r>
              <a:rPr lang="en-US" sz="2300" i="1" dirty="0">
                <a:solidFill>
                  <a:schemeClr val="tx2">
                    <a:lumMod val="75000"/>
                  </a:schemeClr>
                </a:solidFill>
              </a:rPr>
              <a:t> </a:t>
            </a:r>
            <a:r>
              <a:rPr lang="en-US" sz="2300" i="1" dirty="0" err="1">
                <a:solidFill>
                  <a:schemeClr val="tx2">
                    <a:lumMod val="75000"/>
                  </a:schemeClr>
                </a:solidFill>
              </a:rPr>
              <a:t>financieros</a:t>
            </a:r>
            <a:r>
              <a:rPr lang="en-US" sz="2300" i="1" dirty="0">
                <a:solidFill>
                  <a:schemeClr val="tx2">
                    <a:lumMod val="75000"/>
                  </a:schemeClr>
                </a:solidFill>
              </a:rPr>
              <a:t> </a:t>
            </a:r>
            <a:r>
              <a:rPr lang="en-US" sz="2300" i="1" dirty="0" err="1">
                <a:solidFill>
                  <a:schemeClr val="tx2">
                    <a:lumMod val="75000"/>
                  </a:schemeClr>
                </a:solidFill>
              </a:rPr>
              <a:t>sobre</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flujos</a:t>
            </a:r>
            <a:r>
              <a:rPr lang="en-US" sz="2300" i="1" dirty="0">
                <a:solidFill>
                  <a:schemeClr val="tx2">
                    <a:lumMod val="75000"/>
                  </a:schemeClr>
                </a:solidFill>
              </a:rPr>
              <a:t> de </a:t>
            </a:r>
            <a:r>
              <a:rPr lang="en-US" sz="2300" i="1" dirty="0" err="1">
                <a:solidFill>
                  <a:schemeClr val="tx2">
                    <a:lumMod val="75000"/>
                  </a:schemeClr>
                </a:solidFill>
              </a:rPr>
              <a:t>efectivo</a:t>
            </a:r>
            <a:r>
              <a:rPr lang="en-US" sz="2300" i="1" dirty="0">
                <a:solidFill>
                  <a:schemeClr val="tx2">
                    <a:lumMod val="75000"/>
                  </a:schemeClr>
                </a:solidFill>
              </a:rPr>
              <a:t> </a:t>
            </a:r>
            <a:r>
              <a:rPr lang="en-US" sz="2300" i="1" dirty="0" err="1">
                <a:solidFill>
                  <a:schemeClr val="tx2">
                    <a:lumMod val="75000"/>
                  </a:schemeClr>
                </a:solidFill>
              </a:rPr>
              <a:t>futuros</a:t>
            </a:r>
            <a:r>
              <a:rPr lang="en-US" sz="2300" i="1" dirty="0">
                <a:solidFill>
                  <a:schemeClr val="tx2">
                    <a:lumMod val="75000"/>
                  </a:schemeClr>
                </a:solidFill>
              </a:rPr>
              <a:t> que se </a:t>
            </a:r>
            <a:r>
              <a:rPr lang="en-US" sz="2300" i="1" dirty="0" err="1">
                <a:solidFill>
                  <a:schemeClr val="tx2">
                    <a:lumMod val="75000"/>
                  </a:schemeClr>
                </a:solidFill>
              </a:rPr>
              <a:t>espera</a:t>
            </a:r>
            <a:r>
              <a:rPr lang="en-US" sz="2300" i="1" dirty="0">
                <a:solidFill>
                  <a:schemeClr val="tx2">
                    <a:lumMod val="75000"/>
                  </a:schemeClr>
                </a:solidFill>
              </a:rPr>
              <a:t> que </a:t>
            </a:r>
            <a:r>
              <a:rPr lang="en-US" sz="2300" i="1" dirty="0" err="1">
                <a:solidFill>
                  <a:schemeClr val="tx2">
                    <a:lumMod val="75000"/>
                  </a:schemeClr>
                </a:solidFill>
              </a:rPr>
              <a:t>realice</a:t>
            </a:r>
            <a:r>
              <a:rPr lang="en-US" sz="2300" i="1" dirty="0">
                <a:solidFill>
                  <a:schemeClr val="tx2">
                    <a:lumMod val="75000"/>
                  </a:schemeClr>
                </a:solidFill>
              </a:rPr>
              <a:t> </a:t>
            </a:r>
            <a:r>
              <a:rPr lang="en-US" sz="2300" i="1" dirty="0" err="1">
                <a:solidFill>
                  <a:schemeClr val="tx2">
                    <a:lumMod val="75000"/>
                  </a:schemeClr>
                </a:solidFill>
              </a:rPr>
              <a:t>una</a:t>
            </a:r>
            <a:r>
              <a:rPr lang="en-US" sz="2300" i="1" dirty="0">
                <a:solidFill>
                  <a:schemeClr val="tx2">
                    <a:lumMod val="75000"/>
                  </a:schemeClr>
                </a:solidFill>
              </a:rPr>
              <a:t> </a:t>
            </a:r>
            <a:r>
              <a:rPr lang="en-US" sz="2300" i="1" dirty="0" err="1">
                <a:solidFill>
                  <a:schemeClr val="tx2">
                    <a:lumMod val="75000"/>
                  </a:schemeClr>
                </a:solidFill>
              </a:rPr>
              <a:t>entidad</a:t>
            </a:r>
            <a:r>
              <a:rPr lang="en-US" sz="2300" i="1" dirty="0" smtClean="0">
                <a:solidFill>
                  <a:schemeClr val="tx2">
                    <a:lumMod val="75000"/>
                  </a:schemeClr>
                </a:solidFill>
              </a:rPr>
              <a:t>.</a:t>
            </a:r>
          </a:p>
        </p:txBody>
      </p:sp>
    </p:spTree>
    <p:extLst>
      <p:ext uri="{BB962C8B-B14F-4D97-AF65-F5344CB8AC3E}">
        <p14:creationId xmlns:p14="http://schemas.microsoft.com/office/powerpoint/2010/main" val="12777281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77888" y="764704"/>
            <a:ext cx="8208912" cy="4770864"/>
          </a:xfrm>
          <a:prstGeom prst="rect">
            <a:avLst/>
          </a:prstGeom>
        </p:spPr>
        <p:txBody>
          <a:bodyPr>
            <a:noAutofit/>
          </a:bodyPr>
          <a:lstStyle/>
          <a:p>
            <a:pPr marL="0" indent="0" algn="just">
              <a:buNone/>
            </a:pPr>
            <a:endParaRPr lang="en-US" sz="1800" dirty="0" smtClean="0">
              <a:solidFill>
                <a:schemeClr val="tx2">
                  <a:lumMod val="75000"/>
                </a:schemeClr>
              </a:solidFill>
            </a:endParaRPr>
          </a:p>
          <a:p>
            <a:pPr marL="0" indent="0" algn="just">
              <a:buNone/>
            </a:pPr>
            <a:r>
              <a:rPr lang="es-ES" sz="2300" i="1" dirty="0" smtClean="0">
                <a:solidFill>
                  <a:schemeClr val="tx2">
                    <a:lumMod val="75000"/>
                  </a:schemeClr>
                </a:solidFill>
              </a:rPr>
              <a:t>“Productos </a:t>
            </a:r>
            <a:r>
              <a:rPr lang="es-ES" sz="2300" i="1" dirty="0">
                <a:solidFill>
                  <a:schemeClr val="tx2">
                    <a:lumMod val="75000"/>
                  </a:schemeClr>
                </a:solidFill>
              </a:rPr>
              <a:t>que se desarrollan en plantas productoras – modificaciones de 2014</a:t>
            </a:r>
          </a:p>
          <a:p>
            <a:pPr marL="0" indent="0" algn="just">
              <a:buNone/>
            </a:pPr>
            <a:endParaRPr lang="en-US" sz="2300" i="1" dirty="0" smtClean="0">
              <a:solidFill>
                <a:schemeClr val="tx2">
                  <a:lumMod val="75000"/>
                </a:schemeClr>
              </a:solidFill>
            </a:endParaRPr>
          </a:p>
          <a:p>
            <a:pPr marL="0" indent="0" algn="just">
              <a:buNone/>
            </a:pPr>
            <a:r>
              <a:rPr lang="en-US" sz="2300" i="1" dirty="0" smtClean="0">
                <a:solidFill>
                  <a:schemeClr val="tx2">
                    <a:lumMod val="75000"/>
                  </a:schemeClr>
                </a:solidFill>
              </a:rPr>
              <a:t>FC4B. </a:t>
            </a:r>
            <a:r>
              <a:rPr lang="en-US" sz="2300" b="1" i="1" u="sng" dirty="0" smtClean="0">
                <a:solidFill>
                  <a:schemeClr val="tx2">
                    <a:lumMod val="75000"/>
                  </a:schemeClr>
                </a:solidFill>
              </a:rPr>
              <a:t>(</a:t>
            </a:r>
            <a:r>
              <a:rPr lang="is-IS" sz="2300" b="1" i="1" u="sng" dirty="0" smtClean="0">
                <a:solidFill>
                  <a:schemeClr val="tx2">
                    <a:lumMod val="75000"/>
                  </a:schemeClr>
                </a:solidFill>
              </a:rPr>
              <a:t>…) </a:t>
            </a:r>
            <a:r>
              <a:rPr lang="en-US" sz="2300" i="1" dirty="0" smtClean="0">
                <a:solidFill>
                  <a:schemeClr val="tx2">
                    <a:lumMod val="75000"/>
                  </a:schemeClr>
                </a:solidFill>
              </a:rPr>
              <a:t>El </a:t>
            </a:r>
            <a:r>
              <a:rPr lang="en-US" sz="2300" i="1" dirty="0" err="1">
                <a:solidFill>
                  <a:schemeClr val="tx2">
                    <a:lumMod val="75000"/>
                  </a:schemeClr>
                </a:solidFill>
              </a:rPr>
              <a:t>Consejo</a:t>
            </a:r>
            <a:r>
              <a:rPr lang="en-US" sz="2300" i="1" dirty="0">
                <a:solidFill>
                  <a:schemeClr val="tx2">
                    <a:lumMod val="75000"/>
                  </a:schemeClr>
                </a:solidFill>
              </a:rPr>
              <a:t> </a:t>
            </a:r>
            <a:r>
              <a:rPr lang="en-US" sz="2300" i="1" dirty="0" err="1">
                <a:solidFill>
                  <a:schemeClr val="tx2">
                    <a:lumMod val="75000"/>
                  </a:schemeClr>
                </a:solidFill>
              </a:rPr>
              <a:t>reconoció</a:t>
            </a:r>
            <a:r>
              <a:rPr lang="en-US" sz="2300" i="1" dirty="0">
                <a:solidFill>
                  <a:schemeClr val="tx2">
                    <a:lumMod val="75000"/>
                  </a:schemeClr>
                </a:solidFill>
              </a:rPr>
              <a:t> que la </a:t>
            </a:r>
            <a:r>
              <a:rPr lang="en-US" sz="2300" i="1" dirty="0" err="1">
                <a:solidFill>
                  <a:schemeClr val="tx2">
                    <a:lumMod val="75000"/>
                  </a:schemeClr>
                </a:solidFill>
              </a:rPr>
              <a:t>medición</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productos</a:t>
            </a:r>
            <a:r>
              <a:rPr lang="en-US" sz="2300" i="1" dirty="0">
                <a:solidFill>
                  <a:schemeClr val="tx2">
                    <a:lumMod val="75000"/>
                  </a:schemeClr>
                </a:solidFill>
              </a:rPr>
              <a:t> que se </a:t>
            </a:r>
            <a:r>
              <a:rPr lang="en-US" sz="2300" i="1" dirty="0" err="1">
                <a:solidFill>
                  <a:schemeClr val="tx2">
                    <a:lumMod val="75000"/>
                  </a:schemeClr>
                </a:solidFill>
              </a:rPr>
              <a:t>desarrollan</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las </a:t>
            </a:r>
            <a:r>
              <a:rPr lang="en-US" sz="2300" i="1" dirty="0" err="1">
                <a:solidFill>
                  <a:schemeClr val="tx2">
                    <a:lumMod val="75000"/>
                  </a:schemeClr>
                </a:solidFill>
              </a:rPr>
              <a:t>plantas</a:t>
            </a:r>
            <a:r>
              <a:rPr lang="en-US" sz="2300" i="1" dirty="0">
                <a:solidFill>
                  <a:schemeClr val="tx2">
                    <a:lumMod val="75000"/>
                  </a:schemeClr>
                </a:solidFill>
              </a:rPr>
              <a:t> </a:t>
            </a:r>
            <a:r>
              <a:rPr lang="en-US" sz="2300" i="1" dirty="0" err="1">
                <a:solidFill>
                  <a:schemeClr val="tx2">
                    <a:lumMod val="75000"/>
                  </a:schemeClr>
                </a:solidFill>
              </a:rPr>
              <a:t>productoras</a:t>
            </a:r>
            <a:r>
              <a:rPr lang="en-US" sz="2300" i="1" dirty="0">
                <a:solidFill>
                  <a:schemeClr val="tx2">
                    <a:lumMod val="75000"/>
                  </a:schemeClr>
                </a:solidFill>
              </a:rPr>
              <a:t> a valor </a:t>
            </a:r>
            <a:r>
              <a:rPr lang="en-US" sz="2300" i="1" dirty="0" err="1">
                <a:solidFill>
                  <a:schemeClr val="tx2">
                    <a:lumMod val="75000"/>
                  </a:schemeClr>
                </a:solidFill>
              </a:rPr>
              <a:t>razonable</a:t>
            </a:r>
            <a:r>
              <a:rPr lang="en-US" sz="2300" i="1" dirty="0">
                <a:solidFill>
                  <a:schemeClr val="tx2">
                    <a:lumMod val="75000"/>
                  </a:schemeClr>
                </a:solidFill>
              </a:rPr>
              <a:t> </a:t>
            </a:r>
            <a:r>
              <a:rPr lang="en-US" sz="2300" i="1" dirty="0" err="1">
                <a:solidFill>
                  <a:schemeClr val="tx2">
                    <a:lumMod val="75000"/>
                  </a:schemeClr>
                </a:solidFill>
              </a:rPr>
              <a:t>menos</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costos</a:t>
            </a:r>
            <a:r>
              <a:rPr lang="en-US" sz="2300" i="1" dirty="0">
                <a:solidFill>
                  <a:schemeClr val="tx2">
                    <a:lumMod val="75000"/>
                  </a:schemeClr>
                </a:solidFill>
              </a:rPr>
              <a:t> de </a:t>
            </a:r>
            <a:r>
              <a:rPr lang="en-US" sz="2300" i="1" dirty="0" err="1">
                <a:solidFill>
                  <a:schemeClr val="tx2">
                    <a:lumMod val="75000"/>
                  </a:schemeClr>
                </a:solidFill>
              </a:rPr>
              <a:t>venta</a:t>
            </a:r>
            <a:r>
              <a:rPr lang="en-US" sz="2300" i="1" dirty="0">
                <a:solidFill>
                  <a:schemeClr val="tx2">
                    <a:lumMod val="75000"/>
                  </a:schemeClr>
                </a:solidFill>
              </a:rPr>
              <a:t> </a:t>
            </a:r>
            <a:r>
              <a:rPr lang="en-US" sz="2300" i="1" dirty="0" err="1">
                <a:solidFill>
                  <a:schemeClr val="tx2">
                    <a:lumMod val="75000"/>
                  </a:schemeClr>
                </a:solidFill>
              </a:rPr>
              <a:t>puede</a:t>
            </a:r>
            <a:r>
              <a:rPr lang="en-US" sz="2300" i="1" dirty="0">
                <a:solidFill>
                  <a:schemeClr val="tx2">
                    <a:lumMod val="75000"/>
                  </a:schemeClr>
                </a:solidFill>
              </a:rPr>
              <a:t> </a:t>
            </a:r>
            <a:r>
              <a:rPr lang="en-US" sz="2300" i="1" dirty="0" err="1">
                <a:solidFill>
                  <a:schemeClr val="tx2">
                    <a:lumMod val="75000"/>
                  </a:schemeClr>
                </a:solidFill>
              </a:rPr>
              <a:t>ser</a:t>
            </a:r>
            <a:r>
              <a:rPr lang="en-US" sz="2300" i="1" dirty="0">
                <a:solidFill>
                  <a:schemeClr val="tx2">
                    <a:lumMod val="75000"/>
                  </a:schemeClr>
                </a:solidFill>
              </a:rPr>
              <a:t> </a:t>
            </a:r>
            <a:r>
              <a:rPr lang="en-US" sz="2300" i="1" dirty="0" err="1">
                <a:solidFill>
                  <a:schemeClr val="tx2">
                    <a:lumMod val="75000"/>
                  </a:schemeClr>
                </a:solidFill>
              </a:rPr>
              <a:t>difícil</a:t>
            </a:r>
            <a:r>
              <a:rPr lang="en-US" sz="2300" i="1" dirty="0">
                <a:solidFill>
                  <a:schemeClr val="tx2">
                    <a:lumMod val="75000"/>
                  </a:schemeClr>
                </a:solidFill>
              </a:rPr>
              <a:t> de </a:t>
            </a:r>
            <a:r>
              <a:rPr lang="en-US" sz="2300" i="1" dirty="0" err="1">
                <a:solidFill>
                  <a:schemeClr val="tx2">
                    <a:lumMod val="75000"/>
                  </a:schemeClr>
                </a:solidFill>
              </a:rPr>
              <a:t>aplicar</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la </a:t>
            </a:r>
            <a:r>
              <a:rPr lang="en-US" sz="2300" i="1" dirty="0" err="1">
                <a:solidFill>
                  <a:schemeClr val="tx2">
                    <a:lumMod val="75000"/>
                  </a:schemeClr>
                </a:solidFill>
              </a:rPr>
              <a:t>práctica</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a:t>
            </a:r>
            <a:r>
              <a:rPr lang="en-US" sz="2300" i="1" dirty="0" err="1">
                <a:solidFill>
                  <a:schemeClr val="tx2">
                    <a:lumMod val="75000"/>
                  </a:schemeClr>
                </a:solidFill>
              </a:rPr>
              <a:t>algunas</a:t>
            </a:r>
            <a:r>
              <a:rPr lang="en-US" sz="2300" i="1" dirty="0">
                <a:solidFill>
                  <a:schemeClr val="tx2">
                    <a:lumMod val="75000"/>
                  </a:schemeClr>
                </a:solidFill>
              </a:rPr>
              <a:t> </a:t>
            </a:r>
            <a:r>
              <a:rPr lang="en-US" sz="2300" i="1" dirty="0" err="1" smtClean="0">
                <a:solidFill>
                  <a:schemeClr val="tx2">
                    <a:lumMod val="75000"/>
                  </a:schemeClr>
                </a:solidFill>
              </a:rPr>
              <a:t>ocasiones</a:t>
            </a:r>
            <a:r>
              <a:rPr lang="en-US" sz="2300" i="1" dirty="0" smtClean="0">
                <a:solidFill>
                  <a:schemeClr val="tx2">
                    <a:lumMod val="75000"/>
                  </a:schemeClr>
                </a:solidFill>
              </a:rPr>
              <a:t>. El </a:t>
            </a:r>
            <a:r>
              <a:rPr lang="en-US" sz="2300" i="1" dirty="0" err="1">
                <a:solidFill>
                  <a:schemeClr val="tx2">
                    <a:lumMod val="75000"/>
                  </a:schemeClr>
                </a:solidFill>
              </a:rPr>
              <a:t>Consejo</a:t>
            </a:r>
            <a:r>
              <a:rPr lang="en-US" sz="2300" i="1" dirty="0">
                <a:solidFill>
                  <a:schemeClr val="tx2">
                    <a:lumMod val="75000"/>
                  </a:schemeClr>
                </a:solidFill>
              </a:rPr>
              <a:t> </a:t>
            </a:r>
            <a:r>
              <a:rPr lang="en-US" sz="2300" i="1" dirty="0" err="1">
                <a:solidFill>
                  <a:schemeClr val="tx2">
                    <a:lumMod val="75000"/>
                  </a:schemeClr>
                </a:solidFill>
              </a:rPr>
              <a:t>observó</a:t>
            </a:r>
            <a:r>
              <a:rPr lang="en-US" sz="2300" i="1" dirty="0">
                <a:solidFill>
                  <a:schemeClr val="tx2">
                    <a:lumMod val="75000"/>
                  </a:schemeClr>
                </a:solidFill>
              </a:rPr>
              <a:t> que </a:t>
            </a:r>
            <a:r>
              <a:rPr lang="en-US" sz="2300" i="1" dirty="0" err="1">
                <a:solidFill>
                  <a:schemeClr val="tx2">
                    <a:lumMod val="75000"/>
                  </a:schemeClr>
                </a:solidFill>
              </a:rPr>
              <a:t>si</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preparadores</a:t>
            </a:r>
            <a:r>
              <a:rPr lang="en-US" sz="2300" i="1" dirty="0">
                <a:solidFill>
                  <a:schemeClr val="tx2">
                    <a:lumMod val="75000"/>
                  </a:schemeClr>
                </a:solidFill>
              </a:rPr>
              <a:t> </a:t>
            </a:r>
            <a:r>
              <a:rPr lang="en-US" sz="2300" i="1" dirty="0" err="1">
                <a:solidFill>
                  <a:schemeClr val="tx2">
                    <a:lumMod val="75000"/>
                  </a:schemeClr>
                </a:solidFill>
              </a:rPr>
              <a:t>encuentran</a:t>
            </a:r>
            <a:r>
              <a:rPr lang="en-US" sz="2300" i="1" dirty="0">
                <a:solidFill>
                  <a:schemeClr val="tx2">
                    <a:lumMod val="75000"/>
                  </a:schemeClr>
                </a:solidFill>
              </a:rPr>
              <a:t> </a:t>
            </a:r>
            <a:r>
              <a:rPr lang="en-US" sz="2300" i="1" dirty="0" err="1">
                <a:solidFill>
                  <a:schemeClr val="tx2">
                    <a:lumMod val="75000"/>
                  </a:schemeClr>
                </a:solidFill>
              </a:rPr>
              <a:t>dificultades</a:t>
            </a:r>
            <a:r>
              <a:rPr lang="en-US" sz="2300" i="1" dirty="0">
                <a:solidFill>
                  <a:schemeClr val="tx2">
                    <a:lumMod val="75000"/>
                  </a:schemeClr>
                </a:solidFill>
              </a:rPr>
              <a:t> </a:t>
            </a:r>
            <a:r>
              <a:rPr lang="en-US" sz="2300" i="1" dirty="0" err="1">
                <a:solidFill>
                  <a:schemeClr val="tx2">
                    <a:lumMod val="75000"/>
                  </a:schemeClr>
                </a:solidFill>
              </a:rPr>
              <a:t>prácticas</a:t>
            </a:r>
            <a:r>
              <a:rPr lang="en-US" sz="2300" i="1" dirty="0">
                <a:solidFill>
                  <a:schemeClr val="tx2">
                    <a:lumMod val="75000"/>
                  </a:schemeClr>
                </a:solidFill>
              </a:rPr>
              <a:t> </a:t>
            </a:r>
            <a:r>
              <a:rPr lang="en-US" sz="2300" i="1" dirty="0" err="1">
                <a:solidFill>
                  <a:schemeClr val="tx2">
                    <a:lumMod val="75000"/>
                  </a:schemeClr>
                </a:solidFill>
              </a:rPr>
              <a:t>significativas</a:t>
            </a:r>
            <a:r>
              <a:rPr lang="en-US" sz="2300" i="1" dirty="0">
                <a:solidFill>
                  <a:schemeClr val="tx2">
                    <a:lumMod val="75000"/>
                  </a:schemeClr>
                </a:solidFill>
              </a:rPr>
              <a:t> </a:t>
            </a:r>
            <a:r>
              <a:rPr lang="en-US" sz="2300" i="1" dirty="0" err="1">
                <a:solidFill>
                  <a:schemeClr val="tx2">
                    <a:lumMod val="75000"/>
                  </a:schemeClr>
                </a:solidFill>
              </a:rPr>
              <a:t>en</a:t>
            </a:r>
            <a:r>
              <a:rPr lang="en-US" sz="2300" i="1" dirty="0">
                <a:solidFill>
                  <a:schemeClr val="tx2">
                    <a:lumMod val="75000"/>
                  </a:schemeClr>
                </a:solidFill>
              </a:rPr>
              <a:t> la </a:t>
            </a:r>
            <a:r>
              <a:rPr lang="en-US" sz="2300" i="1" dirty="0" err="1">
                <a:solidFill>
                  <a:schemeClr val="tx2">
                    <a:lumMod val="75000"/>
                  </a:schemeClr>
                </a:solidFill>
              </a:rPr>
              <a:t>medición</a:t>
            </a:r>
            <a:r>
              <a:rPr lang="en-US" sz="2300" i="1" dirty="0">
                <a:solidFill>
                  <a:schemeClr val="tx2">
                    <a:lumMod val="75000"/>
                  </a:schemeClr>
                </a:solidFill>
              </a:rPr>
              <a:t> </a:t>
            </a:r>
            <a:r>
              <a:rPr lang="en-US" sz="2300" i="1" dirty="0" err="1">
                <a:solidFill>
                  <a:schemeClr val="tx2">
                    <a:lumMod val="75000"/>
                  </a:schemeClr>
                </a:solidFill>
              </a:rPr>
              <a:t>inicial</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productos</a:t>
            </a:r>
            <a:r>
              <a:rPr lang="en-US" sz="2300" i="1" dirty="0">
                <a:solidFill>
                  <a:schemeClr val="tx2">
                    <a:lumMod val="75000"/>
                  </a:schemeClr>
                </a:solidFill>
              </a:rPr>
              <a:t>, </a:t>
            </a:r>
            <a:r>
              <a:rPr lang="en-US" sz="2300" i="1" dirty="0" err="1">
                <a:solidFill>
                  <a:schemeClr val="tx2">
                    <a:lumMod val="75000"/>
                  </a:schemeClr>
                </a:solidFill>
              </a:rPr>
              <a:t>deberían</a:t>
            </a:r>
            <a:r>
              <a:rPr lang="en-US" sz="2300" i="1" dirty="0">
                <a:solidFill>
                  <a:schemeClr val="tx2">
                    <a:lumMod val="75000"/>
                  </a:schemeClr>
                </a:solidFill>
              </a:rPr>
              <a:t> </a:t>
            </a:r>
            <a:r>
              <a:rPr lang="en-US" sz="2300" i="1" dirty="0" err="1">
                <a:solidFill>
                  <a:schemeClr val="tx2">
                    <a:lumMod val="75000"/>
                  </a:schemeClr>
                </a:solidFill>
              </a:rPr>
              <a:t>considerar</a:t>
            </a:r>
            <a:r>
              <a:rPr lang="en-US" sz="2300" i="1" dirty="0">
                <a:solidFill>
                  <a:schemeClr val="tx2">
                    <a:lumMod val="75000"/>
                  </a:schemeClr>
                </a:solidFill>
              </a:rPr>
              <a:t> </a:t>
            </a:r>
            <a:r>
              <a:rPr lang="en-US" sz="2300" i="1" dirty="0" err="1">
                <a:solidFill>
                  <a:schemeClr val="tx2">
                    <a:lumMod val="75000"/>
                  </a:schemeClr>
                </a:solidFill>
              </a:rPr>
              <a:t>si</a:t>
            </a:r>
            <a:r>
              <a:rPr lang="en-US" sz="2300" i="1" dirty="0">
                <a:solidFill>
                  <a:schemeClr val="tx2">
                    <a:lumMod val="75000"/>
                  </a:schemeClr>
                </a:solidFill>
              </a:rPr>
              <a:t> </a:t>
            </a:r>
            <a:r>
              <a:rPr lang="en-US" sz="2300" i="1" dirty="0" err="1">
                <a:solidFill>
                  <a:schemeClr val="tx2">
                    <a:lumMod val="75000"/>
                  </a:schemeClr>
                </a:solidFill>
              </a:rPr>
              <a:t>cumplen</a:t>
            </a:r>
            <a:r>
              <a:rPr lang="en-US" sz="2300" i="1" dirty="0">
                <a:solidFill>
                  <a:schemeClr val="tx2">
                    <a:lumMod val="75000"/>
                  </a:schemeClr>
                </a:solidFill>
              </a:rPr>
              <a:t>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requerimientos</a:t>
            </a:r>
            <a:r>
              <a:rPr lang="en-US" sz="2300" i="1" dirty="0">
                <a:solidFill>
                  <a:schemeClr val="tx2">
                    <a:lumMod val="75000"/>
                  </a:schemeClr>
                </a:solidFill>
              </a:rPr>
              <a:t> de las </a:t>
            </a:r>
            <a:r>
              <a:rPr lang="en-US" sz="2300" i="1" dirty="0" err="1">
                <a:solidFill>
                  <a:schemeClr val="tx2">
                    <a:lumMod val="75000"/>
                  </a:schemeClr>
                </a:solidFill>
              </a:rPr>
              <a:t>exenciones</a:t>
            </a:r>
            <a:r>
              <a:rPr lang="en-US" sz="2300" i="1" dirty="0">
                <a:solidFill>
                  <a:schemeClr val="tx2">
                    <a:lumMod val="75000"/>
                  </a:schemeClr>
                </a:solidFill>
              </a:rPr>
              <a:t> de </a:t>
            </a:r>
            <a:r>
              <a:rPr lang="en-US" sz="2300" i="1" dirty="0" err="1">
                <a:solidFill>
                  <a:schemeClr val="tx2">
                    <a:lumMod val="75000"/>
                  </a:schemeClr>
                </a:solidFill>
              </a:rPr>
              <a:t>los</a:t>
            </a:r>
            <a:r>
              <a:rPr lang="en-US" sz="2300" i="1" dirty="0">
                <a:solidFill>
                  <a:schemeClr val="tx2">
                    <a:lumMod val="75000"/>
                  </a:schemeClr>
                </a:solidFill>
              </a:rPr>
              <a:t> </a:t>
            </a:r>
            <a:r>
              <a:rPr lang="en-US" sz="2300" i="1" dirty="0" err="1">
                <a:solidFill>
                  <a:schemeClr val="tx2">
                    <a:lumMod val="75000"/>
                  </a:schemeClr>
                </a:solidFill>
              </a:rPr>
              <a:t>párrafos</a:t>
            </a:r>
            <a:r>
              <a:rPr lang="en-US" sz="2300" i="1" dirty="0">
                <a:solidFill>
                  <a:schemeClr val="tx2">
                    <a:lumMod val="75000"/>
                  </a:schemeClr>
                </a:solidFill>
              </a:rPr>
              <a:t> 10(c) y 30 de la NIC </a:t>
            </a:r>
            <a:r>
              <a:rPr lang="en-US" sz="2300" i="1" dirty="0" smtClean="0">
                <a:solidFill>
                  <a:schemeClr val="tx2">
                    <a:lumMod val="75000"/>
                  </a:schemeClr>
                </a:solidFill>
              </a:rPr>
              <a:t>41”</a:t>
            </a:r>
            <a:endParaRPr lang="es-CO" sz="2300" b="1" i="1" u="sng" dirty="0" smtClean="0">
              <a:solidFill>
                <a:schemeClr val="tx2">
                  <a:lumMod val="75000"/>
                </a:schemeClr>
              </a:solidFill>
            </a:endParaRPr>
          </a:p>
        </p:txBody>
      </p:sp>
    </p:spTree>
    <p:extLst>
      <p:ext uri="{BB962C8B-B14F-4D97-AF65-F5344CB8AC3E}">
        <p14:creationId xmlns:p14="http://schemas.microsoft.com/office/powerpoint/2010/main" val="7504153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Agricultura</a:t>
            </a:r>
            <a:endParaRPr lang="es-CO" i="0" dirty="0"/>
          </a:p>
        </p:txBody>
      </p:sp>
      <p:sp>
        <p:nvSpPr>
          <p:cNvPr id="3" name="2 Marcador de contenido"/>
          <p:cNvSpPr>
            <a:spLocks noGrp="1"/>
          </p:cNvSpPr>
          <p:nvPr>
            <p:ph sz="quarter" idx="4294967295"/>
          </p:nvPr>
        </p:nvSpPr>
        <p:spPr>
          <a:xfrm>
            <a:off x="467544" y="1322432"/>
            <a:ext cx="8208912" cy="4770864"/>
          </a:xfrm>
          <a:prstGeom prst="rect">
            <a:avLst/>
          </a:prstGeom>
        </p:spPr>
        <p:txBody>
          <a:bodyPr>
            <a:noAutofit/>
          </a:bodyPr>
          <a:lstStyle/>
          <a:p>
            <a:pPr marL="0" indent="0" algn="just">
              <a:buNone/>
            </a:pPr>
            <a:r>
              <a:rPr lang="en-US" sz="2300" i="1" dirty="0" smtClean="0">
                <a:solidFill>
                  <a:schemeClr val="tx2">
                    <a:lumMod val="75000"/>
                  </a:schemeClr>
                </a:solidFill>
              </a:rPr>
              <a:t>“</a:t>
            </a:r>
            <a:r>
              <a:rPr lang="es-ES" sz="2300" i="1" dirty="0" smtClean="0">
                <a:solidFill>
                  <a:schemeClr val="tx2">
                    <a:lumMod val="75000"/>
                  </a:schemeClr>
                </a:solidFill>
              </a:rPr>
              <a:t>Productos </a:t>
            </a:r>
            <a:r>
              <a:rPr lang="es-ES" sz="2300" i="1" dirty="0">
                <a:solidFill>
                  <a:schemeClr val="tx2">
                    <a:lumMod val="75000"/>
                  </a:schemeClr>
                </a:solidFill>
              </a:rPr>
              <a:t>que se desarrollan en plantas productoras – modificaciones de 2014</a:t>
            </a:r>
          </a:p>
          <a:p>
            <a:pPr marL="0" indent="0" algn="just">
              <a:buNone/>
            </a:pPr>
            <a:r>
              <a:rPr lang="en-US" sz="2300" i="1" dirty="0">
                <a:solidFill>
                  <a:schemeClr val="tx2">
                    <a:lumMod val="75000"/>
                  </a:schemeClr>
                </a:solidFill>
              </a:rPr>
              <a:t>FC4D </a:t>
            </a:r>
            <a:r>
              <a:rPr lang="es-ES" sz="2300" i="1" dirty="0" smtClean="0">
                <a:solidFill>
                  <a:schemeClr val="tx2">
                    <a:lumMod val="75000"/>
                  </a:schemeClr>
                </a:solidFill>
              </a:rPr>
              <a:t>Por </a:t>
            </a:r>
            <a:r>
              <a:rPr lang="es-ES" sz="2300" i="1" dirty="0">
                <a:solidFill>
                  <a:schemeClr val="tx2">
                    <a:lumMod val="75000"/>
                  </a:schemeClr>
                </a:solidFill>
              </a:rPr>
              <a:t>consiguiente, el Consejo decidió reafirmar que los productos son un activo biológico dentro del alcance de la NIC 41 y deben medirse a valor razonable menos los costos de venta con cambios reconocidos en el resultado del periodo a medida que los productos se </a:t>
            </a:r>
            <a:r>
              <a:rPr lang="es-ES" sz="2300" i="1" dirty="0" smtClean="0">
                <a:solidFill>
                  <a:schemeClr val="tx2">
                    <a:lumMod val="75000"/>
                  </a:schemeClr>
                </a:solidFill>
              </a:rPr>
              <a:t>desarrollan.”</a:t>
            </a:r>
          </a:p>
          <a:p>
            <a:pPr marL="0" indent="0" algn="just">
              <a:buNone/>
            </a:pPr>
            <a:endParaRPr lang="es-ES" sz="1400" dirty="0" smtClean="0">
              <a:solidFill>
                <a:schemeClr val="tx2">
                  <a:lumMod val="75000"/>
                </a:schemeClr>
              </a:solidFill>
            </a:endParaRPr>
          </a:p>
          <a:p>
            <a:pPr marL="0" indent="0" algn="just">
              <a:buNone/>
            </a:pPr>
            <a:r>
              <a:rPr lang="es-ES" sz="2300" dirty="0" smtClean="0">
                <a:solidFill>
                  <a:schemeClr val="tx2">
                    <a:lumMod val="75000"/>
                  </a:schemeClr>
                </a:solidFill>
              </a:rPr>
              <a:t>Consideramos que para nuestras empresas esto representa una mejora con respecto a la versión previa, sin embargo, aun queda pendiente por resolver la medición del activo biológico que crece dentro de la planta productora. Se sugiere la aplicación de la exención relativa a la imposibilidad de la medición fiable del valor razonable.</a:t>
            </a:r>
            <a:endParaRPr lang="es-ES" sz="2300" dirty="0">
              <a:solidFill>
                <a:schemeClr val="tx2">
                  <a:lumMod val="75000"/>
                </a:schemeClr>
              </a:solidFill>
            </a:endParaRPr>
          </a:p>
        </p:txBody>
      </p:sp>
    </p:spTree>
    <p:extLst>
      <p:ext uri="{BB962C8B-B14F-4D97-AF65-F5344CB8AC3E}">
        <p14:creationId xmlns:p14="http://schemas.microsoft.com/office/powerpoint/2010/main" val="28705695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85800"/>
            <a:ext cx="8229600" cy="1143000"/>
          </a:xfrm>
        </p:spPr>
        <p:txBody>
          <a:bodyPr>
            <a:normAutofit/>
          </a:bodyPr>
          <a:lstStyle/>
          <a:p>
            <a:r>
              <a:rPr lang="es-CO" dirty="0" smtClean="0"/>
              <a:t>Conclusiones</a:t>
            </a:r>
            <a:endParaRPr lang="es-CO" dirty="0"/>
          </a:p>
        </p:txBody>
      </p:sp>
      <p:sp>
        <p:nvSpPr>
          <p:cNvPr id="3" name="2 Marcador de contenido"/>
          <p:cNvSpPr>
            <a:spLocks noGrp="1"/>
          </p:cNvSpPr>
          <p:nvPr>
            <p:ph sz="quarter" idx="4294967295"/>
          </p:nvPr>
        </p:nvSpPr>
        <p:spPr>
          <a:xfrm>
            <a:off x="467544" y="1628800"/>
            <a:ext cx="8208912" cy="4770864"/>
          </a:xfrm>
          <a:prstGeom prst="rect">
            <a:avLst/>
          </a:prstGeom>
        </p:spPr>
        <p:txBody>
          <a:bodyPr>
            <a:noAutofit/>
          </a:bodyPr>
          <a:lstStyle/>
          <a:p>
            <a:pPr algn="just"/>
            <a:r>
              <a:rPr lang="en-US" sz="2300" dirty="0" err="1" smtClean="0">
                <a:solidFill>
                  <a:schemeClr val="tx2">
                    <a:lumMod val="75000"/>
                  </a:schemeClr>
                </a:solidFill>
              </a:rPr>
              <a:t>Aún</a:t>
            </a:r>
            <a:r>
              <a:rPr lang="en-US" sz="2300" dirty="0" smtClean="0">
                <a:solidFill>
                  <a:schemeClr val="tx2">
                    <a:lumMod val="75000"/>
                  </a:schemeClr>
                </a:solidFill>
              </a:rPr>
              <a:t> se </a:t>
            </a:r>
            <a:r>
              <a:rPr lang="en-US" sz="2300" dirty="0" err="1" smtClean="0">
                <a:solidFill>
                  <a:schemeClr val="tx2">
                    <a:lumMod val="75000"/>
                  </a:schemeClr>
                </a:solidFill>
              </a:rPr>
              <a:t>observan</a:t>
            </a:r>
            <a:r>
              <a:rPr lang="en-US" sz="2300" dirty="0" smtClean="0">
                <a:solidFill>
                  <a:schemeClr val="tx2">
                    <a:lumMod val="75000"/>
                  </a:schemeClr>
                </a:solidFill>
              </a:rPr>
              <a:t> </a:t>
            </a:r>
            <a:r>
              <a:rPr lang="en-US" sz="2300" dirty="0" err="1" smtClean="0">
                <a:solidFill>
                  <a:schemeClr val="tx2">
                    <a:lumMod val="75000"/>
                  </a:schemeClr>
                </a:solidFill>
              </a:rPr>
              <a:t>diferencias</a:t>
            </a:r>
            <a:r>
              <a:rPr lang="en-US" sz="2300" dirty="0" smtClean="0">
                <a:solidFill>
                  <a:schemeClr val="tx2">
                    <a:lumMod val="75000"/>
                  </a:schemeClr>
                </a:solidFill>
              </a:rPr>
              <a:t> </a:t>
            </a:r>
            <a:r>
              <a:rPr lang="en-US" sz="2300" dirty="0" err="1" smtClean="0">
                <a:solidFill>
                  <a:schemeClr val="tx2">
                    <a:lumMod val="75000"/>
                  </a:schemeClr>
                </a:solidFill>
              </a:rPr>
              <a:t>importantes</a:t>
            </a:r>
            <a:r>
              <a:rPr lang="en-US" sz="2300" dirty="0" smtClean="0">
                <a:solidFill>
                  <a:schemeClr val="tx2">
                    <a:lumMod val="75000"/>
                  </a:schemeClr>
                </a:solidFill>
              </a:rPr>
              <a:t> entre los </a:t>
            </a:r>
            <a:r>
              <a:rPr lang="en-US" sz="2300" dirty="0" err="1" smtClean="0">
                <a:solidFill>
                  <a:schemeClr val="tx2">
                    <a:lumMod val="75000"/>
                  </a:schemeClr>
                </a:solidFill>
              </a:rPr>
              <a:t>requerimientos</a:t>
            </a:r>
            <a:r>
              <a:rPr lang="en-US" sz="2300" dirty="0" smtClean="0">
                <a:solidFill>
                  <a:schemeClr val="tx2">
                    <a:lumMod val="75000"/>
                  </a:schemeClr>
                </a:solidFill>
              </a:rPr>
              <a:t> de las NIF y los </a:t>
            </a:r>
            <a:r>
              <a:rPr lang="en-US" sz="2300" dirty="0" err="1" smtClean="0">
                <a:solidFill>
                  <a:schemeClr val="tx2">
                    <a:lumMod val="75000"/>
                  </a:schemeClr>
                </a:solidFill>
              </a:rPr>
              <a:t>procedimientos</a:t>
            </a:r>
            <a:r>
              <a:rPr lang="en-US" sz="2300" dirty="0" smtClean="0">
                <a:solidFill>
                  <a:schemeClr val="tx2">
                    <a:lumMod val="75000"/>
                  </a:schemeClr>
                </a:solidFill>
              </a:rPr>
              <a:t> </a:t>
            </a:r>
            <a:r>
              <a:rPr lang="en-US" sz="2300" dirty="0" err="1" smtClean="0">
                <a:solidFill>
                  <a:schemeClr val="tx2">
                    <a:lumMod val="75000"/>
                  </a:schemeClr>
                </a:solidFill>
              </a:rPr>
              <a:t>utilizados</a:t>
            </a:r>
            <a:r>
              <a:rPr lang="en-US" sz="2300" dirty="0" smtClean="0">
                <a:solidFill>
                  <a:schemeClr val="tx2">
                    <a:lumMod val="75000"/>
                  </a:schemeClr>
                </a:solidFill>
              </a:rPr>
              <a:t> </a:t>
            </a:r>
            <a:r>
              <a:rPr lang="en-US" sz="2300" dirty="0" err="1" smtClean="0">
                <a:solidFill>
                  <a:schemeClr val="tx2">
                    <a:lumMod val="75000"/>
                  </a:schemeClr>
                </a:solidFill>
              </a:rPr>
              <a:t>por</a:t>
            </a:r>
            <a:r>
              <a:rPr lang="en-US" sz="2300" dirty="0" smtClean="0">
                <a:solidFill>
                  <a:schemeClr val="tx2">
                    <a:lumMod val="75000"/>
                  </a:schemeClr>
                </a:solidFill>
              </a:rPr>
              <a:t> las </a:t>
            </a:r>
            <a:r>
              <a:rPr lang="en-US" sz="2300" dirty="0" err="1" smtClean="0">
                <a:solidFill>
                  <a:schemeClr val="tx2">
                    <a:lumMod val="75000"/>
                  </a:schemeClr>
                </a:solidFill>
              </a:rPr>
              <a:t>entidades</a:t>
            </a:r>
            <a:r>
              <a:rPr lang="en-US" sz="2300" dirty="0" smtClean="0">
                <a:solidFill>
                  <a:schemeClr val="tx2">
                    <a:lumMod val="75000"/>
                  </a:schemeClr>
                </a:solidFill>
              </a:rPr>
              <a:t> </a:t>
            </a:r>
            <a:r>
              <a:rPr lang="en-US" sz="2300" dirty="0" err="1" smtClean="0">
                <a:solidFill>
                  <a:schemeClr val="tx2">
                    <a:lumMod val="75000"/>
                  </a:schemeClr>
                </a:solidFill>
              </a:rPr>
              <a:t>en</a:t>
            </a:r>
            <a:r>
              <a:rPr lang="en-US" sz="2300" dirty="0" smtClean="0">
                <a:solidFill>
                  <a:schemeClr val="tx2">
                    <a:lumMod val="75000"/>
                  </a:schemeClr>
                </a:solidFill>
              </a:rPr>
              <a:t> Colombia.</a:t>
            </a:r>
            <a:endParaRPr lang="en-US" sz="2300" dirty="0" smtClean="0"/>
          </a:p>
          <a:p>
            <a:pPr algn="just"/>
            <a:r>
              <a:rPr lang="es-CO" sz="2300" dirty="0" smtClean="0">
                <a:solidFill>
                  <a:schemeClr val="tx2">
                    <a:lumMod val="75000"/>
                  </a:schemeClr>
                </a:solidFill>
              </a:rPr>
              <a:t>Es</a:t>
            </a:r>
            <a:r>
              <a:rPr lang="en-US" sz="2300" dirty="0" smtClean="0">
                <a:solidFill>
                  <a:schemeClr val="tx2">
                    <a:lumMod val="75000"/>
                  </a:schemeClr>
                </a:solidFill>
              </a:rPr>
              <a:t> </a:t>
            </a:r>
            <a:r>
              <a:rPr lang="en-US" sz="2300" dirty="0" err="1" smtClean="0">
                <a:solidFill>
                  <a:schemeClr val="tx2">
                    <a:lumMod val="75000"/>
                  </a:schemeClr>
                </a:solidFill>
              </a:rPr>
              <a:t>necesario</a:t>
            </a:r>
            <a:r>
              <a:rPr lang="en-US" sz="2300" dirty="0" smtClean="0">
                <a:solidFill>
                  <a:schemeClr val="tx2">
                    <a:lumMod val="75000"/>
                  </a:schemeClr>
                </a:solidFill>
              </a:rPr>
              <a:t> </a:t>
            </a:r>
            <a:r>
              <a:rPr lang="en-US" sz="2300" dirty="0" err="1" smtClean="0">
                <a:solidFill>
                  <a:schemeClr val="tx2">
                    <a:lumMod val="75000"/>
                  </a:schemeClr>
                </a:solidFill>
              </a:rPr>
              <a:t>repensar</a:t>
            </a:r>
            <a:r>
              <a:rPr lang="en-US" sz="2300" dirty="0" smtClean="0">
                <a:solidFill>
                  <a:schemeClr val="tx2">
                    <a:lumMod val="75000"/>
                  </a:schemeClr>
                </a:solidFill>
              </a:rPr>
              <a:t> el </a:t>
            </a:r>
            <a:r>
              <a:rPr lang="en-US" sz="2300" dirty="0" err="1" smtClean="0">
                <a:solidFill>
                  <a:schemeClr val="tx2">
                    <a:lumMod val="75000"/>
                  </a:schemeClr>
                </a:solidFill>
              </a:rPr>
              <a:t>antiguo</a:t>
            </a:r>
            <a:r>
              <a:rPr lang="en-US" sz="2300" dirty="0" smtClean="0">
                <a:solidFill>
                  <a:schemeClr val="tx2">
                    <a:lumMod val="75000"/>
                  </a:schemeClr>
                </a:solidFill>
              </a:rPr>
              <a:t> numeral c) 3. IV. del </a:t>
            </a:r>
            <a:r>
              <a:rPr lang="en-US" sz="2300" dirty="0" err="1" smtClean="0">
                <a:solidFill>
                  <a:schemeClr val="tx2">
                    <a:lumMod val="75000"/>
                  </a:schemeClr>
                </a:solidFill>
              </a:rPr>
              <a:t>decreto</a:t>
            </a:r>
            <a:r>
              <a:rPr lang="en-US" sz="2300" dirty="0" smtClean="0">
                <a:solidFill>
                  <a:schemeClr val="tx2">
                    <a:lumMod val="75000"/>
                  </a:schemeClr>
                </a:solidFill>
              </a:rPr>
              <a:t> 2784 de 2012 (</a:t>
            </a:r>
            <a:r>
              <a:rPr lang="en-US" sz="2300" dirty="0" err="1">
                <a:solidFill>
                  <a:schemeClr val="tx2">
                    <a:lumMod val="75000"/>
                  </a:schemeClr>
                </a:solidFill>
              </a:rPr>
              <a:t>a</a:t>
            </a:r>
            <a:r>
              <a:rPr lang="en-US" sz="2300" dirty="0" err="1" smtClean="0">
                <a:solidFill>
                  <a:schemeClr val="tx2">
                    <a:lumMod val="75000"/>
                  </a:schemeClr>
                </a:solidFill>
              </a:rPr>
              <a:t>hora</a:t>
            </a:r>
            <a:r>
              <a:rPr lang="en-US" sz="2300" dirty="0" smtClean="0">
                <a:solidFill>
                  <a:schemeClr val="tx2">
                    <a:lumMod val="75000"/>
                  </a:schemeClr>
                </a:solidFill>
              </a:rPr>
              <a:t> 3.4 del </a:t>
            </a:r>
            <a:r>
              <a:rPr lang="en-US" sz="2300" dirty="0" err="1" smtClean="0">
                <a:solidFill>
                  <a:schemeClr val="tx2">
                    <a:lumMod val="75000"/>
                  </a:schemeClr>
                </a:solidFill>
              </a:rPr>
              <a:t>Decreto</a:t>
            </a:r>
            <a:r>
              <a:rPr lang="en-US" sz="2300" dirty="0" smtClean="0">
                <a:solidFill>
                  <a:schemeClr val="tx2">
                    <a:lumMod val="75000"/>
                  </a:schemeClr>
                </a:solidFill>
              </a:rPr>
              <a:t> 2420 de 2015).</a:t>
            </a:r>
            <a:endParaRPr lang="en-US" sz="2300" dirty="0">
              <a:solidFill>
                <a:schemeClr val="tx2">
                  <a:lumMod val="75000"/>
                </a:schemeClr>
              </a:solidFill>
            </a:endParaRPr>
          </a:p>
          <a:p>
            <a:pPr algn="just"/>
            <a:r>
              <a:rPr lang="en-US" sz="2300" dirty="0" err="1" smtClean="0">
                <a:solidFill>
                  <a:schemeClr val="tx2">
                    <a:lumMod val="75000"/>
                  </a:schemeClr>
                </a:solidFill>
              </a:rPr>
              <a:t>Creemos</a:t>
            </a:r>
            <a:r>
              <a:rPr lang="en-US" sz="2300" dirty="0" smtClean="0">
                <a:solidFill>
                  <a:schemeClr val="tx2">
                    <a:lumMod val="75000"/>
                  </a:schemeClr>
                </a:solidFill>
              </a:rPr>
              <a:t> que </a:t>
            </a:r>
            <a:r>
              <a:rPr lang="en-US" sz="2300" dirty="0" err="1" smtClean="0">
                <a:solidFill>
                  <a:schemeClr val="tx2">
                    <a:lumMod val="75000"/>
                  </a:schemeClr>
                </a:solidFill>
              </a:rPr>
              <a:t>nuestra</a:t>
            </a:r>
            <a:r>
              <a:rPr lang="en-US" sz="2300" dirty="0" smtClean="0">
                <a:solidFill>
                  <a:schemeClr val="tx2">
                    <a:lumMod val="75000"/>
                  </a:schemeClr>
                </a:solidFill>
              </a:rPr>
              <a:t> </a:t>
            </a:r>
            <a:r>
              <a:rPr lang="en-US" sz="2300" dirty="0" err="1" smtClean="0">
                <a:solidFill>
                  <a:schemeClr val="tx2">
                    <a:lumMod val="75000"/>
                  </a:schemeClr>
                </a:solidFill>
              </a:rPr>
              <a:t>regulaci</a:t>
            </a:r>
            <a:r>
              <a:rPr lang="es-ES" sz="2300" dirty="0" err="1" smtClean="0">
                <a:solidFill>
                  <a:schemeClr val="tx2">
                    <a:lumMod val="75000"/>
                  </a:schemeClr>
                </a:solidFill>
              </a:rPr>
              <a:t>ón</a:t>
            </a:r>
            <a:r>
              <a:rPr lang="es-ES" sz="2300" dirty="0" smtClean="0">
                <a:solidFill>
                  <a:schemeClr val="tx2">
                    <a:lumMod val="75000"/>
                  </a:schemeClr>
                </a:solidFill>
              </a:rPr>
              <a:t> contable no debe limitarse a la transcripción de las normas propuestas por IASB. Ej.: Revaluación de activos, Costos por préstamos, gastos de investigación y desarrollo. </a:t>
            </a:r>
            <a:endParaRPr lang="en-US" sz="2300" dirty="0">
              <a:solidFill>
                <a:schemeClr val="tx2">
                  <a:lumMod val="75000"/>
                </a:schemeClr>
              </a:solidFill>
            </a:endParaRPr>
          </a:p>
          <a:p>
            <a:pPr algn="just"/>
            <a:r>
              <a:rPr lang="en-US" sz="2300" dirty="0" err="1" smtClean="0">
                <a:solidFill>
                  <a:schemeClr val="tx2">
                    <a:lumMod val="75000"/>
                  </a:schemeClr>
                </a:solidFill>
              </a:rPr>
              <a:t>En</a:t>
            </a:r>
            <a:r>
              <a:rPr lang="en-US" sz="2300" dirty="0" smtClean="0">
                <a:solidFill>
                  <a:schemeClr val="tx2">
                    <a:lumMod val="75000"/>
                  </a:schemeClr>
                </a:solidFill>
              </a:rPr>
              <a:t> la </a:t>
            </a:r>
            <a:r>
              <a:rPr lang="en-US" sz="2300" dirty="0" err="1" smtClean="0">
                <a:solidFill>
                  <a:schemeClr val="tx2">
                    <a:lumMod val="75000"/>
                  </a:schemeClr>
                </a:solidFill>
              </a:rPr>
              <a:t>práctica</a:t>
            </a:r>
            <a:r>
              <a:rPr lang="en-US" sz="2300" dirty="0" smtClean="0">
                <a:solidFill>
                  <a:schemeClr val="tx2">
                    <a:lumMod val="75000"/>
                  </a:schemeClr>
                </a:solidFill>
              </a:rPr>
              <a:t> se </a:t>
            </a:r>
            <a:r>
              <a:rPr lang="en-US" sz="2300" dirty="0" err="1" smtClean="0">
                <a:solidFill>
                  <a:schemeClr val="tx2">
                    <a:lumMod val="75000"/>
                  </a:schemeClr>
                </a:solidFill>
              </a:rPr>
              <a:t>vuelve</a:t>
            </a:r>
            <a:r>
              <a:rPr lang="en-US" sz="2300" dirty="0" smtClean="0">
                <a:solidFill>
                  <a:schemeClr val="tx2">
                    <a:lumMod val="75000"/>
                  </a:schemeClr>
                </a:solidFill>
              </a:rPr>
              <a:t> </a:t>
            </a:r>
            <a:r>
              <a:rPr lang="en-US" sz="2300" dirty="0" err="1" smtClean="0">
                <a:solidFill>
                  <a:schemeClr val="tx2">
                    <a:lumMod val="75000"/>
                  </a:schemeClr>
                </a:solidFill>
              </a:rPr>
              <a:t>importante</a:t>
            </a:r>
            <a:r>
              <a:rPr lang="en-US" sz="2300" dirty="0" smtClean="0">
                <a:solidFill>
                  <a:schemeClr val="tx2">
                    <a:lumMod val="75000"/>
                  </a:schemeClr>
                </a:solidFill>
              </a:rPr>
              <a:t> </a:t>
            </a:r>
            <a:r>
              <a:rPr lang="en-US" sz="2300" dirty="0" err="1" smtClean="0">
                <a:solidFill>
                  <a:schemeClr val="tx2">
                    <a:lumMod val="75000"/>
                  </a:schemeClr>
                </a:solidFill>
              </a:rPr>
              <a:t>revisar</a:t>
            </a:r>
            <a:r>
              <a:rPr lang="en-US" sz="2300" dirty="0" smtClean="0">
                <a:solidFill>
                  <a:schemeClr val="tx2">
                    <a:lumMod val="75000"/>
                  </a:schemeClr>
                </a:solidFill>
              </a:rPr>
              <a:t> los </a:t>
            </a:r>
            <a:r>
              <a:rPr lang="en-US" sz="2300" dirty="0" err="1" smtClean="0">
                <a:solidFill>
                  <a:schemeClr val="tx2">
                    <a:lumMod val="75000"/>
                  </a:schemeClr>
                </a:solidFill>
              </a:rPr>
              <a:t>fundamentos</a:t>
            </a:r>
            <a:r>
              <a:rPr lang="en-US" sz="2300" dirty="0" smtClean="0">
                <a:solidFill>
                  <a:schemeClr val="tx2">
                    <a:lumMod val="75000"/>
                  </a:schemeClr>
                </a:solidFill>
              </a:rPr>
              <a:t> de </a:t>
            </a:r>
            <a:r>
              <a:rPr lang="en-US" sz="2300" dirty="0" err="1" smtClean="0">
                <a:solidFill>
                  <a:schemeClr val="tx2">
                    <a:lumMod val="75000"/>
                  </a:schemeClr>
                </a:solidFill>
              </a:rPr>
              <a:t>conclusiones</a:t>
            </a:r>
            <a:r>
              <a:rPr lang="en-US" sz="2300" dirty="0" smtClean="0">
                <a:solidFill>
                  <a:schemeClr val="tx2">
                    <a:lumMod val="75000"/>
                  </a:schemeClr>
                </a:solidFill>
              </a:rPr>
              <a:t> y la </a:t>
            </a:r>
            <a:r>
              <a:rPr lang="en-US" sz="2300" dirty="0" err="1" smtClean="0">
                <a:solidFill>
                  <a:schemeClr val="tx2">
                    <a:lumMod val="75000"/>
                  </a:schemeClr>
                </a:solidFill>
              </a:rPr>
              <a:t>otra</a:t>
            </a:r>
            <a:r>
              <a:rPr lang="en-US" sz="2300" dirty="0" smtClean="0">
                <a:solidFill>
                  <a:schemeClr val="tx2">
                    <a:lumMod val="75000"/>
                  </a:schemeClr>
                </a:solidFill>
              </a:rPr>
              <a:t> </a:t>
            </a:r>
            <a:r>
              <a:rPr lang="en-US" sz="2300" dirty="0" err="1" smtClean="0">
                <a:solidFill>
                  <a:schemeClr val="tx2">
                    <a:lumMod val="75000"/>
                  </a:schemeClr>
                </a:solidFill>
              </a:rPr>
              <a:t>informaci</a:t>
            </a:r>
            <a:r>
              <a:rPr lang="es-ES" sz="2300" dirty="0" err="1" smtClean="0">
                <a:solidFill>
                  <a:schemeClr val="tx2">
                    <a:lumMod val="75000"/>
                  </a:schemeClr>
                </a:solidFill>
              </a:rPr>
              <a:t>ón</a:t>
            </a:r>
            <a:r>
              <a:rPr lang="es-ES" sz="2300" dirty="0" smtClean="0">
                <a:solidFill>
                  <a:schemeClr val="tx2">
                    <a:lumMod val="75000"/>
                  </a:schemeClr>
                </a:solidFill>
              </a:rPr>
              <a:t> que acompaña a las normas.</a:t>
            </a:r>
          </a:p>
        </p:txBody>
      </p:sp>
    </p:spTree>
    <p:extLst>
      <p:ext uri="{BB962C8B-B14F-4D97-AF65-F5344CB8AC3E}">
        <p14:creationId xmlns:p14="http://schemas.microsoft.com/office/powerpoint/2010/main" val="3612208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85800"/>
            <a:ext cx="8229600" cy="1143000"/>
          </a:xfrm>
        </p:spPr>
        <p:txBody>
          <a:bodyPr>
            <a:normAutofit/>
          </a:bodyPr>
          <a:lstStyle/>
          <a:p>
            <a:r>
              <a:rPr lang="es-CO" dirty="0" smtClean="0"/>
              <a:t>Conclusiones</a:t>
            </a:r>
            <a:endParaRPr lang="es-CO" dirty="0"/>
          </a:p>
        </p:txBody>
      </p:sp>
      <p:sp>
        <p:nvSpPr>
          <p:cNvPr id="3" name="2 Marcador de contenido"/>
          <p:cNvSpPr>
            <a:spLocks noGrp="1"/>
          </p:cNvSpPr>
          <p:nvPr>
            <p:ph sz="quarter" idx="4294967295"/>
          </p:nvPr>
        </p:nvSpPr>
        <p:spPr>
          <a:xfrm>
            <a:off x="467544" y="1628800"/>
            <a:ext cx="8208912" cy="4770864"/>
          </a:xfrm>
          <a:prstGeom prst="rect">
            <a:avLst/>
          </a:prstGeom>
        </p:spPr>
        <p:txBody>
          <a:bodyPr>
            <a:noAutofit/>
          </a:bodyPr>
          <a:lstStyle/>
          <a:p>
            <a:pPr algn="just"/>
            <a:r>
              <a:rPr lang="es-ES" sz="2300" dirty="0">
                <a:solidFill>
                  <a:schemeClr val="tx2">
                    <a:lumMod val="75000"/>
                  </a:schemeClr>
                </a:solidFill>
              </a:rPr>
              <a:t>Consideramos que un modelo aceptable </a:t>
            </a:r>
            <a:r>
              <a:rPr lang="es-ES" sz="2300" dirty="0" smtClean="0">
                <a:solidFill>
                  <a:schemeClr val="tx2">
                    <a:lumMod val="75000"/>
                  </a:schemeClr>
                </a:solidFill>
              </a:rPr>
              <a:t>de medición del deterioro de valor, por lo menos </a:t>
            </a:r>
            <a:r>
              <a:rPr lang="es-ES" sz="2300" dirty="0">
                <a:solidFill>
                  <a:schemeClr val="tx2">
                    <a:lumMod val="75000"/>
                  </a:schemeClr>
                </a:solidFill>
              </a:rPr>
              <a:t>para pequeñas y medianas </a:t>
            </a:r>
            <a:r>
              <a:rPr lang="es-ES" sz="2300" dirty="0" smtClean="0">
                <a:solidFill>
                  <a:schemeClr val="tx2">
                    <a:lumMod val="75000"/>
                  </a:schemeClr>
                </a:solidFill>
              </a:rPr>
              <a:t>entidades, podría </a:t>
            </a:r>
            <a:r>
              <a:rPr lang="es-ES" sz="2300" dirty="0">
                <a:solidFill>
                  <a:schemeClr val="tx2">
                    <a:lumMod val="75000"/>
                  </a:schemeClr>
                </a:solidFill>
              </a:rPr>
              <a:t>ser la contrastación entre el valor en libros y el valor razonable menos costos de venta tal como se hace en el modelo de microempresas. </a:t>
            </a:r>
          </a:p>
        </p:txBody>
      </p:sp>
    </p:spTree>
    <p:extLst>
      <p:ext uri="{BB962C8B-B14F-4D97-AF65-F5344CB8AC3E}">
        <p14:creationId xmlns:p14="http://schemas.microsoft.com/office/powerpoint/2010/main" val="3846952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780928"/>
            <a:ext cx="6512511" cy="1143000"/>
          </a:xfrm>
        </p:spPr>
        <p:txBody>
          <a:bodyPr>
            <a:normAutofit fontScale="90000"/>
          </a:bodyPr>
          <a:lstStyle/>
          <a:p>
            <a:r>
              <a:rPr lang="es-ES" dirty="0" smtClean="0"/>
              <a:t>Preguntas o comentarios adicionales….</a:t>
            </a:r>
            <a:endParaRPr lang="es-ES" dirty="0"/>
          </a:p>
        </p:txBody>
      </p:sp>
    </p:spTree>
    <p:extLst>
      <p:ext uri="{BB962C8B-B14F-4D97-AF65-F5344CB8AC3E}">
        <p14:creationId xmlns:p14="http://schemas.microsoft.com/office/powerpoint/2010/main" val="31238453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780928"/>
            <a:ext cx="6512511" cy="1143000"/>
          </a:xfrm>
        </p:spPr>
        <p:txBody>
          <a:bodyPr>
            <a:normAutofit fontScale="90000"/>
          </a:bodyPr>
          <a:lstStyle/>
          <a:p>
            <a:r>
              <a:rPr lang="es-ES" dirty="0" smtClean="0"/>
              <a:t>Muchas gracias por su atención!!!!</a:t>
            </a:r>
            <a:endParaRPr lang="es-ES" dirty="0"/>
          </a:p>
        </p:txBody>
      </p:sp>
    </p:spTree>
    <p:extLst>
      <p:ext uri="{BB962C8B-B14F-4D97-AF65-F5344CB8AC3E}">
        <p14:creationId xmlns:p14="http://schemas.microsoft.com/office/powerpoint/2010/main" val="1581293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Combinaciones de negocios</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buNone/>
            </a:pPr>
            <a:r>
              <a:rPr lang="es-ES" dirty="0" smtClean="0"/>
              <a:t>La NIIF 3 (y la sección 19 de la NIIF para las PYMES) requiere la medición de los activos y pasivos adquiridos por sus valores razonables en la fecha de la combinación.</a:t>
            </a:r>
          </a:p>
          <a:p>
            <a:pPr marL="0" indent="0">
              <a:buNone/>
            </a:pPr>
            <a:endParaRPr lang="es-ES" dirty="0"/>
          </a:p>
          <a:p>
            <a:pPr>
              <a:buFontTx/>
              <a:buChar char="-"/>
            </a:pPr>
            <a:r>
              <a:rPr lang="es-ES" dirty="0" smtClean="0"/>
              <a:t>Muchas veces estos importes difieren de sus valores en libros.</a:t>
            </a:r>
          </a:p>
          <a:p>
            <a:pPr>
              <a:buFontTx/>
              <a:buChar char="-"/>
            </a:pPr>
            <a:r>
              <a:rPr lang="es-ES" dirty="0" smtClean="0"/>
              <a:t>Normalmente la contabilidad (libros contables) de la adquirida no cambia.</a:t>
            </a:r>
          </a:p>
          <a:p>
            <a:pPr>
              <a:buFontTx/>
              <a:buChar char="-"/>
            </a:pPr>
            <a:endParaRPr lang="es-CO" i="1" dirty="0"/>
          </a:p>
          <a:p>
            <a:pPr marL="0" indent="0">
              <a:buNone/>
            </a:pPr>
            <a:endParaRPr lang="es-CO" i="1" dirty="0" smtClean="0"/>
          </a:p>
          <a:p>
            <a:pPr marL="0" indent="0">
              <a:buNone/>
            </a:pPr>
            <a:endParaRPr lang="es-CO" i="1" dirty="0"/>
          </a:p>
        </p:txBody>
      </p:sp>
    </p:spTree>
    <p:extLst>
      <p:ext uri="{BB962C8B-B14F-4D97-AF65-F5344CB8AC3E}">
        <p14:creationId xmlns:p14="http://schemas.microsoft.com/office/powerpoint/2010/main" val="1045767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Combinaciones de negocios</a:t>
            </a:r>
            <a:endParaRPr lang="es-CO" i="0" dirty="0"/>
          </a:p>
        </p:txBody>
      </p:sp>
      <p:sp>
        <p:nvSpPr>
          <p:cNvPr id="3" name="2 Marcador de contenido"/>
          <p:cNvSpPr>
            <a:spLocks noGrp="1"/>
          </p:cNvSpPr>
          <p:nvPr>
            <p:ph idx="1"/>
          </p:nvPr>
        </p:nvSpPr>
        <p:spPr>
          <a:xfrm>
            <a:off x="457200" y="1600200"/>
            <a:ext cx="8291264" cy="4853136"/>
          </a:xfrm>
        </p:spPr>
        <p:txBody>
          <a:bodyPr>
            <a:normAutofit fontScale="70000" lnSpcReduction="20000"/>
          </a:bodyPr>
          <a:lstStyle/>
          <a:p>
            <a:pPr marL="0" indent="0">
              <a:buNone/>
            </a:pPr>
            <a:r>
              <a:rPr lang="es-ES" b="1" dirty="0" smtClean="0"/>
              <a:t>Componentes comunes de la plusvalía (antes de la NIIF 3): FC 313</a:t>
            </a:r>
            <a:endParaRPr lang="es-CO" b="1" dirty="0" smtClean="0"/>
          </a:p>
          <a:p>
            <a:r>
              <a:rPr lang="es-CO" dirty="0" smtClean="0"/>
              <a:t>Componente </a:t>
            </a:r>
            <a:r>
              <a:rPr lang="es-CO" dirty="0"/>
              <a:t>1—El exceso de los valores razonables sobre los valores </a:t>
            </a:r>
            <a:r>
              <a:rPr lang="es-CO" dirty="0" smtClean="0"/>
              <a:t>en libros </a:t>
            </a:r>
            <a:r>
              <a:rPr lang="es-CO" dirty="0"/>
              <a:t>de los activos netos de la adquirida en la fecha de adquisición.</a:t>
            </a:r>
          </a:p>
          <a:p>
            <a:endParaRPr lang="es-CO" dirty="0" smtClean="0"/>
          </a:p>
          <a:p>
            <a:r>
              <a:rPr lang="es-CO" dirty="0" smtClean="0"/>
              <a:t>Componente </a:t>
            </a:r>
            <a:r>
              <a:rPr lang="es-CO" dirty="0"/>
              <a:t>2—Los valores razonables de otros activos netos que </a:t>
            </a:r>
            <a:r>
              <a:rPr lang="es-CO" dirty="0" smtClean="0"/>
              <a:t>la adquirida </a:t>
            </a:r>
            <a:r>
              <a:rPr lang="es-CO" dirty="0"/>
              <a:t>no había reconocido </a:t>
            </a:r>
            <a:r>
              <a:rPr lang="es-CO" dirty="0" smtClean="0"/>
              <a:t>previamente.</a:t>
            </a:r>
          </a:p>
          <a:p>
            <a:endParaRPr lang="es-CO" dirty="0" smtClean="0"/>
          </a:p>
          <a:p>
            <a:pPr algn="just"/>
            <a:r>
              <a:rPr lang="es-CO" b="1" u="sng" dirty="0" smtClean="0"/>
              <a:t>Componente </a:t>
            </a:r>
            <a:r>
              <a:rPr lang="es-CO" b="1" u="sng" dirty="0"/>
              <a:t>3—El valor razonable del elemento </a:t>
            </a:r>
            <a:r>
              <a:rPr lang="es-CO" b="1" i="1" u="sng" dirty="0"/>
              <a:t>negocio en marcha </a:t>
            </a:r>
            <a:r>
              <a:rPr lang="es-CO" b="1" u="sng" dirty="0" smtClean="0"/>
              <a:t>del negocio </a:t>
            </a:r>
            <a:r>
              <a:rPr lang="es-CO" b="1" u="sng" dirty="0"/>
              <a:t>existente de la adquirida. </a:t>
            </a:r>
            <a:endParaRPr lang="es-CO" b="1" u="sng" dirty="0" smtClean="0"/>
          </a:p>
          <a:p>
            <a:pPr algn="just"/>
            <a:endParaRPr lang="es-CO" b="1" u="sng" dirty="0" smtClean="0"/>
          </a:p>
          <a:p>
            <a:pPr algn="just"/>
            <a:r>
              <a:rPr lang="es-CO" b="1" u="sng" dirty="0" smtClean="0"/>
              <a:t>Componente </a:t>
            </a:r>
            <a:r>
              <a:rPr lang="es-CO" b="1" u="sng" dirty="0"/>
              <a:t>4—El valor razonable de las sinergias esperadas y </a:t>
            </a:r>
            <a:r>
              <a:rPr lang="es-CO" b="1" u="sng" dirty="0" smtClean="0"/>
              <a:t>otros beneficios </a:t>
            </a:r>
            <a:r>
              <a:rPr lang="es-CO" b="1" u="sng" dirty="0"/>
              <a:t>de combinar los activos netos y negocios de la adquirente y </a:t>
            </a:r>
            <a:r>
              <a:rPr lang="es-CO" b="1" u="sng" dirty="0" smtClean="0"/>
              <a:t>la adquirida</a:t>
            </a:r>
            <a:r>
              <a:rPr lang="es-CO" b="1" u="sng" dirty="0"/>
              <a:t>. </a:t>
            </a:r>
            <a:endParaRPr lang="es-CO" b="1" u="sng" dirty="0" smtClean="0"/>
          </a:p>
          <a:p>
            <a:pPr marL="0" indent="0">
              <a:buNone/>
            </a:pPr>
            <a:r>
              <a:rPr lang="es-ES" i="1" dirty="0" smtClean="0"/>
              <a:t>(…)</a:t>
            </a:r>
            <a:endParaRPr lang="es-CO" i="1" dirty="0"/>
          </a:p>
        </p:txBody>
      </p:sp>
    </p:spTree>
    <p:extLst>
      <p:ext uri="{BB962C8B-B14F-4D97-AF65-F5344CB8AC3E}">
        <p14:creationId xmlns:p14="http://schemas.microsoft.com/office/powerpoint/2010/main" val="2349704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Combinaciones de negocios</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buNone/>
            </a:pPr>
            <a:r>
              <a:rPr lang="es-ES" b="1" dirty="0" smtClean="0"/>
              <a:t>En el momento de la combinación:</a:t>
            </a:r>
            <a:endParaRPr lang="es-CO" b="1" dirty="0"/>
          </a:p>
        </p:txBody>
      </p:sp>
      <p:pic>
        <p:nvPicPr>
          <p:cNvPr id="6" name="Imagen 5"/>
          <p:cNvPicPr>
            <a:picLocks noChangeAspect="1"/>
          </p:cNvPicPr>
          <p:nvPr/>
        </p:nvPicPr>
        <p:blipFill>
          <a:blip r:embed="rId2"/>
          <a:stretch>
            <a:fillRect/>
          </a:stretch>
        </p:blipFill>
        <p:spPr>
          <a:xfrm>
            <a:off x="755576" y="2420888"/>
            <a:ext cx="7257383" cy="3456384"/>
          </a:xfrm>
          <a:prstGeom prst="rect">
            <a:avLst/>
          </a:prstGeom>
        </p:spPr>
      </p:pic>
    </p:spTree>
    <p:extLst>
      <p:ext uri="{BB962C8B-B14F-4D97-AF65-F5344CB8AC3E}">
        <p14:creationId xmlns:p14="http://schemas.microsoft.com/office/powerpoint/2010/main" val="994032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Combinaciones de negocios</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a:buFontTx/>
              <a:buChar char="-"/>
            </a:pPr>
            <a:endParaRPr lang="es-CO" i="1" dirty="0"/>
          </a:p>
          <a:p>
            <a:pPr marL="0" indent="0">
              <a:buNone/>
            </a:pPr>
            <a:endParaRPr lang="es-CO" i="1" dirty="0" smtClean="0"/>
          </a:p>
          <a:p>
            <a:pPr marL="0" indent="0">
              <a:buNone/>
            </a:pPr>
            <a:endParaRPr lang="es-CO" i="1" dirty="0"/>
          </a:p>
        </p:txBody>
      </p:sp>
      <p:sp>
        <p:nvSpPr>
          <p:cNvPr id="6" name="2 Marcador de contenido"/>
          <p:cNvSpPr txBox="1">
            <a:spLocks/>
          </p:cNvSpPr>
          <p:nvPr/>
        </p:nvSpPr>
        <p:spPr>
          <a:xfrm>
            <a:off x="467865" y="1626103"/>
            <a:ext cx="8291264" cy="48531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ES" b="1" dirty="0" smtClean="0"/>
              <a:t>Al cierre del periodo de reporte:</a:t>
            </a:r>
            <a:endParaRPr lang="es-CO" b="1" dirty="0"/>
          </a:p>
        </p:txBody>
      </p:sp>
      <p:pic>
        <p:nvPicPr>
          <p:cNvPr id="7" name="Imagen 6"/>
          <p:cNvPicPr>
            <a:picLocks noChangeAspect="1"/>
          </p:cNvPicPr>
          <p:nvPr/>
        </p:nvPicPr>
        <p:blipFill>
          <a:blip r:embed="rId2"/>
          <a:stretch>
            <a:fillRect/>
          </a:stretch>
        </p:blipFill>
        <p:spPr>
          <a:xfrm>
            <a:off x="611560" y="2303280"/>
            <a:ext cx="7806716" cy="3718008"/>
          </a:xfrm>
          <a:prstGeom prst="rect">
            <a:avLst/>
          </a:prstGeom>
        </p:spPr>
      </p:pic>
    </p:spTree>
    <p:extLst>
      <p:ext uri="{BB962C8B-B14F-4D97-AF65-F5344CB8AC3E}">
        <p14:creationId xmlns:p14="http://schemas.microsoft.com/office/powerpoint/2010/main" val="4277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3" name="2 Marcador de contenido"/>
          <p:cNvSpPr>
            <a:spLocks noGrp="1"/>
          </p:cNvSpPr>
          <p:nvPr>
            <p:ph idx="1"/>
          </p:nvPr>
        </p:nvSpPr>
        <p:spPr>
          <a:xfrm>
            <a:off x="457200" y="1600200"/>
            <a:ext cx="8291264" cy="4853136"/>
          </a:xfrm>
        </p:spPr>
        <p:txBody>
          <a:bodyPr>
            <a:normAutofit fontScale="92500" lnSpcReduction="20000"/>
          </a:bodyPr>
          <a:lstStyle/>
          <a:p>
            <a:pPr marL="0" indent="0" algn="just">
              <a:buNone/>
            </a:pPr>
            <a:r>
              <a:rPr lang="es-CO" dirty="0" smtClean="0"/>
              <a:t>El método de participación patrimonial requerido por las NIF, difiere del que se utilizaba bajo los PCGA colombianos:</a:t>
            </a:r>
          </a:p>
          <a:p>
            <a:pPr marL="0" indent="0">
              <a:buNone/>
            </a:pPr>
            <a:endParaRPr lang="es-ES" i="1" dirty="0" smtClean="0"/>
          </a:p>
          <a:p>
            <a:pPr algn="just">
              <a:buFontTx/>
              <a:buChar char="-"/>
            </a:pPr>
            <a:r>
              <a:rPr lang="es-ES" i="1" dirty="0" smtClean="0"/>
              <a:t>Valoración inicial de activos y pasivos en la adquirida, de la misma forma que en una combinación de negocios (ajustes en los resultados de períodos siguientes).</a:t>
            </a:r>
          </a:p>
          <a:p>
            <a:pPr>
              <a:buFontTx/>
              <a:buChar char="-"/>
            </a:pPr>
            <a:endParaRPr lang="es-ES" i="1" dirty="0" smtClean="0"/>
          </a:p>
          <a:p>
            <a:pPr algn="just">
              <a:buFontTx/>
              <a:buChar char="-"/>
            </a:pPr>
            <a:r>
              <a:rPr lang="es-ES" i="1" dirty="0" smtClean="0"/>
              <a:t>Determinación y contabilización de la plusvalía (</a:t>
            </a:r>
            <a:r>
              <a:rPr lang="es-ES" i="1" dirty="0" err="1"/>
              <a:t>G</a:t>
            </a:r>
            <a:r>
              <a:rPr lang="es-ES" i="1" dirty="0" err="1" smtClean="0"/>
              <a:t>oodwill</a:t>
            </a:r>
            <a:r>
              <a:rPr lang="es-ES" i="1" dirty="0" smtClean="0"/>
              <a:t>) implícita.</a:t>
            </a:r>
          </a:p>
          <a:p>
            <a:pPr algn="just">
              <a:buFontTx/>
              <a:buChar char="-"/>
            </a:pPr>
            <a:endParaRPr lang="es-ES" i="1" dirty="0" smtClean="0"/>
          </a:p>
          <a:p>
            <a:pPr marL="0" indent="0">
              <a:buNone/>
            </a:pPr>
            <a:endParaRPr lang="es-CO" i="1" dirty="0"/>
          </a:p>
        </p:txBody>
      </p:sp>
    </p:spTree>
    <p:extLst>
      <p:ext uri="{BB962C8B-B14F-4D97-AF65-F5344CB8AC3E}">
        <p14:creationId xmlns:p14="http://schemas.microsoft.com/office/powerpoint/2010/main" val="1678984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0" dirty="0" smtClean="0"/>
              <a:t>Método de participación patrimonial</a:t>
            </a:r>
            <a:endParaRPr lang="es-CO" i="0" dirty="0"/>
          </a:p>
        </p:txBody>
      </p:sp>
      <p:sp>
        <p:nvSpPr>
          <p:cNvPr id="3" name="2 Marcador de contenido"/>
          <p:cNvSpPr>
            <a:spLocks noGrp="1"/>
          </p:cNvSpPr>
          <p:nvPr>
            <p:ph idx="1"/>
          </p:nvPr>
        </p:nvSpPr>
        <p:spPr>
          <a:xfrm>
            <a:off x="457200" y="1600200"/>
            <a:ext cx="8291264" cy="4853136"/>
          </a:xfrm>
        </p:spPr>
        <p:txBody>
          <a:bodyPr>
            <a:normAutofit fontScale="92500" lnSpcReduction="20000"/>
          </a:bodyPr>
          <a:lstStyle/>
          <a:p>
            <a:pPr marL="0" indent="0">
              <a:buNone/>
            </a:pPr>
            <a:r>
              <a:rPr lang="es-CO" dirty="0" smtClean="0"/>
              <a:t>NIC 28 (p32)</a:t>
            </a:r>
          </a:p>
          <a:p>
            <a:pPr marL="0" indent="0" algn="just">
              <a:buNone/>
            </a:pPr>
            <a:r>
              <a:rPr lang="es-CO" i="1" dirty="0" smtClean="0"/>
              <a:t>“En </a:t>
            </a:r>
            <a:r>
              <a:rPr lang="es-CO" i="1" dirty="0"/>
              <a:t>el momento de </a:t>
            </a:r>
            <a:r>
              <a:rPr lang="es-CO" i="1" dirty="0" smtClean="0"/>
              <a:t>la adquisición </a:t>
            </a:r>
            <a:r>
              <a:rPr lang="es-CO" i="1" dirty="0"/>
              <a:t>de la inversión, cualquier diferencia </a:t>
            </a:r>
            <a:r>
              <a:rPr lang="es-CO" b="1" i="1" u="sng" dirty="0"/>
              <a:t>entre el costo de la inversión </a:t>
            </a:r>
            <a:r>
              <a:rPr lang="es-CO" b="1" i="1" u="sng" dirty="0" smtClean="0"/>
              <a:t>y la </a:t>
            </a:r>
            <a:r>
              <a:rPr lang="es-CO" b="1" i="1" u="sng" dirty="0"/>
              <a:t>parte de la entidad en el valor razonable neto de los activos y </a:t>
            </a:r>
            <a:r>
              <a:rPr lang="es-CO" b="1" i="1" u="sng" dirty="0" smtClean="0"/>
              <a:t>pasivos identificables </a:t>
            </a:r>
            <a:r>
              <a:rPr lang="es-CO" b="1" i="1" u="sng" dirty="0"/>
              <a:t>de la participada </a:t>
            </a:r>
            <a:r>
              <a:rPr lang="es-CO" i="1" dirty="0"/>
              <a:t>se contabilizará de la forma siguiente:</a:t>
            </a:r>
          </a:p>
          <a:p>
            <a:pPr marL="514350" indent="-514350">
              <a:buAutoNum type="alphaLcParenBoth"/>
            </a:pPr>
            <a:r>
              <a:rPr lang="es-CO" i="1" dirty="0" smtClean="0"/>
              <a:t>La </a:t>
            </a:r>
            <a:r>
              <a:rPr lang="es-CO" i="1" dirty="0"/>
              <a:t>plusvalía relacionada con una asociada o negocio conjunto se </a:t>
            </a:r>
            <a:r>
              <a:rPr lang="es-CO" i="1" dirty="0" smtClean="0"/>
              <a:t>incluirá en </a:t>
            </a:r>
            <a:r>
              <a:rPr lang="es-CO" i="1" dirty="0"/>
              <a:t>el importe en libros de la inversión</a:t>
            </a:r>
            <a:r>
              <a:rPr lang="es-CO" i="1" dirty="0" smtClean="0"/>
              <a:t>.</a:t>
            </a:r>
          </a:p>
          <a:p>
            <a:pPr marL="0" indent="0">
              <a:buNone/>
            </a:pPr>
            <a:endParaRPr lang="es-ES" dirty="0"/>
          </a:p>
          <a:p>
            <a:pPr marL="0" indent="0">
              <a:buNone/>
            </a:pPr>
            <a:r>
              <a:rPr lang="es-ES" sz="2600" dirty="0"/>
              <a:t>Ver también NIIF PYMES 14.8c</a:t>
            </a:r>
            <a:endParaRPr lang="es-CO" sz="2600" i="1" dirty="0"/>
          </a:p>
        </p:txBody>
      </p:sp>
    </p:spTree>
    <p:extLst>
      <p:ext uri="{BB962C8B-B14F-4D97-AF65-F5344CB8AC3E}">
        <p14:creationId xmlns:p14="http://schemas.microsoft.com/office/powerpoint/2010/main" val="2719922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6975</TotalTime>
  <Words>2374</Words>
  <Application>Microsoft Office PowerPoint</Application>
  <PresentationFormat>Presentación en pantalla (4:3)</PresentationFormat>
  <Paragraphs>212</Paragraphs>
  <Slides>38</Slides>
  <Notes>3</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38</vt:i4>
      </vt:variant>
    </vt:vector>
  </HeadingPairs>
  <TitlesOfParts>
    <vt:vector size="41" baseType="lpstr">
      <vt:lpstr>Arial</vt:lpstr>
      <vt:lpstr>Calibri</vt:lpstr>
      <vt:lpstr>Tema de Office</vt:lpstr>
      <vt:lpstr>Casos prácticos de NIF: Problemas de aplicación en la realidad colombiana</vt:lpstr>
      <vt:lpstr>Objetivos</vt:lpstr>
      <vt:lpstr>Agenda</vt:lpstr>
      <vt:lpstr>Combinaciones de negocios</vt:lpstr>
      <vt:lpstr>Combinaciones de negocios</vt:lpstr>
      <vt:lpstr>Combinaciones de negocios</vt:lpstr>
      <vt:lpstr>Combinaciones de negocios</vt:lpstr>
      <vt:lpstr>Método de participación patrimonial</vt:lpstr>
      <vt:lpstr>Método de participación patrimonial</vt:lpstr>
      <vt:lpstr>Método de participación patrimonial</vt:lpstr>
      <vt:lpstr>Método de participación patrimonial</vt:lpstr>
      <vt:lpstr>Método de participación patrimonial</vt:lpstr>
      <vt:lpstr>Método de participación patrimonial</vt:lpstr>
      <vt:lpstr>Impuesto diferido</vt:lpstr>
      <vt:lpstr>Impuesto diferido</vt:lpstr>
      <vt:lpstr>Impuesto diferido</vt:lpstr>
      <vt:lpstr>Impuesto diferido</vt:lpstr>
      <vt:lpstr>Impuesto diferido</vt:lpstr>
      <vt:lpstr>Impuesto diferido</vt:lpstr>
      <vt:lpstr>Deterioro de valor de activos no corrientes</vt:lpstr>
      <vt:lpstr>Deterioro de valor de activos no corrientes</vt:lpstr>
      <vt:lpstr>Deterioro de valor de activos no corrientes</vt:lpstr>
      <vt:lpstr>Deterioro de valor de activos no corrientes</vt:lpstr>
      <vt:lpstr>Deterioro de valor de activos no corrientes</vt:lpstr>
      <vt:lpstr>Deterioro de valor de activos no corrientes</vt:lpstr>
      <vt:lpstr>Agricultura</vt:lpstr>
      <vt:lpstr>Agricultura</vt:lpstr>
      <vt:lpstr>Agricultura</vt:lpstr>
      <vt:lpstr>Agricultura</vt:lpstr>
      <vt:lpstr>Agricultura</vt:lpstr>
      <vt:lpstr>Agricultura</vt:lpstr>
      <vt:lpstr>Agricultura</vt:lpstr>
      <vt:lpstr>Agricultura</vt:lpstr>
      <vt:lpstr>Agricultura</vt:lpstr>
      <vt:lpstr>Conclusiones</vt:lpstr>
      <vt:lpstr>Conclusiones</vt:lpstr>
      <vt:lpstr>Preguntas o comentarios adicionales….</vt:lpstr>
      <vt:lpstr>Muchas gracias por su atención!!!!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Discusiones sobre algunos tratamientos contables requeridos por las NIIF</dc:title>
  <dc:creator>Edgar</dc:creator>
  <cp:lastModifiedBy>Hernando Bermudez Gomez</cp:lastModifiedBy>
  <cp:revision>74</cp:revision>
  <dcterms:created xsi:type="dcterms:W3CDTF">2012-03-04T23:31:24Z</dcterms:created>
  <dcterms:modified xsi:type="dcterms:W3CDTF">2016-07-05T15:33:54Z</dcterms:modified>
</cp:coreProperties>
</file>