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handoutMasterIdLst>
    <p:handoutMasterId r:id="rId25"/>
  </p:handoutMasterIdLst>
  <p:sldIdLst>
    <p:sldId id="256" r:id="rId2"/>
    <p:sldId id="272" r:id="rId3"/>
    <p:sldId id="270" r:id="rId4"/>
    <p:sldId id="271" r:id="rId5"/>
    <p:sldId id="257" r:id="rId6"/>
    <p:sldId id="273" r:id="rId7"/>
    <p:sldId id="260" r:id="rId8"/>
    <p:sldId id="261" r:id="rId9"/>
    <p:sldId id="274" r:id="rId10"/>
    <p:sldId id="263" r:id="rId11"/>
    <p:sldId id="264" r:id="rId12"/>
    <p:sldId id="265" r:id="rId13"/>
    <p:sldId id="269" r:id="rId14"/>
    <p:sldId id="266" r:id="rId15"/>
    <p:sldId id="267" r:id="rId16"/>
    <p:sldId id="276" r:id="rId17"/>
    <p:sldId id="277" r:id="rId18"/>
    <p:sldId id="278" r:id="rId19"/>
    <p:sldId id="268" r:id="rId20"/>
    <p:sldId id="282" r:id="rId21"/>
    <p:sldId id="283" r:id="rId22"/>
    <p:sldId id="284" r:id="rId23"/>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294" autoAdjust="0"/>
    <p:restoredTop sz="94237" autoAdjust="0"/>
  </p:normalViewPr>
  <p:slideViewPr>
    <p:cSldViewPr>
      <p:cViewPr>
        <p:scale>
          <a:sx n="90" d="100"/>
          <a:sy n="90" d="100"/>
        </p:scale>
        <p:origin x="-119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s-CO" smtClean="0"/>
              <a:t>21/11/2012</a:t>
            </a:r>
            <a:endParaRPr lang="es-CO"/>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s-CO" smtClean="0"/>
              <a:t>Cesar E. Anzola Aguilar - Contador Público Tributarista</a:t>
            </a:r>
            <a:endParaRPr lang="es-CO"/>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A374100-BCA7-4544-835C-A13E853AA3DA}" type="slidenum">
              <a:rPr lang="es-CO" smtClean="0"/>
              <a:pPr/>
              <a:t>‹Nº›</a:t>
            </a:fld>
            <a:endParaRPr lang="es-CO"/>
          </a:p>
        </p:txBody>
      </p:sp>
    </p:spTree>
    <p:extLst>
      <p:ext uri="{BB962C8B-B14F-4D97-AF65-F5344CB8AC3E}">
        <p14:creationId xmlns:p14="http://schemas.microsoft.com/office/powerpoint/2010/main" xmlns="" val="2723201968"/>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s-CO" smtClean="0"/>
              <a:t>21/11/2012</a:t>
            </a:r>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s-CO" smtClean="0"/>
              <a:t>Cesar E. Anzola Aguilar - Contador Público Tributarista</a:t>
            </a:r>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169837-3179-4931-8F8E-CBDBCDBE5CE8}" type="slidenum">
              <a:rPr lang="es-CO" smtClean="0"/>
              <a:pPr/>
              <a:t>‹Nº›</a:t>
            </a:fld>
            <a:endParaRPr lang="es-CO"/>
          </a:p>
        </p:txBody>
      </p:sp>
    </p:spTree>
    <p:extLst>
      <p:ext uri="{BB962C8B-B14F-4D97-AF65-F5344CB8AC3E}">
        <p14:creationId xmlns:p14="http://schemas.microsoft.com/office/powerpoint/2010/main" xmlns="" val="528764342"/>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a:p>
        </p:txBody>
      </p:sp>
      <p:sp>
        <p:nvSpPr>
          <p:cNvPr id="4" name="3 Marcador de fecha"/>
          <p:cNvSpPr>
            <a:spLocks noGrp="1"/>
          </p:cNvSpPr>
          <p:nvPr>
            <p:ph type="dt" idx="10"/>
          </p:nvPr>
        </p:nvSpPr>
        <p:spPr/>
        <p:txBody>
          <a:bodyPr/>
          <a:lstStyle/>
          <a:p>
            <a:r>
              <a:rPr lang="es-CO" smtClean="0"/>
              <a:t>21/11/2012</a:t>
            </a:r>
            <a:endParaRPr lang="es-CO"/>
          </a:p>
        </p:txBody>
      </p:sp>
      <p:sp>
        <p:nvSpPr>
          <p:cNvPr id="5" name="4 Marcador de pie de página"/>
          <p:cNvSpPr>
            <a:spLocks noGrp="1"/>
          </p:cNvSpPr>
          <p:nvPr>
            <p:ph type="ftr" sz="quarter" idx="11"/>
          </p:nvPr>
        </p:nvSpPr>
        <p:spPr/>
        <p:txBody>
          <a:bodyPr/>
          <a:lstStyle/>
          <a:p>
            <a:r>
              <a:rPr lang="es-CO" smtClean="0"/>
              <a:t>Cesar E. Anzola Aguilar - Contador Público Tributarista</a:t>
            </a:r>
            <a:endParaRPr lang="es-CO"/>
          </a:p>
        </p:txBody>
      </p:sp>
      <p:sp>
        <p:nvSpPr>
          <p:cNvPr id="6" name="5 Marcador de número de diapositiva"/>
          <p:cNvSpPr>
            <a:spLocks noGrp="1"/>
          </p:cNvSpPr>
          <p:nvPr>
            <p:ph type="sldNum" sz="quarter" idx="12"/>
          </p:nvPr>
        </p:nvSpPr>
        <p:spPr/>
        <p:txBody>
          <a:bodyPr/>
          <a:lstStyle/>
          <a:p>
            <a:fld id="{EF169837-3179-4931-8F8E-CBDBCDBE5CE8}" type="slidenum">
              <a:rPr lang="es-CO" smtClean="0"/>
              <a:pPr/>
              <a:t>1</a:t>
            </a:fld>
            <a:endParaRPr lang="es-CO"/>
          </a:p>
        </p:txBody>
      </p:sp>
    </p:spTree>
    <p:extLst>
      <p:ext uri="{BB962C8B-B14F-4D97-AF65-F5344CB8AC3E}">
        <p14:creationId xmlns:p14="http://schemas.microsoft.com/office/powerpoint/2010/main" xmlns="" val="3392211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a:p>
        </p:txBody>
      </p:sp>
      <p:sp>
        <p:nvSpPr>
          <p:cNvPr id="4" name="3 Marcador de fecha"/>
          <p:cNvSpPr>
            <a:spLocks noGrp="1"/>
          </p:cNvSpPr>
          <p:nvPr>
            <p:ph type="dt" idx="10"/>
          </p:nvPr>
        </p:nvSpPr>
        <p:spPr/>
        <p:txBody>
          <a:bodyPr/>
          <a:lstStyle/>
          <a:p>
            <a:r>
              <a:rPr lang="es-CO" smtClean="0"/>
              <a:t>21/11/2012</a:t>
            </a:r>
            <a:endParaRPr lang="es-CO"/>
          </a:p>
        </p:txBody>
      </p:sp>
      <p:sp>
        <p:nvSpPr>
          <p:cNvPr id="5" name="4 Marcador de pie de página"/>
          <p:cNvSpPr>
            <a:spLocks noGrp="1"/>
          </p:cNvSpPr>
          <p:nvPr>
            <p:ph type="ftr" sz="quarter" idx="11"/>
          </p:nvPr>
        </p:nvSpPr>
        <p:spPr/>
        <p:txBody>
          <a:bodyPr/>
          <a:lstStyle/>
          <a:p>
            <a:r>
              <a:rPr lang="es-CO" smtClean="0"/>
              <a:t>Cesar E. Anzola Aguilar - Contador Público Tributarista</a:t>
            </a:r>
            <a:endParaRPr lang="es-CO"/>
          </a:p>
        </p:txBody>
      </p:sp>
      <p:sp>
        <p:nvSpPr>
          <p:cNvPr id="6" name="5 Marcador de número de diapositiva"/>
          <p:cNvSpPr>
            <a:spLocks noGrp="1"/>
          </p:cNvSpPr>
          <p:nvPr>
            <p:ph type="sldNum" sz="quarter" idx="12"/>
          </p:nvPr>
        </p:nvSpPr>
        <p:spPr/>
        <p:txBody>
          <a:bodyPr/>
          <a:lstStyle/>
          <a:p>
            <a:fld id="{EF169837-3179-4931-8F8E-CBDBCDBE5CE8}" type="slidenum">
              <a:rPr lang="es-CO" smtClean="0"/>
              <a:pPr/>
              <a:t>2</a:t>
            </a:fld>
            <a:endParaRPr lang="es-CO"/>
          </a:p>
        </p:txBody>
      </p:sp>
    </p:spTree>
    <p:extLst>
      <p:ext uri="{BB962C8B-B14F-4D97-AF65-F5344CB8AC3E}">
        <p14:creationId xmlns:p14="http://schemas.microsoft.com/office/powerpoint/2010/main" xmlns="" val="33922112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a:p>
        </p:txBody>
      </p:sp>
      <p:sp>
        <p:nvSpPr>
          <p:cNvPr id="4" name="3 Marcador de fecha"/>
          <p:cNvSpPr>
            <a:spLocks noGrp="1"/>
          </p:cNvSpPr>
          <p:nvPr>
            <p:ph type="dt" idx="10"/>
          </p:nvPr>
        </p:nvSpPr>
        <p:spPr/>
        <p:txBody>
          <a:bodyPr/>
          <a:lstStyle/>
          <a:p>
            <a:r>
              <a:rPr lang="es-CO" smtClean="0"/>
              <a:t>21/11/2012</a:t>
            </a:r>
            <a:endParaRPr lang="es-CO"/>
          </a:p>
        </p:txBody>
      </p:sp>
      <p:sp>
        <p:nvSpPr>
          <p:cNvPr id="5" name="4 Marcador de pie de página"/>
          <p:cNvSpPr>
            <a:spLocks noGrp="1"/>
          </p:cNvSpPr>
          <p:nvPr>
            <p:ph type="ftr" sz="quarter" idx="11"/>
          </p:nvPr>
        </p:nvSpPr>
        <p:spPr/>
        <p:txBody>
          <a:bodyPr/>
          <a:lstStyle/>
          <a:p>
            <a:r>
              <a:rPr lang="es-CO" smtClean="0"/>
              <a:t>Cesar E. Anzola Aguilar - Contador Público Tributarista</a:t>
            </a:r>
            <a:endParaRPr lang="es-CO"/>
          </a:p>
        </p:txBody>
      </p:sp>
      <p:sp>
        <p:nvSpPr>
          <p:cNvPr id="6" name="5 Marcador de número de diapositiva"/>
          <p:cNvSpPr>
            <a:spLocks noGrp="1"/>
          </p:cNvSpPr>
          <p:nvPr>
            <p:ph type="sldNum" sz="quarter" idx="12"/>
          </p:nvPr>
        </p:nvSpPr>
        <p:spPr/>
        <p:txBody>
          <a:bodyPr/>
          <a:lstStyle/>
          <a:p>
            <a:fld id="{EF169837-3179-4931-8F8E-CBDBCDBE5CE8}" type="slidenum">
              <a:rPr lang="es-CO" smtClean="0"/>
              <a:pPr/>
              <a:t>3</a:t>
            </a:fld>
            <a:endParaRPr lang="es-CO"/>
          </a:p>
        </p:txBody>
      </p:sp>
    </p:spTree>
    <p:extLst>
      <p:ext uri="{BB962C8B-B14F-4D97-AF65-F5344CB8AC3E}">
        <p14:creationId xmlns:p14="http://schemas.microsoft.com/office/powerpoint/2010/main" xmlns="" val="33922112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a:p>
        </p:txBody>
      </p:sp>
      <p:sp>
        <p:nvSpPr>
          <p:cNvPr id="4" name="3 Marcador de fecha"/>
          <p:cNvSpPr>
            <a:spLocks noGrp="1"/>
          </p:cNvSpPr>
          <p:nvPr>
            <p:ph type="dt" idx="10"/>
          </p:nvPr>
        </p:nvSpPr>
        <p:spPr/>
        <p:txBody>
          <a:bodyPr/>
          <a:lstStyle/>
          <a:p>
            <a:r>
              <a:rPr lang="es-CO" smtClean="0"/>
              <a:t>21/11/2012</a:t>
            </a:r>
            <a:endParaRPr lang="es-CO"/>
          </a:p>
        </p:txBody>
      </p:sp>
      <p:sp>
        <p:nvSpPr>
          <p:cNvPr id="5" name="4 Marcador de pie de página"/>
          <p:cNvSpPr>
            <a:spLocks noGrp="1"/>
          </p:cNvSpPr>
          <p:nvPr>
            <p:ph type="ftr" sz="quarter" idx="11"/>
          </p:nvPr>
        </p:nvSpPr>
        <p:spPr/>
        <p:txBody>
          <a:bodyPr/>
          <a:lstStyle/>
          <a:p>
            <a:r>
              <a:rPr lang="es-CO" smtClean="0"/>
              <a:t>Cesar E. Anzola Aguilar - Contador Público Tributarista</a:t>
            </a:r>
            <a:endParaRPr lang="es-CO"/>
          </a:p>
        </p:txBody>
      </p:sp>
      <p:sp>
        <p:nvSpPr>
          <p:cNvPr id="6" name="5 Marcador de número de diapositiva"/>
          <p:cNvSpPr>
            <a:spLocks noGrp="1"/>
          </p:cNvSpPr>
          <p:nvPr>
            <p:ph type="sldNum" sz="quarter" idx="12"/>
          </p:nvPr>
        </p:nvSpPr>
        <p:spPr/>
        <p:txBody>
          <a:bodyPr/>
          <a:lstStyle/>
          <a:p>
            <a:fld id="{EF169837-3179-4931-8F8E-CBDBCDBE5CE8}" type="slidenum">
              <a:rPr lang="es-CO" smtClean="0"/>
              <a:pPr/>
              <a:t>4</a:t>
            </a:fld>
            <a:endParaRPr lang="es-CO"/>
          </a:p>
        </p:txBody>
      </p:sp>
    </p:spTree>
    <p:extLst>
      <p:ext uri="{BB962C8B-B14F-4D97-AF65-F5344CB8AC3E}">
        <p14:creationId xmlns:p14="http://schemas.microsoft.com/office/powerpoint/2010/main" xmlns="" val="33922112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fecha"/>
          <p:cNvSpPr>
            <a:spLocks noGrp="1"/>
          </p:cNvSpPr>
          <p:nvPr>
            <p:ph type="dt" idx="10"/>
          </p:nvPr>
        </p:nvSpPr>
        <p:spPr/>
        <p:txBody>
          <a:bodyPr/>
          <a:lstStyle/>
          <a:p>
            <a:r>
              <a:rPr lang="es-CO" smtClean="0"/>
              <a:t>21/11/2012</a:t>
            </a:r>
            <a:endParaRPr lang="es-CO"/>
          </a:p>
        </p:txBody>
      </p:sp>
      <p:sp>
        <p:nvSpPr>
          <p:cNvPr id="5" name="4 Marcador de pie de página"/>
          <p:cNvSpPr>
            <a:spLocks noGrp="1"/>
          </p:cNvSpPr>
          <p:nvPr>
            <p:ph type="ftr" sz="quarter" idx="11"/>
          </p:nvPr>
        </p:nvSpPr>
        <p:spPr/>
        <p:txBody>
          <a:bodyPr/>
          <a:lstStyle/>
          <a:p>
            <a:r>
              <a:rPr lang="es-CO" smtClean="0"/>
              <a:t>Cesar E. Anzola Aguilar - Contador Público Tributarista</a:t>
            </a:r>
            <a:endParaRPr lang="es-CO"/>
          </a:p>
        </p:txBody>
      </p:sp>
      <p:sp>
        <p:nvSpPr>
          <p:cNvPr id="6" name="5 Marcador de número de diapositiva"/>
          <p:cNvSpPr>
            <a:spLocks noGrp="1"/>
          </p:cNvSpPr>
          <p:nvPr>
            <p:ph type="sldNum" sz="quarter" idx="12"/>
          </p:nvPr>
        </p:nvSpPr>
        <p:spPr/>
        <p:txBody>
          <a:bodyPr/>
          <a:lstStyle/>
          <a:p>
            <a:fld id="{EF169837-3179-4931-8F8E-CBDBCDBE5CE8}" type="slidenum">
              <a:rPr lang="es-CO" smtClean="0"/>
              <a:pPr/>
              <a:t>8</a:t>
            </a:fld>
            <a:endParaRPr lang="es-CO"/>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a:p>
        </p:txBody>
      </p:sp>
      <p:sp>
        <p:nvSpPr>
          <p:cNvPr id="4" name="3 Marcador de número de diapositiva"/>
          <p:cNvSpPr>
            <a:spLocks noGrp="1"/>
          </p:cNvSpPr>
          <p:nvPr>
            <p:ph type="sldNum" sz="quarter" idx="10"/>
          </p:nvPr>
        </p:nvSpPr>
        <p:spPr/>
        <p:txBody>
          <a:bodyPr/>
          <a:lstStyle/>
          <a:p>
            <a:fld id="{EF169837-3179-4931-8F8E-CBDBCDBE5CE8}" type="slidenum">
              <a:rPr lang="es-CO" smtClean="0"/>
              <a:pPr/>
              <a:t>15</a:t>
            </a:fld>
            <a:endParaRPr lang="es-CO"/>
          </a:p>
        </p:txBody>
      </p:sp>
      <p:sp>
        <p:nvSpPr>
          <p:cNvPr id="5" name="4 Marcador de fecha"/>
          <p:cNvSpPr>
            <a:spLocks noGrp="1"/>
          </p:cNvSpPr>
          <p:nvPr>
            <p:ph type="dt" idx="11"/>
          </p:nvPr>
        </p:nvSpPr>
        <p:spPr/>
        <p:txBody>
          <a:bodyPr/>
          <a:lstStyle/>
          <a:p>
            <a:r>
              <a:rPr lang="es-CO" smtClean="0"/>
              <a:t>21/11/2012</a:t>
            </a:r>
            <a:endParaRPr lang="es-CO"/>
          </a:p>
        </p:txBody>
      </p:sp>
      <p:sp>
        <p:nvSpPr>
          <p:cNvPr id="6" name="5 Marcador de pie de página"/>
          <p:cNvSpPr>
            <a:spLocks noGrp="1"/>
          </p:cNvSpPr>
          <p:nvPr>
            <p:ph type="ftr" sz="quarter" idx="12"/>
          </p:nvPr>
        </p:nvSpPr>
        <p:spPr/>
        <p:txBody>
          <a:bodyPr/>
          <a:lstStyle/>
          <a:p>
            <a:r>
              <a:rPr lang="es-CO" smtClean="0"/>
              <a:t>Cesar E. Anzola Aguilar - Contador Público Tributarista</a:t>
            </a:r>
            <a:endParaRPr lang="es-CO"/>
          </a:p>
        </p:txBody>
      </p:sp>
    </p:spTree>
    <p:extLst>
      <p:ext uri="{BB962C8B-B14F-4D97-AF65-F5344CB8AC3E}">
        <p14:creationId xmlns:p14="http://schemas.microsoft.com/office/powerpoint/2010/main" xmlns="" val="1100259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r>
              <a:rPr lang="es-CO" smtClean="0"/>
              <a:t>21/11/2012</a:t>
            </a:r>
            <a:endParaRPr lang="es-CO"/>
          </a:p>
        </p:txBody>
      </p:sp>
      <p:sp>
        <p:nvSpPr>
          <p:cNvPr id="5" name="Footer Placeholder 4"/>
          <p:cNvSpPr>
            <a:spLocks noGrp="1"/>
          </p:cNvSpPr>
          <p:nvPr>
            <p:ph type="ftr" sz="quarter" idx="11"/>
          </p:nvPr>
        </p:nvSpPr>
        <p:spPr/>
        <p:txBody>
          <a:bodyPr/>
          <a:lstStyle/>
          <a:p>
            <a:r>
              <a:rPr lang="es-CO" smtClean="0"/>
              <a:t>Cesar E. Anzola Aguilar - Contador Público Tributarista</a:t>
            </a:r>
            <a:endParaRPr lang="es-CO"/>
          </a:p>
        </p:txBody>
      </p:sp>
      <p:sp>
        <p:nvSpPr>
          <p:cNvPr id="6" name="Slide Number Placeholder 5"/>
          <p:cNvSpPr>
            <a:spLocks noGrp="1"/>
          </p:cNvSpPr>
          <p:nvPr>
            <p:ph type="sldNum" sz="quarter" idx="12"/>
          </p:nvPr>
        </p:nvSpPr>
        <p:spPr/>
        <p:txBody>
          <a:bodyPr/>
          <a:lstStyle/>
          <a:p>
            <a:fld id="{0C066B91-3854-4B83-9450-AB311E49A949}"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r>
              <a:rPr lang="es-CO" smtClean="0"/>
              <a:t>21/11/2012</a:t>
            </a:r>
            <a:endParaRPr lang="es-CO"/>
          </a:p>
        </p:txBody>
      </p:sp>
      <p:sp>
        <p:nvSpPr>
          <p:cNvPr id="5" name="Footer Placeholder 4"/>
          <p:cNvSpPr>
            <a:spLocks noGrp="1"/>
          </p:cNvSpPr>
          <p:nvPr>
            <p:ph type="ftr" sz="quarter" idx="11"/>
          </p:nvPr>
        </p:nvSpPr>
        <p:spPr/>
        <p:txBody>
          <a:bodyPr/>
          <a:lstStyle/>
          <a:p>
            <a:r>
              <a:rPr lang="es-CO" smtClean="0"/>
              <a:t>Cesar E. Anzola Aguilar - Contador Público Tributarista</a:t>
            </a:r>
            <a:endParaRPr lang="es-CO"/>
          </a:p>
        </p:txBody>
      </p:sp>
      <p:sp>
        <p:nvSpPr>
          <p:cNvPr id="6" name="Slide Number Placeholder 5"/>
          <p:cNvSpPr>
            <a:spLocks noGrp="1"/>
          </p:cNvSpPr>
          <p:nvPr>
            <p:ph type="sldNum" sz="quarter" idx="12"/>
          </p:nvPr>
        </p:nvSpPr>
        <p:spPr/>
        <p:txBody>
          <a:bodyPr/>
          <a:lstStyle/>
          <a:p>
            <a:fld id="{0C066B91-3854-4B83-9450-AB311E49A949}"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r>
              <a:rPr lang="es-CO" smtClean="0"/>
              <a:t>21/11/2012</a:t>
            </a:r>
            <a:endParaRPr lang="es-CO"/>
          </a:p>
        </p:txBody>
      </p:sp>
      <p:sp>
        <p:nvSpPr>
          <p:cNvPr id="5" name="Footer Placeholder 4"/>
          <p:cNvSpPr>
            <a:spLocks noGrp="1"/>
          </p:cNvSpPr>
          <p:nvPr>
            <p:ph type="ftr" sz="quarter" idx="11"/>
          </p:nvPr>
        </p:nvSpPr>
        <p:spPr/>
        <p:txBody>
          <a:bodyPr/>
          <a:lstStyle/>
          <a:p>
            <a:r>
              <a:rPr lang="es-CO" smtClean="0"/>
              <a:t>Cesar E. Anzola Aguilar - Contador Público Tributarista</a:t>
            </a:r>
            <a:endParaRPr lang="es-CO"/>
          </a:p>
        </p:txBody>
      </p:sp>
      <p:sp>
        <p:nvSpPr>
          <p:cNvPr id="6" name="Slide Number Placeholder 5"/>
          <p:cNvSpPr>
            <a:spLocks noGrp="1"/>
          </p:cNvSpPr>
          <p:nvPr>
            <p:ph type="sldNum" sz="quarter" idx="12"/>
          </p:nvPr>
        </p:nvSpPr>
        <p:spPr/>
        <p:txBody>
          <a:bodyPr/>
          <a:lstStyle/>
          <a:p>
            <a:fld id="{0C066B91-3854-4B83-9450-AB311E49A949}"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r>
              <a:rPr lang="es-CO" smtClean="0"/>
              <a:t>21/11/2012</a:t>
            </a:r>
            <a:endParaRPr lang="es-CO"/>
          </a:p>
        </p:txBody>
      </p:sp>
      <p:sp>
        <p:nvSpPr>
          <p:cNvPr id="5" name="Footer Placeholder 4"/>
          <p:cNvSpPr>
            <a:spLocks noGrp="1"/>
          </p:cNvSpPr>
          <p:nvPr>
            <p:ph type="ftr" sz="quarter" idx="11"/>
          </p:nvPr>
        </p:nvSpPr>
        <p:spPr/>
        <p:txBody>
          <a:bodyPr/>
          <a:lstStyle/>
          <a:p>
            <a:r>
              <a:rPr lang="es-CO" smtClean="0"/>
              <a:t>Cesar E. Anzola Aguilar - Contador Público Tributarista</a:t>
            </a:r>
            <a:endParaRPr lang="es-CO"/>
          </a:p>
        </p:txBody>
      </p:sp>
      <p:sp>
        <p:nvSpPr>
          <p:cNvPr id="6" name="Slide Number Placeholder 5"/>
          <p:cNvSpPr>
            <a:spLocks noGrp="1"/>
          </p:cNvSpPr>
          <p:nvPr>
            <p:ph type="sldNum" sz="quarter" idx="12"/>
          </p:nvPr>
        </p:nvSpPr>
        <p:spPr/>
        <p:txBody>
          <a:bodyPr/>
          <a:lstStyle/>
          <a:p>
            <a:fld id="{0C066B91-3854-4B83-9450-AB311E49A949}"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r>
              <a:rPr lang="es-CO" smtClean="0"/>
              <a:t>21/11/2012</a:t>
            </a:r>
            <a:endParaRPr lang="es-CO"/>
          </a:p>
        </p:txBody>
      </p:sp>
      <p:sp>
        <p:nvSpPr>
          <p:cNvPr id="5" name="Footer Placeholder 4"/>
          <p:cNvSpPr>
            <a:spLocks noGrp="1"/>
          </p:cNvSpPr>
          <p:nvPr>
            <p:ph type="ftr" sz="quarter" idx="11"/>
          </p:nvPr>
        </p:nvSpPr>
        <p:spPr/>
        <p:txBody>
          <a:bodyPr/>
          <a:lstStyle/>
          <a:p>
            <a:r>
              <a:rPr lang="es-CO" smtClean="0"/>
              <a:t>Cesar E. Anzola Aguilar - Contador Público Tributarista</a:t>
            </a:r>
            <a:endParaRPr lang="es-CO"/>
          </a:p>
        </p:txBody>
      </p:sp>
      <p:sp>
        <p:nvSpPr>
          <p:cNvPr id="6" name="Slide Number Placeholder 5"/>
          <p:cNvSpPr>
            <a:spLocks noGrp="1"/>
          </p:cNvSpPr>
          <p:nvPr>
            <p:ph type="sldNum" sz="quarter" idx="12"/>
          </p:nvPr>
        </p:nvSpPr>
        <p:spPr/>
        <p:txBody>
          <a:bodyPr/>
          <a:lstStyle/>
          <a:p>
            <a:fld id="{0C066B91-3854-4B83-9450-AB311E49A949}"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r>
              <a:rPr lang="es-CO" smtClean="0"/>
              <a:t>21/11/2012</a:t>
            </a:r>
            <a:endParaRPr lang="es-CO"/>
          </a:p>
        </p:txBody>
      </p:sp>
      <p:sp>
        <p:nvSpPr>
          <p:cNvPr id="6" name="Footer Placeholder 5"/>
          <p:cNvSpPr>
            <a:spLocks noGrp="1"/>
          </p:cNvSpPr>
          <p:nvPr>
            <p:ph type="ftr" sz="quarter" idx="11"/>
          </p:nvPr>
        </p:nvSpPr>
        <p:spPr/>
        <p:txBody>
          <a:bodyPr/>
          <a:lstStyle/>
          <a:p>
            <a:r>
              <a:rPr lang="es-CO" smtClean="0"/>
              <a:t>Cesar E. Anzola Aguilar - Contador Público Tributarista</a:t>
            </a:r>
            <a:endParaRPr lang="es-CO"/>
          </a:p>
        </p:txBody>
      </p:sp>
      <p:sp>
        <p:nvSpPr>
          <p:cNvPr id="7" name="Slide Number Placeholder 6"/>
          <p:cNvSpPr>
            <a:spLocks noGrp="1"/>
          </p:cNvSpPr>
          <p:nvPr>
            <p:ph type="sldNum" sz="quarter" idx="12"/>
          </p:nvPr>
        </p:nvSpPr>
        <p:spPr/>
        <p:txBody>
          <a:bodyPr/>
          <a:lstStyle/>
          <a:p>
            <a:fld id="{0C066B91-3854-4B83-9450-AB311E49A949}"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r>
              <a:rPr lang="es-CO" smtClean="0"/>
              <a:t>21/11/2012</a:t>
            </a:r>
            <a:endParaRPr lang="es-CO"/>
          </a:p>
        </p:txBody>
      </p:sp>
      <p:sp>
        <p:nvSpPr>
          <p:cNvPr id="8" name="Footer Placeholder 7"/>
          <p:cNvSpPr>
            <a:spLocks noGrp="1"/>
          </p:cNvSpPr>
          <p:nvPr>
            <p:ph type="ftr" sz="quarter" idx="11"/>
          </p:nvPr>
        </p:nvSpPr>
        <p:spPr/>
        <p:txBody>
          <a:bodyPr/>
          <a:lstStyle/>
          <a:p>
            <a:r>
              <a:rPr lang="es-CO" smtClean="0"/>
              <a:t>Cesar E. Anzola Aguilar - Contador Público Tributarista</a:t>
            </a:r>
            <a:endParaRPr lang="es-CO"/>
          </a:p>
        </p:txBody>
      </p:sp>
      <p:sp>
        <p:nvSpPr>
          <p:cNvPr id="9" name="Slide Number Placeholder 8"/>
          <p:cNvSpPr>
            <a:spLocks noGrp="1"/>
          </p:cNvSpPr>
          <p:nvPr>
            <p:ph type="sldNum" sz="quarter" idx="12"/>
          </p:nvPr>
        </p:nvSpPr>
        <p:spPr/>
        <p:txBody>
          <a:bodyPr/>
          <a:lstStyle/>
          <a:p>
            <a:fld id="{0C066B91-3854-4B83-9450-AB311E49A949}"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r>
              <a:rPr lang="es-CO" smtClean="0"/>
              <a:t>21/11/2012</a:t>
            </a:r>
            <a:endParaRPr lang="es-CO"/>
          </a:p>
        </p:txBody>
      </p:sp>
      <p:sp>
        <p:nvSpPr>
          <p:cNvPr id="4" name="Footer Placeholder 3"/>
          <p:cNvSpPr>
            <a:spLocks noGrp="1"/>
          </p:cNvSpPr>
          <p:nvPr>
            <p:ph type="ftr" sz="quarter" idx="11"/>
          </p:nvPr>
        </p:nvSpPr>
        <p:spPr/>
        <p:txBody>
          <a:bodyPr/>
          <a:lstStyle/>
          <a:p>
            <a:r>
              <a:rPr lang="es-CO" smtClean="0"/>
              <a:t>Cesar E. Anzola Aguilar - Contador Público Tributarista</a:t>
            </a:r>
            <a:endParaRPr lang="es-CO"/>
          </a:p>
        </p:txBody>
      </p:sp>
      <p:sp>
        <p:nvSpPr>
          <p:cNvPr id="5" name="Slide Number Placeholder 4"/>
          <p:cNvSpPr>
            <a:spLocks noGrp="1"/>
          </p:cNvSpPr>
          <p:nvPr>
            <p:ph type="sldNum" sz="quarter" idx="12"/>
          </p:nvPr>
        </p:nvSpPr>
        <p:spPr/>
        <p:txBody>
          <a:bodyPr/>
          <a:lstStyle/>
          <a:p>
            <a:fld id="{0C066B91-3854-4B83-9450-AB311E49A949}"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s-CO" smtClean="0"/>
              <a:t>21/11/2012</a:t>
            </a:r>
            <a:endParaRPr lang="es-CO"/>
          </a:p>
        </p:txBody>
      </p:sp>
      <p:sp>
        <p:nvSpPr>
          <p:cNvPr id="3" name="Footer Placeholder 2"/>
          <p:cNvSpPr>
            <a:spLocks noGrp="1"/>
          </p:cNvSpPr>
          <p:nvPr>
            <p:ph type="ftr" sz="quarter" idx="11"/>
          </p:nvPr>
        </p:nvSpPr>
        <p:spPr/>
        <p:txBody>
          <a:bodyPr/>
          <a:lstStyle/>
          <a:p>
            <a:r>
              <a:rPr lang="es-CO" smtClean="0"/>
              <a:t>Cesar E. Anzola Aguilar - Contador Público Tributarista</a:t>
            </a:r>
            <a:endParaRPr lang="es-CO"/>
          </a:p>
        </p:txBody>
      </p:sp>
      <p:sp>
        <p:nvSpPr>
          <p:cNvPr id="4" name="Slide Number Placeholder 3"/>
          <p:cNvSpPr>
            <a:spLocks noGrp="1"/>
          </p:cNvSpPr>
          <p:nvPr>
            <p:ph type="sldNum" sz="quarter" idx="12"/>
          </p:nvPr>
        </p:nvSpPr>
        <p:spPr/>
        <p:txBody>
          <a:bodyPr/>
          <a:lstStyle/>
          <a:p>
            <a:fld id="{0C066B91-3854-4B83-9450-AB311E49A949}"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r>
              <a:rPr lang="es-CO" smtClean="0"/>
              <a:t>21/11/2012</a:t>
            </a:r>
            <a:endParaRPr lang="es-CO"/>
          </a:p>
        </p:txBody>
      </p:sp>
      <p:sp>
        <p:nvSpPr>
          <p:cNvPr id="6" name="Footer Placeholder 5"/>
          <p:cNvSpPr>
            <a:spLocks noGrp="1"/>
          </p:cNvSpPr>
          <p:nvPr>
            <p:ph type="ftr" sz="quarter" idx="11"/>
          </p:nvPr>
        </p:nvSpPr>
        <p:spPr/>
        <p:txBody>
          <a:bodyPr/>
          <a:lstStyle/>
          <a:p>
            <a:r>
              <a:rPr lang="es-CO" smtClean="0"/>
              <a:t>Cesar E. Anzola Aguilar - Contador Público Tributarista</a:t>
            </a:r>
            <a:endParaRPr lang="es-CO"/>
          </a:p>
        </p:txBody>
      </p:sp>
      <p:sp>
        <p:nvSpPr>
          <p:cNvPr id="7" name="Slide Number Placeholder 6"/>
          <p:cNvSpPr>
            <a:spLocks noGrp="1"/>
          </p:cNvSpPr>
          <p:nvPr>
            <p:ph type="sldNum" sz="quarter" idx="12"/>
          </p:nvPr>
        </p:nvSpPr>
        <p:spPr/>
        <p:txBody>
          <a:bodyPr/>
          <a:lstStyle/>
          <a:p>
            <a:fld id="{0C066B91-3854-4B83-9450-AB311E49A949}" type="slidenum">
              <a:rPr lang="es-CO" smtClean="0"/>
              <a:pPr/>
              <a:t>‹Nº›</a:t>
            </a:fld>
            <a:endParaRPr lang="es-CO"/>
          </a:p>
        </p:txBody>
      </p:sp>
      <p:sp>
        <p:nvSpPr>
          <p:cNvPr id="9" name="Content Placeholder 8"/>
          <p:cNvSpPr>
            <a:spLocks noGrp="1"/>
          </p:cNvSpPr>
          <p:nvPr>
            <p:ph sz="quarter" idx="13"/>
          </p:nvPr>
        </p:nvSpPr>
        <p:spPr>
          <a:xfrm>
            <a:off x="304800" y="381000"/>
            <a:ext cx="7772400" cy="494284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8" name="Date Placeholder 7"/>
          <p:cNvSpPr>
            <a:spLocks noGrp="1"/>
          </p:cNvSpPr>
          <p:nvPr>
            <p:ph type="dt" sz="half" idx="10"/>
          </p:nvPr>
        </p:nvSpPr>
        <p:spPr/>
        <p:txBody>
          <a:bodyPr/>
          <a:lstStyle/>
          <a:p>
            <a:r>
              <a:rPr lang="es-CO" smtClean="0"/>
              <a:t>21/11/2012</a:t>
            </a:r>
            <a:endParaRPr lang="es-CO"/>
          </a:p>
        </p:txBody>
      </p:sp>
      <p:sp>
        <p:nvSpPr>
          <p:cNvPr id="9" name="Slide Number Placeholder 8"/>
          <p:cNvSpPr>
            <a:spLocks noGrp="1"/>
          </p:cNvSpPr>
          <p:nvPr>
            <p:ph type="sldNum" sz="quarter" idx="11"/>
          </p:nvPr>
        </p:nvSpPr>
        <p:spPr/>
        <p:txBody>
          <a:bodyPr/>
          <a:lstStyle/>
          <a:p>
            <a:fld id="{0C066B91-3854-4B83-9450-AB311E49A949}" type="slidenum">
              <a:rPr lang="es-CO" smtClean="0"/>
              <a:pPr/>
              <a:t>‹Nº›</a:t>
            </a:fld>
            <a:endParaRPr lang="es-CO"/>
          </a:p>
        </p:txBody>
      </p:sp>
      <p:sp>
        <p:nvSpPr>
          <p:cNvPr id="10" name="Footer Placeholder 9"/>
          <p:cNvSpPr>
            <a:spLocks noGrp="1"/>
          </p:cNvSpPr>
          <p:nvPr>
            <p:ph type="ftr" sz="quarter" idx="12"/>
          </p:nvPr>
        </p:nvSpPr>
        <p:spPr/>
        <p:txBody>
          <a:bodyPr/>
          <a:lstStyle/>
          <a:p>
            <a:r>
              <a:rPr lang="es-CO" smtClean="0"/>
              <a:t>Cesar E. Anzola Aguilar - Contador Público Tributarista</a:t>
            </a:r>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C066B91-3854-4B83-9450-AB311E49A949}" type="slidenum">
              <a:rPr lang="es-CO" smtClean="0"/>
              <a:pPr/>
              <a:t>‹Nº›</a:t>
            </a:fld>
            <a:endParaRPr lang="es-CO"/>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r>
              <a:rPr lang="es-CO" smtClean="0"/>
              <a:t>Cesar E. Anzola Aguilar - Contador Público Tributarista</a:t>
            </a:r>
            <a:endParaRPr lang="es-CO"/>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r>
              <a:rPr lang="es-CO" smtClean="0"/>
              <a:t>21/11/2012</a:t>
            </a:r>
            <a:endParaRPr lang="es-CO"/>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692696"/>
            <a:ext cx="7776864" cy="360040"/>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algn="ctr"/>
            <a:r>
              <a:rPr lang="es-CO" sz="2000" dirty="0" smtClean="0">
                <a:solidFill>
                  <a:schemeClr val="tx2">
                    <a:lumMod val="50000"/>
                  </a:schemeClr>
                </a:solidFill>
                <a:latin typeface="Arial Black" pitchFamily="34" charset="0"/>
                <a:cs typeface="Arial" pitchFamily="34" charset="0"/>
              </a:rPr>
              <a:t>REFORMA TRIBUTARIA  -  LEY 1607/2012</a:t>
            </a:r>
            <a:endParaRPr lang="es-CO" sz="2000" dirty="0">
              <a:solidFill>
                <a:schemeClr val="tx2">
                  <a:lumMod val="50000"/>
                </a:schemeClr>
              </a:solidFill>
              <a:latin typeface="Arial Black" pitchFamily="34" charset="0"/>
              <a:cs typeface="Arial" pitchFamily="34" charset="0"/>
            </a:endParaRPr>
          </a:p>
        </p:txBody>
      </p:sp>
      <p:sp>
        <p:nvSpPr>
          <p:cNvPr id="3" name="2 Subtítulo"/>
          <p:cNvSpPr>
            <a:spLocks noGrp="1"/>
          </p:cNvSpPr>
          <p:nvPr>
            <p:ph type="subTitle" idx="1"/>
          </p:nvPr>
        </p:nvSpPr>
        <p:spPr>
          <a:xfrm>
            <a:off x="395536" y="2204864"/>
            <a:ext cx="7776864" cy="4320480"/>
          </a:xfrm>
        </p:spPr>
        <p:style>
          <a:lnRef idx="2">
            <a:schemeClr val="dk1"/>
          </a:lnRef>
          <a:fillRef idx="1">
            <a:schemeClr val="lt1"/>
          </a:fillRef>
          <a:effectRef idx="0">
            <a:schemeClr val="dk1"/>
          </a:effectRef>
          <a:fontRef idx="minor">
            <a:schemeClr val="dk1"/>
          </a:fontRef>
        </p:style>
        <p:txBody>
          <a:bodyPr>
            <a:normAutofit/>
          </a:bodyPr>
          <a:lstStyle/>
          <a:p>
            <a:pPr algn="just"/>
            <a:r>
              <a:rPr lang="es-CO" sz="2400" dirty="0" smtClean="0">
                <a:solidFill>
                  <a:schemeClr val="tx2">
                    <a:lumMod val="50000"/>
                  </a:schemeClr>
                </a:solidFill>
                <a:latin typeface="Arial" pitchFamily="34" charset="0"/>
                <a:cs typeface="Arial" pitchFamily="34" charset="0"/>
              </a:rPr>
              <a:t>Este nuevo artículo, amplía el listado de los bienes excluidos pasando de 114 a 159 bienes.</a:t>
            </a:r>
          </a:p>
          <a:p>
            <a:pPr algn="just"/>
            <a:endParaRPr lang="es-CO" sz="2400" dirty="0" smtClean="0">
              <a:solidFill>
                <a:schemeClr val="tx2">
                  <a:lumMod val="50000"/>
                </a:schemeClr>
              </a:solidFill>
              <a:latin typeface="Arial" pitchFamily="34" charset="0"/>
              <a:cs typeface="Arial" pitchFamily="34" charset="0"/>
            </a:endParaRPr>
          </a:p>
          <a:p>
            <a:pPr algn="ctr"/>
            <a:r>
              <a:rPr lang="es-CO" sz="2400" b="1" dirty="0" smtClean="0">
                <a:solidFill>
                  <a:schemeClr val="tx2">
                    <a:lumMod val="50000"/>
                  </a:schemeClr>
                </a:solidFill>
                <a:latin typeface="Arial" pitchFamily="34" charset="0"/>
                <a:cs typeface="Arial" pitchFamily="34" charset="0"/>
              </a:rPr>
              <a:t>LO MAS RELEVANTE</a:t>
            </a:r>
          </a:p>
          <a:p>
            <a:pPr algn="ctr"/>
            <a:endParaRPr lang="es-CO" sz="2400" b="1" dirty="0" smtClean="0">
              <a:solidFill>
                <a:schemeClr val="tx2">
                  <a:lumMod val="50000"/>
                </a:schemeClr>
              </a:solidFill>
              <a:latin typeface="Arial" pitchFamily="34" charset="0"/>
              <a:cs typeface="Arial" pitchFamily="34" charset="0"/>
            </a:endParaRPr>
          </a:p>
          <a:p>
            <a:pPr algn="just">
              <a:buFont typeface="Wingdings" pitchFamily="2" charset="2"/>
              <a:buChar char="Ø"/>
            </a:pPr>
            <a:r>
              <a:rPr lang="es-CO" sz="2400" dirty="0" smtClean="0">
                <a:solidFill>
                  <a:schemeClr val="tx2">
                    <a:lumMod val="50000"/>
                  </a:schemeClr>
                </a:solidFill>
                <a:latin typeface="Arial" pitchFamily="34" charset="0"/>
                <a:cs typeface="Arial" pitchFamily="34" charset="0"/>
              </a:rPr>
              <a:t> Se mantiene la exclusión del IVA a los portátiles cuyo valor no exceda de 82 UVT ($2.200.962) y se extiende a los dispositivos móviles y tabletas que no superen las 43 UVT ($1.154.000)</a:t>
            </a:r>
          </a:p>
          <a:p>
            <a:pPr algn="just">
              <a:buFont typeface="Wingdings" pitchFamily="2" charset="2"/>
              <a:buChar char="Ø"/>
            </a:pPr>
            <a:endParaRPr lang="es-CO" sz="2600" dirty="0" smtClean="0">
              <a:solidFill>
                <a:schemeClr val="tx2">
                  <a:lumMod val="50000"/>
                </a:schemeClr>
              </a:solidFill>
              <a:latin typeface="Arial" pitchFamily="34" charset="0"/>
              <a:cs typeface="Arial" pitchFamily="34" charset="0"/>
            </a:endParaRPr>
          </a:p>
          <a:p>
            <a:pPr algn="just">
              <a:buFont typeface="Wingdings" pitchFamily="2" charset="2"/>
              <a:buChar char="Ø"/>
            </a:pPr>
            <a:endParaRPr lang="es-CO" sz="2600" dirty="0" smtClean="0">
              <a:solidFill>
                <a:schemeClr val="tx2">
                  <a:lumMod val="50000"/>
                </a:schemeClr>
              </a:solidFill>
              <a:latin typeface="Arial" pitchFamily="34" charset="0"/>
              <a:cs typeface="Arial" pitchFamily="34" charset="0"/>
            </a:endParaRPr>
          </a:p>
          <a:p>
            <a:pPr algn="just">
              <a:buFont typeface="Wingdings" pitchFamily="2" charset="2"/>
              <a:buChar char="Ø"/>
            </a:pPr>
            <a:endParaRPr lang="es-CO" sz="2600" dirty="0">
              <a:solidFill>
                <a:schemeClr val="tx2">
                  <a:lumMod val="50000"/>
                </a:schemeClr>
              </a:solidFill>
              <a:latin typeface="Arial" pitchFamily="34" charset="0"/>
              <a:cs typeface="Arial" pitchFamily="34" charset="0"/>
            </a:endParaRPr>
          </a:p>
        </p:txBody>
      </p:sp>
      <p:sp>
        <p:nvSpPr>
          <p:cNvPr id="4" name="1 Título"/>
          <p:cNvSpPr txBox="1">
            <a:spLocks/>
          </p:cNvSpPr>
          <p:nvPr/>
        </p:nvSpPr>
        <p:spPr>
          <a:xfrm>
            <a:off x="395536" y="1268760"/>
            <a:ext cx="77768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CO" sz="2000" b="0" i="0" u="none" strike="noStrike" kern="1200" cap="none" spc="0" normalizeH="0" baseline="0" noProof="0" dirty="0" smtClean="0">
                <a:ln>
                  <a:noFill/>
                </a:ln>
                <a:solidFill>
                  <a:schemeClr val="dk1"/>
                </a:solidFill>
                <a:effectLst/>
                <a:uLnTx/>
                <a:uFillTx/>
                <a:latin typeface="Arial Black" pitchFamily="34" charset="0"/>
                <a:ea typeface="+mn-ea"/>
                <a:cs typeface="+mn-cs"/>
              </a:rPr>
              <a:t>ART.</a:t>
            </a:r>
            <a:r>
              <a:rPr kumimoji="0" lang="es-CO" sz="2000" b="0" i="0" u="none" strike="noStrike" kern="1200" cap="none" spc="0" normalizeH="0" noProof="0" dirty="0" smtClean="0">
                <a:ln>
                  <a:noFill/>
                </a:ln>
                <a:solidFill>
                  <a:schemeClr val="dk1"/>
                </a:solidFill>
                <a:effectLst/>
                <a:uLnTx/>
                <a:uFillTx/>
                <a:latin typeface="Arial Black" pitchFamily="34" charset="0"/>
                <a:ea typeface="+mn-ea"/>
                <a:cs typeface="+mn-cs"/>
              </a:rPr>
              <a:t> 38 MODIFICASE EL ART. 424 DEL E.T.</a:t>
            </a:r>
            <a:endParaRPr kumimoji="0" lang="es-CO" sz="2000" b="0" i="0" u="none" strike="noStrike" kern="1200" cap="none" spc="0" normalizeH="0" baseline="0" noProof="0" dirty="0">
              <a:ln>
                <a:noFill/>
              </a:ln>
              <a:solidFill>
                <a:schemeClr val="dk1"/>
              </a:solidFill>
              <a:effectLst/>
              <a:uLnTx/>
              <a:uFillTx/>
              <a:latin typeface="Arial Black" pitchFamily="34" charset="0"/>
              <a:ea typeface="+mn-ea"/>
              <a:cs typeface="+mn-cs"/>
            </a:endParaRPr>
          </a:p>
        </p:txBody>
      </p:sp>
      <p:pic>
        <p:nvPicPr>
          <p:cNvPr id="6" name="5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5496" y="17729"/>
            <a:ext cx="1296144" cy="602959"/>
          </a:xfrm>
          <a:prstGeom prst="rect">
            <a:avLst/>
          </a:prstGeom>
        </p:spPr>
      </p:pic>
      <p:sp>
        <p:nvSpPr>
          <p:cNvPr id="7" name="6 Marcador de pie de página"/>
          <p:cNvSpPr>
            <a:spLocks noGrp="1"/>
          </p:cNvSpPr>
          <p:nvPr>
            <p:ph type="ftr" sz="quarter" idx="11"/>
          </p:nvPr>
        </p:nvSpPr>
        <p:spPr/>
        <p:txBody>
          <a:bodyPr/>
          <a:lstStyle/>
          <a:p>
            <a:r>
              <a:rPr lang="es-CO" smtClean="0"/>
              <a:t>Cesar E. Anzola Aguilar - Contador Público Tributarista</a:t>
            </a:r>
            <a:endParaRPr lang="es-CO"/>
          </a:p>
        </p:txBody>
      </p:sp>
    </p:spTree>
  </p:cSld>
  <p:clrMapOvr>
    <a:masterClrMapping/>
  </p:clrMapOvr>
  <p:transition>
    <p:pull dir="l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1052736"/>
            <a:ext cx="7776864" cy="504056"/>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es-CO" sz="2400" b="1" dirty="0" smtClean="0">
                <a:solidFill>
                  <a:schemeClr val="tx2">
                    <a:lumMod val="50000"/>
                  </a:schemeClr>
                </a:solidFill>
                <a:latin typeface="Arial" pitchFamily="34" charset="0"/>
                <a:cs typeface="Arial" pitchFamily="34" charset="0"/>
              </a:rPr>
              <a:t>IMPUESTOS DESCONTABLES</a:t>
            </a:r>
            <a:endParaRPr lang="es-CO" sz="2400" b="1" dirty="0">
              <a:solidFill>
                <a:schemeClr val="tx2">
                  <a:lumMod val="50000"/>
                </a:schemeClr>
              </a:solidFill>
              <a:latin typeface="Arial" pitchFamily="34" charset="0"/>
              <a:cs typeface="Arial" pitchFamily="34" charset="0"/>
            </a:endParaRPr>
          </a:p>
        </p:txBody>
      </p:sp>
      <p:sp>
        <p:nvSpPr>
          <p:cNvPr id="3" name="2 Subtítulo"/>
          <p:cNvSpPr>
            <a:spLocks noGrp="1"/>
          </p:cNvSpPr>
          <p:nvPr>
            <p:ph type="subTitle" idx="1"/>
          </p:nvPr>
        </p:nvSpPr>
        <p:spPr>
          <a:xfrm>
            <a:off x="395536" y="3068960"/>
            <a:ext cx="7776864" cy="3456384"/>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pPr algn="just"/>
            <a:endParaRPr lang="es-CO" sz="2600" b="1" dirty="0" smtClean="0">
              <a:solidFill>
                <a:schemeClr val="tx1"/>
              </a:solidFill>
              <a:latin typeface="Arial" pitchFamily="34" charset="0"/>
              <a:cs typeface="Arial" pitchFamily="34" charset="0"/>
            </a:endParaRPr>
          </a:p>
          <a:p>
            <a:pPr algn="just"/>
            <a:r>
              <a:rPr lang="es-CO" sz="2600" b="1" dirty="0" smtClean="0">
                <a:solidFill>
                  <a:schemeClr val="tx1"/>
                </a:solidFill>
                <a:latin typeface="Arial" pitchFamily="34" charset="0"/>
                <a:cs typeface="Arial" pitchFamily="34" charset="0"/>
              </a:rPr>
              <a:t>PARAGRAFO. </a:t>
            </a:r>
            <a:r>
              <a:rPr lang="es-CO" sz="2600" dirty="0" smtClean="0">
                <a:solidFill>
                  <a:schemeClr val="tx1"/>
                </a:solidFill>
                <a:latin typeface="Arial" pitchFamily="34" charset="0"/>
                <a:cs typeface="Arial" pitchFamily="34" charset="0"/>
              </a:rPr>
              <a:t>Los saldos a favor en IVA provenientes de los excesos de impuestos descontables por diferencia de tarifa, </a:t>
            </a:r>
            <a:r>
              <a:rPr lang="es-CO" sz="2600" u="sng" dirty="0" smtClean="0">
                <a:solidFill>
                  <a:schemeClr val="tx1"/>
                </a:solidFill>
                <a:latin typeface="Arial" pitchFamily="34" charset="0"/>
                <a:cs typeface="Arial" pitchFamily="34" charset="0"/>
              </a:rPr>
              <a:t>que no hayan sido imputados en el impuesto sobre las ventas durante el año o periodo gravable en el que se generaron</a:t>
            </a:r>
            <a:r>
              <a:rPr lang="es-CO" sz="2600" dirty="0" smtClean="0">
                <a:solidFill>
                  <a:schemeClr val="tx1"/>
                </a:solidFill>
                <a:latin typeface="Arial" pitchFamily="34" charset="0"/>
                <a:cs typeface="Arial" pitchFamily="34" charset="0"/>
              </a:rPr>
              <a:t>, se podrán solicitar en compensación o en devolución una vez se cumpla con la obligación formal de presentar la declaración del impuesto sobre la renta, correspondiente al periodo gravable del impuesto de renta en el cual se generaron los excesos.</a:t>
            </a:r>
          </a:p>
        </p:txBody>
      </p:sp>
      <p:sp>
        <p:nvSpPr>
          <p:cNvPr id="4" name="1 Título"/>
          <p:cNvSpPr txBox="1">
            <a:spLocks/>
          </p:cNvSpPr>
          <p:nvPr/>
        </p:nvSpPr>
        <p:spPr>
          <a:xfrm>
            <a:off x="395536" y="1916832"/>
            <a:ext cx="777686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CO" sz="2000" b="0" i="0" u="none" strike="noStrike" kern="1200" cap="none" spc="0" normalizeH="0" baseline="0" noProof="0" dirty="0" smtClean="0">
                <a:ln>
                  <a:noFill/>
                </a:ln>
                <a:solidFill>
                  <a:schemeClr val="dk1"/>
                </a:solidFill>
                <a:effectLst/>
                <a:uLnTx/>
                <a:uFillTx/>
                <a:latin typeface="Arial Black" pitchFamily="34" charset="0"/>
                <a:ea typeface="+mn-ea"/>
                <a:cs typeface="+mn-cs"/>
              </a:rPr>
              <a:t>ART.</a:t>
            </a:r>
            <a:r>
              <a:rPr kumimoji="0" lang="es-CO" sz="2000" b="0" i="0" u="none" strike="noStrike" kern="1200" cap="none" spc="0" normalizeH="0" noProof="0" dirty="0" smtClean="0">
                <a:ln>
                  <a:noFill/>
                </a:ln>
                <a:solidFill>
                  <a:schemeClr val="dk1"/>
                </a:solidFill>
                <a:effectLst/>
                <a:uLnTx/>
                <a:uFillTx/>
                <a:latin typeface="Arial Black" pitchFamily="34" charset="0"/>
                <a:ea typeface="+mn-ea"/>
                <a:cs typeface="+mn-cs"/>
              </a:rPr>
              <a:t> 56 MODIFIQUESE EL ART. 485 DEL E.T.</a:t>
            </a:r>
            <a:endParaRPr kumimoji="0" lang="es-CO" sz="2000" b="0" i="0" u="none" strike="noStrike" kern="1200" cap="none" spc="0" normalizeH="0" baseline="0" noProof="0" dirty="0">
              <a:ln>
                <a:noFill/>
              </a:ln>
              <a:solidFill>
                <a:schemeClr val="dk1"/>
              </a:solidFill>
              <a:effectLst/>
              <a:uLnTx/>
              <a:uFillTx/>
              <a:latin typeface="Arial Black" pitchFamily="34" charset="0"/>
              <a:ea typeface="+mn-ea"/>
              <a:cs typeface="+mn-cs"/>
            </a:endParaRPr>
          </a:p>
        </p:txBody>
      </p:sp>
      <p:pic>
        <p:nvPicPr>
          <p:cNvPr id="6" name="5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5496" y="17729"/>
            <a:ext cx="1296144" cy="602959"/>
          </a:xfrm>
          <a:prstGeom prst="rect">
            <a:avLst/>
          </a:prstGeom>
        </p:spPr>
      </p:pic>
      <p:sp>
        <p:nvSpPr>
          <p:cNvPr id="7" name="6 Marcador de pie de página"/>
          <p:cNvSpPr>
            <a:spLocks noGrp="1"/>
          </p:cNvSpPr>
          <p:nvPr>
            <p:ph type="ftr" sz="quarter" idx="11"/>
          </p:nvPr>
        </p:nvSpPr>
        <p:spPr/>
        <p:txBody>
          <a:bodyPr/>
          <a:lstStyle/>
          <a:p>
            <a:r>
              <a:rPr lang="es-CO" smtClean="0"/>
              <a:t>Cesar E. Anzola Aguilar - Contador Público Tributarista</a:t>
            </a:r>
            <a:endParaRPr lang="es-CO"/>
          </a:p>
        </p:txBody>
      </p:sp>
    </p:spTree>
  </p:cSld>
  <p:clrMapOvr>
    <a:masterClrMapping/>
  </p:clrMapOvr>
  <p:transition>
    <p:pull dir="l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908720"/>
            <a:ext cx="7776864" cy="432048"/>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algn="ctr"/>
            <a:r>
              <a:rPr lang="es-CO" sz="2000" b="1" dirty="0" smtClean="0">
                <a:solidFill>
                  <a:schemeClr val="tx2">
                    <a:lumMod val="50000"/>
                  </a:schemeClr>
                </a:solidFill>
                <a:latin typeface="Arial Black" pitchFamily="34" charset="0"/>
                <a:cs typeface="Arial" pitchFamily="34" charset="0"/>
              </a:rPr>
              <a:t>IMPUESTOS DESCONTABLES SUSCEPTIBLES DE DEVOLUCIÓN</a:t>
            </a:r>
            <a:endParaRPr lang="es-CO" sz="2000" b="1" dirty="0">
              <a:solidFill>
                <a:schemeClr val="tx2">
                  <a:lumMod val="50000"/>
                </a:schemeClr>
              </a:solidFill>
              <a:latin typeface="Arial Black" pitchFamily="34" charset="0"/>
              <a:cs typeface="Arial" pitchFamily="34" charset="0"/>
            </a:endParaRPr>
          </a:p>
        </p:txBody>
      </p:sp>
      <p:sp>
        <p:nvSpPr>
          <p:cNvPr id="4" name="1 Título"/>
          <p:cNvSpPr txBox="1">
            <a:spLocks/>
          </p:cNvSpPr>
          <p:nvPr/>
        </p:nvSpPr>
        <p:spPr>
          <a:xfrm>
            <a:off x="395536" y="1628800"/>
            <a:ext cx="777686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CO" sz="2000" b="0" i="0" u="none" strike="noStrike" kern="1200" cap="none" spc="0" normalizeH="0" baseline="0" noProof="0" dirty="0" smtClean="0">
                <a:ln>
                  <a:noFill/>
                </a:ln>
                <a:solidFill>
                  <a:schemeClr val="dk1"/>
                </a:solidFill>
                <a:effectLst/>
                <a:uLnTx/>
                <a:uFillTx/>
                <a:latin typeface="Arial Black" pitchFamily="34" charset="0"/>
                <a:ea typeface="+mn-ea"/>
                <a:cs typeface="+mn-cs"/>
              </a:rPr>
              <a:t>ART.</a:t>
            </a:r>
            <a:r>
              <a:rPr kumimoji="0" lang="es-CO" sz="2000" b="0" i="0" u="none" strike="noStrike" kern="1200" cap="none" spc="0" normalizeH="0" noProof="0" dirty="0" smtClean="0">
                <a:ln>
                  <a:noFill/>
                </a:ln>
                <a:solidFill>
                  <a:schemeClr val="dk1"/>
                </a:solidFill>
                <a:effectLst/>
                <a:uLnTx/>
                <a:uFillTx/>
                <a:latin typeface="Arial Black" pitchFamily="34" charset="0"/>
                <a:ea typeface="+mn-ea"/>
                <a:cs typeface="+mn-cs"/>
              </a:rPr>
              <a:t> 59 MODIFIQUESE EL ART. 489 DEL E.T.</a:t>
            </a:r>
            <a:endParaRPr kumimoji="0" lang="es-CO" sz="2000" b="0" i="0" u="none" strike="noStrike" kern="1200" cap="none" spc="0" normalizeH="0" baseline="0" noProof="0" dirty="0">
              <a:ln>
                <a:noFill/>
              </a:ln>
              <a:solidFill>
                <a:schemeClr val="dk1"/>
              </a:solidFill>
              <a:effectLst/>
              <a:uLnTx/>
              <a:uFillTx/>
              <a:latin typeface="Arial Black" pitchFamily="34" charset="0"/>
              <a:ea typeface="+mn-ea"/>
              <a:cs typeface="+mn-cs"/>
            </a:endParaRPr>
          </a:p>
        </p:txBody>
      </p:sp>
      <p:pic>
        <p:nvPicPr>
          <p:cNvPr id="6" name="5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5496" y="17729"/>
            <a:ext cx="1296144" cy="602959"/>
          </a:xfrm>
          <a:prstGeom prst="rect">
            <a:avLst/>
          </a:prstGeom>
        </p:spPr>
      </p:pic>
      <p:sp>
        <p:nvSpPr>
          <p:cNvPr id="11" name="2 Subtítulo"/>
          <p:cNvSpPr>
            <a:spLocks noGrp="1"/>
          </p:cNvSpPr>
          <p:nvPr>
            <p:ph type="subTitle" idx="1"/>
          </p:nvPr>
        </p:nvSpPr>
        <p:spPr>
          <a:xfrm>
            <a:off x="395536" y="2564904"/>
            <a:ext cx="7776864" cy="3816424"/>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pPr algn="just"/>
            <a:endParaRPr lang="es-CO" sz="2600" b="1" dirty="0" smtClean="0">
              <a:solidFill>
                <a:schemeClr val="tx1"/>
              </a:solidFill>
              <a:latin typeface="Arial" pitchFamily="34" charset="0"/>
              <a:cs typeface="Arial" pitchFamily="34" charset="0"/>
            </a:endParaRPr>
          </a:p>
          <a:p>
            <a:pPr algn="just"/>
            <a:r>
              <a:rPr lang="es-CO" sz="2300" dirty="0" smtClean="0">
                <a:solidFill>
                  <a:schemeClr val="tx2">
                    <a:lumMod val="50000"/>
                  </a:schemeClr>
                </a:solidFill>
                <a:latin typeface="Arial" pitchFamily="34" charset="0"/>
                <a:cs typeface="Arial" pitchFamily="34" charset="0"/>
              </a:rPr>
              <a:t>Cuando los responsables de bienes exentos de que trata el artículo 481 tengan saldo a favor y en dicho periodo haya generado ingresos gravados, debe seguir el siguiente procedimiento para determinar el valor susceptible de devolución.</a:t>
            </a:r>
          </a:p>
          <a:p>
            <a:pPr algn="just"/>
            <a:endParaRPr lang="es-CO" sz="2300" dirty="0" smtClean="0">
              <a:solidFill>
                <a:schemeClr val="tx2">
                  <a:lumMod val="50000"/>
                </a:schemeClr>
              </a:solidFill>
              <a:latin typeface="Arial" pitchFamily="34" charset="0"/>
              <a:cs typeface="Arial" pitchFamily="34" charset="0"/>
            </a:endParaRPr>
          </a:p>
          <a:p>
            <a:pPr marL="457200" indent="-457200" algn="just">
              <a:buFont typeface="+mj-lt"/>
              <a:buAutoNum type="arabicPeriod"/>
            </a:pPr>
            <a:r>
              <a:rPr lang="es-CO" sz="2300" dirty="0" smtClean="0">
                <a:solidFill>
                  <a:schemeClr val="tx2">
                    <a:lumMod val="50000"/>
                  </a:schemeClr>
                </a:solidFill>
                <a:latin typeface="Arial" pitchFamily="34" charset="0"/>
                <a:cs typeface="Arial" pitchFamily="34" charset="0"/>
              </a:rPr>
              <a:t>Se determina la proporción de los ingresos exentos del artículo 481 del E.T. del total de ingresos brutos.</a:t>
            </a:r>
          </a:p>
          <a:p>
            <a:pPr marL="457200" indent="-457200" algn="just">
              <a:buFont typeface="+mj-lt"/>
              <a:buAutoNum type="arabicPeriod"/>
            </a:pPr>
            <a:r>
              <a:rPr lang="es-CO" sz="2300" dirty="0" smtClean="0">
                <a:solidFill>
                  <a:schemeClr val="tx2">
                    <a:lumMod val="50000"/>
                  </a:schemeClr>
                </a:solidFill>
                <a:latin typeface="Arial" pitchFamily="34" charset="0"/>
                <a:cs typeface="Arial" pitchFamily="34" charset="0"/>
              </a:rPr>
              <a:t>El porcentaje así determinado será aplicado al total de los impuestos descontables del periodo.</a:t>
            </a:r>
          </a:p>
          <a:p>
            <a:pPr marL="457200" indent="-457200" algn="just">
              <a:buFont typeface="+mj-lt"/>
              <a:buAutoNum type="arabicPeriod"/>
            </a:pPr>
            <a:r>
              <a:rPr lang="es-CO" sz="2300" dirty="0" smtClean="0">
                <a:solidFill>
                  <a:schemeClr val="tx2">
                    <a:lumMod val="50000"/>
                  </a:schemeClr>
                </a:solidFill>
                <a:latin typeface="Arial" pitchFamily="34" charset="0"/>
                <a:cs typeface="Arial" pitchFamily="34" charset="0"/>
              </a:rPr>
              <a:t>Si el valor resultante es superior al saldo a favor, el valor susceptible a devolución será el total del saldo a favor; y si es inferior, el valor susceptible a devolución será ese valor inferior.</a:t>
            </a:r>
          </a:p>
        </p:txBody>
      </p:sp>
      <p:sp>
        <p:nvSpPr>
          <p:cNvPr id="7" name="6 Marcador de pie de página"/>
          <p:cNvSpPr>
            <a:spLocks noGrp="1"/>
          </p:cNvSpPr>
          <p:nvPr>
            <p:ph type="ftr" sz="quarter" idx="11"/>
          </p:nvPr>
        </p:nvSpPr>
        <p:spPr/>
        <p:txBody>
          <a:bodyPr/>
          <a:lstStyle/>
          <a:p>
            <a:r>
              <a:rPr lang="es-CO" smtClean="0"/>
              <a:t>Cesar E. Anzola Aguilar - Contador Público Tributarista</a:t>
            </a:r>
            <a:endParaRPr lang="es-CO"/>
          </a:p>
        </p:txBody>
      </p:sp>
    </p:spTree>
  </p:cSld>
  <p:clrMapOvr>
    <a:masterClrMapping/>
  </p:clrMapOvr>
  <p:transition>
    <p:pull dir="l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Tabla"/>
          <p:cNvGraphicFramePr>
            <a:graphicFrameLocks noGrp="1"/>
          </p:cNvGraphicFramePr>
          <p:nvPr/>
        </p:nvGraphicFramePr>
        <p:xfrm>
          <a:off x="467544" y="3068959"/>
          <a:ext cx="7704857" cy="3096345"/>
        </p:xfrm>
        <a:graphic>
          <a:graphicData uri="http://schemas.openxmlformats.org/drawingml/2006/table">
            <a:tbl>
              <a:tblPr/>
              <a:tblGrid>
                <a:gridCol w="2629245"/>
                <a:gridCol w="2099471"/>
                <a:gridCol w="2976141"/>
              </a:tblGrid>
              <a:tr h="442335">
                <a:tc>
                  <a:txBody>
                    <a:bodyPr/>
                    <a:lstStyle/>
                    <a:p>
                      <a:pPr algn="ctr" fontAlgn="b"/>
                      <a:r>
                        <a:rPr lang="es-CO" sz="2000" b="1" i="0" u="none" strike="noStrike" dirty="0">
                          <a:solidFill>
                            <a:srgbClr val="000000"/>
                          </a:solidFill>
                          <a:latin typeface="Arial"/>
                        </a:rPr>
                        <a:t>CONCEPTO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2000" b="1" i="0" u="none" strike="noStrike" dirty="0">
                          <a:solidFill>
                            <a:srgbClr val="000000"/>
                          </a:solidFill>
                          <a:latin typeface="Arial"/>
                        </a:rPr>
                        <a:t>INGRESOS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2000" b="1" i="0" u="none" strike="noStrike" dirty="0">
                          <a:solidFill>
                            <a:srgbClr val="000000"/>
                          </a:solidFill>
                          <a:latin typeface="Arial"/>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2335">
                <a:tc>
                  <a:txBody>
                    <a:bodyPr/>
                    <a:lstStyle/>
                    <a:p>
                      <a:pPr algn="l" fontAlgn="b"/>
                      <a:r>
                        <a:rPr lang="es-CO" sz="2000" b="0" i="0" u="none" strike="noStrike" dirty="0" smtClean="0">
                          <a:solidFill>
                            <a:srgbClr val="000000"/>
                          </a:solidFill>
                          <a:latin typeface="Arial"/>
                        </a:rPr>
                        <a:t>Ingresos </a:t>
                      </a:r>
                      <a:r>
                        <a:rPr lang="es-CO" sz="2000" b="0" i="0" u="none" strike="noStrike" dirty="0">
                          <a:solidFill>
                            <a:srgbClr val="000000"/>
                          </a:solidFill>
                          <a:latin typeface="Arial"/>
                        </a:rPr>
                        <a:t>exentos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O" sz="2000" b="0" i="0" u="none" strike="noStrike">
                          <a:solidFill>
                            <a:srgbClr val="000000"/>
                          </a:solidFill>
                          <a:latin typeface="Arial"/>
                        </a:rPr>
                        <a:t>50,000,000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2000" b="0" i="0" u="none" strike="noStrike" dirty="0">
                          <a:solidFill>
                            <a:srgbClr val="000000"/>
                          </a:solidFill>
                          <a:latin typeface="Arial"/>
                        </a:rPr>
                        <a:t>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2335">
                <a:tc>
                  <a:txBody>
                    <a:bodyPr/>
                    <a:lstStyle/>
                    <a:p>
                      <a:pPr algn="l" fontAlgn="b"/>
                      <a:r>
                        <a:rPr lang="es-CO" sz="2000" b="0" i="0" u="none" strike="noStrike" dirty="0" smtClean="0">
                          <a:solidFill>
                            <a:srgbClr val="000000"/>
                          </a:solidFill>
                          <a:latin typeface="Arial"/>
                        </a:rPr>
                        <a:t>Ingresos</a:t>
                      </a:r>
                      <a:r>
                        <a:rPr lang="es-CO" sz="2000" b="0" i="0" u="none" strike="noStrike" baseline="0" dirty="0" smtClean="0">
                          <a:solidFill>
                            <a:srgbClr val="000000"/>
                          </a:solidFill>
                          <a:latin typeface="Arial"/>
                        </a:rPr>
                        <a:t> g</a:t>
                      </a:r>
                      <a:r>
                        <a:rPr lang="es-CO" sz="2000" b="0" i="0" u="none" strike="noStrike" dirty="0" smtClean="0">
                          <a:solidFill>
                            <a:srgbClr val="000000"/>
                          </a:solidFill>
                          <a:latin typeface="Arial"/>
                        </a:rPr>
                        <a:t>ravados</a:t>
                      </a:r>
                      <a:endParaRPr lang="es-CO" sz="2000" b="0" i="0" u="none" strike="noStrike" dirty="0">
                        <a:solidFill>
                          <a:srgbClr val="000000"/>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O" sz="2000" b="0" i="0" u="none" strike="noStrike">
                          <a:solidFill>
                            <a:srgbClr val="000000"/>
                          </a:solidFill>
                          <a:latin typeface="Arial"/>
                        </a:rPr>
                        <a:t>15,000,000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2000" b="0" i="0" u="none" strike="noStrike" dirty="0">
                          <a:solidFill>
                            <a:srgbClr val="000000"/>
                          </a:solidFill>
                          <a:latin typeface="Arial"/>
                        </a:rPr>
                        <a:t>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2335">
                <a:tc>
                  <a:txBody>
                    <a:bodyPr/>
                    <a:lstStyle/>
                    <a:p>
                      <a:pPr algn="l" fontAlgn="b"/>
                      <a:r>
                        <a:rPr lang="es-CO" sz="2000" b="1" i="0" u="none" strike="noStrike" dirty="0" smtClean="0">
                          <a:solidFill>
                            <a:srgbClr val="000000"/>
                          </a:solidFill>
                          <a:latin typeface="Arial"/>
                        </a:rPr>
                        <a:t>Total </a:t>
                      </a:r>
                      <a:r>
                        <a:rPr lang="es-CO" sz="2000" b="1" i="0" u="none" strike="noStrike" dirty="0">
                          <a:solidFill>
                            <a:srgbClr val="000000"/>
                          </a:solidFill>
                          <a:latin typeface="Arial"/>
                        </a:rPr>
                        <a:t>ingresos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O" sz="2000" b="1" i="0" u="none" strike="noStrike" dirty="0">
                          <a:solidFill>
                            <a:srgbClr val="000000"/>
                          </a:solidFill>
                          <a:latin typeface="Arial"/>
                        </a:rPr>
                        <a:t>65,000,000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2000" b="0" i="0" u="none" strike="noStrike" dirty="0">
                          <a:solidFill>
                            <a:srgbClr val="000000"/>
                          </a:solidFill>
                          <a:latin typeface="Arial"/>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2335">
                <a:tc>
                  <a:txBody>
                    <a:bodyPr/>
                    <a:lstStyle/>
                    <a:p>
                      <a:pPr algn="l" fontAlgn="b"/>
                      <a:r>
                        <a:rPr lang="es-CO" sz="2000" b="0" i="0" u="none" strike="noStrike" dirty="0">
                          <a:solidFill>
                            <a:srgbClr val="000000"/>
                          </a:solidFill>
                          <a:latin typeface="Arial"/>
                        </a:rPr>
                        <a:t>IVA generado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O" sz="2000" b="0" i="0" u="none" strike="noStrike" dirty="0">
                          <a:solidFill>
                            <a:srgbClr val="000000"/>
                          </a:solidFill>
                          <a:latin typeface="Arial"/>
                        </a:rPr>
                        <a:t>2,400,000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1" i="0" u="none" strike="noStrike" dirty="0">
                          <a:solidFill>
                            <a:srgbClr val="000000"/>
                          </a:solidFill>
                          <a:latin typeface="Arial"/>
                        </a:rPr>
                        <a:t>VR. SUSCEPTI. EN DEVOL.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2335">
                <a:tc>
                  <a:txBody>
                    <a:bodyPr/>
                    <a:lstStyle/>
                    <a:p>
                      <a:pPr algn="l" fontAlgn="b"/>
                      <a:r>
                        <a:rPr lang="es-CO" sz="2000" b="0" i="0" u="none" strike="noStrike" dirty="0" smtClean="0">
                          <a:solidFill>
                            <a:srgbClr val="000000"/>
                          </a:solidFill>
                          <a:latin typeface="Arial"/>
                        </a:rPr>
                        <a:t>IVAS </a:t>
                      </a:r>
                      <a:r>
                        <a:rPr lang="es-CO" sz="2000" b="0" i="0" u="none" strike="noStrike" dirty="0">
                          <a:solidFill>
                            <a:srgbClr val="000000"/>
                          </a:solidFill>
                          <a:latin typeface="Arial"/>
                        </a:rPr>
                        <a:t>Descontables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O" sz="2000" b="0" i="0" u="none" strike="noStrike" dirty="0">
                          <a:solidFill>
                            <a:srgbClr val="000000"/>
                          </a:solidFill>
                          <a:latin typeface="Arial"/>
                        </a:rPr>
                        <a:t>8,000,000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s-CO" sz="2000" b="1" i="0" u="none" strike="noStrike" dirty="0" smtClean="0">
                          <a:solidFill>
                            <a:srgbClr val="000000"/>
                          </a:solidFill>
                          <a:latin typeface="Arial"/>
                        </a:rPr>
                        <a:t>6,160.000</a:t>
                      </a:r>
                      <a:endParaRPr lang="es-CO" sz="2000" b="1" i="0" u="none" strike="noStrike" dirty="0">
                        <a:solidFill>
                          <a:srgbClr val="000000"/>
                        </a:solidFill>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2335">
                <a:tc>
                  <a:txBody>
                    <a:bodyPr/>
                    <a:lstStyle/>
                    <a:p>
                      <a:pPr algn="l" fontAlgn="b"/>
                      <a:r>
                        <a:rPr lang="es-CO" sz="2000" b="1" i="0" u="none" strike="noStrike" dirty="0">
                          <a:solidFill>
                            <a:srgbClr val="000000"/>
                          </a:solidFill>
                          <a:latin typeface="Arial"/>
                        </a:rPr>
                        <a:t>saldo a favor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O" sz="2000" b="1" i="0" u="none" strike="noStrike" dirty="0">
                          <a:solidFill>
                            <a:srgbClr val="000000"/>
                          </a:solidFill>
                          <a:latin typeface="Arial"/>
                        </a:rPr>
                        <a:t>5,600,000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CO"/>
                    </a:p>
                  </a:txBody>
                  <a:tcPr/>
                </a:tc>
              </a:tr>
            </a:tbl>
          </a:graphicData>
        </a:graphic>
      </p:graphicFrame>
      <p:pic>
        <p:nvPicPr>
          <p:cNvPr id="7" name="6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5496" y="17729"/>
            <a:ext cx="1296144" cy="602959"/>
          </a:xfrm>
          <a:prstGeom prst="rect">
            <a:avLst/>
          </a:prstGeom>
        </p:spPr>
      </p:pic>
      <p:sp>
        <p:nvSpPr>
          <p:cNvPr id="9" name="1 Título"/>
          <p:cNvSpPr>
            <a:spLocks noGrp="1"/>
          </p:cNvSpPr>
          <p:nvPr>
            <p:ph type="ctrTitle"/>
          </p:nvPr>
        </p:nvSpPr>
        <p:spPr>
          <a:xfrm>
            <a:off x="467544" y="1124744"/>
            <a:ext cx="7776864" cy="432048"/>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algn="ctr"/>
            <a:r>
              <a:rPr lang="es-CO" sz="2000" b="1" dirty="0" smtClean="0">
                <a:solidFill>
                  <a:schemeClr val="tx2">
                    <a:lumMod val="50000"/>
                  </a:schemeClr>
                </a:solidFill>
                <a:latin typeface="Arial Black" pitchFamily="34" charset="0"/>
                <a:cs typeface="Arial" pitchFamily="34" charset="0"/>
              </a:rPr>
              <a:t>IMPUESTOS DESCONTABLES SUSCEPTIBLES DE DEVOLUCIÓN</a:t>
            </a:r>
            <a:endParaRPr lang="es-CO" sz="2000" b="1" dirty="0">
              <a:solidFill>
                <a:schemeClr val="tx2">
                  <a:lumMod val="50000"/>
                </a:schemeClr>
              </a:solidFill>
              <a:latin typeface="Arial Black" pitchFamily="34" charset="0"/>
              <a:cs typeface="Arial" pitchFamily="34" charset="0"/>
            </a:endParaRPr>
          </a:p>
        </p:txBody>
      </p:sp>
      <p:sp>
        <p:nvSpPr>
          <p:cNvPr id="10" name="1 Título"/>
          <p:cNvSpPr txBox="1">
            <a:spLocks/>
          </p:cNvSpPr>
          <p:nvPr/>
        </p:nvSpPr>
        <p:spPr>
          <a:xfrm>
            <a:off x="467544" y="1916832"/>
            <a:ext cx="777686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CO" sz="2000" b="0" i="0" u="none" strike="noStrike" kern="1200" cap="none" spc="0" normalizeH="0" baseline="0" noProof="0" dirty="0" smtClean="0">
                <a:ln>
                  <a:noFill/>
                </a:ln>
                <a:solidFill>
                  <a:schemeClr val="dk1"/>
                </a:solidFill>
                <a:effectLst/>
                <a:uLnTx/>
                <a:uFillTx/>
                <a:latin typeface="Arial Black" pitchFamily="34" charset="0"/>
                <a:ea typeface="+mn-ea"/>
                <a:cs typeface="+mn-cs"/>
              </a:rPr>
              <a:t>ART.</a:t>
            </a:r>
            <a:r>
              <a:rPr kumimoji="0" lang="es-CO" sz="2000" b="0" i="0" u="none" strike="noStrike" kern="1200" cap="none" spc="0" normalizeH="0" noProof="0" dirty="0" smtClean="0">
                <a:ln>
                  <a:noFill/>
                </a:ln>
                <a:solidFill>
                  <a:schemeClr val="dk1"/>
                </a:solidFill>
                <a:effectLst/>
                <a:uLnTx/>
                <a:uFillTx/>
                <a:latin typeface="Arial Black" pitchFamily="34" charset="0"/>
                <a:ea typeface="+mn-ea"/>
                <a:cs typeface="+mn-cs"/>
              </a:rPr>
              <a:t> 59 MODIFIQUESE EL ART. 489 DEL E.T.</a:t>
            </a:r>
            <a:endParaRPr kumimoji="0" lang="es-CO" sz="2000" b="0" i="0" u="none" strike="noStrike" kern="1200" cap="none" spc="0" normalizeH="0" baseline="0" noProof="0" dirty="0">
              <a:ln>
                <a:noFill/>
              </a:ln>
              <a:solidFill>
                <a:schemeClr val="dk1"/>
              </a:solidFill>
              <a:effectLst/>
              <a:uLnTx/>
              <a:uFillTx/>
              <a:latin typeface="Arial Black" pitchFamily="34" charset="0"/>
              <a:ea typeface="+mn-ea"/>
              <a:cs typeface="+mn-cs"/>
            </a:endParaRPr>
          </a:p>
        </p:txBody>
      </p:sp>
      <p:sp>
        <p:nvSpPr>
          <p:cNvPr id="8" name="7 Marcador de pie de página"/>
          <p:cNvSpPr>
            <a:spLocks noGrp="1"/>
          </p:cNvSpPr>
          <p:nvPr>
            <p:ph type="ftr" sz="quarter" idx="11"/>
          </p:nvPr>
        </p:nvSpPr>
        <p:spPr/>
        <p:txBody>
          <a:bodyPr/>
          <a:lstStyle/>
          <a:p>
            <a:r>
              <a:rPr lang="es-CO" smtClean="0"/>
              <a:t>Cesar E. Anzola Aguilar - Contador Público Tributarista</a:t>
            </a:r>
            <a:endParaRPr lang="es-CO"/>
          </a:p>
        </p:txBody>
      </p:sp>
    </p:spTree>
  </p:cSld>
  <p:clrMapOvr>
    <a:masterClrMapping/>
  </p:clrMapOvr>
  <p:transition>
    <p:pull dir="l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692696"/>
            <a:ext cx="7776864" cy="648072"/>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algn="ctr"/>
            <a:r>
              <a:rPr lang="es-CO" sz="2000" b="1" dirty="0" smtClean="0">
                <a:solidFill>
                  <a:schemeClr val="tx2">
                    <a:lumMod val="50000"/>
                  </a:schemeClr>
                </a:solidFill>
                <a:latin typeface="Arial Black" pitchFamily="34" charset="0"/>
                <a:cs typeface="Arial" pitchFamily="34" charset="0"/>
              </a:rPr>
              <a:t>PROCEDIMIENTO EN DEVOLUCIONES DE SALDOS A FAVOR EN IVA</a:t>
            </a:r>
            <a:endParaRPr lang="es-CO" sz="2000" b="1" dirty="0">
              <a:solidFill>
                <a:schemeClr val="tx2">
                  <a:lumMod val="50000"/>
                </a:schemeClr>
              </a:solidFill>
              <a:latin typeface="Arial Black" pitchFamily="34" charset="0"/>
              <a:cs typeface="Arial" pitchFamily="34" charset="0"/>
            </a:endParaRPr>
          </a:p>
        </p:txBody>
      </p:sp>
      <p:sp>
        <p:nvSpPr>
          <p:cNvPr id="3" name="2 Subtítulo"/>
          <p:cNvSpPr>
            <a:spLocks noGrp="1"/>
          </p:cNvSpPr>
          <p:nvPr>
            <p:ph type="subTitle" idx="1"/>
          </p:nvPr>
        </p:nvSpPr>
        <p:spPr>
          <a:xfrm>
            <a:off x="395536" y="1700808"/>
            <a:ext cx="7776864" cy="4896544"/>
          </a:xfrm>
        </p:spPr>
        <p:style>
          <a:lnRef idx="2">
            <a:schemeClr val="dk1"/>
          </a:lnRef>
          <a:fillRef idx="1">
            <a:schemeClr val="lt1"/>
          </a:fillRef>
          <a:effectRef idx="0">
            <a:schemeClr val="dk1"/>
          </a:effectRef>
          <a:fontRef idx="minor">
            <a:schemeClr val="dk1"/>
          </a:fontRef>
        </p:style>
        <p:txBody>
          <a:bodyPr>
            <a:normAutofit fontScale="77500" lnSpcReduction="20000"/>
          </a:bodyPr>
          <a:lstStyle/>
          <a:p>
            <a:pPr marL="457200" indent="-457200" algn="just">
              <a:buAutoNum type="arabicPeriod"/>
            </a:pPr>
            <a:endParaRPr lang="es-CO" sz="2100" dirty="0" smtClean="0">
              <a:solidFill>
                <a:schemeClr val="tx1"/>
              </a:solidFill>
              <a:latin typeface="Arial" pitchFamily="34" charset="0"/>
              <a:cs typeface="Arial" pitchFamily="34" charset="0"/>
            </a:endParaRPr>
          </a:p>
          <a:p>
            <a:pPr marL="457200" indent="-457200" algn="just">
              <a:buAutoNum type="arabicPeriod"/>
            </a:pPr>
            <a:r>
              <a:rPr lang="es-CO" sz="2100" dirty="0" smtClean="0">
                <a:solidFill>
                  <a:schemeClr val="tx1"/>
                </a:solidFill>
                <a:latin typeface="Arial" pitchFamily="34" charset="0"/>
                <a:cs typeface="Arial" pitchFamily="34" charset="0"/>
              </a:rPr>
              <a:t>Los productores de bienes exentos de que trata el Artículo 477 del E.T.  </a:t>
            </a:r>
          </a:p>
          <a:p>
            <a:pPr marL="914400" lvl="1" indent="-457200" algn="just">
              <a:buFont typeface="+mj-lt"/>
              <a:buAutoNum type="alphaLcParenR"/>
            </a:pPr>
            <a:r>
              <a:rPr lang="es-CO" sz="2100" dirty="0" smtClean="0">
                <a:solidFill>
                  <a:schemeClr val="tx1"/>
                </a:solidFill>
                <a:latin typeface="Arial" pitchFamily="34" charset="0"/>
                <a:cs typeface="Arial" pitchFamily="34" charset="0"/>
              </a:rPr>
              <a:t>Después del mes de julio por los tres primeros bimestres, previa presentación de la declaración de renta año anterior. La segunda por siguientes bimestres, una vez haya presentado la declaración de renta del correspondiente año gravable. Igualmente si sus ingresos fueron con factura electrónica, podrá hacerlo bimestralmente.</a:t>
            </a:r>
          </a:p>
          <a:p>
            <a:pPr marL="914400" lvl="1" indent="-457200" algn="just">
              <a:buFont typeface="+mj-lt"/>
              <a:buAutoNum type="alphaLcParenR"/>
            </a:pPr>
            <a:endParaRPr lang="es-CO" sz="2100" dirty="0" smtClean="0">
              <a:solidFill>
                <a:schemeClr val="tx1"/>
              </a:solidFill>
              <a:latin typeface="Arial" pitchFamily="34" charset="0"/>
              <a:cs typeface="Arial" pitchFamily="34" charset="0"/>
            </a:endParaRPr>
          </a:p>
          <a:p>
            <a:pPr marL="457200" indent="-457200" algn="just">
              <a:buFont typeface="+mj-lt"/>
              <a:buAutoNum type="arabicPeriod"/>
            </a:pPr>
            <a:r>
              <a:rPr lang="es-CO" sz="2100" dirty="0" smtClean="0">
                <a:solidFill>
                  <a:schemeClr val="tx1"/>
                </a:solidFill>
                <a:latin typeface="Arial" pitchFamily="34" charset="0"/>
                <a:cs typeface="Arial" pitchFamily="34" charset="0"/>
              </a:rPr>
              <a:t>Los productores de bienes del Artículo 481 del E.T.</a:t>
            </a:r>
          </a:p>
          <a:p>
            <a:pPr marL="914400" lvl="1" indent="-457200" algn="just">
              <a:buFont typeface="+mj-lt"/>
              <a:buAutoNum type="alphaLcParenR"/>
            </a:pPr>
            <a:r>
              <a:rPr lang="es-CO" sz="2100" dirty="0" smtClean="0">
                <a:solidFill>
                  <a:schemeClr val="tx1"/>
                </a:solidFill>
                <a:latin typeface="Arial" pitchFamily="34" charset="0"/>
                <a:cs typeface="Arial" pitchFamily="34" charset="0"/>
              </a:rPr>
              <a:t>La devolución deberá efectuarse de forma bimestral e incluye a los contemplados en el Artículo 478 del E.T. (libros y revistas de carácter cultural o científico)</a:t>
            </a:r>
          </a:p>
          <a:p>
            <a:pPr marL="914400" lvl="1" indent="-457200" algn="just">
              <a:buFont typeface="+mj-lt"/>
              <a:buAutoNum type="alphaLcParenR"/>
            </a:pPr>
            <a:endParaRPr lang="es-CO" sz="2100" dirty="0" smtClean="0">
              <a:solidFill>
                <a:schemeClr val="tx1"/>
              </a:solidFill>
              <a:latin typeface="Arial" pitchFamily="34" charset="0"/>
              <a:cs typeface="Arial" pitchFamily="34" charset="0"/>
            </a:endParaRPr>
          </a:p>
          <a:p>
            <a:pPr marL="457200" indent="-457200" algn="just">
              <a:buFont typeface="+mj-lt"/>
              <a:buAutoNum type="arabicPeriod"/>
            </a:pPr>
            <a:r>
              <a:rPr lang="es-CO" sz="2100" dirty="0" smtClean="0">
                <a:solidFill>
                  <a:schemeClr val="tx1"/>
                </a:solidFill>
                <a:latin typeface="Arial" pitchFamily="34" charset="0"/>
                <a:cs typeface="Arial" pitchFamily="34" charset="0"/>
              </a:rPr>
              <a:t>Los demás responsables que originen saldos a favor por excesos de impuestos descontables artículos 468-1 y 468-3 (tarifa del 5%)</a:t>
            </a:r>
          </a:p>
          <a:p>
            <a:pPr marL="914400" lvl="1" indent="-457200" algn="just">
              <a:buFont typeface="+mj-lt"/>
              <a:buAutoNum type="alphaLcParenR"/>
            </a:pPr>
            <a:r>
              <a:rPr lang="es-CO" sz="2100" dirty="0" smtClean="0">
                <a:solidFill>
                  <a:schemeClr val="tx1"/>
                </a:solidFill>
                <a:latin typeface="Arial" pitchFamily="34" charset="0"/>
                <a:cs typeface="Arial" pitchFamily="34" charset="0"/>
              </a:rPr>
              <a:t>La devolución o compensación se hará de forma anual, una vez se cumpla con la obligación de presentar la declaración de renta correspondiente a los periodos en el cual se generaron los excesos.</a:t>
            </a:r>
          </a:p>
          <a:p>
            <a:pPr marL="914400" lvl="1" indent="-457200" algn="just">
              <a:buFont typeface="+mj-lt"/>
              <a:buAutoNum type="alphaLcParenR"/>
            </a:pPr>
            <a:endParaRPr lang="es-CO" sz="2100" dirty="0" smtClean="0">
              <a:solidFill>
                <a:schemeClr val="tx1"/>
              </a:solidFill>
              <a:latin typeface="Arial" pitchFamily="34" charset="0"/>
              <a:cs typeface="Arial" pitchFamily="34" charset="0"/>
            </a:endParaRPr>
          </a:p>
          <a:p>
            <a:pPr marL="914400" lvl="1" indent="-457200" algn="just"/>
            <a:r>
              <a:rPr lang="es-CO" sz="2100" dirty="0" smtClean="0">
                <a:solidFill>
                  <a:schemeClr val="tx1"/>
                </a:solidFill>
                <a:latin typeface="Arial" pitchFamily="34" charset="0"/>
                <a:cs typeface="Arial" pitchFamily="34" charset="0"/>
              </a:rPr>
              <a:t>La solicitud compensación de saldos deberá efectuarse a más tardar un mes después de presentada la declaración de renta.</a:t>
            </a:r>
            <a:endParaRPr lang="es-CO" sz="2000" dirty="0" smtClean="0">
              <a:solidFill>
                <a:schemeClr val="tx1"/>
              </a:solidFill>
              <a:latin typeface="Arial" pitchFamily="34" charset="0"/>
              <a:cs typeface="Arial" pitchFamily="34" charset="0"/>
            </a:endParaRPr>
          </a:p>
          <a:p>
            <a:pPr algn="just"/>
            <a:endParaRPr lang="es-CO" sz="2000" dirty="0" smtClean="0">
              <a:solidFill>
                <a:schemeClr val="tx1"/>
              </a:solidFill>
              <a:latin typeface="Arial" pitchFamily="34" charset="0"/>
              <a:cs typeface="Arial" pitchFamily="34" charset="0"/>
            </a:endParaRPr>
          </a:p>
        </p:txBody>
      </p:sp>
      <p:pic>
        <p:nvPicPr>
          <p:cNvPr id="5" name="4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5496" y="17729"/>
            <a:ext cx="1296144" cy="602959"/>
          </a:xfrm>
          <a:prstGeom prst="rect">
            <a:avLst/>
          </a:prstGeom>
        </p:spPr>
      </p:pic>
      <p:sp>
        <p:nvSpPr>
          <p:cNvPr id="6" name="5 Marcador de pie de página"/>
          <p:cNvSpPr>
            <a:spLocks noGrp="1"/>
          </p:cNvSpPr>
          <p:nvPr>
            <p:ph type="ftr" sz="quarter" idx="11"/>
          </p:nvPr>
        </p:nvSpPr>
        <p:spPr/>
        <p:txBody>
          <a:bodyPr/>
          <a:lstStyle/>
          <a:p>
            <a:r>
              <a:rPr lang="es-CO" smtClean="0"/>
              <a:t>Cesar E. Anzola Aguilar - Contador Público Tributarista</a:t>
            </a:r>
            <a:endParaRPr lang="es-CO"/>
          </a:p>
        </p:txBody>
      </p:sp>
    </p:spTree>
  </p:cSld>
  <p:clrMapOvr>
    <a:masterClrMapping/>
  </p:clrMapOvr>
  <p:transition>
    <p:pull dir="l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692696"/>
            <a:ext cx="7776864" cy="504056"/>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es-CO" sz="2200" b="1" dirty="0" smtClean="0">
                <a:solidFill>
                  <a:schemeClr val="tx2">
                    <a:lumMod val="50000"/>
                  </a:schemeClr>
                </a:solidFill>
                <a:latin typeface="Arial" pitchFamily="34" charset="0"/>
                <a:cs typeface="Arial" pitchFamily="34" charset="0"/>
              </a:rPr>
              <a:t>PERIODO GRAVABLE DEL IMPUESTO SOBRE LAS VENTAS</a:t>
            </a:r>
            <a:endParaRPr lang="es-CO" sz="2200" b="1" dirty="0">
              <a:solidFill>
                <a:schemeClr val="tx2">
                  <a:lumMod val="50000"/>
                </a:schemeClr>
              </a:solidFill>
              <a:latin typeface="Arial" pitchFamily="34" charset="0"/>
              <a:cs typeface="Arial" pitchFamily="34" charset="0"/>
            </a:endParaRPr>
          </a:p>
        </p:txBody>
      </p:sp>
      <p:sp>
        <p:nvSpPr>
          <p:cNvPr id="3" name="2 Subtítulo"/>
          <p:cNvSpPr>
            <a:spLocks noGrp="1"/>
          </p:cNvSpPr>
          <p:nvPr>
            <p:ph type="subTitle" idx="1"/>
          </p:nvPr>
        </p:nvSpPr>
        <p:spPr>
          <a:xfrm>
            <a:off x="395536" y="2420888"/>
            <a:ext cx="7776864" cy="3960440"/>
          </a:xfrm>
        </p:spPr>
        <p:style>
          <a:lnRef idx="2">
            <a:schemeClr val="dk1"/>
          </a:lnRef>
          <a:fillRef idx="1">
            <a:schemeClr val="lt1"/>
          </a:fillRef>
          <a:effectRef idx="0">
            <a:schemeClr val="dk1"/>
          </a:effectRef>
          <a:fontRef idx="minor">
            <a:schemeClr val="dk1"/>
          </a:fontRef>
        </p:style>
        <p:txBody>
          <a:bodyPr>
            <a:normAutofit/>
          </a:bodyPr>
          <a:lstStyle/>
          <a:p>
            <a:pPr algn="just"/>
            <a:r>
              <a:rPr lang="es-CO" sz="1600" dirty="0" smtClean="0">
                <a:solidFill>
                  <a:schemeClr val="tx1"/>
                </a:solidFill>
                <a:latin typeface="Arial" pitchFamily="34" charset="0"/>
                <a:cs typeface="Arial" pitchFamily="34" charset="0"/>
              </a:rPr>
              <a:t>El periodo gravable del impuesto sobre las ventas será:</a:t>
            </a:r>
          </a:p>
          <a:p>
            <a:pPr algn="just"/>
            <a:endParaRPr lang="es-CO" sz="1600" dirty="0" smtClean="0">
              <a:solidFill>
                <a:schemeClr val="tx1"/>
              </a:solidFill>
              <a:latin typeface="Arial" pitchFamily="34" charset="0"/>
              <a:cs typeface="Arial" pitchFamily="34" charset="0"/>
            </a:endParaRPr>
          </a:p>
          <a:p>
            <a:pPr marL="457200" indent="-457200" algn="just">
              <a:buAutoNum type="arabicPeriod"/>
            </a:pPr>
            <a:r>
              <a:rPr lang="es-CO" sz="1600" dirty="0" smtClean="0">
                <a:solidFill>
                  <a:schemeClr val="tx1"/>
                </a:solidFill>
                <a:latin typeface="Arial" pitchFamily="34" charset="0"/>
                <a:cs typeface="Arial" pitchFamily="34" charset="0"/>
              </a:rPr>
              <a:t>Declaración y pago bimestral para grandes contribuyentes y personas naturales y jurídicas cuyos ingresos brutos al 31 de Diciembre del año anterior sean iguales o superiores a 92.000 UVT ($2.396.508.000) y los responsables de que tratan los artículos 477 y 481 del E.T.</a:t>
            </a:r>
          </a:p>
          <a:p>
            <a:pPr marL="457200" indent="-457200" algn="just">
              <a:buAutoNum type="arabicPeriod"/>
            </a:pPr>
            <a:r>
              <a:rPr lang="es-CO" sz="1600" dirty="0" smtClean="0">
                <a:solidFill>
                  <a:schemeClr val="tx1"/>
                </a:solidFill>
                <a:latin typeface="Arial" pitchFamily="34" charset="0"/>
                <a:cs typeface="Arial" pitchFamily="34" charset="0"/>
              </a:rPr>
              <a:t>Declaración y pago cuatrimestral para aquellos responsables personas naturales y jurídicas cuyos ingresos brutos al 31 de Diciembre del año anterior sean iguales o superiores a 15.000 UVT, pero inferiores a 92.000 UVT. Ene – </a:t>
            </a:r>
            <a:r>
              <a:rPr lang="es-CO" sz="1600" dirty="0" err="1" smtClean="0">
                <a:solidFill>
                  <a:schemeClr val="tx1"/>
                </a:solidFill>
                <a:latin typeface="Arial" pitchFamily="34" charset="0"/>
                <a:cs typeface="Arial" pitchFamily="34" charset="0"/>
              </a:rPr>
              <a:t>Abr</a:t>
            </a:r>
            <a:r>
              <a:rPr lang="es-CO" sz="1600" dirty="0" smtClean="0">
                <a:solidFill>
                  <a:schemeClr val="tx1"/>
                </a:solidFill>
                <a:latin typeface="Arial" pitchFamily="34" charset="0"/>
                <a:cs typeface="Arial" pitchFamily="34" charset="0"/>
              </a:rPr>
              <a:t>; </a:t>
            </a:r>
            <a:r>
              <a:rPr lang="es-CO" sz="1600" dirty="0" err="1" smtClean="0">
                <a:solidFill>
                  <a:schemeClr val="tx1"/>
                </a:solidFill>
                <a:latin typeface="Arial" pitchFamily="34" charset="0"/>
                <a:cs typeface="Arial" pitchFamily="34" charset="0"/>
              </a:rPr>
              <a:t>May</a:t>
            </a:r>
            <a:r>
              <a:rPr lang="es-CO" sz="1600" dirty="0" smtClean="0">
                <a:solidFill>
                  <a:schemeClr val="tx1"/>
                </a:solidFill>
                <a:latin typeface="Arial" pitchFamily="34" charset="0"/>
                <a:cs typeface="Arial" pitchFamily="34" charset="0"/>
              </a:rPr>
              <a:t> – </a:t>
            </a:r>
            <a:r>
              <a:rPr lang="es-CO" sz="1600" dirty="0" err="1" smtClean="0">
                <a:solidFill>
                  <a:schemeClr val="tx1"/>
                </a:solidFill>
                <a:latin typeface="Arial" pitchFamily="34" charset="0"/>
                <a:cs typeface="Arial" pitchFamily="34" charset="0"/>
              </a:rPr>
              <a:t>Agt</a:t>
            </a:r>
            <a:r>
              <a:rPr lang="es-CO" sz="1600" dirty="0" smtClean="0">
                <a:solidFill>
                  <a:schemeClr val="tx1"/>
                </a:solidFill>
                <a:latin typeface="Arial" pitchFamily="34" charset="0"/>
                <a:cs typeface="Arial" pitchFamily="34" charset="0"/>
              </a:rPr>
              <a:t>; y </a:t>
            </a:r>
            <a:r>
              <a:rPr lang="es-CO" sz="1600" dirty="0" err="1" smtClean="0">
                <a:solidFill>
                  <a:schemeClr val="tx1"/>
                </a:solidFill>
                <a:latin typeface="Arial" pitchFamily="34" charset="0"/>
                <a:cs typeface="Arial" pitchFamily="34" charset="0"/>
              </a:rPr>
              <a:t>Sep</a:t>
            </a:r>
            <a:r>
              <a:rPr lang="es-CO" sz="1600" dirty="0" smtClean="0">
                <a:solidFill>
                  <a:schemeClr val="tx1"/>
                </a:solidFill>
                <a:latin typeface="Arial" pitchFamily="34" charset="0"/>
                <a:cs typeface="Arial" pitchFamily="34" charset="0"/>
              </a:rPr>
              <a:t> – Dic.</a:t>
            </a:r>
          </a:p>
          <a:p>
            <a:pPr marL="457200" indent="-457200" algn="just">
              <a:buAutoNum type="arabicPeriod"/>
            </a:pPr>
            <a:r>
              <a:rPr lang="es-CO" sz="1600" dirty="0" smtClean="0">
                <a:solidFill>
                  <a:schemeClr val="tx1"/>
                </a:solidFill>
                <a:latin typeface="Arial" pitchFamily="34" charset="0"/>
                <a:cs typeface="Arial" pitchFamily="34" charset="0"/>
              </a:rPr>
              <a:t>Declaración anual para aquellos responsables personas naturales y jurídicas cuyos ingresos brutos al 31 diciembre del año anterior sean inferiores a 15.000 UVT ($390.735.000).</a:t>
            </a:r>
          </a:p>
        </p:txBody>
      </p:sp>
      <p:sp>
        <p:nvSpPr>
          <p:cNvPr id="4" name="1 Título"/>
          <p:cNvSpPr txBox="1">
            <a:spLocks/>
          </p:cNvSpPr>
          <p:nvPr/>
        </p:nvSpPr>
        <p:spPr>
          <a:xfrm>
            <a:off x="395536" y="1484784"/>
            <a:ext cx="777686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CO" sz="2200" b="1" i="0" u="none" strike="noStrike" kern="1200" cap="none" spc="0" normalizeH="0" baseline="0" noProof="0" dirty="0" smtClean="0">
                <a:ln>
                  <a:noFill/>
                </a:ln>
                <a:solidFill>
                  <a:schemeClr val="dk1"/>
                </a:solidFill>
                <a:effectLst/>
                <a:uLnTx/>
                <a:uFillTx/>
                <a:latin typeface="Arial" pitchFamily="34" charset="0"/>
                <a:cs typeface="Arial" pitchFamily="34" charset="0"/>
              </a:rPr>
              <a:t>ART.</a:t>
            </a:r>
            <a:r>
              <a:rPr kumimoji="0" lang="es-CO" sz="2200" b="1" i="0" u="none" strike="noStrike" kern="1200" cap="none" spc="0" normalizeH="0" noProof="0" dirty="0" smtClean="0">
                <a:ln>
                  <a:noFill/>
                </a:ln>
                <a:solidFill>
                  <a:schemeClr val="dk1"/>
                </a:solidFill>
                <a:effectLst/>
                <a:uLnTx/>
                <a:uFillTx/>
                <a:latin typeface="Arial" pitchFamily="34" charset="0"/>
                <a:cs typeface="Arial" pitchFamily="34" charset="0"/>
              </a:rPr>
              <a:t> 61 MODIFIQUESE EL ART. 600 DEL E.T.</a:t>
            </a:r>
            <a:endParaRPr kumimoji="0" lang="es-CO" sz="2200" b="1" i="0" u="none" strike="noStrike" kern="1200" cap="none" spc="0" normalizeH="0" baseline="0" noProof="0" dirty="0">
              <a:ln>
                <a:noFill/>
              </a:ln>
              <a:solidFill>
                <a:schemeClr val="dk1"/>
              </a:solidFill>
              <a:effectLst/>
              <a:uLnTx/>
              <a:uFillTx/>
              <a:latin typeface="Arial" pitchFamily="34" charset="0"/>
              <a:cs typeface="Arial" pitchFamily="34" charset="0"/>
            </a:endParaRPr>
          </a:p>
        </p:txBody>
      </p:sp>
      <p:pic>
        <p:nvPicPr>
          <p:cNvPr id="6" name="5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5496" y="17729"/>
            <a:ext cx="1296144" cy="602959"/>
          </a:xfrm>
          <a:prstGeom prst="rect">
            <a:avLst/>
          </a:prstGeom>
        </p:spPr>
      </p:pic>
      <p:sp>
        <p:nvSpPr>
          <p:cNvPr id="7" name="6 Marcador de pie de página"/>
          <p:cNvSpPr>
            <a:spLocks noGrp="1"/>
          </p:cNvSpPr>
          <p:nvPr>
            <p:ph type="ftr" sz="quarter" idx="11"/>
          </p:nvPr>
        </p:nvSpPr>
        <p:spPr/>
        <p:txBody>
          <a:bodyPr/>
          <a:lstStyle/>
          <a:p>
            <a:r>
              <a:rPr lang="es-CO" smtClean="0"/>
              <a:t>Cesar E. Anzola Aguilar - Contador Público Tributarista</a:t>
            </a:r>
            <a:endParaRPr lang="es-CO"/>
          </a:p>
        </p:txBody>
      </p:sp>
    </p:spTree>
  </p:cSld>
  <p:clrMapOvr>
    <a:masterClrMapping/>
  </p:clrMapOvr>
  <p:transition>
    <p:pull dir="l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764704"/>
            <a:ext cx="7776864" cy="432048"/>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es-CO" sz="2000" b="1" dirty="0" smtClean="0">
                <a:solidFill>
                  <a:schemeClr val="tx2">
                    <a:lumMod val="50000"/>
                  </a:schemeClr>
                </a:solidFill>
                <a:latin typeface="Arial Black" pitchFamily="34" charset="0"/>
                <a:cs typeface="Arial" pitchFamily="34" charset="0"/>
              </a:rPr>
              <a:t>PERIODO GRAVABLE DEL IMPUESTO SOBRE LAS VENTAS</a:t>
            </a:r>
            <a:endParaRPr lang="es-CO" sz="2000" b="1" dirty="0">
              <a:solidFill>
                <a:schemeClr val="tx2">
                  <a:lumMod val="50000"/>
                </a:schemeClr>
              </a:solidFill>
              <a:latin typeface="Arial Black" pitchFamily="34" charset="0"/>
              <a:cs typeface="Arial" pitchFamily="34" charset="0"/>
            </a:endParaRPr>
          </a:p>
        </p:txBody>
      </p:sp>
      <p:sp>
        <p:nvSpPr>
          <p:cNvPr id="3" name="2 Subtítulo"/>
          <p:cNvSpPr>
            <a:spLocks noGrp="1"/>
          </p:cNvSpPr>
          <p:nvPr>
            <p:ph type="subTitle" idx="1"/>
          </p:nvPr>
        </p:nvSpPr>
        <p:spPr>
          <a:xfrm>
            <a:off x="395536" y="2204864"/>
            <a:ext cx="7776864" cy="4392488"/>
          </a:xfrm>
        </p:spPr>
        <p:style>
          <a:lnRef idx="2">
            <a:schemeClr val="dk1"/>
          </a:lnRef>
          <a:fillRef idx="1">
            <a:schemeClr val="lt1"/>
          </a:fillRef>
          <a:effectRef idx="0">
            <a:schemeClr val="dk1"/>
          </a:effectRef>
          <a:fontRef idx="minor">
            <a:schemeClr val="dk1"/>
          </a:fontRef>
        </p:style>
        <p:txBody>
          <a:bodyPr>
            <a:noAutofit/>
          </a:bodyPr>
          <a:lstStyle/>
          <a:p>
            <a:pPr algn="just"/>
            <a:r>
              <a:rPr lang="es-CO" sz="1700" dirty="0" smtClean="0">
                <a:solidFill>
                  <a:schemeClr val="tx1"/>
                </a:solidFill>
                <a:latin typeface="Arial" pitchFamily="34" charset="0"/>
                <a:cs typeface="Arial" pitchFamily="34" charset="0"/>
              </a:rPr>
              <a:t>Los responsables mencionados en el numeral 3 del artículo 600 del E.T., deberán hacer pagos cuatrimestrales sin declaración a modo de anticipo del impuesto sobre las ventas, los montos de dichos pagos se calcularán y pagarán teniendo en cuenta el valor del IVA total pagado a Diciembre 31 del año gravable anterior.</a:t>
            </a:r>
          </a:p>
          <a:p>
            <a:pPr algn="just"/>
            <a:endParaRPr lang="es-CO" sz="1700" dirty="0" smtClean="0">
              <a:solidFill>
                <a:schemeClr val="tx1"/>
              </a:solidFill>
              <a:latin typeface="Arial" pitchFamily="34" charset="0"/>
              <a:cs typeface="Arial" pitchFamily="34" charset="0"/>
            </a:endParaRPr>
          </a:p>
          <a:p>
            <a:pPr marL="342900" indent="-342900" algn="just">
              <a:buAutoNum type="alphaLcPeriod"/>
            </a:pPr>
            <a:r>
              <a:rPr lang="es-CO" sz="1700" dirty="0" smtClean="0">
                <a:solidFill>
                  <a:schemeClr val="tx1"/>
                </a:solidFill>
                <a:latin typeface="Arial" pitchFamily="34" charset="0"/>
                <a:cs typeface="Arial" pitchFamily="34" charset="0"/>
              </a:rPr>
              <a:t>Primer pago equivalente al 30% del total del IVA pagado a 31 de Diciembre del año anterior, que se pagará en el mes de mayo.</a:t>
            </a:r>
          </a:p>
          <a:p>
            <a:pPr marL="342900" indent="-342900" algn="just">
              <a:buAutoNum type="alphaLcPeriod"/>
            </a:pPr>
            <a:endParaRPr lang="es-CO" sz="1700" dirty="0" smtClean="0">
              <a:solidFill>
                <a:schemeClr val="tx1"/>
              </a:solidFill>
              <a:latin typeface="Arial" pitchFamily="34" charset="0"/>
              <a:cs typeface="Arial" pitchFamily="34" charset="0"/>
            </a:endParaRPr>
          </a:p>
          <a:p>
            <a:pPr marL="342900" indent="-342900" algn="just">
              <a:buAutoNum type="alphaLcPeriod"/>
            </a:pPr>
            <a:r>
              <a:rPr lang="es-CO" sz="1700" dirty="0" smtClean="0">
                <a:solidFill>
                  <a:schemeClr val="tx1"/>
                </a:solidFill>
                <a:latin typeface="Arial" pitchFamily="34" charset="0"/>
                <a:cs typeface="Arial" pitchFamily="34" charset="0"/>
              </a:rPr>
              <a:t>Un segundo pago equivalente al 30% del total del IVA pagado a 31 de Diciembre del año anterior, que se pagará en el mes de septiembre.</a:t>
            </a:r>
          </a:p>
          <a:p>
            <a:pPr marL="342900" indent="-342900" algn="just">
              <a:buAutoNum type="alphaLcPeriod"/>
            </a:pPr>
            <a:endParaRPr lang="es-CO" sz="1700" dirty="0" smtClean="0">
              <a:solidFill>
                <a:schemeClr val="tx1"/>
              </a:solidFill>
              <a:latin typeface="Arial" pitchFamily="34" charset="0"/>
              <a:cs typeface="Arial" pitchFamily="34" charset="0"/>
            </a:endParaRPr>
          </a:p>
          <a:p>
            <a:pPr marL="342900" indent="-342900" algn="just">
              <a:buAutoNum type="alphaLcPeriod"/>
            </a:pPr>
            <a:r>
              <a:rPr lang="es-CO" sz="1700" dirty="0" smtClean="0">
                <a:solidFill>
                  <a:schemeClr val="tx1"/>
                </a:solidFill>
                <a:latin typeface="Arial" pitchFamily="34" charset="0"/>
                <a:cs typeface="Arial" pitchFamily="34" charset="0"/>
              </a:rPr>
              <a:t>Un último pago que corresponderá al saldo por impuestos sobre las ventas efectivamente generado en el periodo gravable y que deberá pagarse al tiempo con la declaración de IVA.</a:t>
            </a:r>
          </a:p>
          <a:p>
            <a:pPr algn="just"/>
            <a:endParaRPr lang="es-CO" sz="1700" dirty="0" smtClean="0">
              <a:solidFill>
                <a:schemeClr val="tx1"/>
              </a:solidFill>
              <a:latin typeface="Arial" pitchFamily="34" charset="0"/>
              <a:cs typeface="Arial" pitchFamily="34" charset="0"/>
            </a:endParaRPr>
          </a:p>
        </p:txBody>
      </p:sp>
      <p:sp>
        <p:nvSpPr>
          <p:cNvPr id="4" name="1 Título"/>
          <p:cNvSpPr txBox="1">
            <a:spLocks/>
          </p:cNvSpPr>
          <p:nvPr/>
        </p:nvSpPr>
        <p:spPr>
          <a:xfrm>
            <a:off x="395536" y="1412776"/>
            <a:ext cx="777686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CO" sz="2000" b="0" i="0" u="none" strike="noStrike" kern="1200" cap="none" spc="0" normalizeH="0" baseline="0" noProof="0" dirty="0" smtClean="0">
                <a:ln>
                  <a:noFill/>
                </a:ln>
                <a:solidFill>
                  <a:schemeClr val="dk1"/>
                </a:solidFill>
                <a:effectLst/>
                <a:uLnTx/>
                <a:uFillTx/>
                <a:latin typeface="Arial Black" pitchFamily="34" charset="0"/>
                <a:ea typeface="+mn-ea"/>
                <a:cs typeface="+mn-cs"/>
              </a:rPr>
              <a:t>ART.</a:t>
            </a:r>
            <a:r>
              <a:rPr kumimoji="0" lang="es-CO" sz="2000" b="0" i="0" u="none" strike="noStrike" kern="1200" cap="none" spc="0" normalizeH="0" noProof="0" dirty="0" smtClean="0">
                <a:ln>
                  <a:noFill/>
                </a:ln>
                <a:solidFill>
                  <a:schemeClr val="dk1"/>
                </a:solidFill>
                <a:effectLst/>
                <a:uLnTx/>
                <a:uFillTx/>
                <a:latin typeface="Arial Black" pitchFamily="34" charset="0"/>
                <a:ea typeface="+mn-ea"/>
                <a:cs typeface="+mn-cs"/>
              </a:rPr>
              <a:t> 61 MODIFIQUESE EL ART. 600 DEL E.T.</a:t>
            </a:r>
            <a:endParaRPr kumimoji="0" lang="es-CO" sz="2000" b="0" i="0" u="none" strike="noStrike" kern="1200" cap="none" spc="0" normalizeH="0" baseline="0" noProof="0" dirty="0">
              <a:ln>
                <a:noFill/>
              </a:ln>
              <a:solidFill>
                <a:schemeClr val="dk1"/>
              </a:solidFill>
              <a:effectLst/>
              <a:uLnTx/>
              <a:uFillTx/>
              <a:latin typeface="Arial Black" pitchFamily="34" charset="0"/>
              <a:ea typeface="+mn-ea"/>
              <a:cs typeface="+mn-cs"/>
            </a:endParaRPr>
          </a:p>
        </p:txBody>
      </p:sp>
      <p:pic>
        <p:nvPicPr>
          <p:cNvPr id="6" name="5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5496" y="17729"/>
            <a:ext cx="1296144" cy="602959"/>
          </a:xfrm>
          <a:prstGeom prst="rect">
            <a:avLst/>
          </a:prstGeom>
        </p:spPr>
      </p:pic>
      <p:sp>
        <p:nvSpPr>
          <p:cNvPr id="7" name="6 Marcador de pie de página"/>
          <p:cNvSpPr>
            <a:spLocks noGrp="1"/>
          </p:cNvSpPr>
          <p:nvPr>
            <p:ph type="ftr" sz="quarter" idx="11"/>
          </p:nvPr>
        </p:nvSpPr>
        <p:spPr/>
        <p:txBody>
          <a:bodyPr/>
          <a:lstStyle/>
          <a:p>
            <a:r>
              <a:rPr lang="es-CO" smtClean="0"/>
              <a:t>Cesar E. Anzola Aguilar - Contador Público Tributarista</a:t>
            </a:r>
            <a:endParaRPr lang="es-CO"/>
          </a:p>
        </p:txBody>
      </p:sp>
    </p:spTree>
  </p:cSld>
  <p:clrMapOvr>
    <a:masterClrMapping/>
  </p:clrMapOvr>
  <p:transition>
    <p:pull dir="l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836712"/>
            <a:ext cx="7776864" cy="432048"/>
          </a:xfrm>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ctr"/>
            <a:r>
              <a:rPr lang="es-CO" sz="2200" b="1" dirty="0" smtClean="0">
                <a:solidFill>
                  <a:schemeClr val="tx2">
                    <a:lumMod val="50000"/>
                  </a:schemeClr>
                </a:solidFill>
                <a:latin typeface="Arial" pitchFamily="34" charset="0"/>
                <a:cs typeface="Arial" pitchFamily="34" charset="0"/>
              </a:rPr>
              <a:t>RESUMEN </a:t>
            </a:r>
            <a:endParaRPr lang="es-CO" sz="2200" b="1" dirty="0">
              <a:solidFill>
                <a:schemeClr val="tx2">
                  <a:lumMod val="50000"/>
                </a:schemeClr>
              </a:solidFill>
              <a:latin typeface="Arial" pitchFamily="34" charset="0"/>
              <a:cs typeface="Arial" pitchFamily="34" charset="0"/>
            </a:endParaRPr>
          </a:p>
        </p:txBody>
      </p:sp>
      <p:sp>
        <p:nvSpPr>
          <p:cNvPr id="3" name="2 Subtítulo"/>
          <p:cNvSpPr>
            <a:spLocks noGrp="1"/>
          </p:cNvSpPr>
          <p:nvPr>
            <p:ph type="subTitle" idx="1"/>
          </p:nvPr>
        </p:nvSpPr>
        <p:spPr>
          <a:xfrm>
            <a:off x="467544" y="1700808"/>
            <a:ext cx="7776864" cy="4824536"/>
          </a:xfrm>
        </p:spPr>
        <p:style>
          <a:lnRef idx="2">
            <a:schemeClr val="dk1"/>
          </a:lnRef>
          <a:fillRef idx="1">
            <a:schemeClr val="lt1"/>
          </a:fillRef>
          <a:effectRef idx="0">
            <a:schemeClr val="dk1"/>
          </a:effectRef>
          <a:fontRef idx="minor">
            <a:schemeClr val="dk1"/>
          </a:fontRef>
        </p:style>
        <p:txBody>
          <a:bodyPr>
            <a:normAutofit lnSpcReduction="10000"/>
          </a:bodyPr>
          <a:lstStyle/>
          <a:p>
            <a:pPr algn="just">
              <a:buFont typeface="Wingdings" pitchFamily="2" charset="2"/>
              <a:buChar char="Ø"/>
            </a:pPr>
            <a:r>
              <a:rPr lang="es-CO" sz="2600" dirty="0" smtClean="0">
                <a:solidFill>
                  <a:schemeClr val="tx1"/>
                </a:solidFill>
                <a:latin typeface="Arial" pitchFamily="34" charset="0"/>
                <a:cs typeface="Arial" pitchFamily="34" charset="0"/>
              </a:rPr>
              <a:t> Se simplifico el numero de tarifas diferenciales quedando solo dos; del 0% y 5%.</a:t>
            </a:r>
          </a:p>
          <a:p>
            <a:pPr algn="just">
              <a:buFont typeface="Wingdings" pitchFamily="2" charset="2"/>
              <a:buChar char="Ø"/>
            </a:pPr>
            <a:r>
              <a:rPr lang="es-CO" sz="2600" dirty="0" smtClean="0">
                <a:solidFill>
                  <a:schemeClr val="tx1"/>
                </a:solidFill>
                <a:latin typeface="Arial" pitchFamily="34" charset="0"/>
                <a:cs typeface="Arial" pitchFamily="34" charset="0"/>
              </a:rPr>
              <a:t> Se elimina el límite de los impuestos descontables para los bienes y servicios gravados a la tarifa del 5%.</a:t>
            </a:r>
          </a:p>
          <a:p>
            <a:pPr algn="just">
              <a:buFont typeface="Wingdings" pitchFamily="2" charset="2"/>
              <a:buChar char="Ø"/>
            </a:pPr>
            <a:r>
              <a:rPr lang="es-CO" sz="2600" dirty="0" smtClean="0">
                <a:solidFill>
                  <a:schemeClr val="tx1"/>
                </a:solidFill>
                <a:latin typeface="Arial" pitchFamily="34" charset="0"/>
                <a:cs typeface="Arial" pitchFamily="34" charset="0"/>
              </a:rPr>
              <a:t> Se causará el IVA por los servicios de parqueadero prestados por las personas jurídicas constituidas como propiedad horizontal.</a:t>
            </a:r>
          </a:p>
          <a:p>
            <a:pPr algn="just">
              <a:buFont typeface="Wingdings" pitchFamily="2" charset="2"/>
              <a:buChar char="Ø"/>
            </a:pPr>
            <a:r>
              <a:rPr lang="es-CO" sz="2600" dirty="0" smtClean="0">
                <a:solidFill>
                  <a:schemeClr val="tx1"/>
                </a:solidFill>
                <a:latin typeface="Arial" pitchFamily="34" charset="0"/>
                <a:cs typeface="Arial" pitchFamily="34" charset="0"/>
              </a:rPr>
              <a:t> El IVA descontable en la adquisición de bienes de capital se podrá descontar del impuesto sobre la renta, en los porcentajes que establecerá el gobierno nacional cada primero de febrero.</a:t>
            </a:r>
          </a:p>
        </p:txBody>
      </p:sp>
      <p:pic>
        <p:nvPicPr>
          <p:cNvPr id="6" name="5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5496" y="17729"/>
            <a:ext cx="1296144" cy="602959"/>
          </a:xfrm>
          <a:prstGeom prst="rect">
            <a:avLst/>
          </a:prstGeom>
        </p:spPr>
      </p:pic>
      <p:sp>
        <p:nvSpPr>
          <p:cNvPr id="5" name="4 Marcador de pie de página"/>
          <p:cNvSpPr>
            <a:spLocks noGrp="1"/>
          </p:cNvSpPr>
          <p:nvPr>
            <p:ph type="ftr" sz="quarter" idx="11"/>
          </p:nvPr>
        </p:nvSpPr>
        <p:spPr/>
        <p:txBody>
          <a:bodyPr/>
          <a:lstStyle/>
          <a:p>
            <a:r>
              <a:rPr lang="es-CO" smtClean="0"/>
              <a:t>Cesar E. Anzola Aguilar - Contador Público Tributarista</a:t>
            </a:r>
            <a:endParaRPr lang="es-CO"/>
          </a:p>
        </p:txBody>
      </p:sp>
    </p:spTree>
  </p:cSld>
  <p:clrMapOvr>
    <a:masterClrMapping/>
  </p:clrMapOvr>
  <p:transition>
    <p:pull dir="l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692696"/>
            <a:ext cx="7776864" cy="432048"/>
          </a:xfrm>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ctr"/>
            <a:r>
              <a:rPr lang="es-CO" sz="2200" b="1" dirty="0" smtClean="0">
                <a:solidFill>
                  <a:schemeClr val="tx2">
                    <a:lumMod val="50000"/>
                  </a:schemeClr>
                </a:solidFill>
                <a:latin typeface="Arial" pitchFamily="34" charset="0"/>
                <a:cs typeface="Arial" pitchFamily="34" charset="0"/>
              </a:rPr>
              <a:t>RESUMEN </a:t>
            </a:r>
            <a:endParaRPr lang="es-CO" sz="2200" b="1" dirty="0">
              <a:solidFill>
                <a:schemeClr val="tx2">
                  <a:lumMod val="50000"/>
                </a:schemeClr>
              </a:solidFill>
              <a:latin typeface="Arial" pitchFamily="34" charset="0"/>
              <a:cs typeface="Arial" pitchFamily="34" charset="0"/>
            </a:endParaRPr>
          </a:p>
        </p:txBody>
      </p:sp>
      <p:sp>
        <p:nvSpPr>
          <p:cNvPr id="3" name="2 Subtítulo"/>
          <p:cNvSpPr>
            <a:spLocks noGrp="1"/>
          </p:cNvSpPr>
          <p:nvPr>
            <p:ph type="subTitle" idx="1"/>
          </p:nvPr>
        </p:nvSpPr>
        <p:spPr>
          <a:xfrm>
            <a:off x="467544" y="1412776"/>
            <a:ext cx="7776864" cy="5040560"/>
          </a:xfrm>
        </p:spPr>
        <p:style>
          <a:lnRef idx="2">
            <a:schemeClr val="dk1"/>
          </a:lnRef>
          <a:fillRef idx="1">
            <a:schemeClr val="lt1"/>
          </a:fillRef>
          <a:effectRef idx="0">
            <a:schemeClr val="dk1"/>
          </a:effectRef>
          <a:fontRef idx="minor">
            <a:schemeClr val="dk1"/>
          </a:fontRef>
        </p:style>
        <p:txBody>
          <a:bodyPr>
            <a:normAutofit lnSpcReduction="10000"/>
          </a:bodyPr>
          <a:lstStyle/>
          <a:p>
            <a:pPr algn="just">
              <a:buFont typeface="Wingdings" pitchFamily="2" charset="2"/>
              <a:buChar char="Ø"/>
            </a:pPr>
            <a:r>
              <a:rPr lang="es-CO" sz="2600" dirty="0" smtClean="0">
                <a:solidFill>
                  <a:schemeClr val="tx1"/>
                </a:solidFill>
                <a:latin typeface="Arial" pitchFamily="34" charset="0"/>
                <a:cs typeface="Arial" pitchFamily="34" charset="0"/>
              </a:rPr>
              <a:t> Hasta el 30 de junio de 2013, se podrán presentar las declaraciones de IVA sin liquidar sanción por extemporaneidad, sobre aquellas declaraciones que teniendo la obligación de presentarlas en cero no se cumplió con tal obligación.</a:t>
            </a:r>
          </a:p>
          <a:p>
            <a:pPr algn="just">
              <a:buFont typeface="Wingdings" pitchFamily="2" charset="2"/>
              <a:buChar char="Ø"/>
            </a:pPr>
            <a:r>
              <a:rPr lang="es-CO" sz="2600" dirty="0" smtClean="0">
                <a:solidFill>
                  <a:schemeClr val="tx1"/>
                </a:solidFill>
                <a:latin typeface="Arial" pitchFamily="34" charset="0"/>
                <a:cs typeface="Arial" pitchFamily="34" charset="0"/>
              </a:rPr>
              <a:t> Las personas naturales que adquieran bienes y servicios gravados a la general del 16% y del 5% del impuesto sobre las ventas mediante tarjetas de crédito, debito, tendrán derecho a la devolución de dos puntos, siempre y cuando el comprador no haya solicitado los dos puntos del IVA como impuesto descontable.</a:t>
            </a:r>
          </a:p>
        </p:txBody>
      </p:sp>
      <p:pic>
        <p:nvPicPr>
          <p:cNvPr id="6" name="5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5496" y="17729"/>
            <a:ext cx="1296144" cy="602959"/>
          </a:xfrm>
          <a:prstGeom prst="rect">
            <a:avLst/>
          </a:prstGeom>
        </p:spPr>
      </p:pic>
      <p:sp>
        <p:nvSpPr>
          <p:cNvPr id="5" name="4 Marcador de pie de página"/>
          <p:cNvSpPr>
            <a:spLocks noGrp="1"/>
          </p:cNvSpPr>
          <p:nvPr>
            <p:ph type="ftr" sz="quarter" idx="11"/>
          </p:nvPr>
        </p:nvSpPr>
        <p:spPr/>
        <p:txBody>
          <a:bodyPr/>
          <a:lstStyle/>
          <a:p>
            <a:r>
              <a:rPr lang="es-CO" smtClean="0"/>
              <a:t>Cesar E. Anzola Aguilar - Contador Público Tributarista</a:t>
            </a:r>
            <a:endParaRPr lang="es-CO"/>
          </a:p>
        </p:txBody>
      </p:sp>
    </p:spTree>
  </p:cSld>
  <p:clrMapOvr>
    <a:masterClrMapping/>
  </p:clrMapOvr>
  <p:transition>
    <p:pull dir="l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692696"/>
            <a:ext cx="7776864" cy="432048"/>
          </a:xfrm>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ctr"/>
            <a:r>
              <a:rPr lang="es-CO" sz="2200" b="1" dirty="0" smtClean="0">
                <a:solidFill>
                  <a:schemeClr val="tx2">
                    <a:lumMod val="50000"/>
                  </a:schemeClr>
                </a:solidFill>
                <a:latin typeface="Arial" pitchFamily="34" charset="0"/>
                <a:cs typeface="Arial" pitchFamily="34" charset="0"/>
              </a:rPr>
              <a:t>RESUMEN </a:t>
            </a:r>
            <a:endParaRPr lang="es-CO" sz="2200" b="1" dirty="0">
              <a:solidFill>
                <a:schemeClr val="tx2">
                  <a:lumMod val="50000"/>
                </a:schemeClr>
              </a:solidFill>
              <a:latin typeface="Arial" pitchFamily="34" charset="0"/>
              <a:cs typeface="Arial" pitchFamily="34" charset="0"/>
            </a:endParaRPr>
          </a:p>
        </p:txBody>
      </p:sp>
      <p:sp>
        <p:nvSpPr>
          <p:cNvPr id="3" name="2 Subtítulo"/>
          <p:cNvSpPr>
            <a:spLocks noGrp="1"/>
          </p:cNvSpPr>
          <p:nvPr>
            <p:ph type="subTitle" idx="1"/>
          </p:nvPr>
        </p:nvSpPr>
        <p:spPr>
          <a:xfrm>
            <a:off x="467544" y="1484784"/>
            <a:ext cx="7776864" cy="5040560"/>
          </a:xfrm>
        </p:spPr>
        <p:style>
          <a:lnRef idx="2">
            <a:schemeClr val="dk1"/>
          </a:lnRef>
          <a:fillRef idx="1">
            <a:schemeClr val="lt1"/>
          </a:fillRef>
          <a:effectRef idx="0">
            <a:schemeClr val="dk1"/>
          </a:effectRef>
          <a:fontRef idx="minor">
            <a:schemeClr val="dk1"/>
          </a:fontRef>
        </p:style>
        <p:txBody>
          <a:bodyPr>
            <a:normAutofit/>
          </a:bodyPr>
          <a:lstStyle/>
          <a:p>
            <a:pPr algn="just">
              <a:buFont typeface="Wingdings" pitchFamily="2" charset="2"/>
              <a:buChar char="Ø"/>
            </a:pPr>
            <a:r>
              <a:rPr lang="es-CO" sz="2600" dirty="0" smtClean="0">
                <a:solidFill>
                  <a:schemeClr val="tx1"/>
                </a:solidFill>
                <a:latin typeface="Arial" pitchFamily="34" charset="0"/>
                <a:cs typeface="Arial" pitchFamily="34" charset="0"/>
              </a:rPr>
              <a:t> Se modifica la lista de los servicios exentos del artículo 481, con lo cual a partir del 2013, los servicios de internet para los estratos 1 y 2 quedan exentos.</a:t>
            </a:r>
          </a:p>
          <a:p>
            <a:pPr algn="just">
              <a:buFont typeface="Wingdings" pitchFamily="2" charset="2"/>
              <a:buChar char="Ø"/>
            </a:pPr>
            <a:endParaRPr lang="es-CO" sz="2600" dirty="0" smtClean="0">
              <a:solidFill>
                <a:schemeClr val="tx1"/>
              </a:solidFill>
              <a:latin typeface="Arial" pitchFamily="34" charset="0"/>
              <a:cs typeface="Arial" pitchFamily="34" charset="0"/>
            </a:endParaRPr>
          </a:p>
          <a:p>
            <a:pPr algn="just">
              <a:buFont typeface="Wingdings" pitchFamily="2" charset="2"/>
              <a:buChar char="Ø"/>
            </a:pPr>
            <a:r>
              <a:rPr lang="es-CO" sz="2600" dirty="0" smtClean="0">
                <a:solidFill>
                  <a:schemeClr val="tx1"/>
                </a:solidFill>
                <a:latin typeface="Arial" pitchFamily="34" charset="0"/>
                <a:cs typeface="Arial" pitchFamily="34" charset="0"/>
              </a:rPr>
              <a:t> Se deroga el articulo 470 del E.T. con lo cual se entiende que ahora la telefonía celular queda gravada a la tarifa del 16%, servicio que también quedo gravado con un impuesto al consumo del 4%.</a:t>
            </a:r>
          </a:p>
        </p:txBody>
      </p:sp>
      <p:pic>
        <p:nvPicPr>
          <p:cNvPr id="6" name="5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5496" y="17729"/>
            <a:ext cx="1296144" cy="602959"/>
          </a:xfrm>
          <a:prstGeom prst="rect">
            <a:avLst/>
          </a:prstGeom>
        </p:spPr>
      </p:pic>
      <p:sp>
        <p:nvSpPr>
          <p:cNvPr id="5" name="4 Marcador de pie de página"/>
          <p:cNvSpPr>
            <a:spLocks noGrp="1"/>
          </p:cNvSpPr>
          <p:nvPr>
            <p:ph type="ftr" sz="quarter" idx="11"/>
          </p:nvPr>
        </p:nvSpPr>
        <p:spPr/>
        <p:txBody>
          <a:bodyPr/>
          <a:lstStyle/>
          <a:p>
            <a:r>
              <a:rPr lang="es-CO" smtClean="0"/>
              <a:t>Cesar E. Anzola Aguilar - Contador Público Tributarista</a:t>
            </a:r>
            <a:endParaRPr lang="es-CO"/>
          </a:p>
        </p:txBody>
      </p:sp>
    </p:spTree>
  </p:cSld>
  <p:clrMapOvr>
    <a:masterClrMapping/>
  </p:clrMapOvr>
  <p:transition>
    <p:pull dir="l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692696"/>
            <a:ext cx="7776864" cy="432048"/>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es-CO" sz="2000" b="1" dirty="0" smtClean="0">
                <a:solidFill>
                  <a:schemeClr val="tx2">
                    <a:lumMod val="50000"/>
                  </a:schemeClr>
                </a:solidFill>
                <a:latin typeface="Arial Black" pitchFamily="34" charset="0"/>
                <a:cs typeface="Arial" pitchFamily="34" charset="0"/>
              </a:rPr>
              <a:t>IMPUESTO NACIONAL AL CONSUMO</a:t>
            </a:r>
            <a:endParaRPr lang="es-CO" sz="2000" b="1" dirty="0">
              <a:solidFill>
                <a:schemeClr val="tx2">
                  <a:lumMod val="50000"/>
                </a:schemeClr>
              </a:solidFill>
              <a:latin typeface="Arial Black" pitchFamily="34" charset="0"/>
              <a:cs typeface="Arial" pitchFamily="34" charset="0"/>
            </a:endParaRPr>
          </a:p>
        </p:txBody>
      </p:sp>
      <p:sp>
        <p:nvSpPr>
          <p:cNvPr id="4" name="1 Título"/>
          <p:cNvSpPr txBox="1">
            <a:spLocks/>
          </p:cNvSpPr>
          <p:nvPr/>
        </p:nvSpPr>
        <p:spPr>
          <a:xfrm>
            <a:off x="395536" y="1340768"/>
            <a:ext cx="77768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CO" sz="2000" b="0" i="0" u="none" strike="noStrike" kern="1200" cap="none" spc="0" normalizeH="0" baseline="0" noProof="0" dirty="0" smtClean="0">
                <a:ln>
                  <a:noFill/>
                </a:ln>
                <a:solidFill>
                  <a:schemeClr val="dk1"/>
                </a:solidFill>
                <a:effectLst/>
                <a:uLnTx/>
                <a:uFillTx/>
                <a:latin typeface="Arial Black" pitchFamily="34" charset="0"/>
                <a:ea typeface="+mn-ea"/>
                <a:cs typeface="+mn-cs"/>
              </a:rPr>
              <a:t>ART.</a:t>
            </a:r>
            <a:r>
              <a:rPr kumimoji="0" lang="es-CO" sz="2000" b="0" i="0" u="none" strike="noStrike" kern="1200" cap="none" spc="0" normalizeH="0" noProof="0" dirty="0" smtClean="0">
                <a:ln>
                  <a:noFill/>
                </a:ln>
                <a:solidFill>
                  <a:schemeClr val="dk1"/>
                </a:solidFill>
                <a:effectLst/>
                <a:uLnTx/>
                <a:uFillTx/>
                <a:latin typeface="Arial Black" pitchFamily="34" charset="0"/>
                <a:ea typeface="+mn-ea"/>
                <a:cs typeface="+mn-cs"/>
              </a:rPr>
              <a:t> 512 DEL E.T.</a:t>
            </a:r>
            <a:endParaRPr kumimoji="0" lang="es-CO" sz="2000" b="0" i="0" u="none" strike="noStrike" kern="1200" cap="none" spc="0" normalizeH="0" baseline="0" noProof="0" dirty="0">
              <a:ln>
                <a:noFill/>
              </a:ln>
              <a:solidFill>
                <a:schemeClr val="dk1"/>
              </a:solidFill>
              <a:effectLst/>
              <a:uLnTx/>
              <a:uFillTx/>
              <a:latin typeface="Arial Black" pitchFamily="34" charset="0"/>
              <a:ea typeface="+mn-ea"/>
              <a:cs typeface="+mn-cs"/>
            </a:endParaRPr>
          </a:p>
        </p:txBody>
      </p:sp>
      <p:pic>
        <p:nvPicPr>
          <p:cNvPr id="6" name="5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5496" y="17729"/>
            <a:ext cx="1296144" cy="602959"/>
          </a:xfrm>
          <a:prstGeom prst="rect">
            <a:avLst/>
          </a:prstGeom>
        </p:spPr>
      </p:pic>
      <p:sp>
        <p:nvSpPr>
          <p:cNvPr id="8" name="2 Subtítulo"/>
          <p:cNvSpPr>
            <a:spLocks noGrp="1"/>
          </p:cNvSpPr>
          <p:nvPr>
            <p:ph type="subTitle" idx="1"/>
          </p:nvPr>
        </p:nvSpPr>
        <p:spPr>
          <a:xfrm>
            <a:off x="395536" y="1988840"/>
            <a:ext cx="7776864" cy="4608512"/>
          </a:xfrm>
        </p:spPr>
        <p:style>
          <a:lnRef idx="2">
            <a:schemeClr val="dk1"/>
          </a:lnRef>
          <a:fillRef idx="1">
            <a:schemeClr val="lt1"/>
          </a:fillRef>
          <a:effectRef idx="0">
            <a:schemeClr val="dk1"/>
          </a:effectRef>
          <a:fontRef idx="minor">
            <a:schemeClr val="dk1"/>
          </a:fontRef>
        </p:style>
        <p:txBody>
          <a:bodyPr>
            <a:normAutofit/>
          </a:bodyPr>
          <a:lstStyle/>
          <a:p>
            <a:pPr algn="just"/>
            <a:r>
              <a:rPr lang="es-CO" sz="2600" dirty="0" smtClean="0">
                <a:solidFill>
                  <a:schemeClr val="tx1"/>
                </a:solidFill>
                <a:latin typeface="Arial" pitchFamily="34" charset="0"/>
                <a:cs typeface="Arial" pitchFamily="34" charset="0"/>
              </a:rPr>
              <a:t>Se crea el impuesto nacional al consumo cuyo hecho generador será la prestación o la venta al consumidor final o la importación por parte del consumidor final, de los siguientes bienes y servicios:</a:t>
            </a:r>
          </a:p>
          <a:p>
            <a:pPr algn="just">
              <a:buFont typeface="Wingdings" pitchFamily="2" charset="2"/>
              <a:buChar char="q"/>
            </a:pPr>
            <a:r>
              <a:rPr lang="es-CO" sz="2600" dirty="0" smtClean="0">
                <a:solidFill>
                  <a:schemeClr val="tx1"/>
                </a:solidFill>
                <a:latin typeface="Arial" pitchFamily="34" charset="0"/>
                <a:cs typeface="Arial" pitchFamily="34" charset="0"/>
              </a:rPr>
              <a:t> Prestación de servicios de telefonía celular.</a:t>
            </a:r>
          </a:p>
          <a:p>
            <a:pPr algn="just">
              <a:buFont typeface="Wingdings" pitchFamily="2" charset="2"/>
              <a:buChar char="q"/>
            </a:pPr>
            <a:r>
              <a:rPr lang="es-CO" sz="2600" dirty="0" smtClean="0">
                <a:solidFill>
                  <a:schemeClr val="tx1"/>
                </a:solidFill>
                <a:latin typeface="Arial" pitchFamily="34" charset="0"/>
                <a:cs typeface="Arial" pitchFamily="34" charset="0"/>
              </a:rPr>
              <a:t> Venta de algunos bienes corporales muebles de producción domestica o importados (vehículos automóviles, barco y aviones).</a:t>
            </a:r>
          </a:p>
          <a:p>
            <a:pPr algn="just">
              <a:buFont typeface="Wingdings" pitchFamily="2" charset="2"/>
              <a:buChar char="q"/>
            </a:pPr>
            <a:r>
              <a:rPr lang="es-CO" sz="2600" dirty="0" smtClean="0">
                <a:solidFill>
                  <a:schemeClr val="tx1"/>
                </a:solidFill>
                <a:latin typeface="Arial" pitchFamily="34" charset="0"/>
                <a:cs typeface="Arial" pitchFamily="34" charset="0"/>
              </a:rPr>
              <a:t> El servicio de expendio de comidas y bebidas</a:t>
            </a:r>
          </a:p>
        </p:txBody>
      </p:sp>
      <p:sp>
        <p:nvSpPr>
          <p:cNvPr id="7" name="6 Marcador de pie de página"/>
          <p:cNvSpPr>
            <a:spLocks noGrp="1"/>
          </p:cNvSpPr>
          <p:nvPr>
            <p:ph type="ftr" sz="quarter" idx="11"/>
          </p:nvPr>
        </p:nvSpPr>
        <p:spPr/>
        <p:txBody>
          <a:bodyPr/>
          <a:lstStyle/>
          <a:p>
            <a:r>
              <a:rPr lang="es-CO" smtClean="0"/>
              <a:t>Cesar E. Anzola Aguilar - Contador Público Tributarista</a:t>
            </a:r>
            <a:endParaRPr lang="es-CO"/>
          </a:p>
        </p:txBody>
      </p:sp>
    </p:spTree>
  </p:cSld>
  <p:clrMapOvr>
    <a:masterClrMapping/>
  </p:clrMapOvr>
  <p:transition>
    <p:pull dir="l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395536" y="1772816"/>
            <a:ext cx="7776864" cy="4752528"/>
          </a:xfrm>
        </p:spPr>
        <p:style>
          <a:lnRef idx="2">
            <a:schemeClr val="dk1"/>
          </a:lnRef>
          <a:fillRef idx="1">
            <a:schemeClr val="lt1"/>
          </a:fillRef>
          <a:effectRef idx="0">
            <a:schemeClr val="dk1"/>
          </a:effectRef>
          <a:fontRef idx="minor">
            <a:schemeClr val="dk1"/>
          </a:fontRef>
        </p:style>
        <p:txBody>
          <a:bodyPr>
            <a:normAutofit fontScale="92500" lnSpcReduction="10000"/>
          </a:bodyPr>
          <a:lstStyle/>
          <a:p>
            <a:pPr lvl="0" algn="just">
              <a:buFont typeface="Wingdings" pitchFamily="2" charset="2"/>
              <a:buChar char="Ø"/>
            </a:pPr>
            <a:endParaRPr lang="es-CO" sz="2600" dirty="0" smtClean="0">
              <a:solidFill>
                <a:schemeClr val="tx2">
                  <a:lumMod val="50000"/>
                </a:schemeClr>
              </a:solidFill>
              <a:latin typeface="Arial" pitchFamily="34" charset="0"/>
              <a:cs typeface="Arial" pitchFamily="34" charset="0"/>
            </a:endParaRPr>
          </a:p>
          <a:p>
            <a:pPr algn="ctr"/>
            <a:r>
              <a:rPr lang="es-CO" sz="2600" b="1" dirty="0" smtClean="0">
                <a:solidFill>
                  <a:schemeClr val="tx2">
                    <a:lumMod val="50000"/>
                  </a:schemeClr>
                </a:solidFill>
                <a:latin typeface="Arial" pitchFamily="34" charset="0"/>
                <a:cs typeface="Arial" pitchFamily="34" charset="0"/>
              </a:rPr>
              <a:t>LO MAS RELEVANTE</a:t>
            </a:r>
            <a:endParaRPr lang="es-CO" sz="2600" dirty="0" smtClean="0">
              <a:solidFill>
                <a:schemeClr val="tx2">
                  <a:lumMod val="50000"/>
                </a:schemeClr>
              </a:solidFill>
              <a:latin typeface="Arial" pitchFamily="34" charset="0"/>
              <a:cs typeface="Arial" pitchFamily="34" charset="0"/>
            </a:endParaRPr>
          </a:p>
          <a:p>
            <a:pPr lvl="0" algn="just">
              <a:buFont typeface="Wingdings" pitchFamily="2" charset="2"/>
              <a:buChar char="Ø"/>
            </a:pPr>
            <a:endParaRPr lang="es-CO" sz="2600" dirty="0" smtClean="0">
              <a:solidFill>
                <a:schemeClr val="tx2">
                  <a:lumMod val="50000"/>
                </a:schemeClr>
              </a:solidFill>
              <a:latin typeface="Arial" pitchFamily="34" charset="0"/>
              <a:cs typeface="Arial" pitchFamily="34" charset="0"/>
            </a:endParaRPr>
          </a:p>
          <a:p>
            <a:pPr lvl="0" algn="just">
              <a:buFont typeface="Wingdings" pitchFamily="2" charset="2"/>
              <a:buChar char="Ø"/>
            </a:pPr>
            <a:r>
              <a:rPr lang="es-CO" sz="2600" dirty="0" smtClean="0">
                <a:solidFill>
                  <a:schemeClr val="tx2">
                    <a:lumMod val="50000"/>
                  </a:schemeClr>
                </a:solidFill>
                <a:latin typeface="Arial" pitchFamily="34" charset="0"/>
                <a:cs typeface="Arial" pitchFamily="34" charset="0"/>
              </a:rPr>
              <a:t> Se adiciona el artículo 426 al E.T. el cual excluye del IVA el expendio de comidas y bebidas, excepto los servicios de alimentación prestados bajo contrato (catering) o si el negocio es con explotación de franquicia.</a:t>
            </a:r>
          </a:p>
          <a:p>
            <a:pPr algn="just"/>
            <a:r>
              <a:rPr lang="es-CO" sz="2600" dirty="0" smtClean="0">
                <a:solidFill>
                  <a:schemeClr val="tx2">
                    <a:lumMod val="50000"/>
                  </a:schemeClr>
                </a:solidFill>
                <a:latin typeface="Arial" pitchFamily="34" charset="0"/>
                <a:cs typeface="Arial" pitchFamily="34" charset="0"/>
              </a:rPr>
              <a:t> </a:t>
            </a:r>
            <a:endParaRPr lang="es-CO" sz="2600" b="1" dirty="0" smtClean="0">
              <a:solidFill>
                <a:schemeClr val="tx2">
                  <a:lumMod val="50000"/>
                </a:schemeClr>
              </a:solidFill>
              <a:latin typeface="Arial" pitchFamily="34" charset="0"/>
              <a:cs typeface="Arial" pitchFamily="34" charset="0"/>
            </a:endParaRPr>
          </a:p>
          <a:p>
            <a:pPr algn="just">
              <a:buFont typeface="Wingdings" pitchFamily="2" charset="2"/>
              <a:buChar char="Ø"/>
            </a:pPr>
            <a:r>
              <a:rPr lang="es-CO" sz="2600" dirty="0" smtClean="0">
                <a:solidFill>
                  <a:schemeClr val="tx2">
                    <a:lumMod val="50000"/>
                  </a:schemeClr>
                </a:solidFill>
                <a:latin typeface="Arial" pitchFamily="34" charset="0"/>
                <a:cs typeface="Arial" pitchFamily="34" charset="0"/>
              </a:rPr>
              <a:t> La venta de ganado pasa de excluida a exenta, por lo tanto personas naturales y jurídicas ahora son responsables del impuesto sobre las ventas.</a:t>
            </a:r>
            <a:endParaRPr lang="es-CO" sz="2600" dirty="0">
              <a:solidFill>
                <a:schemeClr val="tx2">
                  <a:lumMod val="50000"/>
                </a:schemeClr>
              </a:solidFill>
              <a:latin typeface="Arial" pitchFamily="34" charset="0"/>
              <a:cs typeface="Arial" pitchFamily="34" charset="0"/>
            </a:endParaRPr>
          </a:p>
        </p:txBody>
      </p:sp>
      <p:sp>
        <p:nvSpPr>
          <p:cNvPr id="4" name="1 Título"/>
          <p:cNvSpPr txBox="1">
            <a:spLocks/>
          </p:cNvSpPr>
          <p:nvPr/>
        </p:nvSpPr>
        <p:spPr>
          <a:xfrm>
            <a:off x="395536" y="908720"/>
            <a:ext cx="77768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CO" sz="2000" b="0" i="0" u="none" strike="noStrike" kern="1200" cap="none" spc="0" normalizeH="0" baseline="0" noProof="0" dirty="0" smtClean="0">
                <a:ln>
                  <a:noFill/>
                </a:ln>
                <a:solidFill>
                  <a:schemeClr val="dk1"/>
                </a:solidFill>
                <a:effectLst/>
                <a:uLnTx/>
                <a:uFillTx/>
                <a:latin typeface="Arial Black" pitchFamily="34" charset="0"/>
                <a:ea typeface="+mn-ea"/>
                <a:cs typeface="+mn-cs"/>
              </a:rPr>
              <a:t>ART.</a:t>
            </a:r>
            <a:r>
              <a:rPr kumimoji="0" lang="es-CO" sz="2000" b="0" i="0" u="none" strike="noStrike" kern="1200" cap="none" spc="0" normalizeH="0" noProof="0" dirty="0" smtClean="0">
                <a:ln>
                  <a:noFill/>
                </a:ln>
                <a:solidFill>
                  <a:schemeClr val="dk1"/>
                </a:solidFill>
                <a:effectLst/>
                <a:uLnTx/>
                <a:uFillTx/>
                <a:latin typeface="Arial Black" pitchFamily="34" charset="0"/>
                <a:ea typeface="+mn-ea"/>
                <a:cs typeface="+mn-cs"/>
              </a:rPr>
              <a:t> 38 MODIFIQUESE EL ART. 424 DEL E.T.</a:t>
            </a:r>
            <a:endParaRPr kumimoji="0" lang="es-CO" sz="2000" b="0" i="0" u="none" strike="noStrike" kern="1200" cap="none" spc="0" normalizeH="0" baseline="0" noProof="0" dirty="0">
              <a:ln>
                <a:noFill/>
              </a:ln>
              <a:solidFill>
                <a:schemeClr val="dk1"/>
              </a:solidFill>
              <a:effectLst/>
              <a:uLnTx/>
              <a:uFillTx/>
              <a:latin typeface="Arial Black" pitchFamily="34" charset="0"/>
              <a:ea typeface="+mn-ea"/>
              <a:cs typeface="+mn-cs"/>
            </a:endParaRPr>
          </a:p>
        </p:txBody>
      </p:sp>
      <p:pic>
        <p:nvPicPr>
          <p:cNvPr id="6" name="5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5496" y="17729"/>
            <a:ext cx="1296144" cy="602959"/>
          </a:xfrm>
          <a:prstGeom prst="rect">
            <a:avLst/>
          </a:prstGeom>
        </p:spPr>
      </p:pic>
      <p:sp>
        <p:nvSpPr>
          <p:cNvPr id="5" name="4 Marcador de pie de página"/>
          <p:cNvSpPr>
            <a:spLocks noGrp="1"/>
          </p:cNvSpPr>
          <p:nvPr>
            <p:ph type="ftr" sz="quarter" idx="11"/>
          </p:nvPr>
        </p:nvSpPr>
        <p:spPr/>
        <p:txBody>
          <a:bodyPr/>
          <a:lstStyle/>
          <a:p>
            <a:r>
              <a:rPr lang="es-CO" smtClean="0"/>
              <a:t>Cesar E. Anzola Aguilar - Contador Público Tributarista</a:t>
            </a:r>
            <a:endParaRPr lang="es-CO"/>
          </a:p>
        </p:txBody>
      </p:sp>
    </p:spTree>
  </p:cSld>
  <p:clrMapOvr>
    <a:masterClrMapping/>
  </p:clrMapOvr>
  <p:transition>
    <p:pull dir="l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908720"/>
            <a:ext cx="7776864" cy="432048"/>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es-CO" sz="2000" b="1" dirty="0" smtClean="0">
                <a:solidFill>
                  <a:schemeClr val="tx2">
                    <a:lumMod val="50000"/>
                  </a:schemeClr>
                </a:solidFill>
                <a:latin typeface="Arial Black" pitchFamily="34" charset="0"/>
                <a:cs typeface="Arial" pitchFamily="34" charset="0"/>
              </a:rPr>
              <a:t>IMPUESTO NACIONAL AL CONSUMO</a:t>
            </a:r>
            <a:endParaRPr lang="es-CO" sz="2000" b="1" dirty="0">
              <a:solidFill>
                <a:schemeClr val="tx2">
                  <a:lumMod val="50000"/>
                </a:schemeClr>
              </a:solidFill>
              <a:latin typeface="Arial Black" pitchFamily="34" charset="0"/>
              <a:cs typeface="Arial" pitchFamily="34" charset="0"/>
            </a:endParaRPr>
          </a:p>
        </p:txBody>
      </p:sp>
      <p:pic>
        <p:nvPicPr>
          <p:cNvPr id="6" name="5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5496" y="17729"/>
            <a:ext cx="1296144" cy="602959"/>
          </a:xfrm>
          <a:prstGeom prst="rect">
            <a:avLst/>
          </a:prstGeom>
        </p:spPr>
      </p:pic>
      <p:sp>
        <p:nvSpPr>
          <p:cNvPr id="8" name="2 Subtítulo"/>
          <p:cNvSpPr>
            <a:spLocks noGrp="1"/>
          </p:cNvSpPr>
          <p:nvPr>
            <p:ph type="subTitle" idx="1"/>
          </p:nvPr>
        </p:nvSpPr>
        <p:spPr>
          <a:xfrm>
            <a:off x="395536" y="1844824"/>
            <a:ext cx="7776864" cy="4608512"/>
          </a:xfrm>
        </p:spPr>
        <p:style>
          <a:lnRef idx="2">
            <a:schemeClr val="dk1"/>
          </a:lnRef>
          <a:fillRef idx="1">
            <a:schemeClr val="lt1"/>
          </a:fillRef>
          <a:effectRef idx="0">
            <a:schemeClr val="dk1"/>
          </a:effectRef>
          <a:fontRef idx="minor">
            <a:schemeClr val="dk1"/>
          </a:fontRef>
        </p:style>
        <p:txBody>
          <a:bodyPr>
            <a:normAutofit lnSpcReduction="10000"/>
          </a:bodyPr>
          <a:lstStyle/>
          <a:p>
            <a:pPr algn="just">
              <a:buFont typeface="Wingdings" pitchFamily="2" charset="2"/>
              <a:buChar char="q"/>
            </a:pPr>
            <a:endParaRPr lang="es-CO" b="1" dirty="0" smtClean="0">
              <a:solidFill>
                <a:schemeClr val="tx1"/>
              </a:solidFill>
              <a:latin typeface="Arial" pitchFamily="34" charset="0"/>
              <a:cs typeface="Arial" pitchFamily="34" charset="0"/>
            </a:endParaRPr>
          </a:p>
          <a:p>
            <a:pPr algn="just">
              <a:buFont typeface="Wingdings" pitchFamily="2" charset="2"/>
              <a:buChar char="q"/>
            </a:pPr>
            <a:r>
              <a:rPr lang="es-CO" b="1" dirty="0" smtClean="0">
                <a:solidFill>
                  <a:schemeClr val="tx1"/>
                </a:solidFill>
                <a:latin typeface="Arial" pitchFamily="34" charset="0"/>
                <a:cs typeface="Arial" pitchFamily="34" charset="0"/>
              </a:rPr>
              <a:t> Responsables del impuesto al consumo</a:t>
            </a:r>
          </a:p>
          <a:p>
            <a:pPr algn="just">
              <a:buFont typeface="Wingdings" pitchFamily="2" charset="2"/>
              <a:buChar char="q"/>
            </a:pPr>
            <a:endParaRPr lang="es-CO" b="1" dirty="0" smtClean="0">
              <a:solidFill>
                <a:schemeClr val="tx1"/>
              </a:solidFill>
              <a:latin typeface="Arial" pitchFamily="34" charset="0"/>
              <a:cs typeface="Arial" pitchFamily="34" charset="0"/>
            </a:endParaRPr>
          </a:p>
          <a:p>
            <a:pPr lvl="1" algn="just">
              <a:buFont typeface="Arial" pitchFamily="34" charset="0"/>
              <a:buChar char="•"/>
            </a:pPr>
            <a:r>
              <a:rPr lang="es-CO" dirty="0" smtClean="0">
                <a:solidFill>
                  <a:schemeClr val="tx1"/>
                </a:solidFill>
                <a:latin typeface="Arial" pitchFamily="34" charset="0"/>
                <a:cs typeface="Arial" pitchFamily="34" charset="0"/>
              </a:rPr>
              <a:t> El prestador de servicio de telefonía celular móvil</a:t>
            </a:r>
          </a:p>
          <a:p>
            <a:pPr lvl="1" algn="just">
              <a:buFont typeface="Arial" pitchFamily="34" charset="0"/>
              <a:buChar char="•"/>
            </a:pPr>
            <a:endParaRPr lang="es-CO" dirty="0" smtClean="0">
              <a:solidFill>
                <a:schemeClr val="tx1"/>
              </a:solidFill>
              <a:latin typeface="Arial" pitchFamily="34" charset="0"/>
              <a:cs typeface="Arial" pitchFamily="34" charset="0"/>
            </a:endParaRPr>
          </a:p>
          <a:p>
            <a:pPr lvl="1" algn="just">
              <a:buFont typeface="Arial" pitchFamily="34" charset="0"/>
              <a:buChar char="•"/>
            </a:pPr>
            <a:r>
              <a:rPr lang="es-CO" dirty="0" smtClean="0">
                <a:solidFill>
                  <a:schemeClr val="tx1"/>
                </a:solidFill>
                <a:latin typeface="Arial" pitchFamily="34" charset="0"/>
                <a:cs typeface="Arial" pitchFamily="34" charset="0"/>
              </a:rPr>
              <a:t> El prestador del servicio de expendio de comidas </a:t>
            </a:r>
            <a:r>
              <a:rPr lang="es-CO" smtClean="0">
                <a:solidFill>
                  <a:schemeClr val="tx1"/>
                </a:solidFill>
                <a:latin typeface="Arial" pitchFamily="34" charset="0"/>
                <a:cs typeface="Arial" pitchFamily="34" charset="0"/>
              </a:rPr>
              <a:t>y bebidas</a:t>
            </a:r>
          </a:p>
          <a:p>
            <a:pPr lvl="1" algn="just">
              <a:buFont typeface="Arial" pitchFamily="34" charset="0"/>
              <a:buChar char="•"/>
            </a:pPr>
            <a:endParaRPr lang="es-CO" dirty="0" smtClean="0">
              <a:solidFill>
                <a:schemeClr val="tx1"/>
              </a:solidFill>
              <a:latin typeface="Arial" pitchFamily="34" charset="0"/>
              <a:cs typeface="Arial" pitchFamily="34" charset="0"/>
            </a:endParaRPr>
          </a:p>
          <a:p>
            <a:pPr lvl="1" algn="just">
              <a:buFont typeface="Arial" pitchFamily="34" charset="0"/>
              <a:buChar char="•"/>
            </a:pPr>
            <a:r>
              <a:rPr lang="es-CO" dirty="0" smtClean="0">
                <a:solidFill>
                  <a:schemeClr val="tx1"/>
                </a:solidFill>
                <a:latin typeface="Arial" pitchFamily="34" charset="0"/>
                <a:cs typeface="Arial" pitchFamily="34" charset="0"/>
              </a:rPr>
              <a:t> El importador como usurario final</a:t>
            </a:r>
          </a:p>
          <a:p>
            <a:pPr lvl="1" algn="just">
              <a:buFont typeface="Arial" pitchFamily="34" charset="0"/>
              <a:buChar char="•"/>
            </a:pPr>
            <a:endParaRPr lang="es-CO" dirty="0" smtClean="0">
              <a:solidFill>
                <a:schemeClr val="tx1"/>
              </a:solidFill>
              <a:latin typeface="Arial" pitchFamily="34" charset="0"/>
              <a:cs typeface="Arial" pitchFamily="34" charset="0"/>
            </a:endParaRPr>
          </a:p>
          <a:p>
            <a:pPr lvl="1" algn="just">
              <a:buFont typeface="Arial" pitchFamily="34" charset="0"/>
              <a:buChar char="•"/>
            </a:pPr>
            <a:r>
              <a:rPr lang="es-CO" dirty="0" smtClean="0">
                <a:solidFill>
                  <a:schemeClr val="tx1"/>
                </a:solidFill>
                <a:latin typeface="Arial" pitchFamily="34" charset="0"/>
                <a:cs typeface="Arial" pitchFamily="34" charset="0"/>
              </a:rPr>
              <a:t> El vendedor de los bienes sujetos al impuesto al consumo</a:t>
            </a:r>
          </a:p>
          <a:p>
            <a:pPr lvl="1" algn="just"/>
            <a:endParaRPr lang="es-CO" dirty="0" smtClean="0">
              <a:solidFill>
                <a:schemeClr val="tx1"/>
              </a:solidFill>
              <a:latin typeface="Arial" pitchFamily="34" charset="0"/>
              <a:cs typeface="Arial" pitchFamily="34" charset="0"/>
            </a:endParaRPr>
          </a:p>
          <a:p>
            <a:pPr lvl="1" algn="just">
              <a:buFont typeface="Arial" pitchFamily="34" charset="0"/>
              <a:buChar char="•"/>
            </a:pPr>
            <a:r>
              <a:rPr lang="es-CO" dirty="0" smtClean="0">
                <a:solidFill>
                  <a:schemeClr val="tx1"/>
                </a:solidFill>
                <a:latin typeface="Arial" pitchFamily="34" charset="0"/>
                <a:cs typeface="Arial" pitchFamily="34" charset="0"/>
              </a:rPr>
              <a:t> Y en la venta de vehículos usados el intermediario profesional.</a:t>
            </a:r>
          </a:p>
        </p:txBody>
      </p:sp>
      <p:sp>
        <p:nvSpPr>
          <p:cNvPr id="5" name="4 Marcador de pie de página"/>
          <p:cNvSpPr>
            <a:spLocks noGrp="1"/>
          </p:cNvSpPr>
          <p:nvPr>
            <p:ph type="ftr" sz="quarter" idx="11"/>
          </p:nvPr>
        </p:nvSpPr>
        <p:spPr/>
        <p:txBody>
          <a:bodyPr/>
          <a:lstStyle/>
          <a:p>
            <a:r>
              <a:rPr lang="es-CO" smtClean="0"/>
              <a:t>Cesar E. Anzola Aguilar - Contador Público Tributarista</a:t>
            </a:r>
            <a:endParaRPr lang="es-CO"/>
          </a:p>
        </p:txBody>
      </p:sp>
    </p:spTree>
  </p:cSld>
  <p:clrMapOvr>
    <a:masterClrMapping/>
  </p:clrMapOvr>
  <p:transition>
    <p:pull dir="l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5496" y="17729"/>
            <a:ext cx="1296144" cy="602959"/>
          </a:xfrm>
          <a:prstGeom prst="rect">
            <a:avLst/>
          </a:prstGeom>
        </p:spPr>
      </p:pic>
      <p:graphicFrame>
        <p:nvGraphicFramePr>
          <p:cNvPr id="11" name="10 Tabla"/>
          <p:cNvGraphicFramePr>
            <a:graphicFrameLocks noGrp="1"/>
          </p:cNvGraphicFramePr>
          <p:nvPr/>
        </p:nvGraphicFramePr>
        <p:xfrm>
          <a:off x="395536" y="2348879"/>
          <a:ext cx="7776864" cy="3528393"/>
        </p:xfrm>
        <a:graphic>
          <a:graphicData uri="http://schemas.openxmlformats.org/drawingml/2006/table">
            <a:tbl>
              <a:tblPr/>
              <a:tblGrid>
                <a:gridCol w="2554562"/>
                <a:gridCol w="2554562"/>
                <a:gridCol w="2667740"/>
              </a:tblGrid>
              <a:tr h="1176131">
                <a:tc gridSpan="3">
                  <a:txBody>
                    <a:bodyPr/>
                    <a:lstStyle/>
                    <a:p>
                      <a:pPr algn="ctr" fontAlgn="ctr"/>
                      <a:r>
                        <a:rPr lang="es-CO" sz="1800" b="1" i="0" u="none" strike="noStrike" dirty="0" smtClean="0">
                          <a:solidFill>
                            <a:srgbClr val="000000"/>
                          </a:solidFill>
                          <a:latin typeface="Arial"/>
                        </a:rPr>
                        <a:t>PERIDOS BIMESTRALES</a:t>
                      </a:r>
                      <a:endParaRPr lang="es-CO" sz="1800" b="1" i="0" u="none" strike="noStrike" dirty="0">
                        <a:solidFill>
                          <a:srgbClr val="000000"/>
                        </a:solidFill>
                        <a:latin typeface="Arial"/>
                      </a:endParaRP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r>
              <a:tr h="1176131">
                <a:tc>
                  <a:txBody>
                    <a:bodyPr/>
                    <a:lstStyle/>
                    <a:p>
                      <a:pPr algn="ctr" fontAlgn="ctr"/>
                      <a:r>
                        <a:rPr lang="es-CO" sz="1800" b="0" i="0" u="none" strike="noStrike" dirty="0">
                          <a:solidFill>
                            <a:srgbClr val="000000"/>
                          </a:solidFill>
                          <a:latin typeface="Arial"/>
                        </a:rPr>
                        <a:t>Enero - febrero</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s-CO" sz="1800" b="0" i="0" u="none" strike="noStrike" dirty="0">
                          <a:solidFill>
                            <a:srgbClr val="000000"/>
                          </a:solidFill>
                          <a:latin typeface="Arial"/>
                        </a:rPr>
                        <a:t>Marzo - Abril</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s-CO" sz="1800" b="0" i="0" u="none" strike="noStrike">
                          <a:solidFill>
                            <a:srgbClr val="000000"/>
                          </a:solidFill>
                          <a:latin typeface="Arial"/>
                        </a:rPr>
                        <a:t>Mayo - junio</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176131">
                <a:tc>
                  <a:txBody>
                    <a:bodyPr/>
                    <a:lstStyle/>
                    <a:p>
                      <a:pPr algn="ctr" fontAlgn="ctr"/>
                      <a:r>
                        <a:rPr lang="es-CO" sz="1800" b="0" i="0" u="none" strike="noStrike" dirty="0">
                          <a:solidFill>
                            <a:srgbClr val="000000"/>
                          </a:solidFill>
                          <a:latin typeface="Arial"/>
                        </a:rPr>
                        <a:t>Julio - agosto</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s-CO" sz="1800" b="0" i="0" u="none" strike="noStrike" dirty="0">
                          <a:solidFill>
                            <a:srgbClr val="000000"/>
                          </a:solidFill>
                          <a:latin typeface="Arial"/>
                        </a:rPr>
                        <a:t>Septiembre - octubre</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s-CO" sz="1800" b="0" i="0" u="none" strike="noStrike" dirty="0">
                          <a:solidFill>
                            <a:srgbClr val="000000"/>
                          </a:solidFill>
                          <a:latin typeface="Arial"/>
                        </a:rPr>
                        <a:t>Noviembre - diciembre</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12" name="1 Título"/>
          <p:cNvSpPr txBox="1">
            <a:spLocks/>
          </p:cNvSpPr>
          <p:nvPr/>
        </p:nvSpPr>
        <p:spPr>
          <a:xfrm>
            <a:off x="395536" y="1340768"/>
            <a:ext cx="77768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s-CO" sz="2200" b="1" dirty="0" smtClean="0">
                <a:solidFill>
                  <a:schemeClr val="tx2">
                    <a:lumMod val="50000"/>
                  </a:schemeClr>
                </a:solidFill>
                <a:latin typeface="Arial" pitchFamily="34" charset="0"/>
                <a:cs typeface="Arial" pitchFamily="34" charset="0"/>
              </a:rPr>
              <a:t>PERIODO GRAVABLE</a:t>
            </a:r>
            <a:endParaRPr kumimoji="0" lang="es-CO" sz="2200" b="1" i="0" u="none" strike="noStrike" kern="1200" cap="none" spc="0" normalizeH="0" baseline="0" noProof="0" dirty="0">
              <a:ln>
                <a:noFill/>
              </a:ln>
              <a:solidFill>
                <a:schemeClr val="tx2">
                  <a:lumMod val="50000"/>
                </a:schemeClr>
              </a:solidFill>
              <a:effectLst/>
              <a:uLnTx/>
              <a:uFillTx/>
              <a:latin typeface="Arial" pitchFamily="34" charset="0"/>
              <a:cs typeface="Arial" pitchFamily="34" charset="0"/>
            </a:endParaRPr>
          </a:p>
        </p:txBody>
      </p:sp>
      <p:sp>
        <p:nvSpPr>
          <p:cNvPr id="5" name="4 Marcador de pie de página"/>
          <p:cNvSpPr>
            <a:spLocks noGrp="1"/>
          </p:cNvSpPr>
          <p:nvPr>
            <p:ph type="ftr" sz="quarter" idx="11"/>
          </p:nvPr>
        </p:nvSpPr>
        <p:spPr/>
        <p:txBody>
          <a:bodyPr/>
          <a:lstStyle/>
          <a:p>
            <a:r>
              <a:rPr lang="es-CO" smtClean="0"/>
              <a:t>Cesar E. Anzola Aguilar - Contador Público Tributarista</a:t>
            </a:r>
            <a:endParaRPr lang="es-CO"/>
          </a:p>
        </p:txBody>
      </p:sp>
    </p:spTree>
  </p:cSld>
  <p:clrMapOvr>
    <a:masterClrMapping/>
  </p:clrMapOvr>
  <p:transition>
    <p:pull dir="l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5496" y="17729"/>
            <a:ext cx="1296144" cy="602959"/>
          </a:xfrm>
          <a:prstGeom prst="rect">
            <a:avLst/>
          </a:prstGeom>
        </p:spPr>
      </p:pic>
      <p:sp>
        <p:nvSpPr>
          <p:cNvPr id="10" name="2 Subtítulo"/>
          <p:cNvSpPr>
            <a:spLocks noGrp="1"/>
          </p:cNvSpPr>
          <p:nvPr>
            <p:ph type="subTitle" idx="1"/>
          </p:nvPr>
        </p:nvSpPr>
        <p:spPr>
          <a:xfrm>
            <a:off x="395536" y="764704"/>
            <a:ext cx="7776864" cy="576064"/>
          </a:xfrm>
        </p:spPr>
        <p:style>
          <a:lnRef idx="2">
            <a:schemeClr val="accent1">
              <a:shade val="50000"/>
            </a:schemeClr>
          </a:lnRef>
          <a:fillRef idx="1">
            <a:schemeClr val="accent1"/>
          </a:fillRef>
          <a:effectRef idx="0">
            <a:schemeClr val="accent1"/>
          </a:effectRef>
          <a:fontRef idx="minor">
            <a:schemeClr val="lt1"/>
          </a:fontRef>
        </p:style>
        <p:txBody>
          <a:bodyPr>
            <a:normAutofit lnSpcReduction="10000"/>
          </a:bodyPr>
          <a:lstStyle/>
          <a:p>
            <a:pPr algn="ctr"/>
            <a:r>
              <a:rPr lang="es-CO" sz="1600" b="1" dirty="0" smtClean="0">
                <a:solidFill>
                  <a:schemeClr val="tx1"/>
                </a:solidFill>
                <a:latin typeface="Arial" pitchFamily="34" charset="0"/>
                <a:cs typeface="Arial" pitchFamily="34" charset="0"/>
              </a:rPr>
              <a:t>EL IMPUESTO NACIONAL AL CONSUMO QUEDO CON LAS SIGUIENTES TARIFAS: 4%, 8% Y 16%.</a:t>
            </a:r>
          </a:p>
          <a:p>
            <a:pPr algn="just">
              <a:buFont typeface="Wingdings" pitchFamily="2" charset="2"/>
              <a:buChar char="q"/>
            </a:pPr>
            <a:endParaRPr lang="es-CO" b="1" dirty="0" smtClean="0">
              <a:solidFill>
                <a:schemeClr val="tx1"/>
              </a:solidFill>
              <a:latin typeface="Arial" pitchFamily="34" charset="0"/>
              <a:cs typeface="Arial" pitchFamily="34" charset="0"/>
            </a:endParaRPr>
          </a:p>
        </p:txBody>
      </p:sp>
      <p:graphicFrame>
        <p:nvGraphicFramePr>
          <p:cNvPr id="13" name="12 Tabla"/>
          <p:cNvGraphicFramePr>
            <a:graphicFrameLocks noGrp="1"/>
          </p:cNvGraphicFramePr>
          <p:nvPr/>
        </p:nvGraphicFramePr>
        <p:xfrm>
          <a:off x="395536" y="1684018"/>
          <a:ext cx="7776864" cy="4841326"/>
        </p:xfrm>
        <a:graphic>
          <a:graphicData uri="http://schemas.openxmlformats.org/drawingml/2006/table">
            <a:tbl>
              <a:tblPr/>
              <a:tblGrid>
                <a:gridCol w="888188"/>
                <a:gridCol w="6888676"/>
              </a:tblGrid>
              <a:tr h="762660">
                <a:tc>
                  <a:txBody>
                    <a:bodyPr/>
                    <a:lstStyle/>
                    <a:p>
                      <a:pPr algn="ctr" fontAlgn="ctr"/>
                      <a:r>
                        <a:rPr lang="es-CO" sz="1800" b="1" i="0" u="none" strike="noStrike" dirty="0">
                          <a:solidFill>
                            <a:srgbClr val="000000"/>
                          </a:solidFill>
                          <a:latin typeface="Arial"/>
                        </a:rPr>
                        <a:t>TARIFA</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s-CO" sz="1800" b="1" i="0" u="none" strike="noStrike" dirty="0">
                          <a:solidFill>
                            <a:srgbClr val="000000"/>
                          </a:solidFill>
                          <a:latin typeface="Arial"/>
                        </a:rPr>
                        <a:t>BIEN O SERVICIO</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762660">
                <a:tc>
                  <a:txBody>
                    <a:bodyPr/>
                    <a:lstStyle/>
                    <a:p>
                      <a:pPr algn="ctr" fontAlgn="ctr"/>
                      <a:r>
                        <a:rPr lang="es-CO" sz="1800" b="0" i="0" u="none" strike="noStrike" dirty="0">
                          <a:solidFill>
                            <a:srgbClr val="000000"/>
                          </a:solidFill>
                          <a:latin typeface="Arial"/>
                        </a:rPr>
                        <a:t>4%</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s-CO" sz="1800" b="0" i="0" u="none" strike="noStrike" dirty="0">
                          <a:solidFill>
                            <a:srgbClr val="000000"/>
                          </a:solidFill>
                          <a:latin typeface="Arial"/>
                        </a:rPr>
                        <a:t>Servicio de telefonía móvil</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508221">
                <a:tc>
                  <a:txBody>
                    <a:bodyPr/>
                    <a:lstStyle/>
                    <a:p>
                      <a:pPr algn="ctr" fontAlgn="ctr"/>
                      <a:r>
                        <a:rPr lang="es-CO" sz="1800" b="0" i="0" u="none" strike="noStrike" dirty="0">
                          <a:solidFill>
                            <a:srgbClr val="000000"/>
                          </a:solidFill>
                          <a:latin typeface="Arial"/>
                        </a:rPr>
                        <a:t>8%</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fontAlgn="auto"/>
                      <a:r>
                        <a:rPr lang="es-CO" sz="1800" b="0" i="0" u="none" strike="noStrike" dirty="0">
                          <a:solidFill>
                            <a:srgbClr val="000000"/>
                          </a:solidFill>
                          <a:latin typeface="Arial"/>
                        </a:rPr>
                        <a:t>Servicio de bares y restaurantes, vehículos </a:t>
                      </a:r>
                      <a:r>
                        <a:rPr lang="es-CO" sz="1800" b="0" i="0" u="none" strike="noStrike" dirty="0" smtClean="0">
                          <a:solidFill>
                            <a:srgbClr val="000000"/>
                          </a:solidFill>
                          <a:latin typeface="Arial"/>
                        </a:rPr>
                        <a:t>automóviles </a:t>
                      </a:r>
                      <a:r>
                        <a:rPr lang="es-CO" sz="1800" b="0" i="0" u="none" strike="noStrike" dirty="0">
                          <a:solidFill>
                            <a:srgbClr val="000000"/>
                          </a:solidFill>
                          <a:latin typeface="Arial"/>
                        </a:rPr>
                        <a:t>de tipo familiar, camperos, Pick-up cuyo valor FOB, sea inferior a USD$30.000, con sus accesorios, motocicletas con motor de pistón alternativo de cilindrada superior a 250 </a:t>
                      </a:r>
                      <a:r>
                        <a:rPr lang="es-CO" sz="1800" b="0" i="0" u="none" strike="noStrike" dirty="0" err="1">
                          <a:solidFill>
                            <a:srgbClr val="000000"/>
                          </a:solidFill>
                          <a:latin typeface="Arial"/>
                        </a:rPr>
                        <a:t>cc</a:t>
                      </a:r>
                      <a:r>
                        <a:rPr lang="es-CO" sz="1800" b="0" i="0" u="none" strike="noStrike" dirty="0">
                          <a:solidFill>
                            <a:srgbClr val="000000"/>
                          </a:solidFill>
                          <a:latin typeface="Arial"/>
                        </a:rPr>
                        <a:t>, yates, demás barcos y embarcaciones de recreo o deporte; botes de remo y canoas.</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807785">
                <a:tc>
                  <a:txBody>
                    <a:bodyPr/>
                    <a:lstStyle/>
                    <a:p>
                      <a:pPr algn="ctr" fontAlgn="ctr"/>
                      <a:r>
                        <a:rPr lang="es-CO" sz="1800" b="0" i="0" u="none" strike="noStrike" dirty="0">
                          <a:solidFill>
                            <a:srgbClr val="000000"/>
                          </a:solidFill>
                          <a:latin typeface="Arial"/>
                        </a:rPr>
                        <a:t>16%</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fontAlgn="auto"/>
                      <a:r>
                        <a:rPr lang="es-CO" sz="1800" b="0" i="0" u="none" strike="noStrike" dirty="0">
                          <a:solidFill>
                            <a:srgbClr val="000000"/>
                          </a:solidFill>
                          <a:latin typeface="Arial"/>
                        </a:rPr>
                        <a:t>Vehículos </a:t>
                      </a:r>
                      <a:r>
                        <a:rPr lang="es-CO" sz="1800" b="0" i="0" u="none" strike="noStrike" dirty="0" smtClean="0">
                          <a:solidFill>
                            <a:srgbClr val="000000"/>
                          </a:solidFill>
                          <a:latin typeface="Arial"/>
                        </a:rPr>
                        <a:t>automóviles </a:t>
                      </a:r>
                      <a:r>
                        <a:rPr lang="es-CO" sz="1800" b="0" i="0" u="none" strike="noStrike" dirty="0">
                          <a:solidFill>
                            <a:srgbClr val="000000"/>
                          </a:solidFill>
                          <a:latin typeface="Arial"/>
                        </a:rPr>
                        <a:t>de tipo familiar, camperos, Pick-up cuyo valor FOB, sea igual superior a USD$30.000, con sus accesorios, globos y dirigibles; planeadores, alas planeadoras y </a:t>
                      </a:r>
                      <a:r>
                        <a:rPr lang="es-CO" sz="1800" b="0" i="0" u="none" strike="noStrike" dirty="0" smtClean="0">
                          <a:solidFill>
                            <a:srgbClr val="000000"/>
                          </a:solidFill>
                          <a:latin typeface="Arial"/>
                        </a:rPr>
                        <a:t>demás </a:t>
                      </a:r>
                      <a:r>
                        <a:rPr lang="es-CO" sz="1800" b="0" i="0" u="none" strike="noStrike" dirty="0">
                          <a:solidFill>
                            <a:srgbClr val="000000"/>
                          </a:solidFill>
                          <a:latin typeface="Arial"/>
                        </a:rPr>
                        <a:t>aeronaves, no propulsadas con motor, de uso privado. Demás aeronaves (helicópteros, aviones), los </a:t>
                      </a:r>
                      <a:r>
                        <a:rPr lang="es-CO" sz="1800" b="0" i="0" u="none" strike="noStrike" dirty="0" smtClean="0">
                          <a:solidFill>
                            <a:srgbClr val="000000"/>
                          </a:solidFill>
                          <a:latin typeface="Arial"/>
                        </a:rPr>
                        <a:t>satélites </a:t>
                      </a:r>
                      <a:r>
                        <a:rPr lang="es-CO" sz="1800" b="0" i="0" u="none" strike="noStrike" dirty="0">
                          <a:solidFill>
                            <a:srgbClr val="000000"/>
                          </a:solidFill>
                          <a:latin typeface="Arial"/>
                        </a:rPr>
                        <a:t>y sus </a:t>
                      </a:r>
                      <a:r>
                        <a:rPr lang="es-CO" sz="1800" b="0" i="0" u="none" strike="noStrike" dirty="0" smtClean="0">
                          <a:solidFill>
                            <a:srgbClr val="000000"/>
                          </a:solidFill>
                          <a:latin typeface="Arial"/>
                        </a:rPr>
                        <a:t>vehículos </a:t>
                      </a:r>
                      <a:r>
                        <a:rPr lang="es-CO" sz="1800" b="0" i="0" u="none" strike="noStrike" dirty="0">
                          <a:solidFill>
                            <a:srgbClr val="000000"/>
                          </a:solidFill>
                          <a:latin typeface="Arial"/>
                        </a:rPr>
                        <a:t>de lanzamiento.</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5" name="4 Marcador de pie de página"/>
          <p:cNvSpPr>
            <a:spLocks noGrp="1"/>
          </p:cNvSpPr>
          <p:nvPr>
            <p:ph type="ftr" sz="quarter" idx="11"/>
          </p:nvPr>
        </p:nvSpPr>
        <p:spPr/>
        <p:txBody>
          <a:bodyPr/>
          <a:lstStyle/>
          <a:p>
            <a:r>
              <a:rPr lang="es-CO" smtClean="0"/>
              <a:t>Cesar E. Anzola Aguilar - Contador Público Tributarista</a:t>
            </a:r>
            <a:endParaRPr lang="es-CO"/>
          </a:p>
        </p:txBody>
      </p:sp>
    </p:spTree>
  </p:cSld>
  <p:clrMapOvr>
    <a:masterClrMapping/>
  </p:clrMapOvr>
  <p:transition>
    <p:pull dir="l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395536" y="1628800"/>
            <a:ext cx="7776864" cy="4752528"/>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r>
              <a:rPr lang="es-CO" sz="2800" b="1" dirty="0" smtClean="0">
                <a:solidFill>
                  <a:srgbClr val="92D050"/>
                </a:solidFill>
              </a:rPr>
              <a:t>19- Productor y/o Exportador De Bienes Exentos.</a:t>
            </a:r>
          </a:p>
          <a:p>
            <a:endParaRPr lang="es-CO" sz="2800" dirty="0" smtClean="0">
              <a:solidFill>
                <a:srgbClr val="92D050"/>
              </a:solidFill>
            </a:endParaRPr>
          </a:p>
          <a:p>
            <a:pPr algn="just"/>
            <a:r>
              <a:rPr lang="es-CO" sz="2800" dirty="0" smtClean="0">
                <a:solidFill>
                  <a:schemeClr val="tx2">
                    <a:lumMod val="50000"/>
                  </a:schemeClr>
                </a:solidFill>
                <a:latin typeface="Arial" pitchFamily="34" charset="0"/>
                <a:cs typeface="Arial" pitchFamily="34" charset="0"/>
              </a:rPr>
              <a:t>Exportador servicios exentos. (Artículos 420, 437 Y 481 Del Estatuto Tributario)   Los bienes exentos son aquellos cuya venta o importación se encuentra gravada a la tarifa cero (0). </a:t>
            </a:r>
            <a:r>
              <a:rPr lang="es-CO" sz="2800" u="sng" dirty="0" smtClean="0">
                <a:solidFill>
                  <a:schemeClr val="tx2">
                    <a:lumMod val="50000"/>
                  </a:schemeClr>
                </a:solidFill>
                <a:latin typeface="Arial" pitchFamily="34" charset="0"/>
                <a:cs typeface="Arial" pitchFamily="34" charset="0"/>
              </a:rPr>
              <a:t>Los productores y exportadores de estos bienes, son responsables del impuesto sobre las ventas (régimen común),</a:t>
            </a:r>
            <a:r>
              <a:rPr lang="es-CO" sz="2800" dirty="0" smtClean="0">
                <a:solidFill>
                  <a:schemeClr val="tx2">
                    <a:lumMod val="50000"/>
                  </a:schemeClr>
                </a:solidFill>
                <a:latin typeface="Arial" pitchFamily="34" charset="0"/>
                <a:cs typeface="Arial" pitchFamily="34" charset="0"/>
              </a:rPr>
              <a:t> tienen derecho a descuento del IVA pagado en la adquisición de bienes y servicios incorporados o vinculados directamente a los bienes exentos, que constituyan costo o gasto para producirlos o para exportarlos, además tienen derecho a la devolución del IVA.</a:t>
            </a:r>
          </a:p>
          <a:p>
            <a:pPr algn="just"/>
            <a:endParaRPr lang="es-CO" sz="2600" dirty="0">
              <a:solidFill>
                <a:schemeClr val="tx2">
                  <a:lumMod val="50000"/>
                </a:schemeClr>
              </a:solidFill>
              <a:latin typeface="Arial" pitchFamily="34" charset="0"/>
              <a:cs typeface="Arial" pitchFamily="34" charset="0"/>
            </a:endParaRPr>
          </a:p>
        </p:txBody>
      </p:sp>
      <p:sp>
        <p:nvSpPr>
          <p:cNvPr id="4" name="1 Título"/>
          <p:cNvSpPr txBox="1">
            <a:spLocks/>
          </p:cNvSpPr>
          <p:nvPr/>
        </p:nvSpPr>
        <p:spPr>
          <a:xfrm>
            <a:off x="395536" y="692696"/>
            <a:ext cx="77768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CO" sz="2000" b="0" i="0" u="none" strike="noStrike" kern="1200" cap="none" spc="0" normalizeH="0" baseline="0" noProof="0" dirty="0" smtClean="0">
                <a:ln>
                  <a:noFill/>
                </a:ln>
                <a:solidFill>
                  <a:schemeClr val="dk1"/>
                </a:solidFill>
                <a:effectLst/>
                <a:uLnTx/>
                <a:uFillTx/>
                <a:latin typeface="Arial Black" pitchFamily="34" charset="0"/>
                <a:ea typeface="+mn-ea"/>
                <a:cs typeface="+mn-cs"/>
              </a:rPr>
              <a:t>ART.</a:t>
            </a:r>
            <a:r>
              <a:rPr kumimoji="0" lang="es-CO" sz="2000" b="0" i="0" u="none" strike="noStrike" kern="1200" cap="none" spc="0" normalizeH="0" noProof="0" dirty="0" smtClean="0">
                <a:ln>
                  <a:noFill/>
                </a:ln>
                <a:solidFill>
                  <a:schemeClr val="dk1"/>
                </a:solidFill>
                <a:effectLst/>
                <a:uLnTx/>
                <a:uFillTx/>
                <a:latin typeface="Arial Black" pitchFamily="34" charset="0"/>
                <a:ea typeface="+mn-ea"/>
                <a:cs typeface="+mn-cs"/>
              </a:rPr>
              <a:t> 38 MODIFICASE EL ART. 424 DEL E.T.</a:t>
            </a:r>
            <a:endParaRPr kumimoji="0" lang="es-CO" sz="2000" b="0" i="0" u="none" strike="noStrike" kern="1200" cap="none" spc="0" normalizeH="0" baseline="0" noProof="0" dirty="0">
              <a:ln>
                <a:noFill/>
              </a:ln>
              <a:solidFill>
                <a:schemeClr val="dk1"/>
              </a:solidFill>
              <a:effectLst/>
              <a:uLnTx/>
              <a:uFillTx/>
              <a:latin typeface="Arial Black" pitchFamily="34" charset="0"/>
              <a:ea typeface="+mn-ea"/>
              <a:cs typeface="+mn-cs"/>
            </a:endParaRPr>
          </a:p>
        </p:txBody>
      </p:sp>
      <p:pic>
        <p:nvPicPr>
          <p:cNvPr id="6" name="5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5496" y="17729"/>
            <a:ext cx="1296144" cy="602959"/>
          </a:xfrm>
          <a:prstGeom prst="rect">
            <a:avLst/>
          </a:prstGeom>
        </p:spPr>
      </p:pic>
      <p:sp>
        <p:nvSpPr>
          <p:cNvPr id="5" name="4 Marcador de pie de página"/>
          <p:cNvSpPr>
            <a:spLocks noGrp="1"/>
          </p:cNvSpPr>
          <p:nvPr>
            <p:ph type="ftr" sz="quarter" idx="11"/>
          </p:nvPr>
        </p:nvSpPr>
        <p:spPr/>
        <p:txBody>
          <a:bodyPr/>
          <a:lstStyle/>
          <a:p>
            <a:r>
              <a:rPr lang="es-CO" smtClean="0"/>
              <a:t>Cesar E. Anzola Aguilar - Contador Público Tributarista</a:t>
            </a:r>
            <a:endParaRPr lang="es-CO"/>
          </a:p>
        </p:txBody>
      </p:sp>
    </p:spTree>
  </p:cSld>
  <p:clrMapOvr>
    <a:masterClrMapping/>
  </p:clrMapOvr>
  <p:transition>
    <p:pull dir="l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395536" y="1628800"/>
            <a:ext cx="7776864" cy="4896544"/>
          </a:xfrm>
        </p:spPr>
        <p:style>
          <a:lnRef idx="2">
            <a:schemeClr val="dk1"/>
          </a:lnRef>
          <a:fillRef idx="1">
            <a:schemeClr val="lt1"/>
          </a:fillRef>
          <a:effectRef idx="0">
            <a:schemeClr val="dk1"/>
          </a:effectRef>
          <a:fontRef idx="minor">
            <a:schemeClr val="dk1"/>
          </a:fontRef>
        </p:style>
        <p:txBody>
          <a:bodyPr>
            <a:normAutofit fontScale="32500" lnSpcReduction="20000"/>
          </a:bodyPr>
          <a:lstStyle/>
          <a:p>
            <a:r>
              <a:rPr lang="es-CO" sz="2800" dirty="0" smtClean="0"/>
              <a:t> </a:t>
            </a:r>
          </a:p>
          <a:p>
            <a:pPr algn="ctr"/>
            <a:r>
              <a:rPr lang="es-CO" sz="7400" b="1" dirty="0" smtClean="0">
                <a:solidFill>
                  <a:schemeClr val="tx2">
                    <a:lumMod val="50000"/>
                  </a:schemeClr>
                </a:solidFill>
                <a:latin typeface="Arial" pitchFamily="34" charset="0"/>
                <a:cs typeface="Arial" pitchFamily="34" charset="0"/>
              </a:rPr>
              <a:t>LO MAS RELAVANTE</a:t>
            </a:r>
          </a:p>
          <a:p>
            <a:endParaRPr lang="es-CO" sz="2800" dirty="0" smtClean="0"/>
          </a:p>
          <a:p>
            <a:endParaRPr lang="es-CO" sz="2800" dirty="0" smtClean="0"/>
          </a:p>
          <a:p>
            <a:pPr algn="just"/>
            <a:r>
              <a:rPr lang="es-CO" sz="5500" b="1" dirty="0" smtClean="0">
                <a:solidFill>
                  <a:schemeClr val="tx2">
                    <a:lumMod val="50000"/>
                  </a:schemeClr>
                </a:solidFill>
                <a:latin typeface="Arial" pitchFamily="34" charset="0"/>
                <a:cs typeface="Arial" pitchFamily="34" charset="0"/>
              </a:rPr>
              <a:t>INC Adicionado L. 1111/2006, art. 56 (art. 477 E.T.) </a:t>
            </a:r>
            <a:endParaRPr lang="es-CO" sz="5500" dirty="0" smtClean="0">
              <a:solidFill>
                <a:schemeClr val="tx2">
                  <a:lumMod val="50000"/>
                </a:schemeClr>
              </a:solidFill>
              <a:latin typeface="Arial" pitchFamily="34" charset="0"/>
              <a:cs typeface="Arial" pitchFamily="34" charset="0"/>
            </a:endParaRPr>
          </a:p>
          <a:p>
            <a:pPr algn="just"/>
            <a:r>
              <a:rPr lang="es-CO" sz="5500" dirty="0" smtClean="0">
                <a:solidFill>
                  <a:schemeClr val="tx2">
                    <a:lumMod val="50000"/>
                  </a:schemeClr>
                </a:solidFill>
                <a:latin typeface="Arial" pitchFamily="34" charset="0"/>
                <a:cs typeface="Arial" pitchFamily="34" charset="0"/>
              </a:rPr>
              <a:t>También son exentos del impuesto sobre las ventas, los alimentos de consumo humano y animal que importen de los países colindantes a los departamentos de Vichada, Guajira, Guainía, Amazonas y Vaupés, siempre que se destinen exclusivamente al consumo local en esos departamentos.</a:t>
            </a:r>
          </a:p>
          <a:p>
            <a:pPr algn="just"/>
            <a:r>
              <a:rPr lang="es-CO" sz="4500" dirty="0" smtClean="0">
                <a:solidFill>
                  <a:schemeClr val="tx2">
                    <a:lumMod val="50000"/>
                  </a:schemeClr>
                </a:solidFill>
                <a:latin typeface="Arial" pitchFamily="34" charset="0"/>
                <a:cs typeface="Arial" pitchFamily="34" charset="0"/>
              </a:rPr>
              <a:t> </a:t>
            </a:r>
          </a:p>
          <a:p>
            <a:pPr algn="just"/>
            <a:endParaRPr lang="es-CO" sz="4500" dirty="0" smtClean="0">
              <a:solidFill>
                <a:schemeClr val="tx2">
                  <a:lumMod val="50000"/>
                </a:schemeClr>
              </a:solidFill>
              <a:latin typeface="Arial" pitchFamily="34" charset="0"/>
              <a:cs typeface="Arial" pitchFamily="34" charset="0"/>
            </a:endParaRPr>
          </a:p>
          <a:p>
            <a:pPr algn="just"/>
            <a:r>
              <a:rPr lang="es-CO" sz="5500" b="1" dirty="0" smtClean="0">
                <a:solidFill>
                  <a:schemeClr val="tx2">
                    <a:lumMod val="50000"/>
                  </a:schemeClr>
                </a:solidFill>
                <a:latin typeface="Arial" pitchFamily="34" charset="0"/>
                <a:cs typeface="Arial" pitchFamily="34" charset="0"/>
              </a:rPr>
              <a:t>Ley 1607/2012, art. 38 (art. 424 E.T.)</a:t>
            </a:r>
            <a:endParaRPr lang="es-CO" sz="5500" dirty="0" smtClean="0">
              <a:solidFill>
                <a:schemeClr val="tx2">
                  <a:lumMod val="50000"/>
                </a:schemeClr>
              </a:solidFill>
              <a:latin typeface="Arial" pitchFamily="34" charset="0"/>
              <a:cs typeface="Arial" pitchFamily="34" charset="0"/>
            </a:endParaRPr>
          </a:p>
          <a:p>
            <a:pPr algn="just"/>
            <a:r>
              <a:rPr lang="es-CO" sz="5500" b="1" dirty="0" smtClean="0">
                <a:solidFill>
                  <a:schemeClr val="tx2">
                    <a:lumMod val="50000"/>
                  </a:schemeClr>
                </a:solidFill>
                <a:latin typeface="Arial" pitchFamily="34" charset="0"/>
                <a:cs typeface="Arial" pitchFamily="34" charset="0"/>
              </a:rPr>
              <a:t>Parágrafo 1</a:t>
            </a:r>
            <a:r>
              <a:rPr lang="es-CO" sz="5500" dirty="0" smtClean="0">
                <a:solidFill>
                  <a:schemeClr val="tx2">
                    <a:lumMod val="50000"/>
                  </a:schemeClr>
                </a:solidFill>
                <a:latin typeface="Arial" pitchFamily="34" charset="0"/>
                <a:cs typeface="Arial" pitchFamily="34" charset="0"/>
              </a:rPr>
              <a:t> También se encuentran excluidos del impuesto sobre las ventas los alimentos de consumo humano  y animal, </a:t>
            </a:r>
            <a:r>
              <a:rPr lang="es-CO" sz="5500" u="sng" dirty="0" smtClean="0">
                <a:solidFill>
                  <a:schemeClr val="tx2">
                    <a:lumMod val="50000"/>
                  </a:schemeClr>
                </a:solidFill>
                <a:latin typeface="Arial" pitchFamily="34" charset="0"/>
                <a:cs typeface="Arial" pitchFamily="34" charset="0"/>
              </a:rPr>
              <a:t>vestuario, elementos de aseo y  medicamentos</a:t>
            </a:r>
            <a:r>
              <a:rPr lang="es-CO" sz="5500" dirty="0" smtClean="0">
                <a:solidFill>
                  <a:schemeClr val="tx2">
                    <a:lumMod val="50000"/>
                  </a:schemeClr>
                </a:solidFill>
                <a:latin typeface="Arial" pitchFamily="34" charset="0"/>
                <a:cs typeface="Arial" pitchFamily="34" charset="0"/>
              </a:rPr>
              <a:t> </a:t>
            </a:r>
            <a:r>
              <a:rPr lang="es-CO" sz="5500" u="sng" dirty="0" smtClean="0">
                <a:solidFill>
                  <a:schemeClr val="tx2">
                    <a:lumMod val="50000"/>
                  </a:schemeClr>
                </a:solidFill>
                <a:latin typeface="Arial" pitchFamily="34" charset="0"/>
                <a:cs typeface="Arial" pitchFamily="34" charset="0"/>
              </a:rPr>
              <a:t>para uso humano y veterinario y materiales de construcción</a:t>
            </a:r>
            <a:r>
              <a:rPr lang="es-CO" sz="5500" dirty="0" smtClean="0">
                <a:solidFill>
                  <a:schemeClr val="tx2">
                    <a:lumMod val="50000"/>
                  </a:schemeClr>
                </a:solidFill>
                <a:latin typeface="Arial" pitchFamily="34" charset="0"/>
                <a:cs typeface="Arial" pitchFamily="34" charset="0"/>
              </a:rPr>
              <a:t> que se introduzcan y comercialicen a los departamentos de Amazonas, Guainía y Vaupés, siempre y cuando se destinen exclusivamente al consumo dentro del mismo departamento.</a:t>
            </a:r>
          </a:p>
        </p:txBody>
      </p:sp>
      <p:sp>
        <p:nvSpPr>
          <p:cNvPr id="4" name="1 Título"/>
          <p:cNvSpPr txBox="1">
            <a:spLocks/>
          </p:cNvSpPr>
          <p:nvPr/>
        </p:nvSpPr>
        <p:spPr>
          <a:xfrm>
            <a:off x="395536" y="836712"/>
            <a:ext cx="77768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CO" sz="2000" b="0" i="0" u="none" strike="noStrike" kern="1200" cap="none" spc="0" normalizeH="0" baseline="0" noProof="0" dirty="0" smtClean="0">
                <a:ln>
                  <a:noFill/>
                </a:ln>
                <a:solidFill>
                  <a:schemeClr val="dk1"/>
                </a:solidFill>
                <a:effectLst/>
                <a:uLnTx/>
                <a:uFillTx/>
                <a:latin typeface="Arial Black" pitchFamily="34" charset="0"/>
                <a:ea typeface="+mn-ea"/>
                <a:cs typeface="+mn-cs"/>
              </a:rPr>
              <a:t>ART.</a:t>
            </a:r>
            <a:r>
              <a:rPr kumimoji="0" lang="es-CO" sz="2000" b="0" i="0" u="none" strike="noStrike" kern="1200" cap="none" spc="0" normalizeH="0" noProof="0" dirty="0" smtClean="0">
                <a:ln>
                  <a:noFill/>
                </a:ln>
                <a:solidFill>
                  <a:schemeClr val="dk1"/>
                </a:solidFill>
                <a:effectLst/>
                <a:uLnTx/>
                <a:uFillTx/>
                <a:latin typeface="Arial Black" pitchFamily="34" charset="0"/>
                <a:ea typeface="+mn-ea"/>
                <a:cs typeface="+mn-cs"/>
              </a:rPr>
              <a:t> 38 MODIFIQUESE EL ART. 424 DEL E.T.</a:t>
            </a:r>
            <a:endParaRPr kumimoji="0" lang="es-CO" sz="2000" b="0" i="0" u="none" strike="noStrike" kern="1200" cap="none" spc="0" normalizeH="0" baseline="0" noProof="0" dirty="0">
              <a:ln>
                <a:noFill/>
              </a:ln>
              <a:solidFill>
                <a:schemeClr val="dk1"/>
              </a:solidFill>
              <a:effectLst/>
              <a:uLnTx/>
              <a:uFillTx/>
              <a:latin typeface="Arial Black" pitchFamily="34" charset="0"/>
              <a:ea typeface="+mn-ea"/>
              <a:cs typeface="+mn-cs"/>
            </a:endParaRPr>
          </a:p>
        </p:txBody>
      </p:sp>
      <p:pic>
        <p:nvPicPr>
          <p:cNvPr id="6" name="5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5496" y="17729"/>
            <a:ext cx="1296144" cy="602959"/>
          </a:xfrm>
          <a:prstGeom prst="rect">
            <a:avLst/>
          </a:prstGeom>
        </p:spPr>
      </p:pic>
      <p:sp>
        <p:nvSpPr>
          <p:cNvPr id="5" name="4 Marcador de pie de página"/>
          <p:cNvSpPr>
            <a:spLocks noGrp="1"/>
          </p:cNvSpPr>
          <p:nvPr>
            <p:ph type="ftr" sz="quarter" idx="11"/>
          </p:nvPr>
        </p:nvSpPr>
        <p:spPr/>
        <p:txBody>
          <a:bodyPr/>
          <a:lstStyle/>
          <a:p>
            <a:r>
              <a:rPr lang="es-CO" smtClean="0"/>
              <a:t>Cesar E. Anzola Aguilar - Contador Público Tributarista</a:t>
            </a:r>
            <a:endParaRPr lang="es-CO"/>
          </a:p>
        </p:txBody>
      </p:sp>
    </p:spTree>
  </p:cSld>
  <p:clrMapOvr>
    <a:masterClrMapping/>
  </p:clrMapOvr>
  <p:transition>
    <p:pull dir="l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692696"/>
            <a:ext cx="7776864" cy="432048"/>
          </a:xfrm>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ctr"/>
            <a:r>
              <a:rPr lang="es-CO" sz="2000" b="1" dirty="0" smtClean="0">
                <a:solidFill>
                  <a:schemeClr val="tx2">
                    <a:lumMod val="50000"/>
                  </a:schemeClr>
                </a:solidFill>
                <a:latin typeface="Arial" pitchFamily="34" charset="0"/>
                <a:cs typeface="Arial" pitchFamily="34" charset="0"/>
              </a:rPr>
              <a:t>RETENCION EN LA FUENTE EN EL IMPUESTO SOBRE LAS VENTAS</a:t>
            </a:r>
            <a:endParaRPr lang="es-CO" sz="2000" b="1" dirty="0">
              <a:solidFill>
                <a:schemeClr val="tx2">
                  <a:lumMod val="50000"/>
                </a:schemeClr>
              </a:solidFill>
              <a:latin typeface="Arial" pitchFamily="34" charset="0"/>
              <a:cs typeface="Arial" pitchFamily="34" charset="0"/>
            </a:endParaRPr>
          </a:p>
        </p:txBody>
      </p:sp>
      <p:sp>
        <p:nvSpPr>
          <p:cNvPr id="3" name="2 Subtítulo"/>
          <p:cNvSpPr>
            <a:spLocks noGrp="1"/>
          </p:cNvSpPr>
          <p:nvPr>
            <p:ph type="subTitle" idx="1"/>
          </p:nvPr>
        </p:nvSpPr>
        <p:spPr>
          <a:xfrm>
            <a:off x="467544" y="2492896"/>
            <a:ext cx="7776864" cy="3456384"/>
          </a:xfrm>
        </p:spPr>
        <p:style>
          <a:lnRef idx="2">
            <a:schemeClr val="dk1"/>
          </a:lnRef>
          <a:fillRef idx="1">
            <a:schemeClr val="lt1"/>
          </a:fillRef>
          <a:effectRef idx="0">
            <a:schemeClr val="dk1"/>
          </a:effectRef>
          <a:fontRef idx="minor">
            <a:schemeClr val="dk1"/>
          </a:fontRef>
        </p:style>
        <p:txBody>
          <a:bodyPr>
            <a:normAutofit fontScale="92500" lnSpcReduction="10000"/>
          </a:bodyPr>
          <a:lstStyle/>
          <a:p>
            <a:pPr algn="just"/>
            <a:r>
              <a:rPr lang="es-CO" sz="2600" dirty="0" smtClean="0">
                <a:solidFill>
                  <a:schemeClr val="tx1"/>
                </a:solidFill>
                <a:latin typeface="Arial" pitchFamily="34" charset="0"/>
                <a:cs typeface="Arial" pitchFamily="34" charset="0"/>
              </a:rPr>
              <a:t>Desde el primero de Enero de 2013, la retención IVA será equivalente al quince (15%) del valor del impuesto.</a:t>
            </a:r>
          </a:p>
          <a:p>
            <a:pPr algn="just"/>
            <a:endParaRPr lang="es-CO" sz="2600" dirty="0" smtClean="0">
              <a:solidFill>
                <a:schemeClr val="tx1"/>
              </a:solidFill>
              <a:latin typeface="Arial" pitchFamily="34" charset="0"/>
              <a:cs typeface="Arial" pitchFamily="34" charset="0"/>
            </a:endParaRPr>
          </a:p>
          <a:p>
            <a:pPr algn="just">
              <a:buFont typeface="Wingdings" pitchFamily="2" charset="2"/>
              <a:buChar char="Ø"/>
            </a:pPr>
            <a:r>
              <a:rPr lang="es-CO" sz="2600" dirty="0" smtClean="0">
                <a:solidFill>
                  <a:schemeClr val="tx1"/>
                </a:solidFill>
                <a:latin typeface="Arial" pitchFamily="34" charset="0"/>
                <a:cs typeface="Arial" pitchFamily="34" charset="0"/>
              </a:rPr>
              <a:t> Tarifa del 100% sobre pagos a personas o entidades sin residencia en el país, o por venta de chatarra y tabaco vendido a siderúrgicas y tabacaleras respectivamente. Del 75%  para proveedores régimen común de C.I. y del 50% si el proveedor es Gran Contribuyente (Decreto 1919 23-02-2011).</a:t>
            </a:r>
            <a:endParaRPr lang="es-CO" sz="2600" dirty="0">
              <a:solidFill>
                <a:schemeClr val="tx1"/>
              </a:solidFill>
              <a:latin typeface="Arial" pitchFamily="34" charset="0"/>
              <a:cs typeface="Arial" pitchFamily="34" charset="0"/>
            </a:endParaRPr>
          </a:p>
        </p:txBody>
      </p:sp>
      <p:sp>
        <p:nvSpPr>
          <p:cNvPr id="4" name="1 Título"/>
          <p:cNvSpPr txBox="1">
            <a:spLocks/>
          </p:cNvSpPr>
          <p:nvPr/>
        </p:nvSpPr>
        <p:spPr>
          <a:xfrm>
            <a:off x="467544" y="1556792"/>
            <a:ext cx="77768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CO" sz="2000" b="1" i="0" u="none" strike="noStrike" kern="1200" cap="none" spc="0" normalizeH="0" baseline="0" noProof="0" dirty="0" smtClean="0">
                <a:ln>
                  <a:noFill/>
                </a:ln>
                <a:solidFill>
                  <a:schemeClr val="dk1"/>
                </a:solidFill>
                <a:effectLst/>
                <a:uLnTx/>
                <a:uFillTx/>
                <a:latin typeface="Arial" pitchFamily="34" charset="0"/>
                <a:cs typeface="Arial" pitchFamily="34" charset="0"/>
              </a:rPr>
              <a:t>ART.</a:t>
            </a:r>
            <a:r>
              <a:rPr kumimoji="0" lang="es-CO" sz="2000" b="1" i="0" u="none" strike="noStrike" kern="1200" cap="none" spc="0" normalizeH="0" noProof="0" dirty="0" smtClean="0">
                <a:ln>
                  <a:noFill/>
                </a:ln>
                <a:solidFill>
                  <a:schemeClr val="dk1"/>
                </a:solidFill>
                <a:effectLst/>
                <a:uLnTx/>
                <a:uFillTx/>
                <a:latin typeface="Arial" pitchFamily="34" charset="0"/>
                <a:cs typeface="Arial" pitchFamily="34" charset="0"/>
              </a:rPr>
              <a:t> 42 MODIFIQUESE EL ART. 437-1 DEL E.T.</a:t>
            </a:r>
            <a:endParaRPr kumimoji="0" lang="es-CO" sz="2000" b="1" i="0" u="none" strike="noStrike" kern="1200" cap="none" spc="0" normalizeH="0" baseline="0" noProof="0" dirty="0">
              <a:ln>
                <a:noFill/>
              </a:ln>
              <a:solidFill>
                <a:schemeClr val="dk1"/>
              </a:solidFill>
              <a:effectLst/>
              <a:uLnTx/>
              <a:uFillTx/>
              <a:latin typeface="Arial" pitchFamily="34" charset="0"/>
              <a:cs typeface="Arial" pitchFamily="34" charset="0"/>
            </a:endParaRPr>
          </a:p>
        </p:txBody>
      </p:sp>
      <p:pic>
        <p:nvPicPr>
          <p:cNvPr id="6" name="5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5496" y="17729"/>
            <a:ext cx="1296144" cy="602959"/>
          </a:xfrm>
          <a:prstGeom prst="rect">
            <a:avLst/>
          </a:prstGeom>
        </p:spPr>
      </p:pic>
      <p:sp>
        <p:nvSpPr>
          <p:cNvPr id="7" name="6 Marcador de pie de página"/>
          <p:cNvSpPr>
            <a:spLocks noGrp="1"/>
          </p:cNvSpPr>
          <p:nvPr>
            <p:ph type="ftr" sz="quarter" idx="11"/>
          </p:nvPr>
        </p:nvSpPr>
        <p:spPr/>
        <p:txBody>
          <a:bodyPr/>
          <a:lstStyle/>
          <a:p>
            <a:r>
              <a:rPr lang="es-CO" smtClean="0"/>
              <a:t>Cesar E. Anzola Aguilar - Contador Público Tributarista</a:t>
            </a:r>
            <a:endParaRPr lang="es-CO"/>
          </a:p>
        </p:txBody>
      </p:sp>
    </p:spTree>
  </p:cSld>
  <p:clrMapOvr>
    <a:masterClrMapping/>
  </p:clrMapOvr>
  <p:transition>
    <p:pull dir="l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692696"/>
            <a:ext cx="7776864" cy="648072"/>
          </a:xfrm>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ctr"/>
            <a:r>
              <a:rPr lang="es-CO" sz="2000" b="1" dirty="0" smtClean="0">
                <a:solidFill>
                  <a:schemeClr val="tx2">
                    <a:lumMod val="50000"/>
                  </a:schemeClr>
                </a:solidFill>
                <a:latin typeface="Arial Black" pitchFamily="34" charset="0"/>
                <a:cs typeface="Arial" pitchFamily="34" charset="0"/>
              </a:rPr>
              <a:t>CAMBIO DE TARIFA EN LOS SERVICIOS DE VIGILANCIA PRIVADA – SERVICIOS TEMPORALES</a:t>
            </a:r>
            <a:endParaRPr lang="es-CO" sz="2000" b="1" dirty="0">
              <a:solidFill>
                <a:schemeClr val="tx2">
                  <a:lumMod val="50000"/>
                </a:schemeClr>
              </a:solidFill>
              <a:latin typeface="Arial" pitchFamily="34" charset="0"/>
              <a:cs typeface="Arial" pitchFamily="34" charset="0"/>
            </a:endParaRPr>
          </a:p>
        </p:txBody>
      </p:sp>
      <p:sp>
        <p:nvSpPr>
          <p:cNvPr id="3" name="2 Subtítulo"/>
          <p:cNvSpPr>
            <a:spLocks noGrp="1"/>
          </p:cNvSpPr>
          <p:nvPr>
            <p:ph type="subTitle" idx="1"/>
          </p:nvPr>
        </p:nvSpPr>
        <p:spPr>
          <a:xfrm>
            <a:off x="467544" y="2852936"/>
            <a:ext cx="7776864" cy="3528392"/>
          </a:xfrm>
        </p:spPr>
        <p:style>
          <a:lnRef idx="2">
            <a:schemeClr val="dk1"/>
          </a:lnRef>
          <a:fillRef idx="1">
            <a:schemeClr val="lt1"/>
          </a:fillRef>
          <a:effectRef idx="0">
            <a:schemeClr val="dk1"/>
          </a:effectRef>
          <a:fontRef idx="minor">
            <a:schemeClr val="dk1"/>
          </a:fontRef>
        </p:style>
        <p:txBody>
          <a:bodyPr>
            <a:normAutofit fontScale="92500" lnSpcReduction="10000"/>
          </a:bodyPr>
          <a:lstStyle/>
          <a:p>
            <a:pPr algn="ctr"/>
            <a:r>
              <a:rPr lang="es-CO" sz="2600" b="1" dirty="0" smtClean="0">
                <a:solidFill>
                  <a:schemeClr val="tx2">
                    <a:lumMod val="50000"/>
                  </a:schemeClr>
                </a:solidFill>
                <a:latin typeface="Arial" pitchFamily="34" charset="0"/>
                <a:cs typeface="Arial" pitchFamily="34" charset="0"/>
              </a:rPr>
              <a:t>BASE GRAVABLE ESPECIAL</a:t>
            </a:r>
          </a:p>
          <a:p>
            <a:pPr algn="just"/>
            <a:endParaRPr lang="es-CO" sz="2600" dirty="0" smtClean="0">
              <a:solidFill>
                <a:schemeClr val="tx2">
                  <a:lumMod val="50000"/>
                </a:schemeClr>
              </a:solidFill>
              <a:latin typeface="Arial" pitchFamily="34" charset="0"/>
              <a:cs typeface="Arial" pitchFamily="34" charset="0"/>
            </a:endParaRPr>
          </a:p>
          <a:p>
            <a:pPr algn="just"/>
            <a:r>
              <a:rPr lang="es-CO" sz="2600" dirty="0" smtClean="0">
                <a:solidFill>
                  <a:schemeClr val="tx2">
                    <a:lumMod val="50000"/>
                  </a:schemeClr>
                </a:solidFill>
                <a:latin typeface="Arial" pitchFamily="34" charset="0"/>
                <a:cs typeface="Arial" pitchFamily="34" charset="0"/>
              </a:rPr>
              <a:t>La tarifa será del (16%) en la parte correspondiente al A.I.U. (Administración, Imprevistos y Utilidad) que no podrá ser inferior al 10% del valor del contrato.</a:t>
            </a:r>
          </a:p>
          <a:p>
            <a:pPr algn="just"/>
            <a:endParaRPr lang="es-CO" sz="2600" dirty="0" smtClean="0">
              <a:solidFill>
                <a:schemeClr val="tx2">
                  <a:lumMod val="50000"/>
                </a:schemeClr>
              </a:solidFill>
              <a:latin typeface="Arial" pitchFamily="34" charset="0"/>
              <a:cs typeface="Arial" pitchFamily="34" charset="0"/>
            </a:endParaRPr>
          </a:p>
          <a:p>
            <a:pPr algn="just"/>
            <a:r>
              <a:rPr lang="es-CO" sz="2600" dirty="0" smtClean="0">
                <a:solidFill>
                  <a:schemeClr val="tx2">
                    <a:lumMod val="50000"/>
                  </a:schemeClr>
                </a:solidFill>
                <a:latin typeface="Arial" pitchFamily="34" charset="0"/>
                <a:cs typeface="Arial" pitchFamily="34" charset="0"/>
              </a:rPr>
              <a:t>La base gravable descrita en este artículo, aplicará para efectos de la retención en la fuente en renta, al igual que para el impuesto de Industria y Comercio.</a:t>
            </a:r>
          </a:p>
          <a:p>
            <a:pPr algn="just"/>
            <a:endParaRPr lang="es-CO" sz="2600" dirty="0">
              <a:solidFill>
                <a:schemeClr val="tx1"/>
              </a:solidFill>
              <a:latin typeface="Arial" pitchFamily="34" charset="0"/>
              <a:cs typeface="Arial" pitchFamily="34" charset="0"/>
            </a:endParaRPr>
          </a:p>
        </p:txBody>
      </p:sp>
      <p:sp>
        <p:nvSpPr>
          <p:cNvPr id="4" name="1 Título"/>
          <p:cNvSpPr txBox="1">
            <a:spLocks/>
          </p:cNvSpPr>
          <p:nvPr/>
        </p:nvSpPr>
        <p:spPr>
          <a:xfrm>
            <a:off x="467544" y="1844824"/>
            <a:ext cx="777686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algn="ctr">
              <a:spcBef>
                <a:spcPct val="0"/>
              </a:spcBef>
              <a:defRPr/>
            </a:pPr>
            <a:r>
              <a:rPr lang="es-CO" sz="2000" dirty="0" smtClean="0">
                <a:solidFill>
                  <a:schemeClr val="tx2">
                    <a:lumMod val="50000"/>
                  </a:schemeClr>
                </a:solidFill>
                <a:latin typeface="Arial Black" pitchFamily="34" charset="0"/>
              </a:rPr>
              <a:t>ART. 46 MODIFIQUESE EL ART. 462-1 DEL E.T.</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s-CO" sz="2000" b="1" i="0" u="none" strike="noStrike" kern="1200" cap="none" spc="0" normalizeH="0" baseline="0" noProof="0" dirty="0">
              <a:ln>
                <a:noFill/>
              </a:ln>
              <a:solidFill>
                <a:schemeClr val="dk1"/>
              </a:solidFill>
              <a:effectLst/>
              <a:uLnTx/>
              <a:uFillTx/>
              <a:latin typeface="Arial" pitchFamily="34" charset="0"/>
              <a:cs typeface="Arial" pitchFamily="34" charset="0"/>
            </a:endParaRPr>
          </a:p>
        </p:txBody>
      </p:sp>
      <p:pic>
        <p:nvPicPr>
          <p:cNvPr id="6" name="5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5496" y="17729"/>
            <a:ext cx="1296144" cy="602959"/>
          </a:xfrm>
          <a:prstGeom prst="rect">
            <a:avLst/>
          </a:prstGeom>
        </p:spPr>
      </p:pic>
      <p:sp>
        <p:nvSpPr>
          <p:cNvPr id="7" name="6 Marcador de pie de página"/>
          <p:cNvSpPr>
            <a:spLocks noGrp="1"/>
          </p:cNvSpPr>
          <p:nvPr>
            <p:ph type="ftr" sz="quarter" idx="11"/>
          </p:nvPr>
        </p:nvSpPr>
        <p:spPr/>
        <p:txBody>
          <a:bodyPr/>
          <a:lstStyle/>
          <a:p>
            <a:r>
              <a:rPr lang="es-CO" smtClean="0"/>
              <a:t>Cesar E. Anzola Aguilar - Contador Público Tributarista</a:t>
            </a:r>
            <a:endParaRPr lang="es-CO"/>
          </a:p>
        </p:txBody>
      </p:sp>
    </p:spTree>
  </p:cSld>
  <p:clrMapOvr>
    <a:masterClrMapping/>
  </p:clrMapOvr>
  <p:transition>
    <p:pull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620688"/>
            <a:ext cx="7776864" cy="432048"/>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es-CO" sz="2000" b="1" dirty="0" smtClean="0">
                <a:solidFill>
                  <a:schemeClr val="tx2">
                    <a:lumMod val="50000"/>
                  </a:schemeClr>
                </a:solidFill>
                <a:latin typeface="Arial Black" pitchFamily="34" charset="0"/>
                <a:cs typeface="Arial" pitchFamily="34" charset="0"/>
              </a:rPr>
              <a:t>BIENES Y SERVICIOS GRAVADOS A LA TARIFA DEL 5%</a:t>
            </a:r>
            <a:endParaRPr lang="es-CO" sz="2000" b="1" dirty="0">
              <a:solidFill>
                <a:schemeClr val="tx2">
                  <a:lumMod val="50000"/>
                </a:schemeClr>
              </a:solidFill>
              <a:latin typeface="Arial Black" pitchFamily="34" charset="0"/>
              <a:cs typeface="Arial" pitchFamily="34" charset="0"/>
            </a:endParaRPr>
          </a:p>
        </p:txBody>
      </p:sp>
      <p:sp>
        <p:nvSpPr>
          <p:cNvPr id="4" name="1 Título"/>
          <p:cNvSpPr txBox="1">
            <a:spLocks/>
          </p:cNvSpPr>
          <p:nvPr/>
        </p:nvSpPr>
        <p:spPr>
          <a:xfrm>
            <a:off x="395536" y="1484784"/>
            <a:ext cx="777686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92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CO" sz="2000" b="0" i="0" u="none" strike="noStrike" kern="1200" cap="none" spc="0" normalizeH="0" baseline="0" noProof="0" dirty="0" smtClean="0">
                <a:ln>
                  <a:noFill/>
                </a:ln>
                <a:solidFill>
                  <a:schemeClr val="dk1"/>
                </a:solidFill>
                <a:effectLst/>
                <a:uLnTx/>
                <a:uFillTx/>
                <a:latin typeface="Arial Black" pitchFamily="34" charset="0"/>
                <a:ea typeface="+mn-ea"/>
                <a:cs typeface="+mn-cs"/>
              </a:rPr>
              <a:t>ART.</a:t>
            </a:r>
            <a:r>
              <a:rPr kumimoji="0" lang="es-CO" sz="2000" b="0" i="0" u="none" strike="noStrike" kern="1200" cap="none" spc="0" normalizeH="0" noProof="0" dirty="0" smtClean="0">
                <a:ln>
                  <a:noFill/>
                </a:ln>
                <a:solidFill>
                  <a:schemeClr val="dk1"/>
                </a:solidFill>
                <a:effectLst/>
                <a:uLnTx/>
                <a:uFillTx/>
                <a:latin typeface="Arial Black" pitchFamily="34" charset="0"/>
                <a:ea typeface="+mn-ea"/>
                <a:cs typeface="+mn-cs"/>
              </a:rPr>
              <a:t> 48 Y 49 MODIFICARON LOS ART. 468-1 Y 468-3 E.T.</a:t>
            </a:r>
            <a:endParaRPr kumimoji="0" lang="es-CO" sz="2000" b="0" i="0" u="none" strike="noStrike" kern="1200" cap="none" spc="0" normalizeH="0" baseline="0" noProof="0" dirty="0">
              <a:ln>
                <a:noFill/>
              </a:ln>
              <a:solidFill>
                <a:schemeClr val="dk1"/>
              </a:solidFill>
              <a:effectLst/>
              <a:uLnTx/>
              <a:uFillTx/>
              <a:latin typeface="Arial Black" pitchFamily="34" charset="0"/>
              <a:ea typeface="+mn-ea"/>
              <a:cs typeface="+mn-cs"/>
            </a:endParaRPr>
          </a:p>
        </p:txBody>
      </p:sp>
      <p:pic>
        <p:nvPicPr>
          <p:cNvPr id="6" name="5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5496" y="17729"/>
            <a:ext cx="1296144" cy="602959"/>
          </a:xfrm>
          <a:prstGeom prst="rect">
            <a:avLst/>
          </a:prstGeom>
        </p:spPr>
      </p:pic>
      <p:sp>
        <p:nvSpPr>
          <p:cNvPr id="8" name="2 Subtítulo"/>
          <p:cNvSpPr txBox="1">
            <a:spLocks/>
          </p:cNvSpPr>
          <p:nvPr/>
        </p:nvSpPr>
        <p:spPr>
          <a:xfrm>
            <a:off x="395536" y="2708920"/>
            <a:ext cx="7776864" cy="3528392"/>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lnSpcReduction="10000"/>
          </a:bodyPr>
          <a:lstStyle/>
          <a:p>
            <a:pPr algn="just"/>
            <a:r>
              <a:rPr lang="es-CO" sz="2600" dirty="0" smtClean="0">
                <a:solidFill>
                  <a:schemeClr val="tx1"/>
                </a:solidFill>
                <a:latin typeface="Arial" pitchFamily="34" charset="0"/>
                <a:cs typeface="Arial" pitchFamily="34" charset="0"/>
              </a:rPr>
              <a:t>Establece que los artículos y servicios gravados a la tarifa del 10%, pasen a la tarifa del 5%.</a:t>
            </a:r>
          </a:p>
          <a:p>
            <a:pPr algn="just"/>
            <a:endParaRPr lang="es-CO" sz="2600" dirty="0" smtClean="0">
              <a:solidFill>
                <a:schemeClr val="tx1"/>
              </a:solidFill>
              <a:latin typeface="Arial" pitchFamily="34" charset="0"/>
              <a:cs typeface="Arial" pitchFamily="34" charset="0"/>
            </a:endParaRPr>
          </a:p>
          <a:p>
            <a:pPr algn="just"/>
            <a:r>
              <a:rPr lang="es-CO" sz="2600" dirty="0" smtClean="0">
                <a:solidFill>
                  <a:schemeClr val="tx1"/>
                </a:solidFill>
                <a:latin typeface="Arial" pitchFamily="34" charset="0"/>
                <a:cs typeface="Arial" pitchFamily="34" charset="0"/>
              </a:rPr>
              <a:t>Ya no figuran con esta tarifa los servicios de hoteles ni los arrendamientos de inmuebles para usos diferentes a vivienda. Por lo tanto, se entienden que quedaron gravados a la tarifa general del 16%, igual que los servicios de clubes sociales o deportivos.</a:t>
            </a:r>
            <a:endParaRPr kumimoji="0" lang="es-CO" sz="2600" b="0" i="0" u="none" strike="noStrike" kern="1200" cap="none" spc="0" normalizeH="0" baseline="0" noProof="0" dirty="0" smtClean="0">
              <a:ln>
                <a:noFill/>
              </a:ln>
              <a:solidFill>
                <a:schemeClr val="tx2">
                  <a:lumMod val="50000"/>
                </a:schemeClr>
              </a:solidFill>
              <a:effectLst/>
              <a:uLnTx/>
              <a:uFillTx/>
              <a:latin typeface="Arial" pitchFamily="34" charset="0"/>
              <a:ea typeface="+mn-ea"/>
              <a:cs typeface="Arial" pitchFamily="34" charset="0"/>
            </a:endParaRPr>
          </a:p>
          <a:p>
            <a:pPr marL="0" marR="0" lvl="0" indent="0" algn="just" defTabSz="914400" rtl="0" eaLnBrk="1" fontAlgn="auto" latinLnBrk="0" hangingPunct="1">
              <a:lnSpc>
                <a:spcPct val="100000"/>
              </a:lnSpc>
              <a:spcBef>
                <a:spcPct val="20000"/>
              </a:spcBef>
              <a:spcAft>
                <a:spcPts val="0"/>
              </a:spcAft>
              <a:buClr>
                <a:schemeClr val="accent1"/>
              </a:buClr>
              <a:buSzTx/>
              <a:buFont typeface="Arial" pitchFamily="34" charset="0"/>
              <a:buNone/>
              <a:tabLst/>
              <a:defRPr/>
            </a:pPr>
            <a:endParaRPr kumimoji="0" lang="es-CO" sz="26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
        <p:nvSpPr>
          <p:cNvPr id="7" name="6 Marcador de pie de página"/>
          <p:cNvSpPr>
            <a:spLocks noGrp="1"/>
          </p:cNvSpPr>
          <p:nvPr>
            <p:ph type="ftr" sz="quarter" idx="11"/>
          </p:nvPr>
        </p:nvSpPr>
        <p:spPr/>
        <p:txBody>
          <a:bodyPr/>
          <a:lstStyle/>
          <a:p>
            <a:r>
              <a:rPr lang="es-CO" smtClean="0"/>
              <a:t>Cesar E. Anzola Aguilar - Contador Público Tributarista</a:t>
            </a:r>
            <a:endParaRPr lang="es-CO"/>
          </a:p>
        </p:txBody>
      </p:sp>
    </p:spTree>
  </p:cSld>
  <p:clrMapOvr>
    <a:masterClrMapping/>
  </p:clrMapOvr>
  <p:transition>
    <p:pull dir="l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692696"/>
            <a:ext cx="7776864" cy="432048"/>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es-CO" sz="2000" b="1" dirty="0" smtClean="0">
                <a:solidFill>
                  <a:schemeClr val="tx2">
                    <a:lumMod val="50000"/>
                  </a:schemeClr>
                </a:solidFill>
                <a:latin typeface="Arial Black" pitchFamily="34" charset="0"/>
                <a:cs typeface="Arial" pitchFamily="34" charset="0"/>
              </a:rPr>
              <a:t>INCREMENTO DE LOS BIENES EXENTOS</a:t>
            </a:r>
            <a:endParaRPr lang="es-CO" sz="2000" b="1" dirty="0">
              <a:solidFill>
                <a:schemeClr val="tx2">
                  <a:lumMod val="50000"/>
                </a:schemeClr>
              </a:solidFill>
              <a:latin typeface="Arial Black" pitchFamily="34" charset="0"/>
              <a:cs typeface="Arial" pitchFamily="34" charset="0"/>
            </a:endParaRPr>
          </a:p>
        </p:txBody>
      </p:sp>
      <p:pic>
        <p:nvPicPr>
          <p:cNvPr id="6" name="5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5496" y="17729"/>
            <a:ext cx="1296144" cy="602959"/>
          </a:xfrm>
          <a:prstGeom prst="rect">
            <a:avLst/>
          </a:prstGeom>
        </p:spPr>
      </p:pic>
      <p:sp>
        <p:nvSpPr>
          <p:cNvPr id="8" name="1 Título"/>
          <p:cNvSpPr txBox="1">
            <a:spLocks/>
          </p:cNvSpPr>
          <p:nvPr/>
        </p:nvSpPr>
        <p:spPr>
          <a:xfrm>
            <a:off x="395536" y="1556792"/>
            <a:ext cx="7776864"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lvl="0" algn="ctr">
              <a:spcBef>
                <a:spcPct val="0"/>
              </a:spcBef>
              <a:defRPr/>
            </a:pPr>
            <a:r>
              <a:rPr lang="es-CO" sz="2000" dirty="0" smtClean="0">
                <a:solidFill>
                  <a:schemeClr val="tx2">
                    <a:lumMod val="50000"/>
                  </a:schemeClr>
                </a:solidFill>
                <a:latin typeface="Arial Black" pitchFamily="34" charset="0"/>
              </a:rPr>
              <a:t>ART. 54. MODIFIQUESE EL ART. 477 DEL E.T.</a:t>
            </a:r>
            <a:endParaRPr kumimoji="0" lang="es-CO" sz="2000" b="0" i="0" u="none" strike="noStrike" kern="1200" cap="none" spc="0" normalizeH="0" baseline="0" noProof="0" dirty="0">
              <a:ln>
                <a:noFill/>
              </a:ln>
              <a:solidFill>
                <a:schemeClr val="tx2">
                  <a:lumMod val="50000"/>
                </a:schemeClr>
              </a:solidFill>
              <a:effectLst/>
              <a:uLnTx/>
              <a:uFillTx/>
              <a:latin typeface="Arial Black" pitchFamily="34" charset="0"/>
              <a:ea typeface="+mn-ea"/>
              <a:cs typeface="+mn-cs"/>
            </a:endParaRPr>
          </a:p>
        </p:txBody>
      </p:sp>
      <p:sp>
        <p:nvSpPr>
          <p:cNvPr id="9" name="2 Subtítulo"/>
          <p:cNvSpPr txBox="1">
            <a:spLocks/>
          </p:cNvSpPr>
          <p:nvPr/>
        </p:nvSpPr>
        <p:spPr>
          <a:xfrm>
            <a:off x="395536" y="2852936"/>
            <a:ext cx="7776864" cy="3528392"/>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fontScale="92500"/>
          </a:bodyPr>
          <a:lstStyle/>
          <a:p>
            <a:pPr algn="just"/>
            <a:r>
              <a:rPr lang="es-CO" sz="2600" dirty="0" smtClean="0">
                <a:solidFill>
                  <a:schemeClr val="tx1"/>
                </a:solidFill>
                <a:latin typeface="Arial" pitchFamily="34" charset="0"/>
                <a:cs typeface="Arial" pitchFamily="34" charset="0"/>
              </a:rPr>
              <a:t>Los productores de bienes exentos del presente artículo, </a:t>
            </a:r>
            <a:r>
              <a:rPr lang="es-CO" sz="2600" u="sng" dirty="0" smtClean="0">
                <a:solidFill>
                  <a:schemeClr val="tx1"/>
                </a:solidFill>
                <a:latin typeface="Arial" pitchFamily="34" charset="0"/>
                <a:cs typeface="Arial" pitchFamily="34" charset="0"/>
              </a:rPr>
              <a:t>podrán</a:t>
            </a:r>
            <a:r>
              <a:rPr lang="es-CO" sz="2600" dirty="0" smtClean="0">
                <a:solidFill>
                  <a:schemeClr val="tx1"/>
                </a:solidFill>
                <a:latin typeface="Arial" pitchFamily="34" charset="0"/>
                <a:cs typeface="Arial" pitchFamily="34" charset="0"/>
              </a:rPr>
              <a:t> solicitar la devolución de los IVA pagados en los tres primeros bimestres de cada año, después del mes de julio, previa presentación de las declaraciones bimestrales de IVA y la declaración del impuesto sobre la renta del año gravable inmediatamente anterior. La segunda podrá solicitarla una vez haya presentado la declaración de renta del correspondiente año gravable.</a:t>
            </a:r>
          </a:p>
        </p:txBody>
      </p:sp>
      <p:sp>
        <p:nvSpPr>
          <p:cNvPr id="7" name="6 Marcador de pie de página"/>
          <p:cNvSpPr>
            <a:spLocks noGrp="1"/>
          </p:cNvSpPr>
          <p:nvPr>
            <p:ph type="ftr" sz="quarter" idx="11"/>
          </p:nvPr>
        </p:nvSpPr>
        <p:spPr/>
        <p:txBody>
          <a:bodyPr/>
          <a:lstStyle/>
          <a:p>
            <a:r>
              <a:rPr lang="es-CO" smtClean="0"/>
              <a:t>Cesar E. Anzola Aguilar - Contador Público Tributarista</a:t>
            </a:r>
            <a:endParaRPr lang="es-CO"/>
          </a:p>
        </p:txBody>
      </p:sp>
    </p:spTree>
  </p:cSld>
  <p:clrMapOvr>
    <a:masterClrMapping/>
  </p:clrMapOvr>
  <p:transition>
    <p:pull dir="l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5496" y="17729"/>
            <a:ext cx="1296144" cy="602959"/>
          </a:xfrm>
          <a:prstGeom prst="rect">
            <a:avLst/>
          </a:prstGeom>
        </p:spPr>
      </p:pic>
      <p:sp>
        <p:nvSpPr>
          <p:cNvPr id="8" name="1 Título"/>
          <p:cNvSpPr txBox="1">
            <a:spLocks/>
          </p:cNvSpPr>
          <p:nvPr/>
        </p:nvSpPr>
        <p:spPr>
          <a:xfrm>
            <a:off x="323528" y="980728"/>
            <a:ext cx="7776864"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lvl="0" algn="ctr">
              <a:spcBef>
                <a:spcPct val="0"/>
              </a:spcBef>
              <a:defRPr/>
            </a:pPr>
            <a:r>
              <a:rPr lang="es-CO" sz="2000" dirty="0" smtClean="0">
                <a:solidFill>
                  <a:schemeClr val="tx2">
                    <a:lumMod val="50000"/>
                  </a:schemeClr>
                </a:solidFill>
                <a:latin typeface="Arial Black" pitchFamily="34" charset="0"/>
              </a:rPr>
              <a:t>ART. 54. MODIFIQUESE EL ART. 477 DEL E.T.</a:t>
            </a:r>
            <a:endParaRPr kumimoji="0" lang="es-CO" sz="2000" b="0" i="0" u="none" strike="noStrike" kern="1200" cap="none" spc="0" normalizeH="0" baseline="0" noProof="0" dirty="0">
              <a:ln>
                <a:noFill/>
              </a:ln>
              <a:solidFill>
                <a:schemeClr val="tx2">
                  <a:lumMod val="50000"/>
                </a:schemeClr>
              </a:solidFill>
              <a:effectLst/>
              <a:uLnTx/>
              <a:uFillTx/>
              <a:latin typeface="Arial Black" pitchFamily="34" charset="0"/>
              <a:ea typeface="+mn-ea"/>
              <a:cs typeface="+mn-cs"/>
            </a:endParaRPr>
          </a:p>
        </p:txBody>
      </p:sp>
      <p:sp>
        <p:nvSpPr>
          <p:cNvPr id="9" name="2 Subtítulo"/>
          <p:cNvSpPr txBox="1">
            <a:spLocks/>
          </p:cNvSpPr>
          <p:nvPr/>
        </p:nvSpPr>
        <p:spPr>
          <a:xfrm>
            <a:off x="323528" y="2060848"/>
            <a:ext cx="7776864" cy="4392488"/>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p>
            <a:pPr algn="just"/>
            <a:r>
              <a:rPr lang="es-CO" sz="2600" b="1" dirty="0" smtClean="0">
                <a:solidFill>
                  <a:schemeClr val="tx1"/>
                </a:solidFill>
                <a:latin typeface="Arial" pitchFamily="34" charset="0"/>
                <a:cs typeface="Arial" pitchFamily="34" charset="0"/>
              </a:rPr>
              <a:t>Parágrafo 1. </a:t>
            </a:r>
            <a:r>
              <a:rPr lang="es-CO" sz="2600" dirty="0" smtClean="0">
                <a:solidFill>
                  <a:schemeClr val="tx1"/>
                </a:solidFill>
                <a:latin typeface="Arial" pitchFamily="34" charset="0"/>
                <a:cs typeface="Arial" pitchFamily="34" charset="0"/>
              </a:rPr>
              <a:t>“Los productores de los bienes de que trata el presente artículo se consideran responsables del impuesto sobre las ventas, </a:t>
            </a:r>
            <a:r>
              <a:rPr lang="es-CO" sz="2600" u="sng" dirty="0" smtClean="0">
                <a:solidFill>
                  <a:schemeClr val="tx1"/>
                </a:solidFill>
                <a:latin typeface="Arial" pitchFamily="34" charset="0"/>
                <a:cs typeface="Arial" pitchFamily="34" charset="0"/>
              </a:rPr>
              <a:t>están obligados a llevar contabilidad para efectos fiscales</a:t>
            </a:r>
            <a:r>
              <a:rPr lang="es-CO" sz="2600" dirty="0" smtClean="0">
                <a:solidFill>
                  <a:schemeClr val="tx1"/>
                </a:solidFill>
                <a:latin typeface="Arial" pitchFamily="34" charset="0"/>
                <a:cs typeface="Arial" pitchFamily="34" charset="0"/>
              </a:rPr>
              <a:t>, … “</a:t>
            </a:r>
          </a:p>
          <a:p>
            <a:pPr algn="just"/>
            <a:endParaRPr lang="es-CO" sz="2600" b="1" dirty="0" smtClean="0">
              <a:solidFill>
                <a:schemeClr val="tx1"/>
              </a:solidFill>
              <a:latin typeface="Arial" pitchFamily="34" charset="0"/>
              <a:cs typeface="Arial" pitchFamily="34" charset="0"/>
            </a:endParaRPr>
          </a:p>
          <a:p>
            <a:pPr algn="just"/>
            <a:r>
              <a:rPr lang="es-CO" sz="2600" b="1" dirty="0" smtClean="0">
                <a:solidFill>
                  <a:schemeClr val="tx1"/>
                </a:solidFill>
                <a:latin typeface="Arial" pitchFamily="34" charset="0"/>
                <a:cs typeface="Arial" pitchFamily="34" charset="0"/>
              </a:rPr>
              <a:t>Artículo 481. Bienes exentos con derecho a devolución bimestral.</a:t>
            </a:r>
            <a:endParaRPr lang="es-CO" sz="2600" dirty="0" smtClean="0">
              <a:solidFill>
                <a:schemeClr val="tx1"/>
              </a:solidFill>
              <a:latin typeface="Arial" pitchFamily="34" charset="0"/>
              <a:cs typeface="Arial" pitchFamily="34" charset="0"/>
            </a:endParaRPr>
          </a:p>
          <a:p>
            <a:pPr algn="just"/>
            <a:r>
              <a:rPr lang="es-CO" sz="2400" dirty="0" smtClean="0">
                <a:solidFill>
                  <a:schemeClr val="tx1"/>
                </a:solidFill>
                <a:latin typeface="Arial" pitchFamily="34" charset="0"/>
                <a:cs typeface="Arial" pitchFamily="34" charset="0"/>
              </a:rPr>
              <a:t>f. Los impresos contemplados en el artículo 478 del E.T., y los diarios y publicaciones periódicas …</a:t>
            </a:r>
          </a:p>
          <a:p>
            <a:pPr algn="just"/>
            <a:endParaRPr lang="es-CO" sz="2600" b="1" dirty="0" smtClean="0">
              <a:solidFill>
                <a:schemeClr val="tx1"/>
              </a:solidFill>
              <a:latin typeface="Arial" pitchFamily="34" charset="0"/>
              <a:cs typeface="Arial" pitchFamily="34" charset="0"/>
            </a:endParaRPr>
          </a:p>
          <a:p>
            <a:pPr algn="just"/>
            <a:endParaRPr lang="es-CO" sz="2600" b="1" dirty="0" smtClean="0">
              <a:solidFill>
                <a:schemeClr val="tx1"/>
              </a:solidFill>
              <a:latin typeface="Arial" pitchFamily="34" charset="0"/>
              <a:cs typeface="Arial" pitchFamily="34" charset="0"/>
            </a:endParaRPr>
          </a:p>
          <a:p>
            <a:pPr algn="just"/>
            <a:endParaRPr lang="es-CO" sz="2600" b="1" dirty="0" smtClean="0">
              <a:solidFill>
                <a:schemeClr val="tx1"/>
              </a:solidFill>
              <a:latin typeface="Arial" pitchFamily="34" charset="0"/>
              <a:cs typeface="Arial" pitchFamily="34" charset="0"/>
            </a:endParaRPr>
          </a:p>
          <a:p>
            <a:pPr algn="just"/>
            <a:endParaRPr lang="es-CO" sz="2600" b="1" dirty="0" smtClean="0">
              <a:solidFill>
                <a:schemeClr val="tx1"/>
              </a:solidFill>
              <a:latin typeface="Arial" pitchFamily="34" charset="0"/>
              <a:cs typeface="Arial" pitchFamily="34" charset="0"/>
            </a:endParaRPr>
          </a:p>
          <a:p>
            <a:pPr algn="just"/>
            <a:endParaRPr lang="es-CO" sz="2600" b="1" dirty="0" smtClean="0">
              <a:solidFill>
                <a:schemeClr val="tx1"/>
              </a:solidFill>
              <a:latin typeface="Arial" pitchFamily="34" charset="0"/>
              <a:cs typeface="Arial" pitchFamily="34" charset="0"/>
            </a:endParaRPr>
          </a:p>
        </p:txBody>
      </p:sp>
      <p:sp>
        <p:nvSpPr>
          <p:cNvPr id="5" name="4 Marcador de pie de página"/>
          <p:cNvSpPr>
            <a:spLocks noGrp="1"/>
          </p:cNvSpPr>
          <p:nvPr>
            <p:ph type="ftr" sz="quarter" idx="11"/>
          </p:nvPr>
        </p:nvSpPr>
        <p:spPr/>
        <p:txBody>
          <a:bodyPr/>
          <a:lstStyle/>
          <a:p>
            <a:r>
              <a:rPr lang="es-CO" smtClean="0"/>
              <a:t>Cesar E. Anzola Aguilar - Contador Público Tributarista</a:t>
            </a:r>
            <a:endParaRPr lang="es-CO"/>
          </a:p>
        </p:txBody>
      </p:sp>
    </p:spTree>
  </p:cSld>
  <p:clrMapOvr>
    <a:masterClrMapping/>
  </p:clrMapOvr>
  <p:transition>
    <p:pull dir="l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yacencia">
  <a:themeElements>
    <a:clrScheme name="Personalizado 5">
      <a:dk1>
        <a:srgbClr val="2F2B20"/>
      </a:dk1>
      <a:lt1>
        <a:srgbClr val="FFFFFF"/>
      </a:lt1>
      <a:dk2>
        <a:srgbClr val="675E47"/>
      </a:dk2>
      <a:lt2>
        <a:srgbClr val="DFDCB7"/>
      </a:lt2>
      <a:accent1>
        <a:srgbClr val="E3F67D"/>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yace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1910</TotalTime>
  <Words>2244</Words>
  <Application>Microsoft Office PowerPoint</Application>
  <PresentationFormat>Presentación en pantalla (4:3)</PresentationFormat>
  <Paragraphs>208</Paragraphs>
  <Slides>22</Slides>
  <Notes>6</Notes>
  <HiddenSlides>0</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Adyacencia</vt:lpstr>
      <vt:lpstr>REFORMA TRIBUTARIA  -  LEY 1607/2012</vt:lpstr>
      <vt:lpstr>Diapositiva 2</vt:lpstr>
      <vt:lpstr>Diapositiva 3</vt:lpstr>
      <vt:lpstr>Diapositiva 4</vt:lpstr>
      <vt:lpstr>RETENCION EN LA FUENTE EN EL IMPUESTO SOBRE LAS VENTAS</vt:lpstr>
      <vt:lpstr>CAMBIO DE TARIFA EN LOS SERVICIOS DE VIGILANCIA PRIVADA – SERVICIOS TEMPORALES</vt:lpstr>
      <vt:lpstr>BIENES Y SERVICIOS GRAVADOS A LA TARIFA DEL 5%</vt:lpstr>
      <vt:lpstr>INCREMENTO DE LOS BIENES EXENTOS</vt:lpstr>
      <vt:lpstr>Diapositiva 9</vt:lpstr>
      <vt:lpstr>IMPUESTOS DESCONTABLES</vt:lpstr>
      <vt:lpstr>IMPUESTOS DESCONTABLES SUSCEPTIBLES DE DEVOLUCIÓN</vt:lpstr>
      <vt:lpstr>IMPUESTOS DESCONTABLES SUSCEPTIBLES DE DEVOLUCIÓN</vt:lpstr>
      <vt:lpstr>PROCEDIMIENTO EN DEVOLUCIONES DE SALDOS A FAVOR EN IVA</vt:lpstr>
      <vt:lpstr>PERIODO GRAVABLE DEL IMPUESTO SOBRE LAS VENTAS</vt:lpstr>
      <vt:lpstr>PERIODO GRAVABLE DEL IMPUESTO SOBRE LAS VENTAS</vt:lpstr>
      <vt:lpstr>RESUMEN </vt:lpstr>
      <vt:lpstr>RESUMEN </vt:lpstr>
      <vt:lpstr>RESUMEN </vt:lpstr>
      <vt:lpstr>IMPUESTO NACIONAL AL CONSUMO</vt:lpstr>
      <vt:lpstr>IMPUESTO NACIONAL AL CONSUMO</vt:lpstr>
      <vt:lpstr>Diapositiva 21</vt:lpstr>
      <vt:lpstr>Diapositiva 22</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RENTA PRESUNTIVA ART. 188 E.T.</dc:title>
  <dc:creator>USUARIO</dc:creator>
  <cp:lastModifiedBy>Edgar Castañeda</cp:lastModifiedBy>
  <cp:revision>303</cp:revision>
  <dcterms:created xsi:type="dcterms:W3CDTF">2011-05-06T02:06:42Z</dcterms:created>
  <dcterms:modified xsi:type="dcterms:W3CDTF">2013-02-18T01:34:09Z</dcterms:modified>
</cp:coreProperties>
</file>