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56" r:id="rId2"/>
    <p:sldId id="302" r:id="rId3"/>
    <p:sldId id="291" r:id="rId4"/>
    <p:sldId id="295" r:id="rId5"/>
    <p:sldId id="296" r:id="rId6"/>
    <p:sldId id="303" r:id="rId7"/>
    <p:sldId id="304" r:id="rId8"/>
    <p:sldId id="305" r:id="rId9"/>
    <p:sldId id="290" r:id="rId10"/>
    <p:sldId id="312" r:id="rId11"/>
    <p:sldId id="257" r:id="rId12"/>
    <p:sldId id="293" r:id="rId13"/>
    <p:sldId id="273" r:id="rId14"/>
    <p:sldId id="260" r:id="rId15"/>
    <p:sldId id="294" r:id="rId16"/>
    <p:sldId id="286" r:id="rId17"/>
    <p:sldId id="287" r:id="rId18"/>
    <p:sldId id="288" r:id="rId19"/>
    <p:sldId id="301" r:id="rId20"/>
    <p:sldId id="300" r:id="rId21"/>
    <p:sldId id="311" r:id="rId22"/>
    <p:sldId id="308" r:id="rId23"/>
    <p:sldId id="309" r:id="rId24"/>
    <p:sldId id="310" r:id="rId25"/>
    <p:sldId id="306" r:id="rId26"/>
    <p:sldId id="307" r:id="rId27"/>
    <p:sldId id="313" r:id="rId28"/>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06" autoAdjust="0"/>
    <p:restoredTop sz="94068" autoAdjust="0"/>
  </p:normalViewPr>
  <p:slideViewPr>
    <p:cSldViewPr>
      <p:cViewPr>
        <p:scale>
          <a:sx n="90" d="100"/>
          <a:sy n="90" d="100"/>
        </p:scale>
        <p:origin x="-828"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508"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s-CO" smtClean="0"/>
              <a:t>21/11/2012</a:t>
            </a:r>
            <a:endParaRPr lang="es-CO"/>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s-CO" smtClean="0"/>
              <a:t>Cesar E. Anzola Aguilar - Contador Público Tributarista</a:t>
            </a:r>
            <a:endParaRPr lang="es-CO"/>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A374100-BCA7-4544-835C-A13E853AA3DA}" type="slidenum">
              <a:rPr lang="es-CO" smtClean="0"/>
              <a:pPr/>
              <a:t>‹Nº›</a:t>
            </a:fld>
            <a:endParaRPr lang="es-CO"/>
          </a:p>
        </p:txBody>
      </p:sp>
    </p:spTree>
    <p:extLst>
      <p:ext uri="{BB962C8B-B14F-4D97-AF65-F5344CB8AC3E}">
        <p14:creationId xmlns:p14="http://schemas.microsoft.com/office/powerpoint/2010/main" val="272320196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s-CO" smtClean="0"/>
              <a:t>21/11/2012</a:t>
            </a:r>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s-CO" smtClean="0"/>
              <a:t>Cesar E. Anzola Aguilar - Contador Público Tributarista</a:t>
            </a:r>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169837-3179-4931-8F8E-CBDBCDBE5CE8}" type="slidenum">
              <a:rPr lang="es-CO" smtClean="0"/>
              <a:pPr/>
              <a:t>‹Nº›</a:t>
            </a:fld>
            <a:endParaRPr lang="es-CO"/>
          </a:p>
        </p:txBody>
      </p:sp>
    </p:spTree>
    <p:extLst>
      <p:ext uri="{BB962C8B-B14F-4D97-AF65-F5344CB8AC3E}">
        <p14:creationId xmlns:p14="http://schemas.microsoft.com/office/powerpoint/2010/main" val="528764342"/>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fecha"/>
          <p:cNvSpPr>
            <a:spLocks noGrp="1"/>
          </p:cNvSpPr>
          <p:nvPr>
            <p:ph type="dt" idx="10"/>
          </p:nvPr>
        </p:nvSpPr>
        <p:spPr/>
        <p:txBody>
          <a:bodyPr/>
          <a:lstStyle/>
          <a:p>
            <a:r>
              <a:rPr lang="es-CO" smtClean="0"/>
              <a:t>21/11/2012</a:t>
            </a:r>
            <a:endParaRPr lang="es-CO"/>
          </a:p>
        </p:txBody>
      </p:sp>
      <p:sp>
        <p:nvSpPr>
          <p:cNvPr id="5" name="4 Marcador de pie de página"/>
          <p:cNvSpPr>
            <a:spLocks noGrp="1"/>
          </p:cNvSpPr>
          <p:nvPr>
            <p:ph type="ftr" sz="quarter" idx="11"/>
          </p:nvPr>
        </p:nvSpPr>
        <p:spPr/>
        <p:txBody>
          <a:bodyPr/>
          <a:lstStyle/>
          <a:p>
            <a:r>
              <a:rPr lang="es-CO" smtClean="0"/>
              <a:t>Cesar E. Anzola Aguilar - Contador Público Tributarista</a:t>
            </a:r>
            <a:endParaRPr lang="es-CO"/>
          </a:p>
        </p:txBody>
      </p:sp>
      <p:sp>
        <p:nvSpPr>
          <p:cNvPr id="6" name="5 Marcador de número de diapositiva"/>
          <p:cNvSpPr>
            <a:spLocks noGrp="1"/>
          </p:cNvSpPr>
          <p:nvPr>
            <p:ph type="sldNum" sz="quarter" idx="12"/>
          </p:nvPr>
        </p:nvSpPr>
        <p:spPr/>
        <p:txBody>
          <a:bodyPr/>
          <a:lstStyle/>
          <a:p>
            <a:fld id="{EF169837-3179-4931-8F8E-CBDBCDBE5CE8}" type="slidenum">
              <a:rPr lang="es-CO" smtClean="0"/>
              <a:pPr/>
              <a:t>1</a:t>
            </a:fld>
            <a:endParaRPr lang="es-CO"/>
          </a:p>
        </p:txBody>
      </p:sp>
    </p:spTree>
    <p:extLst>
      <p:ext uri="{BB962C8B-B14F-4D97-AF65-F5344CB8AC3E}">
        <p14:creationId xmlns:p14="http://schemas.microsoft.com/office/powerpoint/2010/main" val="3392211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fecha"/>
          <p:cNvSpPr>
            <a:spLocks noGrp="1"/>
          </p:cNvSpPr>
          <p:nvPr>
            <p:ph type="dt" idx="10"/>
          </p:nvPr>
        </p:nvSpPr>
        <p:spPr/>
        <p:txBody>
          <a:bodyPr/>
          <a:lstStyle/>
          <a:p>
            <a:r>
              <a:rPr lang="es-CO" smtClean="0"/>
              <a:t>21/11/2012</a:t>
            </a:r>
            <a:endParaRPr lang="es-CO"/>
          </a:p>
        </p:txBody>
      </p:sp>
      <p:sp>
        <p:nvSpPr>
          <p:cNvPr id="5" name="4 Marcador de pie de página"/>
          <p:cNvSpPr>
            <a:spLocks noGrp="1"/>
          </p:cNvSpPr>
          <p:nvPr>
            <p:ph type="ftr" sz="quarter" idx="11"/>
          </p:nvPr>
        </p:nvSpPr>
        <p:spPr/>
        <p:txBody>
          <a:bodyPr/>
          <a:lstStyle/>
          <a:p>
            <a:r>
              <a:rPr lang="es-CO" smtClean="0"/>
              <a:t>Cesar E. Anzola Aguilar - Contador Público Tributarista</a:t>
            </a:r>
            <a:endParaRPr lang="es-CO"/>
          </a:p>
        </p:txBody>
      </p:sp>
      <p:sp>
        <p:nvSpPr>
          <p:cNvPr id="6" name="5 Marcador de número de diapositiva"/>
          <p:cNvSpPr>
            <a:spLocks noGrp="1"/>
          </p:cNvSpPr>
          <p:nvPr>
            <p:ph type="sldNum" sz="quarter" idx="12"/>
          </p:nvPr>
        </p:nvSpPr>
        <p:spPr/>
        <p:txBody>
          <a:bodyPr/>
          <a:lstStyle/>
          <a:p>
            <a:fld id="{EF169837-3179-4931-8F8E-CBDBCDBE5CE8}" type="slidenum">
              <a:rPr lang="es-CO" smtClean="0"/>
              <a:pPr/>
              <a:t>2</a:t>
            </a:fld>
            <a:endParaRPr lang="es-CO"/>
          </a:p>
        </p:txBody>
      </p:sp>
    </p:spTree>
    <p:extLst>
      <p:ext uri="{BB962C8B-B14F-4D97-AF65-F5344CB8AC3E}">
        <p14:creationId xmlns:p14="http://schemas.microsoft.com/office/powerpoint/2010/main" val="3392211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fecha"/>
          <p:cNvSpPr>
            <a:spLocks noGrp="1"/>
          </p:cNvSpPr>
          <p:nvPr>
            <p:ph type="dt" idx="10"/>
          </p:nvPr>
        </p:nvSpPr>
        <p:spPr/>
        <p:txBody>
          <a:bodyPr/>
          <a:lstStyle/>
          <a:p>
            <a:r>
              <a:rPr lang="es-CO" smtClean="0"/>
              <a:t>21/11/2012</a:t>
            </a:r>
            <a:endParaRPr lang="es-CO"/>
          </a:p>
        </p:txBody>
      </p:sp>
      <p:sp>
        <p:nvSpPr>
          <p:cNvPr id="5" name="4 Marcador de pie de página"/>
          <p:cNvSpPr>
            <a:spLocks noGrp="1"/>
          </p:cNvSpPr>
          <p:nvPr>
            <p:ph type="ftr" sz="quarter" idx="11"/>
          </p:nvPr>
        </p:nvSpPr>
        <p:spPr/>
        <p:txBody>
          <a:bodyPr/>
          <a:lstStyle/>
          <a:p>
            <a:r>
              <a:rPr lang="es-CO" smtClean="0"/>
              <a:t>Cesar E. Anzola Aguilar - Contador Público Tributarista</a:t>
            </a:r>
            <a:endParaRPr lang="es-CO"/>
          </a:p>
        </p:txBody>
      </p:sp>
      <p:sp>
        <p:nvSpPr>
          <p:cNvPr id="6" name="5 Marcador de número de diapositiva"/>
          <p:cNvSpPr>
            <a:spLocks noGrp="1"/>
          </p:cNvSpPr>
          <p:nvPr>
            <p:ph type="sldNum" sz="quarter" idx="12"/>
          </p:nvPr>
        </p:nvSpPr>
        <p:spPr/>
        <p:txBody>
          <a:bodyPr/>
          <a:lstStyle/>
          <a:p>
            <a:fld id="{EF169837-3179-4931-8F8E-CBDBCDBE5CE8}" type="slidenum">
              <a:rPr lang="es-CO" smtClean="0"/>
              <a:pPr/>
              <a:t>3</a:t>
            </a:fld>
            <a:endParaRPr lang="es-CO"/>
          </a:p>
        </p:txBody>
      </p:sp>
    </p:spTree>
    <p:extLst>
      <p:ext uri="{BB962C8B-B14F-4D97-AF65-F5344CB8AC3E}">
        <p14:creationId xmlns:p14="http://schemas.microsoft.com/office/powerpoint/2010/main" val="3392211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fecha"/>
          <p:cNvSpPr>
            <a:spLocks noGrp="1"/>
          </p:cNvSpPr>
          <p:nvPr>
            <p:ph type="dt" idx="10"/>
          </p:nvPr>
        </p:nvSpPr>
        <p:spPr/>
        <p:txBody>
          <a:bodyPr/>
          <a:lstStyle/>
          <a:p>
            <a:r>
              <a:rPr lang="es-CO" smtClean="0"/>
              <a:t>21/11/2012</a:t>
            </a:r>
            <a:endParaRPr lang="es-CO"/>
          </a:p>
        </p:txBody>
      </p:sp>
      <p:sp>
        <p:nvSpPr>
          <p:cNvPr id="5" name="4 Marcador de pie de página"/>
          <p:cNvSpPr>
            <a:spLocks noGrp="1"/>
          </p:cNvSpPr>
          <p:nvPr>
            <p:ph type="ftr" sz="quarter" idx="11"/>
          </p:nvPr>
        </p:nvSpPr>
        <p:spPr/>
        <p:txBody>
          <a:bodyPr/>
          <a:lstStyle/>
          <a:p>
            <a:r>
              <a:rPr lang="es-CO" smtClean="0"/>
              <a:t>Cesar E. Anzola Aguilar - Contador Público Tributarista</a:t>
            </a:r>
            <a:endParaRPr lang="es-CO"/>
          </a:p>
        </p:txBody>
      </p:sp>
      <p:sp>
        <p:nvSpPr>
          <p:cNvPr id="6" name="5 Marcador de número de diapositiva"/>
          <p:cNvSpPr>
            <a:spLocks noGrp="1"/>
          </p:cNvSpPr>
          <p:nvPr>
            <p:ph type="sldNum" sz="quarter" idx="12"/>
          </p:nvPr>
        </p:nvSpPr>
        <p:spPr/>
        <p:txBody>
          <a:bodyPr/>
          <a:lstStyle/>
          <a:p>
            <a:fld id="{EF169837-3179-4931-8F8E-CBDBCDBE5CE8}" type="slidenum">
              <a:rPr lang="es-CO" smtClean="0"/>
              <a:pPr/>
              <a:t>4</a:t>
            </a:fld>
            <a:endParaRPr lang="es-CO"/>
          </a:p>
        </p:txBody>
      </p:sp>
    </p:spTree>
    <p:extLst>
      <p:ext uri="{BB962C8B-B14F-4D97-AF65-F5344CB8AC3E}">
        <p14:creationId xmlns:p14="http://schemas.microsoft.com/office/powerpoint/2010/main" val="3392211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fecha"/>
          <p:cNvSpPr>
            <a:spLocks noGrp="1"/>
          </p:cNvSpPr>
          <p:nvPr>
            <p:ph type="dt" idx="10"/>
          </p:nvPr>
        </p:nvSpPr>
        <p:spPr/>
        <p:txBody>
          <a:bodyPr/>
          <a:lstStyle/>
          <a:p>
            <a:r>
              <a:rPr lang="es-CO" smtClean="0"/>
              <a:t>21/11/2012</a:t>
            </a:r>
            <a:endParaRPr lang="es-CO"/>
          </a:p>
        </p:txBody>
      </p:sp>
      <p:sp>
        <p:nvSpPr>
          <p:cNvPr id="5" name="4 Marcador de pie de página"/>
          <p:cNvSpPr>
            <a:spLocks noGrp="1"/>
          </p:cNvSpPr>
          <p:nvPr>
            <p:ph type="ftr" sz="quarter" idx="11"/>
          </p:nvPr>
        </p:nvSpPr>
        <p:spPr/>
        <p:txBody>
          <a:bodyPr/>
          <a:lstStyle/>
          <a:p>
            <a:r>
              <a:rPr lang="es-CO" smtClean="0"/>
              <a:t>Cesar E. Anzola Aguilar - Contador Público Tributarista</a:t>
            </a:r>
            <a:endParaRPr lang="es-CO"/>
          </a:p>
        </p:txBody>
      </p:sp>
      <p:sp>
        <p:nvSpPr>
          <p:cNvPr id="6" name="5 Marcador de número de diapositiva"/>
          <p:cNvSpPr>
            <a:spLocks noGrp="1"/>
          </p:cNvSpPr>
          <p:nvPr>
            <p:ph type="sldNum" sz="quarter" idx="12"/>
          </p:nvPr>
        </p:nvSpPr>
        <p:spPr/>
        <p:txBody>
          <a:bodyPr/>
          <a:lstStyle/>
          <a:p>
            <a:fld id="{EF169837-3179-4931-8F8E-CBDBCDBE5CE8}" type="slidenum">
              <a:rPr lang="es-CO" smtClean="0"/>
              <a:pPr/>
              <a:t>5</a:t>
            </a:fld>
            <a:endParaRPr lang="es-CO"/>
          </a:p>
        </p:txBody>
      </p:sp>
    </p:spTree>
    <p:extLst>
      <p:ext uri="{BB962C8B-B14F-4D97-AF65-F5344CB8AC3E}">
        <p14:creationId xmlns:p14="http://schemas.microsoft.com/office/powerpoint/2010/main" val="3392211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fecha"/>
          <p:cNvSpPr>
            <a:spLocks noGrp="1"/>
          </p:cNvSpPr>
          <p:nvPr>
            <p:ph type="dt" idx="10"/>
          </p:nvPr>
        </p:nvSpPr>
        <p:spPr/>
        <p:txBody>
          <a:bodyPr/>
          <a:lstStyle/>
          <a:p>
            <a:r>
              <a:rPr lang="es-CO" smtClean="0"/>
              <a:t>21/11/2012</a:t>
            </a:r>
            <a:endParaRPr lang="es-CO"/>
          </a:p>
        </p:txBody>
      </p:sp>
      <p:sp>
        <p:nvSpPr>
          <p:cNvPr id="5" name="4 Marcador de pie de página"/>
          <p:cNvSpPr>
            <a:spLocks noGrp="1"/>
          </p:cNvSpPr>
          <p:nvPr>
            <p:ph type="ftr" sz="quarter" idx="11"/>
          </p:nvPr>
        </p:nvSpPr>
        <p:spPr/>
        <p:txBody>
          <a:bodyPr/>
          <a:lstStyle/>
          <a:p>
            <a:r>
              <a:rPr lang="es-CO" smtClean="0"/>
              <a:t>Cesar E. Anzola Aguilar - Contador Público Tributarista</a:t>
            </a:r>
            <a:endParaRPr lang="es-CO"/>
          </a:p>
        </p:txBody>
      </p:sp>
      <p:sp>
        <p:nvSpPr>
          <p:cNvPr id="6" name="5 Marcador de número de diapositiva"/>
          <p:cNvSpPr>
            <a:spLocks noGrp="1"/>
          </p:cNvSpPr>
          <p:nvPr>
            <p:ph type="sldNum" sz="quarter" idx="12"/>
          </p:nvPr>
        </p:nvSpPr>
        <p:spPr/>
        <p:txBody>
          <a:bodyPr/>
          <a:lstStyle/>
          <a:p>
            <a:fld id="{EF169837-3179-4931-8F8E-CBDBCDBE5CE8}" type="slidenum">
              <a:rPr lang="es-CO" smtClean="0"/>
              <a:pPr/>
              <a:t>10</a:t>
            </a:fld>
            <a:endParaRPr lang="es-CO"/>
          </a:p>
        </p:txBody>
      </p:sp>
    </p:spTree>
    <p:extLst>
      <p:ext uri="{BB962C8B-B14F-4D97-AF65-F5344CB8AC3E}">
        <p14:creationId xmlns:p14="http://schemas.microsoft.com/office/powerpoint/2010/main" val="3392211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fecha"/>
          <p:cNvSpPr>
            <a:spLocks noGrp="1"/>
          </p:cNvSpPr>
          <p:nvPr>
            <p:ph type="dt" idx="10"/>
          </p:nvPr>
        </p:nvSpPr>
        <p:spPr/>
        <p:txBody>
          <a:bodyPr/>
          <a:lstStyle/>
          <a:p>
            <a:r>
              <a:rPr lang="es-CO" smtClean="0"/>
              <a:t>21/11/2012</a:t>
            </a:r>
            <a:endParaRPr lang="es-CO"/>
          </a:p>
        </p:txBody>
      </p:sp>
      <p:sp>
        <p:nvSpPr>
          <p:cNvPr id="5" name="4 Marcador de pie de página"/>
          <p:cNvSpPr>
            <a:spLocks noGrp="1"/>
          </p:cNvSpPr>
          <p:nvPr>
            <p:ph type="ftr" sz="quarter" idx="11"/>
          </p:nvPr>
        </p:nvSpPr>
        <p:spPr/>
        <p:txBody>
          <a:bodyPr/>
          <a:lstStyle/>
          <a:p>
            <a:r>
              <a:rPr lang="es-CO" smtClean="0"/>
              <a:t>Cesar E. Anzola Aguilar - Contador Público Tributarista</a:t>
            </a:r>
            <a:endParaRPr lang="es-CO"/>
          </a:p>
        </p:txBody>
      </p:sp>
      <p:sp>
        <p:nvSpPr>
          <p:cNvPr id="6" name="5 Marcador de número de diapositiva"/>
          <p:cNvSpPr>
            <a:spLocks noGrp="1"/>
          </p:cNvSpPr>
          <p:nvPr>
            <p:ph type="sldNum" sz="quarter" idx="12"/>
          </p:nvPr>
        </p:nvSpPr>
        <p:spPr/>
        <p:txBody>
          <a:bodyPr/>
          <a:lstStyle/>
          <a:p>
            <a:fld id="{EF169837-3179-4931-8F8E-CBDBCDBE5CE8}" type="slidenum">
              <a:rPr lang="es-CO" smtClean="0"/>
              <a:pPr/>
              <a:t>15</a:t>
            </a:fld>
            <a:endParaRPr lang="es-CO"/>
          </a:p>
        </p:txBody>
      </p:sp>
    </p:spTree>
    <p:extLst>
      <p:ext uri="{BB962C8B-B14F-4D97-AF65-F5344CB8AC3E}">
        <p14:creationId xmlns:p14="http://schemas.microsoft.com/office/powerpoint/2010/main" val="3392211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r>
              <a:rPr lang="es-CO" smtClean="0"/>
              <a:t>21/11/2012</a:t>
            </a:r>
            <a:endParaRPr lang="es-CO"/>
          </a:p>
        </p:txBody>
      </p:sp>
      <p:sp>
        <p:nvSpPr>
          <p:cNvPr id="5" name="Footer Placeholder 4"/>
          <p:cNvSpPr>
            <a:spLocks noGrp="1"/>
          </p:cNvSpPr>
          <p:nvPr>
            <p:ph type="ftr" sz="quarter" idx="11"/>
          </p:nvPr>
        </p:nvSpPr>
        <p:spPr/>
        <p:txBody>
          <a:bodyPr/>
          <a:lstStyle/>
          <a:p>
            <a:r>
              <a:rPr lang="es-CO" smtClean="0"/>
              <a:t>Cesar E. Anzola Aguilar - Contador Público Tributarista</a:t>
            </a:r>
            <a:endParaRPr lang="es-CO"/>
          </a:p>
        </p:txBody>
      </p:sp>
      <p:sp>
        <p:nvSpPr>
          <p:cNvPr id="6" name="Slide Number Placeholder 5"/>
          <p:cNvSpPr>
            <a:spLocks noGrp="1"/>
          </p:cNvSpPr>
          <p:nvPr>
            <p:ph type="sldNum" sz="quarter" idx="12"/>
          </p:nvPr>
        </p:nvSpPr>
        <p:spPr/>
        <p:txBody>
          <a:bodyPr/>
          <a:lstStyle/>
          <a:p>
            <a:fld id="{0C066B91-3854-4B83-9450-AB311E49A949}" type="slidenum">
              <a:rPr lang="es-CO" smtClean="0"/>
              <a:pPr/>
              <a:t>‹Nº›</a:t>
            </a:fld>
            <a:endParaRPr lang="es-CO"/>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r>
              <a:rPr lang="es-CO" smtClean="0"/>
              <a:t>21/11/2012</a:t>
            </a:r>
            <a:endParaRPr lang="es-CO"/>
          </a:p>
        </p:txBody>
      </p:sp>
      <p:sp>
        <p:nvSpPr>
          <p:cNvPr id="5" name="Footer Placeholder 4"/>
          <p:cNvSpPr>
            <a:spLocks noGrp="1"/>
          </p:cNvSpPr>
          <p:nvPr>
            <p:ph type="ftr" sz="quarter" idx="11"/>
          </p:nvPr>
        </p:nvSpPr>
        <p:spPr/>
        <p:txBody>
          <a:bodyPr/>
          <a:lstStyle/>
          <a:p>
            <a:r>
              <a:rPr lang="es-CO" smtClean="0"/>
              <a:t>Cesar E. Anzola Aguilar - Contador Público Tributarista</a:t>
            </a:r>
            <a:endParaRPr lang="es-CO"/>
          </a:p>
        </p:txBody>
      </p:sp>
      <p:sp>
        <p:nvSpPr>
          <p:cNvPr id="6" name="Slide Number Placeholder 5"/>
          <p:cNvSpPr>
            <a:spLocks noGrp="1"/>
          </p:cNvSpPr>
          <p:nvPr>
            <p:ph type="sldNum" sz="quarter" idx="12"/>
          </p:nvPr>
        </p:nvSpPr>
        <p:spPr/>
        <p:txBody>
          <a:bodyPr/>
          <a:lstStyle/>
          <a:p>
            <a:fld id="{0C066B91-3854-4B83-9450-AB311E49A949}" type="slidenum">
              <a:rPr lang="es-CO" smtClean="0"/>
              <a:pPr/>
              <a:t>‹Nº›</a:t>
            </a:fld>
            <a:endParaRPr lang="es-CO"/>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r>
              <a:rPr lang="es-CO" smtClean="0"/>
              <a:t>21/11/2012</a:t>
            </a:r>
            <a:endParaRPr lang="es-CO"/>
          </a:p>
        </p:txBody>
      </p:sp>
      <p:sp>
        <p:nvSpPr>
          <p:cNvPr id="5" name="Footer Placeholder 4"/>
          <p:cNvSpPr>
            <a:spLocks noGrp="1"/>
          </p:cNvSpPr>
          <p:nvPr>
            <p:ph type="ftr" sz="quarter" idx="11"/>
          </p:nvPr>
        </p:nvSpPr>
        <p:spPr/>
        <p:txBody>
          <a:bodyPr/>
          <a:lstStyle/>
          <a:p>
            <a:r>
              <a:rPr lang="es-CO" smtClean="0"/>
              <a:t>Cesar E. Anzola Aguilar - Contador Público Tributarista</a:t>
            </a:r>
            <a:endParaRPr lang="es-CO"/>
          </a:p>
        </p:txBody>
      </p:sp>
      <p:sp>
        <p:nvSpPr>
          <p:cNvPr id="6" name="Slide Number Placeholder 5"/>
          <p:cNvSpPr>
            <a:spLocks noGrp="1"/>
          </p:cNvSpPr>
          <p:nvPr>
            <p:ph type="sldNum" sz="quarter" idx="12"/>
          </p:nvPr>
        </p:nvSpPr>
        <p:spPr/>
        <p:txBody>
          <a:bodyPr/>
          <a:lstStyle/>
          <a:p>
            <a:fld id="{0C066B91-3854-4B83-9450-AB311E49A949}" type="slidenum">
              <a:rPr lang="es-CO" smtClean="0"/>
              <a:pPr/>
              <a:t>‹Nº›</a:t>
            </a:fld>
            <a:endParaRPr lang="es-CO"/>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r>
              <a:rPr lang="es-CO" smtClean="0"/>
              <a:t>21/11/2012</a:t>
            </a:r>
            <a:endParaRPr lang="es-CO"/>
          </a:p>
        </p:txBody>
      </p:sp>
      <p:sp>
        <p:nvSpPr>
          <p:cNvPr id="5" name="Footer Placeholder 4"/>
          <p:cNvSpPr>
            <a:spLocks noGrp="1"/>
          </p:cNvSpPr>
          <p:nvPr>
            <p:ph type="ftr" sz="quarter" idx="11"/>
          </p:nvPr>
        </p:nvSpPr>
        <p:spPr/>
        <p:txBody>
          <a:bodyPr/>
          <a:lstStyle/>
          <a:p>
            <a:r>
              <a:rPr lang="es-CO" smtClean="0"/>
              <a:t>Cesar E. Anzola Aguilar - Contador Público Tributarista</a:t>
            </a:r>
            <a:endParaRPr lang="es-CO"/>
          </a:p>
        </p:txBody>
      </p:sp>
      <p:sp>
        <p:nvSpPr>
          <p:cNvPr id="6" name="Slide Number Placeholder 5"/>
          <p:cNvSpPr>
            <a:spLocks noGrp="1"/>
          </p:cNvSpPr>
          <p:nvPr>
            <p:ph type="sldNum" sz="quarter" idx="12"/>
          </p:nvPr>
        </p:nvSpPr>
        <p:spPr/>
        <p:txBody>
          <a:bodyPr/>
          <a:lstStyle/>
          <a:p>
            <a:fld id="{0C066B91-3854-4B83-9450-AB311E49A949}" type="slidenum">
              <a:rPr lang="es-CO" smtClean="0"/>
              <a:pPr/>
              <a:t>‹Nº›</a:t>
            </a:fld>
            <a:endParaRPr lang="es-CO"/>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r>
              <a:rPr lang="es-CO" smtClean="0"/>
              <a:t>21/11/2012</a:t>
            </a:r>
            <a:endParaRPr lang="es-CO"/>
          </a:p>
        </p:txBody>
      </p:sp>
      <p:sp>
        <p:nvSpPr>
          <p:cNvPr id="5" name="Footer Placeholder 4"/>
          <p:cNvSpPr>
            <a:spLocks noGrp="1"/>
          </p:cNvSpPr>
          <p:nvPr>
            <p:ph type="ftr" sz="quarter" idx="11"/>
          </p:nvPr>
        </p:nvSpPr>
        <p:spPr/>
        <p:txBody>
          <a:bodyPr/>
          <a:lstStyle/>
          <a:p>
            <a:r>
              <a:rPr lang="es-CO" smtClean="0"/>
              <a:t>Cesar E. Anzola Aguilar - Contador Público Tributarista</a:t>
            </a:r>
            <a:endParaRPr lang="es-CO"/>
          </a:p>
        </p:txBody>
      </p:sp>
      <p:sp>
        <p:nvSpPr>
          <p:cNvPr id="6" name="Slide Number Placeholder 5"/>
          <p:cNvSpPr>
            <a:spLocks noGrp="1"/>
          </p:cNvSpPr>
          <p:nvPr>
            <p:ph type="sldNum" sz="quarter" idx="12"/>
          </p:nvPr>
        </p:nvSpPr>
        <p:spPr/>
        <p:txBody>
          <a:bodyPr/>
          <a:lstStyle/>
          <a:p>
            <a:fld id="{0C066B91-3854-4B83-9450-AB311E49A949}" type="slidenum">
              <a:rPr lang="es-CO" smtClean="0"/>
              <a:pPr/>
              <a:t>‹Nº›</a:t>
            </a:fld>
            <a:endParaRPr lang="es-CO"/>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r>
              <a:rPr lang="es-CO" smtClean="0"/>
              <a:t>21/11/2012</a:t>
            </a:r>
            <a:endParaRPr lang="es-CO"/>
          </a:p>
        </p:txBody>
      </p:sp>
      <p:sp>
        <p:nvSpPr>
          <p:cNvPr id="6" name="Footer Placeholder 5"/>
          <p:cNvSpPr>
            <a:spLocks noGrp="1"/>
          </p:cNvSpPr>
          <p:nvPr>
            <p:ph type="ftr" sz="quarter" idx="11"/>
          </p:nvPr>
        </p:nvSpPr>
        <p:spPr/>
        <p:txBody>
          <a:bodyPr/>
          <a:lstStyle/>
          <a:p>
            <a:r>
              <a:rPr lang="es-CO" smtClean="0"/>
              <a:t>Cesar E. Anzola Aguilar - Contador Público Tributarista</a:t>
            </a:r>
            <a:endParaRPr lang="es-CO"/>
          </a:p>
        </p:txBody>
      </p:sp>
      <p:sp>
        <p:nvSpPr>
          <p:cNvPr id="7" name="Slide Number Placeholder 6"/>
          <p:cNvSpPr>
            <a:spLocks noGrp="1"/>
          </p:cNvSpPr>
          <p:nvPr>
            <p:ph type="sldNum" sz="quarter" idx="12"/>
          </p:nvPr>
        </p:nvSpPr>
        <p:spPr/>
        <p:txBody>
          <a:bodyPr/>
          <a:lstStyle/>
          <a:p>
            <a:fld id="{0C066B91-3854-4B83-9450-AB311E49A949}" type="slidenum">
              <a:rPr lang="es-CO" smtClean="0"/>
              <a:pPr/>
              <a:t>‹Nº›</a:t>
            </a:fld>
            <a:endParaRPr lang="es-CO"/>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r>
              <a:rPr lang="es-CO" smtClean="0"/>
              <a:t>21/11/2012</a:t>
            </a:r>
            <a:endParaRPr lang="es-CO"/>
          </a:p>
        </p:txBody>
      </p:sp>
      <p:sp>
        <p:nvSpPr>
          <p:cNvPr id="8" name="Footer Placeholder 7"/>
          <p:cNvSpPr>
            <a:spLocks noGrp="1"/>
          </p:cNvSpPr>
          <p:nvPr>
            <p:ph type="ftr" sz="quarter" idx="11"/>
          </p:nvPr>
        </p:nvSpPr>
        <p:spPr/>
        <p:txBody>
          <a:bodyPr/>
          <a:lstStyle/>
          <a:p>
            <a:r>
              <a:rPr lang="es-CO" smtClean="0"/>
              <a:t>Cesar E. Anzola Aguilar - Contador Público Tributarista</a:t>
            </a:r>
            <a:endParaRPr lang="es-CO"/>
          </a:p>
        </p:txBody>
      </p:sp>
      <p:sp>
        <p:nvSpPr>
          <p:cNvPr id="9" name="Slide Number Placeholder 8"/>
          <p:cNvSpPr>
            <a:spLocks noGrp="1"/>
          </p:cNvSpPr>
          <p:nvPr>
            <p:ph type="sldNum" sz="quarter" idx="12"/>
          </p:nvPr>
        </p:nvSpPr>
        <p:spPr/>
        <p:txBody>
          <a:bodyPr/>
          <a:lstStyle/>
          <a:p>
            <a:fld id="{0C066B91-3854-4B83-9450-AB311E49A949}" type="slidenum">
              <a:rPr lang="es-CO" smtClean="0"/>
              <a:pPr/>
              <a:t>‹Nº›</a:t>
            </a:fld>
            <a:endParaRPr lang="es-CO"/>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r>
              <a:rPr lang="es-CO" smtClean="0"/>
              <a:t>21/11/2012</a:t>
            </a:r>
            <a:endParaRPr lang="es-CO"/>
          </a:p>
        </p:txBody>
      </p:sp>
      <p:sp>
        <p:nvSpPr>
          <p:cNvPr id="4" name="Footer Placeholder 3"/>
          <p:cNvSpPr>
            <a:spLocks noGrp="1"/>
          </p:cNvSpPr>
          <p:nvPr>
            <p:ph type="ftr" sz="quarter" idx="11"/>
          </p:nvPr>
        </p:nvSpPr>
        <p:spPr/>
        <p:txBody>
          <a:bodyPr/>
          <a:lstStyle/>
          <a:p>
            <a:r>
              <a:rPr lang="es-CO" smtClean="0"/>
              <a:t>Cesar E. Anzola Aguilar - Contador Público Tributarista</a:t>
            </a:r>
            <a:endParaRPr lang="es-CO"/>
          </a:p>
        </p:txBody>
      </p:sp>
      <p:sp>
        <p:nvSpPr>
          <p:cNvPr id="5" name="Slide Number Placeholder 4"/>
          <p:cNvSpPr>
            <a:spLocks noGrp="1"/>
          </p:cNvSpPr>
          <p:nvPr>
            <p:ph type="sldNum" sz="quarter" idx="12"/>
          </p:nvPr>
        </p:nvSpPr>
        <p:spPr/>
        <p:txBody>
          <a:bodyPr/>
          <a:lstStyle/>
          <a:p>
            <a:fld id="{0C066B91-3854-4B83-9450-AB311E49A949}" type="slidenum">
              <a:rPr lang="es-CO" smtClean="0"/>
              <a:pPr/>
              <a:t>‹Nº›</a:t>
            </a:fld>
            <a:endParaRPr lang="es-CO"/>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s-CO" smtClean="0"/>
              <a:t>21/11/2012</a:t>
            </a:r>
            <a:endParaRPr lang="es-CO"/>
          </a:p>
        </p:txBody>
      </p:sp>
      <p:sp>
        <p:nvSpPr>
          <p:cNvPr id="3" name="Footer Placeholder 2"/>
          <p:cNvSpPr>
            <a:spLocks noGrp="1"/>
          </p:cNvSpPr>
          <p:nvPr>
            <p:ph type="ftr" sz="quarter" idx="11"/>
          </p:nvPr>
        </p:nvSpPr>
        <p:spPr/>
        <p:txBody>
          <a:bodyPr/>
          <a:lstStyle/>
          <a:p>
            <a:r>
              <a:rPr lang="es-CO" smtClean="0"/>
              <a:t>Cesar E. Anzola Aguilar - Contador Público Tributarista</a:t>
            </a:r>
            <a:endParaRPr lang="es-CO"/>
          </a:p>
        </p:txBody>
      </p:sp>
      <p:sp>
        <p:nvSpPr>
          <p:cNvPr id="4" name="Slide Number Placeholder 3"/>
          <p:cNvSpPr>
            <a:spLocks noGrp="1"/>
          </p:cNvSpPr>
          <p:nvPr>
            <p:ph type="sldNum" sz="quarter" idx="12"/>
          </p:nvPr>
        </p:nvSpPr>
        <p:spPr/>
        <p:txBody>
          <a:bodyPr/>
          <a:lstStyle/>
          <a:p>
            <a:fld id="{0C066B91-3854-4B83-9450-AB311E49A949}" type="slidenum">
              <a:rPr lang="es-CO" smtClean="0"/>
              <a:pPr/>
              <a:t>‹Nº›</a:t>
            </a:fld>
            <a:endParaRPr lang="es-CO"/>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r>
              <a:rPr lang="es-CO" smtClean="0"/>
              <a:t>21/11/2012</a:t>
            </a:r>
            <a:endParaRPr lang="es-CO"/>
          </a:p>
        </p:txBody>
      </p:sp>
      <p:sp>
        <p:nvSpPr>
          <p:cNvPr id="6" name="Footer Placeholder 5"/>
          <p:cNvSpPr>
            <a:spLocks noGrp="1"/>
          </p:cNvSpPr>
          <p:nvPr>
            <p:ph type="ftr" sz="quarter" idx="11"/>
          </p:nvPr>
        </p:nvSpPr>
        <p:spPr/>
        <p:txBody>
          <a:bodyPr/>
          <a:lstStyle/>
          <a:p>
            <a:r>
              <a:rPr lang="es-CO" smtClean="0"/>
              <a:t>Cesar E. Anzola Aguilar - Contador Público Tributarista</a:t>
            </a:r>
            <a:endParaRPr lang="es-CO"/>
          </a:p>
        </p:txBody>
      </p:sp>
      <p:sp>
        <p:nvSpPr>
          <p:cNvPr id="7" name="Slide Number Placeholder 6"/>
          <p:cNvSpPr>
            <a:spLocks noGrp="1"/>
          </p:cNvSpPr>
          <p:nvPr>
            <p:ph type="sldNum" sz="quarter" idx="12"/>
          </p:nvPr>
        </p:nvSpPr>
        <p:spPr/>
        <p:txBody>
          <a:bodyPr/>
          <a:lstStyle/>
          <a:p>
            <a:fld id="{0C066B91-3854-4B83-9450-AB311E49A949}" type="slidenum">
              <a:rPr lang="es-CO" smtClean="0"/>
              <a:pPr/>
              <a:t>‹Nº›</a:t>
            </a:fld>
            <a:endParaRPr lang="es-CO"/>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r>
              <a:rPr lang="es-CO" smtClean="0"/>
              <a:t>21/11/2012</a:t>
            </a:r>
            <a:endParaRPr lang="es-CO"/>
          </a:p>
        </p:txBody>
      </p:sp>
      <p:sp>
        <p:nvSpPr>
          <p:cNvPr id="9" name="Slide Number Placeholder 8"/>
          <p:cNvSpPr>
            <a:spLocks noGrp="1"/>
          </p:cNvSpPr>
          <p:nvPr>
            <p:ph type="sldNum" sz="quarter" idx="11"/>
          </p:nvPr>
        </p:nvSpPr>
        <p:spPr/>
        <p:txBody>
          <a:bodyPr/>
          <a:lstStyle/>
          <a:p>
            <a:fld id="{0C066B91-3854-4B83-9450-AB311E49A949}" type="slidenum">
              <a:rPr lang="es-CO" smtClean="0"/>
              <a:pPr/>
              <a:t>‹Nº›</a:t>
            </a:fld>
            <a:endParaRPr lang="es-CO"/>
          </a:p>
        </p:txBody>
      </p:sp>
      <p:sp>
        <p:nvSpPr>
          <p:cNvPr id="10" name="Footer Placeholder 9"/>
          <p:cNvSpPr>
            <a:spLocks noGrp="1"/>
          </p:cNvSpPr>
          <p:nvPr>
            <p:ph type="ftr" sz="quarter" idx="12"/>
          </p:nvPr>
        </p:nvSpPr>
        <p:spPr/>
        <p:txBody>
          <a:bodyPr/>
          <a:lstStyle/>
          <a:p>
            <a:r>
              <a:rPr lang="es-CO" smtClean="0"/>
              <a:t>Cesar E. Anzola Aguilar - Contador Público Tributarista</a:t>
            </a:r>
            <a:endParaRPr lang="es-CO"/>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C066B91-3854-4B83-9450-AB311E49A949}" type="slidenum">
              <a:rPr lang="es-CO" smtClean="0"/>
              <a:pPr/>
              <a:t>‹Nº›</a:t>
            </a:fld>
            <a:endParaRPr lang="es-CO"/>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s-CO" smtClean="0"/>
              <a:t>Cesar E. Anzola Aguilar - Contador Público Tributarista</a:t>
            </a:r>
            <a:endParaRPr lang="es-CO"/>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r>
              <a:rPr lang="es-CO" smtClean="0"/>
              <a:t>21/11/2012</a:t>
            </a:r>
            <a:endParaRPr lang="es-C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sldNum="0"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slide" Target="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slide" Target="slide14.xml"/></Relationships>
</file>

<file path=ppt/slides/_rels/slide16.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9.xml"/><Relationship Id="rId1" Type="http://schemas.openxmlformats.org/officeDocument/2006/relationships/slideLayout" Target="../slideLayouts/slideLayout7.xml"/><Relationship Id="rId4" Type="http://schemas.openxmlformats.org/officeDocument/2006/relationships/slide" Target="slide18.xml"/></Relationships>
</file>

<file path=ppt/slides/_rels/slide18.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9.xml"/><Relationship Id="rId1" Type="http://schemas.openxmlformats.org/officeDocument/2006/relationships/slideLayout" Target="../slideLayouts/slideLayout7.xml"/><Relationship Id="rId4" Type="http://schemas.openxmlformats.org/officeDocument/2006/relationships/slide" Target="slide20.xml"/></Relationships>
</file>

<file path=ppt/slides/_rels/slide19.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2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18.xml"/><Relationship Id="rId1" Type="http://schemas.openxmlformats.org/officeDocument/2006/relationships/slideLayout" Target="../slideLayouts/slideLayout7.xml"/><Relationship Id="rId4" Type="http://schemas.openxmlformats.org/officeDocument/2006/relationships/slide" Target="slide9.xml"/></Relationships>
</file>

<file path=ppt/slides/_rels/slide21.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slide" Target="slide13.xml"/></Relationships>
</file>

<file path=ppt/slides/_rels/slide5.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pie de página"/>
          <p:cNvSpPr>
            <a:spLocks noGrp="1"/>
          </p:cNvSpPr>
          <p:nvPr>
            <p:ph type="ftr" sz="quarter" idx="11"/>
          </p:nvPr>
        </p:nvSpPr>
        <p:spPr>
          <a:xfrm rot="16200000">
            <a:off x="6517270" y="2979120"/>
            <a:ext cx="4506561" cy="365760"/>
          </a:xfrm>
        </p:spPr>
        <p:txBody>
          <a:bodyPr/>
          <a:lstStyle/>
          <a:p>
            <a:pPr algn="l"/>
            <a:r>
              <a:rPr lang="es-CO" dirty="0" smtClean="0"/>
              <a:t>Cesar  E. </a:t>
            </a:r>
            <a:r>
              <a:rPr lang="es-CO" dirty="0" err="1" smtClean="0"/>
              <a:t>Anzola</a:t>
            </a:r>
            <a:r>
              <a:rPr lang="es-CO" dirty="0" smtClean="0"/>
              <a:t> Aguilar - Contador Público Especialista en Impuestos</a:t>
            </a:r>
            <a:endParaRPr lang="es-CO" dirty="0"/>
          </a:p>
        </p:txBody>
      </p:sp>
      <p:sp>
        <p:nvSpPr>
          <p:cNvPr id="12" name="11 Terminador"/>
          <p:cNvSpPr/>
          <p:nvPr/>
        </p:nvSpPr>
        <p:spPr>
          <a:xfrm>
            <a:off x="899592" y="332656"/>
            <a:ext cx="6912768" cy="100811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0"/>
              </a:spcBef>
              <a:defRPr/>
            </a:pPr>
            <a:r>
              <a:rPr lang="es-CO" sz="3200" dirty="0" smtClean="0">
                <a:solidFill>
                  <a:schemeClr val="dk1"/>
                </a:solidFill>
                <a:latin typeface="Arial Black" pitchFamily="34" charset="0"/>
              </a:rPr>
              <a:t>SUSTENTO NORMATIVO</a:t>
            </a:r>
          </a:p>
        </p:txBody>
      </p:sp>
      <p:sp>
        <p:nvSpPr>
          <p:cNvPr id="19" name="18 Terminador"/>
          <p:cNvSpPr/>
          <p:nvPr/>
        </p:nvSpPr>
        <p:spPr>
          <a:xfrm>
            <a:off x="2123728" y="1700808"/>
            <a:ext cx="4680520" cy="72008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0"/>
              </a:spcBef>
              <a:defRPr/>
            </a:pPr>
            <a:r>
              <a:rPr lang="es-CO" sz="2400" dirty="0" smtClean="0">
                <a:solidFill>
                  <a:schemeClr val="dk1"/>
                </a:solidFill>
                <a:latin typeface="Arial Black" pitchFamily="34" charset="0"/>
              </a:rPr>
              <a:t>LEY 1607 DEL 26-12-2012</a:t>
            </a:r>
          </a:p>
        </p:txBody>
      </p:sp>
      <p:sp>
        <p:nvSpPr>
          <p:cNvPr id="20" name="19 Rectángulo redondeado"/>
          <p:cNvSpPr/>
          <p:nvPr/>
        </p:nvSpPr>
        <p:spPr>
          <a:xfrm>
            <a:off x="3059832" y="3140968"/>
            <a:ext cx="2736304"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smtClean="0">
                <a:solidFill>
                  <a:schemeClr val="tx2">
                    <a:lumMod val="50000"/>
                  </a:schemeClr>
                </a:solidFill>
                <a:latin typeface="Arial" pitchFamily="34" charset="0"/>
                <a:cs typeface="Arial" pitchFamily="34" charset="0"/>
              </a:rPr>
              <a:t>DECRETO 00099 29-01-2013</a:t>
            </a:r>
          </a:p>
        </p:txBody>
      </p:sp>
      <p:sp>
        <p:nvSpPr>
          <p:cNvPr id="3" name="2 Flecha abajo"/>
          <p:cNvSpPr/>
          <p:nvPr/>
        </p:nvSpPr>
        <p:spPr>
          <a:xfrm>
            <a:off x="4283968" y="2420888"/>
            <a:ext cx="216024"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Rectángulo redondeado"/>
          <p:cNvSpPr/>
          <p:nvPr/>
        </p:nvSpPr>
        <p:spPr>
          <a:xfrm>
            <a:off x="3059832" y="5085184"/>
            <a:ext cx="2736304"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smtClean="0">
                <a:solidFill>
                  <a:schemeClr val="tx2">
                    <a:lumMod val="50000"/>
                  </a:schemeClr>
                </a:solidFill>
                <a:latin typeface="Arial" pitchFamily="34" charset="0"/>
                <a:cs typeface="Arial" pitchFamily="34" charset="0"/>
              </a:rPr>
              <a:t>DECRETO 1070 28-05-2013</a:t>
            </a:r>
          </a:p>
        </p:txBody>
      </p:sp>
      <p:sp>
        <p:nvSpPr>
          <p:cNvPr id="13" name="12 Flecha abajo"/>
          <p:cNvSpPr/>
          <p:nvPr/>
        </p:nvSpPr>
        <p:spPr>
          <a:xfrm>
            <a:off x="4283968" y="4221088"/>
            <a:ext cx="216024"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 calcmode="lin" valueType="num">
                                      <p:cBhvr>
                                        <p:cTn id="9" dur="1000" fill="hold"/>
                                        <p:tgtEl>
                                          <p:spTgt spid="12"/>
                                        </p:tgtEl>
                                        <p:attrNameLst>
                                          <p:attrName>style.rotation</p:attrName>
                                        </p:attrNameLst>
                                      </p:cBhvr>
                                      <p:tavLst>
                                        <p:tav tm="0">
                                          <p:val>
                                            <p:fltVal val="90"/>
                                          </p:val>
                                        </p:tav>
                                        <p:tav tm="100000">
                                          <p:val>
                                            <p:fltVal val="0"/>
                                          </p:val>
                                        </p:tav>
                                      </p:tavLst>
                                    </p:anim>
                                    <p:animEffect transition="in" filter="fade">
                                      <p:cBhvr>
                                        <p:cTn id="10" dur="1000"/>
                                        <p:tgtEl>
                                          <p:spTgt spid="1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p:cTn id="13" dur="1000" fill="hold"/>
                                        <p:tgtEl>
                                          <p:spTgt spid="19"/>
                                        </p:tgtEl>
                                        <p:attrNameLst>
                                          <p:attrName>ppt_w</p:attrName>
                                        </p:attrNameLst>
                                      </p:cBhvr>
                                      <p:tavLst>
                                        <p:tav tm="0">
                                          <p:val>
                                            <p:fltVal val="0"/>
                                          </p:val>
                                        </p:tav>
                                        <p:tav tm="100000">
                                          <p:val>
                                            <p:strVal val="#ppt_w"/>
                                          </p:val>
                                        </p:tav>
                                      </p:tavLst>
                                    </p:anim>
                                    <p:anim calcmode="lin" valueType="num">
                                      <p:cBhvr>
                                        <p:cTn id="14" dur="1000" fill="hold"/>
                                        <p:tgtEl>
                                          <p:spTgt spid="19"/>
                                        </p:tgtEl>
                                        <p:attrNameLst>
                                          <p:attrName>ppt_h</p:attrName>
                                        </p:attrNameLst>
                                      </p:cBhvr>
                                      <p:tavLst>
                                        <p:tav tm="0">
                                          <p:val>
                                            <p:fltVal val="0"/>
                                          </p:val>
                                        </p:tav>
                                        <p:tav tm="100000">
                                          <p:val>
                                            <p:strVal val="#ppt_h"/>
                                          </p:val>
                                        </p:tav>
                                      </p:tavLst>
                                    </p:anim>
                                    <p:anim calcmode="lin" valueType="num">
                                      <p:cBhvr>
                                        <p:cTn id="15" dur="1000" fill="hold"/>
                                        <p:tgtEl>
                                          <p:spTgt spid="19"/>
                                        </p:tgtEl>
                                        <p:attrNameLst>
                                          <p:attrName>style.rotation</p:attrName>
                                        </p:attrNameLst>
                                      </p:cBhvr>
                                      <p:tavLst>
                                        <p:tav tm="0">
                                          <p:val>
                                            <p:fltVal val="90"/>
                                          </p:val>
                                        </p:tav>
                                        <p:tav tm="100000">
                                          <p:val>
                                            <p:fltVal val="0"/>
                                          </p:val>
                                        </p:tav>
                                      </p:tavLst>
                                    </p:anim>
                                    <p:animEffect transition="in" filter="fade">
                                      <p:cBhvr>
                                        <p:cTn id="16" dur="1000"/>
                                        <p:tgtEl>
                                          <p:spTgt spid="19"/>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1000" fill="hold"/>
                                        <p:tgtEl>
                                          <p:spTgt spid="20"/>
                                        </p:tgtEl>
                                        <p:attrNameLst>
                                          <p:attrName>ppt_w</p:attrName>
                                        </p:attrNameLst>
                                      </p:cBhvr>
                                      <p:tavLst>
                                        <p:tav tm="0">
                                          <p:val>
                                            <p:fltVal val="0"/>
                                          </p:val>
                                        </p:tav>
                                        <p:tav tm="100000">
                                          <p:val>
                                            <p:strVal val="#ppt_w"/>
                                          </p:val>
                                        </p:tav>
                                      </p:tavLst>
                                    </p:anim>
                                    <p:anim calcmode="lin" valueType="num">
                                      <p:cBhvr>
                                        <p:cTn id="20" dur="1000" fill="hold"/>
                                        <p:tgtEl>
                                          <p:spTgt spid="20"/>
                                        </p:tgtEl>
                                        <p:attrNameLst>
                                          <p:attrName>ppt_h</p:attrName>
                                        </p:attrNameLst>
                                      </p:cBhvr>
                                      <p:tavLst>
                                        <p:tav tm="0">
                                          <p:val>
                                            <p:fltVal val="0"/>
                                          </p:val>
                                        </p:tav>
                                        <p:tav tm="100000">
                                          <p:val>
                                            <p:strVal val="#ppt_h"/>
                                          </p:val>
                                        </p:tav>
                                      </p:tavLst>
                                    </p:anim>
                                    <p:anim calcmode="lin" valueType="num">
                                      <p:cBhvr>
                                        <p:cTn id="21" dur="1000" fill="hold"/>
                                        <p:tgtEl>
                                          <p:spTgt spid="20"/>
                                        </p:tgtEl>
                                        <p:attrNameLst>
                                          <p:attrName>style.rotation</p:attrName>
                                        </p:attrNameLst>
                                      </p:cBhvr>
                                      <p:tavLst>
                                        <p:tav tm="0">
                                          <p:val>
                                            <p:fltVal val="90"/>
                                          </p:val>
                                        </p:tav>
                                        <p:tav tm="100000">
                                          <p:val>
                                            <p:fltVal val="0"/>
                                          </p:val>
                                        </p:tav>
                                      </p:tavLst>
                                    </p:anim>
                                    <p:animEffect transition="in" filter="fade">
                                      <p:cBhvr>
                                        <p:cTn id="22" dur="1000"/>
                                        <p:tgtEl>
                                          <p:spTgt spid="20"/>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1000" fill="hold"/>
                                        <p:tgtEl>
                                          <p:spTgt spid="11"/>
                                        </p:tgtEl>
                                        <p:attrNameLst>
                                          <p:attrName>ppt_w</p:attrName>
                                        </p:attrNameLst>
                                      </p:cBhvr>
                                      <p:tavLst>
                                        <p:tav tm="0">
                                          <p:val>
                                            <p:fltVal val="0"/>
                                          </p:val>
                                        </p:tav>
                                        <p:tav tm="100000">
                                          <p:val>
                                            <p:strVal val="#ppt_w"/>
                                          </p:val>
                                        </p:tav>
                                      </p:tavLst>
                                    </p:anim>
                                    <p:anim calcmode="lin" valueType="num">
                                      <p:cBhvr>
                                        <p:cTn id="26" dur="1000" fill="hold"/>
                                        <p:tgtEl>
                                          <p:spTgt spid="11"/>
                                        </p:tgtEl>
                                        <p:attrNameLst>
                                          <p:attrName>ppt_h</p:attrName>
                                        </p:attrNameLst>
                                      </p:cBhvr>
                                      <p:tavLst>
                                        <p:tav tm="0">
                                          <p:val>
                                            <p:fltVal val="0"/>
                                          </p:val>
                                        </p:tav>
                                        <p:tav tm="100000">
                                          <p:val>
                                            <p:strVal val="#ppt_h"/>
                                          </p:val>
                                        </p:tav>
                                      </p:tavLst>
                                    </p:anim>
                                    <p:anim calcmode="lin" valueType="num">
                                      <p:cBhvr>
                                        <p:cTn id="27" dur="1000" fill="hold"/>
                                        <p:tgtEl>
                                          <p:spTgt spid="11"/>
                                        </p:tgtEl>
                                        <p:attrNameLst>
                                          <p:attrName>style.rotation</p:attrName>
                                        </p:attrNameLst>
                                      </p:cBhvr>
                                      <p:tavLst>
                                        <p:tav tm="0">
                                          <p:val>
                                            <p:fltVal val="90"/>
                                          </p:val>
                                        </p:tav>
                                        <p:tav tm="100000">
                                          <p:val>
                                            <p:fltVal val="0"/>
                                          </p:val>
                                        </p:tav>
                                      </p:tavLst>
                                    </p:anim>
                                    <p:animEffect transition="in" filter="fade">
                                      <p:cBhvr>
                                        <p:cTn id="28" dur="1000"/>
                                        <p:tgtEl>
                                          <p:spTgt spid="11"/>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1000" fill="hold"/>
                                        <p:tgtEl>
                                          <p:spTgt spid="13"/>
                                        </p:tgtEl>
                                        <p:attrNameLst>
                                          <p:attrName>ppt_w</p:attrName>
                                        </p:attrNameLst>
                                      </p:cBhvr>
                                      <p:tavLst>
                                        <p:tav tm="0">
                                          <p:val>
                                            <p:fltVal val="0"/>
                                          </p:val>
                                        </p:tav>
                                        <p:tav tm="100000">
                                          <p:val>
                                            <p:strVal val="#ppt_w"/>
                                          </p:val>
                                        </p:tav>
                                      </p:tavLst>
                                    </p:anim>
                                    <p:anim calcmode="lin" valueType="num">
                                      <p:cBhvr>
                                        <p:cTn id="32" dur="1000" fill="hold"/>
                                        <p:tgtEl>
                                          <p:spTgt spid="13"/>
                                        </p:tgtEl>
                                        <p:attrNameLst>
                                          <p:attrName>ppt_h</p:attrName>
                                        </p:attrNameLst>
                                      </p:cBhvr>
                                      <p:tavLst>
                                        <p:tav tm="0">
                                          <p:val>
                                            <p:fltVal val="0"/>
                                          </p:val>
                                        </p:tav>
                                        <p:tav tm="100000">
                                          <p:val>
                                            <p:strVal val="#ppt_h"/>
                                          </p:val>
                                        </p:tav>
                                      </p:tavLst>
                                    </p:anim>
                                    <p:anim calcmode="lin" valueType="num">
                                      <p:cBhvr>
                                        <p:cTn id="33" dur="1000" fill="hold"/>
                                        <p:tgtEl>
                                          <p:spTgt spid="13"/>
                                        </p:tgtEl>
                                        <p:attrNameLst>
                                          <p:attrName>style.rotation</p:attrName>
                                        </p:attrNameLst>
                                      </p:cBhvr>
                                      <p:tavLst>
                                        <p:tav tm="0">
                                          <p:val>
                                            <p:fltVal val="90"/>
                                          </p:val>
                                        </p:tav>
                                        <p:tav tm="100000">
                                          <p:val>
                                            <p:fltVal val="0"/>
                                          </p:val>
                                        </p:tav>
                                      </p:tavLst>
                                    </p:anim>
                                    <p:animEffect transition="in" filter="fade">
                                      <p:cBhvr>
                                        <p:cTn id="34" dur="1000"/>
                                        <p:tgtEl>
                                          <p:spTgt spid="13"/>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p:cTn id="37" dur="1000" fill="hold"/>
                                        <p:tgtEl>
                                          <p:spTgt spid="3"/>
                                        </p:tgtEl>
                                        <p:attrNameLst>
                                          <p:attrName>ppt_w</p:attrName>
                                        </p:attrNameLst>
                                      </p:cBhvr>
                                      <p:tavLst>
                                        <p:tav tm="0">
                                          <p:val>
                                            <p:fltVal val="0"/>
                                          </p:val>
                                        </p:tav>
                                        <p:tav tm="100000">
                                          <p:val>
                                            <p:strVal val="#ppt_w"/>
                                          </p:val>
                                        </p:tav>
                                      </p:tavLst>
                                    </p:anim>
                                    <p:anim calcmode="lin" valueType="num">
                                      <p:cBhvr>
                                        <p:cTn id="38" dur="1000" fill="hold"/>
                                        <p:tgtEl>
                                          <p:spTgt spid="3"/>
                                        </p:tgtEl>
                                        <p:attrNameLst>
                                          <p:attrName>ppt_h</p:attrName>
                                        </p:attrNameLst>
                                      </p:cBhvr>
                                      <p:tavLst>
                                        <p:tav tm="0">
                                          <p:val>
                                            <p:fltVal val="0"/>
                                          </p:val>
                                        </p:tav>
                                        <p:tav tm="100000">
                                          <p:val>
                                            <p:strVal val="#ppt_h"/>
                                          </p:val>
                                        </p:tav>
                                      </p:tavLst>
                                    </p:anim>
                                    <p:anim calcmode="lin" valueType="num">
                                      <p:cBhvr>
                                        <p:cTn id="39" dur="1000" fill="hold"/>
                                        <p:tgtEl>
                                          <p:spTgt spid="3"/>
                                        </p:tgtEl>
                                        <p:attrNameLst>
                                          <p:attrName>style.rotation</p:attrName>
                                        </p:attrNameLst>
                                      </p:cBhvr>
                                      <p:tavLst>
                                        <p:tav tm="0">
                                          <p:val>
                                            <p:fltVal val="90"/>
                                          </p:val>
                                        </p:tav>
                                        <p:tav tm="100000">
                                          <p:val>
                                            <p:fltVal val="0"/>
                                          </p:val>
                                        </p:tav>
                                      </p:tavLst>
                                    </p:anim>
                                    <p:animEffect transition="in" filter="fade">
                                      <p:cBhvr>
                                        <p:cTn id="4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9" grpId="0" animBg="1"/>
      <p:bldP spid="20" grpId="0" animBg="1"/>
      <p:bldP spid="3" grpId="0" animBg="1"/>
      <p:bldP spid="11" grpId="0" animBg="1"/>
      <p:bldP spid="1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pie de página"/>
          <p:cNvSpPr>
            <a:spLocks noGrp="1"/>
          </p:cNvSpPr>
          <p:nvPr>
            <p:ph type="ftr" sz="quarter" idx="11"/>
          </p:nvPr>
        </p:nvSpPr>
        <p:spPr>
          <a:xfrm rot="16200000">
            <a:off x="6517270" y="2979120"/>
            <a:ext cx="4506561" cy="365760"/>
          </a:xfrm>
        </p:spPr>
        <p:txBody>
          <a:bodyPr/>
          <a:lstStyle/>
          <a:p>
            <a:pPr algn="l"/>
            <a:r>
              <a:rPr lang="es-CO" dirty="0" smtClean="0"/>
              <a:t>Cesar  E. </a:t>
            </a:r>
            <a:r>
              <a:rPr lang="es-CO" dirty="0" err="1" smtClean="0"/>
              <a:t>Anzola</a:t>
            </a:r>
            <a:r>
              <a:rPr lang="es-CO" dirty="0" smtClean="0"/>
              <a:t> Aguilar - Contador Público Especialista en Impuestos</a:t>
            </a:r>
            <a:endParaRPr lang="es-CO" dirty="0"/>
          </a:p>
        </p:txBody>
      </p:sp>
      <p:sp>
        <p:nvSpPr>
          <p:cNvPr id="3" name="2 Bisel"/>
          <p:cNvSpPr/>
          <p:nvPr/>
        </p:nvSpPr>
        <p:spPr>
          <a:xfrm>
            <a:off x="398031" y="1268760"/>
            <a:ext cx="7488832" cy="54006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Courier New" pitchFamily="49" charset="0"/>
              <a:buChar char="o"/>
            </a:pPr>
            <a:r>
              <a:rPr lang="es-CO" sz="1900" b="1" dirty="0" smtClean="0">
                <a:solidFill>
                  <a:schemeClr val="tx2">
                    <a:lumMod val="50000"/>
                  </a:schemeClr>
                </a:solidFill>
                <a:latin typeface="Arial" pitchFamily="34" charset="0"/>
                <a:cs typeface="Arial" pitchFamily="34" charset="0"/>
              </a:rPr>
              <a:t>Certificación de contador público donde conste que la dependencia económica de su cónyuge, padres y hermanos es por ausencia de ingresos, o ingresos en el año menores a 260 UVT (260x$26.841= $6.978.660)</a:t>
            </a:r>
          </a:p>
          <a:p>
            <a:pPr marL="342900" indent="-342900" algn="just">
              <a:buFont typeface="Courier New" pitchFamily="49" charset="0"/>
              <a:buChar char="o"/>
            </a:pPr>
            <a:endParaRPr lang="es-CO" sz="1900" b="1" dirty="0" smtClean="0">
              <a:solidFill>
                <a:schemeClr val="tx2">
                  <a:lumMod val="50000"/>
                </a:schemeClr>
              </a:solidFill>
              <a:latin typeface="Arial" pitchFamily="34" charset="0"/>
              <a:cs typeface="Arial" pitchFamily="34" charset="0"/>
            </a:endParaRPr>
          </a:p>
          <a:p>
            <a:pPr marL="342900" indent="-342900" algn="just">
              <a:buFont typeface="Courier New" pitchFamily="49" charset="0"/>
              <a:buChar char="o"/>
            </a:pPr>
            <a:r>
              <a:rPr lang="es-CO" sz="1900" b="1" dirty="0" smtClean="0">
                <a:solidFill>
                  <a:schemeClr val="tx2">
                    <a:lumMod val="50000"/>
                  </a:schemeClr>
                </a:solidFill>
                <a:latin typeface="Arial" pitchFamily="34" charset="0"/>
                <a:cs typeface="Arial" pitchFamily="34" charset="0"/>
              </a:rPr>
              <a:t>Certificación </a:t>
            </a:r>
            <a:r>
              <a:rPr lang="es-CO" sz="1900" b="1" dirty="0">
                <a:solidFill>
                  <a:schemeClr val="tx2">
                    <a:lumMod val="50000"/>
                  </a:schemeClr>
                </a:solidFill>
                <a:latin typeface="Arial" pitchFamily="34" charset="0"/>
                <a:cs typeface="Arial" pitchFamily="34" charset="0"/>
              </a:rPr>
              <a:t>de </a:t>
            </a:r>
            <a:r>
              <a:rPr lang="es-CO" sz="1900" b="1" dirty="0" smtClean="0">
                <a:solidFill>
                  <a:schemeClr val="tx2">
                    <a:lumMod val="50000"/>
                  </a:schemeClr>
                </a:solidFill>
                <a:latin typeface="Arial" pitchFamily="34" charset="0"/>
                <a:cs typeface="Arial" pitchFamily="34" charset="0"/>
              </a:rPr>
              <a:t>Medicina Legal o las EPS donde </a:t>
            </a:r>
            <a:r>
              <a:rPr lang="es-CO" sz="1900" b="1" dirty="0">
                <a:solidFill>
                  <a:schemeClr val="tx2">
                    <a:lumMod val="50000"/>
                  </a:schemeClr>
                </a:solidFill>
                <a:latin typeface="Arial" pitchFamily="34" charset="0"/>
                <a:cs typeface="Arial" pitchFamily="34" charset="0"/>
              </a:rPr>
              <a:t>conste </a:t>
            </a:r>
            <a:r>
              <a:rPr lang="es-CO" sz="1900" b="1" dirty="0" smtClean="0">
                <a:solidFill>
                  <a:schemeClr val="tx2">
                    <a:lumMod val="50000"/>
                  </a:schemeClr>
                </a:solidFill>
                <a:latin typeface="Arial" pitchFamily="34" charset="0"/>
                <a:cs typeface="Arial" pitchFamily="34" charset="0"/>
              </a:rPr>
              <a:t>que la </a:t>
            </a:r>
            <a:r>
              <a:rPr lang="es-CO" sz="1900" b="1" dirty="0">
                <a:solidFill>
                  <a:schemeClr val="tx2">
                    <a:lumMod val="50000"/>
                  </a:schemeClr>
                </a:solidFill>
                <a:latin typeface="Arial" pitchFamily="34" charset="0"/>
                <a:cs typeface="Arial" pitchFamily="34" charset="0"/>
              </a:rPr>
              <a:t>dependencia </a:t>
            </a:r>
            <a:r>
              <a:rPr lang="es-CO" sz="1900" b="1" dirty="0" smtClean="0">
                <a:solidFill>
                  <a:schemeClr val="tx2">
                    <a:lumMod val="50000"/>
                  </a:schemeClr>
                </a:solidFill>
                <a:latin typeface="Arial" pitchFamily="34" charset="0"/>
                <a:cs typeface="Arial" pitchFamily="34" charset="0"/>
              </a:rPr>
              <a:t>de sus hijos mayores de 23 años, su cónyuge</a:t>
            </a:r>
            <a:r>
              <a:rPr lang="es-CO" sz="1900" b="1" dirty="0">
                <a:solidFill>
                  <a:schemeClr val="tx2">
                    <a:lumMod val="50000"/>
                  </a:schemeClr>
                </a:solidFill>
                <a:latin typeface="Arial" pitchFamily="34" charset="0"/>
                <a:cs typeface="Arial" pitchFamily="34" charset="0"/>
              </a:rPr>
              <a:t>, padres y hermanos </a:t>
            </a:r>
            <a:r>
              <a:rPr lang="es-CO" sz="1900" b="1" dirty="0" smtClean="0">
                <a:solidFill>
                  <a:schemeClr val="tx2">
                    <a:lumMod val="50000"/>
                  </a:schemeClr>
                </a:solidFill>
                <a:latin typeface="Arial" pitchFamily="34" charset="0"/>
                <a:cs typeface="Arial" pitchFamily="34" charset="0"/>
              </a:rPr>
              <a:t>es factores físicos o psicológicos .</a:t>
            </a:r>
          </a:p>
          <a:p>
            <a:pPr marL="342900" indent="-342900" algn="just">
              <a:buFont typeface="Courier New" pitchFamily="49" charset="0"/>
              <a:buChar char="o"/>
            </a:pPr>
            <a:endParaRPr lang="es-CO" sz="1900" b="1" dirty="0">
              <a:solidFill>
                <a:schemeClr val="tx2">
                  <a:lumMod val="50000"/>
                </a:schemeClr>
              </a:solidFill>
              <a:latin typeface="Arial" pitchFamily="34" charset="0"/>
              <a:cs typeface="Arial" pitchFamily="34" charset="0"/>
            </a:endParaRPr>
          </a:p>
          <a:p>
            <a:pPr marL="342900" indent="-342900" algn="just">
              <a:buFont typeface="Courier New" pitchFamily="49" charset="0"/>
              <a:buChar char="o"/>
            </a:pPr>
            <a:r>
              <a:rPr lang="es-CO" sz="1900" b="1" dirty="0" smtClean="0">
                <a:solidFill>
                  <a:schemeClr val="tx2">
                    <a:lumMod val="50000"/>
                  </a:schemeClr>
                </a:solidFill>
                <a:latin typeface="Arial" pitchFamily="34" charset="0"/>
                <a:cs typeface="Arial" pitchFamily="34" charset="0"/>
                <a:hlinkClick r:id="rId3" action="ppaction://hlinksldjump"/>
              </a:rPr>
              <a:t>Certificación</a:t>
            </a:r>
            <a:r>
              <a:rPr lang="es-CO" sz="1900" b="1" dirty="0" smtClean="0">
                <a:solidFill>
                  <a:schemeClr val="tx2">
                    <a:lumMod val="50000"/>
                  </a:schemeClr>
                </a:solidFill>
                <a:latin typeface="Arial" pitchFamily="34" charset="0"/>
                <a:cs typeface="Arial" pitchFamily="34" charset="0"/>
              </a:rPr>
              <a:t> del contribuyente donde relacione e identifique las personas dependientes.</a:t>
            </a:r>
            <a:endParaRPr lang="es-CO" sz="1900" b="1" dirty="0">
              <a:solidFill>
                <a:schemeClr val="tx2">
                  <a:lumMod val="50000"/>
                </a:schemeClr>
              </a:solidFill>
              <a:latin typeface="Arial" pitchFamily="34" charset="0"/>
              <a:cs typeface="Arial" pitchFamily="34" charset="0"/>
            </a:endParaRPr>
          </a:p>
        </p:txBody>
      </p:sp>
      <p:sp>
        <p:nvSpPr>
          <p:cNvPr id="5" name="4 Terminador">
            <a:hlinkClick r:id="rId4" action="ppaction://hlinksldjump"/>
          </p:cNvPr>
          <p:cNvSpPr/>
          <p:nvPr/>
        </p:nvSpPr>
        <p:spPr>
          <a:xfrm>
            <a:off x="323528" y="332656"/>
            <a:ext cx="7704856" cy="64807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CO" dirty="0">
                <a:solidFill>
                  <a:schemeClr val="dk1"/>
                </a:solidFill>
                <a:latin typeface="Arial Black" pitchFamily="34" charset="0"/>
              </a:rPr>
              <a:t>CERTIFICACIONES QUE DEBEN ENTREGAR LOS EMPLEADOS</a:t>
            </a:r>
          </a:p>
        </p:txBody>
      </p:sp>
    </p:spTree>
    <p:extLst>
      <p:ext uri="{BB962C8B-B14F-4D97-AF65-F5344CB8AC3E}">
        <p14:creationId xmlns:p14="http://schemas.microsoft.com/office/powerpoint/2010/main" val="2637200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fltVal val="0"/>
                                          </p:val>
                                        </p:tav>
                                        <p:tav tm="100000">
                                          <p:val>
                                            <p:strVal val="#ppt_h"/>
                                          </p:val>
                                        </p:tav>
                                      </p:tavLst>
                                    </p:anim>
                                    <p:anim calcmode="lin" valueType="num">
                                      <p:cBhvr>
                                        <p:cTn id="15" dur="1000" fill="hold"/>
                                        <p:tgtEl>
                                          <p:spTgt spid="3"/>
                                        </p:tgtEl>
                                        <p:attrNameLst>
                                          <p:attrName>style.rotation</p:attrName>
                                        </p:attrNameLst>
                                      </p:cBhvr>
                                      <p:tavLst>
                                        <p:tav tm="0">
                                          <p:val>
                                            <p:fltVal val="90"/>
                                          </p:val>
                                        </p:tav>
                                        <p:tav tm="100000">
                                          <p:val>
                                            <p:fltVal val="0"/>
                                          </p:val>
                                        </p:tav>
                                      </p:tavLst>
                                    </p:anim>
                                    <p:animEffect transition="in" filter="fade">
                                      <p:cBhvr>
                                        <p:cTn id="16"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pie de página"/>
          <p:cNvSpPr>
            <a:spLocks noGrp="1"/>
          </p:cNvSpPr>
          <p:nvPr>
            <p:ph type="ftr" sz="quarter" idx="11"/>
          </p:nvPr>
        </p:nvSpPr>
        <p:spPr>
          <a:xfrm rot="16200000">
            <a:off x="6553274" y="3015124"/>
            <a:ext cx="4434553" cy="365760"/>
          </a:xfrm>
        </p:spPr>
        <p:txBody>
          <a:bodyPr/>
          <a:lstStyle/>
          <a:p>
            <a:pPr algn="l"/>
            <a:r>
              <a:rPr lang="es-CO" dirty="0" smtClean="0"/>
              <a:t>Cesar E. </a:t>
            </a:r>
            <a:r>
              <a:rPr lang="es-CO" dirty="0" err="1" smtClean="0"/>
              <a:t>Anzola</a:t>
            </a:r>
            <a:r>
              <a:rPr lang="es-CO" dirty="0" smtClean="0"/>
              <a:t> Aguilar - Contador Público Especialista en Impuestos</a:t>
            </a:r>
            <a:endParaRPr lang="es-CO" dirty="0"/>
          </a:p>
        </p:txBody>
      </p:sp>
      <p:graphicFrame>
        <p:nvGraphicFramePr>
          <p:cNvPr id="3" name="2 Tabla"/>
          <p:cNvGraphicFramePr>
            <a:graphicFrameLocks noGrp="1"/>
          </p:cNvGraphicFramePr>
          <p:nvPr>
            <p:extLst>
              <p:ext uri="{D42A27DB-BD31-4B8C-83A1-F6EECF244321}">
                <p14:modId xmlns:p14="http://schemas.microsoft.com/office/powerpoint/2010/main" val="518643960"/>
              </p:ext>
            </p:extLst>
          </p:nvPr>
        </p:nvGraphicFramePr>
        <p:xfrm>
          <a:off x="35496" y="260648"/>
          <a:ext cx="7992888" cy="6455361"/>
        </p:xfrm>
        <a:graphic>
          <a:graphicData uri="http://schemas.openxmlformats.org/drawingml/2006/table">
            <a:tbl>
              <a:tblPr firstRow="1" firstCol="1" bandRow="1">
                <a:tableStyleId>{5C22544A-7EE6-4342-B048-85BDC9FD1C3A}</a:tableStyleId>
              </a:tblPr>
              <a:tblGrid>
                <a:gridCol w="7992888"/>
              </a:tblGrid>
              <a:tr h="540152">
                <a:tc>
                  <a:txBody>
                    <a:bodyPr/>
                    <a:lstStyle/>
                    <a:p>
                      <a:pPr algn="ctr">
                        <a:lnSpc>
                          <a:spcPct val="115000"/>
                        </a:lnSpc>
                        <a:spcAft>
                          <a:spcPts val="0"/>
                        </a:spcAft>
                      </a:pPr>
                      <a:r>
                        <a:rPr lang="es-CO" sz="1400" b="1" dirty="0">
                          <a:solidFill>
                            <a:schemeClr val="tx1"/>
                          </a:solidFill>
                          <a:effectLst/>
                          <a:latin typeface="Arial" pitchFamily="34" charset="0"/>
                          <a:cs typeface="Arial" pitchFamily="34" charset="0"/>
                        </a:rPr>
                        <a:t>ESQUEMA DE </a:t>
                      </a:r>
                      <a:r>
                        <a:rPr lang="es-CO" sz="1400" b="1" dirty="0" smtClean="0">
                          <a:solidFill>
                            <a:schemeClr val="tx1"/>
                          </a:solidFill>
                          <a:effectLst/>
                          <a:latin typeface="Arial" pitchFamily="34" charset="0"/>
                          <a:cs typeface="Arial" pitchFamily="34" charset="0"/>
                        </a:rPr>
                        <a:t>PARA LA </a:t>
                      </a:r>
                      <a:r>
                        <a:rPr lang="es-CO" sz="1400" b="1" dirty="0">
                          <a:solidFill>
                            <a:schemeClr val="tx1"/>
                          </a:solidFill>
                          <a:effectLst/>
                          <a:latin typeface="Arial" pitchFamily="34" charset="0"/>
                          <a:cs typeface="Arial" pitchFamily="34" charset="0"/>
                        </a:rPr>
                        <a:t>RETENCIÓN EN LA FUENTE ART. 383 E.T. </a:t>
                      </a:r>
                      <a:endParaRPr lang="es-CO" sz="1400" b="1" dirty="0" smtClean="0">
                        <a:solidFill>
                          <a:schemeClr val="tx1"/>
                        </a:solidFill>
                        <a:effectLst/>
                        <a:latin typeface="Arial" pitchFamily="34" charset="0"/>
                        <a:cs typeface="Arial" pitchFamily="34" charset="0"/>
                      </a:endParaRPr>
                    </a:p>
                    <a:p>
                      <a:pPr algn="ctr">
                        <a:lnSpc>
                          <a:spcPct val="115000"/>
                        </a:lnSpc>
                        <a:spcAft>
                          <a:spcPts val="0"/>
                        </a:spcAft>
                      </a:pPr>
                      <a:r>
                        <a:rPr lang="es-CO" sz="1400" b="1" dirty="0" smtClean="0">
                          <a:solidFill>
                            <a:schemeClr val="tx1"/>
                          </a:solidFill>
                          <a:effectLst/>
                          <a:latin typeface="Arial" pitchFamily="34" charset="0"/>
                          <a:cs typeface="Arial" pitchFamily="34" charset="0"/>
                        </a:rPr>
                        <a:t>“</a:t>
                      </a:r>
                      <a:r>
                        <a:rPr lang="es-CO" sz="1400" b="1" dirty="0">
                          <a:solidFill>
                            <a:schemeClr val="tx1"/>
                          </a:solidFill>
                          <a:effectLst/>
                          <a:latin typeface="Arial" pitchFamily="34" charset="0"/>
                          <a:cs typeface="Arial" pitchFamily="34" charset="0"/>
                        </a:rPr>
                        <a:t>ASALARIADO O PRESTADOR DE SERVICIOS”</a:t>
                      </a:r>
                      <a:endParaRPr lang="es-CO" sz="1400" b="1" dirty="0">
                        <a:solidFill>
                          <a:schemeClr val="tx1"/>
                        </a:solidFill>
                        <a:effectLst/>
                        <a:latin typeface="Arial" pitchFamily="34" charset="0"/>
                        <a:ea typeface="Calibri"/>
                        <a:cs typeface="Arial" pitchFamily="34" charset="0"/>
                      </a:endParaRPr>
                    </a:p>
                  </a:txBody>
                  <a:tcPr marL="68580" marR="68580" marT="0" marB="0">
                    <a:solidFill>
                      <a:schemeClr val="tx2">
                        <a:lumMod val="60000"/>
                        <a:lumOff val="40000"/>
                      </a:schemeClr>
                    </a:solidFill>
                  </a:tcPr>
                </a:tc>
              </a:tr>
              <a:tr h="262673">
                <a:tc>
                  <a:txBody>
                    <a:bodyPr/>
                    <a:lstStyle/>
                    <a:p>
                      <a:pPr algn="ctr">
                        <a:lnSpc>
                          <a:spcPct val="115000"/>
                        </a:lnSpc>
                        <a:spcAft>
                          <a:spcPts val="0"/>
                        </a:spcAft>
                      </a:pPr>
                      <a:r>
                        <a:rPr lang="es-CO" sz="1400" dirty="0">
                          <a:solidFill>
                            <a:schemeClr val="tx1"/>
                          </a:solidFill>
                          <a:effectLst/>
                          <a:latin typeface="Arial" pitchFamily="34" charset="0"/>
                          <a:cs typeface="Arial" pitchFamily="34" charset="0"/>
                        </a:rPr>
                        <a:t>Total pagos laborales del mes u honorarios</a:t>
                      </a:r>
                      <a:endParaRPr lang="es-CO" sz="1400" dirty="0">
                        <a:solidFill>
                          <a:schemeClr val="tx1"/>
                        </a:solidFill>
                        <a:effectLst/>
                        <a:latin typeface="Arial" pitchFamily="34" charset="0"/>
                        <a:ea typeface="Calibri"/>
                        <a:cs typeface="Arial" pitchFamily="34" charset="0"/>
                      </a:endParaRPr>
                    </a:p>
                  </a:txBody>
                  <a:tcPr marL="68580" marR="68580" marT="0" marB="0"/>
                </a:tc>
              </a:tr>
              <a:tr h="262673">
                <a:tc>
                  <a:txBody>
                    <a:bodyPr/>
                    <a:lstStyle/>
                    <a:p>
                      <a:pPr algn="ctr">
                        <a:lnSpc>
                          <a:spcPct val="115000"/>
                        </a:lnSpc>
                        <a:spcAft>
                          <a:spcPts val="0"/>
                        </a:spcAft>
                      </a:pPr>
                      <a:r>
                        <a:rPr lang="es-CO" sz="1400" dirty="0">
                          <a:solidFill>
                            <a:schemeClr val="tx1"/>
                          </a:solidFill>
                          <a:effectLst/>
                          <a:latin typeface="Arial" pitchFamily="34" charset="0"/>
                          <a:cs typeface="Arial" pitchFamily="34" charset="0"/>
                        </a:rPr>
                        <a:t>MENOS: INGRESOS NO GRAVADOS</a:t>
                      </a:r>
                      <a:endParaRPr lang="es-CO" sz="1400" dirty="0">
                        <a:solidFill>
                          <a:schemeClr val="tx1"/>
                        </a:solidFill>
                        <a:effectLst/>
                        <a:latin typeface="Arial" pitchFamily="34" charset="0"/>
                        <a:ea typeface="Calibri"/>
                        <a:cs typeface="Arial" pitchFamily="34" charset="0"/>
                      </a:endParaRPr>
                    </a:p>
                  </a:txBody>
                  <a:tcPr marL="68580" marR="68580" marT="0" marB="0">
                    <a:solidFill>
                      <a:schemeClr val="bg1">
                        <a:lumMod val="85000"/>
                      </a:schemeClr>
                    </a:solidFill>
                  </a:tcPr>
                </a:tc>
              </a:tr>
              <a:tr h="308473">
                <a:tc>
                  <a:txBody>
                    <a:bodyPr/>
                    <a:lstStyle/>
                    <a:p>
                      <a:pPr algn="ctr">
                        <a:lnSpc>
                          <a:spcPct val="115000"/>
                        </a:lnSpc>
                        <a:spcAft>
                          <a:spcPts val="0"/>
                        </a:spcAft>
                      </a:pPr>
                      <a:r>
                        <a:rPr lang="es-CO" sz="1400" dirty="0">
                          <a:solidFill>
                            <a:schemeClr val="tx1"/>
                          </a:solidFill>
                          <a:effectLst/>
                          <a:latin typeface="Arial" pitchFamily="34" charset="0"/>
                          <a:cs typeface="Arial" pitchFamily="34" charset="0"/>
                        </a:rPr>
                        <a:t>Honorarios de </a:t>
                      </a:r>
                      <a:r>
                        <a:rPr lang="es-CO" sz="1400" dirty="0" smtClean="0">
                          <a:solidFill>
                            <a:schemeClr val="tx1"/>
                          </a:solidFill>
                          <a:effectLst/>
                          <a:latin typeface="Arial" pitchFamily="34" charset="0"/>
                          <a:cs typeface="Arial" pitchFamily="34" charset="0"/>
                        </a:rPr>
                        <a:t>científicos , </a:t>
                      </a:r>
                      <a:r>
                        <a:rPr lang="es-CO" sz="1400" dirty="0">
                          <a:solidFill>
                            <a:schemeClr val="tx1"/>
                          </a:solidFill>
                          <a:effectLst/>
                          <a:latin typeface="Arial" pitchFamily="34" charset="0"/>
                          <a:cs typeface="Arial" pitchFamily="34" charset="0"/>
                        </a:rPr>
                        <a:t>tecnólogos  (proyectos de investigación tecnológica art. 57-2 E.T.)</a:t>
                      </a:r>
                      <a:endParaRPr lang="es-CO" sz="1400" dirty="0">
                        <a:solidFill>
                          <a:schemeClr val="tx1"/>
                        </a:solidFill>
                        <a:effectLst/>
                        <a:latin typeface="Arial" pitchFamily="34" charset="0"/>
                        <a:ea typeface="Calibri"/>
                        <a:cs typeface="Arial" pitchFamily="34" charset="0"/>
                      </a:endParaRPr>
                    </a:p>
                  </a:txBody>
                  <a:tcPr marL="68580" marR="68580" marT="0" marB="0"/>
                </a:tc>
              </a:tr>
              <a:tr h="262673">
                <a:tc>
                  <a:txBody>
                    <a:bodyPr/>
                    <a:lstStyle/>
                    <a:p>
                      <a:pPr algn="ctr">
                        <a:lnSpc>
                          <a:spcPct val="115000"/>
                        </a:lnSpc>
                        <a:spcAft>
                          <a:spcPts val="0"/>
                        </a:spcAft>
                      </a:pPr>
                      <a:r>
                        <a:rPr lang="es-CO" sz="1400" dirty="0">
                          <a:solidFill>
                            <a:schemeClr val="tx1"/>
                          </a:solidFill>
                          <a:effectLst/>
                          <a:latin typeface="Arial" pitchFamily="34" charset="0"/>
                          <a:cs typeface="Arial" pitchFamily="34" charset="0"/>
                        </a:rPr>
                        <a:t>Pago por alimentación (para salarias de hasta 310 UVT; deducción mensual máximo 41 UVT) </a:t>
                      </a:r>
                      <a:endParaRPr lang="es-CO" sz="1400" dirty="0">
                        <a:solidFill>
                          <a:schemeClr val="tx1"/>
                        </a:solidFill>
                        <a:effectLst/>
                        <a:latin typeface="Arial" pitchFamily="34" charset="0"/>
                        <a:ea typeface="Calibri"/>
                        <a:cs typeface="Arial" pitchFamily="34" charset="0"/>
                      </a:endParaRPr>
                    </a:p>
                  </a:txBody>
                  <a:tcPr marL="68580" marR="68580" marT="0" marB="0"/>
                </a:tc>
              </a:tr>
              <a:tr h="262673">
                <a:tc>
                  <a:txBody>
                    <a:bodyPr/>
                    <a:lstStyle/>
                    <a:p>
                      <a:pPr algn="ctr">
                        <a:lnSpc>
                          <a:spcPct val="115000"/>
                        </a:lnSpc>
                        <a:spcAft>
                          <a:spcPts val="0"/>
                        </a:spcAft>
                      </a:pPr>
                      <a:r>
                        <a:rPr lang="es-CO" sz="1400" dirty="0">
                          <a:solidFill>
                            <a:schemeClr val="tx1"/>
                          </a:solidFill>
                          <a:effectLst/>
                          <a:latin typeface="Arial" pitchFamily="34" charset="0"/>
                          <a:cs typeface="Arial" pitchFamily="34" charset="0"/>
                        </a:rPr>
                        <a:t>Medio de transporte diferente al subsidio de transporte (concepto DIAN 18381 jul 30/90) </a:t>
                      </a:r>
                      <a:endParaRPr lang="es-CO" sz="1400" dirty="0">
                        <a:solidFill>
                          <a:schemeClr val="tx1"/>
                        </a:solidFill>
                        <a:effectLst/>
                        <a:latin typeface="Arial" pitchFamily="34" charset="0"/>
                        <a:ea typeface="Calibri"/>
                        <a:cs typeface="Arial" pitchFamily="34" charset="0"/>
                      </a:endParaRPr>
                    </a:p>
                  </a:txBody>
                  <a:tcPr marL="68580" marR="68580" marT="0" marB="0"/>
                </a:tc>
              </a:tr>
              <a:tr h="262673">
                <a:tc>
                  <a:txBody>
                    <a:bodyPr/>
                    <a:lstStyle/>
                    <a:p>
                      <a:pPr algn="ctr">
                        <a:lnSpc>
                          <a:spcPct val="115000"/>
                        </a:lnSpc>
                        <a:spcAft>
                          <a:spcPts val="0"/>
                        </a:spcAft>
                      </a:pPr>
                      <a:r>
                        <a:rPr lang="es-CO" sz="1400" dirty="0">
                          <a:solidFill>
                            <a:schemeClr val="tx1"/>
                          </a:solidFill>
                          <a:effectLst/>
                          <a:latin typeface="Arial" pitchFamily="34" charset="0"/>
                          <a:cs typeface="Arial" pitchFamily="34" charset="0"/>
                        </a:rPr>
                        <a:t>Viáticos ocasionales (art. 10 </a:t>
                      </a:r>
                      <a:r>
                        <a:rPr lang="es-CO" sz="1400" dirty="0" err="1">
                          <a:solidFill>
                            <a:schemeClr val="tx1"/>
                          </a:solidFill>
                          <a:effectLst/>
                          <a:latin typeface="Arial" pitchFamily="34" charset="0"/>
                          <a:cs typeface="Arial" pitchFamily="34" charset="0"/>
                        </a:rPr>
                        <a:t>Dec</a:t>
                      </a:r>
                      <a:r>
                        <a:rPr lang="es-CO" sz="1400" dirty="0">
                          <a:solidFill>
                            <a:schemeClr val="tx1"/>
                          </a:solidFill>
                          <a:effectLst/>
                          <a:latin typeface="Arial" pitchFamily="34" charset="0"/>
                          <a:cs typeface="Arial" pitchFamily="34" charset="0"/>
                        </a:rPr>
                        <a:t>. 537/1987, art. 8 </a:t>
                      </a:r>
                      <a:r>
                        <a:rPr lang="es-CO" sz="1400" dirty="0" err="1">
                          <a:solidFill>
                            <a:schemeClr val="tx1"/>
                          </a:solidFill>
                          <a:effectLst/>
                          <a:latin typeface="Arial" pitchFamily="34" charset="0"/>
                          <a:cs typeface="Arial" pitchFamily="34" charset="0"/>
                        </a:rPr>
                        <a:t>Dec</a:t>
                      </a:r>
                      <a:r>
                        <a:rPr lang="es-CO" sz="1400" dirty="0">
                          <a:solidFill>
                            <a:schemeClr val="tx1"/>
                          </a:solidFill>
                          <a:effectLst/>
                          <a:latin typeface="Arial" pitchFamily="34" charset="0"/>
                          <a:cs typeface="Arial" pitchFamily="34" charset="0"/>
                        </a:rPr>
                        <a:t>. 823/1987) </a:t>
                      </a:r>
                      <a:endParaRPr lang="es-CO" sz="1400" dirty="0">
                        <a:solidFill>
                          <a:schemeClr val="tx1"/>
                        </a:solidFill>
                        <a:effectLst/>
                        <a:latin typeface="Arial" pitchFamily="34" charset="0"/>
                        <a:ea typeface="Calibri"/>
                        <a:cs typeface="Arial" pitchFamily="34" charset="0"/>
                      </a:endParaRPr>
                    </a:p>
                  </a:txBody>
                  <a:tcPr marL="68580" marR="68580" marT="0" marB="0"/>
                </a:tc>
              </a:tr>
              <a:tr h="262673">
                <a:tc>
                  <a:txBody>
                    <a:bodyPr/>
                    <a:lstStyle/>
                    <a:p>
                      <a:pPr algn="ctr">
                        <a:lnSpc>
                          <a:spcPct val="115000"/>
                        </a:lnSpc>
                        <a:spcAft>
                          <a:spcPts val="0"/>
                        </a:spcAft>
                      </a:pPr>
                      <a:r>
                        <a:rPr lang="es-CO" sz="1400" dirty="0">
                          <a:solidFill>
                            <a:schemeClr val="tx1"/>
                          </a:solidFill>
                          <a:effectLst/>
                          <a:latin typeface="Arial" pitchFamily="34" charset="0"/>
                          <a:cs typeface="Arial" pitchFamily="34" charset="0"/>
                        </a:rPr>
                        <a:t>MENOS DEDUCCIONES</a:t>
                      </a:r>
                      <a:endParaRPr lang="es-CO" sz="1400" dirty="0">
                        <a:solidFill>
                          <a:schemeClr val="tx1"/>
                        </a:solidFill>
                        <a:effectLst/>
                        <a:latin typeface="Arial" pitchFamily="34" charset="0"/>
                        <a:ea typeface="Calibri"/>
                        <a:cs typeface="Arial" pitchFamily="34" charset="0"/>
                      </a:endParaRPr>
                    </a:p>
                  </a:txBody>
                  <a:tcPr marL="68580" marR="68580" marT="0" marB="0">
                    <a:solidFill>
                      <a:schemeClr val="bg1">
                        <a:lumMod val="85000"/>
                      </a:schemeClr>
                    </a:solidFill>
                  </a:tcPr>
                </a:tc>
              </a:tr>
              <a:tr h="262673">
                <a:tc>
                  <a:txBody>
                    <a:bodyPr/>
                    <a:lstStyle/>
                    <a:p>
                      <a:pPr algn="ctr">
                        <a:lnSpc>
                          <a:spcPct val="115000"/>
                        </a:lnSpc>
                        <a:spcAft>
                          <a:spcPts val="0"/>
                        </a:spcAft>
                      </a:pPr>
                      <a:r>
                        <a:rPr lang="es-CO" sz="1400" dirty="0">
                          <a:solidFill>
                            <a:schemeClr val="tx1"/>
                          </a:solidFill>
                          <a:effectLst/>
                          <a:latin typeface="Arial" pitchFamily="34" charset="0"/>
                          <a:cs typeface="Arial" pitchFamily="34" charset="0"/>
                        </a:rPr>
                        <a:t>Intereses por préstamos de vivienda (limitados a 100 $26.841x100=$2.684.100) </a:t>
                      </a:r>
                      <a:endParaRPr lang="es-CO" sz="1400" dirty="0">
                        <a:solidFill>
                          <a:schemeClr val="tx1"/>
                        </a:solidFill>
                        <a:effectLst/>
                        <a:latin typeface="Arial" pitchFamily="34" charset="0"/>
                        <a:ea typeface="Calibri"/>
                        <a:cs typeface="Arial" pitchFamily="34" charset="0"/>
                      </a:endParaRPr>
                    </a:p>
                  </a:txBody>
                  <a:tcPr marL="68580" marR="68580" marT="0" marB="0"/>
                </a:tc>
              </a:tr>
              <a:tr h="540152">
                <a:tc>
                  <a:txBody>
                    <a:bodyPr/>
                    <a:lstStyle/>
                    <a:p>
                      <a:pPr algn="ctr">
                        <a:lnSpc>
                          <a:spcPct val="115000"/>
                        </a:lnSpc>
                        <a:spcAft>
                          <a:spcPts val="0"/>
                        </a:spcAft>
                      </a:pPr>
                      <a:r>
                        <a:rPr lang="es-CO" sz="1400" dirty="0">
                          <a:solidFill>
                            <a:schemeClr val="tx1"/>
                          </a:solidFill>
                          <a:effectLst/>
                          <a:latin typeface="Arial" pitchFamily="34" charset="0"/>
                          <a:cs typeface="Arial" pitchFamily="34" charset="0"/>
                        </a:rPr>
                        <a:t>Pagos por medicina </a:t>
                      </a:r>
                      <a:r>
                        <a:rPr lang="es-CO" sz="1400" dirty="0" err="1">
                          <a:solidFill>
                            <a:schemeClr val="tx1"/>
                          </a:solidFill>
                          <a:effectLst/>
                          <a:latin typeface="Arial" pitchFamily="34" charset="0"/>
                          <a:cs typeface="Arial" pitchFamily="34" charset="0"/>
                        </a:rPr>
                        <a:t>prepagada</a:t>
                      </a:r>
                      <a:r>
                        <a:rPr lang="es-CO" sz="1400" dirty="0">
                          <a:solidFill>
                            <a:schemeClr val="tx1"/>
                          </a:solidFill>
                          <a:effectLst/>
                          <a:latin typeface="Arial" pitchFamily="34" charset="0"/>
                          <a:cs typeface="Arial" pitchFamily="34" charset="0"/>
                        </a:rPr>
                        <a:t> del trabajador, la esposa y hasta dos hijos, sin que exceda de 16 UVT mensuales (16x$26.841=$429.000 art. 2 </a:t>
                      </a:r>
                      <a:r>
                        <a:rPr lang="es-CO" sz="1400" dirty="0" err="1">
                          <a:solidFill>
                            <a:schemeClr val="tx1"/>
                          </a:solidFill>
                          <a:effectLst/>
                          <a:latin typeface="Arial" pitchFamily="34" charset="0"/>
                          <a:cs typeface="Arial" pitchFamily="34" charset="0"/>
                        </a:rPr>
                        <a:t>num</a:t>
                      </a:r>
                      <a:r>
                        <a:rPr lang="es-CO" sz="1400" dirty="0">
                          <a:solidFill>
                            <a:schemeClr val="tx1"/>
                          </a:solidFill>
                          <a:effectLst/>
                          <a:latin typeface="Arial" pitchFamily="34" charset="0"/>
                          <a:cs typeface="Arial" pitchFamily="34" charset="0"/>
                        </a:rPr>
                        <a:t>. 2 </a:t>
                      </a:r>
                      <a:r>
                        <a:rPr lang="es-CO" sz="1400" dirty="0" err="1">
                          <a:solidFill>
                            <a:schemeClr val="tx1"/>
                          </a:solidFill>
                          <a:effectLst/>
                          <a:latin typeface="Arial" pitchFamily="34" charset="0"/>
                          <a:cs typeface="Arial" pitchFamily="34" charset="0"/>
                        </a:rPr>
                        <a:t>Decr</a:t>
                      </a:r>
                      <a:r>
                        <a:rPr lang="es-CO" sz="1400" dirty="0">
                          <a:solidFill>
                            <a:schemeClr val="tx1"/>
                          </a:solidFill>
                          <a:effectLst/>
                          <a:latin typeface="Arial" pitchFamily="34" charset="0"/>
                          <a:cs typeface="Arial" pitchFamily="34" charset="0"/>
                        </a:rPr>
                        <a:t>. 0099/2013)</a:t>
                      </a:r>
                      <a:endParaRPr lang="es-CO" sz="1400" dirty="0">
                        <a:solidFill>
                          <a:schemeClr val="tx1"/>
                        </a:solidFill>
                        <a:effectLst/>
                        <a:latin typeface="Arial" pitchFamily="34" charset="0"/>
                        <a:ea typeface="Calibri"/>
                        <a:cs typeface="Arial" pitchFamily="34" charset="0"/>
                      </a:endParaRPr>
                    </a:p>
                  </a:txBody>
                  <a:tcPr marL="68580" marR="68580" marT="0" marB="0"/>
                </a:tc>
              </a:tr>
              <a:tr h="540152">
                <a:tc>
                  <a:txBody>
                    <a:bodyPr/>
                    <a:lstStyle/>
                    <a:p>
                      <a:pPr algn="ctr">
                        <a:lnSpc>
                          <a:spcPct val="115000"/>
                        </a:lnSpc>
                        <a:spcAft>
                          <a:spcPts val="0"/>
                        </a:spcAft>
                      </a:pPr>
                      <a:r>
                        <a:rPr lang="es-CO" sz="1400" dirty="0">
                          <a:solidFill>
                            <a:schemeClr val="tx1"/>
                          </a:solidFill>
                          <a:effectLst/>
                          <a:latin typeface="Arial" pitchFamily="34" charset="0"/>
                          <a:cs typeface="Arial" pitchFamily="34" charset="0"/>
                        </a:rPr>
                        <a:t>Deducción mensual por concepto de personas a cargo hasta un 10% de los ingresos brutos, sin exceder de 32 UVT (32x$26.841=$859.000)</a:t>
                      </a:r>
                      <a:endParaRPr lang="es-CO" sz="1400" dirty="0">
                        <a:solidFill>
                          <a:schemeClr val="tx1"/>
                        </a:solidFill>
                        <a:effectLst/>
                        <a:latin typeface="Arial" pitchFamily="34" charset="0"/>
                        <a:ea typeface="Calibri"/>
                        <a:cs typeface="Arial" pitchFamily="34" charset="0"/>
                      </a:endParaRPr>
                    </a:p>
                  </a:txBody>
                  <a:tcPr marL="68580" marR="68580" marT="0" marB="0"/>
                </a:tc>
              </a:tr>
              <a:tr h="262673">
                <a:tc>
                  <a:txBody>
                    <a:bodyPr/>
                    <a:lstStyle/>
                    <a:p>
                      <a:pPr algn="ctr">
                        <a:lnSpc>
                          <a:spcPct val="115000"/>
                        </a:lnSpc>
                        <a:spcAft>
                          <a:spcPts val="0"/>
                        </a:spcAft>
                      </a:pPr>
                      <a:r>
                        <a:rPr lang="es-CO" sz="1400" dirty="0">
                          <a:solidFill>
                            <a:schemeClr val="tx1"/>
                          </a:solidFill>
                          <a:effectLst/>
                          <a:latin typeface="Arial" pitchFamily="34" charset="0"/>
                          <a:cs typeface="Arial" pitchFamily="34" charset="0"/>
                        </a:rPr>
                        <a:t>Aporte propio del mes al sistema de seguridad en salud</a:t>
                      </a:r>
                      <a:endParaRPr lang="es-CO" sz="1400" dirty="0">
                        <a:solidFill>
                          <a:schemeClr val="tx1"/>
                        </a:solidFill>
                        <a:effectLst/>
                        <a:latin typeface="Arial" pitchFamily="34" charset="0"/>
                        <a:ea typeface="Calibri"/>
                        <a:cs typeface="Arial" pitchFamily="34" charset="0"/>
                      </a:endParaRPr>
                    </a:p>
                  </a:txBody>
                  <a:tcPr marL="68580" marR="68580" marT="0" marB="0"/>
                </a:tc>
              </a:tr>
              <a:tr h="262673">
                <a:tc>
                  <a:txBody>
                    <a:bodyPr/>
                    <a:lstStyle/>
                    <a:p>
                      <a:pPr algn="ctr">
                        <a:lnSpc>
                          <a:spcPct val="115000"/>
                        </a:lnSpc>
                        <a:spcAft>
                          <a:spcPts val="0"/>
                        </a:spcAft>
                      </a:pPr>
                      <a:r>
                        <a:rPr lang="es-CO" sz="1400" dirty="0">
                          <a:solidFill>
                            <a:schemeClr val="tx1"/>
                          </a:solidFill>
                          <a:effectLst/>
                          <a:latin typeface="Arial" pitchFamily="34" charset="0"/>
                          <a:cs typeface="Arial" pitchFamily="34" charset="0"/>
                        </a:rPr>
                        <a:t>MENOS RENTAS EXENTAS</a:t>
                      </a:r>
                      <a:endParaRPr lang="es-CO" sz="1400" dirty="0">
                        <a:solidFill>
                          <a:schemeClr val="tx1"/>
                        </a:solidFill>
                        <a:effectLst/>
                        <a:latin typeface="Arial" pitchFamily="34" charset="0"/>
                        <a:ea typeface="Calibri"/>
                        <a:cs typeface="Arial" pitchFamily="34" charset="0"/>
                      </a:endParaRPr>
                    </a:p>
                  </a:txBody>
                  <a:tcPr marL="68580" marR="68580" marT="0" marB="0">
                    <a:solidFill>
                      <a:schemeClr val="bg1">
                        <a:lumMod val="85000"/>
                      </a:schemeClr>
                    </a:solidFill>
                  </a:tcPr>
                </a:tc>
              </a:tr>
              <a:tr h="262673">
                <a:tc>
                  <a:txBody>
                    <a:bodyPr/>
                    <a:lstStyle/>
                    <a:p>
                      <a:pPr algn="ctr">
                        <a:lnSpc>
                          <a:spcPct val="115000"/>
                        </a:lnSpc>
                        <a:spcAft>
                          <a:spcPts val="0"/>
                        </a:spcAft>
                      </a:pPr>
                      <a:r>
                        <a:rPr lang="es-CO" sz="1400" dirty="0">
                          <a:solidFill>
                            <a:schemeClr val="tx1"/>
                          </a:solidFill>
                          <a:effectLst/>
                          <a:latin typeface="Arial" pitchFamily="34" charset="0"/>
                          <a:cs typeface="Arial" pitchFamily="34" charset="0"/>
                        </a:rPr>
                        <a:t>Aportes </a:t>
                      </a:r>
                      <a:r>
                        <a:rPr lang="es-CO" sz="1400">
                          <a:solidFill>
                            <a:schemeClr val="tx1"/>
                          </a:solidFill>
                          <a:effectLst/>
                          <a:latin typeface="Arial" pitchFamily="34" charset="0"/>
                          <a:cs typeface="Arial" pitchFamily="34" charset="0"/>
                        </a:rPr>
                        <a:t>obligatorios </a:t>
                      </a:r>
                      <a:r>
                        <a:rPr lang="es-CO" sz="1400" smtClean="0">
                          <a:solidFill>
                            <a:schemeClr val="tx1"/>
                          </a:solidFill>
                          <a:effectLst/>
                          <a:latin typeface="Arial" pitchFamily="34" charset="0"/>
                          <a:cs typeface="Arial" pitchFamily="34" charset="0"/>
                        </a:rPr>
                        <a:t>propios </a:t>
                      </a:r>
                      <a:r>
                        <a:rPr lang="es-CO" sz="1400" dirty="0">
                          <a:solidFill>
                            <a:schemeClr val="tx1"/>
                          </a:solidFill>
                          <a:effectLst/>
                          <a:latin typeface="Arial" pitchFamily="34" charset="0"/>
                          <a:cs typeface="Arial" pitchFamily="34" charset="0"/>
                        </a:rPr>
                        <a:t>mes a los fondos de pensiones</a:t>
                      </a:r>
                      <a:endParaRPr lang="es-CO" sz="1400" dirty="0">
                        <a:solidFill>
                          <a:schemeClr val="tx1"/>
                        </a:solidFill>
                        <a:effectLst/>
                        <a:latin typeface="Arial" pitchFamily="34" charset="0"/>
                        <a:ea typeface="Calibri"/>
                        <a:cs typeface="Arial" pitchFamily="34" charset="0"/>
                      </a:endParaRPr>
                    </a:p>
                  </a:txBody>
                  <a:tcPr marL="68580" marR="68580" marT="0" marB="0"/>
                </a:tc>
              </a:tr>
              <a:tr h="262673">
                <a:tc>
                  <a:txBody>
                    <a:bodyPr/>
                    <a:lstStyle/>
                    <a:p>
                      <a:pPr algn="ctr">
                        <a:lnSpc>
                          <a:spcPct val="115000"/>
                        </a:lnSpc>
                        <a:spcAft>
                          <a:spcPts val="0"/>
                        </a:spcAft>
                      </a:pPr>
                      <a:r>
                        <a:rPr lang="es-CO" sz="1400" dirty="0">
                          <a:solidFill>
                            <a:schemeClr val="tx1"/>
                          </a:solidFill>
                          <a:effectLst/>
                          <a:latin typeface="Arial" pitchFamily="34" charset="0"/>
                          <a:cs typeface="Arial" pitchFamily="34" charset="0"/>
                        </a:rPr>
                        <a:t>Aportes voluntarios </a:t>
                      </a:r>
                      <a:r>
                        <a:rPr lang="es-CO" sz="1400" dirty="0" smtClean="0">
                          <a:solidFill>
                            <a:schemeClr val="tx1"/>
                          </a:solidFill>
                          <a:effectLst/>
                          <a:latin typeface="Arial" pitchFamily="34" charset="0"/>
                          <a:cs typeface="Arial" pitchFamily="34" charset="0"/>
                        </a:rPr>
                        <a:t>propios </a:t>
                      </a:r>
                      <a:r>
                        <a:rPr lang="es-CO" sz="1400" dirty="0">
                          <a:solidFill>
                            <a:schemeClr val="tx1"/>
                          </a:solidFill>
                          <a:effectLst/>
                          <a:latin typeface="Arial" pitchFamily="34" charset="0"/>
                          <a:cs typeface="Arial" pitchFamily="34" charset="0"/>
                        </a:rPr>
                        <a:t>mes a los fondos de pensiones voluntarias</a:t>
                      </a:r>
                      <a:endParaRPr lang="es-CO" sz="1400" dirty="0">
                        <a:solidFill>
                          <a:schemeClr val="tx1"/>
                        </a:solidFill>
                        <a:effectLst/>
                        <a:latin typeface="Arial" pitchFamily="34" charset="0"/>
                        <a:ea typeface="Calibri"/>
                        <a:cs typeface="Arial" pitchFamily="34" charset="0"/>
                      </a:endParaRPr>
                    </a:p>
                  </a:txBody>
                  <a:tcPr marL="68580" marR="68580" marT="0" marB="0"/>
                </a:tc>
              </a:tr>
              <a:tr h="262673">
                <a:tc>
                  <a:txBody>
                    <a:bodyPr/>
                    <a:lstStyle/>
                    <a:p>
                      <a:pPr algn="ctr">
                        <a:lnSpc>
                          <a:spcPct val="115000"/>
                        </a:lnSpc>
                        <a:spcAft>
                          <a:spcPts val="0"/>
                        </a:spcAft>
                      </a:pPr>
                      <a:r>
                        <a:rPr lang="es-CO" sz="1400" dirty="0">
                          <a:solidFill>
                            <a:schemeClr val="tx1"/>
                          </a:solidFill>
                          <a:effectLst/>
                          <a:latin typeface="Arial" pitchFamily="34" charset="0"/>
                          <a:cs typeface="Arial" pitchFamily="34" charset="0"/>
                        </a:rPr>
                        <a:t>Sumas destinadas a las cuentas denominadas AFC</a:t>
                      </a:r>
                      <a:endParaRPr lang="es-CO" sz="1400" dirty="0">
                        <a:solidFill>
                          <a:schemeClr val="tx1"/>
                        </a:solidFill>
                        <a:effectLst/>
                        <a:latin typeface="Arial" pitchFamily="34" charset="0"/>
                        <a:ea typeface="Calibri"/>
                        <a:cs typeface="Arial" pitchFamily="34" charset="0"/>
                      </a:endParaRPr>
                    </a:p>
                  </a:txBody>
                  <a:tcPr marL="68580" marR="68580" marT="0" marB="0"/>
                </a:tc>
              </a:tr>
              <a:tr h="262217">
                <a:tc>
                  <a:txBody>
                    <a:bodyPr/>
                    <a:lstStyle/>
                    <a:p>
                      <a:pPr algn="ctr">
                        <a:lnSpc>
                          <a:spcPct val="115000"/>
                        </a:lnSpc>
                        <a:spcAft>
                          <a:spcPts val="0"/>
                        </a:spcAft>
                      </a:pPr>
                      <a:r>
                        <a:rPr lang="es-CO" sz="1400" dirty="0">
                          <a:solidFill>
                            <a:schemeClr val="tx1"/>
                          </a:solidFill>
                          <a:effectLst/>
                          <a:latin typeface="Arial" pitchFamily="34" charset="0"/>
                          <a:cs typeface="Arial" pitchFamily="34" charset="0"/>
                        </a:rPr>
                        <a:t>Rentas exentas del numeral 1 al 9 E.T. (cesantías, intereses, gastos de entierro, </a:t>
                      </a:r>
                      <a:r>
                        <a:rPr lang="es-CO" sz="1400" dirty="0" err="1">
                          <a:solidFill>
                            <a:schemeClr val="tx1"/>
                          </a:solidFill>
                          <a:effectLst/>
                          <a:latin typeface="Arial" pitchFamily="34" charset="0"/>
                          <a:cs typeface="Arial" pitchFamily="34" charset="0"/>
                        </a:rPr>
                        <a:t>etc</a:t>
                      </a:r>
                      <a:r>
                        <a:rPr lang="es-CO" sz="1400" dirty="0">
                          <a:solidFill>
                            <a:schemeClr val="tx1"/>
                          </a:solidFill>
                          <a:effectLst/>
                          <a:latin typeface="Arial" pitchFamily="34" charset="0"/>
                          <a:cs typeface="Arial" pitchFamily="34" charset="0"/>
                        </a:rPr>
                        <a:t>)</a:t>
                      </a:r>
                      <a:endParaRPr lang="es-CO" sz="1400" dirty="0">
                        <a:solidFill>
                          <a:schemeClr val="tx1"/>
                        </a:solidFill>
                        <a:effectLst/>
                        <a:latin typeface="Arial" pitchFamily="34" charset="0"/>
                        <a:ea typeface="Calibri"/>
                        <a:cs typeface="Arial" pitchFamily="34" charset="0"/>
                      </a:endParaRPr>
                    </a:p>
                  </a:txBody>
                  <a:tcPr marL="68580" marR="68580" marT="0" marB="0"/>
                </a:tc>
              </a:tr>
              <a:tr h="262673">
                <a:tc>
                  <a:txBody>
                    <a:bodyPr/>
                    <a:lstStyle/>
                    <a:p>
                      <a:pPr algn="ctr">
                        <a:lnSpc>
                          <a:spcPct val="115000"/>
                        </a:lnSpc>
                        <a:spcAft>
                          <a:spcPts val="0"/>
                        </a:spcAft>
                      </a:pPr>
                      <a:r>
                        <a:rPr lang="es-CO" sz="1400" dirty="0">
                          <a:solidFill>
                            <a:schemeClr val="tx1"/>
                          </a:solidFill>
                          <a:effectLst/>
                          <a:latin typeface="Arial" pitchFamily="34" charset="0"/>
                          <a:cs typeface="Arial" pitchFamily="34" charset="0"/>
                        </a:rPr>
                        <a:t>(=) SUBTOTAL 1</a:t>
                      </a:r>
                      <a:endParaRPr lang="es-CO" sz="1400" dirty="0">
                        <a:solidFill>
                          <a:schemeClr val="tx1"/>
                        </a:solidFill>
                        <a:effectLst/>
                        <a:latin typeface="Arial" pitchFamily="34" charset="0"/>
                        <a:ea typeface="Calibri"/>
                        <a:cs typeface="Arial" pitchFamily="34" charset="0"/>
                      </a:endParaRPr>
                    </a:p>
                  </a:txBody>
                  <a:tcPr marL="68580" marR="68580" marT="0" marB="0">
                    <a:solidFill>
                      <a:schemeClr val="bg1">
                        <a:lumMod val="85000"/>
                      </a:schemeClr>
                    </a:solidFill>
                  </a:tcPr>
                </a:tc>
              </a:tr>
              <a:tr h="586793">
                <a:tc>
                  <a:txBody>
                    <a:bodyPr/>
                    <a:lstStyle/>
                    <a:p>
                      <a:pPr algn="ctr">
                        <a:lnSpc>
                          <a:spcPct val="115000"/>
                        </a:lnSpc>
                        <a:spcAft>
                          <a:spcPts val="0"/>
                        </a:spcAft>
                      </a:pPr>
                      <a:r>
                        <a:rPr lang="es-CO" sz="1400" dirty="0">
                          <a:solidFill>
                            <a:schemeClr val="tx1"/>
                          </a:solidFill>
                          <a:effectLst/>
                          <a:latin typeface="Arial" pitchFamily="34" charset="0"/>
                          <a:cs typeface="Arial" pitchFamily="34" charset="0"/>
                        </a:rPr>
                        <a:t>Menos renta exenta del 25% del subtotal 1, sin que exceda de 240 UVT (240x$26.841 = $6.442.000)</a:t>
                      </a:r>
                      <a:endParaRPr lang="es-CO" sz="1400" dirty="0">
                        <a:solidFill>
                          <a:schemeClr val="tx1"/>
                        </a:solidFill>
                        <a:effectLst/>
                        <a:latin typeface="Arial" pitchFamily="34" charset="0"/>
                        <a:ea typeface="Calibri"/>
                        <a:cs typeface="Arial" pitchFamily="34" charset="0"/>
                      </a:endParaRPr>
                    </a:p>
                  </a:txBody>
                  <a:tcPr marL="68580" marR="68580" marT="0" marB="0"/>
                </a:tc>
              </a:tr>
              <a:tr h="262673">
                <a:tc>
                  <a:txBody>
                    <a:bodyPr/>
                    <a:lstStyle/>
                    <a:p>
                      <a:pPr algn="ctr">
                        <a:lnSpc>
                          <a:spcPct val="115000"/>
                        </a:lnSpc>
                        <a:spcAft>
                          <a:spcPts val="0"/>
                        </a:spcAft>
                      </a:pPr>
                      <a:r>
                        <a:rPr lang="es-CO" sz="1400" dirty="0">
                          <a:solidFill>
                            <a:schemeClr val="tx1"/>
                          </a:solidFill>
                          <a:effectLst/>
                          <a:latin typeface="Arial" pitchFamily="34" charset="0"/>
                          <a:cs typeface="Arial" pitchFamily="34" charset="0"/>
                        </a:rPr>
                        <a:t>(=) SUBTOTAL 2 </a:t>
                      </a:r>
                      <a:r>
                        <a:rPr lang="es-CO" sz="1400" dirty="0" smtClean="0">
                          <a:solidFill>
                            <a:schemeClr val="tx1"/>
                          </a:solidFill>
                          <a:effectLst/>
                          <a:latin typeface="Arial" pitchFamily="34" charset="0"/>
                          <a:cs typeface="Arial" pitchFamily="34" charset="0"/>
                        </a:rPr>
                        <a:t>(SE </a:t>
                      </a:r>
                      <a:r>
                        <a:rPr lang="es-CO" sz="1400" dirty="0">
                          <a:solidFill>
                            <a:schemeClr val="tx1"/>
                          </a:solidFill>
                          <a:effectLst/>
                          <a:latin typeface="Arial" pitchFamily="34" charset="0"/>
                          <a:cs typeface="Arial" pitchFamily="34" charset="0"/>
                        </a:rPr>
                        <a:t>APLICA LA TABLA DEL ART. 383 E.T</a:t>
                      </a:r>
                      <a:r>
                        <a:rPr lang="es-CO" sz="1400" dirty="0" smtClean="0">
                          <a:solidFill>
                            <a:schemeClr val="tx1"/>
                          </a:solidFill>
                          <a:effectLst/>
                          <a:latin typeface="Arial" pitchFamily="34" charset="0"/>
                          <a:cs typeface="Arial" pitchFamily="34" charset="0"/>
                        </a:rPr>
                        <a:t>.)</a:t>
                      </a:r>
                      <a:endParaRPr lang="es-CO" sz="1400" dirty="0">
                        <a:solidFill>
                          <a:schemeClr val="tx1"/>
                        </a:solidFill>
                        <a:effectLst/>
                        <a:latin typeface="Arial" pitchFamily="34" charset="0"/>
                        <a:ea typeface="Calibri"/>
                        <a:cs typeface="Arial" pitchFamily="34" charset="0"/>
                      </a:endParaRPr>
                    </a:p>
                  </a:txBody>
                  <a:tcPr marL="68580" marR="68580" marT="0" marB="0">
                    <a:solidFill>
                      <a:schemeClr val="bg1">
                        <a:lumMod val="85000"/>
                      </a:schemeClr>
                    </a:solidFill>
                  </a:tcPr>
                </a:tc>
              </a:tr>
            </a:tbl>
          </a:graphicData>
        </a:graphic>
      </p:graphicFrame>
      <p:sp>
        <p:nvSpPr>
          <p:cNvPr id="4" name="3 Cerrar llave"/>
          <p:cNvSpPr/>
          <p:nvPr/>
        </p:nvSpPr>
        <p:spPr>
          <a:xfrm>
            <a:off x="8028384" y="4581128"/>
            <a:ext cx="288032" cy="720080"/>
          </a:xfrm>
          <a:prstGeom prst="rightBrace">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es-CO"/>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pie de página"/>
          <p:cNvSpPr>
            <a:spLocks noGrp="1"/>
          </p:cNvSpPr>
          <p:nvPr>
            <p:ph type="ftr" sz="quarter" idx="11"/>
          </p:nvPr>
        </p:nvSpPr>
        <p:spPr>
          <a:xfrm rot="16200000">
            <a:off x="6553274" y="3015124"/>
            <a:ext cx="4434553" cy="365760"/>
          </a:xfrm>
        </p:spPr>
        <p:txBody>
          <a:bodyPr/>
          <a:lstStyle/>
          <a:p>
            <a:pPr algn="l"/>
            <a:r>
              <a:rPr lang="es-CO" dirty="0" smtClean="0"/>
              <a:t>Cesar E. </a:t>
            </a:r>
            <a:r>
              <a:rPr lang="es-CO" dirty="0" err="1" smtClean="0"/>
              <a:t>Anzola</a:t>
            </a:r>
            <a:r>
              <a:rPr lang="es-CO" dirty="0" smtClean="0"/>
              <a:t> Aguilar - Contador Público Especialista en Impuestos</a:t>
            </a:r>
            <a:endParaRPr lang="es-CO" dirty="0"/>
          </a:p>
        </p:txBody>
      </p:sp>
      <p:graphicFrame>
        <p:nvGraphicFramePr>
          <p:cNvPr id="3" name="2 Tabla"/>
          <p:cNvGraphicFramePr>
            <a:graphicFrameLocks noGrp="1"/>
          </p:cNvGraphicFramePr>
          <p:nvPr>
            <p:extLst>
              <p:ext uri="{D42A27DB-BD31-4B8C-83A1-F6EECF244321}">
                <p14:modId xmlns:p14="http://schemas.microsoft.com/office/powerpoint/2010/main" val="1532721199"/>
              </p:ext>
            </p:extLst>
          </p:nvPr>
        </p:nvGraphicFramePr>
        <p:xfrm>
          <a:off x="395536" y="332655"/>
          <a:ext cx="7848872" cy="5753710"/>
        </p:xfrm>
        <a:graphic>
          <a:graphicData uri="http://schemas.openxmlformats.org/drawingml/2006/table">
            <a:tbl>
              <a:tblPr>
                <a:tableStyleId>{5C22544A-7EE6-4342-B048-85BDC9FD1C3A}</a:tableStyleId>
              </a:tblPr>
              <a:tblGrid>
                <a:gridCol w="7848872"/>
              </a:tblGrid>
              <a:tr h="1296145">
                <a:tc>
                  <a:txBody>
                    <a:bodyPr/>
                    <a:lstStyle/>
                    <a:p>
                      <a:pPr algn="ctr" rtl="0" fontAlgn="b"/>
                      <a:r>
                        <a:rPr lang="es-CO" sz="2200" b="1" u="none" strike="noStrike" dirty="0">
                          <a:effectLst/>
                          <a:latin typeface="Arial" pitchFamily="34" charset="0"/>
                          <a:cs typeface="Arial" pitchFamily="34" charset="0"/>
                        </a:rPr>
                        <a:t>ESQUEMA DE DETERMINACION DE LA RETENCIÓN MÍNIMA </a:t>
                      </a:r>
                      <a:r>
                        <a:rPr lang="es-CO" sz="2200" b="1" u="none" strike="noStrike" dirty="0" smtClean="0">
                          <a:effectLst/>
                          <a:latin typeface="Arial" pitchFamily="34" charset="0"/>
                          <a:cs typeface="Arial" pitchFamily="34" charset="0"/>
                        </a:rPr>
                        <a:t>PARA ASALARIADO </a:t>
                      </a:r>
                      <a:r>
                        <a:rPr lang="es-CO" sz="2200" b="1" u="none" strike="noStrike" dirty="0">
                          <a:effectLst/>
                          <a:latin typeface="Arial" pitchFamily="34" charset="0"/>
                          <a:cs typeface="Arial" pitchFamily="34" charset="0"/>
                        </a:rPr>
                        <a:t>O </a:t>
                      </a:r>
                      <a:r>
                        <a:rPr lang="es-CO" sz="2200" b="1" u="none" strike="noStrike" dirty="0" smtClean="0">
                          <a:effectLst/>
                          <a:latin typeface="Arial" pitchFamily="34" charset="0"/>
                          <a:cs typeface="Arial" pitchFamily="34" charset="0"/>
                        </a:rPr>
                        <a:t>PRESTADOR </a:t>
                      </a:r>
                      <a:r>
                        <a:rPr lang="es-CO" sz="2200" b="1" u="none" strike="noStrike" dirty="0">
                          <a:effectLst/>
                          <a:latin typeface="Arial" pitchFamily="34" charset="0"/>
                          <a:cs typeface="Arial" pitchFamily="34" charset="0"/>
                        </a:rPr>
                        <a:t>DE SERVICIOS ART. 384 </a:t>
                      </a:r>
                      <a:r>
                        <a:rPr lang="es-CO" sz="2200" b="1" u="none" strike="noStrike" dirty="0" smtClean="0">
                          <a:effectLst/>
                          <a:latin typeface="Arial" pitchFamily="34" charset="0"/>
                          <a:cs typeface="Arial" pitchFamily="34" charset="0"/>
                        </a:rPr>
                        <a:t>ET, DECRETO 1070</a:t>
                      </a:r>
                      <a:r>
                        <a:rPr lang="es-CO" sz="2200" b="1" u="none" strike="noStrike" baseline="0" dirty="0" smtClean="0">
                          <a:effectLst/>
                          <a:latin typeface="Arial" pitchFamily="34" charset="0"/>
                          <a:cs typeface="Arial" pitchFamily="34" charset="0"/>
                        </a:rPr>
                        <a:t>/2013</a:t>
                      </a:r>
                      <a:endParaRPr lang="es-CO" sz="2200" b="1" i="0" u="none" strike="noStrike" dirty="0">
                        <a:solidFill>
                          <a:srgbClr val="000000"/>
                        </a:solidFill>
                        <a:effectLst/>
                        <a:latin typeface="Arial" pitchFamily="34" charset="0"/>
                        <a:cs typeface="Arial" pitchFamily="34"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75000"/>
                      </a:schemeClr>
                    </a:solidFill>
                  </a:tcPr>
                </a:tc>
              </a:tr>
              <a:tr h="426797">
                <a:tc>
                  <a:txBody>
                    <a:bodyPr/>
                    <a:lstStyle/>
                    <a:p>
                      <a:pPr algn="ctr" rtl="0" fontAlgn="b"/>
                      <a:r>
                        <a:rPr lang="es-CO" sz="2200" b="1" u="none" strike="noStrike" dirty="0">
                          <a:effectLst/>
                          <a:latin typeface="Arial" pitchFamily="34" charset="0"/>
                          <a:cs typeface="Arial" pitchFamily="34" charset="0"/>
                        </a:rPr>
                        <a:t>Ingresos del mes</a:t>
                      </a:r>
                      <a:endParaRPr lang="es-CO" sz="2200" b="1" i="0" u="none" strike="noStrike" dirty="0">
                        <a:solidFill>
                          <a:srgbClr val="000000"/>
                        </a:solidFill>
                        <a:effectLst/>
                        <a:latin typeface="Arial" pitchFamily="34" charset="0"/>
                        <a:cs typeface="Arial" pitchFamily="34"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48260">
                <a:tc>
                  <a:txBody>
                    <a:bodyPr/>
                    <a:lstStyle/>
                    <a:p>
                      <a:pPr algn="ctr" rtl="0" fontAlgn="ctr"/>
                      <a:r>
                        <a:rPr lang="es-CO" sz="2200" b="1" u="none" strike="noStrike" dirty="0">
                          <a:effectLst/>
                          <a:latin typeface="Arial" pitchFamily="34" charset="0"/>
                          <a:cs typeface="Arial" pitchFamily="34" charset="0"/>
                        </a:rPr>
                        <a:t>( - ) Menos</a:t>
                      </a:r>
                      <a:endParaRPr lang="es-CO" sz="2200" b="1" i="0" u="none" strike="noStrike" dirty="0">
                        <a:solidFill>
                          <a:srgbClr val="000000"/>
                        </a:solidFill>
                        <a:effectLst/>
                        <a:latin typeface="Arial" pitchFamily="34" charset="0"/>
                        <a:cs typeface="Arial" pitchFamily="34"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22970">
                <a:tc>
                  <a:txBody>
                    <a:bodyPr/>
                    <a:lstStyle/>
                    <a:p>
                      <a:pPr algn="ctr" rtl="0" fontAlgn="b"/>
                      <a:r>
                        <a:rPr lang="es-CO" sz="2200" b="1" u="none" strike="noStrike" dirty="0">
                          <a:effectLst/>
                          <a:latin typeface="Arial" pitchFamily="34" charset="0"/>
                          <a:cs typeface="Arial" pitchFamily="34" charset="0"/>
                        </a:rPr>
                        <a:t>Aportes obligatorios a salud, pensión y ARL del mes</a:t>
                      </a:r>
                      <a:endParaRPr lang="es-CO" sz="2200" b="1" i="0" u="none" strike="noStrike" dirty="0">
                        <a:solidFill>
                          <a:srgbClr val="000000"/>
                        </a:solidFill>
                        <a:effectLst/>
                        <a:latin typeface="Arial" pitchFamily="34" charset="0"/>
                        <a:cs typeface="Arial" pitchFamily="34"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48260">
                <a:tc>
                  <a:txBody>
                    <a:bodyPr/>
                    <a:lstStyle/>
                    <a:p>
                      <a:pPr algn="ctr" rtl="0" fontAlgn="b"/>
                      <a:r>
                        <a:rPr lang="es-CO" sz="2200" b="1" i="0" u="none" strike="noStrike" dirty="0" smtClean="0">
                          <a:solidFill>
                            <a:srgbClr val="000000"/>
                          </a:solidFill>
                          <a:effectLst/>
                          <a:latin typeface="Arial" pitchFamily="34" charset="0"/>
                          <a:cs typeface="Arial" pitchFamily="34" charset="0"/>
                        </a:rPr>
                        <a:t>Gastos</a:t>
                      </a:r>
                      <a:r>
                        <a:rPr lang="es-CO" sz="2200" b="1" i="0" u="none" strike="noStrike" baseline="0" dirty="0" smtClean="0">
                          <a:solidFill>
                            <a:srgbClr val="000000"/>
                          </a:solidFill>
                          <a:effectLst/>
                          <a:latin typeface="Arial" pitchFamily="34" charset="0"/>
                          <a:cs typeface="Arial" pitchFamily="34" charset="0"/>
                        </a:rPr>
                        <a:t> de representación art. 206 E.T. numeral 7</a:t>
                      </a:r>
                      <a:endParaRPr lang="es-CO" sz="2200" b="1" i="0" u="none" strike="noStrike" dirty="0">
                        <a:solidFill>
                          <a:srgbClr val="000000"/>
                        </a:solidFill>
                        <a:effectLst/>
                        <a:latin typeface="Arial" pitchFamily="34" charset="0"/>
                        <a:cs typeface="Arial" pitchFamily="34"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743529">
                <a:tc>
                  <a:txBody>
                    <a:bodyPr/>
                    <a:lstStyle/>
                    <a:p>
                      <a:pPr algn="ctr" rtl="0" fontAlgn="b"/>
                      <a:r>
                        <a:rPr lang="es-CO" sz="2200" b="1" i="0" u="none" strike="noStrike" dirty="0" smtClean="0">
                          <a:solidFill>
                            <a:srgbClr val="000000"/>
                          </a:solidFill>
                          <a:effectLst/>
                          <a:latin typeface="Arial" pitchFamily="34" charset="0"/>
                          <a:cs typeface="Arial" pitchFamily="34" charset="0"/>
                        </a:rPr>
                        <a:t>El exceso de salario básico</a:t>
                      </a:r>
                      <a:r>
                        <a:rPr lang="es-CO" sz="2200" b="1" i="0" u="none" strike="noStrike" baseline="0" dirty="0" smtClean="0">
                          <a:solidFill>
                            <a:srgbClr val="000000"/>
                          </a:solidFill>
                          <a:effectLst/>
                          <a:latin typeface="Arial" pitchFamily="34" charset="0"/>
                          <a:cs typeface="Arial" pitchFamily="34" charset="0"/>
                        </a:rPr>
                        <a:t> de los oficiales y suboficiales de las fuerzas militares y Policía Nacional</a:t>
                      </a:r>
                      <a:endParaRPr lang="es-CO" sz="2200" b="1" i="0" u="none" strike="noStrike" dirty="0">
                        <a:solidFill>
                          <a:srgbClr val="000000"/>
                        </a:solidFill>
                        <a:effectLst/>
                        <a:latin typeface="Arial" pitchFamily="34" charset="0"/>
                        <a:cs typeface="Arial" pitchFamily="34"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601250">
                <a:tc>
                  <a:txBody>
                    <a:bodyPr/>
                    <a:lstStyle/>
                    <a:p>
                      <a:pPr algn="ctr" rtl="0" fontAlgn="b"/>
                      <a:r>
                        <a:rPr lang="es-CO" sz="2200" b="1" i="0" u="none" strike="noStrike" dirty="0" smtClean="0">
                          <a:solidFill>
                            <a:srgbClr val="000000"/>
                          </a:solidFill>
                          <a:effectLst/>
                          <a:latin typeface="Arial" pitchFamily="34" charset="0"/>
                          <a:cs typeface="Arial" pitchFamily="34" charset="0"/>
                        </a:rPr>
                        <a:t>El pago correspondiente</a:t>
                      </a:r>
                      <a:r>
                        <a:rPr lang="es-CO" sz="2200" b="1" i="0" u="none" strike="noStrike" baseline="0" dirty="0" smtClean="0">
                          <a:solidFill>
                            <a:srgbClr val="000000"/>
                          </a:solidFill>
                          <a:effectLst/>
                          <a:latin typeface="Arial" pitchFamily="34" charset="0"/>
                          <a:cs typeface="Arial" pitchFamily="34" charset="0"/>
                        </a:rPr>
                        <a:t> a la licencia de maternidad</a:t>
                      </a:r>
                      <a:endParaRPr lang="es-CO" sz="2200" b="1" i="0" u="none" strike="noStrike" dirty="0">
                        <a:solidFill>
                          <a:srgbClr val="000000"/>
                        </a:solidFill>
                        <a:effectLst/>
                        <a:latin typeface="Arial" pitchFamily="34" charset="0"/>
                        <a:cs typeface="Arial" pitchFamily="34"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22970">
                <a:tc>
                  <a:txBody>
                    <a:bodyPr/>
                    <a:lstStyle/>
                    <a:p>
                      <a:pPr algn="ctr" rtl="0" fontAlgn="b"/>
                      <a:r>
                        <a:rPr lang="es-CO" sz="2200" b="1" u="none" strike="noStrike" dirty="0">
                          <a:effectLst/>
                          <a:latin typeface="Arial" pitchFamily="34" charset="0"/>
                          <a:cs typeface="Arial" pitchFamily="34" charset="0"/>
                        </a:rPr>
                        <a:t>( = ) Igual</a:t>
                      </a:r>
                      <a:endParaRPr lang="es-CO" sz="2200" b="1" i="0" u="none" strike="noStrike" dirty="0">
                        <a:solidFill>
                          <a:srgbClr val="000000"/>
                        </a:solidFill>
                        <a:effectLst/>
                        <a:latin typeface="Arial" pitchFamily="34" charset="0"/>
                        <a:cs typeface="Arial" pitchFamily="34"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743529">
                <a:tc>
                  <a:txBody>
                    <a:bodyPr/>
                    <a:lstStyle/>
                    <a:p>
                      <a:pPr algn="ctr" rtl="0" fontAlgn="b"/>
                      <a:r>
                        <a:rPr lang="es-CO" sz="2200" b="1" u="none" strike="noStrike" dirty="0">
                          <a:effectLst/>
                          <a:latin typeface="Arial" pitchFamily="34" charset="0"/>
                          <a:cs typeface="Arial" pitchFamily="34" charset="0"/>
                        </a:rPr>
                        <a:t>Base gravable expresa en UVT</a:t>
                      </a:r>
                      <a:endParaRPr lang="es-CO" sz="2200" b="1" i="0" u="none" strike="noStrike" dirty="0">
                        <a:solidFill>
                          <a:srgbClr val="000000"/>
                        </a:solidFill>
                        <a:effectLst/>
                        <a:latin typeface="Arial" pitchFamily="34" charset="0"/>
                        <a:cs typeface="Arial" pitchFamily="34"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882381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pie de página"/>
          <p:cNvSpPr>
            <a:spLocks noGrp="1"/>
          </p:cNvSpPr>
          <p:nvPr>
            <p:ph type="ftr" sz="quarter" idx="11"/>
          </p:nvPr>
        </p:nvSpPr>
        <p:spPr>
          <a:xfrm rot="16200000">
            <a:off x="6528327" y="2979120"/>
            <a:ext cx="4506561" cy="365760"/>
          </a:xfrm>
        </p:spPr>
        <p:txBody>
          <a:bodyPr/>
          <a:lstStyle/>
          <a:p>
            <a:pPr algn="l"/>
            <a:r>
              <a:rPr lang="es-CO" dirty="0" smtClean="0"/>
              <a:t>Cesar E. </a:t>
            </a:r>
            <a:r>
              <a:rPr lang="es-CO" dirty="0" err="1" smtClean="0"/>
              <a:t>Anzola</a:t>
            </a:r>
            <a:r>
              <a:rPr lang="es-CO" dirty="0" smtClean="0"/>
              <a:t> Aguilar - Contador Público Especialista en Impuestos</a:t>
            </a:r>
            <a:endParaRPr lang="es-CO" dirty="0"/>
          </a:p>
        </p:txBody>
      </p:sp>
      <p:graphicFrame>
        <p:nvGraphicFramePr>
          <p:cNvPr id="11" name="10 Tabla"/>
          <p:cNvGraphicFramePr>
            <a:graphicFrameLocks noGrp="1"/>
          </p:cNvGraphicFramePr>
          <p:nvPr>
            <p:extLst>
              <p:ext uri="{D42A27DB-BD31-4B8C-83A1-F6EECF244321}">
                <p14:modId xmlns:p14="http://schemas.microsoft.com/office/powerpoint/2010/main" val="1085198770"/>
              </p:ext>
            </p:extLst>
          </p:nvPr>
        </p:nvGraphicFramePr>
        <p:xfrm>
          <a:off x="251520" y="260648"/>
          <a:ext cx="7848871" cy="5864080"/>
        </p:xfrm>
        <a:graphic>
          <a:graphicData uri="http://schemas.openxmlformats.org/drawingml/2006/table">
            <a:tbl>
              <a:tblPr/>
              <a:tblGrid>
                <a:gridCol w="5112567"/>
                <a:gridCol w="1234109"/>
                <a:gridCol w="1502195"/>
              </a:tblGrid>
              <a:tr h="403083">
                <a:tc>
                  <a:txBody>
                    <a:bodyPr/>
                    <a:lstStyle/>
                    <a:p>
                      <a:pPr algn="ctr" fontAlgn="ctr"/>
                      <a:r>
                        <a:rPr lang="es-CO" sz="1400" b="1" i="0" u="none" strike="noStrike" dirty="0">
                          <a:solidFill>
                            <a:srgbClr val="000000"/>
                          </a:solidFill>
                          <a:latin typeface="Arial"/>
                        </a:rPr>
                        <a:t>CASO </a:t>
                      </a:r>
                      <a:r>
                        <a:rPr lang="es-CO" sz="1400" b="1" i="0" u="none" strike="noStrike" dirty="0" smtClean="0">
                          <a:solidFill>
                            <a:srgbClr val="000000"/>
                          </a:solidFill>
                          <a:latin typeface="Arial"/>
                        </a:rPr>
                        <a:t>PRÁCTICO</a:t>
                      </a:r>
                      <a:endParaRPr lang="es-CO" sz="1400" b="1" i="0" u="none" strike="noStrike" dirty="0">
                        <a:solidFill>
                          <a:srgbClr val="000000"/>
                        </a:solidFill>
                        <a:latin typeface="Arial"/>
                      </a:endParaRPr>
                    </a:p>
                  </a:txBody>
                  <a:tcPr marL="6502" marR="6502" marT="65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fontAlgn="ctr"/>
                      <a:r>
                        <a:rPr lang="es-CO" sz="1400" b="1" i="0" u="none" strike="noStrike" dirty="0" smtClean="0">
                          <a:solidFill>
                            <a:srgbClr val="000000"/>
                          </a:solidFill>
                          <a:latin typeface="Arial"/>
                        </a:rPr>
                        <a:t>ASALARIADO PROC. 1</a:t>
                      </a:r>
                      <a:endParaRPr lang="es-CO" sz="1400" b="1" i="0" u="none" strike="noStrike" dirty="0">
                        <a:solidFill>
                          <a:srgbClr val="000000"/>
                        </a:solidFill>
                        <a:latin typeface="Arial"/>
                      </a:endParaRPr>
                    </a:p>
                  </a:txBody>
                  <a:tcPr marL="6502" marR="6502" marT="65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fontAlgn="ctr"/>
                      <a:r>
                        <a:rPr lang="es-CO" sz="1400" b="1" i="0" u="none" strike="noStrike" dirty="0" smtClean="0">
                          <a:solidFill>
                            <a:srgbClr val="000000"/>
                          </a:solidFill>
                          <a:latin typeface="Arial"/>
                        </a:rPr>
                        <a:t>PRESTADOR DE SERVICIOS</a:t>
                      </a:r>
                      <a:endParaRPr lang="es-CO" sz="1400" b="1" i="0" u="none" strike="noStrike" dirty="0">
                        <a:solidFill>
                          <a:srgbClr val="000000"/>
                        </a:solidFill>
                        <a:latin typeface="Arial"/>
                      </a:endParaRPr>
                    </a:p>
                  </a:txBody>
                  <a:tcPr marL="6502" marR="6502" marT="65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r>
              <a:tr h="188677">
                <a:tc>
                  <a:txBody>
                    <a:bodyPr/>
                    <a:lstStyle/>
                    <a:p>
                      <a:pPr algn="l" fontAlgn="b"/>
                      <a:r>
                        <a:rPr lang="es-CO" sz="1300" b="0" i="0" u="none" strike="noStrike" dirty="0">
                          <a:solidFill>
                            <a:srgbClr val="000000"/>
                          </a:solidFill>
                          <a:latin typeface="Arial"/>
                        </a:rPr>
                        <a:t>Salario</a:t>
                      </a: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300" b="0" i="0" u="none" strike="noStrike">
                          <a:solidFill>
                            <a:srgbClr val="000000"/>
                          </a:solidFill>
                          <a:latin typeface="Arial"/>
                        </a:rPr>
                        <a:t>9,000,000</a:t>
                      </a: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300" b="0" i="0" u="none" strike="noStrike" dirty="0">
                          <a:solidFill>
                            <a:srgbClr val="000000"/>
                          </a:solidFill>
                          <a:latin typeface="Arial"/>
                        </a:rPr>
                        <a:t> </a:t>
                      </a: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677">
                <a:tc>
                  <a:txBody>
                    <a:bodyPr/>
                    <a:lstStyle/>
                    <a:p>
                      <a:pPr algn="l" fontAlgn="b"/>
                      <a:r>
                        <a:rPr lang="es-CO" sz="1300" b="0" i="0" u="none" strike="noStrike" dirty="0">
                          <a:solidFill>
                            <a:srgbClr val="000000"/>
                          </a:solidFill>
                          <a:latin typeface="Arial"/>
                        </a:rPr>
                        <a:t>Honorarios</a:t>
                      </a: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300" b="0" i="0" u="none" strike="noStrike">
                          <a:solidFill>
                            <a:srgbClr val="000000"/>
                          </a:solidFill>
                          <a:latin typeface="Arial"/>
                        </a:rPr>
                        <a:t> </a:t>
                      </a: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300" b="0" i="0" u="none" strike="noStrike" dirty="0">
                          <a:solidFill>
                            <a:srgbClr val="000000"/>
                          </a:solidFill>
                          <a:latin typeface="Arial"/>
                        </a:rPr>
                        <a:t>9,000,000</a:t>
                      </a: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677">
                <a:tc>
                  <a:txBody>
                    <a:bodyPr/>
                    <a:lstStyle/>
                    <a:p>
                      <a:pPr algn="l" fontAlgn="b"/>
                      <a:r>
                        <a:rPr lang="es-CO" sz="1300" b="1" i="0" u="none" strike="noStrike" dirty="0">
                          <a:solidFill>
                            <a:srgbClr val="000000"/>
                          </a:solidFill>
                          <a:latin typeface="Arial"/>
                        </a:rPr>
                        <a:t>Total ingresos brutos del mes</a:t>
                      </a: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fontAlgn="b"/>
                      <a:r>
                        <a:rPr lang="es-CO" sz="1300" b="1" i="0" u="none" strike="noStrike" dirty="0">
                          <a:solidFill>
                            <a:srgbClr val="000000"/>
                          </a:solidFill>
                          <a:latin typeface="Arial"/>
                        </a:rPr>
                        <a:t>$9,000,000</a:t>
                      </a: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fontAlgn="b"/>
                      <a:r>
                        <a:rPr lang="es-CO" sz="1300" b="1" i="0" u="none" strike="noStrike" dirty="0">
                          <a:solidFill>
                            <a:srgbClr val="000000"/>
                          </a:solidFill>
                          <a:latin typeface="Arial"/>
                        </a:rPr>
                        <a:t>$9,000,000</a:t>
                      </a: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180100">
                <a:tc>
                  <a:txBody>
                    <a:bodyPr/>
                    <a:lstStyle/>
                    <a:p>
                      <a:pPr algn="l" fontAlgn="auto"/>
                      <a:r>
                        <a:rPr lang="es-CO" sz="1300" b="1" i="0" u="none" strike="noStrike" dirty="0" smtClean="0">
                          <a:solidFill>
                            <a:srgbClr val="000000"/>
                          </a:solidFill>
                          <a:latin typeface="Arial"/>
                        </a:rPr>
                        <a:t>Menos Ingresos no</a:t>
                      </a:r>
                      <a:r>
                        <a:rPr lang="es-CO" sz="1300" b="1" i="0" u="none" strike="noStrike" baseline="0" dirty="0" smtClean="0">
                          <a:solidFill>
                            <a:srgbClr val="000000"/>
                          </a:solidFill>
                          <a:latin typeface="Arial"/>
                        </a:rPr>
                        <a:t> gravados y deducciones</a:t>
                      </a:r>
                      <a:endParaRPr lang="es-CO" sz="1300" b="1" i="0" u="none" strike="noStrike" dirty="0">
                        <a:solidFill>
                          <a:srgbClr val="000000"/>
                        </a:solidFill>
                        <a:latin typeface="Arial"/>
                      </a:endParaRPr>
                    </a:p>
                  </a:txBody>
                  <a:tcPr marL="6502" marR="6502" marT="650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l" fontAlgn="auto"/>
                      <a:r>
                        <a:rPr lang="es-CO" sz="1300" b="1" i="0" u="none" strike="noStrike" dirty="0">
                          <a:solidFill>
                            <a:srgbClr val="000000"/>
                          </a:solidFill>
                          <a:latin typeface="Arial"/>
                        </a:rPr>
                        <a:t> </a:t>
                      </a:r>
                    </a:p>
                  </a:txBody>
                  <a:tcPr marL="6502" marR="6502" marT="650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l" fontAlgn="auto"/>
                      <a:r>
                        <a:rPr lang="es-CO" sz="1300" b="1" i="0" u="none" strike="noStrike" dirty="0">
                          <a:solidFill>
                            <a:srgbClr val="000000"/>
                          </a:solidFill>
                          <a:latin typeface="Arial"/>
                        </a:rPr>
                        <a:t> </a:t>
                      </a:r>
                    </a:p>
                  </a:txBody>
                  <a:tcPr marL="6502" marR="6502" marT="650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188677">
                <a:tc>
                  <a:txBody>
                    <a:bodyPr/>
                    <a:lstStyle/>
                    <a:p>
                      <a:pPr algn="just" fontAlgn="auto"/>
                      <a:r>
                        <a:rPr lang="es-CO" sz="1300" b="0" i="0" u="none" strike="noStrike" dirty="0" smtClean="0">
                          <a:solidFill>
                            <a:srgbClr val="000000"/>
                          </a:solidFill>
                          <a:latin typeface="Arial"/>
                        </a:rPr>
                        <a:t>Viáticos ocasionales </a:t>
                      </a:r>
                      <a:r>
                        <a:rPr lang="es-CO" sz="1300" b="0" i="0" u="none" strike="noStrike" dirty="0">
                          <a:solidFill>
                            <a:srgbClr val="000000"/>
                          </a:solidFill>
                          <a:latin typeface="Arial"/>
                        </a:rPr>
                        <a:t>(Art. 10 </a:t>
                      </a:r>
                      <a:r>
                        <a:rPr lang="es-CO" sz="1300" b="0" i="0" u="none" strike="noStrike" dirty="0" err="1">
                          <a:solidFill>
                            <a:srgbClr val="000000"/>
                          </a:solidFill>
                          <a:latin typeface="Arial"/>
                        </a:rPr>
                        <a:t>Dec</a:t>
                      </a:r>
                      <a:r>
                        <a:rPr lang="es-CO" sz="1300" b="0" i="0" u="none" strike="noStrike" dirty="0">
                          <a:solidFill>
                            <a:srgbClr val="000000"/>
                          </a:solidFill>
                          <a:latin typeface="Arial"/>
                        </a:rPr>
                        <a:t>. 537/1987, Art. 8 </a:t>
                      </a:r>
                      <a:r>
                        <a:rPr lang="es-CO" sz="1300" b="0" i="0" u="none" strike="noStrike" dirty="0" err="1">
                          <a:solidFill>
                            <a:srgbClr val="000000"/>
                          </a:solidFill>
                          <a:latin typeface="Arial"/>
                        </a:rPr>
                        <a:t>Dec</a:t>
                      </a:r>
                      <a:r>
                        <a:rPr lang="es-CO" sz="1300" b="0" i="0" u="none" strike="noStrike" dirty="0">
                          <a:solidFill>
                            <a:srgbClr val="000000"/>
                          </a:solidFill>
                          <a:latin typeface="Arial"/>
                        </a:rPr>
                        <a:t>. 823/1987)</a:t>
                      </a: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300" b="0" i="0" u="none" strike="noStrike" dirty="0">
                          <a:solidFill>
                            <a:srgbClr val="000000"/>
                          </a:solidFill>
                          <a:latin typeface="Arial"/>
                        </a:rPr>
                        <a:t>-150,000</a:t>
                      </a: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300" b="0" i="0" u="none" strike="noStrike" dirty="0">
                          <a:solidFill>
                            <a:srgbClr val="000000"/>
                          </a:solidFill>
                          <a:latin typeface="Arial"/>
                        </a:rPr>
                        <a:t>0</a:t>
                      </a: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9615">
                <a:tc>
                  <a:txBody>
                    <a:bodyPr/>
                    <a:lstStyle/>
                    <a:p>
                      <a:pPr algn="just" fontAlgn="auto"/>
                      <a:r>
                        <a:rPr lang="es-CO" sz="1300" b="0" i="0" u="none" strike="noStrike" dirty="0">
                          <a:solidFill>
                            <a:srgbClr val="000000"/>
                          </a:solidFill>
                          <a:latin typeface="Arial"/>
                        </a:rPr>
                        <a:t>Intereses </a:t>
                      </a:r>
                      <a:r>
                        <a:rPr lang="es-CO" sz="1300" b="0" i="0" u="none" strike="noStrike" dirty="0" smtClean="0">
                          <a:solidFill>
                            <a:srgbClr val="000000"/>
                          </a:solidFill>
                          <a:latin typeface="Arial"/>
                        </a:rPr>
                        <a:t>préstamos en adquisición </a:t>
                      </a:r>
                      <a:r>
                        <a:rPr lang="es-CO" sz="1300" b="0" i="0" u="none" strike="noStrike" dirty="0">
                          <a:solidFill>
                            <a:srgbClr val="000000"/>
                          </a:solidFill>
                          <a:latin typeface="Arial"/>
                        </a:rPr>
                        <a:t>de vivienda, </a:t>
                      </a:r>
                      <a:r>
                        <a:rPr lang="es-CO" sz="1300" b="0" i="0" u="none" strike="noStrike" dirty="0" smtClean="0">
                          <a:solidFill>
                            <a:srgbClr val="000000"/>
                          </a:solidFill>
                          <a:latin typeface="Arial"/>
                        </a:rPr>
                        <a:t>límite 100 </a:t>
                      </a:r>
                      <a:r>
                        <a:rPr lang="es-CO" sz="1300" b="0" i="0" u="none" strike="noStrike" dirty="0">
                          <a:solidFill>
                            <a:srgbClr val="000000"/>
                          </a:solidFill>
                          <a:latin typeface="Arial"/>
                        </a:rPr>
                        <a:t>UVT ( $</a:t>
                      </a:r>
                      <a:r>
                        <a:rPr lang="es-CO" sz="1300" b="0" i="0" u="none" strike="noStrike" dirty="0" smtClean="0">
                          <a:solidFill>
                            <a:srgbClr val="000000"/>
                          </a:solidFill>
                          <a:latin typeface="Arial"/>
                        </a:rPr>
                        <a:t>26.841x100=$2.684.000)</a:t>
                      </a:r>
                      <a:endParaRPr lang="es-CO" sz="1300" b="0" i="0" u="none" strike="noStrike" dirty="0">
                        <a:solidFill>
                          <a:srgbClr val="000000"/>
                        </a:solidFill>
                        <a:latin typeface="Arial"/>
                      </a:endParaRP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300" b="0" i="0" u="none" strike="noStrike" dirty="0">
                          <a:solidFill>
                            <a:srgbClr val="000000"/>
                          </a:solidFill>
                          <a:latin typeface="Arial"/>
                        </a:rPr>
                        <a:t>-</a:t>
                      </a:r>
                      <a:r>
                        <a:rPr lang="es-CO" sz="1300" b="0" i="0" u="none" strike="noStrike" dirty="0" smtClean="0">
                          <a:solidFill>
                            <a:srgbClr val="000000"/>
                          </a:solidFill>
                          <a:latin typeface="Arial"/>
                        </a:rPr>
                        <a:t>936,000</a:t>
                      </a:r>
                      <a:endParaRPr lang="es-CO" sz="1300" b="0" i="0" u="none" strike="noStrike" dirty="0">
                        <a:solidFill>
                          <a:srgbClr val="000000"/>
                        </a:solidFill>
                        <a:latin typeface="Arial"/>
                      </a:endParaRP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300" b="0" i="0" u="none" strike="noStrike" dirty="0">
                          <a:solidFill>
                            <a:srgbClr val="000000"/>
                          </a:solidFill>
                          <a:latin typeface="Arial"/>
                        </a:rPr>
                        <a:t>-</a:t>
                      </a:r>
                      <a:r>
                        <a:rPr lang="es-CO" sz="1300" b="0" i="0" u="none" strike="noStrike" dirty="0" smtClean="0">
                          <a:solidFill>
                            <a:srgbClr val="000000"/>
                          </a:solidFill>
                          <a:latin typeface="Arial"/>
                        </a:rPr>
                        <a:t>936,000</a:t>
                      </a:r>
                      <a:endParaRPr lang="es-CO" sz="1300" b="0" i="0" u="none" strike="noStrike" dirty="0">
                        <a:solidFill>
                          <a:srgbClr val="000000"/>
                        </a:solidFill>
                        <a:latin typeface="Arial"/>
                      </a:endParaRP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097">
                <a:tc>
                  <a:txBody>
                    <a:bodyPr/>
                    <a:lstStyle/>
                    <a:p>
                      <a:pPr algn="just" rtl="0" fontAlgn="b"/>
                      <a:r>
                        <a:rPr lang="es-CO" sz="1300" b="0" i="0" u="none" strike="noStrike" dirty="0">
                          <a:solidFill>
                            <a:srgbClr val="2F2B20"/>
                          </a:solidFill>
                          <a:latin typeface="Arial"/>
                        </a:rPr>
                        <a:t>Pagos en el año anterior por concepto de medicina </a:t>
                      </a:r>
                      <a:r>
                        <a:rPr lang="es-CO" sz="1300" b="0" i="0" u="none" strike="noStrike" dirty="0" err="1" smtClean="0">
                          <a:solidFill>
                            <a:srgbClr val="2F2B20"/>
                          </a:solidFill>
                          <a:latin typeface="Arial"/>
                        </a:rPr>
                        <a:t>prepagada</a:t>
                      </a:r>
                      <a:r>
                        <a:rPr lang="es-CO" sz="1300" b="0" i="0" u="none" strike="noStrike" dirty="0" smtClean="0">
                          <a:solidFill>
                            <a:srgbClr val="2F2B20"/>
                          </a:solidFill>
                          <a:latin typeface="Arial"/>
                        </a:rPr>
                        <a:t>, límite 16 </a:t>
                      </a:r>
                      <a:r>
                        <a:rPr lang="es-CO" sz="1300" b="0" i="0" u="none" strike="noStrike" dirty="0">
                          <a:solidFill>
                            <a:srgbClr val="2F2B20"/>
                          </a:solidFill>
                          <a:latin typeface="Arial"/>
                        </a:rPr>
                        <a:t>UVT </a:t>
                      </a:r>
                      <a:r>
                        <a:rPr lang="es-CO" sz="1300" b="0" i="0" u="none" strike="noStrike" dirty="0" smtClean="0">
                          <a:solidFill>
                            <a:srgbClr val="2F2B20"/>
                          </a:solidFill>
                          <a:latin typeface="Arial"/>
                        </a:rPr>
                        <a:t> </a:t>
                      </a:r>
                      <a:r>
                        <a:rPr lang="es-CO" sz="1300" b="0" i="0" u="none" strike="noStrike" dirty="0">
                          <a:solidFill>
                            <a:srgbClr val="2F2B20"/>
                          </a:solidFill>
                          <a:latin typeface="Arial"/>
                        </a:rPr>
                        <a:t>(16x$26.841=$</a:t>
                      </a:r>
                      <a:r>
                        <a:rPr lang="es-CO" sz="1300" b="0" i="0" u="none" strike="noStrike" dirty="0" smtClean="0">
                          <a:solidFill>
                            <a:srgbClr val="2F2B20"/>
                          </a:solidFill>
                          <a:latin typeface="Arial"/>
                        </a:rPr>
                        <a:t>429.000)</a:t>
                      </a:r>
                      <a:endParaRPr lang="es-CO" sz="1300" b="0" i="0" u="none" strike="noStrike" dirty="0">
                        <a:solidFill>
                          <a:srgbClr val="2F2B20"/>
                        </a:solidFill>
                        <a:latin typeface="Arial"/>
                      </a:endParaRP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300" b="0" i="0" u="none" strike="noStrike" dirty="0">
                          <a:solidFill>
                            <a:srgbClr val="000000"/>
                          </a:solidFill>
                          <a:latin typeface="Arial"/>
                        </a:rPr>
                        <a:t>-200,000</a:t>
                      </a: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300" b="0" i="0" u="none" strike="noStrike" dirty="0" smtClean="0">
                          <a:solidFill>
                            <a:schemeClr val="tx2">
                              <a:lumMod val="50000"/>
                            </a:schemeClr>
                          </a:solidFill>
                          <a:latin typeface="Arial"/>
                        </a:rPr>
                        <a:t>-200.000</a:t>
                      </a:r>
                      <a:endParaRPr lang="es-CO" sz="1300" b="0" i="0" u="none" strike="noStrike" dirty="0">
                        <a:solidFill>
                          <a:srgbClr val="000000"/>
                        </a:solidFill>
                        <a:latin typeface="Arial"/>
                      </a:endParaRP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473">
                <a:tc>
                  <a:txBody>
                    <a:bodyPr/>
                    <a:lstStyle/>
                    <a:p>
                      <a:pPr algn="just" fontAlgn="auto"/>
                      <a:r>
                        <a:rPr lang="es-CO" sz="1300" b="0" i="0" u="none" strike="noStrike" dirty="0">
                          <a:solidFill>
                            <a:srgbClr val="000000"/>
                          </a:solidFill>
                          <a:latin typeface="Arial"/>
                        </a:rPr>
                        <a:t>Deducción mensual por concepto de personas a cargo. (10% de los ingresos brutos, sin exceder de 32 UVT </a:t>
                      </a:r>
                      <a:r>
                        <a:rPr lang="es-CO" sz="1300" b="0" i="0" u="none" strike="noStrike" dirty="0" smtClean="0">
                          <a:solidFill>
                            <a:srgbClr val="000000"/>
                          </a:solidFill>
                          <a:latin typeface="Arial"/>
                        </a:rPr>
                        <a:t>32x$26.841</a:t>
                      </a:r>
                      <a:r>
                        <a:rPr lang="es-CO" sz="1300" b="0" i="0" u="none" strike="noStrike" dirty="0">
                          <a:solidFill>
                            <a:srgbClr val="000000"/>
                          </a:solidFill>
                          <a:latin typeface="Arial"/>
                        </a:rPr>
                        <a:t>= $859.000)</a:t>
                      </a: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300" b="0" i="0" u="none" strike="noStrike" dirty="0">
                          <a:solidFill>
                            <a:srgbClr val="000000"/>
                          </a:solidFill>
                          <a:latin typeface="Arial"/>
                        </a:rPr>
                        <a:t>-</a:t>
                      </a:r>
                      <a:r>
                        <a:rPr lang="es-CO" sz="1300" b="0" i="0" u="none" strike="noStrike" dirty="0" smtClean="0">
                          <a:solidFill>
                            <a:srgbClr val="000000"/>
                          </a:solidFill>
                          <a:latin typeface="Arial"/>
                        </a:rPr>
                        <a:t>400,000</a:t>
                      </a:r>
                      <a:endParaRPr lang="es-CO" sz="1300" b="0" i="0" u="none" strike="noStrike" dirty="0">
                        <a:solidFill>
                          <a:srgbClr val="000000"/>
                        </a:solidFill>
                        <a:latin typeface="Arial"/>
                      </a:endParaRP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s-CO" sz="1300" b="0" i="0" u="none" strike="noStrike" dirty="0" smtClean="0">
                          <a:solidFill>
                            <a:schemeClr val="tx2">
                              <a:lumMod val="50000"/>
                            </a:schemeClr>
                          </a:solidFill>
                          <a:latin typeface="Arial"/>
                        </a:rPr>
                        <a:t>-400.000</a:t>
                      </a:r>
                      <a:endParaRPr lang="es-CO" sz="1300" b="0" i="0" u="none" strike="noStrike" dirty="0" smtClean="0">
                        <a:solidFill>
                          <a:srgbClr val="FF0000"/>
                        </a:solidFill>
                        <a:latin typeface="Arial"/>
                      </a:endParaRP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818">
                <a:tc>
                  <a:txBody>
                    <a:bodyPr/>
                    <a:lstStyle/>
                    <a:p>
                      <a:pPr algn="just" fontAlgn="auto"/>
                      <a:r>
                        <a:rPr lang="es-CO" sz="1300" b="0" i="0" u="none" strike="noStrike" dirty="0" smtClean="0">
                          <a:solidFill>
                            <a:srgbClr val="000000"/>
                          </a:solidFill>
                          <a:latin typeface="Arial"/>
                        </a:rPr>
                        <a:t>Aportes obligatorios</a:t>
                      </a:r>
                      <a:r>
                        <a:rPr lang="es-CO" sz="1300" b="0" i="0" u="none" strike="noStrike" baseline="0" dirty="0" smtClean="0">
                          <a:solidFill>
                            <a:srgbClr val="000000"/>
                          </a:solidFill>
                          <a:latin typeface="Arial"/>
                        </a:rPr>
                        <a:t> al S.G.S.S.S propio del mes</a:t>
                      </a:r>
                      <a:endParaRPr lang="es-CO" sz="1300" b="0" i="0" u="none" strike="noStrike" dirty="0">
                        <a:solidFill>
                          <a:srgbClr val="000000"/>
                        </a:solidFill>
                        <a:latin typeface="Arial"/>
                      </a:endParaRP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300" b="0" i="0" u="none" strike="noStrike" dirty="0" smtClean="0">
                          <a:solidFill>
                            <a:schemeClr val="tx1"/>
                          </a:solidFill>
                          <a:latin typeface="Arial"/>
                        </a:rPr>
                        <a:t>-320.000</a:t>
                      </a:r>
                      <a:r>
                        <a:rPr lang="es-CO" sz="1300" b="0" i="0" u="none" strike="noStrike" dirty="0">
                          <a:solidFill>
                            <a:srgbClr val="FF0000"/>
                          </a:solidFill>
                          <a:latin typeface="Arial"/>
                        </a:rPr>
                        <a:t> </a:t>
                      </a: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300" b="0" i="0" u="none" strike="noStrike" dirty="0" smtClean="0">
                          <a:solidFill>
                            <a:schemeClr val="tx1"/>
                          </a:solidFill>
                          <a:latin typeface="Arial"/>
                        </a:rPr>
                        <a:t>-450.000</a:t>
                      </a:r>
                      <a:endParaRPr lang="es-CO" sz="1300" b="0" i="0" u="none" strike="noStrike" dirty="0">
                        <a:solidFill>
                          <a:schemeClr val="tx1"/>
                        </a:solidFill>
                        <a:latin typeface="Arial"/>
                      </a:endParaRP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677">
                <a:tc>
                  <a:txBody>
                    <a:bodyPr/>
                    <a:lstStyle/>
                    <a:p>
                      <a:pPr algn="l" fontAlgn="b"/>
                      <a:r>
                        <a:rPr lang="es-CO" sz="1300" b="1" i="0" u="none" strike="noStrike" dirty="0">
                          <a:solidFill>
                            <a:srgbClr val="000000"/>
                          </a:solidFill>
                          <a:latin typeface="Arial"/>
                        </a:rPr>
                        <a:t>Rentas exentas del art. 126-1 y 126-4 del E.T</a:t>
                      </a:r>
                    </a:p>
                  </a:txBody>
                  <a:tcPr marL="6502" marR="6502" marT="6502"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l" fontAlgn="b"/>
                      <a:r>
                        <a:rPr lang="es-CO" sz="1300" b="1" i="0" u="none" strike="noStrike" dirty="0">
                          <a:solidFill>
                            <a:srgbClr val="000000"/>
                          </a:solidFill>
                          <a:latin typeface="Arial"/>
                        </a:rPr>
                        <a:t> </a:t>
                      </a:r>
                    </a:p>
                  </a:txBody>
                  <a:tcPr marL="6502" marR="6502" marT="650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l" fontAlgn="b"/>
                      <a:r>
                        <a:rPr lang="es-CO" sz="1300" b="1" i="0" u="none" strike="noStrike" dirty="0">
                          <a:solidFill>
                            <a:srgbClr val="000000"/>
                          </a:solidFill>
                          <a:latin typeface="Arial"/>
                        </a:rPr>
                        <a:t> </a:t>
                      </a:r>
                    </a:p>
                  </a:txBody>
                  <a:tcPr marL="6502" marR="6502" marT="6502"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188677">
                <a:tc>
                  <a:txBody>
                    <a:bodyPr/>
                    <a:lstStyle/>
                    <a:p>
                      <a:pPr algn="l" fontAlgn="b"/>
                      <a:r>
                        <a:rPr lang="es-CO" sz="1300" b="0" i="0" u="none" strike="noStrike" dirty="0">
                          <a:solidFill>
                            <a:srgbClr val="000000"/>
                          </a:solidFill>
                          <a:latin typeface="Arial"/>
                        </a:rPr>
                        <a:t>Aportes obligatorios del propio mes a los fondos de pensiones </a:t>
                      </a: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300" b="0" i="0" u="none" strike="noStrike" dirty="0" smtClean="0">
                          <a:solidFill>
                            <a:srgbClr val="000000"/>
                          </a:solidFill>
                          <a:latin typeface="Arial"/>
                        </a:rPr>
                        <a:t>-360.000</a:t>
                      </a:r>
                      <a:endParaRPr lang="es-CO" sz="1300" b="0" i="0" u="none" strike="noStrike" dirty="0">
                        <a:solidFill>
                          <a:srgbClr val="000000"/>
                        </a:solidFill>
                        <a:latin typeface="Arial"/>
                      </a:endParaRP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300" b="0" i="0" u="none" strike="noStrike" dirty="0" smtClean="0">
                          <a:solidFill>
                            <a:srgbClr val="000000"/>
                          </a:solidFill>
                          <a:latin typeface="Arial"/>
                        </a:rPr>
                        <a:t>-612,000</a:t>
                      </a:r>
                      <a:endParaRPr lang="es-CO" sz="1300" b="0" i="0" u="none" strike="noStrike" dirty="0">
                        <a:solidFill>
                          <a:srgbClr val="000000"/>
                        </a:solidFill>
                        <a:latin typeface="Arial"/>
                      </a:endParaRP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677">
                <a:tc>
                  <a:txBody>
                    <a:bodyPr/>
                    <a:lstStyle/>
                    <a:p>
                      <a:pPr algn="l" fontAlgn="b"/>
                      <a:r>
                        <a:rPr lang="es-CO" sz="1300" b="0" i="0" u="none" strike="noStrike" dirty="0">
                          <a:solidFill>
                            <a:srgbClr val="000000"/>
                          </a:solidFill>
                          <a:latin typeface="Arial"/>
                        </a:rPr>
                        <a:t>Aportes voluntarios del propio mes a los fondos de pensiones voluntarias</a:t>
                      </a: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300" b="0" i="0" u="none" strike="noStrike" dirty="0">
                          <a:solidFill>
                            <a:srgbClr val="000000"/>
                          </a:solidFill>
                          <a:latin typeface="Arial"/>
                        </a:rPr>
                        <a:t>-500,000</a:t>
                      </a: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300" b="0" i="0" u="none" strike="noStrike" dirty="0">
                          <a:solidFill>
                            <a:srgbClr val="000000"/>
                          </a:solidFill>
                          <a:latin typeface="Arial"/>
                        </a:rPr>
                        <a:t>-500,000</a:t>
                      </a: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677">
                <a:tc>
                  <a:txBody>
                    <a:bodyPr/>
                    <a:lstStyle/>
                    <a:p>
                      <a:pPr algn="l" fontAlgn="b"/>
                      <a:r>
                        <a:rPr lang="es-CO" sz="1300" b="0" i="0" u="none" strike="noStrike" dirty="0" smtClean="0">
                          <a:solidFill>
                            <a:srgbClr val="000000"/>
                          </a:solidFill>
                          <a:latin typeface="Arial"/>
                        </a:rPr>
                        <a:t>Ahorro en cuenta AFC</a:t>
                      </a:r>
                      <a:endParaRPr lang="es-CO" sz="1300" b="0" i="0" u="none" strike="noStrike" dirty="0">
                        <a:solidFill>
                          <a:srgbClr val="000000"/>
                        </a:solidFill>
                        <a:latin typeface="Arial"/>
                      </a:endParaRP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300" b="0" i="0" u="none" strike="noStrike" dirty="0" smtClean="0">
                          <a:solidFill>
                            <a:srgbClr val="000000"/>
                          </a:solidFill>
                          <a:latin typeface="Arial"/>
                        </a:rPr>
                        <a:t>-300,000</a:t>
                      </a:r>
                      <a:endParaRPr lang="es-CO" sz="1300" b="0" i="0" u="none" strike="noStrike" dirty="0">
                        <a:solidFill>
                          <a:srgbClr val="000000"/>
                        </a:solidFill>
                        <a:latin typeface="Arial"/>
                      </a:endParaRP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300" b="0" i="0" u="none" strike="noStrike" dirty="0" smtClean="0">
                          <a:solidFill>
                            <a:srgbClr val="000000"/>
                          </a:solidFill>
                          <a:latin typeface="Arial"/>
                        </a:rPr>
                        <a:t>-300,000</a:t>
                      </a:r>
                      <a:endParaRPr lang="es-CO" sz="1300" b="0" i="0" u="none" strike="noStrike" dirty="0">
                        <a:solidFill>
                          <a:srgbClr val="000000"/>
                        </a:solidFill>
                        <a:latin typeface="Arial"/>
                      </a:endParaRP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677">
                <a:tc gridSpan="2">
                  <a:txBody>
                    <a:bodyPr/>
                    <a:lstStyle/>
                    <a:p>
                      <a:pPr algn="l" fontAlgn="b"/>
                      <a:r>
                        <a:rPr lang="es-CO" sz="1300" b="1" i="0" u="none" strike="noStrike" dirty="0" smtClean="0">
                          <a:solidFill>
                            <a:srgbClr val="000000"/>
                          </a:solidFill>
                          <a:latin typeface="Arial"/>
                        </a:rPr>
                        <a:t>Menos: </a:t>
                      </a:r>
                      <a:r>
                        <a:rPr lang="es-CO" sz="1300" b="1" i="0" u="none" strike="noStrike" dirty="0">
                          <a:solidFill>
                            <a:srgbClr val="000000"/>
                          </a:solidFill>
                          <a:latin typeface="Arial"/>
                        </a:rPr>
                        <a:t>Rentas  exentas de los numerales 1 a  9 del art. 206 del E.T.</a:t>
                      </a:r>
                    </a:p>
                  </a:txBody>
                  <a:tcPr marL="6502" marR="6502" marT="6502"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s-CO"/>
                    </a:p>
                  </a:txBody>
                  <a:tcPr/>
                </a:tc>
                <a:tc>
                  <a:txBody>
                    <a:bodyPr/>
                    <a:lstStyle/>
                    <a:p>
                      <a:pPr algn="l" fontAlgn="b"/>
                      <a:r>
                        <a:rPr lang="es-CO" sz="1300" b="1" i="0" u="none" strike="noStrike" dirty="0">
                          <a:solidFill>
                            <a:srgbClr val="000000"/>
                          </a:solidFill>
                          <a:latin typeface="Arial"/>
                        </a:rPr>
                        <a:t> </a:t>
                      </a:r>
                    </a:p>
                  </a:txBody>
                  <a:tcPr marL="6502" marR="6502" marT="6502"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188677">
                <a:tc>
                  <a:txBody>
                    <a:bodyPr/>
                    <a:lstStyle/>
                    <a:p>
                      <a:pPr algn="l" fontAlgn="b"/>
                      <a:r>
                        <a:rPr lang="es-CO" sz="1300" b="0" i="0" u="none" strike="noStrike" dirty="0">
                          <a:solidFill>
                            <a:srgbClr val="000000"/>
                          </a:solidFill>
                          <a:latin typeface="Arial"/>
                        </a:rPr>
                        <a:t>Cesantías e intereses sobre </a:t>
                      </a:r>
                      <a:r>
                        <a:rPr lang="es-CO" sz="1300" b="0" i="0" u="none" strike="noStrike" dirty="0" smtClean="0">
                          <a:solidFill>
                            <a:srgbClr val="000000"/>
                          </a:solidFill>
                          <a:latin typeface="Arial"/>
                        </a:rPr>
                        <a:t>cesantías, </a:t>
                      </a:r>
                      <a:r>
                        <a:rPr lang="es-CO" sz="1300" b="0" i="0" u="none" strike="noStrike" dirty="0">
                          <a:solidFill>
                            <a:srgbClr val="000000"/>
                          </a:solidFill>
                          <a:latin typeface="Arial"/>
                        </a:rPr>
                        <a:t>gastos de entierro, etc.</a:t>
                      </a: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300" b="0" i="0" u="none" strike="noStrike" dirty="0" smtClean="0">
                          <a:solidFill>
                            <a:srgbClr val="000000"/>
                          </a:solidFill>
                          <a:latin typeface="Arial"/>
                        </a:rPr>
                        <a:t>0</a:t>
                      </a:r>
                      <a:endParaRPr lang="es-CO" sz="1300" b="0" i="0" u="none" strike="noStrike" dirty="0">
                        <a:solidFill>
                          <a:srgbClr val="000000"/>
                        </a:solidFill>
                        <a:latin typeface="Arial"/>
                      </a:endParaRP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300" b="0" i="0" u="none" strike="noStrike" dirty="0" smtClean="0">
                          <a:solidFill>
                            <a:schemeClr val="tx2">
                              <a:lumMod val="50000"/>
                            </a:schemeClr>
                          </a:solidFill>
                          <a:latin typeface="Arial"/>
                        </a:rPr>
                        <a:t>No</a:t>
                      </a:r>
                      <a:r>
                        <a:rPr lang="es-CO" sz="1300" b="0" i="0" u="none" strike="noStrike" baseline="0" dirty="0" smtClean="0">
                          <a:solidFill>
                            <a:schemeClr val="tx2">
                              <a:lumMod val="50000"/>
                            </a:schemeClr>
                          </a:solidFill>
                          <a:latin typeface="Arial"/>
                        </a:rPr>
                        <a:t> aplica</a:t>
                      </a:r>
                      <a:r>
                        <a:rPr lang="es-CO" sz="1300" b="0" i="0" u="none" strike="noStrike" dirty="0" smtClean="0">
                          <a:solidFill>
                            <a:srgbClr val="FF0000"/>
                          </a:solidFill>
                          <a:latin typeface="Arial"/>
                        </a:rPr>
                        <a:t> </a:t>
                      </a:r>
                      <a:r>
                        <a:rPr lang="es-CO" sz="1300" b="0" i="0" u="none" strike="noStrike" dirty="0">
                          <a:solidFill>
                            <a:srgbClr val="000000"/>
                          </a:solidFill>
                          <a:latin typeface="Arial"/>
                        </a:rPr>
                        <a:t> </a:t>
                      </a: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677">
                <a:tc>
                  <a:txBody>
                    <a:bodyPr/>
                    <a:lstStyle/>
                    <a:p>
                      <a:pPr algn="l" fontAlgn="b"/>
                      <a:r>
                        <a:rPr lang="es-CO" sz="1300" b="1" i="0" u="none" strike="noStrike" dirty="0">
                          <a:solidFill>
                            <a:srgbClr val="000000"/>
                          </a:solidFill>
                          <a:latin typeface="Arial"/>
                        </a:rPr>
                        <a:t>Sub Total 1</a:t>
                      </a: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fontAlgn="b"/>
                      <a:r>
                        <a:rPr lang="es-CO" sz="1300" b="1" i="0" u="none" strike="noStrike" dirty="0" smtClean="0">
                          <a:solidFill>
                            <a:srgbClr val="000000"/>
                          </a:solidFill>
                          <a:latin typeface="Arial"/>
                        </a:rPr>
                        <a:t>5,834.000</a:t>
                      </a:r>
                      <a:endParaRPr lang="es-CO" sz="1300" b="1" i="0" u="none" strike="noStrike" dirty="0">
                        <a:solidFill>
                          <a:srgbClr val="000000"/>
                        </a:solidFill>
                        <a:latin typeface="Arial"/>
                      </a:endParaRP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fontAlgn="b"/>
                      <a:r>
                        <a:rPr lang="es-CO" sz="1300" b="1" i="0" u="none" strike="noStrike" dirty="0" smtClean="0">
                          <a:solidFill>
                            <a:srgbClr val="000000"/>
                          </a:solidFill>
                          <a:latin typeface="Arial"/>
                        </a:rPr>
                        <a:t>5.452.000</a:t>
                      </a:r>
                      <a:endParaRPr lang="es-CO" sz="1300" b="1" i="0" u="none" strike="noStrike" dirty="0">
                        <a:solidFill>
                          <a:srgbClr val="000000"/>
                        </a:solidFill>
                        <a:latin typeface="Arial"/>
                      </a:endParaRP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365852">
                <a:tc>
                  <a:txBody>
                    <a:bodyPr/>
                    <a:lstStyle/>
                    <a:p>
                      <a:pPr algn="just" fontAlgn="t"/>
                      <a:r>
                        <a:rPr lang="es-CO" sz="1300" b="0" i="0" u="none" strike="noStrike" dirty="0">
                          <a:solidFill>
                            <a:srgbClr val="000000"/>
                          </a:solidFill>
                          <a:latin typeface="Arial"/>
                        </a:rPr>
                        <a:t>Menos: El 25% del subtotal 1, </a:t>
                      </a:r>
                      <a:r>
                        <a:rPr lang="es-CO" sz="1300" b="0" i="0" u="none" strike="noStrike" dirty="0" smtClean="0">
                          <a:solidFill>
                            <a:srgbClr val="000000"/>
                          </a:solidFill>
                          <a:latin typeface="Arial"/>
                        </a:rPr>
                        <a:t>límite</a:t>
                      </a:r>
                      <a:r>
                        <a:rPr lang="es-CO" sz="1300" b="0" i="0" u="none" strike="noStrike" baseline="0" dirty="0" smtClean="0">
                          <a:solidFill>
                            <a:srgbClr val="000000"/>
                          </a:solidFill>
                          <a:latin typeface="Arial"/>
                        </a:rPr>
                        <a:t> </a:t>
                      </a:r>
                      <a:r>
                        <a:rPr lang="es-CO" sz="1300" b="0" i="0" u="none" strike="noStrike" dirty="0" smtClean="0">
                          <a:solidFill>
                            <a:srgbClr val="000000"/>
                          </a:solidFill>
                          <a:latin typeface="Arial"/>
                        </a:rPr>
                        <a:t>mensual</a:t>
                      </a:r>
                      <a:r>
                        <a:rPr lang="es-CO" sz="1300" b="1" i="0" u="none" strike="noStrike" dirty="0" smtClean="0">
                          <a:solidFill>
                            <a:srgbClr val="0000FF"/>
                          </a:solidFill>
                          <a:latin typeface="Arial"/>
                        </a:rPr>
                        <a:t> </a:t>
                      </a:r>
                      <a:r>
                        <a:rPr lang="es-CO" sz="1300" b="1" i="0" u="none" strike="noStrike" dirty="0">
                          <a:solidFill>
                            <a:srgbClr val="5A5A5A"/>
                          </a:solidFill>
                          <a:latin typeface="Arial"/>
                        </a:rPr>
                        <a:t>240 UVT (240x$26.841 = $</a:t>
                      </a:r>
                      <a:r>
                        <a:rPr lang="es-CO" sz="1300" b="1" i="0" u="none" strike="noStrike" dirty="0" smtClean="0">
                          <a:solidFill>
                            <a:srgbClr val="5A5A5A"/>
                          </a:solidFill>
                          <a:latin typeface="Arial"/>
                        </a:rPr>
                        <a:t>6.442.000)</a:t>
                      </a:r>
                      <a:endParaRPr lang="es-CO" sz="1300" b="0" i="0" u="none" strike="noStrike" dirty="0">
                        <a:solidFill>
                          <a:srgbClr val="000000"/>
                        </a:solidFill>
                        <a:latin typeface="Arial"/>
                      </a:endParaRPr>
                    </a:p>
                  </a:txBody>
                  <a:tcPr marL="6502" marR="6502" marT="650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300" b="0" i="0" u="none" strike="noStrike" dirty="0" smtClean="0">
                          <a:solidFill>
                            <a:srgbClr val="000000"/>
                          </a:solidFill>
                          <a:latin typeface="Arial"/>
                        </a:rPr>
                        <a:t>1,458.500</a:t>
                      </a:r>
                      <a:endParaRPr lang="es-CO" sz="1300" b="0" i="0" u="none" strike="noStrike" dirty="0">
                        <a:solidFill>
                          <a:srgbClr val="000000"/>
                        </a:solidFill>
                        <a:latin typeface="Arial"/>
                      </a:endParaRP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300" b="0" i="0" u="none" strike="noStrike" dirty="0" smtClean="0">
                          <a:solidFill>
                            <a:srgbClr val="000000"/>
                          </a:solidFill>
                          <a:latin typeface="Arial"/>
                        </a:rPr>
                        <a:t>1.363.000</a:t>
                      </a:r>
                      <a:endParaRPr lang="es-CO" sz="1300" b="0" i="0" u="none" strike="noStrike" dirty="0">
                        <a:solidFill>
                          <a:srgbClr val="000000"/>
                        </a:solidFill>
                        <a:latin typeface="Arial"/>
                      </a:endParaRP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677">
                <a:tc>
                  <a:txBody>
                    <a:bodyPr/>
                    <a:lstStyle/>
                    <a:p>
                      <a:pPr algn="l" fontAlgn="b"/>
                      <a:r>
                        <a:rPr lang="es-CO" sz="1300" b="1" i="0" u="none" strike="noStrike" dirty="0">
                          <a:solidFill>
                            <a:srgbClr val="000000"/>
                          </a:solidFill>
                          <a:latin typeface="Arial"/>
                        </a:rPr>
                        <a:t>Sub Total 2</a:t>
                      </a: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fontAlgn="b"/>
                      <a:r>
                        <a:rPr lang="es-CO" sz="1300" b="1" i="0" u="none" strike="noStrike" dirty="0" smtClean="0">
                          <a:solidFill>
                            <a:srgbClr val="000000"/>
                          </a:solidFill>
                          <a:latin typeface="Arial"/>
                        </a:rPr>
                        <a:t>4,375.500</a:t>
                      </a:r>
                      <a:endParaRPr lang="es-CO" sz="1300" b="1" i="0" u="none" strike="noStrike" dirty="0">
                        <a:solidFill>
                          <a:srgbClr val="000000"/>
                        </a:solidFill>
                        <a:latin typeface="Arial"/>
                      </a:endParaRP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fontAlgn="b"/>
                      <a:r>
                        <a:rPr lang="es-CO" sz="1300" b="1" i="0" u="none" strike="noStrike" dirty="0" smtClean="0">
                          <a:solidFill>
                            <a:srgbClr val="000000"/>
                          </a:solidFill>
                          <a:latin typeface="Arial"/>
                        </a:rPr>
                        <a:t>4.089.000</a:t>
                      </a:r>
                      <a:endParaRPr lang="es-CO" sz="1300" b="1" i="0" u="none" strike="noStrike" dirty="0">
                        <a:solidFill>
                          <a:srgbClr val="000000"/>
                        </a:solidFill>
                        <a:latin typeface="Arial"/>
                      </a:endParaRP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188677">
                <a:tc>
                  <a:txBody>
                    <a:bodyPr/>
                    <a:lstStyle/>
                    <a:p>
                      <a:pPr algn="l" fontAlgn="b"/>
                      <a:r>
                        <a:rPr lang="es-CO" sz="1300" b="1" i="0" u="none" strike="noStrike" dirty="0" smtClean="0">
                          <a:solidFill>
                            <a:srgbClr val="000000"/>
                          </a:solidFill>
                          <a:latin typeface="Arial"/>
                        </a:rPr>
                        <a:t>Sub Total 2 expresado</a:t>
                      </a:r>
                      <a:r>
                        <a:rPr lang="es-CO" sz="1300" b="1" i="0" u="none" strike="noStrike" baseline="0" dirty="0" smtClean="0">
                          <a:solidFill>
                            <a:srgbClr val="000000"/>
                          </a:solidFill>
                          <a:latin typeface="Arial"/>
                        </a:rPr>
                        <a:t> en UVT</a:t>
                      </a:r>
                      <a:endParaRPr lang="es-CO" sz="1300" b="1" i="0" u="none" strike="noStrike" dirty="0">
                        <a:solidFill>
                          <a:srgbClr val="000000"/>
                        </a:solidFill>
                        <a:latin typeface="Arial"/>
                      </a:endParaRP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fontAlgn="b"/>
                      <a:r>
                        <a:rPr lang="es-CO" sz="1300" b="1" i="0" u="none" strike="noStrike" dirty="0" smtClean="0">
                          <a:solidFill>
                            <a:srgbClr val="000000"/>
                          </a:solidFill>
                          <a:latin typeface="Arial"/>
                        </a:rPr>
                        <a:t>163.02</a:t>
                      </a:r>
                      <a:endParaRPr lang="es-CO" sz="1300" b="1" i="0" u="none" strike="noStrike" dirty="0">
                        <a:solidFill>
                          <a:srgbClr val="000000"/>
                        </a:solidFill>
                        <a:latin typeface="Arial"/>
                      </a:endParaRP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fontAlgn="b"/>
                      <a:r>
                        <a:rPr lang="es-CO" sz="1300" b="1" i="0" u="none" strike="noStrike" dirty="0" smtClean="0">
                          <a:solidFill>
                            <a:srgbClr val="000000"/>
                          </a:solidFill>
                          <a:latin typeface="Arial"/>
                        </a:rPr>
                        <a:t>152.34</a:t>
                      </a:r>
                      <a:endParaRPr lang="es-CO" sz="1300" b="1" i="0" u="none" strike="noStrike" dirty="0">
                        <a:solidFill>
                          <a:srgbClr val="000000"/>
                        </a:solidFill>
                        <a:latin typeface="Arial"/>
                      </a:endParaRP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188677">
                <a:tc>
                  <a:txBody>
                    <a:bodyPr/>
                    <a:lstStyle/>
                    <a:p>
                      <a:pPr algn="l" fontAlgn="b"/>
                      <a:r>
                        <a:rPr lang="es-CO" sz="1300" b="1" i="0" u="none" strike="noStrike" dirty="0" smtClean="0">
                          <a:solidFill>
                            <a:srgbClr val="000000"/>
                          </a:solidFill>
                          <a:latin typeface="Arial"/>
                        </a:rPr>
                        <a:t>Tarifa</a:t>
                      </a:r>
                      <a:r>
                        <a:rPr lang="es-CO" sz="1300" b="1" i="0" u="none" strike="noStrike" baseline="0" dirty="0" smtClean="0">
                          <a:solidFill>
                            <a:srgbClr val="000000"/>
                          </a:solidFill>
                          <a:latin typeface="Arial"/>
                        </a:rPr>
                        <a:t> marginal Art. 383 E.T.</a:t>
                      </a:r>
                      <a:endParaRPr lang="es-CO" sz="1300" b="1" i="0" u="none" strike="noStrike" dirty="0">
                        <a:solidFill>
                          <a:srgbClr val="000000"/>
                        </a:solidFill>
                        <a:latin typeface="Arial"/>
                      </a:endParaRP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fontAlgn="b"/>
                      <a:r>
                        <a:rPr lang="es-CO" sz="1300" b="1" i="0" u="none" strike="noStrike" dirty="0" smtClean="0">
                          <a:solidFill>
                            <a:srgbClr val="000000"/>
                          </a:solidFill>
                          <a:latin typeface="Arial"/>
                          <a:hlinkClick r:id="rId2" action="ppaction://hlinksldjump"/>
                        </a:rPr>
                        <a:t>28%</a:t>
                      </a:r>
                      <a:endParaRPr lang="es-CO" sz="1300" b="1" i="0" u="none" strike="noStrike" dirty="0">
                        <a:solidFill>
                          <a:srgbClr val="000000"/>
                        </a:solidFill>
                        <a:latin typeface="Arial"/>
                      </a:endParaRP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fontAlgn="b"/>
                      <a:r>
                        <a:rPr lang="es-CO" sz="1300" b="1" i="0" u="none" strike="noStrike" dirty="0" smtClean="0">
                          <a:solidFill>
                            <a:srgbClr val="000000"/>
                          </a:solidFill>
                          <a:latin typeface="Arial"/>
                          <a:hlinkClick r:id="rId2" action="ppaction://hlinksldjump"/>
                        </a:rPr>
                        <a:t>28%</a:t>
                      </a:r>
                      <a:endParaRPr lang="es-CO" sz="1300" b="1" i="0" u="none" strike="noStrike" dirty="0">
                        <a:solidFill>
                          <a:srgbClr val="000000"/>
                        </a:solidFill>
                        <a:latin typeface="Arial"/>
                      </a:endParaRP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188677">
                <a:tc>
                  <a:txBody>
                    <a:bodyPr/>
                    <a:lstStyle/>
                    <a:p>
                      <a:pPr algn="l" fontAlgn="b"/>
                      <a:r>
                        <a:rPr lang="es-CO" sz="1300" b="1" i="0" u="none" strike="noStrike" dirty="0" smtClean="0">
                          <a:solidFill>
                            <a:srgbClr val="000000"/>
                          </a:solidFill>
                          <a:latin typeface="Arial"/>
                        </a:rPr>
                        <a:t>Valor Retención</a:t>
                      </a:r>
                      <a:r>
                        <a:rPr lang="es-CO" sz="1300" b="1" i="0" u="none" strike="noStrike" baseline="0" dirty="0" smtClean="0">
                          <a:solidFill>
                            <a:srgbClr val="000000"/>
                          </a:solidFill>
                          <a:latin typeface="Arial"/>
                        </a:rPr>
                        <a:t> en la fuente Art. 383 E.T.</a:t>
                      </a:r>
                      <a:endParaRPr lang="es-CO" sz="1300" b="1" i="0" u="none" strike="noStrike" dirty="0">
                        <a:solidFill>
                          <a:srgbClr val="000000"/>
                        </a:solidFill>
                        <a:latin typeface="Arial"/>
                      </a:endParaRP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fontAlgn="b"/>
                      <a:r>
                        <a:rPr lang="es-CO" sz="1300" b="1" i="0" u="none" strike="noStrike" dirty="0" smtClean="0">
                          <a:solidFill>
                            <a:srgbClr val="000000"/>
                          </a:solidFill>
                          <a:latin typeface="Arial"/>
                          <a:hlinkClick r:id="rId3" action="ppaction://hlinksldjump"/>
                        </a:rPr>
                        <a:t>$366.000</a:t>
                      </a:r>
                      <a:endParaRPr lang="es-CO" sz="1300" b="1" i="0" u="none" strike="noStrike" dirty="0">
                        <a:solidFill>
                          <a:srgbClr val="000000"/>
                        </a:solidFill>
                        <a:latin typeface="Arial"/>
                      </a:endParaRP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fontAlgn="b"/>
                      <a:r>
                        <a:rPr lang="es-CO" sz="1300" b="1" i="0" u="none" strike="noStrike" dirty="0" smtClean="0">
                          <a:solidFill>
                            <a:srgbClr val="000000"/>
                          </a:solidFill>
                          <a:latin typeface="Arial"/>
                          <a:hlinkClick r:id="rId3" action="ppaction://hlinksldjump"/>
                        </a:rPr>
                        <a:t>$286.000</a:t>
                      </a:r>
                      <a:endParaRPr lang="es-CO" sz="1300" b="1" i="0" u="none" strike="noStrike" dirty="0">
                        <a:solidFill>
                          <a:srgbClr val="000000"/>
                        </a:solidFill>
                        <a:latin typeface="Arial"/>
                      </a:endParaRPr>
                    </a:p>
                  </a:txBody>
                  <a:tcPr marL="6502" marR="6502" marT="65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260648"/>
            <a:ext cx="7776864" cy="43204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es-CO" sz="2000" b="1" dirty="0" smtClean="0">
                <a:solidFill>
                  <a:schemeClr val="tx2">
                    <a:lumMod val="50000"/>
                  </a:schemeClr>
                </a:solidFill>
                <a:latin typeface="Arial Black" pitchFamily="34" charset="0"/>
                <a:cs typeface="Arial" pitchFamily="34" charset="0"/>
              </a:rPr>
              <a:t>RETENCIÓN EN LA FUENTE MÍNIMA ART. 384 DEL E.T.</a:t>
            </a:r>
            <a:endParaRPr lang="es-CO" sz="2000" b="1" dirty="0">
              <a:solidFill>
                <a:schemeClr val="tx2">
                  <a:lumMod val="50000"/>
                </a:schemeClr>
              </a:solidFill>
              <a:latin typeface="Arial Black" pitchFamily="34" charset="0"/>
              <a:cs typeface="Arial" pitchFamily="34" charset="0"/>
            </a:endParaRPr>
          </a:p>
        </p:txBody>
      </p:sp>
      <p:sp>
        <p:nvSpPr>
          <p:cNvPr id="7" name="6 Marcador de pie de página"/>
          <p:cNvSpPr>
            <a:spLocks noGrp="1"/>
          </p:cNvSpPr>
          <p:nvPr>
            <p:ph type="ftr" sz="quarter" idx="11"/>
          </p:nvPr>
        </p:nvSpPr>
        <p:spPr>
          <a:xfrm rot="16200000">
            <a:off x="6517270" y="2979120"/>
            <a:ext cx="4506561" cy="365760"/>
          </a:xfrm>
        </p:spPr>
        <p:txBody>
          <a:bodyPr/>
          <a:lstStyle/>
          <a:p>
            <a:pPr algn="l"/>
            <a:r>
              <a:rPr lang="es-CO" dirty="0" smtClean="0"/>
              <a:t>Cesar E. </a:t>
            </a:r>
            <a:r>
              <a:rPr lang="es-CO" dirty="0" err="1" smtClean="0"/>
              <a:t>Anzola</a:t>
            </a:r>
            <a:r>
              <a:rPr lang="es-CO" dirty="0" smtClean="0"/>
              <a:t> Aguilar - Contador Público Especialista en Impuestos</a:t>
            </a:r>
            <a:endParaRPr lang="es-CO" dirty="0"/>
          </a:p>
        </p:txBody>
      </p:sp>
      <p:graphicFrame>
        <p:nvGraphicFramePr>
          <p:cNvPr id="11" name="10 Tabla"/>
          <p:cNvGraphicFramePr>
            <a:graphicFrameLocks noGrp="1"/>
          </p:cNvGraphicFramePr>
          <p:nvPr>
            <p:extLst>
              <p:ext uri="{D42A27DB-BD31-4B8C-83A1-F6EECF244321}">
                <p14:modId xmlns:p14="http://schemas.microsoft.com/office/powerpoint/2010/main" val="817649476"/>
              </p:ext>
            </p:extLst>
          </p:nvPr>
        </p:nvGraphicFramePr>
        <p:xfrm>
          <a:off x="323528" y="980728"/>
          <a:ext cx="7776865" cy="4968552"/>
        </p:xfrm>
        <a:graphic>
          <a:graphicData uri="http://schemas.openxmlformats.org/drawingml/2006/table">
            <a:tbl>
              <a:tblPr/>
              <a:tblGrid>
                <a:gridCol w="4896544"/>
                <a:gridCol w="1296144"/>
                <a:gridCol w="1584177"/>
              </a:tblGrid>
              <a:tr h="650373">
                <a:tc>
                  <a:txBody>
                    <a:bodyPr/>
                    <a:lstStyle/>
                    <a:p>
                      <a:pPr algn="ctr" fontAlgn="ctr"/>
                      <a:r>
                        <a:rPr lang="es-CO" sz="1400" b="1" i="0" u="none" strike="noStrike" dirty="0" smtClean="0">
                          <a:solidFill>
                            <a:srgbClr val="000000"/>
                          </a:solidFill>
                          <a:latin typeface="Arial"/>
                        </a:rPr>
                        <a:t>CONCEPTO</a:t>
                      </a:r>
                      <a:endParaRPr lang="es-CO" sz="1400" b="1" i="0" u="none" strike="noStrike" dirty="0">
                        <a:solidFill>
                          <a:srgbClr val="000000"/>
                        </a:solidFill>
                        <a:latin typeface="Arial"/>
                      </a:endParaRPr>
                    </a:p>
                  </a:txBody>
                  <a:tcPr marL="8358" marR="8358" marT="83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5000"/>
                        <a:lumOff val="75000"/>
                      </a:schemeClr>
                    </a:solidFill>
                  </a:tcPr>
                </a:tc>
                <a:tc>
                  <a:txBody>
                    <a:bodyPr/>
                    <a:lstStyle/>
                    <a:p>
                      <a:pPr algn="ctr" fontAlgn="b"/>
                      <a:r>
                        <a:rPr lang="es-CO" sz="1400" b="1" i="0" u="none" strike="noStrike" dirty="0" smtClean="0">
                          <a:solidFill>
                            <a:srgbClr val="000000"/>
                          </a:solidFill>
                          <a:latin typeface="Arial"/>
                        </a:rPr>
                        <a:t>ASALARIADO</a:t>
                      </a:r>
                      <a:endParaRPr lang="es-CO" sz="1400" b="1" i="0" u="none" strike="noStrike" dirty="0">
                        <a:solidFill>
                          <a:srgbClr val="000000"/>
                        </a:solidFill>
                        <a:latin typeface="Arial"/>
                      </a:endParaRPr>
                    </a:p>
                  </a:txBody>
                  <a:tcPr marL="8358" marR="8358" marT="83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5000"/>
                        <a:lumOff val="75000"/>
                      </a:schemeClr>
                    </a:solidFill>
                  </a:tcPr>
                </a:tc>
                <a:tc>
                  <a:txBody>
                    <a:bodyPr/>
                    <a:lstStyle/>
                    <a:p>
                      <a:pPr algn="ctr" fontAlgn="b"/>
                      <a:r>
                        <a:rPr lang="es-CO" sz="1400" b="1" i="0" u="none" strike="noStrike" dirty="0" smtClean="0">
                          <a:solidFill>
                            <a:srgbClr val="000000"/>
                          </a:solidFill>
                          <a:latin typeface="Arial"/>
                        </a:rPr>
                        <a:t>PRESTADOR</a:t>
                      </a:r>
                      <a:r>
                        <a:rPr lang="es-CO" sz="1400" b="1" i="0" u="none" strike="noStrike" baseline="0" dirty="0" smtClean="0">
                          <a:solidFill>
                            <a:srgbClr val="000000"/>
                          </a:solidFill>
                          <a:latin typeface="Arial"/>
                        </a:rPr>
                        <a:t> DE SERVICIOS</a:t>
                      </a:r>
                      <a:endParaRPr lang="es-CO" sz="1400" b="1" i="0" u="none" strike="noStrike" dirty="0">
                        <a:solidFill>
                          <a:srgbClr val="000000"/>
                        </a:solidFill>
                        <a:latin typeface="Arial"/>
                      </a:endParaRPr>
                    </a:p>
                  </a:txBody>
                  <a:tcPr marL="8358" marR="8358" marT="83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5000"/>
                        <a:lumOff val="75000"/>
                      </a:schemeClr>
                    </a:solidFill>
                  </a:tcPr>
                </a:tc>
              </a:tr>
              <a:tr h="650373">
                <a:tc>
                  <a:txBody>
                    <a:bodyPr/>
                    <a:lstStyle/>
                    <a:p>
                      <a:pPr algn="l" fontAlgn="ctr"/>
                      <a:r>
                        <a:rPr lang="es-CO" sz="1400" b="0" i="0" u="none" strike="noStrike" dirty="0">
                          <a:solidFill>
                            <a:srgbClr val="000000"/>
                          </a:solidFill>
                          <a:latin typeface="Arial"/>
                        </a:rPr>
                        <a:t>Total pagos laborales del </a:t>
                      </a:r>
                      <a:r>
                        <a:rPr lang="es-CO" sz="1400" b="0" i="0" u="none" strike="noStrike" dirty="0" smtClean="0">
                          <a:solidFill>
                            <a:srgbClr val="000000"/>
                          </a:solidFill>
                          <a:latin typeface="Arial"/>
                        </a:rPr>
                        <a:t>mes</a:t>
                      </a:r>
                      <a:endParaRPr lang="es-CO" sz="1400" b="0" i="0" u="none" strike="noStrike" dirty="0">
                        <a:solidFill>
                          <a:srgbClr val="000000"/>
                        </a:solidFill>
                        <a:latin typeface="Arial"/>
                      </a:endParaRPr>
                    </a:p>
                  </a:txBody>
                  <a:tcPr marL="8358" marR="8358" marT="83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400" b="0" i="0" u="none" strike="noStrike" dirty="0">
                          <a:solidFill>
                            <a:srgbClr val="000000"/>
                          </a:solidFill>
                          <a:latin typeface="Arial"/>
                        </a:rPr>
                        <a:t>9,000,000</a:t>
                      </a: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400" b="0" i="0" u="none" strike="noStrike" dirty="0">
                          <a:solidFill>
                            <a:srgbClr val="000000"/>
                          </a:solidFill>
                          <a:latin typeface="Arial"/>
                        </a:rPr>
                        <a:t> </a:t>
                      </a: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0373">
                <a:tc>
                  <a:txBody>
                    <a:bodyPr/>
                    <a:lstStyle/>
                    <a:p>
                      <a:pPr algn="just" fontAlgn="auto"/>
                      <a:r>
                        <a:rPr lang="es-CO" sz="1400" b="0" i="0" u="none" strike="noStrike" dirty="0">
                          <a:solidFill>
                            <a:srgbClr val="000000"/>
                          </a:solidFill>
                          <a:latin typeface="Arial"/>
                        </a:rPr>
                        <a:t>Total pagos por honorarios o servicios del mes o valor de los "pagos </a:t>
                      </a:r>
                      <a:r>
                        <a:rPr lang="es-CO" sz="1400" b="0" i="0" u="none" strike="noStrike" dirty="0" err="1">
                          <a:solidFill>
                            <a:srgbClr val="000000"/>
                          </a:solidFill>
                          <a:latin typeface="Arial"/>
                        </a:rPr>
                        <a:t>mensualizados</a:t>
                      </a:r>
                      <a:r>
                        <a:rPr lang="es-CO" sz="1400" b="0" i="0" u="none" strike="noStrike" dirty="0">
                          <a:solidFill>
                            <a:srgbClr val="000000"/>
                          </a:solidFill>
                          <a:latin typeface="Arial"/>
                        </a:rPr>
                        <a:t>".</a:t>
                      </a: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400" b="0" i="0" u="none" strike="noStrike" dirty="0">
                          <a:solidFill>
                            <a:srgbClr val="000000"/>
                          </a:solidFill>
                          <a:latin typeface="Arial"/>
                        </a:rPr>
                        <a:t> </a:t>
                      </a: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400" b="0" i="0" u="none" strike="noStrike" dirty="0">
                          <a:solidFill>
                            <a:srgbClr val="000000"/>
                          </a:solidFill>
                          <a:latin typeface="Arial"/>
                        </a:rPr>
                        <a:t>9,000,000</a:t>
                      </a: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0373">
                <a:tc>
                  <a:txBody>
                    <a:bodyPr/>
                    <a:lstStyle/>
                    <a:p>
                      <a:pPr algn="just" fontAlgn="auto"/>
                      <a:r>
                        <a:rPr lang="es-CO" sz="1400" b="0" i="0" u="none" strike="noStrike" dirty="0">
                          <a:solidFill>
                            <a:srgbClr val="000000"/>
                          </a:solidFill>
                          <a:latin typeface="Arial"/>
                        </a:rPr>
                        <a:t>Menos: aportes obligatorios a salud y pensiones del asalariado </a:t>
                      </a:r>
                      <a:r>
                        <a:rPr lang="es-CO" sz="1400" b="0" i="0" u="none" strike="noStrike" dirty="0" smtClean="0">
                          <a:solidFill>
                            <a:srgbClr val="000000"/>
                          </a:solidFill>
                          <a:latin typeface="Arial"/>
                        </a:rPr>
                        <a:t>propios del mes</a:t>
                      </a:r>
                      <a:endParaRPr lang="es-CO" sz="1400" b="0" i="0" u="none" strike="noStrike" dirty="0">
                        <a:solidFill>
                          <a:srgbClr val="000000"/>
                        </a:solidFill>
                        <a:latin typeface="Arial"/>
                      </a:endParaRP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400" b="0" i="0" u="none" strike="noStrike" dirty="0">
                          <a:solidFill>
                            <a:srgbClr val="000000"/>
                          </a:solidFill>
                          <a:latin typeface="Arial"/>
                        </a:rPr>
                        <a:t>-810,000</a:t>
                      </a: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400" b="0" i="0" u="none" strike="noStrike" dirty="0">
                          <a:solidFill>
                            <a:srgbClr val="000000"/>
                          </a:solidFill>
                          <a:latin typeface="Arial"/>
                        </a:rPr>
                        <a:t> </a:t>
                      </a: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0373">
                <a:tc>
                  <a:txBody>
                    <a:bodyPr/>
                    <a:lstStyle/>
                    <a:p>
                      <a:pPr algn="just" fontAlgn="auto"/>
                      <a:r>
                        <a:rPr lang="es-CO" sz="1400" b="0" i="0" u="none" strike="noStrike" dirty="0">
                          <a:solidFill>
                            <a:srgbClr val="000000"/>
                          </a:solidFill>
                          <a:latin typeface="Arial"/>
                        </a:rPr>
                        <a:t>Menos: aportes obligatorios a salud, pensiones y ARL del prestador de servicios </a:t>
                      </a:r>
                      <a:r>
                        <a:rPr lang="es-CO" sz="1400" b="0" i="0" u="none" strike="noStrike" dirty="0" smtClean="0">
                          <a:solidFill>
                            <a:srgbClr val="000000"/>
                          </a:solidFill>
                          <a:latin typeface="Arial"/>
                        </a:rPr>
                        <a:t>propios del mes (12.5%+17%+1%</a:t>
                      </a:r>
                      <a:r>
                        <a:rPr lang="es-CO" sz="1400" b="0" i="0" u="none" strike="noStrike" baseline="0" dirty="0" smtClean="0">
                          <a:solidFill>
                            <a:srgbClr val="000000"/>
                          </a:solidFill>
                          <a:latin typeface="Arial"/>
                        </a:rPr>
                        <a:t> =30.5%) sobre una base de ($9.000.000 x 40%)</a:t>
                      </a: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400" b="0" i="0" u="none" strike="noStrike" dirty="0">
                          <a:solidFill>
                            <a:srgbClr val="000000"/>
                          </a:solidFill>
                          <a:latin typeface="Arial"/>
                        </a:rPr>
                        <a:t> </a:t>
                      </a: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400" b="0" i="0" u="none" strike="noStrike" dirty="0">
                          <a:solidFill>
                            <a:srgbClr val="000000"/>
                          </a:solidFill>
                          <a:latin typeface="Arial"/>
                        </a:rPr>
                        <a:t>-</a:t>
                      </a:r>
                      <a:r>
                        <a:rPr lang="es-CO" sz="1400" b="0" i="0" u="none" strike="noStrike" dirty="0" smtClean="0">
                          <a:solidFill>
                            <a:srgbClr val="000000"/>
                          </a:solidFill>
                          <a:latin typeface="Arial"/>
                        </a:rPr>
                        <a:t>1,098,000</a:t>
                      </a:r>
                      <a:endParaRPr lang="es-CO" sz="1400" b="0" i="0" u="none" strike="noStrike" dirty="0">
                        <a:solidFill>
                          <a:srgbClr val="000000"/>
                        </a:solidFill>
                        <a:latin typeface="Arial"/>
                      </a:endParaRP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543">
                <a:tc>
                  <a:txBody>
                    <a:bodyPr/>
                    <a:lstStyle/>
                    <a:p>
                      <a:pPr algn="l" fontAlgn="b"/>
                      <a:r>
                        <a:rPr lang="es-CO" sz="1400" b="1" i="0" u="none" strike="noStrike" dirty="0">
                          <a:solidFill>
                            <a:srgbClr val="000000"/>
                          </a:solidFill>
                          <a:latin typeface="Arial"/>
                        </a:rPr>
                        <a:t>BASE GRAVABLE</a:t>
                      </a: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fontAlgn="b"/>
                      <a:r>
                        <a:rPr lang="es-CO" sz="1400" b="1" i="0" u="none" strike="noStrike" dirty="0">
                          <a:solidFill>
                            <a:srgbClr val="000000"/>
                          </a:solidFill>
                          <a:latin typeface="Arial"/>
                        </a:rPr>
                        <a:t>8,190,000</a:t>
                      </a: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fontAlgn="b"/>
                      <a:r>
                        <a:rPr lang="es-CO" sz="1400" b="1" i="0" u="none" strike="noStrike" dirty="0" smtClean="0">
                          <a:solidFill>
                            <a:srgbClr val="000000"/>
                          </a:solidFill>
                          <a:latin typeface="Arial"/>
                        </a:rPr>
                        <a:t>7,902,000</a:t>
                      </a:r>
                      <a:endParaRPr lang="es-CO" sz="1400" b="1" i="0" u="none" strike="noStrike" dirty="0">
                        <a:solidFill>
                          <a:srgbClr val="000000"/>
                        </a:solidFill>
                        <a:latin typeface="Arial"/>
                      </a:endParaRP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432048">
                <a:tc>
                  <a:txBody>
                    <a:bodyPr/>
                    <a:lstStyle/>
                    <a:p>
                      <a:pPr algn="l" fontAlgn="b"/>
                      <a:r>
                        <a:rPr lang="es-CO" sz="1400" b="1" i="0" u="none" strike="noStrike" dirty="0">
                          <a:solidFill>
                            <a:srgbClr val="000000"/>
                          </a:solidFill>
                          <a:latin typeface="Arial"/>
                        </a:rPr>
                        <a:t>BASE GRAVABLE EXPRESADA EN UVT</a:t>
                      </a: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fontAlgn="b"/>
                      <a:r>
                        <a:rPr lang="es-CO" sz="1400" b="1" i="0" u="none" strike="noStrike" dirty="0">
                          <a:solidFill>
                            <a:srgbClr val="000000"/>
                          </a:solidFill>
                          <a:latin typeface="Arial"/>
                        </a:rPr>
                        <a:t>305.13</a:t>
                      </a: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fontAlgn="b"/>
                      <a:r>
                        <a:rPr lang="es-CO" sz="1400" b="1" i="0" u="none" strike="noStrike" dirty="0" smtClean="0">
                          <a:solidFill>
                            <a:srgbClr val="000000"/>
                          </a:solidFill>
                          <a:latin typeface="Arial"/>
                        </a:rPr>
                        <a:t>294.40</a:t>
                      </a:r>
                      <a:endParaRPr lang="es-CO" sz="1400" b="1" i="0" u="none" strike="noStrike" dirty="0">
                        <a:solidFill>
                          <a:srgbClr val="000000"/>
                        </a:solidFill>
                        <a:latin typeface="Arial"/>
                      </a:endParaRP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432048">
                <a:tc>
                  <a:txBody>
                    <a:bodyPr/>
                    <a:lstStyle/>
                    <a:p>
                      <a:pPr algn="just" fontAlgn="auto"/>
                      <a:r>
                        <a:rPr lang="es-CO" sz="1400" b="1" i="0" u="none" strike="noStrike" dirty="0">
                          <a:solidFill>
                            <a:srgbClr val="000000"/>
                          </a:solidFill>
                          <a:latin typeface="Arial"/>
                        </a:rPr>
                        <a:t>VALOR DE LA RETENCIÓN MINIMA EN UVT </a:t>
                      </a: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fontAlgn="b"/>
                      <a:r>
                        <a:rPr lang="es-CO" sz="1400" b="1" i="0" u="none" strike="noStrike" dirty="0" smtClean="0">
                          <a:solidFill>
                            <a:srgbClr val="000000"/>
                          </a:solidFill>
                          <a:latin typeface="Arial"/>
                          <a:hlinkClick r:id="rId2" action="ppaction://hlinksldjump"/>
                        </a:rPr>
                        <a:t>9.62</a:t>
                      </a:r>
                      <a:endParaRPr lang="es-CO" sz="1400" b="1" i="0" u="none" strike="noStrike" dirty="0">
                        <a:solidFill>
                          <a:srgbClr val="000000"/>
                        </a:solidFill>
                        <a:latin typeface="Arial"/>
                      </a:endParaRP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fontAlgn="b"/>
                      <a:r>
                        <a:rPr lang="es-CO" sz="1400" b="1" i="0" u="none" strike="noStrike" dirty="0">
                          <a:solidFill>
                            <a:srgbClr val="000000"/>
                          </a:solidFill>
                          <a:latin typeface="Arial"/>
                          <a:hlinkClick r:id="rId2" action="ppaction://hlinksldjump"/>
                        </a:rPr>
                        <a:t>9.05</a:t>
                      </a:r>
                      <a:endParaRPr lang="es-CO" sz="1400" b="1" i="0" u="none" strike="noStrike" dirty="0">
                        <a:solidFill>
                          <a:srgbClr val="000000"/>
                        </a:solidFill>
                        <a:latin typeface="Arial"/>
                      </a:endParaRP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432048">
                <a:tc>
                  <a:txBody>
                    <a:bodyPr/>
                    <a:lstStyle/>
                    <a:p>
                      <a:pPr algn="just" fontAlgn="auto"/>
                      <a:r>
                        <a:rPr lang="es-CO" sz="1400" b="1" i="0" u="none" strike="noStrike" dirty="0">
                          <a:solidFill>
                            <a:srgbClr val="000000"/>
                          </a:solidFill>
                          <a:latin typeface="Arial"/>
                        </a:rPr>
                        <a:t>VALOR DE LA RETENCIÓN MINIMA EN PESOS</a:t>
                      </a: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fontAlgn="b"/>
                      <a:r>
                        <a:rPr lang="es-CO" sz="1400" b="1" i="0" u="none" strike="noStrike" dirty="0" smtClean="0">
                          <a:solidFill>
                            <a:srgbClr val="000000"/>
                          </a:solidFill>
                          <a:latin typeface="Arial"/>
                          <a:hlinkClick r:id="rId3" action="ppaction://hlinksldjump"/>
                        </a:rPr>
                        <a:t>258.000</a:t>
                      </a:r>
                      <a:endParaRPr lang="es-CO" sz="1400" b="1" i="0" u="none" strike="noStrike" dirty="0">
                        <a:solidFill>
                          <a:srgbClr val="000000"/>
                        </a:solidFill>
                        <a:latin typeface="Arial"/>
                      </a:endParaRP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fontAlgn="b"/>
                      <a:r>
                        <a:rPr lang="es-CO" sz="1400" b="1" i="0" u="none" strike="noStrike" dirty="0" smtClean="0">
                          <a:solidFill>
                            <a:srgbClr val="000000"/>
                          </a:solidFill>
                          <a:latin typeface="Arial"/>
                          <a:hlinkClick r:id="rId3" action="ppaction://hlinksldjump"/>
                        </a:rPr>
                        <a:t>243.000</a:t>
                      </a:r>
                      <a:endParaRPr lang="es-CO" sz="1400" b="1" i="0" u="none" strike="noStrike" dirty="0">
                        <a:solidFill>
                          <a:srgbClr val="000000"/>
                        </a:solidFill>
                        <a:latin typeface="Arial"/>
                      </a:endParaRP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631713780"/>
              </p:ext>
            </p:extLst>
          </p:nvPr>
        </p:nvGraphicFramePr>
        <p:xfrm>
          <a:off x="323528" y="5949280"/>
          <a:ext cx="7776864" cy="445770"/>
        </p:xfrm>
        <a:graphic>
          <a:graphicData uri="http://schemas.openxmlformats.org/drawingml/2006/table">
            <a:tbl>
              <a:tblPr>
                <a:tableStyleId>{5C22544A-7EE6-4342-B048-85BDC9FD1C3A}</a:tableStyleId>
              </a:tblPr>
              <a:tblGrid>
                <a:gridCol w="6192688"/>
                <a:gridCol w="1584176"/>
              </a:tblGrid>
              <a:tr h="200025">
                <a:tc>
                  <a:txBody>
                    <a:bodyPr/>
                    <a:lstStyle/>
                    <a:p>
                      <a:pPr algn="l" fontAlgn="b"/>
                      <a:r>
                        <a:rPr lang="es-CO" sz="1400" b="1" u="none" strike="noStrike" dirty="0">
                          <a:effectLst/>
                          <a:latin typeface="Arial" pitchFamily="34" charset="0"/>
                          <a:cs typeface="Arial" pitchFamily="34" charset="0"/>
                        </a:rPr>
                        <a:t>BASE RETENCIÓN DE </a:t>
                      </a:r>
                      <a:r>
                        <a:rPr lang="es-CO" sz="1400" b="1" u="none" strike="noStrike" dirty="0" smtClean="0">
                          <a:effectLst/>
                          <a:latin typeface="Arial" pitchFamily="34" charset="0"/>
                          <a:cs typeface="Arial" pitchFamily="34" charset="0"/>
                        </a:rPr>
                        <a:t>IVA (Decreto</a:t>
                      </a:r>
                      <a:r>
                        <a:rPr lang="es-CO" sz="1400" b="1" u="none" strike="noStrike" baseline="0" dirty="0" smtClean="0">
                          <a:effectLst/>
                          <a:latin typeface="Arial" pitchFamily="34" charset="0"/>
                          <a:cs typeface="Arial" pitchFamily="34" charset="0"/>
                        </a:rPr>
                        <a:t> 782 de 1996)</a:t>
                      </a:r>
                      <a:endParaRPr lang="es-CO" sz="1400" b="1" i="0" u="none" strike="noStrike" dirty="0">
                        <a:solidFill>
                          <a:srgbClr val="000000"/>
                        </a:solidFill>
                        <a:effectLst/>
                        <a:latin typeface="Arial" pitchFamily="34" charset="0"/>
                        <a:cs typeface="Arial" pitchFamily="34" charset="0"/>
                      </a:endParaRPr>
                    </a:p>
                  </a:txBody>
                  <a:tcPr marL="9525" marR="9525" marT="952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1">
                        <a:lumMod val="25000"/>
                        <a:lumOff val="75000"/>
                      </a:schemeClr>
                    </a:solidFill>
                  </a:tcPr>
                </a:tc>
                <a:tc>
                  <a:txBody>
                    <a:bodyPr/>
                    <a:lstStyle/>
                    <a:p>
                      <a:pPr algn="r" fontAlgn="b"/>
                      <a:r>
                        <a:rPr lang="es-CO" sz="1400" b="1" u="none" strike="noStrike" dirty="0" smtClean="0">
                          <a:effectLst/>
                          <a:latin typeface="Arial" pitchFamily="34" charset="0"/>
                          <a:cs typeface="Arial" pitchFamily="34" charset="0"/>
                        </a:rPr>
                        <a:t>$9.000.000</a:t>
                      </a:r>
                      <a:r>
                        <a:rPr lang="es-CO" sz="1400" b="1" u="none" strike="noStrike" dirty="0">
                          <a:effectLst/>
                          <a:latin typeface="Arial" pitchFamily="34" charset="0"/>
                          <a:cs typeface="Arial" pitchFamily="34" charset="0"/>
                        </a:rPr>
                        <a:t> </a:t>
                      </a:r>
                      <a:endParaRPr lang="es-CO" sz="1400" b="1" i="0" u="none" strike="noStrike" dirty="0">
                        <a:solidFill>
                          <a:srgbClr val="000000"/>
                        </a:solidFill>
                        <a:effectLst/>
                        <a:latin typeface="Arial" pitchFamily="34" charset="0"/>
                        <a:cs typeface="Arial" pitchFamily="34" charset="0"/>
                      </a:endParaRPr>
                    </a:p>
                  </a:txBody>
                  <a:tcPr marL="9525" marR="9525" marT="952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1">
                        <a:lumMod val="25000"/>
                        <a:lumOff val="75000"/>
                      </a:schemeClr>
                    </a:solidFill>
                  </a:tcPr>
                </a:tc>
              </a:tr>
              <a:tr h="200025">
                <a:tc>
                  <a:txBody>
                    <a:bodyPr/>
                    <a:lstStyle/>
                    <a:p>
                      <a:pPr algn="l" fontAlgn="b"/>
                      <a:r>
                        <a:rPr lang="es-CO" sz="1400" b="1" u="none" strike="noStrike" dirty="0">
                          <a:effectLst/>
                          <a:latin typeface="Arial" pitchFamily="34" charset="0"/>
                          <a:cs typeface="Arial" pitchFamily="34" charset="0"/>
                        </a:rPr>
                        <a:t>BASE RETENCIÓN DE </a:t>
                      </a:r>
                      <a:r>
                        <a:rPr lang="es-CO" sz="1400" b="1" u="none" strike="noStrike" dirty="0" smtClean="0">
                          <a:effectLst/>
                          <a:latin typeface="Arial" pitchFamily="34" charset="0"/>
                          <a:cs typeface="Arial" pitchFamily="34" charset="0"/>
                        </a:rPr>
                        <a:t>ICA (SHD </a:t>
                      </a:r>
                      <a:r>
                        <a:rPr lang="es-CO" sz="1400" b="1" u="none" strike="noStrike" dirty="0" err="1" smtClean="0">
                          <a:effectLst/>
                          <a:latin typeface="Arial" pitchFamily="34" charset="0"/>
                          <a:cs typeface="Arial" pitchFamily="34" charset="0"/>
                        </a:rPr>
                        <a:t>Conc</a:t>
                      </a:r>
                      <a:r>
                        <a:rPr lang="es-CO" sz="1400" b="1" u="none" strike="noStrike" dirty="0" smtClean="0">
                          <a:effectLst/>
                          <a:latin typeface="Arial" pitchFamily="34" charset="0"/>
                          <a:cs typeface="Arial" pitchFamily="34" charset="0"/>
                        </a:rPr>
                        <a:t>.</a:t>
                      </a:r>
                      <a:r>
                        <a:rPr lang="es-CO" sz="1400" b="1" u="none" strike="noStrike" baseline="0" dirty="0" smtClean="0">
                          <a:effectLst/>
                          <a:latin typeface="Arial" pitchFamily="34" charset="0"/>
                          <a:cs typeface="Arial" pitchFamily="34" charset="0"/>
                        </a:rPr>
                        <a:t> 1195 03/08/2009) </a:t>
                      </a:r>
                      <a:endParaRPr lang="es-CO" sz="1400" b="1" i="0" u="none" strike="noStrike" dirty="0">
                        <a:solidFill>
                          <a:srgbClr val="000000"/>
                        </a:solidFill>
                        <a:effectLst/>
                        <a:latin typeface="Arial" pitchFamily="34" charset="0"/>
                        <a:cs typeface="Arial" pitchFamily="34" charset="0"/>
                      </a:endParaRPr>
                    </a:p>
                  </a:txBody>
                  <a:tcPr marL="9525" marR="9525" marT="952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1">
                        <a:lumMod val="25000"/>
                        <a:lumOff val="75000"/>
                      </a:schemeClr>
                    </a:solidFill>
                  </a:tcPr>
                </a:tc>
                <a:tc>
                  <a:txBody>
                    <a:bodyPr/>
                    <a:lstStyle/>
                    <a:p>
                      <a:pPr algn="r" fontAlgn="b"/>
                      <a:r>
                        <a:rPr lang="es-CO" sz="1400" b="1" u="none" strike="noStrike" dirty="0" smtClean="0">
                          <a:effectLst/>
                          <a:latin typeface="Arial" pitchFamily="34" charset="0"/>
                          <a:cs typeface="Arial" pitchFamily="34" charset="0"/>
                        </a:rPr>
                        <a:t>$7.902.000</a:t>
                      </a:r>
                      <a:r>
                        <a:rPr lang="es-CO" sz="1400" b="1" u="none" strike="noStrike" dirty="0">
                          <a:effectLst/>
                          <a:latin typeface="Arial" pitchFamily="34" charset="0"/>
                          <a:cs typeface="Arial" pitchFamily="34" charset="0"/>
                        </a:rPr>
                        <a:t> </a:t>
                      </a:r>
                      <a:endParaRPr lang="es-CO" sz="1400" b="1" i="0" u="none" strike="noStrike" dirty="0">
                        <a:solidFill>
                          <a:srgbClr val="000000"/>
                        </a:solidFill>
                        <a:effectLst/>
                        <a:latin typeface="Arial" pitchFamily="34" charset="0"/>
                        <a:cs typeface="Arial" pitchFamily="34" charset="0"/>
                      </a:endParaRPr>
                    </a:p>
                  </a:txBody>
                  <a:tcPr marL="9525" marR="9525" marT="952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1">
                        <a:lumMod val="25000"/>
                        <a:lumOff val="75000"/>
                      </a:schemeClr>
                    </a:solid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1000" fill="hold"/>
                                        <p:tgtEl>
                                          <p:spTgt spid="11"/>
                                        </p:tgtEl>
                                        <p:attrNameLst>
                                          <p:attrName>ppt_w</p:attrName>
                                        </p:attrNameLst>
                                      </p:cBhvr>
                                      <p:tavLst>
                                        <p:tav tm="0">
                                          <p:val>
                                            <p:fltVal val="0"/>
                                          </p:val>
                                        </p:tav>
                                        <p:tav tm="100000">
                                          <p:val>
                                            <p:strVal val="#ppt_w"/>
                                          </p:val>
                                        </p:tav>
                                      </p:tavLst>
                                    </p:anim>
                                    <p:anim calcmode="lin" valueType="num">
                                      <p:cBhvr>
                                        <p:cTn id="14" dur="1000" fill="hold"/>
                                        <p:tgtEl>
                                          <p:spTgt spid="11"/>
                                        </p:tgtEl>
                                        <p:attrNameLst>
                                          <p:attrName>ppt_h</p:attrName>
                                        </p:attrNameLst>
                                      </p:cBhvr>
                                      <p:tavLst>
                                        <p:tav tm="0">
                                          <p:val>
                                            <p:fltVal val="0"/>
                                          </p:val>
                                        </p:tav>
                                        <p:tav tm="100000">
                                          <p:val>
                                            <p:strVal val="#ppt_h"/>
                                          </p:val>
                                        </p:tav>
                                      </p:tavLst>
                                    </p:anim>
                                    <p:anim calcmode="lin" valueType="num">
                                      <p:cBhvr>
                                        <p:cTn id="15" dur="1000" fill="hold"/>
                                        <p:tgtEl>
                                          <p:spTgt spid="11"/>
                                        </p:tgtEl>
                                        <p:attrNameLst>
                                          <p:attrName>style.rotation</p:attrName>
                                        </p:attrNameLst>
                                      </p:cBhvr>
                                      <p:tavLst>
                                        <p:tav tm="0">
                                          <p:val>
                                            <p:fltVal val="90"/>
                                          </p:val>
                                        </p:tav>
                                        <p:tav tm="100000">
                                          <p:val>
                                            <p:fltVal val="0"/>
                                          </p:val>
                                        </p:tav>
                                      </p:tavLst>
                                    </p:anim>
                                    <p:animEffect transition="in" filter="fade">
                                      <p:cBhvr>
                                        <p:cTn id="16" dur="1000"/>
                                        <p:tgtEl>
                                          <p:spTgt spid="11"/>
                                        </p:tgtEl>
                                      </p:cBhvr>
                                    </p:animEffect>
                                  </p:childTnLst>
                                </p:cTn>
                              </p:par>
                              <p:par>
                                <p:cTn id="17" presetID="31"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1000" fill="hold"/>
                                        <p:tgtEl>
                                          <p:spTgt spid="3"/>
                                        </p:tgtEl>
                                        <p:attrNameLst>
                                          <p:attrName>ppt_w</p:attrName>
                                        </p:attrNameLst>
                                      </p:cBhvr>
                                      <p:tavLst>
                                        <p:tav tm="0">
                                          <p:val>
                                            <p:fltVal val="0"/>
                                          </p:val>
                                        </p:tav>
                                        <p:tav tm="100000">
                                          <p:val>
                                            <p:strVal val="#ppt_w"/>
                                          </p:val>
                                        </p:tav>
                                      </p:tavLst>
                                    </p:anim>
                                    <p:anim calcmode="lin" valueType="num">
                                      <p:cBhvr>
                                        <p:cTn id="20" dur="1000" fill="hold"/>
                                        <p:tgtEl>
                                          <p:spTgt spid="3"/>
                                        </p:tgtEl>
                                        <p:attrNameLst>
                                          <p:attrName>ppt_h</p:attrName>
                                        </p:attrNameLst>
                                      </p:cBhvr>
                                      <p:tavLst>
                                        <p:tav tm="0">
                                          <p:val>
                                            <p:fltVal val="0"/>
                                          </p:val>
                                        </p:tav>
                                        <p:tav tm="100000">
                                          <p:val>
                                            <p:strVal val="#ppt_h"/>
                                          </p:val>
                                        </p:tav>
                                      </p:tavLst>
                                    </p:anim>
                                    <p:anim calcmode="lin" valueType="num">
                                      <p:cBhvr>
                                        <p:cTn id="21" dur="1000" fill="hold"/>
                                        <p:tgtEl>
                                          <p:spTgt spid="3"/>
                                        </p:tgtEl>
                                        <p:attrNameLst>
                                          <p:attrName>style.rotation</p:attrName>
                                        </p:attrNameLst>
                                      </p:cBhvr>
                                      <p:tavLst>
                                        <p:tav tm="0">
                                          <p:val>
                                            <p:fltVal val="90"/>
                                          </p:val>
                                        </p:tav>
                                        <p:tav tm="100000">
                                          <p:val>
                                            <p:fltVal val="0"/>
                                          </p:val>
                                        </p:tav>
                                      </p:tavLst>
                                    </p:anim>
                                    <p:animEffect transition="in" filter="fade">
                                      <p:cBhvr>
                                        <p:cTn id="2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pie de página"/>
          <p:cNvSpPr>
            <a:spLocks noGrp="1"/>
          </p:cNvSpPr>
          <p:nvPr>
            <p:ph type="ftr" sz="quarter" idx="11"/>
          </p:nvPr>
        </p:nvSpPr>
        <p:spPr>
          <a:xfrm rot="16200000">
            <a:off x="6517270" y="2979120"/>
            <a:ext cx="4506561" cy="365760"/>
          </a:xfrm>
        </p:spPr>
        <p:txBody>
          <a:bodyPr/>
          <a:lstStyle/>
          <a:p>
            <a:pPr algn="l"/>
            <a:r>
              <a:rPr lang="es-CO" dirty="0" smtClean="0"/>
              <a:t>Cesar  E. </a:t>
            </a:r>
            <a:r>
              <a:rPr lang="es-CO" dirty="0" err="1" smtClean="0"/>
              <a:t>Anzola</a:t>
            </a:r>
            <a:r>
              <a:rPr lang="es-CO" dirty="0" smtClean="0"/>
              <a:t> Aguilar - Contador Público Especialista en Impuestos</a:t>
            </a:r>
            <a:endParaRPr lang="es-CO" dirty="0"/>
          </a:p>
        </p:txBody>
      </p:sp>
      <p:sp>
        <p:nvSpPr>
          <p:cNvPr id="20" name="19 Rectángulo redondeado"/>
          <p:cNvSpPr/>
          <p:nvPr/>
        </p:nvSpPr>
        <p:spPr>
          <a:xfrm>
            <a:off x="251520" y="620688"/>
            <a:ext cx="2016224"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solidFill>
                  <a:schemeClr val="tx2">
                    <a:lumMod val="50000"/>
                  </a:schemeClr>
                </a:solidFill>
                <a:latin typeface="Arial" pitchFamily="34" charset="0"/>
                <a:cs typeface="Arial" pitchFamily="34" charset="0"/>
              </a:rPr>
              <a:t>Retención en la fuente Art. 383 E.T. </a:t>
            </a:r>
            <a:r>
              <a:rPr lang="es-CO" sz="2000" b="1" dirty="0" smtClean="0">
                <a:solidFill>
                  <a:schemeClr val="tx2">
                    <a:lumMod val="50000"/>
                  </a:schemeClr>
                </a:solidFill>
                <a:latin typeface="Arial" pitchFamily="34" charset="0"/>
                <a:cs typeface="Arial" pitchFamily="34" charset="0"/>
                <a:hlinkClick r:id="rId3" action="ppaction://hlinksldjump"/>
              </a:rPr>
              <a:t>$366.000</a:t>
            </a:r>
            <a:endParaRPr lang="es-CO" sz="2000" b="1" dirty="0" smtClean="0">
              <a:solidFill>
                <a:schemeClr val="tx2">
                  <a:lumMod val="50000"/>
                </a:schemeClr>
              </a:solidFill>
              <a:latin typeface="Arial" pitchFamily="34" charset="0"/>
              <a:cs typeface="Arial" pitchFamily="34" charset="0"/>
            </a:endParaRPr>
          </a:p>
        </p:txBody>
      </p:sp>
      <p:sp>
        <p:nvSpPr>
          <p:cNvPr id="11" name="10 Rectángulo redondeado"/>
          <p:cNvSpPr/>
          <p:nvPr/>
        </p:nvSpPr>
        <p:spPr>
          <a:xfrm>
            <a:off x="6228184" y="620688"/>
            <a:ext cx="2016224" cy="13174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solidFill>
                  <a:schemeClr val="tx2">
                    <a:lumMod val="50000"/>
                  </a:schemeClr>
                </a:solidFill>
                <a:latin typeface="Arial" pitchFamily="34" charset="0"/>
                <a:cs typeface="Arial" pitchFamily="34" charset="0"/>
              </a:rPr>
              <a:t>Retención en la fuente Art. 384 E.T. </a:t>
            </a:r>
            <a:r>
              <a:rPr lang="es-CO" sz="2000" b="1" dirty="0" smtClean="0">
                <a:solidFill>
                  <a:schemeClr val="tx2">
                    <a:lumMod val="50000"/>
                  </a:schemeClr>
                </a:solidFill>
                <a:latin typeface="Arial" pitchFamily="34" charset="0"/>
                <a:cs typeface="Arial" pitchFamily="34" charset="0"/>
                <a:hlinkClick r:id="rId4" action="ppaction://hlinksldjump"/>
              </a:rPr>
              <a:t>$258.000</a:t>
            </a:r>
            <a:endParaRPr lang="es-CO" sz="2000" b="1" dirty="0" smtClean="0">
              <a:solidFill>
                <a:schemeClr val="tx2">
                  <a:lumMod val="50000"/>
                </a:schemeClr>
              </a:solidFill>
              <a:latin typeface="Arial" pitchFamily="34" charset="0"/>
              <a:cs typeface="Arial" pitchFamily="34" charset="0"/>
            </a:endParaRPr>
          </a:p>
        </p:txBody>
      </p:sp>
      <p:sp>
        <p:nvSpPr>
          <p:cNvPr id="4" name="3 Elipse"/>
          <p:cNvSpPr/>
          <p:nvPr/>
        </p:nvSpPr>
        <p:spPr>
          <a:xfrm>
            <a:off x="3275856" y="2132856"/>
            <a:ext cx="1944216"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b="1" dirty="0" smtClean="0">
                <a:solidFill>
                  <a:schemeClr val="tx1">
                    <a:lumMod val="90000"/>
                    <a:lumOff val="10000"/>
                  </a:schemeClr>
                </a:solidFill>
                <a:latin typeface="Arial" pitchFamily="34" charset="0"/>
                <a:cs typeface="Arial" pitchFamily="34" charset="0"/>
              </a:rPr>
              <a:t>Retención a practicar</a:t>
            </a:r>
          </a:p>
          <a:p>
            <a:pPr algn="ctr"/>
            <a:r>
              <a:rPr lang="es-CO" sz="1600" b="1" dirty="0" smtClean="0">
                <a:solidFill>
                  <a:schemeClr val="tx1">
                    <a:lumMod val="90000"/>
                    <a:lumOff val="10000"/>
                  </a:schemeClr>
                </a:solidFill>
                <a:latin typeface="Arial" pitchFamily="34" charset="0"/>
                <a:cs typeface="Arial" pitchFamily="34" charset="0"/>
              </a:rPr>
              <a:t>$366.000</a:t>
            </a:r>
            <a:endParaRPr lang="es-CO" sz="1600" b="1" dirty="0">
              <a:solidFill>
                <a:schemeClr val="tx1">
                  <a:lumMod val="90000"/>
                  <a:lumOff val="10000"/>
                </a:schemeClr>
              </a:solidFill>
              <a:latin typeface="Arial" pitchFamily="34" charset="0"/>
              <a:cs typeface="Arial" pitchFamily="34" charset="0"/>
            </a:endParaRPr>
          </a:p>
        </p:txBody>
      </p:sp>
      <p:sp>
        <p:nvSpPr>
          <p:cNvPr id="10" name="9 Flecha izquierda"/>
          <p:cNvSpPr/>
          <p:nvPr/>
        </p:nvSpPr>
        <p:spPr>
          <a:xfrm rot="12409701">
            <a:off x="2173814" y="2032576"/>
            <a:ext cx="1195971" cy="18808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4" name="13 Rectángulo redondeado"/>
          <p:cNvSpPr/>
          <p:nvPr/>
        </p:nvSpPr>
        <p:spPr>
          <a:xfrm>
            <a:off x="251520" y="4149080"/>
            <a:ext cx="2016224"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solidFill>
                  <a:schemeClr val="tx2">
                    <a:lumMod val="50000"/>
                  </a:schemeClr>
                </a:solidFill>
                <a:latin typeface="Arial" pitchFamily="34" charset="0"/>
                <a:cs typeface="Arial" pitchFamily="34" charset="0"/>
              </a:rPr>
              <a:t>Retención en la fuente Art. 383 E.T. </a:t>
            </a:r>
            <a:r>
              <a:rPr lang="es-CO" sz="2000" b="1" dirty="0" smtClean="0">
                <a:solidFill>
                  <a:schemeClr val="tx2">
                    <a:lumMod val="50000"/>
                  </a:schemeClr>
                </a:solidFill>
                <a:latin typeface="Arial" pitchFamily="34" charset="0"/>
                <a:cs typeface="Arial" pitchFamily="34" charset="0"/>
                <a:hlinkClick r:id="rId3" action="ppaction://hlinksldjump"/>
              </a:rPr>
              <a:t>$286.000</a:t>
            </a:r>
            <a:endParaRPr lang="es-CO" sz="2000" b="1" dirty="0" smtClean="0">
              <a:solidFill>
                <a:schemeClr val="tx2">
                  <a:lumMod val="50000"/>
                </a:schemeClr>
              </a:solidFill>
              <a:latin typeface="Arial" pitchFamily="34" charset="0"/>
              <a:cs typeface="Arial" pitchFamily="34" charset="0"/>
            </a:endParaRPr>
          </a:p>
        </p:txBody>
      </p:sp>
      <p:sp>
        <p:nvSpPr>
          <p:cNvPr id="16" name="15 Rectángulo redondeado"/>
          <p:cNvSpPr/>
          <p:nvPr/>
        </p:nvSpPr>
        <p:spPr>
          <a:xfrm>
            <a:off x="6228184" y="4127815"/>
            <a:ext cx="2016224" cy="13174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solidFill>
                  <a:schemeClr val="tx2">
                    <a:lumMod val="50000"/>
                  </a:schemeClr>
                </a:solidFill>
                <a:latin typeface="Arial" pitchFamily="34" charset="0"/>
                <a:cs typeface="Arial" pitchFamily="34" charset="0"/>
              </a:rPr>
              <a:t>Retención en la fuente Art. 384 E.T. </a:t>
            </a:r>
            <a:r>
              <a:rPr lang="es-CO" sz="2000" b="1" dirty="0" smtClean="0">
                <a:solidFill>
                  <a:schemeClr val="tx2">
                    <a:lumMod val="50000"/>
                  </a:schemeClr>
                </a:solidFill>
                <a:latin typeface="Arial" pitchFamily="34" charset="0"/>
                <a:cs typeface="Arial" pitchFamily="34" charset="0"/>
                <a:hlinkClick r:id="rId4" action="ppaction://hlinksldjump"/>
              </a:rPr>
              <a:t>$243.000</a:t>
            </a:r>
            <a:endParaRPr lang="es-CO" sz="2000" b="1" dirty="0" smtClean="0">
              <a:solidFill>
                <a:schemeClr val="tx2">
                  <a:lumMod val="50000"/>
                </a:schemeClr>
              </a:solidFill>
              <a:latin typeface="Arial" pitchFamily="34" charset="0"/>
              <a:cs typeface="Arial" pitchFamily="34" charset="0"/>
            </a:endParaRPr>
          </a:p>
        </p:txBody>
      </p:sp>
      <p:sp>
        <p:nvSpPr>
          <p:cNvPr id="19" name="18 Elipse"/>
          <p:cNvSpPr/>
          <p:nvPr/>
        </p:nvSpPr>
        <p:spPr>
          <a:xfrm>
            <a:off x="3275855" y="5661248"/>
            <a:ext cx="2030009"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b="1" dirty="0" smtClean="0">
                <a:solidFill>
                  <a:schemeClr val="tx1">
                    <a:lumMod val="90000"/>
                    <a:lumOff val="10000"/>
                  </a:schemeClr>
                </a:solidFill>
                <a:latin typeface="Arial" pitchFamily="34" charset="0"/>
                <a:cs typeface="Arial" pitchFamily="34" charset="0"/>
              </a:rPr>
              <a:t>Retención a practicar</a:t>
            </a:r>
          </a:p>
          <a:p>
            <a:pPr algn="ctr"/>
            <a:r>
              <a:rPr lang="es-CO" sz="1600" b="1" dirty="0" smtClean="0">
                <a:solidFill>
                  <a:schemeClr val="tx1">
                    <a:lumMod val="90000"/>
                    <a:lumOff val="10000"/>
                  </a:schemeClr>
                </a:solidFill>
                <a:latin typeface="Arial" pitchFamily="34" charset="0"/>
                <a:cs typeface="Arial" pitchFamily="34" charset="0"/>
              </a:rPr>
              <a:t>$286.000</a:t>
            </a:r>
            <a:endParaRPr lang="es-CO" sz="1600" b="1" dirty="0">
              <a:solidFill>
                <a:schemeClr val="tx1">
                  <a:lumMod val="90000"/>
                  <a:lumOff val="10000"/>
                </a:schemeClr>
              </a:solidFill>
              <a:latin typeface="Arial" pitchFamily="34" charset="0"/>
              <a:cs typeface="Arial" pitchFamily="34" charset="0"/>
            </a:endParaRPr>
          </a:p>
        </p:txBody>
      </p:sp>
      <p:sp>
        <p:nvSpPr>
          <p:cNvPr id="24" name="23 Flecha izquierda"/>
          <p:cNvSpPr/>
          <p:nvPr/>
        </p:nvSpPr>
        <p:spPr>
          <a:xfrm rot="19530990">
            <a:off x="5137641" y="2056284"/>
            <a:ext cx="1195971" cy="18808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5" name="24 Flecha izquierda"/>
          <p:cNvSpPr/>
          <p:nvPr/>
        </p:nvSpPr>
        <p:spPr>
          <a:xfrm rot="19229228">
            <a:off x="5229266" y="5642959"/>
            <a:ext cx="1195516" cy="18860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6" name="25 Flecha izquierda"/>
          <p:cNvSpPr/>
          <p:nvPr/>
        </p:nvSpPr>
        <p:spPr>
          <a:xfrm rot="12409701">
            <a:off x="2141991" y="5567204"/>
            <a:ext cx="1195971" cy="18808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 name="2 Flecha izquierda y derecha"/>
          <p:cNvSpPr/>
          <p:nvPr/>
        </p:nvSpPr>
        <p:spPr>
          <a:xfrm>
            <a:off x="2267744" y="620688"/>
            <a:ext cx="3960440" cy="72008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smtClean="0">
                <a:solidFill>
                  <a:schemeClr val="tx2">
                    <a:lumMod val="50000"/>
                  </a:schemeClr>
                </a:solidFill>
                <a:latin typeface="Arial Black" pitchFamily="34" charset="0"/>
              </a:rPr>
              <a:t>ASALARIADO</a:t>
            </a:r>
            <a:endParaRPr lang="es-CO" b="1" dirty="0">
              <a:solidFill>
                <a:schemeClr val="tx2">
                  <a:lumMod val="50000"/>
                </a:schemeClr>
              </a:solidFill>
              <a:latin typeface="Arial Black" pitchFamily="34" charset="0"/>
            </a:endParaRPr>
          </a:p>
        </p:txBody>
      </p:sp>
      <p:sp>
        <p:nvSpPr>
          <p:cNvPr id="27" name="26 Flecha izquierda y derecha"/>
          <p:cNvSpPr/>
          <p:nvPr/>
        </p:nvSpPr>
        <p:spPr>
          <a:xfrm>
            <a:off x="2267744" y="4149080"/>
            <a:ext cx="3960440" cy="72008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b="1" dirty="0" smtClean="0">
                <a:solidFill>
                  <a:schemeClr val="tx2">
                    <a:lumMod val="50000"/>
                  </a:schemeClr>
                </a:solidFill>
                <a:latin typeface="Arial Black" pitchFamily="34" charset="0"/>
              </a:rPr>
              <a:t>PRESTADOR DE SERVICIOS</a:t>
            </a:r>
            <a:endParaRPr lang="es-CO" sz="1600" b="1" dirty="0">
              <a:solidFill>
                <a:schemeClr val="tx2">
                  <a:lumMod val="50000"/>
                </a:schemeClr>
              </a:solidFill>
              <a:latin typeface="Arial Black" pitchFamily="34" charset="0"/>
            </a:endParaRPr>
          </a:p>
        </p:txBody>
      </p:sp>
    </p:spTree>
    <p:extLst>
      <p:ext uri="{BB962C8B-B14F-4D97-AF65-F5344CB8AC3E}">
        <p14:creationId xmlns:p14="http://schemas.microsoft.com/office/powerpoint/2010/main" val="28870648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fltVal val="0"/>
                                          </p:val>
                                        </p:tav>
                                        <p:tav tm="100000">
                                          <p:val>
                                            <p:strVal val="#ppt_w"/>
                                          </p:val>
                                        </p:tav>
                                      </p:tavLst>
                                    </p:anim>
                                    <p:anim calcmode="lin" valueType="num">
                                      <p:cBhvr>
                                        <p:cTn id="8" dur="1000" fill="hold"/>
                                        <p:tgtEl>
                                          <p:spTgt spid="20"/>
                                        </p:tgtEl>
                                        <p:attrNameLst>
                                          <p:attrName>ppt_h</p:attrName>
                                        </p:attrNameLst>
                                      </p:cBhvr>
                                      <p:tavLst>
                                        <p:tav tm="0">
                                          <p:val>
                                            <p:fltVal val="0"/>
                                          </p:val>
                                        </p:tav>
                                        <p:tav tm="100000">
                                          <p:val>
                                            <p:strVal val="#ppt_h"/>
                                          </p:val>
                                        </p:tav>
                                      </p:tavLst>
                                    </p:anim>
                                    <p:anim calcmode="lin" valueType="num">
                                      <p:cBhvr>
                                        <p:cTn id="9" dur="1000" fill="hold"/>
                                        <p:tgtEl>
                                          <p:spTgt spid="20"/>
                                        </p:tgtEl>
                                        <p:attrNameLst>
                                          <p:attrName>style.rotation</p:attrName>
                                        </p:attrNameLst>
                                      </p:cBhvr>
                                      <p:tavLst>
                                        <p:tav tm="0">
                                          <p:val>
                                            <p:fltVal val="90"/>
                                          </p:val>
                                        </p:tav>
                                        <p:tav tm="100000">
                                          <p:val>
                                            <p:fltVal val="0"/>
                                          </p:val>
                                        </p:tav>
                                      </p:tavLst>
                                    </p:anim>
                                    <p:animEffect transition="in" filter="fade">
                                      <p:cBhvr>
                                        <p:cTn id="10" dur="1000"/>
                                        <p:tgtEl>
                                          <p:spTgt spid="20"/>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fltVal val="0"/>
                                          </p:val>
                                        </p:tav>
                                        <p:tav tm="100000">
                                          <p:val>
                                            <p:strVal val="#ppt_h"/>
                                          </p:val>
                                        </p:tav>
                                      </p:tavLst>
                                    </p:anim>
                                    <p:anim calcmode="lin" valueType="num">
                                      <p:cBhvr>
                                        <p:cTn id="15" dur="1000" fill="hold"/>
                                        <p:tgtEl>
                                          <p:spTgt spid="3"/>
                                        </p:tgtEl>
                                        <p:attrNameLst>
                                          <p:attrName>style.rotation</p:attrName>
                                        </p:attrNameLst>
                                      </p:cBhvr>
                                      <p:tavLst>
                                        <p:tav tm="0">
                                          <p:val>
                                            <p:fltVal val="90"/>
                                          </p:val>
                                        </p:tav>
                                        <p:tav tm="100000">
                                          <p:val>
                                            <p:fltVal val="0"/>
                                          </p:val>
                                        </p:tav>
                                      </p:tavLst>
                                    </p:anim>
                                    <p:animEffect transition="in" filter="fade">
                                      <p:cBhvr>
                                        <p:cTn id="16" dur="1000"/>
                                        <p:tgtEl>
                                          <p:spTgt spid="3"/>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1000" fill="hold"/>
                                        <p:tgtEl>
                                          <p:spTgt spid="10"/>
                                        </p:tgtEl>
                                        <p:attrNameLst>
                                          <p:attrName>ppt_w</p:attrName>
                                        </p:attrNameLst>
                                      </p:cBhvr>
                                      <p:tavLst>
                                        <p:tav tm="0">
                                          <p:val>
                                            <p:fltVal val="0"/>
                                          </p:val>
                                        </p:tav>
                                        <p:tav tm="100000">
                                          <p:val>
                                            <p:strVal val="#ppt_w"/>
                                          </p:val>
                                        </p:tav>
                                      </p:tavLst>
                                    </p:anim>
                                    <p:anim calcmode="lin" valueType="num">
                                      <p:cBhvr>
                                        <p:cTn id="20" dur="1000" fill="hold"/>
                                        <p:tgtEl>
                                          <p:spTgt spid="10"/>
                                        </p:tgtEl>
                                        <p:attrNameLst>
                                          <p:attrName>ppt_h</p:attrName>
                                        </p:attrNameLst>
                                      </p:cBhvr>
                                      <p:tavLst>
                                        <p:tav tm="0">
                                          <p:val>
                                            <p:fltVal val="0"/>
                                          </p:val>
                                        </p:tav>
                                        <p:tav tm="100000">
                                          <p:val>
                                            <p:strVal val="#ppt_h"/>
                                          </p:val>
                                        </p:tav>
                                      </p:tavLst>
                                    </p:anim>
                                    <p:anim calcmode="lin" valueType="num">
                                      <p:cBhvr>
                                        <p:cTn id="21" dur="1000" fill="hold"/>
                                        <p:tgtEl>
                                          <p:spTgt spid="10"/>
                                        </p:tgtEl>
                                        <p:attrNameLst>
                                          <p:attrName>style.rotation</p:attrName>
                                        </p:attrNameLst>
                                      </p:cBhvr>
                                      <p:tavLst>
                                        <p:tav tm="0">
                                          <p:val>
                                            <p:fltVal val="90"/>
                                          </p:val>
                                        </p:tav>
                                        <p:tav tm="100000">
                                          <p:val>
                                            <p:fltVal val="0"/>
                                          </p:val>
                                        </p:tav>
                                      </p:tavLst>
                                    </p:anim>
                                    <p:animEffect transition="in" filter="fade">
                                      <p:cBhvr>
                                        <p:cTn id="22" dur="1000"/>
                                        <p:tgtEl>
                                          <p:spTgt spid="10"/>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p:cTn id="31" dur="1000" fill="hold"/>
                                        <p:tgtEl>
                                          <p:spTgt spid="24"/>
                                        </p:tgtEl>
                                        <p:attrNameLst>
                                          <p:attrName>ppt_w</p:attrName>
                                        </p:attrNameLst>
                                      </p:cBhvr>
                                      <p:tavLst>
                                        <p:tav tm="0">
                                          <p:val>
                                            <p:fltVal val="0"/>
                                          </p:val>
                                        </p:tav>
                                        <p:tav tm="100000">
                                          <p:val>
                                            <p:strVal val="#ppt_w"/>
                                          </p:val>
                                        </p:tav>
                                      </p:tavLst>
                                    </p:anim>
                                    <p:anim calcmode="lin" valueType="num">
                                      <p:cBhvr>
                                        <p:cTn id="32" dur="1000" fill="hold"/>
                                        <p:tgtEl>
                                          <p:spTgt spid="24"/>
                                        </p:tgtEl>
                                        <p:attrNameLst>
                                          <p:attrName>ppt_h</p:attrName>
                                        </p:attrNameLst>
                                      </p:cBhvr>
                                      <p:tavLst>
                                        <p:tav tm="0">
                                          <p:val>
                                            <p:fltVal val="0"/>
                                          </p:val>
                                        </p:tav>
                                        <p:tav tm="100000">
                                          <p:val>
                                            <p:strVal val="#ppt_h"/>
                                          </p:val>
                                        </p:tav>
                                      </p:tavLst>
                                    </p:anim>
                                    <p:anim calcmode="lin" valueType="num">
                                      <p:cBhvr>
                                        <p:cTn id="33" dur="1000" fill="hold"/>
                                        <p:tgtEl>
                                          <p:spTgt spid="24"/>
                                        </p:tgtEl>
                                        <p:attrNameLst>
                                          <p:attrName>style.rotation</p:attrName>
                                        </p:attrNameLst>
                                      </p:cBhvr>
                                      <p:tavLst>
                                        <p:tav tm="0">
                                          <p:val>
                                            <p:fltVal val="90"/>
                                          </p:val>
                                        </p:tav>
                                        <p:tav tm="100000">
                                          <p:val>
                                            <p:fltVal val="0"/>
                                          </p:val>
                                        </p:tav>
                                      </p:tavLst>
                                    </p:anim>
                                    <p:animEffect transition="in" filter="fade">
                                      <p:cBhvr>
                                        <p:cTn id="34" dur="1000"/>
                                        <p:tgtEl>
                                          <p:spTgt spid="24"/>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1000" fill="hold"/>
                                        <p:tgtEl>
                                          <p:spTgt spid="11"/>
                                        </p:tgtEl>
                                        <p:attrNameLst>
                                          <p:attrName>ppt_w</p:attrName>
                                        </p:attrNameLst>
                                      </p:cBhvr>
                                      <p:tavLst>
                                        <p:tav tm="0">
                                          <p:val>
                                            <p:fltVal val="0"/>
                                          </p:val>
                                        </p:tav>
                                        <p:tav tm="100000">
                                          <p:val>
                                            <p:strVal val="#ppt_w"/>
                                          </p:val>
                                        </p:tav>
                                      </p:tavLst>
                                    </p:anim>
                                    <p:anim calcmode="lin" valueType="num">
                                      <p:cBhvr>
                                        <p:cTn id="38" dur="1000" fill="hold"/>
                                        <p:tgtEl>
                                          <p:spTgt spid="11"/>
                                        </p:tgtEl>
                                        <p:attrNameLst>
                                          <p:attrName>ppt_h</p:attrName>
                                        </p:attrNameLst>
                                      </p:cBhvr>
                                      <p:tavLst>
                                        <p:tav tm="0">
                                          <p:val>
                                            <p:fltVal val="0"/>
                                          </p:val>
                                        </p:tav>
                                        <p:tav tm="100000">
                                          <p:val>
                                            <p:strVal val="#ppt_h"/>
                                          </p:val>
                                        </p:tav>
                                      </p:tavLst>
                                    </p:anim>
                                    <p:anim calcmode="lin" valueType="num">
                                      <p:cBhvr>
                                        <p:cTn id="39" dur="1000" fill="hold"/>
                                        <p:tgtEl>
                                          <p:spTgt spid="11"/>
                                        </p:tgtEl>
                                        <p:attrNameLst>
                                          <p:attrName>style.rotation</p:attrName>
                                        </p:attrNameLst>
                                      </p:cBhvr>
                                      <p:tavLst>
                                        <p:tav tm="0">
                                          <p:val>
                                            <p:fltVal val="90"/>
                                          </p:val>
                                        </p:tav>
                                        <p:tav tm="100000">
                                          <p:val>
                                            <p:fltVal val="0"/>
                                          </p:val>
                                        </p:tav>
                                      </p:tavLst>
                                    </p:anim>
                                    <p:animEffect transition="in" filter="fade">
                                      <p:cBhvr>
                                        <p:cTn id="40" dur="1000"/>
                                        <p:tgtEl>
                                          <p:spTgt spid="11"/>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p:cTn id="43" dur="1000" fill="hold"/>
                                        <p:tgtEl>
                                          <p:spTgt spid="16"/>
                                        </p:tgtEl>
                                        <p:attrNameLst>
                                          <p:attrName>ppt_w</p:attrName>
                                        </p:attrNameLst>
                                      </p:cBhvr>
                                      <p:tavLst>
                                        <p:tav tm="0">
                                          <p:val>
                                            <p:fltVal val="0"/>
                                          </p:val>
                                        </p:tav>
                                        <p:tav tm="100000">
                                          <p:val>
                                            <p:strVal val="#ppt_w"/>
                                          </p:val>
                                        </p:tav>
                                      </p:tavLst>
                                    </p:anim>
                                    <p:anim calcmode="lin" valueType="num">
                                      <p:cBhvr>
                                        <p:cTn id="44" dur="1000" fill="hold"/>
                                        <p:tgtEl>
                                          <p:spTgt spid="16"/>
                                        </p:tgtEl>
                                        <p:attrNameLst>
                                          <p:attrName>ppt_h</p:attrName>
                                        </p:attrNameLst>
                                      </p:cBhvr>
                                      <p:tavLst>
                                        <p:tav tm="0">
                                          <p:val>
                                            <p:fltVal val="0"/>
                                          </p:val>
                                        </p:tav>
                                        <p:tav tm="100000">
                                          <p:val>
                                            <p:strVal val="#ppt_h"/>
                                          </p:val>
                                        </p:tav>
                                      </p:tavLst>
                                    </p:anim>
                                    <p:anim calcmode="lin" valueType="num">
                                      <p:cBhvr>
                                        <p:cTn id="45" dur="1000" fill="hold"/>
                                        <p:tgtEl>
                                          <p:spTgt spid="16"/>
                                        </p:tgtEl>
                                        <p:attrNameLst>
                                          <p:attrName>style.rotation</p:attrName>
                                        </p:attrNameLst>
                                      </p:cBhvr>
                                      <p:tavLst>
                                        <p:tav tm="0">
                                          <p:val>
                                            <p:fltVal val="90"/>
                                          </p:val>
                                        </p:tav>
                                        <p:tav tm="100000">
                                          <p:val>
                                            <p:fltVal val="0"/>
                                          </p:val>
                                        </p:tav>
                                      </p:tavLst>
                                    </p:anim>
                                    <p:animEffect transition="in" filter="fade">
                                      <p:cBhvr>
                                        <p:cTn id="46" dur="1000"/>
                                        <p:tgtEl>
                                          <p:spTgt spid="16"/>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p:cTn id="49" dur="1000" fill="hold"/>
                                        <p:tgtEl>
                                          <p:spTgt spid="27"/>
                                        </p:tgtEl>
                                        <p:attrNameLst>
                                          <p:attrName>ppt_w</p:attrName>
                                        </p:attrNameLst>
                                      </p:cBhvr>
                                      <p:tavLst>
                                        <p:tav tm="0">
                                          <p:val>
                                            <p:fltVal val="0"/>
                                          </p:val>
                                        </p:tav>
                                        <p:tav tm="100000">
                                          <p:val>
                                            <p:strVal val="#ppt_w"/>
                                          </p:val>
                                        </p:tav>
                                      </p:tavLst>
                                    </p:anim>
                                    <p:anim calcmode="lin" valueType="num">
                                      <p:cBhvr>
                                        <p:cTn id="50" dur="1000" fill="hold"/>
                                        <p:tgtEl>
                                          <p:spTgt spid="27"/>
                                        </p:tgtEl>
                                        <p:attrNameLst>
                                          <p:attrName>ppt_h</p:attrName>
                                        </p:attrNameLst>
                                      </p:cBhvr>
                                      <p:tavLst>
                                        <p:tav tm="0">
                                          <p:val>
                                            <p:fltVal val="0"/>
                                          </p:val>
                                        </p:tav>
                                        <p:tav tm="100000">
                                          <p:val>
                                            <p:strVal val="#ppt_h"/>
                                          </p:val>
                                        </p:tav>
                                      </p:tavLst>
                                    </p:anim>
                                    <p:anim calcmode="lin" valueType="num">
                                      <p:cBhvr>
                                        <p:cTn id="51" dur="1000" fill="hold"/>
                                        <p:tgtEl>
                                          <p:spTgt spid="27"/>
                                        </p:tgtEl>
                                        <p:attrNameLst>
                                          <p:attrName>style.rotation</p:attrName>
                                        </p:attrNameLst>
                                      </p:cBhvr>
                                      <p:tavLst>
                                        <p:tav tm="0">
                                          <p:val>
                                            <p:fltVal val="90"/>
                                          </p:val>
                                        </p:tav>
                                        <p:tav tm="100000">
                                          <p:val>
                                            <p:fltVal val="0"/>
                                          </p:val>
                                        </p:tav>
                                      </p:tavLst>
                                    </p:anim>
                                    <p:animEffect transition="in" filter="fade">
                                      <p:cBhvr>
                                        <p:cTn id="52" dur="1000"/>
                                        <p:tgtEl>
                                          <p:spTgt spid="27"/>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p:cTn id="55" dur="1000" fill="hold"/>
                                        <p:tgtEl>
                                          <p:spTgt spid="19"/>
                                        </p:tgtEl>
                                        <p:attrNameLst>
                                          <p:attrName>ppt_w</p:attrName>
                                        </p:attrNameLst>
                                      </p:cBhvr>
                                      <p:tavLst>
                                        <p:tav tm="0">
                                          <p:val>
                                            <p:fltVal val="0"/>
                                          </p:val>
                                        </p:tav>
                                        <p:tav tm="100000">
                                          <p:val>
                                            <p:strVal val="#ppt_w"/>
                                          </p:val>
                                        </p:tav>
                                      </p:tavLst>
                                    </p:anim>
                                    <p:anim calcmode="lin" valueType="num">
                                      <p:cBhvr>
                                        <p:cTn id="56" dur="1000" fill="hold"/>
                                        <p:tgtEl>
                                          <p:spTgt spid="19"/>
                                        </p:tgtEl>
                                        <p:attrNameLst>
                                          <p:attrName>ppt_h</p:attrName>
                                        </p:attrNameLst>
                                      </p:cBhvr>
                                      <p:tavLst>
                                        <p:tav tm="0">
                                          <p:val>
                                            <p:fltVal val="0"/>
                                          </p:val>
                                        </p:tav>
                                        <p:tav tm="100000">
                                          <p:val>
                                            <p:strVal val="#ppt_h"/>
                                          </p:val>
                                        </p:tav>
                                      </p:tavLst>
                                    </p:anim>
                                    <p:anim calcmode="lin" valueType="num">
                                      <p:cBhvr>
                                        <p:cTn id="57" dur="1000" fill="hold"/>
                                        <p:tgtEl>
                                          <p:spTgt spid="19"/>
                                        </p:tgtEl>
                                        <p:attrNameLst>
                                          <p:attrName>style.rotation</p:attrName>
                                        </p:attrNameLst>
                                      </p:cBhvr>
                                      <p:tavLst>
                                        <p:tav tm="0">
                                          <p:val>
                                            <p:fltVal val="90"/>
                                          </p:val>
                                        </p:tav>
                                        <p:tav tm="100000">
                                          <p:val>
                                            <p:fltVal val="0"/>
                                          </p:val>
                                        </p:tav>
                                      </p:tavLst>
                                    </p:anim>
                                    <p:animEffect transition="in" filter="fade">
                                      <p:cBhvr>
                                        <p:cTn id="58" dur="1000"/>
                                        <p:tgtEl>
                                          <p:spTgt spid="19"/>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26"/>
                                        </p:tgtEl>
                                        <p:attrNameLst>
                                          <p:attrName>style.visibility</p:attrName>
                                        </p:attrNameLst>
                                      </p:cBhvr>
                                      <p:to>
                                        <p:strVal val="visible"/>
                                      </p:to>
                                    </p:set>
                                    <p:anim calcmode="lin" valueType="num">
                                      <p:cBhvr>
                                        <p:cTn id="61" dur="1000" fill="hold"/>
                                        <p:tgtEl>
                                          <p:spTgt spid="26"/>
                                        </p:tgtEl>
                                        <p:attrNameLst>
                                          <p:attrName>ppt_w</p:attrName>
                                        </p:attrNameLst>
                                      </p:cBhvr>
                                      <p:tavLst>
                                        <p:tav tm="0">
                                          <p:val>
                                            <p:fltVal val="0"/>
                                          </p:val>
                                        </p:tav>
                                        <p:tav tm="100000">
                                          <p:val>
                                            <p:strVal val="#ppt_w"/>
                                          </p:val>
                                        </p:tav>
                                      </p:tavLst>
                                    </p:anim>
                                    <p:anim calcmode="lin" valueType="num">
                                      <p:cBhvr>
                                        <p:cTn id="62" dur="1000" fill="hold"/>
                                        <p:tgtEl>
                                          <p:spTgt spid="26"/>
                                        </p:tgtEl>
                                        <p:attrNameLst>
                                          <p:attrName>ppt_h</p:attrName>
                                        </p:attrNameLst>
                                      </p:cBhvr>
                                      <p:tavLst>
                                        <p:tav tm="0">
                                          <p:val>
                                            <p:fltVal val="0"/>
                                          </p:val>
                                        </p:tav>
                                        <p:tav tm="100000">
                                          <p:val>
                                            <p:strVal val="#ppt_h"/>
                                          </p:val>
                                        </p:tav>
                                      </p:tavLst>
                                    </p:anim>
                                    <p:anim calcmode="lin" valueType="num">
                                      <p:cBhvr>
                                        <p:cTn id="63" dur="1000" fill="hold"/>
                                        <p:tgtEl>
                                          <p:spTgt spid="26"/>
                                        </p:tgtEl>
                                        <p:attrNameLst>
                                          <p:attrName>style.rotation</p:attrName>
                                        </p:attrNameLst>
                                      </p:cBhvr>
                                      <p:tavLst>
                                        <p:tav tm="0">
                                          <p:val>
                                            <p:fltVal val="90"/>
                                          </p:val>
                                        </p:tav>
                                        <p:tav tm="100000">
                                          <p:val>
                                            <p:fltVal val="0"/>
                                          </p:val>
                                        </p:tav>
                                      </p:tavLst>
                                    </p:anim>
                                    <p:animEffect transition="in" filter="fade">
                                      <p:cBhvr>
                                        <p:cTn id="64" dur="1000"/>
                                        <p:tgtEl>
                                          <p:spTgt spid="26"/>
                                        </p:tgtEl>
                                      </p:cBhvr>
                                    </p:animEffect>
                                  </p:childTnLst>
                                </p:cTn>
                              </p:par>
                              <p:par>
                                <p:cTn id="65" presetID="31" presetClass="entr" presetSubtype="0" fill="hold" grpId="0" nodeType="withEffect">
                                  <p:stCondLst>
                                    <p:cond delay="0"/>
                                  </p:stCondLst>
                                  <p:childTnLst>
                                    <p:set>
                                      <p:cBhvr>
                                        <p:cTn id="66" dur="1" fill="hold">
                                          <p:stCondLst>
                                            <p:cond delay="0"/>
                                          </p:stCondLst>
                                        </p:cTn>
                                        <p:tgtEl>
                                          <p:spTgt spid="25"/>
                                        </p:tgtEl>
                                        <p:attrNameLst>
                                          <p:attrName>style.visibility</p:attrName>
                                        </p:attrNameLst>
                                      </p:cBhvr>
                                      <p:to>
                                        <p:strVal val="visible"/>
                                      </p:to>
                                    </p:set>
                                    <p:anim calcmode="lin" valueType="num">
                                      <p:cBhvr>
                                        <p:cTn id="67" dur="1000" fill="hold"/>
                                        <p:tgtEl>
                                          <p:spTgt spid="25"/>
                                        </p:tgtEl>
                                        <p:attrNameLst>
                                          <p:attrName>ppt_w</p:attrName>
                                        </p:attrNameLst>
                                      </p:cBhvr>
                                      <p:tavLst>
                                        <p:tav tm="0">
                                          <p:val>
                                            <p:fltVal val="0"/>
                                          </p:val>
                                        </p:tav>
                                        <p:tav tm="100000">
                                          <p:val>
                                            <p:strVal val="#ppt_w"/>
                                          </p:val>
                                        </p:tav>
                                      </p:tavLst>
                                    </p:anim>
                                    <p:anim calcmode="lin" valueType="num">
                                      <p:cBhvr>
                                        <p:cTn id="68" dur="1000" fill="hold"/>
                                        <p:tgtEl>
                                          <p:spTgt spid="25"/>
                                        </p:tgtEl>
                                        <p:attrNameLst>
                                          <p:attrName>ppt_h</p:attrName>
                                        </p:attrNameLst>
                                      </p:cBhvr>
                                      <p:tavLst>
                                        <p:tav tm="0">
                                          <p:val>
                                            <p:fltVal val="0"/>
                                          </p:val>
                                        </p:tav>
                                        <p:tav tm="100000">
                                          <p:val>
                                            <p:strVal val="#ppt_h"/>
                                          </p:val>
                                        </p:tav>
                                      </p:tavLst>
                                    </p:anim>
                                    <p:anim calcmode="lin" valueType="num">
                                      <p:cBhvr>
                                        <p:cTn id="69" dur="1000" fill="hold"/>
                                        <p:tgtEl>
                                          <p:spTgt spid="25"/>
                                        </p:tgtEl>
                                        <p:attrNameLst>
                                          <p:attrName>style.rotation</p:attrName>
                                        </p:attrNameLst>
                                      </p:cBhvr>
                                      <p:tavLst>
                                        <p:tav tm="0">
                                          <p:val>
                                            <p:fltVal val="90"/>
                                          </p:val>
                                        </p:tav>
                                        <p:tav tm="100000">
                                          <p:val>
                                            <p:fltVal val="0"/>
                                          </p:val>
                                        </p:tav>
                                      </p:tavLst>
                                    </p:anim>
                                    <p:animEffect transition="in" filter="fade">
                                      <p:cBhvr>
                                        <p:cTn id="70" dur="1000"/>
                                        <p:tgtEl>
                                          <p:spTgt spid="25"/>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p:cTn id="73" dur="1000" fill="hold"/>
                                        <p:tgtEl>
                                          <p:spTgt spid="14"/>
                                        </p:tgtEl>
                                        <p:attrNameLst>
                                          <p:attrName>ppt_w</p:attrName>
                                        </p:attrNameLst>
                                      </p:cBhvr>
                                      <p:tavLst>
                                        <p:tav tm="0">
                                          <p:val>
                                            <p:fltVal val="0"/>
                                          </p:val>
                                        </p:tav>
                                        <p:tav tm="100000">
                                          <p:val>
                                            <p:strVal val="#ppt_w"/>
                                          </p:val>
                                        </p:tav>
                                      </p:tavLst>
                                    </p:anim>
                                    <p:anim calcmode="lin" valueType="num">
                                      <p:cBhvr>
                                        <p:cTn id="74" dur="1000" fill="hold"/>
                                        <p:tgtEl>
                                          <p:spTgt spid="14"/>
                                        </p:tgtEl>
                                        <p:attrNameLst>
                                          <p:attrName>ppt_h</p:attrName>
                                        </p:attrNameLst>
                                      </p:cBhvr>
                                      <p:tavLst>
                                        <p:tav tm="0">
                                          <p:val>
                                            <p:fltVal val="0"/>
                                          </p:val>
                                        </p:tav>
                                        <p:tav tm="100000">
                                          <p:val>
                                            <p:strVal val="#ppt_h"/>
                                          </p:val>
                                        </p:tav>
                                      </p:tavLst>
                                    </p:anim>
                                    <p:anim calcmode="lin" valueType="num">
                                      <p:cBhvr>
                                        <p:cTn id="75" dur="1000" fill="hold"/>
                                        <p:tgtEl>
                                          <p:spTgt spid="14"/>
                                        </p:tgtEl>
                                        <p:attrNameLst>
                                          <p:attrName>style.rotation</p:attrName>
                                        </p:attrNameLst>
                                      </p:cBhvr>
                                      <p:tavLst>
                                        <p:tav tm="0">
                                          <p:val>
                                            <p:fltVal val="90"/>
                                          </p:val>
                                        </p:tav>
                                        <p:tav tm="100000">
                                          <p:val>
                                            <p:fltVal val="0"/>
                                          </p:val>
                                        </p:tav>
                                      </p:tavLst>
                                    </p:anim>
                                    <p:animEffect transition="in" filter="fade">
                                      <p:cBhvr>
                                        <p:cTn id="76"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1" grpId="0" animBg="1"/>
      <p:bldP spid="4" grpId="0" animBg="1"/>
      <p:bldP spid="10" grpId="0" animBg="1"/>
      <p:bldP spid="14" grpId="0" animBg="1"/>
      <p:bldP spid="16" grpId="0" animBg="1"/>
      <p:bldP spid="19" grpId="0" animBg="1"/>
      <p:bldP spid="24" grpId="0" animBg="1"/>
      <p:bldP spid="25" grpId="0" animBg="1"/>
      <p:bldP spid="26" grpId="0" animBg="1"/>
      <p:bldP spid="3" grpId="0" animBg="1"/>
      <p:bldP spid="2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a:xfrm rot="16200000">
            <a:off x="6517270" y="2979120"/>
            <a:ext cx="4506561" cy="365760"/>
          </a:xfrm>
        </p:spPr>
        <p:txBody>
          <a:bodyPr/>
          <a:lstStyle/>
          <a:p>
            <a:pPr algn="l"/>
            <a:r>
              <a:rPr lang="es-CO" dirty="0" smtClean="0"/>
              <a:t>Cesar E. </a:t>
            </a:r>
            <a:r>
              <a:rPr lang="es-CO" dirty="0" err="1" smtClean="0"/>
              <a:t>Anzola</a:t>
            </a:r>
            <a:r>
              <a:rPr lang="es-CO" dirty="0" smtClean="0"/>
              <a:t> Aguilar - Contador Público Especialista en Impuestos</a:t>
            </a:r>
            <a:endParaRPr lang="es-CO" dirty="0"/>
          </a:p>
        </p:txBody>
      </p:sp>
      <p:sp>
        <p:nvSpPr>
          <p:cNvPr id="5" name="4 Terminador">
            <a:hlinkClick r:id="rId2" action="ppaction://hlinksldjump"/>
          </p:cNvPr>
          <p:cNvSpPr/>
          <p:nvPr/>
        </p:nvSpPr>
        <p:spPr>
          <a:xfrm>
            <a:off x="179512" y="188640"/>
            <a:ext cx="8136904" cy="504056"/>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CO" dirty="0" smtClean="0">
                <a:solidFill>
                  <a:schemeClr val="dk1"/>
                </a:solidFill>
                <a:latin typeface="Arial Black" pitchFamily="34" charset="0"/>
              </a:rPr>
              <a:t>PROCEDIMIENTO 2 (ART. 386 DEL E.T.) </a:t>
            </a:r>
            <a:endParaRPr lang="es-CO" dirty="0">
              <a:solidFill>
                <a:schemeClr val="dk1"/>
              </a:solidFill>
              <a:latin typeface="Arial Black" pitchFamily="34" charset="0"/>
            </a:endParaRPr>
          </a:p>
        </p:txBody>
      </p:sp>
      <p:sp>
        <p:nvSpPr>
          <p:cNvPr id="6" name="5 Redondear rectángulo de esquina del mismo lado"/>
          <p:cNvSpPr/>
          <p:nvPr/>
        </p:nvSpPr>
        <p:spPr>
          <a:xfrm>
            <a:off x="467544" y="1124744"/>
            <a:ext cx="7776864" cy="5472608"/>
          </a:xfrm>
          <a:prstGeom prst="round2SameRect">
            <a:avLst>
              <a:gd name="adj1" fmla="val 7386"/>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0980" algn="just">
              <a:spcAft>
                <a:spcPts val="0"/>
              </a:spcAft>
              <a:buFont typeface="Wingdings" pitchFamily="2" charset="2"/>
              <a:buNone/>
            </a:pPr>
            <a:r>
              <a:rPr lang="es-AR" sz="1500" b="1" dirty="0" smtClean="0">
                <a:solidFill>
                  <a:schemeClr val="tx2">
                    <a:lumMod val="50000"/>
                  </a:schemeClr>
                </a:solidFill>
                <a:latin typeface="Arial" pitchFamily="34" charset="0"/>
                <a:ea typeface="Calibri"/>
                <a:cs typeface="Arial" pitchFamily="34" charset="0"/>
              </a:rPr>
              <a:t>Para el procedimiento 2 se debe calcular en los meses diciembre y junio de cada año, y se toma el promedio de los 12 meses anteriores al mes en que se hace el cálculo, es decir, si el cálculo se hace en Junio de 2013, se toman los ingresos hasta el mes de Mayo de 2013 (mayo de 2012 – mayo de 2013).</a:t>
            </a:r>
          </a:p>
          <a:p>
            <a:pPr marL="220980" algn="just">
              <a:spcAft>
                <a:spcPts val="0"/>
              </a:spcAft>
              <a:buFont typeface="Wingdings" pitchFamily="2" charset="2"/>
              <a:buNone/>
            </a:pPr>
            <a:endParaRPr lang="es-AR" sz="1500" b="1" dirty="0" smtClean="0">
              <a:solidFill>
                <a:schemeClr val="tx2">
                  <a:lumMod val="50000"/>
                </a:schemeClr>
              </a:solidFill>
              <a:latin typeface="Arial" pitchFamily="34" charset="0"/>
              <a:ea typeface="Calibri"/>
              <a:cs typeface="Arial" pitchFamily="34" charset="0"/>
            </a:endParaRPr>
          </a:p>
          <a:p>
            <a:pPr marL="220980" algn="just">
              <a:spcAft>
                <a:spcPts val="0"/>
              </a:spcAft>
              <a:buFont typeface="Wingdings" pitchFamily="2" charset="2"/>
              <a:buNone/>
            </a:pPr>
            <a:r>
              <a:rPr lang="es-AR" sz="1500" b="1" dirty="0" smtClean="0">
                <a:solidFill>
                  <a:schemeClr val="tx2">
                    <a:lumMod val="50000"/>
                  </a:schemeClr>
                </a:solidFill>
                <a:latin typeface="Arial" pitchFamily="34" charset="0"/>
                <a:ea typeface="Calibri"/>
                <a:cs typeface="Arial" pitchFamily="34" charset="0"/>
              </a:rPr>
              <a:t>En el caso de que el empleado lleve menos de un año laborando, se toma en cuenta los meses que lleve y se dividirá por ese mismo número.</a:t>
            </a:r>
          </a:p>
          <a:p>
            <a:pPr marL="220980" algn="just">
              <a:spcAft>
                <a:spcPts val="0"/>
              </a:spcAft>
              <a:buFont typeface="Wingdings" pitchFamily="2" charset="2"/>
              <a:buNone/>
            </a:pPr>
            <a:endParaRPr lang="es-AR" sz="1500" b="1" dirty="0" smtClean="0">
              <a:solidFill>
                <a:schemeClr val="tx2">
                  <a:lumMod val="50000"/>
                </a:schemeClr>
              </a:solidFill>
              <a:latin typeface="Arial" pitchFamily="34" charset="0"/>
              <a:ea typeface="Calibri"/>
              <a:cs typeface="Arial" pitchFamily="34" charset="0"/>
            </a:endParaRPr>
          </a:p>
          <a:p>
            <a:pPr marL="220980" algn="just">
              <a:spcAft>
                <a:spcPts val="0"/>
              </a:spcAft>
              <a:buFont typeface="Wingdings" pitchFamily="2" charset="2"/>
              <a:buNone/>
            </a:pPr>
            <a:r>
              <a:rPr lang="es-AR" sz="1500" b="1" dirty="0" smtClean="0">
                <a:solidFill>
                  <a:schemeClr val="tx2">
                    <a:lumMod val="50000"/>
                  </a:schemeClr>
                </a:solidFill>
                <a:latin typeface="Arial" pitchFamily="34" charset="0"/>
                <a:ea typeface="Calibri"/>
                <a:cs typeface="Arial" pitchFamily="34" charset="0"/>
              </a:rPr>
              <a:t>Una vez determinado el ingreso promedio, es decir dividir entre 13 la sumatoria de todos los pagos y llevado a la tabla para determinar el porcentaje fijo, este se aplicará para los 6 meses siguientes a la fecha del cálculo.</a:t>
            </a:r>
          </a:p>
          <a:p>
            <a:pPr marL="220980" algn="just">
              <a:spcAft>
                <a:spcPts val="0"/>
              </a:spcAft>
              <a:buFont typeface="Wingdings" pitchFamily="2" charset="2"/>
              <a:buNone/>
            </a:pPr>
            <a:endParaRPr lang="es-AR" sz="1500" b="1" dirty="0" smtClean="0">
              <a:solidFill>
                <a:schemeClr val="tx2">
                  <a:lumMod val="50000"/>
                </a:schemeClr>
              </a:solidFill>
              <a:latin typeface="Arial" pitchFamily="34" charset="0"/>
              <a:ea typeface="Calibri"/>
              <a:cs typeface="Arial" pitchFamily="34" charset="0"/>
            </a:endParaRPr>
          </a:p>
          <a:p>
            <a:pPr marL="220980" algn="just">
              <a:spcAft>
                <a:spcPts val="0"/>
              </a:spcAft>
              <a:buFont typeface="Wingdings" pitchFamily="2" charset="2"/>
              <a:buNone/>
            </a:pPr>
            <a:r>
              <a:rPr lang="es-AR" sz="1500" b="1" dirty="0" smtClean="0">
                <a:solidFill>
                  <a:schemeClr val="tx2">
                    <a:lumMod val="50000"/>
                  </a:schemeClr>
                </a:solidFill>
                <a:latin typeface="Arial" pitchFamily="34" charset="0"/>
                <a:ea typeface="Calibri"/>
                <a:cs typeface="Arial" pitchFamily="34" charset="0"/>
              </a:rPr>
              <a:t>Luego mensualmente se sigue el procedimiento 1 para determinar la base sobre la que se aplicará el porcentaje fijo determinado.</a:t>
            </a:r>
          </a:p>
          <a:p>
            <a:pPr marL="220980" algn="just">
              <a:spcAft>
                <a:spcPts val="0"/>
              </a:spcAft>
              <a:buFont typeface="Wingdings" pitchFamily="2" charset="2"/>
              <a:buNone/>
            </a:pPr>
            <a:endParaRPr lang="es-AR" sz="1500" b="1" dirty="0" smtClean="0">
              <a:solidFill>
                <a:schemeClr val="tx2">
                  <a:lumMod val="50000"/>
                </a:schemeClr>
              </a:solidFill>
              <a:latin typeface="Arial" pitchFamily="34" charset="0"/>
              <a:ea typeface="Calibri"/>
              <a:cs typeface="Arial" pitchFamily="34" charset="0"/>
            </a:endParaRPr>
          </a:p>
          <a:p>
            <a:pPr marL="220980" algn="just">
              <a:spcAft>
                <a:spcPts val="0"/>
              </a:spcAft>
              <a:buFont typeface="Wingdings" pitchFamily="2" charset="2"/>
              <a:buNone/>
            </a:pPr>
            <a:r>
              <a:rPr lang="es-AR" sz="1500" b="1" dirty="0" smtClean="0">
                <a:solidFill>
                  <a:schemeClr val="tx2">
                    <a:lumMod val="50000"/>
                  </a:schemeClr>
                </a:solidFill>
                <a:latin typeface="Arial" pitchFamily="34" charset="0"/>
                <a:ea typeface="Calibri"/>
                <a:cs typeface="Arial" pitchFamily="34" charset="0"/>
              </a:rPr>
              <a:t>Aunque la empresa puede aplicar indistintamente uno u otro procedimiento de retención, una vez establecido uno de ellos, este se debe aplicar durante todo el periodo correspondiente. Para los empleados que laboran por primera vez, necesariamente se debe aplicar el procedimiento 1, puesto que para el procedimiento 2, se requiere haber trabajado un año o menos, para efectos de determinar el promedio respectivo.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style.rotation</p:attrName>
                                        </p:attrNameLst>
                                      </p:cBhvr>
                                      <p:tavLst>
                                        <p:tav tm="0">
                                          <p:val>
                                            <p:fltVal val="90"/>
                                          </p:val>
                                        </p:tav>
                                        <p:tav tm="100000">
                                          <p:val>
                                            <p:fltVal val="0"/>
                                          </p:val>
                                        </p:tav>
                                      </p:tavLst>
                                    </p:anim>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a:xfrm rot="16200000">
            <a:off x="6445262" y="2907112"/>
            <a:ext cx="4650577" cy="365760"/>
          </a:xfrm>
        </p:spPr>
        <p:txBody>
          <a:bodyPr/>
          <a:lstStyle/>
          <a:p>
            <a:pPr algn="l"/>
            <a:r>
              <a:rPr lang="es-CO" dirty="0" smtClean="0"/>
              <a:t>Cesar E. </a:t>
            </a:r>
            <a:r>
              <a:rPr lang="es-CO" dirty="0" err="1" smtClean="0"/>
              <a:t>Anzola</a:t>
            </a:r>
            <a:r>
              <a:rPr lang="es-CO" dirty="0" smtClean="0"/>
              <a:t> Aguilar - Contador Público Especialista en Impuestos</a:t>
            </a:r>
            <a:endParaRPr lang="es-CO" dirty="0"/>
          </a:p>
        </p:txBody>
      </p:sp>
      <p:sp>
        <p:nvSpPr>
          <p:cNvPr id="5" name="4 Terminador">
            <a:hlinkClick r:id="rId2" action="ppaction://hlinksldjump"/>
          </p:cNvPr>
          <p:cNvSpPr/>
          <p:nvPr/>
        </p:nvSpPr>
        <p:spPr>
          <a:xfrm>
            <a:off x="179512" y="188640"/>
            <a:ext cx="8136904" cy="36004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CO" dirty="0" smtClean="0">
                <a:solidFill>
                  <a:schemeClr val="dk1"/>
                </a:solidFill>
                <a:latin typeface="Arial Black" pitchFamily="34" charset="0"/>
              </a:rPr>
              <a:t>CÁLCULO DEL PORCENTAJE FIJO DE RETENCIÓN</a:t>
            </a:r>
            <a:endParaRPr lang="es-CO" dirty="0">
              <a:solidFill>
                <a:schemeClr val="dk1"/>
              </a:solidFill>
              <a:latin typeface="Arial Black" pitchFamily="34" charset="0"/>
            </a:endParaRPr>
          </a:p>
        </p:txBody>
      </p:sp>
      <p:graphicFrame>
        <p:nvGraphicFramePr>
          <p:cNvPr id="7" name="6 Tabla"/>
          <p:cNvGraphicFramePr>
            <a:graphicFrameLocks noGrp="1"/>
          </p:cNvGraphicFramePr>
          <p:nvPr>
            <p:extLst>
              <p:ext uri="{D42A27DB-BD31-4B8C-83A1-F6EECF244321}">
                <p14:modId xmlns:p14="http://schemas.microsoft.com/office/powerpoint/2010/main" val="4069434095"/>
              </p:ext>
            </p:extLst>
          </p:nvPr>
        </p:nvGraphicFramePr>
        <p:xfrm>
          <a:off x="395536" y="764704"/>
          <a:ext cx="7704856" cy="5688628"/>
        </p:xfrm>
        <a:graphic>
          <a:graphicData uri="http://schemas.openxmlformats.org/drawingml/2006/table">
            <a:tbl>
              <a:tblPr/>
              <a:tblGrid>
                <a:gridCol w="6229763"/>
                <a:gridCol w="1475093"/>
              </a:tblGrid>
              <a:tr h="237738">
                <a:tc>
                  <a:txBody>
                    <a:bodyPr/>
                    <a:lstStyle/>
                    <a:p>
                      <a:pPr algn="ctr" rtl="0" fontAlgn="ctr"/>
                      <a:r>
                        <a:rPr lang="es-CO" sz="1400" b="1" i="0" u="none" strike="noStrike" dirty="0">
                          <a:solidFill>
                            <a:srgbClr val="000000"/>
                          </a:solidFill>
                          <a:latin typeface="Arial"/>
                        </a:rPr>
                        <a:t>CONCEPTO</a:t>
                      </a:r>
                    </a:p>
                  </a:txBody>
                  <a:tcPr marL="7953" marR="7953"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3F67D"/>
                    </a:solidFill>
                  </a:tcPr>
                </a:tc>
                <a:tc>
                  <a:txBody>
                    <a:bodyPr/>
                    <a:lstStyle/>
                    <a:p>
                      <a:pPr algn="ctr" rtl="0" fontAlgn="ctr"/>
                      <a:r>
                        <a:rPr lang="es-CO" sz="1400" b="1" i="0" u="none" strike="noStrike">
                          <a:solidFill>
                            <a:srgbClr val="000000"/>
                          </a:solidFill>
                          <a:latin typeface="Arial"/>
                        </a:rPr>
                        <a:t>VALOR</a:t>
                      </a:r>
                    </a:p>
                  </a:txBody>
                  <a:tcPr marL="7953" marR="7953"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3F67D"/>
                    </a:solidFill>
                  </a:tcPr>
                </a:tc>
              </a:tr>
              <a:tr h="237738">
                <a:tc>
                  <a:txBody>
                    <a:bodyPr/>
                    <a:lstStyle/>
                    <a:p>
                      <a:pPr algn="l" rtl="0" fontAlgn="b"/>
                      <a:r>
                        <a:rPr lang="es-CO" sz="1400" b="0" i="0" u="none" strike="noStrike" dirty="0">
                          <a:solidFill>
                            <a:srgbClr val="000000"/>
                          </a:solidFill>
                          <a:latin typeface="Arial"/>
                        </a:rPr>
                        <a:t>Ingresos del periodo (</a:t>
                      </a:r>
                      <a:r>
                        <a:rPr lang="es-CO" sz="1400" b="0" i="0" u="none" strike="noStrike" dirty="0" smtClean="0">
                          <a:solidFill>
                            <a:srgbClr val="000000"/>
                          </a:solidFill>
                          <a:latin typeface="Arial"/>
                        </a:rPr>
                        <a:t>mayo /</a:t>
                      </a:r>
                      <a:r>
                        <a:rPr lang="es-CO" sz="1400" b="0" i="0" u="none" strike="noStrike" dirty="0">
                          <a:solidFill>
                            <a:srgbClr val="000000"/>
                          </a:solidFill>
                          <a:latin typeface="Arial"/>
                        </a:rPr>
                        <a:t>2012 – </a:t>
                      </a:r>
                      <a:r>
                        <a:rPr lang="es-CO" sz="1400" b="0" i="0" u="none" strike="noStrike" dirty="0" smtClean="0">
                          <a:solidFill>
                            <a:srgbClr val="000000"/>
                          </a:solidFill>
                          <a:latin typeface="Arial"/>
                        </a:rPr>
                        <a:t>Mayo /</a:t>
                      </a:r>
                      <a:r>
                        <a:rPr lang="es-CO" sz="1400" b="0" i="0" u="none" strike="noStrike" dirty="0">
                          <a:solidFill>
                            <a:srgbClr val="000000"/>
                          </a:solidFill>
                          <a:latin typeface="Arial"/>
                        </a:rPr>
                        <a:t>2013) </a:t>
                      </a: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400" b="0" i="0" u="none" strike="noStrike">
                          <a:solidFill>
                            <a:srgbClr val="000000"/>
                          </a:solidFill>
                          <a:latin typeface="Arial"/>
                        </a:rPr>
                        <a:t>104,000,000</a:t>
                      </a: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738">
                <a:tc>
                  <a:txBody>
                    <a:bodyPr/>
                    <a:lstStyle/>
                    <a:p>
                      <a:pPr algn="l" rtl="0" fontAlgn="b"/>
                      <a:r>
                        <a:rPr lang="es-CO" sz="1400" b="1" i="0" u="none" strike="noStrike" dirty="0">
                          <a:solidFill>
                            <a:srgbClr val="000000"/>
                          </a:solidFill>
                          <a:latin typeface="Arial"/>
                        </a:rPr>
                        <a:t>Total ingresos devengados en el periodo</a:t>
                      </a: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400" b="1" i="0" u="none" strike="noStrike">
                          <a:solidFill>
                            <a:srgbClr val="000000"/>
                          </a:solidFill>
                          <a:latin typeface="Arial"/>
                        </a:rPr>
                        <a:t>104,000,000</a:t>
                      </a: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738">
                <a:tc gridSpan="2">
                  <a:txBody>
                    <a:bodyPr/>
                    <a:lstStyle/>
                    <a:p>
                      <a:pPr algn="l" rtl="0" fontAlgn="b"/>
                      <a:r>
                        <a:rPr lang="es-CO" sz="1400" b="1" i="0" u="none" strike="noStrike" dirty="0">
                          <a:solidFill>
                            <a:srgbClr val="000000"/>
                          </a:solidFill>
                          <a:latin typeface="Arial"/>
                        </a:rPr>
                        <a:t>Menos ingresos no gravados </a:t>
                      </a: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s-CO"/>
                    </a:p>
                  </a:txBody>
                  <a:tcPr/>
                </a:tc>
              </a:tr>
              <a:tr h="237738">
                <a:tc>
                  <a:txBody>
                    <a:bodyPr/>
                    <a:lstStyle/>
                    <a:p>
                      <a:pPr algn="just" rtl="0" fontAlgn="b"/>
                      <a:r>
                        <a:rPr lang="es-CO" sz="1400" b="0" i="0" u="none" strike="noStrike" dirty="0">
                          <a:solidFill>
                            <a:srgbClr val="000000"/>
                          </a:solidFill>
                          <a:latin typeface="Arial"/>
                        </a:rPr>
                        <a:t>Viáticos ocasionales (Art. 10 </a:t>
                      </a:r>
                      <a:r>
                        <a:rPr lang="es-CO" sz="1400" b="0" i="0" u="none" strike="noStrike" dirty="0" err="1">
                          <a:solidFill>
                            <a:srgbClr val="000000"/>
                          </a:solidFill>
                          <a:latin typeface="Arial"/>
                        </a:rPr>
                        <a:t>Dec</a:t>
                      </a:r>
                      <a:r>
                        <a:rPr lang="es-CO" sz="1400" b="0" i="0" u="none" strike="noStrike" dirty="0">
                          <a:solidFill>
                            <a:srgbClr val="000000"/>
                          </a:solidFill>
                          <a:latin typeface="Arial"/>
                        </a:rPr>
                        <a:t>. 537/1987, Art. 8 </a:t>
                      </a:r>
                      <a:r>
                        <a:rPr lang="es-CO" sz="1400" b="0" i="0" u="none" strike="noStrike" dirty="0" err="1">
                          <a:solidFill>
                            <a:srgbClr val="000000"/>
                          </a:solidFill>
                          <a:latin typeface="Arial"/>
                        </a:rPr>
                        <a:t>Dec</a:t>
                      </a:r>
                      <a:r>
                        <a:rPr lang="es-CO" sz="1400" b="0" i="0" u="none" strike="noStrike" dirty="0">
                          <a:solidFill>
                            <a:srgbClr val="000000"/>
                          </a:solidFill>
                          <a:latin typeface="Arial"/>
                        </a:rPr>
                        <a:t>. 823/1987)</a:t>
                      </a: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400" b="0" i="0" u="none" strike="noStrike" dirty="0">
                          <a:solidFill>
                            <a:srgbClr val="000000"/>
                          </a:solidFill>
                          <a:latin typeface="Arial"/>
                        </a:rPr>
                        <a:t>-1,500,000</a:t>
                      </a: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738">
                <a:tc gridSpan="2">
                  <a:txBody>
                    <a:bodyPr/>
                    <a:lstStyle/>
                    <a:p>
                      <a:pPr algn="l" rtl="0" fontAlgn="b"/>
                      <a:r>
                        <a:rPr lang="es-CO" sz="1400" b="1" i="0" u="none" strike="noStrike" dirty="0">
                          <a:solidFill>
                            <a:srgbClr val="000000"/>
                          </a:solidFill>
                          <a:latin typeface="Arial"/>
                        </a:rPr>
                        <a:t>Menos rentas exentas del art. 126-1 y 126-4 del E.T</a:t>
                      </a: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s-CO"/>
                    </a:p>
                  </a:txBody>
                  <a:tcPr/>
                </a:tc>
              </a:tr>
              <a:tr h="237738">
                <a:tc>
                  <a:txBody>
                    <a:bodyPr/>
                    <a:lstStyle/>
                    <a:p>
                      <a:pPr algn="l" rtl="0" fontAlgn="b"/>
                      <a:r>
                        <a:rPr lang="es-CO" sz="1400" b="0" i="0" u="none" strike="noStrike">
                          <a:solidFill>
                            <a:srgbClr val="000000"/>
                          </a:solidFill>
                          <a:latin typeface="Arial"/>
                        </a:rPr>
                        <a:t>Aportes obligatorios los fondos de pensiones </a:t>
                      </a: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400" b="0" i="0" u="none" strike="noStrike" dirty="0">
                          <a:solidFill>
                            <a:srgbClr val="000000"/>
                          </a:solidFill>
                          <a:latin typeface="Arial"/>
                        </a:rPr>
                        <a:t>-5.200.000 </a:t>
                      </a: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738">
                <a:tc>
                  <a:txBody>
                    <a:bodyPr/>
                    <a:lstStyle/>
                    <a:p>
                      <a:pPr algn="l" rtl="0" fontAlgn="b"/>
                      <a:r>
                        <a:rPr lang="es-CO" sz="1400" b="0" i="0" u="none" strike="noStrike">
                          <a:solidFill>
                            <a:srgbClr val="000000"/>
                          </a:solidFill>
                          <a:latin typeface="Arial"/>
                        </a:rPr>
                        <a:t>Aportes voluntarios a los fondos de pensiones</a:t>
                      </a: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400" b="0" i="0" u="none" strike="noStrike" dirty="0">
                          <a:solidFill>
                            <a:srgbClr val="000000"/>
                          </a:solidFill>
                          <a:latin typeface="Arial"/>
                        </a:rPr>
                        <a:t>-4,000,000</a:t>
                      </a: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738">
                <a:tc>
                  <a:txBody>
                    <a:bodyPr/>
                    <a:lstStyle/>
                    <a:p>
                      <a:pPr algn="l" rtl="0" fontAlgn="b"/>
                      <a:r>
                        <a:rPr lang="es-CO" sz="1400" b="0" i="0" u="none" strike="noStrike">
                          <a:solidFill>
                            <a:srgbClr val="000000"/>
                          </a:solidFill>
                          <a:latin typeface="Arial"/>
                        </a:rPr>
                        <a:t>Cesantías e intereses sobre cesantías, gastos de entierro, etc.</a:t>
                      </a: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400" b="0" i="0" u="none" strike="noStrike" dirty="0">
                          <a:solidFill>
                            <a:srgbClr val="000000"/>
                          </a:solidFill>
                          <a:latin typeface="Arial"/>
                        </a:rPr>
                        <a:t>-400,000</a:t>
                      </a: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738">
                <a:tc gridSpan="2">
                  <a:txBody>
                    <a:bodyPr/>
                    <a:lstStyle/>
                    <a:p>
                      <a:pPr algn="l" rtl="0" fontAlgn="b"/>
                      <a:r>
                        <a:rPr lang="es-CO" sz="1400" b="1" i="0" u="none" strike="noStrike" dirty="0">
                          <a:solidFill>
                            <a:srgbClr val="000000"/>
                          </a:solidFill>
                          <a:latin typeface="Arial"/>
                        </a:rPr>
                        <a:t>Menos deducciones por intereses y otros</a:t>
                      </a: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s-CO"/>
                    </a:p>
                  </a:txBody>
                  <a:tcPr/>
                </a:tc>
              </a:tr>
              <a:tr h="466934">
                <a:tc>
                  <a:txBody>
                    <a:bodyPr/>
                    <a:lstStyle/>
                    <a:p>
                      <a:pPr algn="just" rtl="0" fontAlgn="b"/>
                      <a:r>
                        <a:rPr lang="es-CO" sz="1400" b="0" i="0" u="none" strike="noStrike">
                          <a:solidFill>
                            <a:srgbClr val="000000"/>
                          </a:solidFill>
                          <a:latin typeface="Arial"/>
                        </a:rPr>
                        <a:t>Intereses en préstamos para adquisición de vivienda pagados en el año anterior.</a:t>
                      </a: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400" b="0" i="0" u="none" strike="noStrike" dirty="0">
                          <a:solidFill>
                            <a:srgbClr val="000000"/>
                          </a:solidFill>
                          <a:latin typeface="Arial"/>
                        </a:rPr>
                        <a:t>-7,800,000</a:t>
                      </a: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738">
                <a:tc>
                  <a:txBody>
                    <a:bodyPr/>
                    <a:lstStyle/>
                    <a:p>
                      <a:pPr algn="just" rtl="0" fontAlgn="b"/>
                      <a:r>
                        <a:rPr lang="es-CO" sz="1400" b="0" i="0" u="none" strike="noStrike" dirty="0">
                          <a:solidFill>
                            <a:srgbClr val="000000"/>
                          </a:solidFill>
                          <a:latin typeface="Arial"/>
                        </a:rPr>
                        <a:t>Aportes obligatorios a salud efectuados por el </a:t>
                      </a:r>
                      <a:r>
                        <a:rPr lang="es-CO" sz="1400" b="0" i="0" u="none" strike="noStrike" dirty="0" smtClean="0">
                          <a:solidFill>
                            <a:srgbClr val="000000"/>
                          </a:solidFill>
                          <a:latin typeface="Arial"/>
                        </a:rPr>
                        <a:t>trabajador</a:t>
                      </a:r>
                      <a:endParaRPr lang="es-CO" sz="1400" b="0" i="0" u="none" strike="noStrike" dirty="0">
                        <a:solidFill>
                          <a:srgbClr val="000000"/>
                        </a:solidFill>
                        <a:latin typeface="Arial"/>
                      </a:endParaRP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400" b="0" i="0" u="none" strike="noStrike" dirty="0">
                          <a:solidFill>
                            <a:srgbClr val="000000"/>
                          </a:solidFill>
                          <a:latin typeface="Arial"/>
                        </a:rPr>
                        <a:t>-4,160,000</a:t>
                      </a: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738">
                <a:tc>
                  <a:txBody>
                    <a:bodyPr/>
                    <a:lstStyle/>
                    <a:p>
                      <a:pPr algn="l" rtl="0" fontAlgn="b"/>
                      <a:r>
                        <a:rPr lang="es-CO" sz="1400" b="1" i="0" u="none" strike="noStrike">
                          <a:solidFill>
                            <a:srgbClr val="000000"/>
                          </a:solidFill>
                          <a:latin typeface="Arial"/>
                        </a:rPr>
                        <a:t>Sub Total 1</a:t>
                      </a: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rtl="0" fontAlgn="b"/>
                      <a:r>
                        <a:rPr lang="es-CO" sz="1400" b="1" i="0" u="none" strike="noStrike" dirty="0" smtClean="0">
                          <a:solidFill>
                            <a:srgbClr val="000000"/>
                          </a:solidFill>
                          <a:latin typeface="Arial"/>
                        </a:rPr>
                        <a:t>80.940,000</a:t>
                      </a:r>
                      <a:endParaRPr lang="es-CO" sz="1400" b="1" i="0" u="none" strike="noStrike" dirty="0">
                        <a:solidFill>
                          <a:srgbClr val="000000"/>
                        </a:solidFill>
                        <a:latin typeface="Arial"/>
                      </a:endParaRP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466934">
                <a:tc>
                  <a:txBody>
                    <a:bodyPr/>
                    <a:lstStyle/>
                    <a:p>
                      <a:pPr algn="just" rtl="0" fontAlgn="t"/>
                      <a:r>
                        <a:rPr lang="es-CO" sz="1400" b="0" i="0" u="none" strike="noStrike">
                          <a:solidFill>
                            <a:srgbClr val="000000"/>
                          </a:solidFill>
                          <a:latin typeface="Arial"/>
                        </a:rPr>
                        <a:t>Menos: El 25% del subtotal 1, limitado a 240 UVT mensuales (240x$26.841x12 = $77.302.000</a:t>
                      </a:r>
                    </a:p>
                  </a:txBody>
                  <a:tcPr marL="7953" marR="7953" marT="79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400" b="0" i="0" u="none" strike="noStrike" dirty="0">
                          <a:solidFill>
                            <a:srgbClr val="000000"/>
                          </a:solidFill>
                          <a:latin typeface="Arial"/>
                        </a:rPr>
                        <a:t>-</a:t>
                      </a:r>
                      <a:r>
                        <a:rPr lang="es-CO" sz="1400" b="0" i="0" u="none" strike="noStrike" dirty="0" smtClean="0">
                          <a:solidFill>
                            <a:srgbClr val="000000"/>
                          </a:solidFill>
                          <a:latin typeface="Arial"/>
                        </a:rPr>
                        <a:t>20.235.000</a:t>
                      </a:r>
                      <a:endParaRPr lang="es-CO" sz="1400" b="0" i="0" u="none" strike="noStrike" dirty="0">
                        <a:solidFill>
                          <a:srgbClr val="000000"/>
                        </a:solidFill>
                        <a:latin typeface="Arial"/>
                      </a:endParaRP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738">
                <a:tc>
                  <a:txBody>
                    <a:bodyPr/>
                    <a:lstStyle/>
                    <a:p>
                      <a:pPr algn="l" rtl="0" fontAlgn="b"/>
                      <a:r>
                        <a:rPr lang="es-CO" sz="1400" b="1" i="0" u="none" strike="noStrike">
                          <a:solidFill>
                            <a:srgbClr val="000000"/>
                          </a:solidFill>
                          <a:latin typeface="Arial"/>
                        </a:rPr>
                        <a:t>Sub Total 2</a:t>
                      </a: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rtl="0" fontAlgn="b"/>
                      <a:r>
                        <a:rPr lang="es-CO" sz="1400" b="1" i="0" u="none" strike="noStrike" dirty="0" smtClean="0">
                          <a:solidFill>
                            <a:srgbClr val="000000"/>
                          </a:solidFill>
                          <a:latin typeface="Arial"/>
                        </a:rPr>
                        <a:t>60.705.000</a:t>
                      </a:r>
                      <a:endParaRPr lang="es-CO" sz="1400" b="1" i="0" u="none" strike="noStrike" dirty="0">
                        <a:solidFill>
                          <a:srgbClr val="000000"/>
                        </a:solidFill>
                        <a:latin typeface="Arial"/>
                      </a:endParaRP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237738">
                <a:tc>
                  <a:txBody>
                    <a:bodyPr/>
                    <a:lstStyle/>
                    <a:p>
                      <a:pPr algn="l" rtl="0" fontAlgn="b"/>
                      <a:r>
                        <a:rPr lang="es-CO" sz="1400" b="1" i="0" u="none" strike="noStrike">
                          <a:solidFill>
                            <a:srgbClr val="000000"/>
                          </a:solidFill>
                          <a:latin typeface="Arial"/>
                        </a:rPr>
                        <a:t>Ingreso gravado mensual promedio (se divide por 13)</a:t>
                      </a: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rtl="0" fontAlgn="b"/>
                      <a:r>
                        <a:rPr lang="es-CO" sz="1400" b="1" i="0" u="none" strike="noStrike" dirty="0" smtClean="0">
                          <a:solidFill>
                            <a:srgbClr val="000000"/>
                          </a:solidFill>
                          <a:latin typeface="Arial"/>
                        </a:rPr>
                        <a:t>4.669.615</a:t>
                      </a:r>
                      <a:endParaRPr lang="es-CO" sz="1400" b="1" i="0" u="none" strike="noStrike" dirty="0">
                        <a:solidFill>
                          <a:srgbClr val="000000"/>
                        </a:solidFill>
                        <a:latin typeface="Arial"/>
                      </a:endParaRP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237738">
                <a:tc gridSpan="2">
                  <a:txBody>
                    <a:bodyPr/>
                    <a:lstStyle/>
                    <a:p>
                      <a:pPr algn="ctr" rtl="0" fontAlgn="b"/>
                      <a:r>
                        <a:rPr lang="es-CO" sz="1400" b="1" i="0" u="none" strike="noStrike" dirty="0">
                          <a:solidFill>
                            <a:srgbClr val="000000"/>
                          </a:solidFill>
                          <a:latin typeface="Arial"/>
                        </a:rPr>
                        <a:t>DETERMINACION DEL PORCENTAJE FIJO DE RETENCIÓN</a:t>
                      </a: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O"/>
                    </a:p>
                  </a:txBody>
                  <a:tcPr/>
                </a:tc>
              </a:tr>
              <a:tr h="237738">
                <a:tc>
                  <a:txBody>
                    <a:bodyPr/>
                    <a:lstStyle/>
                    <a:p>
                      <a:pPr algn="l" rtl="0" fontAlgn="b"/>
                      <a:r>
                        <a:rPr lang="es-CO" sz="1400" b="1" i="0" u="none" strike="noStrike">
                          <a:solidFill>
                            <a:srgbClr val="000000"/>
                          </a:solidFill>
                          <a:latin typeface="Arial"/>
                        </a:rPr>
                        <a:t>Ingresos mensual promedio en pesos</a:t>
                      </a: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400" b="1" i="0" u="none" strike="noStrike" dirty="0">
                          <a:solidFill>
                            <a:srgbClr val="000000"/>
                          </a:solidFill>
                          <a:latin typeface="Arial"/>
                        </a:rPr>
                        <a:t>4,969,615</a:t>
                      </a: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738">
                <a:tc>
                  <a:txBody>
                    <a:bodyPr/>
                    <a:lstStyle/>
                    <a:p>
                      <a:pPr algn="l" rtl="0" fontAlgn="b"/>
                      <a:r>
                        <a:rPr lang="es-CO" sz="1400" b="1" i="0" u="none" strike="noStrike" dirty="0">
                          <a:solidFill>
                            <a:srgbClr val="000000"/>
                          </a:solidFill>
                          <a:latin typeface="Arial"/>
                        </a:rPr>
                        <a:t>Valor en UVT (ubicamos la tarifa </a:t>
                      </a:r>
                      <a:r>
                        <a:rPr lang="es-CO" sz="1400" b="1" i="0" u="none" strike="noStrike" dirty="0" smtClean="0">
                          <a:solidFill>
                            <a:srgbClr val="000000"/>
                          </a:solidFill>
                          <a:latin typeface="Arial"/>
                        </a:rPr>
                        <a:t>marginal</a:t>
                      </a:r>
                      <a:r>
                        <a:rPr lang="es-CO" sz="1400" b="1" i="0" u="none" strike="noStrike" baseline="0" dirty="0" smtClean="0">
                          <a:solidFill>
                            <a:srgbClr val="000000"/>
                          </a:solidFill>
                          <a:latin typeface="Arial"/>
                        </a:rPr>
                        <a:t> del 28%</a:t>
                      </a:r>
                      <a:r>
                        <a:rPr lang="es-CO" sz="1400" b="1" i="0" u="none" strike="noStrike" dirty="0" smtClean="0">
                          <a:solidFill>
                            <a:srgbClr val="000000"/>
                          </a:solidFill>
                          <a:latin typeface="Arial"/>
                        </a:rPr>
                        <a:t>)</a:t>
                      </a:r>
                      <a:endParaRPr lang="es-CO" sz="1400" b="1" i="0" u="none" strike="noStrike" dirty="0">
                        <a:solidFill>
                          <a:srgbClr val="000000"/>
                        </a:solidFill>
                        <a:latin typeface="Arial"/>
                      </a:endParaRPr>
                    </a:p>
                  </a:txBody>
                  <a:tcPr marL="7953" marR="7953" marT="795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400" b="1" i="0" u="none" strike="noStrike" dirty="0" smtClean="0">
                          <a:solidFill>
                            <a:srgbClr val="000000"/>
                          </a:solidFill>
                          <a:latin typeface="Arial"/>
                          <a:hlinkClick r:id="rId3" action="ppaction://hlinksldjump"/>
                        </a:rPr>
                        <a:t>185.15</a:t>
                      </a:r>
                      <a:endParaRPr lang="es-CO" sz="1400" b="1" i="0" u="none" strike="noStrike" dirty="0">
                        <a:solidFill>
                          <a:srgbClr val="000000"/>
                        </a:solidFill>
                        <a:latin typeface="Arial"/>
                      </a:endParaRPr>
                    </a:p>
                  </a:txBody>
                  <a:tcPr marL="7953" marR="7953" marT="795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738">
                <a:tc>
                  <a:txBody>
                    <a:bodyPr/>
                    <a:lstStyle/>
                    <a:p>
                      <a:pPr algn="l" rtl="0" fontAlgn="b"/>
                      <a:r>
                        <a:rPr lang="es-CO" sz="1400" b="1" i="0" u="none" strike="noStrike">
                          <a:solidFill>
                            <a:srgbClr val="000000"/>
                          </a:solidFill>
                          <a:latin typeface="Arial"/>
                        </a:rPr>
                        <a:t>Valor de la retención en la fuente</a:t>
                      </a:r>
                    </a:p>
                  </a:txBody>
                  <a:tcPr marL="7953" marR="7953" marT="795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400" b="1" i="0" u="none" strike="noStrike" dirty="0" smtClean="0">
                          <a:solidFill>
                            <a:srgbClr val="000000"/>
                          </a:solidFill>
                          <a:latin typeface="Arial"/>
                        </a:rPr>
                        <a:t>533,000</a:t>
                      </a:r>
                      <a:endParaRPr lang="es-CO" sz="1400" b="1" i="0" u="none" strike="noStrike" dirty="0">
                        <a:solidFill>
                          <a:srgbClr val="000000"/>
                        </a:solidFill>
                        <a:latin typeface="Arial"/>
                      </a:endParaRPr>
                    </a:p>
                  </a:txBody>
                  <a:tcPr marL="7953" marR="7953" marT="795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738">
                <a:tc>
                  <a:txBody>
                    <a:bodyPr/>
                    <a:lstStyle/>
                    <a:p>
                      <a:pPr algn="l" rtl="0" fontAlgn="b"/>
                      <a:r>
                        <a:rPr lang="es-CO" sz="1400" b="1" i="0" u="none" strike="noStrike" dirty="0">
                          <a:solidFill>
                            <a:srgbClr val="000000"/>
                          </a:solidFill>
                          <a:latin typeface="Arial"/>
                        </a:rPr>
                        <a:t>Impuesto expresado en UVT (parágrafo 2 Decreto 0099/2013)</a:t>
                      </a: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400" b="1" i="0" u="none" strike="noStrike" dirty="0" smtClean="0">
                          <a:solidFill>
                            <a:srgbClr val="000000"/>
                          </a:solidFill>
                          <a:latin typeface="Arial"/>
                        </a:rPr>
                        <a:t>19.85</a:t>
                      </a:r>
                      <a:endParaRPr lang="es-CO" sz="1400" b="1" i="0" u="none" strike="noStrike" dirty="0">
                        <a:solidFill>
                          <a:srgbClr val="000000"/>
                        </a:solidFill>
                        <a:latin typeface="Arial"/>
                      </a:endParaRP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738">
                <a:tc>
                  <a:txBody>
                    <a:bodyPr/>
                    <a:lstStyle/>
                    <a:p>
                      <a:pPr algn="l" rtl="0" fontAlgn="b"/>
                      <a:r>
                        <a:rPr lang="es-CO" sz="1400" b="1" i="0" u="none" strike="noStrike">
                          <a:solidFill>
                            <a:srgbClr val="000000"/>
                          </a:solidFill>
                          <a:latin typeface="Arial"/>
                        </a:rPr>
                        <a:t>Porcentaje fijo de retención a aplicar entre jul - Dic 2013</a:t>
                      </a: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rtl="0" fontAlgn="b"/>
                      <a:r>
                        <a:rPr lang="es-CO" sz="1400" b="1" i="0" u="none" strike="noStrike" dirty="0">
                          <a:solidFill>
                            <a:srgbClr val="000000"/>
                          </a:solidFill>
                          <a:latin typeface="Arial"/>
                          <a:hlinkClick r:id="rId4" action="ppaction://hlinksldjump"/>
                        </a:rPr>
                        <a:t>10.72%</a:t>
                      </a:r>
                      <a:endParaRPr lang="es-CO" sz="1400" b="1" i="0" u="none" strike="noStrike" dirty="0">
                        <a:solidFill>
                          <a:srgbClr val="000000"/>
                        </a:solidFill>
                        <a:latin typeface="Arial"/>
                      </a:endParaRPr>
                    </a:p>
                  </a:txBody>
                  <a:tcPr marL="7953" marR="7953" marT="795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par>
                                <p:cTn id="11" presetID="3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fltVal val="0"/>
                                          </p:val>
                                        </p:tav>
                                        <p:tav tm="100000">
                                          <p:val>
                                            <p:strVal val="#ppt_w"/>
                                          </p:val>
                                        </p:tav>
                                      </p:tavLst>
                                    </p:anim>
                                    <p:anim calcmode="lin" valueType="num">
                                      <p:cBhvr>
                                        <p:cTn id="14" dur="1000" fill="hold"/>
                                        <p:tgtEl>
                                          <p:spTgt spid="7"/>
                                        </p:tgtEl>
                                        <p:attrNameLst>
                                          <p:attrName>ppt_h</p:attrName>
                                        </p:attrNameLst>
                                      </p:cBhvr>
                                      <p:tavLst>
                                        <p:tav tm="0">
                                          <p:val>
                                            <p:fltVal val="0"/>
                                          </p:val>
                                        </p:tav>
                                        <p:tav tm="100000">
                                          <p:val>
                                            <p:strVal val="#ppt_h"/>
                                          </p:val>
                                        </p:tav>
                                      </p:tavLst>
                                    </p:anim>
                                    <p:anim calcmode="lin" valueType="num">
                                      <p:cBhvr>
                                        <p:cTn id="15" dur="1000" fill="hold"/>
                                        <p:tgtEl>
                                          <p:spTgt spid="7"/>
                                        </p:tgtEl>
                                        <p:attrNameLst>
                                          <p:attrName>style.rotation</p:attrName>
                                        </p:attrNameLst>
                                      </p:cBhvr>
                                      <p:tavLst>
                                        <p:tav tm="0">
                                          <p:val>
                                            <p:fltVal val="90"/>
                                          </p:val>
                                        </p:tav>
                                        <p:tav tm="100000">
                                          <p:val>
                                            <p:fltVal val="0"/>
                                          </p:val>
                                        </p:tav>
                                      </p:tavLst>
                                    </p:anim>
                                    <p:animEffect transition="in" filter="fade">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a:xfrm rot="16200000">
            <a:off x="6517270" y="2979120"/>
            <a:ext cx="4506561" cy="365760"/>
          </a:xfrm>
        </p:spPr>
        <p:txBody>
          <a:bodyPr/>
          <a:lstStyle/>
          <a:p>
            <a:pPr algn="l"/>
            <a:r>
              <a:rPr lang="es-CO" dirty="0" smtClean="0"/>
              <a:t>Cesar E. </a:t>
            </a:r>
            <a:r>
              <a:rPr lang="es-CO" dirty="0" err="1" smtClean="0"/>
              <a:t>Anzola</a:t>
            </a:r>
            <a:r>
              <a:rPr lang="es-CO" dirty="0" smtClean="0"/>
              <a:t> Aguilar - Contador Público Especialista en Impuestos</a:t>
            </a:r>
            <a:endParaRPr lang="es-CO" dirty="0"/>
          </a:p>
        </p:txBody>
      </p:sp>
      <p:sp>
        <p:nvSpPr>
          <p:cNvPr id="7" name="6 Terminador">
            <a:hlinkClick r:id="rId2" action="ppaction://hlinksldjump"/>
          </p:cNvPr>
          <p:cNvSpPr/>
          <p:nvPr/>
        </p:nvSpPr>
        <p:spPr>
          <a:xfrm>
            <a:off x="107504" y="188640"/>
            <a:ext cx="8136904" cy="64807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CO" dirty="0" smtClean="0">
                <a:solidFill>
                  <a:schemeClr val="dk1"/>
                </a:solidFill>
                <a:latin typeface="Arial Black" pitchFamily="34" charset="0"/>
              </a:rPr>
              <a:t>CÁLCULO DE LA RETENCIÓN MES DE JULIO 2013     (ART. 383 E.T.)</a:t>
            </a:r>
            <a:endParaRPr lang="es-CO" dirty="0">
              <a:solidFill>
                <a:schemeClr val="dk1"/>
              </a:solidFill>
              <a:latin typeface="Arial Black"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717256199"/>
              </p:ext>
            </p:extLst>
          </p:nvPr>
        </p:nvGraphicFramePr>
        <p:xfrm>
          <a:off x="179512" y="998414"/>
          <a:ext cx="7848872" cy="5358311"/>
        </p:xfrm>
        <a:graphic>
          <a:graphicData uri="http://schemas.openxmlformats.org/drawingml/2006/table">
            <a:tbl>
              <a:tblPr/>
              <a:tblGrid>
                <a:gridCol w="6150799"/>
                <a:gridCol w="1698073"/>
              </a:tblGrid>
              <a:tr h="507954">
                <a:tc>
                  <a:txBody>
                    <a:bodyPr/>
                    <a:lstStyle/>
                    <a:p>
                      <a:pPr algn="ctr" rtl="0" fontAlgn="ctr"/>
                      <a:r>
                        <a:rPr lang="es-CO" sz="1400" b="1" i="0" u="none" strike="noStrike" dirty="0">
                          <a:solidFill>
                            <a:srgbClr val="000000"/>
                          </a:solidFill>
                          <a:latin typeface="Arial"/>
                        </a:rPr>
                        <a:t>CASO PRÁCTICO </a:t>
                      </a:r>
                    </a:p>
                  </a:txBody>
                  <a:tcPr marL="6320" marR="6320" marT="63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F026"/>
                    </a:solidFill>
                  </a:tcPr>
                </a:tc>
                <a:tc>
                  <a:txBody>
                    <a:bodyPr/>
                    <a:lstStyle/>
                    <a:p>
                      <a:pPr algn="ctr" rtl="0" fontAlgn="ctr"/>
                      <a:r>
                        <a:rPr lang="es-CO" sz="1400" b="1" i="0" u="none" strike="noStrike" dirty="0">
                          <a:solidFill>
                            <a:srgbClr val="000000"/>
                          </a:solidFill>
                          <a:latin typeface="Arial"/>
                        </a:rPr>
                        <a:t>ASALARIADO PROCEDIMIENTO 1 </a:t>
                      </a:r>
                    </a:p>
                  </a:txBody>
                  <a:tcPr marL="6320" marR="6320" marT="63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F026"/>
                    </a:solidFill>
                  </a:tcPr>
                </a:tc>
              </a:tr>
              <a:tr h="193179">
                <a:tc>
                  <a:txBody>
                    <a:bodyPr/>
                    <a:lstStyle/>
                    <a:p>
                      <a:pPr algn="l" rtl="0" fontAlgn="b"/>
                      <a:r>
                        <a:rPr lang="es-CO" sz="1300" b="0" i="0" u="none" strike="noStrike" dirty="0">
                          <a:solidFill>
                            <a:srgbClr val="000000"/>
                          </a:solidFill>
                          <a:latin typeface="Arial"/>
                        </a:rPr>
                        <a:t>Salario</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300" b="0" i="0" u="none" strike="noStrike" dirty="0" smtClean="0">
                          <a:solidFill>
                            <a:srgbClr val="000000"/>
                          </a:solidFill>
                          <a:latin typeface="Arial"/>
                        </a:rPr>
                        <a:t>8,000,000</a:t>
                      </a:r>
                      <a:endParaRPr lang="es-CO" sz="1300" b="0" i="0" u="none" strike="noStrike" dirty="0">
                        <a:solidFill>
                          <a:srgbClr val="000000"/>
                        </a:solidFill>
                        <a:latin typeface="Arial"/>
                      </a:endParaRP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179">
                <a:tc>
                  <a:txBody>
                    <a:bodyPr/>
                    <a:lstStyle/>
                    <a:p>
                      <a:pPr algn="l" rtl="0" fontAlgn="b"/>
                      <a:r>
                        <a:rPr lang="es-CO" sz="1300" b="1" i="0" u="none" strike="noStrike" dirty="0">
                          <a:solidFill>
                            <a:srgbClr val="000000"/>
                          </a:solidFill>
                          <a:latin typeface="Arial"/>
                        </a:rPr>
                        <a:t>Total ingresos brutos del mes</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rtl="0" fontAlgn="b"/>
                      <a:r>
                        <a:rPr lang="es-CO" sz="1300" b="1" i="0" u="none" strike="noStrike" dirty="0">
                          <a:solidFill>
                            <a:srgbClr val="000000"/>
                          </a:solidFill>
                          <a:latin typeface="Arial"/>
                        </a:rPr>
                        <a:t>$ </a:t>
                      </a:r>
                      <a:r>
                        <a:rPr lang="es-CO" sz="1300" b="1" i="0" u="none" strike="noStrike" dirty="0" smtClean="0">
                          <a:solidFill>
                            <a:srgbClr val="000000"/>
                          </a:solidFill>
                          <a:latin typeface="Arial"/>
                        </a:rPr>
                        <a:t>8,000,000 </a:t>
                      </a:r>
                      <a:endParaRPr lang="es-CO" sz="1300" b="1" i="0" u="none" strike="noStrike" dirty="0">
                        <a:solidFill>
                          <a:srgbClr val="000000"/>
                        </a:solidFill>
                        <a:latin typeface="Arial"/>
                      </a:endParaRP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193179">
                <a:tc>
                  <a:txBody>
                    <a:bodyPr/>
                    <a:lstStyle/>
                    <a:p>
                      <a:pPr algn="l" rtl="0" fontAlgn="ctr"/>
                      <a:r>
                        <a:rPr lang="es-CO" sz="1300" b="1" i="0" u="none" strike="noStrike" dirty="0">
                          <a:solidFill>
                            <a:srgbClr val="000000"/>
                          </a:solidFill>
                          <a:latin typeface="Arial"/>
                        </a:rPr>
                        <a:t>Menos Ingresos no gravados y deducciones </a:t>
                      </a:r>
                    </a:p>
                  </a:txBody>
                  <a:tcPr marL="6320" marR="6320" marT="63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l" rtl="0" fontAlgn="ctr"/>
                      <a:r>
                        <a:rPr lang="es-CO" sz="1300" b="1" i="0" u="none" strike="noStrike" dirty="0">
                          <a:solidFill>
                            <a:srgbClr val="000000"/>
                          </a:solidFill>
                          <a:latin typeface="Arial"/>
                        </a:rPr>
                        <a:t> </a:t>
                      </a:r>
                    </a:p>
                  </a:txBody>
                  <a:tcPr marL="6320" marR="6320" marT="63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193179">
                <a:tc>
                  <a:txBody>
                    <a:bodyPr/>
                    <a:lstStyle/>
                    <a:p>
                      <a:pPr algn="just" rtl="0" fontAlgn="b"/>
                      <a:r>
                        <a:rPr lang="es-CO" sz="1300" b="0" i="0" u="none" strike="noStrike" dirty="0">
                          <a:solidFill>
                            <a:srgbClr val="000000"/>
                          </a:solidFill>
                          <a:latin typeface="Arial"/>
                        </a:rPr>
                        <a:t>Viáticos ocasionales (Art. 10 </a:t>
                      </a:r>
                      <a:r>
                        <a:rPr lang="es-CO" sz="1300" b="0" i="0" u="none" strike="noStrike" dirty="0" err="1">
                          <a:solidFill>
                            <a:srgbClr val="000000"/>
                          </a:solidFill>
                          <a:latin typeface="Arial"/>
                        </a:rPr>
                        <a:t>Dec</a:t>
                      </a:r>
                      <a:r>
                        <a:rPr lang="es-CO" sz="1300" b="0" i="0" u="none" strike="noStrike" dirty="0">
                          <a:solidFill>
                            <a:srgbClr val="000000"/>
                          </a:solidFill>
                          <a:latin typeface="Arial"/>
                        </a:rPr>
                        <a:t>. 537/1987, Art. 8 </a:t>
                      </a:r>
                      <a:r>
                        <a:rPr lang="es-CO" sz="1300" b="0" i="0" u="none" strike="noStrike" dirty="0" err="1">
                          <a:solidFill>
                            <a:srgbClr val="000000"/>
                          </a:solidFill>
                          <a:latin typeface="Arial"/>
                        </a:rPr>
                        <a:t>Dec</a:t>
                      </a:r>
                      <a:r>
                        <a:rPr lang="es-CO" sz="1300" b="0" i="0" u="none" strike="noStrike" dirty="0">
                          <a:solidFill>
                            <a:srgbClr val="000000"/>
                          </a:solidFill>
                          <a:latin typeface="Arial"/>
                        </a:rPr>
                        <a:t>. 823/1987)</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300" b="0" i="0" u="none" strike="noStrike" dirty="0">
                          <a:solidFill>
                            <a:srgbClr val="000000"/>
                          </a:solidFill>
                          <a:latin typeface="Arial"/>
                        </a:rPr>
                        <a:t>-200,000</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957">
                <a:tc>
                  <a:txBody>
                    <a:bodyPr/>
                    <a:lstStyle/>
                    <a:p>
                      <a:pPr algn="just" rtl="0" fontAlgn="b"/>
                      <a:r>
                        <a:rPr lang="es-CO" sz="1300" b="0" i="0" u="none" strike="noStrike" dirty="0">
                          <a:solidFill>
                            <a:srgbClr val="000000"/>
                          </a:solidFill>
                          <a:latin typeface="Arial"/>
                        </a:rPr>
                        <a:t>Intereses préstamos en adquisición de vivienda, límite 100 UVT ( $26.841x100=$2.684.000) </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300" b="0" i="0" u="none" strike="noStrike" dirty="0">
                          <a:solidFill>
                            <a:srgbClr val="000000"/>
                          </a:solidFill>
                          <a:latin typeface="Arial"/>
                        </a:rPr>
                        <a:t>-650,000</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957">
                <a:tc>
                  <a:txBody>
                    <a:bodyPr/>
                    <a:lstStyle/>
                    <a:p>
                      <a:pPr algn="just" rtl="0" fontAlgn="b"/>
                      <a:r>
                        <a:rPr lang="es-CO" sz="1300" b="0" i="0" u="none" strike="noStrike" dirty="0">
                          <a:solidFill>
                            <a:srgbClr val="2F2B20"/>
                          </a:solidFill>
                          <a:latin typeface="Arial"/>
                        </a:rPr>
                        <a:t>Pagos en el año anterior por concepto de medicina </a:t>
                      </a:r>
                      <a:r>
                        <a:rPr lang="es-CO" sz="1300" b="0" i="0" u="none" strike="noStrike" dirty="0" err="1">
                          <a:solidFill>
                            <a:srgbClr val="2F2B20"/>
                          </a:solidFill>
                          <a:latin typeface="Arial"/>
                        </a:rPr>
                        <a:t>prepagada</a:t>
                      </a:r>
                      <a:r>
                        <a:rPr lang="es-CO" sz="1300" b="0" i="0" u="none" strike="noStrike" dirty="0">
                          <a:solidFill>
                            <a:srgbClr val="2F2B20"/>
                          </a:solidFill>
                          <a:latin typeface="Arial"/>
                        </a:rPr>
                        <a:t>, límite 16 UVT  (16x$26.841=$429.000) </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300" b="0" i="0" u="none" strike="noStrike" dirty="0">
                          <a:solidFill>
                            <a:srgbClr val="000000"/>
                          </a:solidFill>
                          <a:latin typeface="Arial"/>
                        </a:rPr>
                        <a:t>-250,000</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957">
                <a:tc>
                  <a:txBody>
                    <a:bodyPr/>
                    <a:lstStyle/>
                    <a:p>
                      <a:pPr algn="just" rtl="0" fontAlgn="b"/>
                      <a:r>
                        <a:rPr lang="es-CO" sz="1300" b="0" i="0" u="none" strike="noStrike" dirty="0">
                          <a:solidFill>
                            <a:srgbClr val="000000"/>
                          </a:solidFill>
                          <a:latin typeface="Arial"/>
                        </a:rPr>
                        <a:t>Deducción mensual por concepto de personas a cargo. (10% de los ingresos brutos, sin exceder de 32 UVT 32x$26.841= $859.000)</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300" b="0" i="0" u="none" strike="noStrike" dirty="0">
                          <a:solidFill>
                            <a:srgbClr val="000000"/>
                          </a:solidFill>
                          <a:latin typeface="Arial"/>
                        </a:rPr>
                        <a:t>-</a:t>
                      </a:r>
                      <a:r>
                        <a:rPr lang="es-CO" sz="1300" b="0" i="0" u="none" strike="noStrike" dirty="0" smtClean="0">
                          <a:solidFill>
                            <a:srgbClr val="000000"/>
                          </a:solidFill>
                          <a:latin typeface="Arial"/>
                        </a:rPr>
                        <a:t>800,000</a:t>
                      </a:r>
                      <a:endParaRPr lang="es-CO" sz="1300" b="0" i="0" u="none" strike="noStrike" dirty="0">
                        <a:solidFill>
                          <a:srgbClr val="000000"/>
                        </a:solidFill>
                        <a:latin typeface="Arial"/>
                      </a:endParaRP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957">
                <a:tc>
                  <a:txBody>
                    <a:bodyPr/>
                    <a:lstStyle/>
                    <a:p>
                      <a:pPr marL="0" marR="0" indent="0" algn="just" defTabSz="914400" rtl="0" eaLnBrk="1" fontAlgn="b" latinLnBrk="0" hangingPunct="1">
                        <a:lnSpc>
                          <a:spcPct val="100000"/>
                        </a:lnSpc>
                        <a:spcBef>
                          <a:spcPts val="0"/>
                        </a:spcBef>
                        <a:spcAft>
                          <a:spcPts val="0"/>
                        </a:spcAft>
                        <a:buClrTx/>
                        <a:buSzTx/>
                        <a:buFontTx/>
                        <a:buNone/>
                        <a:tabLst/>
                        <a:defRPr/>
                      </a:pPr>
                      <a:r>
                        <a:rPr lang="es-CO" sz="1300" b="0" i="0" u="none" strike="noStrike" dirty="0" smtClean="0">
                          <a:solidFill>
                            <a:srgbClr val="000000"/>
                          </a:solidFill>
                          <a:latin typeface="Arial"/>
                        </a:rPr>
                        <a:t>Aportes obligatorios</a:t>
                      </a:r>
                      <a:r>
                        <a:rPr lang="es-CO" sz="1300" b="0" i="0" u="none" strike="noStrike" baseline="0" dirty="0" smtClean="0">
                          <a:solidFill>
                            <a:srgbClr val="000000"/>
                          </a:solidFill>
                          <a:latin typeface="Arial"/>
                        </a:rPr>
                        <a:t> al S.G.S.S.S propio del mes</a:t>
                      </a:r>
                      <a:endParaRPr lang="es-CO" sz="1300" b="0" i="0" u="none" strike="noStrike" dirty="0" smtClean="0">
                        <a:solidFill>
                          <a:srgbClr val="000000"/>
                        </a:solidFill>
                        <a:latin typeface="Arial"/>
                      </a:endParaRP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300" b="0" i="0" u="none" strike="noStrike" dirty="0">
                          <a:solidFill>
                            <a:srgbClr val="2F2B20"/>
                          </a:solidFill>
                          <a:latin typeface="Arial"/>
                        </a:rPr>
                        <a:t>-320.000</a:t>
                      </a:r>
                      <a:r>
                        <a:rPr lang="es-CO" sz="1300" b="0" i="0" u="none" strike="noStrike" dirty="0">
                          <a:solidFill>
                            <a:srgbClr val="FF0000"/>
                          </a:solidFill>
                          <a:latin typeface="Arial"/>
                        </a:rPr>
                        <a:t> </a:t>
                      </a:r>
                      <a:endParaRPr lang="es-CO" sz="1300" b="0" i="0" u="none" strike="noStrike" dirty="0">
                        <a:solidFill>
                          <a:srgbClr val="2F2B20"/>
                        </a:solidFill>
                        <a:latin typeface="Arial"/>
                      </a:endParaRP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179">
                <a:tc>
                  <a:txBody>
                    <a:bodyPr/>
                    <a:lstStyle/>
                    <a:p>
                      <a:pPr algn="l" rtl="0" fontAlgn="b"/>
                      <a:r>
                        <a:rPr lang="es-CO" sz="1300" b="1" i="0" u="none" strike="noStrike" dirty="0">
                          <a:solidFill>
                            <a:srgbClr val="000000"/>
                          </a:solidFill>
                          <a:latin typeface="Arial"/>
                        </a:rPr>
                        <a:t>Rentas exentas del art. 126-1 y 126-4 del E.T</a:t>
                      </a:r>
                    </a:p>
                  </a:txBody>
                  <a:tcPr marL="6320" marR="6320" marT="632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l" rtl="0" fontAlgn="b"/>
                      <a:r>
                        <a:rPr lang="es-CO" sz="1300" b="1" i="0" u="none" strike="noStrike" dirty="0">
                          <a:solidFill>
                            <a:srgbClr val="000000"/>
                          </a:solidFill>
                          <a:latin typeface="Arial"/>
                        </a:rPr>
                        <a:t> </a:t>
                      </a:r>
                    </a:p>
                  </a:txBody>
                  <a:tcPr marL="6320" marR="6320" marT="63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193179">
                <a:tc>
                  <a:txBody>
                    <a:bodyPr/>
                    <a:lstStyle/>
                    <a:p>
                      <a:pPr algn="l" rtl="0" fontAlgn="b"/>
                      <a:r>
                        <a:rPr lang="es-CO" sz="1300" b="0" i="0" u="none" strike="noStrike" dirty="0">
                          <a:solidFill>
                            <a:srgbClr val="000000"/>
                          </a:solidFill>
                          <a:latin typeface="Arial"/>
                        </a:rPr>
                        <a:t>Aportes obligatorios del propio mes a los fondos de pensiones </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300" b="0" i="0" u="none" strike="noStrike" dirty="0" smtClean="0">
                          <a:solidFill>
                            <a:srgbClr val="000000"/>
                          </a:solidFill>
                          <a:latin typeface="Arial"/>
                        </a:rPr>
                        <a:t>-400,000</a:t>
                      </a:r>
                      <a:endParaRPr lang="es-CO" sz="1300" b="0" i="0" u="none" strike="noStrike" dirty="0">
                        <a:solidFill>
                          <a:srgbClr val="000000"/>
                        </a:solidFill>
                        <a:latin typeface="Arial"/>
                      </a:endParaRP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179">
                <a:tc>
                  <a:txBody>
                    <a:bodyPr/>
                    <a:lstStyle/>
                    <a:p>
                      <a:pPr algn="l" rtl="0" fontAlgn="b"/>
                      <a:r>
                        <a:rPr lang="es-CO" sz="1300" b="0" i="0" u="none" strike="noStrike" dirty="0">
                          <a:solidFill>
                            <a:srgbClr val="000000"/>
                          </a:solidFill>
                          <a:latin typeface="Arial"/>
                        </a:rPr>
                        <a:t>Aportes voluntarios del propio mes a los fondos de pensiones voluntarias</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300" b="0" i="0" u="none" strike="noStrike" dirty="0">
                          <a:solidFill>
                            <a:srgbClr val="000000"/>
                          </a:solidFill>
                          <a:latin typeface="Arial"/>
                        </a:rPr>
                        <a:t>-600,000</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179">
                <a:tc>
                  <a:txBody>
                    <a:bodyPr/>
                    <a:lstStyle/>
                    <a:p>
                      <a:pPr algn="l" rtl="0" fontAlgn="b"/>
                      <a:r>
                        <a:rPr lang="es-CO" sz="1300" b="0" i="0" u="none" strike="noStrike" dirty="0">
                          <a:solidFill>
                            <a:srgbClr val="000000"/>
                          </a:solidFill>
                          <a:latin typeface="Arial"/>
                        </a:rPr>
                        <a:t>Ahorro en cuenta AFC </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300" b="0" i="0" u="none" strike="noStrike" dirty="0">
                          <a:solidFill>
                            <a:srgbClr val="000000"/>
                          </a:solidFill>
                          <a:latin typeface="Arial"/>
                        </a:rPr>
                        <a:t>-400,000</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179">
                <a:tc gridSpan="2">
                  <a:txBody>
                    <a:bodyPr/>
                    <a:lstStyle/>
                    <a:p>
                      <a:pPr algn="l" rtl="0" fontAlgn="b"/>
                      <a:r>
                        <a:rPr lang="es-CO" sz="1300" b="1" i="0" u="none" strike="noStrike" dirty="0">
                          <a:solidFill>
                            <a:srgbClr val="000000"/>
                          </a:solidFill>
                          <a:latin typeface="Arial"/>
                        </a:rPr>
                        <a:t>Menos: Rentas  exentas de los numerales 1 a  9 del art. 206 del E.T.</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s-CO"/>
                    </a:p>
                  </a:txBody>
                  <a:tcPr/>
                </a:tc>
              </a:tr>
              <a:tr h="193179">
                <a:tc>
                  <a:txBody>
                    <a:bodyPr/>
                    <a:lstStyle/>
                    <a:p>
                      <a:pPr algn="l" rtl="0" fontAlgn="b"/>
                      <a:r>
                        <a:rPr lang="es-CO" sz="1300" b="0" i="0" u="none" strike="noStrike" dirty="0">
                          <a:solidFill>
                            <a:srgbClr val="000000"/>
                          </a:solidFill>
                          <a:latin typeface="Arial"/>
                        </a:rPr>
                        <a:t>Gastos de entierro</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300" b="0" i="0" u="none" strike="noStrike" dirty="0">
                          <a:solidFill>
                            <a:srgbClr val="000000"/>
                          </a:solidFill>
                          <a:latin typeface="Arial"/>
                        </a:rPr>
                        <a:t>-250,000</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179">
                <a:tc>
                  <a:txBody>
                    <a:bodyPr/>
                    <a:lstStyle/>
                    <a:p>
                      <a:pPr algn="l" rtl="0" fontAlgn="b"/>
                      <a:r>
                        <a:rPr lang="es-CO" sz="1300" b="1" i="0" u="none" strike="noStrike" dirty="0">
                          <a:solidFill>
                            <a:srgbClr val="000000"/>
                          </a:solidFill>
                          <a:latin typeface="Arial"/>
                        </a:rPr>
                        <a:t>Sub Total 1</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rtl="0" fontAlgn="b"/>
                      <a:r>
                        <a:rPr lang="es-CO" sz="1300" b="1" i="0" u="none" strike="noStrike" dirty="0" smtClean="0">
                          <a:solidFill>
                            <a:srgbClr val="000000"/>
                          </a:solidFill>
                          <a:latin typeface="Arial"/>
                        </a:rPr>
                        <a:t>4.130.000</a:t>
                      </a:r>
                      <a:endParaRPr lang="es-CO" sz="1300" b="1" i="0" u="none" strike="noStrike" dirty="0">
                        <a:solidFill>
                          <a:srgbClr val="000000"/>
                        </a:solidFill>
                        <a:latin typeface="Arial"/>
                      </a:endParaRP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377957">
                <a:tc>
                  <a:txBody>
                    <a:bodyPr/>
                    <a:lstStyle/>
                    <a:p>
                      <a:pPr algn="just" rtl="0" fontAlgn="t"/>
                      <a:r>
                        <a:rPr lang="es-CO" sz="1300" b="0" i="0" u="none" strike="noStrike" dirty="0">
                          <a:solidFill>
                            <a:srgbClr val="000000"/>
                          </a:solidFill>
                          <a:latin typeface="Arial"/>
                        </a:rPr>
                        <a:t>Menos: El 25% del subtotal 1, límite mensual</a:t>
                      </a:r>
                      <a:r>
                        <a:rPr lang="es-CO" sz="1300" b="1" i="0" u="none" strike="noStrike" dirty="0">
                          <a:solidFill>
                            <a:srgbClr val="0000FF"/>
                          </a:solidFill>
                          <a:latin typeface="Arial"/>
                        </a:rPr>
                        <a:t> </a:t>
                      </a:r>
                      <a:r>
                        <a:rPr lang="es-CO" sz="1300" b="1" i="0" u="none" strike="noStrike" dirty="0">
                          <a:solidFill>
                            <a:srgbClr val="5A5A5A"/>
                          </a:solidFill>
                          <a:latin typeface="Arial"/>
                        </a:rPr>
                        <a:t>240 UVT (240x$26.841 = $6.442.000)</a:t>
                      </a:r>
                      <a:r>
                        <a:rPr lang="es-CO" sz="1300" b="0" i="0" u="none" strike="noStrike" dirty="0">
                          <a:solidFill>
                            <a:srgbClr val="000000"/>
                          </a:solidFill>
                          <a:latin typeface="Arial"/>
                        </a:rPr>
                        <a:t> </a:t>
                      </a:r>
                    </a:p>
                  </a:txBody>
                  <a:tcPr marL="6320" marR="6320" marT="63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300" b="0" i="0" u="none" strike="noStrike" dirty="0" smtClean="0">
                          <a:solidFill>
                            <a:srgbClr val="000000"/>
                          </a:solidFill>
                          <a:latin typeface="Arial"/>
                        </a:rPr>
                        <a:t>1,032.500</a:t>
                      </a:r>
                      <a:endParaRPr lang="es-CO" sz="1300" b="0" i="0" u="none" strike="noStrike" dirty="0">
                        <a:solidFill>
                          <a:srgbClr val="000000"/>
                        </a:solidFill>
                        <a:latin typeface="Arial"/>
                      </a:endParaRP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179">
                <a:tc>
                  <a:txBody>
                    <a:bodyPr/>
                    <a:lstStyle/>
                    <a:p>
                      <a:pPr algn="l" rtl="0" fontAlgn="b"/>
                      <a:r>
                        <a:rPr lang="es-CO" sz="1300" b="1" i="0" u="none" strike="noStrike" dirty="0">
                          <a:solidFill>
                            <a:srgbClr val="000000"/>
                          </a:solidFill>
                          <a:latin typeface="Arial"/>
                        </a:rPr>
                        <a:t>Sub Total 2</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rtl="0" fontAlgn="b"/>
                      <a:r>
                        <a:rPr lang="es-CO" sz="1300" b="1" i="0" u="none" strike="noStrike" dirty="0" smtClean="0">
                          <a:solidFill>
                            <a:srgbClr val="000000"/>
                          </a:solidFill>
                          <a:latin typeface="Arial"/>
                        </a:rPr>
                        <a:t>3.097,500</a:t>
                      </a:r>
                      <a:endParaRPr lang="es-CO" sz="1300" b="1" i="0" u="none" strike="noStrike" dirty="0">
                        <a:solidFill>
                          <a:srgbClr val="000000"/>
                        </a:solidFill>
                        <a:latin typeface="Arial"/>
                      </a:endParaRP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193179">
                <a:tc>
                  <a:txBody>
                    <a:bodyPr/>
                    <a:lstStyle/>
                    <a:p>
                      <a:pPr algn="l" rtl="0" fontAlgn="b"/>
                      <a:r>
                        <a:rPr lang="es-CO" sz="1300" b="1" i="0" u="none" strike="noStrike" dirty="0" smtClean="0">
                          <a:solidFill>
                            <a:srgbClr val="000000"/>
                          </a:solidFill>
                          <a:latin typeface="Arial"/>
                        </a:rPr>
                        <a:t>Porcentaje fijo de retención</a:t>
                      </a:r>
                      <a:endParaRPr lang="es-CO" sz="1300" b="1" i="0" u="none" strike="noStrike" dirty="0">
                        <a:solidFill>
                          <a:srgbClr val="000000"/>
                        </a:solidFill>
                        <a:latin typeface="Arial"/>
                      </a:endParaRP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rtl="0" fontAlgn="b"/>
                      <a:r>
                        <a:rPr lang="es-CO" sz="1300" b="1" i="0" u="none" strike="noStrike" dirty="0" smtClean="0">
                          <a:solidFill>
                            <a:srgbClr val="000000"/>
                          </a:solidFill>
                          <a:latin typeface="Arial"/>
                        </a:rPr>
                        <a:t>               </a:t>
                      </a:r>
                      <a:r>
                        <a:rPr lang="es-CO" sz="1300" b="1" i="0" u="none" strike="noStrike" dirty="0" smtClean="0">
                          <a:solidFill>
                            <a:srgbClr val="000000"/>
                          </a:solidFill>
                          <a:latin typeface="Arial"/>
                          <a:hlinkClick r:id="rId3" action="ppaction://hlinksldjump"/>
                        </a:rPr>
                        <a:t>10.72%</a:t>
                      </a:r>
                      <a:endParaRPr lang="es-CO" sz="1300" b="1" i="0" u="none" strike="noStrike" dirty="0">
                        <a:solidFill>
                          <a:srgbClr val="000000"/>
                        </a:solidFill>
                        <a:latin typeface="Arial"/>
                      </a:endParaRP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193179">
                <a:tc>
                  <a:txBody>
                    <a:bodyPr/>
                    <a:lstStyle/>
                    <a:p>
                      <a:pPr algn="l" rtl="0" fontAlgn="b"/>
                      <a:r>
                        <a:rPr lang="es-CO" sz="1300" b="1" i="0" u="none" strike="noStrike" dirty="0">
                          <a:solidFill>
                            <a:srgbClr val="000000"/>
                          </a:solidFill>
                          <a:latin typeface="Arial"/>
                        </a:rPr>
                        <a:t>Valor Retención en la fuente Art. 383 E.T. </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rtl="0" fontAlgn="b"/>
                      <a:r>
                        <a:rPr lang="es-CO" sz="1300" b="1" i="0" u="none" strike="noStrike" dirty="0">
                          <a:solidFill>
                            <a:srgbClr val="000000"/>
                          </a:solidFill>
                          <a:latin typeface="Arial"/>
                          <a:hlinkClick r:id="rId4" action="ppaction://hlinksldjump"/>
                        </a:rPr>
                        <a:t>$ </a:t>
                      </a:r>
                      <a:r>
                        <a:rPr lang="es-CO" sz="1300" b="1" i="0" u="none" strike="noStrike" dirty="0" smtClean="0">
                          <a:solidFill>
                            <a:srgbClr val="000000"/>
                          </a:solidFill>
                          <a:latin typeface="Arial"/>
                          <a:hlinkClick r:id="rId4" action="ppaction://hlinksldjump"/>
                        </a:rPr>
                        <a:t>332.000</a:t>
                      </a:r>
                      <a:endParaRPr lang="es-CO" sz="1300" b="1" i="0" u="none" strike="noStrike" dirty="0">
                        <a:solidFill>
                          <a:srgbClr val="000000"/>
                        </a:solidFill>
                        <a:latin typeface="Arial"/>
                      </a:endParaRP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par>
                                <p:cTn id="11" presetID="3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style.rotation</p:attrName>
                                        </p:attrNameLst>
                                      </p:cBhvr>
                                      <p:tavLst>
                                        <p:tav tm="0">
                                          <p:val>
                                            <p:fltVal val="90"/>
                                          </p:val>
                                        </p:tav>
                                        <p:tav tm="100000">
                                          <p:val>
                                            <p:fltVal val="0"/>
                                          </p:val>
                                        </p:tav>
                                      </p:tavLst>
                                    </p:anim>
                                    <p:animEffect transition="in" filter="fade">
                                      <p:cBhvr>
                                        <p:cTn id="16"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pie de página"/>
          <p:cNvSpPr>
            <a:spLocks noGrp="1"/>
          </p:cNvSpPr>
          <p:nvPr>
            <p:ph type="ftr" sz="quarter" idx="11"/>
          </p:nvPr>
        </p:nvSpPr>
        <p:spPr>
          <a:xfrm rot="16200000">
            <a:off x="6517270" y="2979120"/>
            <a:ext cx="4506561" cy="365760"/>
          </a:xfrm>
        </p:spPr>
        <p:txBody>
          <a:bodyPr/>
          <a:lstStyle/>
          <a:p>
            <a:pPr algn="l"/>
            <a:r>
              <a:rPr lang="es-CO" dirty="0" smtClean="0"/>
              <a:t>Cesar E. </a:t>
            </a:r>
            <a:r>
              <a:rPr lang="es-CO" dirty="0" err="1" smtClean="0"/>
              <a:t>Anzola</a:t>
            </a:r>
            <a:r>
              <a:rPr lang="es-CO" dirty="0" smtClean="0"/>
              <a:t> Aguilar - Contador Público Especialista en Impuestos</a:t>
            </a:r>
            <a:endParaRPr lang="es-CO" dirty="0"/>
          </a:p>
        </p:txBody>
      </p:sp>
      <p:graphicFrame>
        <p:nvGraphicFramePr>
          <p:cNvPr id="11" name="10 Tabla"/>
          <p:cNvGraphicFramePr>
            <a:graphicFrameLocks noGrp="1"/>
          </p:cNvGraphicFramePr>
          <p:nvPr>
            <p:extLst>
              <p:ext uri="{D42A27DB-BD31-4B8C-83A1-F6EECF244321}">
                <p14:modId xmlns:p14="http://schemas.microsoft.com/office/powerpoint/2010/main" val="817649476"/>
              </p:ext>
            </p:extLst>
          </p:nvPr>
        </p:nvGraphicFramePr>
        <p:xfrm>
          <a:off x="611560" y="1196752"/>
          <a:ext cx="7128792" cy="4608510"/>
        </p:xfrm>
        <a:graphic>
          <a:graphicData uri="http://schemas.openxmlformats.org/drawingml/2006/table">
            <a:tbl>
              <a:tblPr/>
              <a:tblGrid>
                <a:gridCol w="5636720"/>
                <a:gridCol w="1492072"/>
              </a:tblGrid>
              <a:tr h="817178">
                <a:tc>
                  <a:txBody>
                    <a:bodyPr/>
                    <a:lstStyle/>
                    <a:p>
                      <a:pPr algn="ctr" fontAlgn="ctr"/>
                      <a:r>
                        <a:rPr lang="es-CO" sz="1400" b="1" i="0" u="none" strike="noStrike" dirty="0" smtClean="0">
                          <a:solidFill>
                            <a:srgbClr val="000000"/>
                          </a:solidFill>
                          <a:latin typeface="Arial"/>
                        </a:rPr>
                        <a:t>CONCEPTO</a:t>
                      </a:r>
                      <a:endParaRPr lang="es-CO" sz="1400" b="1" i="0" u="none" strike="noStrike" dirty="0">
                        <a:solidFill>
                          <a:srgbClr val="000000"/>
                        </a:solidFill>
                        <a:latin typeface="Arial"/>
                      </a:endParaRPr>
                    </a:p>
                  </a:txBody>
                  <a:tcPr marL="8358" marR="8358" marT="83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5000"/>
                        <a:lumOff val="75000"/>
                      </a:schemeClr>
                    </a:solidFill>
                  </a:tcPr>
                </a:tc>
                <a:tc>
                  <a:txBody>
                    <a:bodyPr/>
                    <a:lstStyle/>
                    <a:p>
                      <a:pPr algn="ctr" fontAlgn="b"/>
                      <a:r>
                        <a:rPr lang="es-CO" sz="1400" b="1" i="0" u="none" strike="noStrike" dirty="0" smtClean="0">
                          <a:solidFill>
                            <a:srgbClr val="000000"/>
                          </a:solidFill>
                          <a:latin typeface="Arial"/>
                        </a:rPr>
                        <a:t>ASALARIADO</a:t>
                      </a:r>
                      <a:endParaRPr lang="es-CO" sz="1400" b="1" i="0" u="none" strike="noStrike" dirty="0">
                        <a:solidFill>
                          <a:srgbClr val="000000"/>
                        </a:solidFill>
                        <a:latin typeface="Arial"/>
                      </a:endParaRPr>
                    </a:p>
                  </a:txBody>
                  <a:tcPr marL="8358" marR="8358" marT="83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5000"/>
                        <a:lumOff val="75000"/>
                      </a:schemeClr>
                    </a:solidFill>
                  </a:tcPr>
                </a:tc>
              </a:tr>
              <a:tr h="817178">
                <a:tc>
                  <a:txBody>
                    <a:bodyPr/>
                    <a:lstStyle/>
                    <a:p>
                      <a:pPr algn="l" fontAlgn="ctr"/>
                      <a:r>
                        <a:rPr lang="es-CO" sz="1400" b="0" i="0" u="none" strike="noStrike" dirty="0">
                          <a:solidFill>
                            <a:srgbClr val="000000"/>
                          </a:solidFill>
                          <a:latin typeface="Arial"/>
                        </a:rPr>
                        <a:t>Total pagos laborales del </a:t>
                      </a:r>
                      <a:r>
                        <a:rPr lang="es-CO" sz="1400" b="0" i="0" u="none" strike="noStrike" dirty="0" smtClean="0">
                          <a:solidFill>
                            <a:srgbClr val="000000"/>
                          </a:solidFill>
                          <a:latin typeface="Arial"/>
                        </a:rPr>
                        <a:t>mes</a:t>
                      </a:r>
                      <a:endParaRPr lang="es-CO" sz="1400" b="0" i="0" u="none" strike="noStrike" dirty="0">
                        <a:solidFill>
                          <a:srgbClr val="000000"/>
                        </a:solidFill>
                        <a:latin typeface="Arial"/>
                      </a:endParaRPr>
                    </a:p>
                  </a:txBody>
                  <a:tcPr marL="8358" marR="8358" marT="83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400" b="0" i="0" u="none" strike="noStrike" dirty="0" smtClean="0">
                          <a:solidFill>
                            <a:srgbClr val="000000"/>
                          </a:solidFill>
                          <a:latin typeface="Arial"/>
                        </a:rPr>
                        <a:t>8,000,000</a:t>
                      </a:r>
                      <a:endParaRPr lang="es-CO" sz="1400" b="0" i="0" u="none" strike="noStrike" dirty="0">
                        <a:solidFill>
                          <a:srgbClr val="000000"/>
                        </a:solidFill>
                        <a:latin typeface="Arial"/>
                      </a:endParaRP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7178">
                <a:tc>
                  <a:txBody>
                    <a:bodyPr/>
                    <a:lstStyle/>
                    <a:p>
                      <a:pPr algn="just" fontAlgn="auto"/>
                      <a:r>
                        <a:rPr lang="es-CO" sz="1400" b="0" i="0" u="none" strike="noStrike" dirty="0">
                          <a:solidFill>
                            <a:srgbClr val="000000"/>
                          </a:solidFill>
                          <a:latin typeface="Arial"/>
                        </a:rPr>
                        <a:t>Menos: aportes obligatorios a salud y pensiones del asalariado </a:t>
                      </a:r>
                      <a:r>
                        <a:rPr lang="es-CO" sz="1400" b="0" i="0" u="none" strike="noStrike" dirty="0" smtClean="0">
                          <a:solidFill>
                            <a:srgbClr val="000000"/>
                          </a:solidFill>
                          <a:latin typeface="Arial"/>
                        </a:rPr>
                        <a:t>propios del mes</a:t>
                      </a:r>
                      <a:endParaRPr lang="es-CO" sz="1400" b="0" i="0" u="none" strike="noStrike" dirty="0">
                        <a:solidFill>
                          <a:srgbClr val="000000"/>
                        </a:solidFill>
                        <a:latin typeface="Arial"/>
                      </a:endParaRP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CO" sz="1400" b="0" i="0" u="none" strike="noStrike" dirty="0" smtClean="0">
                          <a:solidFill>
                            <a:srgbClr val="000000"/>
                          </a:solidFill>
                          <a:latin typeface="Arial"/>
                        </a:rPr>
                        <a:t>-720,000</a:t>
                      </a:r>
                      <a:endParaRPr lang="es-CO" sz="1400" b="0" i="0" u="none" strike="noStrike" dirty="0">
                        <a:solidFill>
                          <a:srgbClr val="000000"/>
                        </a:solidFill>
                        <a:latin typeface="Arial"/>
                      </a:endParaRP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402">
                <a:tc>
                  <a:txBody>
                    <a:bodyPr/>
                    <a:lstStyle/>
                    <a:p>
                      <a:pPr algn="l" fontAlgn="b"/>
                      <a:r>
                        <a:rPr lang="es-CO" sz="1400" b="1" i="0" u="none" strike="noStrike" dirty="0">
                          <a:solidFill>
                            <a:srgbClr val="000000"/>
                          </a:solidFill>
                          <a:latin typeface="Arial"/>
                        </a:rPr>
                        <a:t>BASE GRAVABLE</a:t>
                      </a: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fontAlgn="b"/>
                      <a:r>
                        <a:rPr lang="es-CO" sz="1400" b="1" i="0" u="none" strike="noStrike" dirty="0" smtClean="0">
                          <a:solidFill>
                            <a:srgbClr val="000000"/>
                          </a:solidFill>
                          <a:latin typeface="Arial"/>
                        </a:rPr>
                        <a:t>7,280,000</a:t>
                      </a:r>
                      <a:endParaRPr lang="es-CO" sz="1400" b="1" i="0" u="none" strike="noStrike" dirty="0">
                        <a:solidFill>
                          <a:srgbClr val="000000"/>
                        </a:solidFill>
                        <a:latin typeface="Arial"/>
                      </a:endParaRP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542858">
                <a:tc>
                  <a:txBody>
                    <a:bodyPr/>
                    <a:lstStyle/>
                    <a:p>
                      <a:pPr algn="l" fontAlgn="b"/>
                      <a:r>
                        <a:rPr lang="es-CO" sz="1400" b="1" i="0" u="none" strike="noStrike" dirty="0">
                          <a:solidFill>
                            <a:srgbClr val="000000"/>
                          </a:solidFill>
                          <a:latin typeface="Arial"/>
                        </a:rPr>
                        <a:t>BASE GRAVABLE EXPRESADA EN UVT</a:t>
                      </a: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fontAlgn="b"/>
                      <a:r>
                        <a:rPr lang="es-CO" sz="1400" b="1" i="0" u="none" strike="noStrike" dirty="0" smtClean="0">
                          <a:solidFill>
                            <a:srgbClr val="000000"/>
                          </a:solidFill>
                          <a:latin typeface="Arial"/>
                        </a:rPr>
                        <a:t>271.22</a:t>
                      </a:r>
                      <a:endParaRPr lang="es-CO" sz="1400" b="1" i="0" u="none" strike="noStrike" dirty="0">
                        <a:solidFill>
                          <a:srgbClr val="000000"/>
                        </a:solidFill>
                        <a:latin typeface="Arial"/>
                      </a:endParaRP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542858">
                <a:tc>
                  <a:txBody>
                    <a:bodyPr/>
                    <a:lstStyle/>
                    <a:p>
                      <a:pPr algn="just" fontAlgn="auto"/>
                      <a:r>
                        <a:rPr lang="es-CO" sz="1400" b="1" i="0" u="none" strike="noStrike" dirty="0">
                          <a:solidFill>
                            <a:srgbClr val="000000"/>
                          </a:solidFill>
                          <a:latin typeface="Arial"/>
                        </a:rPr>
                        <a:t>VALOR DE LA RETENCIÓN MINIMA EN UVT </a:t>
                      </a: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fontAlgn="b"/>
                      <a:r>
                        <a:rPr lang="es-CO" sz="1400" b="1" i="0" u="none" strike="noStrike" dirty="0" smtClean="0">
                          <a:solidFill>
                            <a:srgbClr val="000000"/>
                          </a:solidFill>
                          <a:latin typeface="Arial"/>
                        </a:rPr>
                        <a:t>6.93</a:t>
                      </a: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542858">
                <a:tc>
                  <a:txBody>
                    <a:bodyPr/>
                    <a:lstStyle/>
                    <a:p>
                      <a:pPr algn="just" fontAlgn="auto"/>
                      <a:r>
                        <a:rPr lang="es-CO" sz="1400" b="1" i="0" u="none" strike="noStrike" dirty="0">
                          <a:solidFill>
                            <a:srgbClr val="000000"/>
                          </a:solidFill>
                          <a:latin typeface="Arial"/>
                        </a:rPr>
                        <a:t>VALOR DE LA RETENCIÓN MINIMA EN PESOS</a:t>
                      </a: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fontAlgn="b"/>
                      <a:r>
                        <a:rPr lang="es-CO" sz="1400" b="1" i="0" u="none" strike="noStrike" dirty="0" smtClean="0">
                          <a:solidFill>
                            <a:srgbClr val="000000"/>
                          </a:solidFill>
                          <a:latin typeface="Arial"/>
                          <a:hlinkClick r:id="rId2" action="ppaction://hlinksldjump"/>
                        </a:rPr>
                        <a:t>186.000</a:t>
                      </a:r>
                      <a:endParaRPr lang="es-CO" sz="1400" b="1" i="0" u="none" strike="noStrike" dirty="0">
                        <a:solidFill>
                          <a:srgbClr val="000000"/>
                        </a:solidFill>
                        <a:latin typeface="Arial"/>
                      </a:endParaRPr>
                    </a:p>
                  </a:txBody>
                  <a:tcPr marL="8358" marR="8358" marT="83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bl>
          </a:graphicData>
        </a:graphic>
      </p:graphicFrame>
      <p:sp>
        <p:nvSpPr>
          <p:cNvPr id="6" name="5 Terminador">
            <a:hlinkClick r:id="rId3" action="ppaction://hlinksldjump"/>
          </p:cNvPr>
          <p:cNvSpPr/>
          <p:nvPr/>
        </p:nvSpPr>
        <p:spPr>
          <a:xfrm>
            <a:off x="107504" y="332656"/>
            <a:ext cx="8136904" cy="504056"/>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CO" dirty="0" smtClean="0">
                <a:solidFill>
                  <a:schemeClr val="dk1"/>
                </a:solidFill>
                <a:latin typeface="Arial Black" pitchFamily="34" charset="0"/>
              </a:rPr>
              <a:t>CÁLCULO DE LA RETENCIÓN MÍNIMA (ART. 384 DEL E.T.)</a:t>
            </a:r>
            <a:endParaRPr lang="es-CO" dirty="0">
              <a:solidFill>
                <a:schemeClr val="dk1"/>
              </a:solidFill>
              <a:latin typeface="Arial Black"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par>
                                <p:cTn id="11" presetID="3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1000" fill="hold"/>
                                        <p:tgtEl>
                                          <p:spTgt spid="11"/>
                                        </p:tgtEl>
                                        <p:attrNameLst>
                                          <p:attrName>ppt_w</p:attrName>
                                        </p:attrNameLst>
                                      </p:cBhvr>
                                      <p:tavLst>
                                        <p:tav tm="0">
                                          <p:val>
                                            <p:fltVal val="0"/>
                                          </p:val>
                                        </p:tav>
                                        <p:tav tm="100000">
                                          <p:val>
                                            <p:strVal val="#ppt_w"/>
                                          </p:val>
                                        </p:tav>
                                      </p:tavLst>
                                    </p:anim>
                                    <p:anim calcmode="lin" valueType="num">
                                      <p:cBhvr>
                                        <p:cTn id="14" dur="1000" fill="hold"/>
                                        <p:tgtEl>
                                          <p:spTgt spid="11"/>
                                        </p:tgtEl>
                                        <p:attrNameLst>
                                          <p:attrName>ppt_h</p:attrName>
                                        </p:attrNameLst>
                                      </p:cBhvr>
                                      <p:tavLst>
                                        <p:tav tm="0">
                                          <p:val>
                                            <p:fltVal val="0"/>
                                          </p:val>
                                        </p:tav>
                                        <p:tav tm="100000">
                                          <p:val>
                                            <p:strVal val="#ppt_h"/>
                                          </p:val>
                                        </p:tav>
                                      </p:tavLst>
                                    </p:anim>
                                    <p:anim calcmode="lin" valueType="num">
                                      <p:cBhvr>
                                        <p:cTn id="15" dur="1000" fill="hold"/>
                                        <p:tgtEl>
                                          <p:spTgt spid="11"/>
                                        </p:tgtEl>
                                        <p:attrNameLst>
                                          <p:attrName>style.rotation</p:attrName>
                                        </p:attrNameLst>
                                      </p:cBhvr>
                                      <p:tavLst>
                                        <p:tav tm="0">
                                          <p:val>
                                            <p:fltVal val="90"/>
                                          </p:val>
                                        </p:tav>
                                        <p:tav tm="100000">
                                          <p:val>
                                            <p:fltVal val="0"/>
                                          </p:val>
                                        </p:tav>
                                      </p:tavLst>
                                    </p:anim>
                                    <p:animEffect transition="in" filter="fade">
                                      <p:cBhvr>
                                        <p:cTn id="1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pie de página"/>
          <p:cNvSpPr>
            <a:spLocks noGrp="1"/>
          </p:cNvSpPr>
          <p:nvPr>
            <p:ph type="ftr" sz="quarter" idx="11"/>
          </p:nvPr>
        </p:nvSpPr>
        <p:spPr>
          <a:xfrm rot="16200000">
            <a:off x="6517270" y="2979120"/>
            <a:ext cx="4506561" cy="365760"/>
          </a:xfrm>
        </p:spPr>
        <p:txBody>
          <a:bodyPr/>
          <a:lstStyle/>
          <a:p>
            <a:pPr algn="l"/>
            <a:r>
              <a:rPr lang="es-CO" dirty="0" smtClean="0"/>
              <a:t>Cesar  E. </a:t>
            </a:r>
            <a:r>
              <a:rPr lang="es-CO" dirty="0" err="1" smtClean="0"/>
              <a:t>Anzola</a:t>
            </a:r>
            <a:r>
              <a:rPr lang="es-CO" dirty="0" smtClean="0"/>
              <a:t> Aguilar - Contador Público Especialista en Impuestos</a:t>
            </a:r>
            <a:endParaRPr lang="es-CO" dirty="0"/>
          </a:p>
        </p:txBody>
      </p:sp>
      <p:sp>
        <p:nvSpPr>
          <p:cNvPr id="12" name="11 Terminador"/>
          <p:cNvSpPr/>
          <p:nvPr/>
        </p:nvSpPr>
        <p:spPr>
          <a:xfrm>
            <a:off x="323528" y="260648"/>
            <a:ext cx="7920880" cy="108012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0"/>
              </a:spcBef>
              <a:defRPr/>
            </a:pPr>
            <a:r>
              <a:rPr lang="es-CO" sz="2400" dirty="0" smtClean="0">
                <a:solidFill>
                  <a:schemeClr val="dk1"/>
                </a:solidFill>
                <a:latin typeface="Arial Black" pitchFamily="34" charset="0"/>
              </a:rPr>
              <a:t>CLASIFICACIÓN DE LAS PERSONAS NATURALES  RESIDENTES</a:t>
            </a:r>
            <a:endParaRPr lang="es-CO" sz="2400" dirty="0">
              <a:solidFill>
                <a:schemeClr val="dk1"/>
              </a:solidFill>
              <a:latin typeface="Arial Black" pitchFamily="34" charset="0"/>
            </a:endParaRPr>
          </a:p>
        </p:txBody>
      </p:sp>
      <p:sp>
        <p:nvSpPr>
          <p:cNvPr id="17" name="16 Flecha a la derecha con muesca"/>
          <p:cNvSpPr/>
          <p:nvPr/>
        </p:nvSpPr>
        <p:spPr>
          <a:xfrm rot="7808128">
            <a:off x="2133738" y="2895609"/>
            <a:ext cx="1663212" cy="23424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200" dirty="0"/>
          </a:p>
        </p:txBody>
      </p:sp>
      <p:sp>
        <p:nvSpPr>
          <p:cNvPr id="19" name="18 Terminador"/>
          <p:cNvSpPr/>
          <p:nvPr/>
        </p:nvSpPr>
        <p:spPr>
          <a:xfrm>
            <a:off x="2915816" y="1772816"/>
            <a:ext cx="2736304" cy="57606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0"/>
              </a:spcBef>
              <a:defRPr/>
            </a:pPr>
            <a:r>
              <a:rPr lang="es-CO" sz="2400" dirty="0" smtClean="0">
                <a:solidFill>
                  <a:schemeClr val="dk1"/>
                </a:solidFill>
                <a:latin typeface="Arial Black" pitchFamily="34" charset="0"/>
              </a:rPr>
              <a:t>EMPLEADOS</a:t>
            </a:r>
          </a:p>
        </p:txBody>
      </p:sp>
      <p:sp>
        <p:nvSpPr>
          <p:cNvPr id="20" name="19 Rectángulo redondeado"/>
          <p:cNvSpPr/>
          <p:nvPr/>
        </p:nvSpPr>
        <p:spPr>
          <a:xfrm>
            <a:off x="251520" y="3789040"/>
            <a:ext cx="3744416" cy="2880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solidFill>
                  <a:schemeClr val="tx2">
                    <a:lumMod val="50000"/>
                  </a:schemeClr>
                </a:solidFill>
                <a:latin typeface="Arial" pitchFamily="34" charset="0"/>
                <a:cs typeface="Arial" pitchFamily="34" charset="0"/>
              </a:rPr>
              <a:t>Asalariados</a:t>
            </a:r>
          </a:p>
          <a:p>
            <a:pPr algn="ctr"/>
            <a:endParaRPr lang="es-CO" sz="2000" b="1" dirty="0" smtClean="0">
              <a:solidFill>
                <a:schemeClr val="tx2">
                  <a:lumMod val="50000"/>
                </a:schemeClr>
              </a:solidFill>
              <a:latin typeface="Arial" pitchFamily="34" charset="0"/>
              <a:cs typeface="Arial" pitchFamily="34" charset="0"/>
            </a:endParaRPr>
          </a:p>
          <a:p>
            <a:pPr algn="ctr"/>
            <a:r>
              <a:rPr lang="es-CO" dirty="0" smtClean="0">
                <a:solidFill>
                  <a:schemeClr val="tx2">
                    <a:lumMod val="50000"/>
                  </a:schemeClr>
                </a:solidFill>
                <a:latin typeface="Arial" pitchFamily="34" charset="0"/>
                <a:cs typeface="Arial" pitchFamily="34" charset="0"/>
              </a:rPr>
              <a:t>Cuyos ingresos provengan en una proporción igual o superior a un 80%, mediante una vinculación laboral o legal y reglamentaria.</a:t>
            </a:r>
            <a:endParaRPr lang="es-CO" dirty="0"/>
          </a:p>
        </p:txBody>
      </p:sp>
      <p:sp>
        <p:nvSpPr>
          <p:cNvPr id="22" name="21 Flecha a la derecha con muesca"/>
          <p:cNvSpPr/>
          <p:nvPr/>
        </p:nvSpPr>
        <p:spPr>
          <a:xfrm rot="2785570">
            <a:off x="4790188" y="2882570"/>
            <a:ext cx="1770184" cy="22876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200" dirty="0"/>
          </a:p>
        </p:txBody>
      </p:sp>
      <p:sp>
        <p:nvSpPr>
          <p:cNvPr id="23" name="22 Rectángulo redondeado"/>
          <p:cNvSpPr/>
          <p:nvPr/>
        </p:nvSpPr>
        <p:spPr>
          <a:xfrm>
            <a:off x="4499992" y="3789040"/>
            <a:ext cx="3744416" cy="2880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solidFill>
                  <a:schemeClr val="tx2">
                    <a:lumMod val="50000"/>
                  </a:schemeClr>
                </a:solidFill>
                <a:latin typeface="Arial" pitchFamily="34" charset="0"/>
                <a:cs typeface="Arial" pitchFamily="34" charset="0"/>
              </a:rPr>
              <a:t>Prestadores de Servicios </a:t>
            </a:r>
          </a:p>
          <a:p>
            <a:pPr algn="ctr"/>
            <a:endParaRPr lang="es-CO" sz="2000" b="1" dirty="0" smtClean="0">
              <a:solidFill>
                <a:schemeClr val="tx2">
                  <a:lumMod val="50000"/>
                </a:schemeClr>
              </a:solidFill>
              <a:latin typeface="Arial" pitchFamily="34" charset="0"/>
              <a:cs typeface="Arial" pitchFamily="34" charset="0"/>
            </a:endParaRPr>
          </a:p>
          <a:p>
            <a:pPr algn="ctr"/>
            <a:r>
              <a:rPr lang="es-CO" sz="1600" dirty="0" smtClean="0">
                <a:solidFill>
                  <a:schemeClr val="tx2">
                    <a:lumMod val="50000"/>
                  </a:schemeClr>
                </a:solidFill>
                <a:latin typeface="Arial" pitchFamily="34" charset="0"/>
                <a:cs typeface="Arial" pitchFamily="34" charset="0"/>
              </a:rPr>
              <a:t>Ingresos por el ejercicio de profesiones liberales o por servicios que no requieran la utilización de materiales o insumos especializados ni de maquinaria especializada, siempre que del total de sus ingresos, el 80% o más provengan por el ejercicio de dichas actividades.</a:t>
            </a:r>
            <a:endParaRPr lang="es-CO" sz="1600" dirty="0"/>
          </a:p>
        </p:txBody>
      </p:sp>
    </p:spTree>
    <p:extLst>
      <p:ext uri="{BB962C8B-B14F-4D97-AF65-F5344CB8AC3E}">
        <p14:creationId xmlns:p14="http://schemas.microsoft.com/office/powerpoint/2010/main" val="23003816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 calcmode="lin" valueType="num">
                                      <p:cBhvr>
                                        <p:cTn id="9" dur="1000" fill="hold"/>
                                        <p:tgtEl>
                                          <p:spTgt spid="12"/>
                                        </p:tgtEl>
                                        <p:attrNameLst>
                                          <p:attrName>style.rotation</p:attrName>
                                        </p:attrNameLst>
                                      </p:cBhvr>
                                      <p:tavLst>
                                        <p:tav tm="0">
                                          <p:val>
                                            <p:fltVal val="90"/>
                                          </p:val>
                                        </p:tav>
                                        <p:tav tm="100000">
                                          <p:val>
                                            <p:fltVal val="0"/>
                                          </p:val>
                                        </p:tav>
                                      </p:tavLst>
                                    </p:anim>
                                    <p:animEffect transition="in" filter="fade">
                                      <p:cBhvr>
                                        <p:cTn id="10" dur="1000"/>
                                        <p:tgtEl>
                                          <p:spTgt spid="1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p:cTn id="13" dur="1000" fill="hold"/>
                                        <p:tgtEl>
                                          <p:spTgt spid="19"/>
                                        </p:tgtEl>
                                        <p:attrNameLst>
                                          <p:attrName>ppt_w</p:attrName>
                                        </p:attrNameLst>
                                      </p:cBhvr>
                                      <p:tavLst>
                                        <p:tav tm="0">
                                          <p:val>
                                            <p:fltVal val="0"/>
                                          </p:val>
                                        </p:tav>
                                        <p:tav tm="100000">
                                          <p:val>
                                            <p:strVal val="#ppt_w"/>
                                          </p:val>
                                        </p:tav>
                                      </p:tavLst>
                                    </p:anim>
                                    <p:anim calcmode="lin" valueType="num">
                                      <p:cBhvr>
                                        <p:cTn id="14" dur="1000" fill="hold"/>
                                        <p:tgtEl>
                                          <p:spTgt spid="19"/>
                                        </p:tgtEl>
                                        <p:attrNameLst>
                                          <p:attrName>ppt_h</p:attrName>
                                        </p:attrNameLst>
                                      </p:cBhvr>
                                      <p:tavLst>
                                        <p:tav tm="0">
                                          <p:val>
                                            <p:fltVal val="0"/>
                                          </p:val>
                                        </p:tav>
                                        <p:tav tm="100000">
                                          <p:val>
                                            <p:strVal val="#ppt_h"/>
                                          </p:val>
                                        </p:tav>
                                      </p:tavLst>
                                    </p:anim>
                                    <p:anim calcmode="lin" valueType="num">
                                      <p:cBhvr>
                                        <p:cTn id="15" dur="1000" fill="hold"/>
                                        <p:tgtEl>
                                          <p:spTgt spid="19"/>
                                        </p:tgtEl>
                                        <p:attrNameLst>
                                          <p:attrName>style.rotation</p:attrName>
                                        </p:attrNameLst>
                                      </p:cBhvr>
                                      <p:tavLst>
                                        <p:tav tm="0">
                                          <p:val>
                                            <p:fltVal val="90"/>
                                          </p:val>
                                        </p:tav>
                                        <p:tav tm="100000">
                                          <p:val>
                                            <p:fltVal val="0"/>
                                          </p:val>
                                        </p:tav>
                                      </p:tavLst>
                                    </p:anim>
                                    <p:animEffect transition="in" filter="fade">
                                      <p:cBhvr>
                                        <p:cTn id="16" dur="1000"/>
                                        <p:tgtEl>
                                          <p:spTgt spid="19"/>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p:cTn id="19" dur="1000" fill="hold"/>
                                        <p:tgtEl>
                                          <p:spTgt spid="17"/>
                                        </p:tgtEl>
                                        <p:attrNameLst>
                                          <p:attrName>ppt_w</p:attrName>
                                        </p:attrNameLst>
                                      </p:cBhvr>
                                      <p:tavLst>
                                        <p:tav tm="0">
                                          <p:val>
                                            <p:fltVal val="0"/>
                                          </p:val>
                                        </p:tav>
                                        <p:tav tm="100000">
                                          <p:val>
                                            <p:strVal val="#ppt_w"/>
                                          </p:val>
                                        </p:tav>
                                      </p:tavLst>
                                    </p:anim>
                                    <p:anim calcmode="lin" valueType="num">
                                      <p:cBhvr>
                                        <p:cTn id="20" dur="1000" fill="hold"/>
                                        <p:tgtEl>
                                          <p:spTgt spid="17"/>
                                        </p:tgtEl>
                                        <p:attrNameLst>
                                          <p:attrName>ppt_h</p:attrName>
                                        </p:attrNameLst>
                                      </p:cBhvr>
                                      <p:tavLst>
                                        <p:tav tm="0">
                                          <p:val>
                                            <p:fltVal val="0"/>
                                          </p:val>
                                        </p:tav>
                                        <p:tav tm="100000">
                                          <p:val>
                                            <p:strVal val="#ppt_h"/>
                                          </p:val>
                                        </p:tav>
                                      </p:tavLst>
                                    </p:anim>
                                    <p:anim calcmode="lin" valueType="num">
                                      <p:cBhvr>
                                        <p:cTn id="21" dur="1000" fill="hold"/>
                                        <p:tgtEl>
                                          <p:spTgt spid="17"/>
                                        </p:tgtEl>
                                        <p:attrNameLst>
                                          <p:attrName>style.rotation</p:attrName>
                                        </p:attrNameLst>
                                      </p:cBhvr>
                                      <p:tavLst>
                                        <p:tav tm="0">
                                          <p:val>
                                            <p:fltVal val="90"/>
                                          </p:val>
                                        </p:tav>
                                        <p:tav tm="100000">
                                          <p:val>
                                            <p:fltVal val="0"/>
                                          </p:val>
                                        </p:tav>
                                      </p:tavLst>
                                    </p:anim>
                                    <p:animEffect transition="in" filter="fade">
                                      <p:cBhvr>
                                        <p:cTn id="22" dur="1000"/>
                                        <p:tgtEl>
                                          <p:spTgt spid="17"/>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p:cTn id="25" dur="1000" fill="hold"/>
                                        <p:tgtEl>
                                          <p:spTgt spid="22"/>
                                        </p:tgtEl>
                                        <p:attrNameLst>
                                          <p:attrName>ppt_w</p:attrName>
                                        </p:attrNameLst>
                                      </p:cBhvr>
                                      <p:tavLst>
                                        <p:tav tm="0">
                                          <p:val>
                                            <p:fltVal val="0"/>
                                          </p:val>
                                        </p:tav>
                                        <p:tav tm="100000">
                                          <p:val>
                                            <p:strVal val="#ppt_w"/>
                                          </p:val>
                                        </p:tav>
                                      </p:tavLst>
                                    </p:anim>
                                    <p:anim calcmode="lin" valueType="num">
                                      <p:cBhvr>
                                        <p:cTn id="26" dur="1000" fill="hold"/>
                                        <p:tgtEl>
                                          <p:spTgt spid="22"/>
                                        </p:tgtEl>
                                        <p:attrNameLst>
                                          <p:attrName>ppt_h</p:attrName>
                                        </p:attrNameLst>
                                      </p:cBhvr>
                                      <p:tavLst>
                                        <p:tav tm="0">
                                          <p:val>
                                            <p:fltVal val="0"/>
                                          </p:val>
                                        </p:tav>
                                        <p:tav tm="100000">
                                          <p:val>
                                            <p:strVal val="#ppt_h"/>
                                          </p:val>
                                        </p:tav>
                                      </p:tavLst>
                                    </p:anim>
                                    <p:anim calcmode="lin" valueType="num">
                                      <p:cBhvr>
                                        <p:cTn id="27" dur="1000" fill="hold"/>
                                        <p:tgtEl>
                                          <p:spTgt spid="22"/>
                                        </p:tgtEl>
                                        <p:attrNameLst>
                                          <p:attrName>style.rotation</p:attrName>
                                        </p:attrNameLst>
                                      </p:cBhvr>
                                      <p:tavLst>
                                        <p:tav tm="0">
                                          <p:val>
                                            <p:fltVal val="90"/>
                                          </p:val>
                                        </p:tav>
                                        <p:tav tm="100000">
                                          <p:val>
                                            <p:fltVal val="0"/>
                                          </p:val>
                                        </p:tav>
                                      </p:tavLst>
                                    </p:anim>
                                    <p:animEffect transition="in" filter="fade">
                                      <p:cBhvr>
                                        <p:cTn id="28" dur="1000"/>
                                        <p:tgtEl>
                                          <p:spTgt spid="22"/>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p:cTn id="31" dur="1000" fill="hold"/>
                                        <p:tgtEl>
                                          <p:spTgt spid="23"/>
                                        </p:tgtEl>
                                        <p:attrNameLst>
                                          <p:attrName>ppt_w</p:attrName>
                                        </p:attrNameLst>
                                      </p:cBhvr>
                                      <p:tavLst>
                                        <p:tav tm="0">
                                          <p:val>
                                            <p:fltVal val="0"/>
                                          </p:val>
                                        </p:tav>
                                        <p:tav tm="100000">
                                          <p:val>
                                            <p:strVal val="#ppt_w"/>
                                          </p:val>
                                        </p:tav>
                                      </p:tavLst>
                                    </p:anim>
                                    <p:anim calcmode="lin" valueType="num">
                                      <p:cBhvr>
                                        <p:cTn id="32" dur="1000" fill="hold"/>
                                        <p:tgtEl>
                                          <p:spTgt spid="23"/>
                                        </p:tgtEl>
                                        <p:attrNameLst>
                                          <p:attrName>ppt_h</p:attrName>
                                        </p:attrNameLst>
                                      </p:cBhvr>
                                      <p:tavLst>
                                        <p:tav tm="0">
                                          <p:val>
                                            <p:fltVal val="0"/>
                                          </p:val>
                                        </p:tav>
                                        <p:tav tm="100000">
                                          <p:val>
                                            <p:strVal val="#ppt_h"/>
                                          </p:val>
                                        </p:tav>
                                      </p:tavLst>
                                    </p:anim>
                                    <p:anim calcmode="lin" valueType="num">
                                      <p:cBhvr>
                                        <p:cTn id="33" dur="1000" fill="hold"/>
                                        <p:tgtEl>
                                          <p:spTgt spid="23"/>
                                        </p:tgtEl>
                                        <p:attrNameLst>
                                          <p:attrName>style.rotation</p:attrName>
                                        </p:attrNameLst>
                                      </p:cBhvr>
                                      <p:tavLst>
                                        <p:tav tm="0">
                                          <p:val>
                                            <p:fltVal val="90"/>
                                          </p:val>
                                        </p:tav>
                                        <p:tav tm="100000">
                                          <p:val>
                                            <p:fltVal val="0"/>
                                          </p:val>
                                        </p:tav>
                                      </p:tavLst>
                                    </p:anim>
                                    <p:animEffect transition="in" filter="fade">
                                      <p:cBhvr>
                                        <p:cTn id="34" dur="1000"/>
                                        <p:tgtEl>
                                          <p:spTgt spid="23"/>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1000" fill="hold"/>
                                        <p:tgtEl>
                                          <p:spTgt spid="20"/>
                                        </p:tgtEl>
                                        <p:attrNameLst>
                                          <p:attrName>ppt_w</p:attrName>
                                        </p:attrNameLst>
                                      </p:cBhvr>
                                      <p:tavLst>
                                        <p:tav tm="0">
                                          <p:val>
                                            <p:fltVal val="0"/>
                                          </p:val>
                                        </p:tav>
                                        <p:tav tm="100000">
                                          <p:val>
                                            <p:strVal val="#ppt_w"/>
                                          </p:val>
                                        </p:tav>
                                      </p:tavLst>
                                    </p:anim>
                                    <p:anim calcmode="lin" valueType="num">
                                      <p:cBhvr>
                                        <p:cTn id="38" dur="1000" fill="hold"/>
                                        <p:tgtEl>
                                          <p:spTgt spid="20"/>
                                        </p:tgtEl>
                                        <p:attrNameLst>
                                          <p:attrName>ppt_h</p:attrName>
                                        </p:attrNameLst>
                                      </p:cBhvr>
                                      <p:tavLst>
                                        <p:tav tm="0">
                                          <p:val>
                                            <p:fltVal val="0"/>
                                          </p:val>
                                        </p:tav>
                                        <p:tav tm="100000">
                                          <p:val>
                                            <p:strVal val="#ppt_h"/>
                                          </p:val>
                                        </p:tav>
                                      </p:tavLst>
                                    </p:anim>
                                    <p:anim calcmode="lin" valueType="num">
                                      <p:cBhvr>
                                        <p:cTn id="39" dur="1000" fill="hold"/>
                                        <p:tgtEl>
                                          <p:spTgt spid="20"/>
                                        </p:tgtEl>
                                        <p:attrNameLst>
                                          <p:attrName>style.rotation</p:attrName>
                                        </p:attrNameLst>
                                      </p:cBhvr>
                                      <p:tavLst>
                                        <p:tav tm="0">
                                          <p:val>
                                            <p:fltVal val="90"/>
                                          </p:val>
                                        </p:tav>
                                        <p:tav tm="100000">
                                          <p:val>
                                            <p:fltVal val="0"/>
                                          </p:val>
                                        </p:tav>
                                      </p:tavLst>
                                    </p:anim>
                                    <p:animEffect transition="in" filter="fade">
                                      <p:cBhvr>
                                        <p:cTn id="40"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7" grpId="0" animBg="1"/>
      <p:bldP spid="19" grpId="0" animBg="1"/>
      <p:bldP spid="20" grpId="0" animBg="1"/>
      <p:bldP spid="22" grpId="0" animBg="1"/>
      <p:bldP spid="2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a:xfrm rot="16200000">
            <a:off x="6769298" y="3231148"/>
            <a:ext cx="4002505" cy="365760"/>
          </a:xfrm>
        </p:spPr>
        <p:txBody>
          <a:bodyPr/>
          <a:lstStyle/>
          <a:p>
            <a:pPr algn="l"/>
            <a:r>
              <a:rPr lang="es-CO" dirty="0" smtClean="0"/>
              <a:t>Cesar E. </a:t>
            </a:r>
            <a:r>
              <a:rPr lang="es-CO" dirty="0" err="1" smtClean="0"/>
              <a:t>Anzola</a:t>
            </a:r>
            <a:r>
              <a:rPr lang="es-CO" dirty="0" smtClean="0"/>
              <a:t> Aguilar - Contador Especialista en Impuestos</a:t>
            </a:r>
            <a:endParaRPr lang="es-CO" dirty="0"/>
          </a:p>
        </p:txBody>
      </p:sp>
      <p:sp>
        <p:nvSpPr>
          <p:cNvPr id="3" name="2 Rectángulo redondeado"/>
          <p:cNvSpPr/>
          <p:nvPr/>
        </p:nvSpPr>
        <p:spPr>
          <a:xfrm>
            <a:off x="251520" y="2060848"/>
            <a:ext cx="2016224"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solidFill>
                  <a:schemeClr val="tx2">
                    <a:lumMod val="50000"/>
                  </a:schemeClr>
                </a:solidFill>
                <a:latin typeface="Arial" pitchFamily="34" charset="0"/>
                <a:cs typeface="Arial" pitchFamily="34" charset="0"/>
              </a:rPr>
              <a:t>Retención en la fuente Art. 383 E.T. </a:t>
            </a:r>
            <a:r>
              <a:rPr lang="es-CO" sz="2000" b="1" dirty="0" smtClean="0">
                <a:solidFill>
                  <a:schemeClr val="tx2">
                    <a:lumMod val="50000"/>
                  </a:schemeClr>
                </a:solidFill>
                <a:latin typeface="Arial" pitchFamily="34" charset="0"/>
                <a:cs typeface="Arial" pitchFamily="34" charset="0"/>
                <a:hlinkClick r:id="rId2" action="ppaction://hlinksldjump"/>
              </a:rPr>
              <a:t>$332.000</a:t>
            </a:r>
            <a:endParaRPr lang="es-CO" sz="2000" b="1" dirty="0" smtClean="0">
              <a:solidFill>
                <a:schemeClr val="tx2">
                  <a:lumMod val="50000"/>
                </a:schemeClr>
              </a:solidFill>
              <a:latin typeface="Arial" pitchFamily="34" charset="0"/>
              <a:cs typeface="Arial" pitchFamily="34" charset="0"/>
            </a:endParaRPr>
          </a:p>
        </p:txBody>
      </p:sp>
      <p:sp>
        <p:nvSpPr>
          <p:cNvPr id="4" name="3 Rectángulo redondeado"/>
          <p:cNvSpPr/>
          <p:nvPr/>
        </p:nvSpPr>
        <p:spPr>
          <a:xfrm>
            <a:off x="6228184" y="2060848"/>
            <a:ext cx="2016224" cy="13174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solidFill>
                  <a:schemeClr val="tx2">
                    <a:lumMod val="50000"/>
                  </a:schemeClr>
                </a:solidFill>
                <a:latin typeface="Arial" pitchFamily="34" charset="0"/>
                <a:cs typeface="Arial" pitchFamily="34" charset="0"/>
              </a:rPr>
              <a:t>Retención en la fuente Art. 384 E.T. </a:t>
            </a:r>
            <a:r>
              <a:rPr lang="es-CO" sz="2000" b="1" dirty="0" smtClean="0">
                <a:solidFill>
                  <a:schemeClr val="tx2">
                    <a:lumMod val="50000"/>
                  </a:schemeClr>
                </a:solidFill>
                <a:latin typeface="Arial" pitchFamily="34" charset="0"/>
                <a:cs typeface="Arial" pitchFamily="34" charset="0"/>
                <a:hlinkClick r:id="rId3" action="ppaction://hlinksldjump"/>
              </a:rPr>
              <a:t>$186.000</a:t>
            </a:r>
            <a:endParaRPr lang="es-CO" sz="2000" b="1" dirty="0" smtClean="0">
              <a:solidFill>
                <a:schemeClr val="tx2">
                  <a:lumMod val="50000"/>
                </a:schemeClr>
              </a:solidFill>
              <a:latin typeface="Arial" pitchFamily="34" charset="0"/>
              <a:cs typeface="Arial" pitchFamily="34" charset="0"/>
            </a:endParaRPr>
          </a:p>
        </p:txBody>
      </p:sp>
      <p:sp>
        <p:nvSpPr>
          <p:cNvPr id="5" name="4 Elipse"/>
          <p:cNvSpPr/>
          <p:nvPr/>
        </p:nvSpPr>
        <p:spPr>
          <a:xfrm>
            <a:off x="3203848" y="4005064"/>
            <a:ext cx="2088232"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solidFill>
                  <a:schemeClr val="tx1">
                    <a:lumMod val="90000"/>
                    <a:lumOff val="10000"/>
                  </a:schemeClr>
                </a:solidFill>
                <a:latin typeface="Arial" pitchFamily="34" charset="0"/>
                <a:cs typeface="Arial" pitchFamily="34" charset="0"/>
              </a:rPr>
              <a:t>Retención a practicar</a:t>
            </a:r>
          </a:p>
          <a:p>
            <a:pPr algn="ctr"/>
            <a:r>
              <a:rPr lang="es-CO" sz="2000" b="1" dirty="0" smtClean="0">
                <a:solidFill>
                  <a:schemeClr val="tx1">
                    <a:lumMod val="90000"/>
                    <a:lumOff val="10000"/>
                  </a:schemeClr>
                </a:solidFill>
                <a:latin typeface="Arial" pitchFamily="34" charset="0"/>
                <a:cs typeface="Arial" pitchFamily="34" charset="0"/>
              </a:rPr>
              <a:t>332.000</a:t>
            </a:r>
            <a:endParaRPr lang="es-CO" sz="2000" b="1" dirty="0">
              <a:solidFill>
                <a:schemeClr val="tx1">
                  <a:lumMod val="90000"/>
                  <a:lumOff val="10000"/>
                </a:schemeClr>
              </a:solidFill>
              <a:latin typeface="Arial" pitchFamily="34" charset="0"/>
              <a:cs typeface="Arial" pitchFamily="34" charset="0"/>
            </a:endParaRPr>
          </a:p>
        </p:txBody>
      </p:sp>
      <p:sp>
        <p:nvSpPr>
          <p:cNvPr id="6" name="5 Flecha izquierda"/>
          <p:cNvSpPr/>
          <p:nvPr/>
        </p:nvSpPr>
        <p:spPr>
          <a:xfrm rot="13450304">
            <a:off x="1988012" y="3645931"/>
            <a:ext cx="1568768" cy="37169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7 Flecha izquierda y derecha"/>
          <p:cNvSpPr/>
          <p:nvPr/>
        </p:nvSpPr>
        <p:spPr>
          <a:xfrm>
            <a:off x="2267744" y="2060848"/>
            <a:ext cx="3960440" cy="72008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smtClean="0">
                <a:solidFill>
                  <a:schemeClr val="tx2">
                    <a:lumMod val="50000"/>
                  </a:schemeClr>
                </a:solidFill>
                <a:latin typeface="Arial Black" pitchFamily="34" charset="0"/>
              </a:rPr>
              <a:t>ASALARIADO</a:t>
            </a:r>
            <a:endParaRPr lang="es-CO" b="1" dirty="0">
              <a:solidFill>
                <a:schemeClr val="tx2">
                  <a:lumMod val="50000"/>
                </a:schemeClr>
              </a:solidFill>
              <a:latin typeface="Arial Black" pitchFamily="34" charset="0"/>
            </a:endParaRPr>
          </a:p>
        </p:txBody>
      </p:sp>
      <p:sp>
        <p:nvSpPr>
          <p:cNvPr id="9" name="8 Flecha izquierda"/>
          <p:cNvSpPr/>
          <p:nvPr/>
        </p:nvSpPr>
        <p:spPr>
          <a:xfrm rot="18957859">
            <a:off x="4925019" y="3632328"/>
            <a:ext cx="1564076" cy="37169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9 Terminador">
            <a:hlinkClick r:id="rId4" action="ppaction://hlinksldjump"/>
          </p:cNvPr>
          <p:cNvSpPr/>
          <p:nvPr/>
        </p:nvSpPr>
        <p:spPr>
          <a:xfrm>
            <a:off x="107504" y="332656"/>
            <a:ext cx="8136904" cy="504056"/>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CO" sz="2200" dirty="0" smtClean="0">
                <a:solidFill>
                  <a:schemeClr val="dk1"/>
                </a:solidFill>
                <a:latin typeface="Arial Black" pitchFamily="34" charset="0"/>
              </a:rPr>
              <a:t>RETENCIÓN PARA EL MES DE JULIO DE 2013</a:t>
            </a:r>
            <a:endParaRPr lang="es-CO" sz="2200" dirty="0">
              <a:solidFill>
                <a:schemeClr val="dk1"/>
              </a:solidFill>
              <a:latin typeface="Arial Black"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style.rotation</p:attrName>
                                        </p:attrNameLst>
                                      </p:cBhvr>
                                      <p:tavLst>
                                        <p:tav tm="0">
                                          <p:val>
                                            <p:fltVal val="90"/>
                                          </p:val>
                                        </p:tav>
                                        <p:tav tm="100000">
                                          <p:val>
                                            <p:fltVal val="0"/>
                                          </p:val>
                                        </p:tav>
                                      </p:tavLst>
                                    </p:anim>
                                    <p:animEffect transition="in" filter="fade">
                                      <p:cBhvr>
                                        <p:cTn id="16" dur="1000"/>
                                        <p:tgtEl>
                                          <p:spTgt spid="8"/>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1000" fill="hold"/>
                                        <p:tgtEl>
                                          <p:spTgt spid="3"/>
                                        </p:tgtEl>
                                        <p:attrNameLst>
                                          <p:attrName>ppt_w</p:attrName>
                                        </p:attrNameLst>
                                      </p:cBhvr>
                                      <p:tavLst>
                                        <p:tav tm="0">
                                          <p:val>
                                            <p:fltVal val="0"/>
                                          </p:val>
                                        </p:tav>
                                        <p:tav tm="100000">
                                          <p:val>
                                            <p:strVal val="#ppt_w"/>
                                          </p:val>
                                        </p:tav>
                                      </p:tavLst>
                                    </p:anim>
                                    <p:anim calcmode="lin" valueType="num">
                                      <p:cBhvr>
                                        <p:cTn id="20" dur="1000" fill="hold"/>
                                        <p:tgtEl>
                                          <p:spTgt spid="3"/>
                                        </p:tgtEl>
                                        <p:attrNameLst>
                                          <p:attrName>ppt_h</p:attrName>
                                        </p:attrNameLst>
                                      </p:cBhvr>
                                      <p:tavLst>
                                        <p:tav tm="0">
                                          <p:val>
                                            <p:fltVal val="0"/>
                                          </p:val>
                                        </p:tav>
                                        <p:tav tm="100000">
                                          <p:val>
                                            <p:strVal val="#ppt_h"/>
                                          </p:val>
                                        </p:tav>
                                      </p:tavLst>
                                    </p:anim>
                                    <p:anim calcmode="lin" valueType="num">
                                      <p:cBhvr>
                                        <p:cTn id="21" dur="1000" fill="hold"/>
                                        <p:tgtEl>
                                          <p:spTgt spid="3"/>
                                        </p:tgtEl>
                                        <p:attrNameLst>
                                          <p:attrName>style.rotation</p:attrName>
                                        </p:attrNameLst>
                                      </p:cBhvr>
                                      <p:tavLst>
                                        <p:tav tm="0">
                                          <p:val>
                                            <p:fltVal val="90"/>
                                          </p:val>
                                        </p:tav>
                                        <p:tav tm="100000">
                                          <p:val>
                                            <p:fltVal val="0"/>
                                          </p:val>
                                        </p:tav>
                                      </p:tavLst>
                                    </p:anim>
                                    <p:animEffect transition="in" filter="fade">
                                      <p:cBhvr>
                                        <p:cTn id="22" dur="1000"/>
                                        <p:tgtEl>
                                          <p:spTgt spid="3"/>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1000" fill="hold"/>
                                        <p:tgtEl>
                                          <p:spTgt spid="9"/>
                                        </p:tgtEl>
                                        <p:attrNameLst>
                                          <p:attrName>ppt_w</p:attrName>
                                        </p:attrNameLst>
                                      </p:cBhvr>
                                      <p:tavLst>
                                        <p:tav tm="0">
                                          <p:val>
                                            <p:fltVal val="0"/>
                                          </p:val>
                                        </p:tav>
                                        <p:tav tm="100000">
                                          <p:val>
                                            <p:strVal val="#ppt_w"/>
                                          </p:val>
                                        </p:tav>
                                      </p:tavLst>
                                    </p:anim>
                                    <p:anim calcmode="lin" valueType="num">
                                      <p:cBhvr>
                                        <p:cTn id="32" dur="1000" fill="hold"/>
                                        <p:tgtEl>
                                          <p:spTgt spid="9"/>
                                        </p:tgtEl>
                                        <p:attrNameLst>
                                          <p:attrName>ppt_h</p:attrName>
                                        </p:attrNameLst>
                                      </p:cBhvr>
                                      <p:tavLst>
                                        <p:tav tm="0">
                                          <p:val>
                                            <p:fltVal val="0"/>
                                          </p:val>
                                        </p:tav>
                                        <p:tav tm="100000">
                                          <p:val>
                                            <p:strVal val="#ppt_h"/>
                                          </p:val>
                                        </p:tav>
                                      </p:tavLst>
                                    </p:anim>
                                    <p:anim calcmode="lin" valueType="num">
                                      <p:cBhvr>
                                        <p:cTn id="33" dur="1000" fill="hold"/>
                                        <p:tgtEl>
                                          <p:spTgt spid="9"/>
                                        </p:tgtEl>
                                        <p:attrNameLst>
                                          <p:attrName>style.rotation</p:attrName>
                                        </p:attrNameLst>
                                      </p:cBhvr>
                                      <p:tavLst>
                                        <p:tav tm="0">
                                          <p:val>
                                            <p:fltVal val="90"/>
                                          </p:val>
                                        </p:tav>
                                        <p:tav tm="100000">
                                          <p:val>
                                            <p:fltVal val="0"/>
                                          </p:val>
                                        </p:tav>
                                      </p:tavLst>
                                    </p:anim>
                                    <p:animEffect transition="in" filter="fade">
                                      <p:cBhvr>
                                        <p:cTn id="34" dur="1000"/>
                                        <p:tgtEl>
                                          <p:spTgt spid="9"/>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1000" fill="hold"/>
                                        <p:tgtEl>
                                          <p:spTgt spid="6"/>
                                        </p:tgtEl>
                                        <p:attrNameLst>
                                          <p:attrName>ppt_w</p:attrName>
                                        </p:attrNameLst>
                                      </p:cBhvr>
                                      <p:tavLst>
                                        <p:tav tm="0">
                                          <p:val>
                                            <p:fltVal val="0"/>
                                          </p:val>
                                        </p:tav>
                                        <p:tav tm="100000">
                                          <p:val>
                                            <p:strVal val="#ppt_w"/>
                                          </p:val>
                                        </p:tav>
                                      </p:tavLst>
                                    </p:anim>
                                    <p:anim calcmode="lin" valueType="num">
                                      <p:cBhvr>
                                        <p:cTn id="38" dur="1000" fill="hold"/>
                                        <p:tgtEl>
                                          <p:spTgt spid="6"/>
                                        </p:tgtEl>
                                        <p:attrNameLst>
                                          <p:attrName>ppt_h</p:attrName>
                                        </p:attrNameLst>
                                      </p:cBhvr>
                                      <p:tavLst>
                                        <p:tav tm="0">
                                          <p:val>
                                            <p:fltVal val="0"/>
                                          </p:val>
                                        </p:tav>
                                        <p:tav tm="100000">
                                          <p:val>
                                            <p:strVal val="#ppt_h"/>
                                          </p:val>
                                        </p:tav>
                                      </p:tavLst>
                                    </p:anim>
                                    <p:anim calcmode="lin" valueType="num">
                                      <p:cBhvr>
                                        <p:cTn id="39" dur="1000" fill="hold"/>
                                        <p:tgtEl>
                                          <p:spTgt spid="6"/>
                                        </p:tgtEl>
                                        <p:attrNameLst>
                                          <p:attrName>style.rotation</p:attrName>
                                        </p:attrNameLst>
                                      </p:cBhvr>
                                      <p:tavLst>
                                        <p:tav tm="0">
                                          <p:val>
                                            <p:fltVal val="90"/>
                                          </p:val>
                                        </p:tav>
                                        <p:tav tm="100000">
                                          <p:val>
                                            <p:fltVal val="0"/>
                                          </p:val>
                                        </p:tav>
                                      </p:tavLst>
                                    </p:anim>
                                    <p:animEffect transition="in" filter="fade">
                                      <p:cBhvr>
                                        <p:cTn id="40" dur="1000"/>
                                        <p:tgtEl>
                                          <p:spTgt spid="6"/>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p:cTn id="43" dur="1000" fill="hold"/>
                                        <p:tgtEl>
                                          <p:spTgt spid="5"/>
                                        </p:tgtEl>
                                        <p:attrNameLst>
                                          <p:attrName>ppt_w</p:attrName>
                                        </p:attrNameLst>
                                      </p:cBhvr>
                                      <p:tavLst>
                                        <p:tav tm="0">
                                          <p:val>
                                            <p:fltVal val="0"/>
                                          </p:val>
                                        </p:tav>
                                        <p:tav tm="100000">
                                          <p:val>
                                            <p:strVal val="#ppt_w"/>
                                          </p:val>
                                        </p:tav>
                                      </p:tavLst>
                                    </p:anim>
                                    <p:anim calcmode="lin" valueType="num">
                                      <p:cBhvr>
                                        <p:cTn id="44" dur="1000" fill="hold"/>
                                        <p:tgtEl>
                                          <p:spTgt spid="5"/>
                                        </p:tgtEl>
                                        <p:attrNameLst>
                                          <p:attrName>ppt_h</p:attrName>
                                        </p:attrNameLst>
                                      </p:cBhvr>
                                      <p:tavLst>
                                        <p:tav tm="0">
                                          <p:val>
                                            <p:fltVal val="0"/>
                                          </p:val>
                                        </p:tav>
                                        <p:tav tm="100000">
                                          <p:val>
                                            <p:strVal val="#ppt_h"/>
                                          </p:val>
                                        </p:tav>
                                      </p:tavLst>
                                    </p:anim>
                                    <p:anim calcmode="lin" valueType="num">
                                      <p:cBhvr>
                                        <p:cTn id="45" dur="1000" fill="hold"/>
                                        <p:tgtEl>
                                          <p:spTgt spid="5"/>
                                        </p:tgtEl>
                                        <p:attrNameLst>
                                          <p:attrName>style.rotation</p:attrName>
                                        </p:attrNameLst>
                                      </p:cBhvr>
                                      <p:tavLst>
                                        <p:tav tm="0">
                                          <p:val>
                                            <p:fltVal val="90"/>
                                          </p:val>
                                        </p:tav>
                                        <p:tav tm="100000">
                                          <p:val>
                                            <p:fltVal val="0"/>
                                          </p:val>
                                        </p:tav>
                                      </p:tavLst>
                                    </p:anim>
                                    <p:animEffect transition="in" filter="fade">
                                      <p:cBhvr>
                                        <p:cTn id="4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8" grpId="0" animBg="1"/>
      <p:bldP spid="9"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a:xfrm rot="16200000">
            <a:off x="6517270" y="2979120"/>
            <a:ext cx="4506561" cy="365760"/>
          </a:xfrm>
        </p:spPr>
        <p:txBody>
          <a:bodyPr/>
          <a:lstStyle/>
          <a:p>
            <a:pPr algn="l"/>
            <a:r>
              <a:rPr lang="es-CO" dirty="0" smtClean="0"/>
              <a:t>Cesar E. </a:t>
            </a:r>
            <a:r>
              <a:rPr lang="es-CO" dirty="0" err="1" smtClean="0"/>
              <a:t>Anzola</a:t>
            </a:r>
            <a:r>
              <a:rPr lang="es-CO" dirty="0" smtClean="0"/>
              <a:t> Aguilar - Contador Público Especialista en Impuestos</a:t>
            </a:r>
            <a:endParaRPr lang="es-CO" dirty="0"/>
          </a:p>
        </p:txBody>
      </p:sp>
      <p:sp>
        <p:nvSpPr>
          <p:cNvPr id="7" name="6 Terminador">
            <a:hlinkClick r:id="rId2" action="ppaction://hlinksldjump"/>
          </p:cNvPr>
          <p:cNvSpPr/>
          <p:nvPr/>
        </p:nvSpPr>
        <p:spPr>
          <a:xfrm>
            <a:off x="107504" y="188640"/>
            <a:ext cx="8136904" cy="64807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CO" dirty="0" smtClean="0">
                <a:solidFill>
                  <a:schemeClr val="dk1"/>
                </a:solidFill>
                <a:latin typeface="Arial Black" pitchFamily="34" charset="0"/>
              </a:rPr>
              <a:t>CÁLCULO DE LA RETENCIÓN MES DE JULIO 2013     (ART. 383 E.T.)</a:t>
            </a:r>
            <a:endParaRPr lang="es-CO" dirty="0">
              <a:solidFill>
                <a:schemeClr val="dk1"/>
              </a:solidFill>
              <a:latin typeface="Arial Black"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2269972482"/>
              </p:ext>
            </p:extLst>
          </p:nvPr>
        </p:nvGraphicFramePr>
        <p:xfrm>
          <a:off x="179512" y="998414"/>
          <a:ext cx="7848872" cy="5358311"/>
        </p:xfrm>
        <a:graphic>
          <a:graphicData uri="http://schemas.openxmlformats.org/drawingml/2006/table">
            <a:tbl>
              <a:tblPr/>
              <a:tblGrid>
                <a:gridCol w="6150799"/>
                <a:gridCol w="1698073"/>
              </a:tblGrid>
              <a:tr h="507954">
                <a:tc>
                  <a:txBody>
                    <a:bodyPr/>
                    <a:lstStyle/>
                    <a:p>
                      <a:pPr algn="ctr" rtl="0" fontAlgn="ctr"/>
                      <a:r>
                        <a:rPr lang="es-CO" sz="1400" b="1" i="0" u="none" strike="noStrike" dirty="0">
                          <a:solidFill>
                            <a:srgbClr val="000000"/>
                          </a:solidFill>
                          <a:latin typeface="Arial"/>
                        </a:rPr>
                        <a:t>CASO PRÁCTICO </a:t>
                      </a:r>
                    </a:p>
                  </a:txBody>
                  <a:tcPr marL="6320" marR="6320" marT="63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F026"/>
                    </a:solidFill>
                  </a:tcPr>
                </a:tc>
                <a:tc>
                  <a:txBody>
                    <a:bodyPr/>
                    <a:lstStyle/>
                    <a:p>
                      <a:pPr algn="ctr" rtl="0" fontAlgn="ctr"/>
                      <a:r>
                        <a:rPr lang="es-CO" sz="1400" b="1" i="0" u="none" strike="noStrike" dirty="0">
                          <a:solidFill>
                            <a:srgbClr val="000000"/>
                          </a:solidFill>
                          <a:latin typeface="Arial"/>
                        </a:rPr>
                        <a:t>ASALARIADO PROCEDIMIENTO 1 </a:t>
                      </a:r>
                    </a:p>
                  </a:txBody>
                  <a:tcPr marL="6320" marR="6320" marT="63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F026"/>
                    </a:solidFill>
                  </a:tcPr>
                </a:tc>
              </a:tr>
              <a:tr h="193179">
                <a:tc>
                  <a:txBody>
                    <a:bodyPr/>
                    <a:lstStyle/>
                    <a:p>
                      <a:pPr algn="l" rtl="0" fontAlgn="b"/>
                      <a:r>
                        <a:rPr lang="es-CO" sz="1300" b="0" i="0" u="none" strike="noStrike" dirty="0">
                          <a:solidFill>
                            <a:srgbClr val="000000"/>
                          </a:solidFill>
                          <a:latin typeface="Arial"/>
                        </a:rPr>
                        <a:t>Salario</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300" b="0" i="0" u="none" strike="noStrike" dirty="0" smtClean="0">
                          <a:solidFill>
                            <a:srgbClr val="000000"/>
                          </a:solidFill>
                          <a:latin typeface="Arial"/>
                        </a:rPr>
                        <a:t>8,000,000</a:t>
                      </a:r>
                      <a:endParaRPr lang="es-CO" sz="1300" b="0" i="0" u="none" strike="noStrike" dirty="0">
                        <a:solidFill>
                          <a:srgbClr val="000000"/>
                        </a:solidFill>
                        <a:latin typeface="Arial"/>
                      </a:endParaRP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179">
                <a:tc>
                  <a:txBody>
                    <a:bodyPr/>
                    <a:lstStyle/>
                    <a:p>
                      <a:pPr algn="l" rtl="0" fontAlgn="b"/>
                      <a:r>
                        <a:rPr lang="es-CO" sz="1300" b="1" i="0" u="none" strike="noStrike" dirty="0">
                          <a:solidFill>
                            <a:srgbClr val="000000"/>
                          </a:solidFill>
                          <a:latin typeface="Arial"/>
                        </a:rPr>
                        <a:t>Total ingresos brutos del mes</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rtl="0" fontAlgn="b"/>
                      <a:r>
                        <a:rPr lang="es-CO" sz="1300" b="1" i="0" u="none" strike="noStrike" dirty="0">
                          <a:solidFill>
                            <a:srgbClr val="000000"/>
                          </a:solidFill>
                          <a:latin typeface="Arial"/>
                        </a:rPr>
                        <a:t>$ </a:t>
                      </a:r>
                      <a:r>
                        <a:rPr lang="es-CO" sz="1300" b="1" i="0" u="none" strike="noStrike" dirty="0" smtClean="0">
                          <a:solidFill>
                            <a:srgbClr val="000000"/>
                          </a:solidFill>
                          <a:latin typeface="Arial"/>
                        </a:rPr>
                        <a:t>8,000,000 </a:t>
                      </a:r>
                      <a:endParaRPr lang="es-CO" sz="1300" b="1" i="0" u="none" strike="noStrike" dirty="0">
                        <a:solidFill>
                          <a:srgbClr val="000000"/>
                        </a:solidFill>
                        <a:latin typeface="Arial"/>
                      </a:endParaRP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193179">
                <a:tc>
                  <a:txBody>
                    <a:bodyPr/>
                    <a:lstStyle/>
                    <a:p>
                      <a:pPr algn="l" rtl="0" fontAlgn="ctr"/>
                      <a:r>
                        <a:rPr lang="es-CO" sz="1300" b="1" i="0" u="none" strike="noStrike" dirty="0">
                          <a:solidFill>
                            <a:srgbClr val="000000"/>
                          </a:solidFill>
                          <a:latin typeface="Arial"/>
                        </a:rPr>
                        <a:t>Menos Ingresos no gravados y deducciones </a:t>
                      </a:r>
                    </a:p>
                  </a:txBody>
                  <a:tcPr marL="6320" marR="6320" marT="63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l" rtl="0" fontAlgn="ctr"/>
                      <a:r>
                        <a:rPr lang="es-CO" sz="1300" b="1" i="0" u="none" strike="noStrike" dirty="0">
                          <a:solidFill>
                            <a:srgbClr val="000000"/>
                          </a:solidFill>
                          <a:latin typeface="Arial"/>
                        </a:rPr>
                        <a:t> </a:t>
                      </a:r>
                    </a:p>
                  </a:txBody>
                  <a:tcPr marL="6320" marR="6320" marT="63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193179">
                <a:tc>
                  <a:txBody>
                    <a:bodyPr/>
                    <a:lstStyle/>
                    <a:p>
                      <a:pPr algn="just" rtl="0" fontAlgn="b"/>
                      <a:r>
                        <a:rPr lang="es-CO" sz="1300" b="0" i="0" u="none" strike="noStrike" dirty="0">
                          <a:solidFill>
                            <a:srgbClr val="000000"/>
                          </a:solidFill>
                          <a:latin typeface="Arial"/>
                        </a:rPr>
                        <a:t>Viáticos ocasionales (Art. 10 </a:t>
                      </a:r>
                      <a:r>
                        <a:rPr lang="es-CO" sz="1300" b="0" i="0" u="none" strike="noStrike" dirty="0" err="1">
                          <a:solidFill>
                            <a:srgbClr val="000000"/>
                          </a:solidFill>
                          <a:latin typeface="Arial"/>
                        </a:rPr>
                        <a:t>Dec</a:t>
                      </a:r>
                      <a:r>
                        <a:rPr lang="es-CO" sz="1300" b="0" i="0" u="none" strike="noStrike" dirty="0">
                          <a:solidFill>
                            <a:srgbClr val="000000"/>
                          </a:solidFill>
                          <a:latin typeface="Arial"/>
                        </a:rPr>
                        <a:t>. 537/1987, Art. 8 </a:t>
                      </a:r>
                      <a:r>
                        <a:rPr lang="es-CO" sz="1300" b="0" i="0" u="none" strike="noStrike" dirty="0" err="1">
                          <a:solidFill>
                            <a:srgbClr val="000000"/>
                          </a:solidFill>
                          <a:latin typeface="Arial"/>
                        </a:rPr>
                        <a:t>Dec</a:t>
                      </a:r>
                      <a:r>
                        <a:rPr lang="es-CO" sz="1300" b="0" i="0" u="none" strike="noStrike" dirty="0">
                          <a:solidFill>
                            <a:srgbClr val="000000"/>
                          </a:solidFill>
                          <a:latin typeface="Arial"/>
                        </a:rPr>
                        <a:t>. 823/1987)</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300" b="0" i="0" u="none" strike="noStrike" dirty="0">
                          <a:solidFill>
                            <a:srgbClr val="000000"/>
                          </a:solidFill>
                          <a:latin typeface="Arial"/>
                        </a:rPr>
                        <a:t>-200,000</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957">
                <a:tc>
                  <a:txBody>
                    <a:bodyPr/>
                    <a:lstStyle/>
                    <a:p>
                      <a:pPr algn="just" rtl="0" fontAlgn="b"/>
                      <a:r>
                        <a:rPr lang="es-CO" sz="1300" b="0" i="0" u="none" strike="noStrike" dirty="0">
                          <a:solidFill>
                            <a:srgbClr val="000000"/>
                          </a:solidFill>
                          <a:latin typeface="Arial"/>
                        </a:rPr>
                        <a:t>Intereses préstamos en adquisición de vivienda, límite 100 UVT ( $26.841x100=$2.684.000) </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300" b="0" i="0" u="none" strike="noStrike" dirty="0">
                          <a:solidFill>
                            <a:srgbClr val="000000"/>
                          </a:solidFill>
                          <a:latin typeface="Arial"/>
                        </a:rPr>
                        <a:t>-650,000</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957">
                <a:tc>
                  <a:txBody>
                    <a:bodyPr/>
                    <a:lstStyle/>
                    <a:p>
                      <a:pPr algn="just" rtl="0" fontAlgn="b"/>
                      <a:r>
                        <a:rPr lang="es-CO" sz="1300" b="0" i="0" u="none" strike="noStrike" dirty="0">
                          <a:solidFill>
                            <a:srgbClr val="2F2B20"/>
                          </a:solidFill>
                          <a:latin typeface="Arial"/>
                        </a:rPr>
                        <a:t>Pagos en el año anterior por concepto de medicina </a:t>
                      </a:r>
                      <a:r>
                        <a:rPr lang="es-CO" sz="1300" b="0" i="0" u="none" strike="noStrike" dirty="0" err="1">
                          <a:solidFill>
                            <a:srgbClr val="2F2B20"/>
                          </a:solidFill>
                          <a:latin typeface="Arial"/>
                        </a:rPr>
                        <a:t>prepagada</a:t>
                      </a:r>
                      <a:r>
                        <a:rPr lang="es-CO" sz="1300" b="0" i="0" u="none" strike="noStrike" dirty="0">
                          <a:solidFill>
                            <a:srgbClr val="2F2B20"/>
                          </a:solidFill>
                          <a:latin typeface="Arial"/>
                        </a:rPr>
                        <a:t>, límite 16 UVT  (16x$26.841=$429.000) </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300" b="0" i="0" u="none" strike="noStrike" dirty="0">
                          <a:solidFill>
                            <a:srgbClr val="000000"/>
                          </a:solidFill>
                          <a:latin typeface="Arial"/>
                        </a:rPr>
                        <a:t>-250,000</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957">
                <a:tc>
                  <a:txBody>
                    <a:bodyPr/>
                    <a:lstStyle/>
                    <a:p>
                      <a:pPr algn="just" rtl="0" fontAlgn="b"/>
                      <a:r>
                        <a:rPr lang="es-CO" sz="1300" b="0" i="0" u="none" strike="noStrike" dirty="0">
                          <a:solidFill>
                            <a:srgbClr val="000000"/>
                          </a:solidFill>
                          <a:latin typeface="Arial"/>
                        </a:rPr>
                        <a:t>Deducción mensual por concepto de personas a cargo. (10% de los ingresos brutos, sin exceder de 32 UVT 32x$26.841= $859.000)</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300" b="0" i="0" u="none" strike="noStrike" dirty="0">
                          <a:solidFill>
                            <a:srgbClr val="000000"/>
                          </a:solidFill>
                          <a:latin typeface="Arial"/>
                        </a:rPr>
                        <a:t>-</a:t>
                      </a:r>
                      <a:r>
                        <a:rPr lang="es-CO" sz="1300" b="0" i="0" u="none" strike="noStrike" dirty="0" smtClean="0">
                          <a:solidFill>
                            <a:srgbClr val="000000"/>
                          </a:solidFill>
                          <a:latin typeface="Arial"/>
                        </a:rPr>
                        <a:t>800,000</a:t>
                      </a:r>
                      <a:endParaRPr lang="es-CO" sz="1300" b="0" i="0" u="none" strike="noStrike" dirty="0">
                        <a:solidFill>
                          <a:srgbClr val="000000"/>
                        </a:solidFill>
                        <a:latin typeface="Arial"/>
                      </a:endParaRP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957">
                <a:tc>
                  <a:txBody>
                    <a:bodyPr/>
                    <a:lstStyle/>
                    <a:p>
                      <a:pPr marL="0" marR="0" indent="0" algn="just" defTabSz="914400" rtl="0" eaLnBrk="1" fontAlgn="b" latinLnBrk="0" hangingPunct="1">
                        <a:lnSpc>
                          <a:spcPct val="100000"/>
                        </a:lnSpc>
                        <a:spcBef>
                          <a:spcPts val="0"/>
                        </a:spcBef>
                        <a:spcAft>
                          <a:spcPts val="0"/>
                        </a:spcAft>
                        <a:buClrTx/>
                        <a:buSzTx/>
                        <a:buFontTx/>
                        <a:buNone/>
                        <a:tabLst/>
                        <a:defRPr/>
                      </a:pPr>
                      <a:r>
                        <a:rPr lang="es-CO" sz="1300" b="0" i="0" u="none" strike="noStrike" dirty="0" smtClean="0">
                          <a:solidFill>
                            <a:srgbClr val="000000"/>
                          </a:solidFill>
                          <a:latin typeface="Arial"/>
                        </a:rPr>
                        <a:t>Aportes obligatorios</a:t>
                      </a:r>
                      <a:r>
                        <a:rPr lang="es-CO" sz="1300" b="0" i="0" u="none" strike="noStrike" baseline="0" dirty="0" smtClean="0">
                          <a:solidFill>
                            <a:srgbClr val="000000"/>
                          </a:solidFill>
                          <a:latin typeface="Arial"/>
                        </a:rPr>
                        <a:t> al S.G.S.S.S propio del mes</a:t>
                      </a:r>
                      <a:endParaRPr lang="es-CO" sz="1300" b="0" i="0" u="none" strike="noStrike" dirty="0" smtClean="0">
                        <a:solidFill>
                          <a:srgbClr val="000000"/>
                        </a:solidFill>
                        <a:latin typeface="Arial"/>
                      </a:endParaRP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300" b="0" i="0" u="none" strike="noStrike" dirty="0">
                          <a:solidFill>
                            <a:srgbClr val="2F2B20"/>
                          </a:solidFill>
                          <a:latin typeface="Arial"/>
                        </a:rPr>
                        <a:t>-320.000</a:t>
                      </a:r>
                      <a:r>
                        <a:rPr lang="es-CO" sz="1300" b="0" i="0" u="none" strike="noStrike" dirty="0">
                          <a:solidFill>
                            <a:srgbClr val="FF0000"/>
                          </a:solidFill>
                          <a:latin typeface="Arial"/>
                        </a:rPr>
                        <a:t> </a:t>
                      </a:r>
                      <a:endParaRPr lang="es-CO" sz="1300" b="0" i="0" u="none" strike="noStrike" dirty="0">
                        <a:solidFill>
                          <a:srgbClr val="2F2B20"/>
                        </a:solidFill>
                        <a:latin typeface="Arial"/>
                      </a:endParaRP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179">
                <a:tc>
                  <a:txBody>
                    <a:bodyPr/>
                    <a:lstStyle/>
                    <a:p>
                      <a:pPr algn="l" rtl="0" fontAlgn="b"/>
                      <a:r>
                        <a:rPr lang="es-CO" sz="1300" b="1" i="0" u="none" strike="noStrike" dirty="0">
                          <a:solidFill>
                            <a:srgbClr val="000000"/>
                          </a:solidFill>
                          <a:latin typeface="Arial"/>
                        </a:rPr>
                        <a:t>Rentas exentas del art. 126-1 y 126-4 del E.T</a:t>
                      </a:r>
                    </a:p>
                  </a:txBody>
                  <a:tcPr marL="6320" marR="6320" marT="632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l" rtl="0" fontAlgn="b"/>
                      <a:r>
                        <a:rPr lang="es-CO" sz="1300" b="1" i="0" u="none" strike="noStrike" dirty="0">
                          <a:solidFill>
                            <a:srgbClr val="000000"/>
                          </a:solidFill>
                          <a:latin typeface="Arial"/>
                        </a:rPr>
                        <a:t> </a:t>
                      </a:r>
                    </a:p>
                  </a:txBody>
                  <a:tcPr marL="6320" marR="6320" marT="63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193179">
                <a:tc>
                  <a:txBody>
                    <a:bodyPr/>
                    <a:lstStyle/>
                    <a:p>
                      <a:pPr algn="l" rtl="0" fontAlgn="b"/>
                      <a:r>
                        <a:rPr lang="es-CO" sz="1300" b="0" i="0" u="none" strike="noStrike" dirty="0">
                          <a:solidFill>
                            <a:srgbClr val="000000"/>
                          </a:solidFill>
                          <a:latin typeface="Arial"/>
                        </a:rPr>
                        <a:t>Aportes obligatorios del propio mes a los fondos de pensiones </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300" b="0" i="0" u="none" strike="noStrike" dirty="0" smtClean="0">
                          <a:solidFill>
                            <a:srgbClr val="000000"/>
                          </a:solidFill>
                          <a:latin typeface="Arial"/>
                        </a:rPr>
                        <a:t>-400,000</a:t>
                      </a:r>
                      <a:endParaRPr lang="es-CO" sz="1300" b="0" i="0" u="none" strike="noStrike" dirty="0">
                        <a:solidFill>
                          <a:srgbClr val="000000"/>
                        </a:solidFill>
                        <a:latin typeface="Arial"/>
                      </a:endParaRP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179">
                <a:tc>
                  <a:txBody>
                    <a:bodyPr/>
                    <a:lstStyle/>
                    <a:p>
                      <a:pPr algn="l" rtl="0" fontAlgn="b"/>
                      <a:r>
                        <a:rPr lang="es-CO" sz="1300" b="0" i="0" u="none" strike="noStrike" dirty="0">
                          <a:solidFill>
                            <a:srgbClr val="000000"/>
                          </a:solidFill>
                          <a:latin typeface="Arial"/>
                        </a:rPr>
                        <a:t>Aportes voluntarios del propio mes a los fondos de pensiones voluntarias</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300" b="0" i="0" u="none" strike="noStrike" dirty="0">
                          <a:solidFill>
                            <a:srgbClr val="000000"/>
                          </a:solidFill>
                          <a:latin typeface="Arial"/>
                        </a:rPr>
                        <a:t>-600,000</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179">
                <a:tc>
                  <a:txBody>
                    <a:bodyPr/>
                    <a:lstStyle/>
                    <a:p>
                      <a:pPr algn="l" rtl="0" fontAlgn="b"/>
                      <a:r>
                        <a:rPr lang="es-CO" sz="1300" b="0" i="0" u="none" strike="noStrike" dirty="0">
                          <a:solidFill>
                            <a:srgbClr val="000000"/>
                          </a:solidFill>
                          <a:latin typeface="Arial"/>
                        </a:rPr>
                        <a:t>Ahorro en cuenta AFC </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300" b="0" i="0" u="none" strike="noStrike" dirty="0">
                          <a:solidFill>
                            <a:srgbClr val="000000"/>
                          </a:solidFill>
                          <a:latin typeface="Arial"/>
                        </a:rPr>
                        <a:t>-400,000</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179">
                <a:tc gridSpan="2">
                  <a:txBody>
                    <a:bodyPr/>
                    <a:lstStyle/>
                    <a:p>
                      <a:pPr algn="l" rtl="0" fontAlgn="b"/>
                      <a:r>
                        <a:rPr lang="es-CO" sz="1300" b="1" i="0" u="none" strike="noStrike" dirty="0">
                          <a:solidFill>
                            <a:srgbClr val="000000"/>
                          </a:solidFill>
                          <a:latin typeface="Arial"/>
                        </a:rPr>
                        <a:t>Menos: Rentas  exentas de los numerales 1 a  9 del art. 206 del E.T.</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s-CO"/>
                    </a:p>
                  </a:txBody>
                  <a:tcPr/>
                </a:tc>
              </a:tr>
              <a:tr h="193179">
                <a:tc>
                  <a:txBody>
                    <a:bodyPr/>
                    <a:lstStyle/>
                    <a:p>
                      <a:pPr algn="l" rtl="0" fontAlgn="b"/>
                      <a:r>
                        <a:rPr lang="es-CO" sz="1300" b="0" i="0" u="none" strike="noStrike" dirty="0">
                          <a:solidFill>
                            <a:srgbClr val="000000"/>
                          </a:solidFill>
                          <a:latin typeface="Arial"/>
                        </a:rPr>
                        <a:t>Gastos de entierro</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300" b="0" i="0" u="none" strike="noStrike" dirty="0">
                          <a:solidFill>
                            <a:srgbClr val="000000"/>
                          </a:solidFill>
                          <a:latin typeface="Arial"/>
                        </a:rPr>
                        <a:t>-250,000</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179">
                <a:tc>
                  <a:txBody>
                    <a:bodyPr/>
                    <a:lstStyle/>
                    <a:p>
                      <a:pPr algn="l" rtl="0" fontAlgn="b"/>
                      <a:r>
                        <a:rPr lang="es-CO" sz="1300" b="1" i="0" u="none" strike="noStrike" dirty="0">
                          <a:solidFill>
                            <a:srgbClr val="000000"/>
                          </a:solidFill>
                          <a:latin typeface="Arial"/>
                        </a:rPr>
                        <a:t>Sub Total 1</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rtl="0" fontAlgn="b"/>
                      <a:r>
                        <a:rPr lang="es-CO" sz="1300" b="1" i="0" u="none" strike="noStrike" dirty="0" smtClean="0">
                          <a:solidFill>
                            <a:srgbClr val="000000"/>
                          </a:solidFill>
                          <a:latin typeface="Arial"/>
                        </a:rPr>
                        <a:t>4.130.000</a:t>
                      </a:r>
                      <a:endParaRPr lang="es-CO" sz="1300" b="1" i="0" u="none" strike="noStrike" dirty="0">
                        <a:solidFill>
                          <a:srgbClr val="000000"/>
                        </a:solidFill>
                        <a:latin typeface="Arial"/>
                      </a:endParaRP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377957">
                <a:tc>
                  <a:txBody>
                    <a:bodyPr/>
                    <a:lstStyle/>
                    <a:p>
                      <a:pPr algn="just" rtl="0" fontAlgn="t"/>
                      <a:r>
                        <a:rPr lang="es-CO" sz="1300" b="0" i="0" u="none" strike="noStrike" dirty="0">
                          <a:solidFill>
                            <a:srgbClr val="000000"/>
                          </a:solidFill>
                          <a:latin typeface="Arial"/>
                        </a:rPr>
                        <a:t>Menos: El 25% del subtotal 1, límite mensual</a:t>
                      </a:r>
                      <a:r>
                        <a:rPr lang="es-CO" sz="1300" b="1" i="0" u="none" strike="noStrike" dirty="0">
                          <a:solidFill>
                            <a:srgbClr val="0000FF"/>
                          </a:solidFill>
                          <a:latin typeface="Arial"/>
                        </a:rPr>
                        <a:t> </a:t>
                      </a:r>
                      <a:r>
                        <a:rPr lang="es-CO" sz="1300" b="1" i="0" u="none" strike="noStrike" dirty="0">
                          <a:solidFill>
                            <a:srgbClr val="5A5A5A"/>
                          </a:solidFill>
                          <a:latin typeface="Arial"/>
                        </a:rPr>
                        <a:t>240 UVT (240x$26.841 = $6.442.000)</a:t>
                      </a:r>
                      <a:r>
                        <a:rPr lang="es-CO" sz="1300" b="0" i="0" u="none" strike="noStrike" dirty="0">
                          <a:solidFill>
                            <a:srgbClr val="000000"/>
                          </a:solidFill>
                          <a:latin typeface="Arial"/>
                        </a:rPr>
                        <a:t> </a:t>
                      </a:r>
                    </a:p>
                  </a:txBody>
                  <a:tcPr marL="6320" marR="6320" marT="63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s-CO" sz="1300" b="0" i="0" u="none" strike="noStrike" dirty="0" smtClean="0">
                          <a:solidFill>
                            <a:srgbClr val="000000"/>
                          </a:solidFill>
                          <a:latin typeface="Arial"/>
                        </a:rPr>
                        <a:t>1,032.500</a:t>
                      </a:r>
                      <a:endParaRPr lang="es-CO" sz="1300" b="0" i="0" u="none" strike="noStrike" dirty="0">
                        <a:solidFill>
                          <a:srgbClr val="000000"/>
                        </a:solidFill>
                        <a:latin typeface="Arial"/>
                      </a:endParaRP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179">
                <a:tc>
                  <a:txBody>
                    <a:bodyPr/>
                    <a:lstStyle/>
                    <a:p>
                      <a:pPr algn="l" rtl="0" fontAlgn="b"/>
                      <a:r>
                        <a:rPr lang="es-CO" sz="1300" b="1" i="0" u="none" strike="noStrike" dirty="0">
                          <a:solidFill>
                            <a:srgbClr val="000000"/>
                          </a:solidFill>
                          <a:latin typeface="Arial"/>
                        </a:rPr>
                        <a:t>Sub Total 2</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rtl="0" fontAlgn="b"/>
                      <a:r>
                        <a:rPr lang="es-CO" sz="1300" b="1" i="0" u="none" strike="noStrike" dirty="0" smtClean="0">
                          <a:solidFill>
                            <a:srgbClr val="000000"/>
                          </a:solidFill>
                          <a:latin typeface="Arial"/>
                        </a:rPr>
                        <a:t>3.097,500</a:t>
                      </a:r>
                      <a:endParaRPr lang="es-CO" sz="1300" b="1" i="0" u="none" strike="noStrike" dirty="0">
                        <a:solidFill>
                          <a:srgbClr val="000000"/>
                        </a:solidFill>
                        <a:latin typeface="Arial"/>
                      </a:endParaRP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193179">
                <a:tc>
                  <a:txBody>
                    <a:bodyPr/>
                    <a:lstStyle/>
                    <a:p>
                      <a:pPr algn="l" rtl="0" fontAlgn="b"/>
                      <a:r>
                        <a:rPr lang="es-CO" sz="1300" b="1" i="0" u="none" strike="noStrike" dirty="0" smtClean="0">
                          <a:solidFill>
                            <a:srgbClr val="000000"/>
                          </a:solidFill>
                          <a:latin typeface="Arial"/>
                        </a:rPr>
                        <a:t>Valor</a:t>
                      </a:r>
                      <a:r>
                        <a:rPr lang="es-CO" sz="1300" b="1" i="0" u="none" strike="noStrike" baseline="0" dirty="0" smtClean="0">
                          <a:solidFill>
                            <a:srgbClr val="000000"/>
                          </a:solidFill>
                          <a:latin typeface="Arial"/>
                        </a:rPr>
                        <a:t> expresado en UVT (tarifa marginal 19%)</a:t>
                      </a:r>
                      <a:endParaRPr lang="es-CO" sz="1300" b="1" i="0" u="none" strike="noStrike" dirty="0">
                        <a:solidFill>
                          <a:srgbClr val="000000"/>
                        </a:solidFill>
                        <a:latin typeface="Arial"/>
                      </a:endParaRP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rtl="0" fontAlgn="b"/>
                      <a:r>
                        <a:rPr lang="es-CO" sz="1300" b="1" i="0" u="none" strike="noStrike" dirty="0" smtClean="0">
                          <a:solidFill>
                            <a:srgbClr val="000000"/>
                          </a:solidFill>
                          <a:latin typeface="Arial"/>
                        </a:rPr>
                        <a:t>115.40   </a:t>
                      </a:r>
                      <a:endParaRPr lang="es-CO" sz="1300" b="1" i="0" u="none" strike="noStrike" dirty="0">
                        <a:solidFill>
                          <a:srgbClr val="000000"/>
                        </a:solidFill>
                        <a:latin typeface="Arial"/>
                      </a:endParaRP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193179">
                <a:tc>
                  <a:txBody>
                    <a:bodyPr/>
                    <a:lstStyle/>
                    <a:p>
                      <a:pPr algn="l" rtl="0" fontAlgn="b"/>
                      <a:r>
                        <a:rPr lang="es-CO" sz="1300" b="1" i="0" u="none" strike="noStrike" dirty="0">
                          <a:solidFill>
                            <a:srgbClr val="000000"/>
                          </a:solidFill>
                          <a:latin typeface="Arial"/>
                        </a:rPr>
                        <a:t>Valor Retención en la fuente Art. 383 E.T. </a:t>
                      </a: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r" rtl="0" fontAlgn="b"/>
                      <a:r>
                        <a:rPr lang="es-CO" sz="1300" b="1" i="0" u="none" strike="noStrike" dirty="0" smtClean="0">
                          <a:solidFill>
                            <a:srgbClr val="000000"/>
                          </a:solidFill>
                          <a:latin typeface="Arial"/>
                        </a:rPr>
                        <a:t>$104.000</a:t>
                      </a:r>
                      <a:endParaRPr lang="es-CO" sz="1300" b="1" i="0" u="none" strike="noStrike" dirty="0">
                        <a:solidFill>
                          <a:srgbClr val="000000"/>
                        </a:solidFill>
                        <a:latin typeface="Arial"/>
                      </a:endParaRPr>
                    </a:p>
                  </a:txBody>
                  <a:tcPr marL="6320" marR="6320" marT="63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bl>
          </a:graphicData>
        </a:graphic>
      </p:graphicFrame>
    </p:spTree>
    <p:extLst>
      <p:ext uri="{BB962C8B-B14F-4D97-AF65-F5344CB8AC3E}">
        <p14:creationId xmlns:p14="http://schemas.microsoft.com/office/powerpoint/2010/main" val="16858773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par>
                                <p:cTn id="11" presetID="3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style.rotation</p:attrName>
                                        </p:attrNameLst>
                                      </p:cBhvr>
                                      <p:tavLst>
                                        <p:tav tm="0">
                                          <p:val>
                                            <p:fltVal val="90"/>
                                          </p:val>
                                        </p:tav>
                                        <p:tav tm="100000">
                                          <p:val>
                                            <p:fltVal val="0"/>
                                          </p:val>
                                        </p:tav>
                                      </p:tavLst>
                                    </p:anim>
                                    <p:animEffect transition="in" filter="fade">
                                      <p:cBhvr>
                                        <p:cTn id="16"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a:xfrm rot="16200000">
            <a:off x="6769298" y="3231148"/>
            <a:ext cx="4002505" cy="365760"/>
          </a:xfrm>
        </p:spPr>
        <p:txBody>
          <a:bodyPr/>
          <a:lstStyle/>
          <a:p>
            <a:pPr algn="l"/>
            <a:r>
              <a:rPr lang="es-CO" dirty="0" smtClean="0"/>
              <a:t>Cesar E. </a:t>
            </a:r>
            <a:r>
              <a:rPr lang="es-CO" dirty="0" err="1" smtClean="0"/>
              <a:t>Anzola</a:t>
            </a:r>
            <a:r>
              <a:rPr lang="es-CO" dirty="0" smtClean="0"/>
              <a:t> Aguilar - Contador Especialista en Impuestos</a:t>
            </a:r>
            <a:endParaRPr lang="es-CO" dirty="0"/>
          </a:p>
        </p:txBody>
      </p:sp>
      <p:sp>
        <p:nvSpPr>
          <p:cNvPr id="5" name="4 Terminador">
            <a:hlinkClick r:id="rId2" action="ppaction://hlinksldjump"/>
          </p:cNvPr>
          <p:cNvSpPr/>
          <p:nvPr/>
        </p:nvSpPr>
        <p:spPr>
          <a:xfrm>
            <a:off x="827584" y="116631"/>
            <a:ext cx="7056784" cy="521543"/>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CO" sz="2400" dirty="0" smtClean="0">
                <a:solidFill>
                  <a:schemeClr val="dk1"/>
                </a:solidFill>
                <a:latin typeface="Arial Black" pitchFamily="34" charset="0"/>
              </a:rPr>
              <a:t>PREGUNTAS Y RESPUESTAS</a:t>
            </a:r>
            <a:endParaRPr lang="es-CO" sz="2400" dirty="0">
              <a:solidFill>
                <a:schemeClr val="dk1"/>
              </a:solidFill>
              <a:latin typeface="Arial Black" pitchFamily="34" charset="0"/>
            </a:endParaRPr>
          </a:p>
        </p:txBody>
      </p:sp>
      <p:sp>
        <p:nvSpPr>
          <p:cNvPr id="3" name="2 Rectángulo"/>
          <p:cNvSpPr/>
          <p:nvPr/>
        </p:nvSpPr>
        <p:spPr>
          <a:xfrm>
            <a:off x="467544" y="1268760"/>
            <a:ext cx="2088232"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dirty="0" smtClean="0">
                <a:solidFill>
                  <a:schemeClr val="tx1"/>
                </a:solidFill>
                <a:latin typeface="Arial" pitchFamily="34" charset="0"/>
                <a:cs typeface="Arial" pitchFamily="34" charset="0"/>
              </a:rPr>
              <a:t>¿Qué retención aplico si la P.N. no clasifica en la categoría de empleado, pero obtiene ingresos por salario?</a:t>
            </a:r>
            <a:endParaRPr lang="es-CO" sz="1400" dirty="0">
              <a:solidFill>
                <a:schemeClr val="tx1"/>
              </a:solidFill>
              <a:latin typeface="Arial" pitchFamily="34" charset="0"/>
              <a:cs typeface="Arial" pitchFamily="34" charset="0"/>
            </a:endParaRPr>
          </a:p>
        </p:txBody>
      </p:sp>
      <p:sp>
        <p:nvSpPr>
          <p:cNvPr id="6" name="5 Llamada de flecha a la izquierda"/>
          <p:cNvSpPr/>
          <p:nvPr/>
        </p:nvSpPr>
        <p:spPr>
          <a:xfrm>
            <a:off x="5076056" y="1268760"/>
            <a:ext cx="2304256" cy="1369665"/>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latin typeface="Arial" pitchFamily="34" charset="0"/>
                <a:cs typeface="Arial" pitchFamily="34" charset="0"/>
              </a:rPr>
              <a:t>Art. 383 E.T.</a:t>
            </a:r>
            <a:endParaRPr lang="es-CO" dirty="0">
              <a:solidFill>
                <a:schemeClr val="tx1"/>
              </a:solidFill>
              <a:latin typeface="Arial" pitchFamily="34" charset="0"/>
              <a:cs typeface="Arial" pitchFamily="34" charset="0"/>
            </a:endParaRPr>
          </a:p>
        </p:txBody>
      </p:sp>
      <p:sp>
        <p:nvSpPr>
          <p:cNvPr id="7" name="6 Rectángulo"/>
          <p:cNvSpPr/>
          <p:nvPr/>
        </p:nvSpPr>
        <p:spPr>
          <a:xfrm>
            <a:off x="467544" y="3212977"/>
            <a:ext cx="2088232" cy="13681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dirty="0" smtClean="0">
                <a:solidFill>
                  <a:schemeClr val="tx1"/>
                </a:solidFill>
                <a:latin typeface="Arial" pitchFamily="34" charset="0"/>
                <a:cs typeface="Arial" pitchFamily="34" charset="0"/>
              </a:rPr>
              <a:t>Si la P.N. independiente informa que no pertenece a la categoría de empleado, entonces …</a:t>
            </a:r>
            <a:endParaRPr lang="es-CO" sz="1400" dirty="0">
              <a:solidFill>
                <a:schemeClr val="tx1"/>
              </a:solidFill>
              <a:latin typeface="Arial" pitchFamily="34" charset="0"/>
              <a:cs typeface="Arial" pitchFamily="34" charset="0"/>
            </a:endParaRPr>
          </a:p>
        </p:txBody>
      </p:sp>
      <p:sp>
        <p:nvSpPr>
          <p:cNvPr id="8" name="7 Llamada de flecha a la izquierda"/>
          <p:cNvSpPr/>
          <p:nvPr/>
        </p:nvSpPr>
        <p:spPr>
          <a:xfrm>
            <a:off x="5076056" y="3212977"/>
            <a:ext cx="2304256" cy="1368152"/>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latin typeface="Arial" pitchFamily="34" charset="0"/>
                <a:cs typeface="Arial" pitchFamily="34" charset="0"/>
              </a:rPr>
              <a:t>Retenciones generales Art. 392 E.T.</a:t>
            </a:r>
            <a:endParaRPr lang="es-CO" dirty="0">
              <a:solidFill>
                <a:schemeClr val="tx1"/>
              </a:solidFill>
              <a:latin typeface="Arial" pitchFamily="34" charset="0"/>
              <a:cs typeface="Arial" pitchFamily="34" charset="0"/>
            </a:endParaRPr>
          </a:p>
        </p:txBody>
      </p:sp>
      <p:sp>
        <p:nvSpPr>
          <p:cNvPr id="9" name="8 Rectángulo"/>
          <p:cNvSpPr/>
          <p:nvPr/>
        </p:nvSpPr>
        <p:spPr>
          <a:xfrm>
            <a:off x="467544" y="5157193"/>
            <a:ext cx="2088232" cy="13681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dirty="0" smtClean="0">
                <a:solidFill>
                  <a:schemeClr val="tx1"/>
                </a:solidFill>
                <a:latin typeface="Arial" pitchFamily="34" charset="0"/>
                <a:cs typeface="Arial" pitchFamily="34" charset="0"/>
              </a:rPr>
              <a:t>Si la P.N. independiente no informa la categoría a la que pertenece, entonces …</a:t>
            </a:r>
            <a:endParaRPr lang="es-CO" sz="1400" dirty="0">
              <a:solidFill>
                <a:schemeClr val="tx1"/>
              </a:solidFill>
              <a:latin typeface="Arial" pitchFamily="34" charset="0"/>
              <a:cs typeface="Arial" pitchFamily="34" charset="0"/>
            </a:endParaRPr>
          </a:p>
        </p:txBody>
      </p:sp>
      <p:sp>
        <p:nvSpPr>
          <p:cNvPr id="10" name="9 Llamada de flecha a la izquierda"/>
          <p:cNvSpPr/>
          <p:nvPr/>
        </p:nvSpPr>
        <p:spPr>
          <a:xfrm>
            <a:off x="5076056" y="5157193"/>
            <a:ext cx="2304256" cy="1368152"/>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latin typeface="Arial" pitchFamily="34" charset="0"/>
                <a:cs typeface="Arial" pitchFamily="34" charset="0"/>
              </a:rPr>
              <a:t>Se presume como empleado artículos 383 y 384 E.T.</a:t>
            </a:r>
            <a:endParaRPr lang="es-CO"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1512401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1000" fill="hold"/>
                                        <p:tgtEl>
                                          <p:spTgt spid="6"/>
                                        </p:tgtEl>
                                        <p:attrNameLst>
                                          <p:attrName>ppt_w</p:attrName>
                                        </p:attrNameLst>
                                      </p:cBhvr>
                                      <p:tavLst>
                                        <p:tav tm="0">
                                          <p:val>
                                            <p:fltVal val="0"/>
                                          </p:val>
                                        </p:tav>
                                        <p:tav tm="100000">
                                          <p:val>
                                            <p:strVal val="#ppt_w"/>
                                          </p:val>
                                        </p:tav>
                                      </p:tavLst>
                                    </p:anim>
                                    <p:anim calcmode="lin" valueType="num">
                                      <p:cBhvr>
                                        <p:cTn id="16" dur="1000" fill="hold"/>
                                        <p:tgtEl>
                                          <p:spTgt spid="6"/>
                                        </p:tgtEl>
                                        <p:attrNameLst>
                                          <p:attrName>ppt_h</p:attrName>
                                        </p:attrNameLst>
                                      </p:cBhvr>
                                      <p:tavLst>
                                        <p:tav tm="0">
                                          <p:val>
                                            <p:fltVal val="0"/>
                                          </p:val>
                                        </p:tav>
                                        <p:tav tm="100000">
                                          <p:val>
                                            <p:strVal val="#ppt_h"/>
                                          </p:val>
                                        </p:tav>
                                      </p:tavLst>
                                    </p:anim>
                                    <p:anim calcmode="lin" valueType="num">
                                      <p:cBhvr>
                                        <p:cTn id="17" dur="1000" fill="hold"/>
                                        <p:tgtEl>
                                          <p:spTgt spid="6"/>
                                        </p:tgtEl>
                                        <p:attrNameLst>
                                          <p:attrName>style.rotation</p:attrName>
                                        </p:attrNameLst>
                                      </p:cBhvr>
                                      <p:tavLst>
                                        <p:tav tm="0">
                                          <p:val>
                                            <p:fltVal val="90"/>
                                          </p:val>
                                        </p:tav>
                                        <p:tav tm="100000">
                                          <p:val>
                                            <p:fltVal val="0"/>
                                          </p:val>
                                        </p:tav>
                                      </p:tavLst>
                                    </p:anim>
                                    <p:animEffect transition="in" filter="fade">
                                      <p:cBhvr>
                                        <p:cTn id="18" dur="1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fltVal val="0"/>
                                          </p:val>
                                        </p:tav>
                                        <p:tav tm="100000">
                                          <p:val>
                                            <p:strVal val="#ppt_w"/>
                                          </p:val>
                                        </p:tav>
                                      </p:tavLst>
                                    </p:anim>
                                    <p:anim calcmode="lin" valueType="num">
                                      <p:cBhvr>
                                        <p:cTn id="24" dur="1000" fill="hold"/>
                                        <p:tgtEl>
                                          <p:spTgt spid="7"/>
                                        </p:tgtEl>
                                        <p:attrNameLst>
                                          <p:attrName>ppt_h</p:attrName>
                                        </p:attrNameLst>
                                      </p:cBhvr>
                                      <p:tavLst>
                                        <p:tav tm="0">
                                          <p:val>
                                            <p:fltVal val="0"/>
                                          </p:val>
                                        </p:tav>
                                        <p:tav tm="100000">
                                          <p:val>
                                            <p:strVal val="#ppt_h"/>
                                          </p:val>
                                        </p:tav>
                                      </p:tavLst>
                                    </p:anim>
                                    <p:anim calcmode="lin" valueType="num">
                                      <p:cBhvr>
                                        <p:cTn id="25" dur="1000" fill="hold"/>
                                        <p:tgtEl>
                                          <p:spTgt spid="7"/>
                                        </p:tgtEl>
                                        <p:attrNameLst>
                                          <p:attrName>style.rotation</p:attrName>
                                        </p:attrNameLst>
                                      </p:cBhvr>
                                      <p:tavLst>
                                        <p:tav tm="0">
                                          <p:val>
                                            <p:fltVal val="90"/>
                                          </p:val>
                                        </p:tav>
                                        <p:tav tm="100000">
                                          <p:val>
                                            <p:fltVal val="0"/>
                                          </p:val>
                                        </p:tav>
                                      </p:tavLst>
                                    </p:anim>
                                    <p:animEffect transition="in" filter="fade">
                                      <p:cBhvr>
                                        <p:cTn id="26" dur="10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1000" fill="hold"/>
                                        <p:tgtEl>
                                          <p:spTgt spid="8"/>
                                        </p:tgtEl>
                                        <p:attrNameLst>
                                          <p:attrName>ppt_w</p:attrName>
                                        </p:attrNameLst>
                                      </p:cBhvr>
                                      <p:tavLst>
                                        <p:tav tm="0">
                                          <p:val>
                                            <p:fltVal val="0"/>
                                          </p:val>
                                        </p:tav>
                                        <p:tav tm="100000">
                                          <p:val>
                                            <p:strVal val="#ppt_w"/>
                                          </p:val>
                                        </p:tav>
                                      </p:tavLst>
                                    </p:anim>
                                    <p:anim calcmode="lin" valueType="num">
                                      <p:cBhvr>
                                        <p:cTn id="32" dur="1000" fill="hold"/>
                                        <p:tgtEl>
                                          <p:spTgt spid="8"/>
                                        </p:tgtEl>
                                        <p:attrNameLst>
                                          <p:attrName>ppt_h</p:attrName>
                                        </p:attrNameLst>
                                      </p:cBhvr>
                                      <p:tavLst>
                                        <p:tav tm="0">
                                          <p:val>
                                            <p:fltVal val="0"/>
                                          </p:val>
                                        </p:tav>
                                        <p:tav tm="100000">
                                          <p:val>
                                            <p:strVal val="#ppt_h"/>
                                          </p:val>
                                        </p:tav>
                                      </p:tavLst>
                                    </p:anim>
                                    <p:anim calcmode="lin" valueType="num">
                                      <p:cBhvr>
                                        <p:cTn id="33" dur="1000" fill="hold"/>
                                        <p:tgtEl>
                                          <p:spTgt spid="8"/>
                                        </p:tgtEl>
                                        <p:attrNameLst>
                                          <p:attrName>style.rotation</p:attrName>
                                        </p:attrNameLst>
                                      </p:cBhvr>
                                      <p:tavLst>
                                        <p:tav tm="0">
                                          <p:val>
                                            <p:fltVal val="90"/>
                                          </p:val>
                                        </p:tav>
                                        <p:tav tm="100000">
                                          <p:val>
                                            <p:fltVal val="0"/>
                                          </p:val>
                                        </p:tav>
                                      </p:tavLst>
                                    </p:anim>
                                    <p:animEffect transition="in" filter="fade">
                                      <p:cBhvr>
                                        <p:cTn id="34" dur="10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1000" fill="hold"/>
                                        <p:tgtEl>
                                          <p:spTgt spid="9"/>
                                        </p:tgtEl>
                                        <p:attrNameLst>
                                          <p:attrName>ppt_w</p:attrName>
                                        </p:attrNameLst>
                                      </p:cBhvr>
                                      <p:tavLst>
                                        <p:tav tm="0">
                                          <p:val>
                                            <p:fltVal val="0"/>
                                          </p:val>
                                        </p:tav>
                                        <p:tav tm="100000">
                                          <p:val>
                                            <p:strVal val="#ppt_w"/>
                                          </p:val>
                                        </p:tav>
                                      </p:tavLst>
                                    </p:anim>
                                    <p:anim calcmode="lin" valueType="num">
                                      <p:cBhvr>
                                        <p:cTn id="40" dur="1000" fill="hold"/>
                                        <p:tgtEl>
                                          <p:spTgt spid="9"/>
                                        </p:tgtEl>
                                        <p:attrNameLst>
                                          <p:attrName>ppt_h</p:attrName>
                                        </p:attrNameLst>
                                      </p:cBhvr>
                                      <p:tavLst>
                                        <p:tav tm="0">
                                          <p:val>
                                            <p:fltVal val="0"/>
                                          </p:val>
                                        </p:tav>
                                        <p:tav tm="100000">
                                          <p:val>
                                            <p:strVal val="#ppt_h"/>
                                          </p:val>
                                        </p:tav>
                                      </p:tavLst>
                                    </p:anim>
                                    <p:anim calcmode="lin" valueType="num">
                                      <p:cBhvr>
                                        <p:cTn id="41" dur="1000" fill="hold"/>
                                        <p:tgtEl>
                                          <p:spTgt spid="9"/>
                                        </p:tgtEl>
                                        <p:attrNameLst>
                                          <p:attrName>style.rotation</p:attrName>
                                        </p:attrNameLst>
                                      </p:cBhvr>
                                      <p:tavLst>
                                        <p:tav tm="0">
                                          <p:val>
                                            <p:fltVal val="90"/>
                                          </p:val>
                                        </p:tav>
                                        <p:tav tm="100000">
                                          <p:val>
                                            <p:fltVal val="0"/>
                                          </p:val>
                                        </p:tav>
                                      </p:tavLst>
                                    </p:anim>
                                    <p:animEffect transition="in" filter="fade">
                                      <p:cBhvr>
                                        <p:cTn id="42" dur="10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p:cTn id="47" dur="1000" fill="hold"/>
                                        <p:tgtEl>
                                          <p:spTgt spid="10"/>
                                        </p:tgtEl>
                                        <p:attrNameLst>
                                          <p:attrName>ppt_w</p:attrName>
                                        </p:attrNameLst>
                                      </p:cBhvr>
                                      <p:tavLst>
                                        <p:tav tm="0">
                                          <p:val>
                                            <p:fltVal val="0"/>
                                          </p:val>
                                        </p:tav>
                                        <p:tav tm="100000">
                                          <p:val>
                                            <p:strVal val="#ppt_w"/>
                                          </p:val>
                                        </p:tav>
                                      </p:tavLst>
                                    </p:anim>
                                    <p:anim calcmode="lin" valueType="num">
                                      <p:cBhvr>
                                        <p:cTn id="48" dur="1000" fill="hold"/>
                                        <p:tgtEl>
                                          <p:spTgt spid="10"/>
                                        </p:tgtEl>
                                        <p:attrNameLst>
                                          <p:attrName>ppt_h</p:attrName>
                                        </p:attrNameLst>
                                      </p:cBhvr>
                                      <p:tavLst>
                                        <p:tav tm="0">
                                          <p:val>
                                            <p:fltVal val="0"/>
                                          </p:val>
                                        </p:tav>
                                        <p:tav tm="100000">
                                          <p:val>
                                            <p:strVal val="#ppt_h"/>
                                          </p:val>
                                        </p:tav>
                                      </p:tavLst>
                                    </p:anim>
                                    <p:anim calcmode="lin" valueType="num">
                                      <p:cBhvr>
                                        <p:cTn id="49" dur="1000" fill="hold"/>
                                        <p:tgtEl>
                                          <p:spTgt spid="10"/>
                                        </p:tgtEl>
                                        <p:attrNameLst>
                                          <p:attrName>style.rotation</p:attrName>
                                        </p:attrNameLst>
                                      </p:cBhvr>
                                      <p:tavLst>
                                        <p:tav tm="0">
                                          <p:val>
                                            <p:fltVal val="90"/>
                                          </p:val>
                                        </p:tav>
                                        <p:tav tm="100000">
                                          <p:val>
                                            <p:fltVal val="0"/>
                                          </p:val>
                                        </p:tav>
                                      </p:tavLst>
                                    </p:anim>
                                    <p:animEffect transition="in" filter="fade">
                                      <p:cBhvr>
                                        <p:cTn id="5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8" grpId="0" animBg="1"/>
      <p:bldP spid="9" grpId="0" animBg="1"/>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a:xfrm rot="16200000">
            <a:off x="6769298" y="3231148"/>
            <a:ext cx="4002505" cy="365760"/>
          </a:xfrm>
        </p:spPr>
        <p:txBody>
          <a:bodyPr/>
          <a:lstStyle/>
          <a:p>
            <a:pPr algn="l"/>
            <a:r>
              <a:rPr lang="es-CO" dirty="0" smtClean="0"/>
              <a:t>Cesar E. </a:t>
            </a:r>
            <a:r>
              <a:rPr lang="es-CO" dirty="0" err="1" smtClean="0"/>
              <a:t>Anzola</a:t>
            </a:r>
            <a:r>
              <a:rPr lang="es-CO" dirty="0" smtClean="0"/>
              <a:t> Aguilar - Contador Especialista en Impuestos</a:t>
            </a:r>
            <a:endParaRPr lang="es-CO" dirty="0"/>
          </a:p>
        </p:txBody>
      </p:sp>
      <p:sp>
        <p:nvSpPr>
          <p:cNvPr id="5" name="4 Terminador">
            <a:hlinkClick r:id="rId2" action="ppaction://hlinksldjump"/>
          </p:cNvPr>
          <p:cNvSpPr/>
          <p:nvPr/>
        </p:nvSpPr>
        <p:spPr>
          <a:xfrm>
            <a:off x="827584" y="116631"/>
            <a:ext cx="7056784" cy="521543"/>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CO" sz="2400" dirty="0" smtClean="0">
                <a:solidFill>
                  <a:schemeClr val="dk1"/>
                </a:solidFill>
                <a:latin typeface="Arial Black" pitchFamily="34" charset="0"/>
              </a:rPr>
              <a:t>PREGUNTAS Y RESPUESTAS</a:t>
            </a:r>
            <a:endParaRPr lang="es-CO" sz="2400" dirty="0">
              <a:solidFill>
                <a:schemeClr val="dk1"/>
              </a:solidFill>
              <a:latin typeface="Arial Black" pitchFamily="34" charset="0"/>
            </a:endParaRPr>
          </a:p>
        </p:txBody>
      </p:sp>
      <p:sp>
        <p:nvSpPr>
          <p:cNvPr id="3" name="2 Rectángulo"/>
          <p:cNvSpPr/>
          <p:nvPr/>
        </p:nvSpPr>
        <p:spPr>
          <a:xfrm>
            <a:off x="467544" y="1340768"/>
            <a:ext cx="2088232"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dirty="0" smtClean="0">
                <a:solidFill>
                  <a:schemeClr val="tx1"/>
                </a:solidFill>
                <a:latin typeface="Arial" pitchFamily="34" charset="0"/>
                <a:cs typeface="Arial" pitchFamily="34" charset="0"/>
              </a:rPr>
              <a:t>Si obtiene ingresos por salario y como independiente al mismo tiempo</a:t>
            </a:r>
            <a:endParaRPr lang="es-CO" sz="1400" dirty="0">
              <a:solidFill>
                <a:schemeClr val="tx1"/>
              </a:solidFill>
              <a:latin typeface="Arial" pitchFamily="34" charset="0"/>
              <a:cs typeface="Arial" pitchFamily="34" charset="0"/>
            </a:endParaRPr>
          </a:p>
        </p:txBody>
      </p:sp>
      <p:sp>
        <p:nvSpPr>
          <p:cNvPr id="6" name="5 Llamada de flecha a la izquierda"/>
          <p:cNvSpPr/>
          <p:nvPr/>
        </p:nvSpPr>
        <p:spPr>
          <a:xfrm>
            <a:off x="5076056" y="1340768"/>
            <a:ext cx="2304256" cy="1297657"/>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latin typeface="Arial" pitchFamily="34" charset="0"/>
                <a:cs typeface="Arial" pitchFamily="34" charset="0"/>
              </a:rPr>
              <a:t>Art. 383 y 384 E.T. según el caso</a:t>
            </a:r>
            <a:endParaRPr lang="es-CO" dirty="0">
              <a:solidFill>
                <a:schemeClr val="tx1"/>
              </a:solidFill>
              <a:latin typeface="Arial" pitchFamily="34" charset="0"/>
              <a:cs typeface="Arial" pitchFamily="34" charset="0"/>
            </a:endParaRPr>
          </a:p>
        </p:txBody>
      </p:sp>
      <p:sp>
        <p:nvSpPr>
          <p:cNvPr id="7" name="6 Rectángulo"/>
          <p:cNvSpPr/>
          <p:nvPr/>
        </p:nvSpPr>
        <p:spPr>
          <a:xfrm>
            <a:off x="467544" y="3284984"/>
            <a:ext cx="2088232"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dirty="0" smtClean="0">
                <a:solidFill>
                  <a:schemeClr val="tx1"/>
                </a:solidFill>
                <a:latin typeface="Arial" pitchFamily="34" charset="0"/>
                <a:cs typeface="Arial" pitchFamily="34" charset="0"/>
                <a:hlinkClick r:id="rId3" action="ppaction://hlinksldjump"/>
              </a:rPr>
              <a:t>¿Cómo se controla que los factores de detracción no superen los límites establecidos cuando hay más de un contrato?</a:t>
            </a:r>
            <a:endParaRPr lang="es-CO" sz="1400" dirty="0">
              <a:solidFill>
                <a:schemeClr val="tx1"/>
              </a:solidFill>
              <a:latin typeface="Arial" pitchFamily="34" charset="0"/>
              <a:cs typeface="Arial" pitchFamily="34" charset="0"/>
            </a:endParaRPr>
          </a:p>
        </p:txBody>
      </p:sp>
      <p:sp>
        <p:nvSpPr>
          <p:cNvPr id="8" name="7 Llamada de flecha a la izquierda"/>
          <p:cNvSpPr/>
          <p:nvPr/>
        </p:nvSpPr>
        <p:spPr>
          <a:xfrm>
            <a:off x="5076056" y="3283471"/>
            <a:ext cx="2304256" cy="1297657"/>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latin typeface="Arial" pitchFamily="34" charset="0"/>
                <a:cs typeface="Arial" pitchFamily="34" charset="0"/>
              </a:rPr>
              <a:t>Le corresponde a la P.N.R. informar a cada A.R.</a:t>
            </a:r>
            <a:endParaRPr lang="es-CO" dirty="0">
              <a:solidFill>
                <a:schemeClr val="tx1"/>
              </a:solidFill>
              <a:latin typeface="Arial" pitchFamily="34" charset="0"/>
              <a:cs typeface="Arial" pitchFamily="34" charset="0"/>
            </a:endParaRPr>
          </a:p>
        </p:txBody>
      </p:sp>
      <p:sp>
        <p:nvSpPr>
          <p:cNvPr id="9" name="8 Rectángulo"/>
          <p:cNvSpPr/>
          <p:nvPr/>
        </p:nvSpPr>
        <p:spPr>
          <a:xfrm>
            <a:off x="467544" y="5229200"/>
            <a:ext cx="2088232"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dirty="0" smtClean="0">
                <a:solidFill>
                  <a:schemeClr val="tx1"/>
                </a:solidFill>
                <a:latin typeface="Arial" pitchFamily="34" charset="0"/>
                <a:cs typeface="Arial" pitchFamily="34" charset="0"/>
              </a:rPr>
              <a:t>¿Se pueden aplicar las nuevas deducciones para los meses de mayo y junio, tomando el procedimiento. 2?</a:t>
            </a:r>
            <a:endParaRPr lang="es-CO" sz="1400" dirty="0">
              <a:solidFill>
                <a:schemeClr val="tx1"/>
              </a:solidFill>
              <a:latin typeface="Arial" pitchFamily="34" charset="0"/>
              <a:cs typeface="Arial" pitchFamily="34" charset="0"/>
            </a:endParaRPr>
          </a:p>
        </p:txBody>
      </p:sp>
      <p:sp>
        <p:nvSpPr>
          <p:cNvPr id="10" name="9 Llamada de flecha a la izquierda"/>
          <p:cNvSpPr/>
          <p:nvPr/>
        </p:nvSpPr>
        <p:spPr>
          <a:xfrm>
            <a:off x="5076056" y="5227687"/>
            <a:ext cx="2304256" cy="1297657"/>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latin typeface="Arial" pitchFamily="34" charset="0"/>
                <a:cs typeface="Arial" pitchFamily="34" charset="0"/>
              </a:rPr>
              <a:t>Si, </a:t>
            </a:r>
            <a:r>
              <a:rPr lang="es-CO" dirty="0" err="1" smtClean="0">
                <a:solidFill>
                  <a:schemeClr val="tx1"/>
                </a:solidFill>
                <a:latin typeface="Arial" pitchFamily="34" charset="0"/>
                <a:cs typeface="Arial" pitchFamily="34" charset="0"/>
              </a:rPr>
              <a:t>parág</a:t>
            </a:r>
            <a:r>
              <a:rPr lang="es-CO" dirty="0" smtClean="0">
                <a:solidFill>
                  <a:schemeClr val="tx1"/>
                </a:solidFill>
                <a:latin typeface="Arial" pitchFamily="34" charset="0"/>
                <a:cs typeface="Arial" pitchFamily="34" charset="0"/>
              </a:rPr>
              <a:t>. Transitorio art. 5 </a:t>
            </a:r>
            <a:r>
              <a:rPr lang="es-CO" dirty="0" err="1" smtClean="0">
                <a:solidFill>
                  <a:schemeClr val="tx1"/>
                </a:solidFill>
                <a:latin typeface="Arial" pitchFamily="34" charset="0"/>
                <a:cs typeface="Arial" pitchFamily="34" charset="0"/>
              </a:rPr>
              <a:t>Dec</a:t>
            </a:r>
            <a:r>
              <a:rPr lang="es-CO" dirty="0" smtClean="0">
                <a:solidFill>
                  <a:schemeClr val="tx1"/>
                </a:solidFill>
                <a:latin typeface="Arial" pitchFamily="34" charset="0"/>
                <a:cs typeface="Arial" pitchFamily="34" charset="0"/>
              </a:rPr>
              <a:t>. 1070/2013 </a:t>
            </a:r>
            <a:endParaRPr lang="es-CO"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0695140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1000" fill="hold"/>
                                        <p:tgtEl>
                                          <p:spTgt spid="6"/>
                                        </p:tgtEl>
                                        <p:attrNameLst>
                                          <p:attrName>ppt_w</p:attrName>
                                        </p:attrNameLst>
                                      </p:cBhvr>
                                      <p:tavLst>
                                        <p:tav tm="0">
                                          <p:val>
                                            <p:fltVal val="0"/>
                                          </p:val>
                                        </p:tav>
                                        <p:tav tm="100000">
                                          <p:val>
                                            <p:strVal val="#ppt_w"/>
                                          </p:val>
                                        </p:tav>
                                      </p:tavLst>
                                    </p:anim>
                                    <p:anim calcmode="lin" valueType="num">
                                      <p:cBhvr>
                                        <p:cTn id="16" dur="1000" fill="hold"/>
                                        <p:tgtEl>
                                          <p:spTgt spid="6"/>
                                        </p:tgtEl>
                                        <p:attrNameLst>
                                          <p:attrName>ppt_h</p:attrName>
                                        </p:attrNameLst>
                                      </p:cBhvr>
                                      <p:tavLst>
                                        <p:tav tm="0">
                                          <p:val>
                                            <p:fltVal val="0"/>
                                          </p:val>
                                        </p:tav>
                                        <p:tav tm="100000">
                                          <p:val>
                                            <p:strVal val="#ppt_h"/>
                                          </p:val>
                                        </p:tav>
                                      </p:tavLst>
                                    </p:anim>
                                    <p:anim calcmode="lin" valueType="num">
                                      <p:cBhvr>
                                        <p:cTn id="17" dur="1000" fill="hold"/>
                                        <p:tgtEl>
                                          <p:spTgt spid="6"/>
                                        </p:tgtEl>
                                        <p:attrNameLst>
                                          <p:attrName>style.rotation</p:attrName>
                                        </p:attrNameLst>
                                      </p:cBhvr>
                                      <p:tavLst>
                                        <p:tav tm="0">
                                          <p:val>
                                            <p:fltVal val="90"/>
                                          </p:val>
                                        </p:tav>
                                        <p:tav tm="100000">
                                          <p:val>
                                            <p:fltVal val="0"/>
                                          </p:val>
                                        </p:tav>
                                      </p:tavLst>
                                    </p:anim>
                                    <p:animEffect transition="in" filter="fade">
                                      <p:cBhvr>
                                        <p:cTn id="18" dur="1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fltVal val="0"/>
                                          </p:val>
                                        </p:tav>
                                        <p:tav tm="100000">
                                          <p:val>
                                            <p:strVal val="#ppt_w"/>
                                          </p:val>
                                        </p:tav>
                                      </p:tavLst>
                                    </p:anim>
                                    <p:anim calcmode="lin" valueType="num">
                                      <p:cBhvr>
                                        <p:cTn id="24" dur="1000" fill="hold"/>
                                        <p:tgtEl>
                                          <p:spTgt spid="7"/>
                                        </p:tgtEl>
                                        <p:attrNameLst>
                                          <p:attrName>ppt_h</p:attrName>
                                        </p:attrNameLst>
                                      </p:cBhvr>
                                      <p:tavLst>
                                        <p:tav tm="0">
                                          <p:val>
                                            <p:fltVal val="0"/>
                                          </p:val>
                                        </p:tav>
                                        <p:tav tm="100000">
                                          <p:val>
                                            <p:strVal val="#ppt_h"/>
                                          </p:val>
                                        </p:tav>
                                      </p:tavLst>
                                    </p:anim>
                                    <p:anim calcmode="lin" valueType="num">
                                      <p:cBhvr>
                                        <p:cTn id="25" dur="1000" fill="hold"/>
                                        <p:tgtEl>
                                          <p:spTgt spid="7"/>
                                        </p:tgtEl>
                                        <p:attrNameLst>
                                          <p:attrName>style.rotation</p:attrName>
                                        </p:attrNameLst>
                                      </p:cBhvr>
                                      <p:tavLst>
                                        <p:tav tm="0">
                                          <p:val>
                                            <p:fltVal val="90"/>
                                          </p:val>
                                        </p:tav>
                                        <p:tav tm="100000">
                                          <p:val>
                                            <p:fltVal val="0"/>
                                          </p:val>
                                        </p:tav>
                                      </p:tavLst>
                                    </p:anim>
                                    <p:animEffect transition="in" filter="fade">
                                      <p:cBhvr>
                                        <p:cTn id="26" dur="10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1000" fill="hold"/>
                                        <p:tgtEl>
                                          <p:spTgt spid="8"/>
                                        </p:tgtEl>
                                        <p:attrNameLst>
                                          <p:attrName>ppt_w</p:attrName>
                                        </p:attrNameLst>
                                      </p:cBhvr>
                                      <p:tavLst>
                                        <p:tav tm="0">
                                          <p:val>
                                            <p:fltVal val="0"/>
                                          </p:val>
                                        </p:tav>
                                        <p:tav tm="100000">
                                          <p:val>
                                            <p:strVal val="#ppt_w"/>
                                          </p:val>
                                        </p:tav>
                                      </p:tavLst>
                                    </p:anim>
                                    <p:anim calcmode="lin" valueType="num">
                                      <p:cBhvr>
                                        <p:cTn id="32" dur="1000" fill="hold"/>
                                        <p:tgtEl>
                                          <p:spTgt spid="8"/>
                                        </p:tgtEl>
                                        <p:attrNameLst>
                                          <p:attrName>ppt_h</p:attrName>
                                        </p:attrNameLst>
                                      </p:cBhvr>
                                      <p:tavLst>
                                        <p:tav tm="0">
                                          <p:val>
                                            <p:fltVal val="0"/>
                                          </p:val>
                                        </p:tav>
                                        <p:tav tm="100000">
                                          <p:val>
                                            <p:strVal val="#ppt_h"/>
                                          </p:val>
                                        </p:tav>
                                      </p:tavLst>
                                    </p:anim>
                                    <p:anim calcmode="lin" valueType="num">
                                      <p:cBhvr>
                                        <p:cTn id="33" dur="1000" fill="hold"/>
                                        <p:tgtEl>
                                          <p:spTgt spid="8"/>
                                        </p:tgtEl>
                                        <p:attrNameLst>
                                          <p:attrName>style.rotation</p:attrName>
                                        </p:attrNameLst>
                                      </p:cBhvr>
                                      <p:tavLst>
                                        <p:tav tm="0">
                                          <p:val>
                                            <p:fltVal val="90"/>
                                          </p:val>
                                        </p:tav>
                                        <p:tav tm="100000">
                                          <p:val>
                                            <p:fltVal val="0"/>
                                          </p:val>
                                        </p:tav>
                                      </p:tavLst>
                                    </p:anim>
                                    <p:animEffect transition="in" filter="fade">
                                      <p:cBhvr>
                                        <p:cTn id="34" dur="10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1000" fill="hold"/>
                                        <p:tgtEl>
                                          <p:spTgt spid="9"/>
                                        </p:tgtEl>
                                        <p:attrNameLst>
                                          <p:attrName>ppt_w</p:attrName>
                                        </p:attrNameLst>
                                      </p:cBhvr>
                                      <p:tavLst>
                                        <p:tav tm="0">
                                          <p:val>
                                            <p:fltVal val="0"/>
                                          </p:val>
                                        </p:tav>
                                        <p:tav tm="100000">
                                          <p:val>
                                            <p:strVal val="#ppt_w"/>
                                          </p:val>
                                        </p:tav>
                                      </p:tavLst>
                                    </p:anim>
                                    <p:anim calcmode="lin" valueType="num">
                                      <p:cBhvr>
                                        <p:cTn id="40" dur="1000" fill="hold"/>
                                        <p:tgtEl>
                                          <p:spTgt spid="9"/>
                                        </p:tgtEl>
                                        <p:attrNameLst>
                                          <p:attrName>ppt_h</p:attrName>
                                        </p:attrNameLst>
                                      </p:cBhvr>
                                      <p:tavLst>
                                        <p:tav tm="0">
                                          <p:val>
                                            <p:fltVal val="0"/>
                                          </p:val>
                                        </p:tav>
                                        <p:tav tm="100000">
                                          <p:val>
                                            <p:strVal val="#ppt_h"/>
                                          </p:val>
                                        </p:tav>
                                      </p:tavLst>
                                    </p:anim>
                                    <p:anim calcmode="lin" valueType="num">
                                      <p:cBhvr>
                                        <p:cTn id="41" dur="1000" fill="hold"/>
                                        <p:tgtEl>
                                          <p:spTgt spid="9"/>
                                        </p:tgtEl>
                                        <p:attrNameLst>
                                          <p:attrName>style.rotation</p:attrName>
                                        </p:attrNameLst>
                                      </p:cBhvr>
                                      <p:tavLst>
                                        <p:tav tm="0">
                                          <p:val>
                                            <p:fltVal val="90"/>
                                          </p:val>
                                        </p:tav>
                                        <p:tav tm="100000">
                                          <p:val>
                                            <p:fltVal val="0"/>
                                          </p:val>
                                        </p:tav>
                                      </p:tavLst>
                                    </p:anim>
                                    <p:animEffect transition="in" filter="fade">
                                      <p:cBhvr>
                                        <p:cTn id="42" dur="10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p:cTn id="47" dur="1000" fill="hold"/>
                                        <p:tgtEl>
                                          <p:spTgt spid="10"/>
                                        </p:tgtEl>
                                        <p:attrNameLst>
                                          <p:attrName>ppt_w</p:attrName>
                                        </p:attrNameLst>
                                      </p:cBhvr>
                                      <p:tavLst>
                                        <p:tav tm="0">
                                          <p:val>
                                            <p:fltVal val="0"/>
                                          </p:val>
                                        </p:tav>
                                        <p:tav tm="100000">
                                          <p:val>
                                            <p:strVal val="#ppt_w"/>
                                          </p:val>
                                        </p:tav>
                                      </p:tavLst>
                                    </p:anim>
                                    <p:anim calcmode="lin" valueType="num">
                                      <p:cBhvr>
                                        <p:cTn id="48" dur="1000" fill="hold"/>
                                        <p:tgtEl>
                                          <p:spTgt spid="10"/>
                                        </p:tgtEl>
                                        <p:attrNameLst>
                                          <p:attrName>ppt_h</p:attrName>
                                        </p:attrNameLst>
                                      </p:cBhvr>
                                      <p:tavLst>
                                        <p:tav tm="0">
                                          <p:val>
                                            <p:fltVal val="0"/>
                                          </p:val>
                                        </p:tav>
                                        <p:tav tm="100000">
                                          <p:val>
                                            <p:strVal val="#ppt_h"/>
                                          </p:val>
                                        </p:tav>
                                      </p:tavLst>
                                    </p:anim>
                                    <p:anim calcmode="lin" valueType="num">
                                      <p:cBhvr>
                                        <p:cTn id="49" dur="1000" fill="hold"/>
                                        <p:tgtEl>
                                          <p:spTgt spid="10"/>
                                        </p:tgtEl>
                                        <p:attrNameLst>
                                          <p:attrName>style.rotation</p:attrName>
                                        </p:attrNameLst>
                                      </p:cBhvr>
                                      <p:tavLst>
                                        <p:tav tm="0">
                                          <p:val>
                                            <p:fltVal val="90"/>
                                          </p:val>
                                        </p:tav>
                                        <p:tav tm="100000">
                                          <p:val>
                                            <p:fltVal val="0"/>
                                          </p:val>
                                        </p:tav>
                                      </p:tavLst>
                                    </p:anim>
                                    <p:animEffect transition="in" filter="fade">
                                      <p:cBhvr>
                                        <p:cTn id="5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8" grpId="0" animBg="1"/>
      <p:bldP spid="9" grpId="0" animBg="1"/>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a:xfrm rot="16200000">
            <a:off x="6769298" y="3231148"/>
            <a:ext cx="4002505" cy="365760"/>
          </a:xfrm>
        </p:spPr>
        <p:txBody>
          <a:bodyPr/>
          <a:lstStyle/>
          <a:p>
            <a:pPr algn="l"/>
            <a:r>
              <a:rPr lang="es-CO" dirty="0" smtClean="0"/>
              <a:t>Cesar E. </a:t>
            </a:r>
            <a:r>
              <a:rPr lang="es-CO" dirty="0" err="1" smtClean="0"/>
              <a:t>Anzola</a:t>
            </a:r>
            <a:r>
              <a:rPr lang="es-CO" dirty="0" smtClean="0"/>
              <a:t> Aguilar - Contador Especialista en Impuestos</a:t>
            </a:r>
            <a:endParaRPr lang="es-CO" dirty="0"/>
          </a:p>
        </p:txBody>
      </p:sp>
      <p:sp>
        <p:nvSpPr>
          <p:cNvPr id="5" name="4 Terminador">
            <a:hlinkClick r:id="rId2" action="ppaction://hlinksldjump"/>
          </p:cNvPr>
          <p:cNvSpPr/>
          <p:nvPr/>
        </p:nvSpPr>
        <p:spPr>
          <a:xfrm>
            <a:off x="827584" y="116631"/>
            <a:ext cx="7056784" cy="521543"/>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CO" sz="2400" dirty="0" smtClean="0">
                <a:solidFill>
                  <a:schemeClr val="dk1"/>
                </a:solidFill>
                <a:latin typeface="Arial Black" pitchFamily="34" charset="0"/>
              </a:rPr>
              <a:t>PREGUNTAS Y RESPUESTAS</a:t>
            </a:r>
            <a:endParaRPr lang="es-CO" sz="2400" dirty="0">
              <a:solidFill>
                <a:schemeClr val="dk1"/>
              </a:solidFill>
              <a:latin typeface="Arial Black" pitchFamily="34" charset="0"/>
            </a:endParaRPr>
          </a:p>
        </p:txBody>
      </p:sp>
      <p:sp>
        <p:nvSpPr>
          <p:cNvPr id="3" name="2 Rectángulo"/>
          <p:cNvSpPr/>
          <p:nvPr/>
        </p:nvSpPr>
        <p:spPr>
          <a:xfrm>
            <a:off x="467544" y="1340768"/>
            <a:ext cx="2088232"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dirty="0" smtClean="0">
                <a:solidFill>
                  <a:schemeClr val="tx1"/>
                </a:solidFill>
                <a:latin typeface="Arial" pitchFamily="34" charset="0"/>
                <a:cs typeface="Arial" pitchFamily="34" charset="0"/>
              </a:rPr>
              <a:t>¿Cual retención aplica Si la P.N. es un prestador de servicios no residente?</a:t>
            </a:r>
            <a:endParaRPr lang="es-CO" sz="1400" dirty="0">
              <a:solidFill>
                <a:schemeClr val="tx1"/>
              </a:solidFill>
              <a:latin typeface="Arial" pitchFamily="34" charset="0"/>
              <a:cs typeface="Arial" pitchFamily="34" charset="0"/>
            </a:endParaRPr>
          </a:p>
        </p:txBody>
      </p:sp>
      <p:sp>
        <p:nvSpPr>
          <p:cNvPr id="6" name="5 Llamada de flecha a la izquierda"/>
          <p:cNvSpPr/>
          <p:nvPr/>
        </p:nvSpPr>
        <p:spPr>
          <a:xfrm>
            <a:off x="5076056" y="1340768"/>
            <a:ext cx="2304256" cy="1297657"/>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latin typeface="Arial" pitchFamily="34" charset="0"/>
                <a:cs typeface="Arial" pitchFamily="34" charset="0"/>
              </a:rPr>
              <a:t>Art. 392 E,T, Y no esta obligado a reportar información</a:t>
            </a:r>
            <a:endParaRPr lang="es-CO" dirty="0">
              <a:solidFill>
                <a:schemeClr val="tx1"/>
              </a:solidFill>
              <a:latin typeface="Arial" pitchFamily="34" charset="0"/>
              <a:cs typeface="Arial" pitchFamily="34" charset="0"/>
            </a:endParaRPr>
          </a:p>
        </p:txBody>
      </p:sp>
      <p:sp>
        <p:nvSpPr>
          <p:cNvPr id="7" name="6 Rectángulo"/>
          <p:cNvSpPr/>
          <p:nvPr/>
        </p:nvSpPr>
        <p:spPr>
          <a:xfrm>
            <a:off x="467544" y="3284984"/>
            <a:ext cx="2088232"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dirty="0" smtClean="0">
                <a:solidFill>
                  <a:schemeClr val="tx1"/>
                </a:solidFill>
                <a:latin typeface="Arial" pitchFamily="34" charset="0"/>
                <a:cs typeface="Arial" pitchFamily="34" charset="0"/>
              </a:rPr>
              <a:t>¿Qué retención aplico si la P.N. es un asalariado no residente?</a:t>
            </a:r>
            <a:endParaRPr lang="es-CO" sz="1400" dirty="0">
              <a:solidFill>
                <a:schemeClr val="tx1"/>
              </a:solidFill>
              <a:latin typeface="Arial" pitchFamily="34" charset="0"/>
              <a:cs typeface="Arial" pitchFamily="34" charset="0"/>
            </a:endParaRPr>
          </a:p>
        </p:txBody>
      </p:sp>
      <p:sp>
        <p:nvSpPr>
          <p:cNvPr id="8" name="7 Llamada de flecha a la izquierda"/>
          <p:cNvSpPr/>
          <p:nvPr/>
        </p:nvSpPr>
        <p:spPr>
          <a:xfrm>
            <a:off x="5076056" y="3283471"/>
            <a:ext cx="2304256" cy="1297657"/>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latin typeface="Arial" pitchFamily="34" charset="0"/>
                <a:cs typeface="Arial" pitchFamily="34" charset="0"/>
              </a:rPr>
              <a:t>Art. 383 E.T.</a:t>
            </a:r>
            <a:endParaRPr lang="es-CO" dirty="0">
              <a:solidFill>
                <a:schemeClr val="tx1"/>
              </a:solidFill>
              <a:latin typeface="Arial" pitchFamily="34" charset="0"/>
              <a:cs typeface="Arial" pitchFamily="34" charset="0"/>
            </a:endParaRPr>
          </a:p>
        </p:txBody>
      </p:sp>
      <p:sp>
        <p:nvSpPr>
          <p:cNvPr id="9" name="8 Rectángulo"/>
          <p:cNvSpPr/>
          <p:nvPr/>
        </p:nvSpPr>
        <p:spPr>
          <a:xfrm>
            <a:off x="467544" y="5229200"/>
            <a:ext cx="2088232"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dirty="0" smtClean="0">
                <a:solidFill>
                  <a:schemeClr val="tx1"/>
                </a:solidFill>
                <a:latin typeface="Arial" pitchFamily="34" charset="0"/>
                <a:cs typeface="Arial" pitchFamily="34" charset="0"/>
              </a:rPr>
              <a:t>¿A qué retención están sujetas las P.N.R. que clasifican como empleados y el año anterior ingresos &gt; 4.073 UTV</a:t>
            </a:r>
            <a:endParaRPr lang="es-CO" sz="1400" dirty="0">
              <a:solidFill>
                <a:schemeClr val="tx1"/>
              </a:solidFill>
              <a:latin typeface="Arial" pitchFamily="34" charset="0"/>
              <a:cs typeface="Arial" pitchFamily="34" charset="0"/>
            </a:endParaRPr>
          </a:p>
        </p:txBody>
      </p:sp>
      <p:sp>
        <p:nvSpPr>
          <p:cNvPr id="10" name="9 Llamada de flecha a la izquierda"/>
          <p:cNvSpPr/>
          <p:nvPr/>
        </p:nvSpPr>
        <p:spPr>
          <a:xfrm>
            <a:off x="5076056" y="5227687"/>
            <a:ext cx="2304256" cy="1297657"/>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latin typeface="Arial" pitchFamily="34" charset="0"/>
                <a:cs typeface="Arial" pitchFamily="34" charset="0"/>
              </a:rPr>
              <a:t>Retención mayor entre el 383 y 384 E.T.</a:t>
            </a:r>
            <a:endParaRPr lang="es-CO"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0632999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1000" fill="hold"/>
                                        <p:tgtEl>
                                          <p:spTgt spid="6"/>
                                        </p:tgtEl>
                                        <p:attrNameLst>
                                          <p:attrName>ppt_w</p:attrName>
                                        </p:attrNameLst>
                                      </p:cBhvr>
                                      <p:tavLst>
                                        <p:tav tm="0">
                                          <p:val>
                                            <p:fltVal val="0"/>
                                          </p:val>
                                        </p:tav>
                                        <p:tav tm="100000">
                                          <p:val>
                                            <p:strVal val="#ppt_w"/>
                                          </p:val>
                                        </p:tav>
                                      </p:tavLst>
                                    </p:anim>
                                    <p:anim calcmode="lin" valueType="num">
                                      <p:cBhvr>
                                        <p:cTn id="16" dur="1000" fill="hold"/>
                                        <p:tgtEl>
                                          <p:spTgt spid="6"/>
                                        </p:tgtEl>
                                        <p:attrNameLst>
                                          <p:attrName>ppt_h</p:attrName>
                                        </p:attrNameLst>
                                      </p:cBhvr>
                                      <p:tavLst>
                                        <p:tav tm="0">
                                          <p:val>
                                            <p:fltVal val="0"/>
                                          </p:val>
                                        </p:tav>
                                        <p:tav tm="100000">
                                          <p:val>
                                            <p:strVal val="#ppt_h"/>
                                          </p:val>
                                        </p:tav>
                                      </p:tavLst>
                                    </p:anim>
                                    <p:anim calcmode="lin" valueType="num">
                                      <p:cBhvr>
                                        <p:cTn id="17" dur="1000" fill="hold"/>
                                        <p:tgtEl>
                                          <p:spTgt spid="6"/>
                                        </p:tgtEl>
                                        <p:attrNameLst>
                                          <p:attrName>style.rotation</p:attrName>
                                        </p:attrNameLst>
                                      </p:cBhvr>
                                      <p:tavLst>
                                        <p:tav tm="0">
                                          <p:val>
                                            <p:fltVal val="90"/>
                                          </p:val>
                                        </p:tav>
                                        <p:tav tm="100000">
                                          <p:val>
                                            <p:fltVal val="0"/>
                                          </p:val>
                                        </p:tav>
                                      </p:tavLst>
                                    </p:anim>
                                    <p:animEffect transition="in" filter="fade">
                                      <p:cBhvr>
                                        <p:cTn id="18" dur="1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fltVal val="0"/>
                                          </p:val>
                                        </p:tav>
                                        <p:tav tm="100000">
                                          <p:val>
                                            <p:strVal val="#ppt_w"/>
                                          </p:val>
                                        </p:tav>
                                      </p:tavLst>
                                    </p:anim>
                                    <p:anim calcmode="lin" valueType="num">
                                      <p:cBhvr>
                                        <p:cTn id="24" dur="1000" fill="hold"/>
                                        <p:tgtEl>
                                          <p:spTgt spid="7"/>
                                        </p:tgtEl>
                                        <p:attrNameLst>
                                          <p:attrName>ppt_h</p:attrName>
                                        </p:attrNameLst>
                                      </p:cBhvr>
                                      <p:tavLst>
                                        <p:tav tm="0">
                                          <p:val>
                                            <p:fltVal val="0"/>
                                          </p:val>
                                        </p:tav>
                                        <p:tav tm="100000">
                                          <p:val>
                                            <p:strVal val="#ppt_h"/>
                                          </p:val>
                                        </p:tav>
                                      </p:tavLst>
                                    </p:anim>
                                    <p:anim calcmode="lin" valueType="num">
                                      <p:cBhvr>
                                        <p:cTn id="25" dur="1000" fill="hold"/>
                                        <p:tgtEl>
                                          <p:spTgt spid="7"/>
                                        </p:tgtEl>
                                        <p:attrNameLst>
                                          <p:attrName>style.rotation</p:attrName>
                                        </p:attrNameLst>
                                      </p:cBhvr>
                                      <p:tavLst>
                                        <p:tav tm="0">
                                          <p:val>
                                            <p:fltVal val="90"/>
                                          </p:val>
                                        </p:tav>
                                        <p:tav tm="100000">
                                          <p:val>
                                            <p:fltVal val="0"/>
                                          </p:val>
                                        </p:tav>
                                      </p:tavLst>
                                    </p:anim>
                                    <p:animEffect transition="in" filter="fade">
                                      <p:cBhvr>
                                        <p:cTn id="26" dur="10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1000" fill="hold"/>
                                        <p:tgtEl>
                                          <p:spTgt spid="8"/>
                                        </p:tgtEl>
                                        <p:attrNameLst>
                                          <p:attrName>ppt_w</p:attrName>
                                        </p:attrNameLst>
                                      </p:cBhvr>
                                      <p:tavLst>
                                        <p:tav tm="0">
                                          <p:val>
                                            <p:fltVal val="0"/>
                                          </p:val>
                                        </p:tav>
                                        <p:tav tm="100000">
                                          <p:val>
                                            <p:strVal val="#ppt_w"/>
                                          </p:val>
                                        </p:tav>
                                      </p:tavLst>
                                    </p:anim>
                                    <p:anim calcmode="lin" valueType="num">
                                      <p:cBhvr>
                                        <p:cTn id="32" dur="1000" fill="hold"/>
                                        <p:tgtEl>
                                          <p:spTgt spid="8"/>
                                        </p:tgtEl>
                                        <p:attrNameLst>
                                          <p:attrName>ppt_h</p:attrName>
                                        </p:attrNameLst>
                                      </p:cBhvr>
                                      <p:tavLst>
                                        <p:tav tm="0">
                                          <p:val>
                                            <p:fltVal val="0"/>
                                          </p:val>
                                        </p:tav>
                                        <p:tav tm="100000">
                                          <p:val>
                                            <p:strVal val="#ppt_h"/>
                                          </p:val>
                                        </p:tav>
                                      </p:tavLst>
                                    </p:anim>
                                    <p:anim calcmode="lin" valueType="num">
                                      <p:cBhvr>
                                        <p:cTn id="33" dur="1000" fill="hold"/>
                                        <p:tgtEl>
                                          <p:spTgt spid="8"/>
                                        </p:tgtEl>
                                        <p:attrNameLst>
                                          <p:attrName>style.rotation</p:attrName>
                                        </p:attrNameLst>
                                      </p:cBhvr>
                                      <p:tavLst>
                                        <p:tav tm="0">
                                          <p:val>
                                            <p:fltVal val="90"/>
                                          </p:val>
                                        </p:tav>
                                        <p:tav tm="100000">
                                          <p:val>
                                            <p:fltVal val="0"/>
                                          </p:val>
                                        </p:tav>
                                      </p:tavLst>
                                    </p:anim>
                                    <p:animEffect transition="in" filter="fade">
                                      <p:cBhvr>
                                        <p:cTn id="34" dur="10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1000" fill="hold"/>
                                        <p:tgtEl>
                                          <p:spTgt spid="9"/>
                                        </p:tgtEl>
                                        <p:attrNameLst>
                                          <p:attrName>ppt_w</p:attrName>
                                        </p:attrNameLst>
                                      </p:cBhvr>
                                      <p:tavLst>
                                        <p:tav tm="0">
                                          <p:val>
                                            <p:fltVal val="0"/>
                                          </p:val>
                                        </p:tav>
                                        <p:tav tm="100000">
                                          <p:val>
                                            <p:strVal val="#ppt_w"/>
                                          </p:val>
                                        </p:tav>
                                      </p:tavLst>
                                    </p:anim>
                                    <p:anim calcmode="lin" valueType="num">
                                      <p:cBhvr>
                                        <p:cTn id="40" dur="1000" fill="hold"/>
                                        <p:tgtEl>
                                          <p:spTgt spid="9"/>
                                        </p:tgtEl>
                                        <p:attrNameLst>
                                          <p:attrName>ppt_h</p:attrName>
                                        </p:attrNameLst>
                                      </p:cBhvr>
                                      <p:tavLst>
                                        <p:tav tm="0">
                                          <p:val>
                                            <p:fltVal val="0"/>
                                          </p:val>
                                        </p:tav>
                                        <p:tav tm="100000">
                                          <p:val>
                                            <p:strVal val="#ppt_h"/>
                                          </p:val>
                                        </p:tav>
                                      </p:tavLst>
                                    </p:anim>
                                    <p:anim calcmode="lin" valueType="num">
                                      <p:cBhvr>
                                        <p:cTn id="41" dur="1000" fill="hold"/>
                                        <p:tgtEl>
                                          <p:spTgt spid="9"/>
                                        </p:tgtEl>
                                        <p:attrNameLst>
                                          <p:attrName>style.rotation</p:attrName>
                                        </p:attrNameLst>
                                      </p:cBhvr>
                                      <p:tavLst>
                                        <p:tav tm="0">
                                          <p:val>
                                            <p:fltVal val="90"/>
                                          </p:val>
                                        </p:tav>
                                        <p:tav tm="100000">
                                          <p:val>
                                            <p:fltVal val="0"/>
                                          </p:val>
                                        </p:tav>
                                      </p:tavLst>
                                    </p:anim>
                                    <p:animEffect transition="in" filter="fade">
                                      <p:cBhvr>
                                        <p:cTn id="42" dur="10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p:cTn id="47" dur="1000" fill="hold"/>
                                        <p:tgtEl>
                                          <p:spTgt spid="10"/>
                                        </p:tgtEl>
                                        <p:attrNameLst>
                                          <p:attrName>ppt_w</p:attrName>
                                        </p:attrNameLst>
                                      </p:cBhvr>
                                      <p:tavLst>
                                        <p:tav tm="0">
                                          <p:val>
                                            <p:fltVal val="0"/>
                                          </p:val>
                                        </p:tav>
                                        <p:tav tm="100000">
                                          <p:val>
                                            <p:strVal val="#ppt_w"/>
                                          </p:val>
                                        </p:tav>
                                      </p:tavLst>
                                    </p:anim>
                                    <p:anim calcmode="lin" valueType="num">
                                      <p:cBhvr>
                                        <p:cTn id="48" dur="1000" fill="hold"/>
                                        <p:tgtEl>
                                          <p:spTgt spid="10"/>
                                        </p:tgtEl>
                                        <p:attrNameLst>
                                          <p:attrName>ppt_h</p:attrName>
                                        </p:attrNameLst>
                                      </p:cBhvr>
                                      <p:tavLst>
                                        <p:tav tm="0">
                                          <p:val>
                                            <p:fltVal val="0"/>
                                          </p:val>
                                        </p:tav>
                                        <p:tav tm="100000">
                                          <p:val>
                                            <p:strVal val="#ppt_h"/>
                                          </p:val>
                                        </p:tav>
                                      </p:tavLst>
                                    </p:anim>
                                    <p:anim calcmode="lin" valueType="num">
                                      <p:cBhvr>
                                        <p:cTn id="49" dur="1000" fill="hold"/>
                                        <p:tgtEl>
                                          <p:spTgt spid="10"/>
                                        </p:tgtEl>
                                        <p:attrNameLst>
                                          <p:attrName>style.rotation</p:attrName>
                                        </p:attrNameLst>
                                      </p:cBhvr>
                                      <p:tavLst>
                                        <p:tav tm="0">
                                          <p:val>
                                            <p:fltVal val="90"/>
                                          </p:val>
                                        </p:tav>
                                        <p:tav tm="100000">
                                          <p:val>
                                            <p:fltVal val="0"/>
                                          </p:val>
                                        </p:tav>
                                      </p:tavLst>
                                    </p:anim>
                                    <p:animEffect transition="in" filter="fade">
                                      <p:cBhvr>
                                        <p:cTn id="5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8" grpId="0" animBg="1"/>
      <p:bldP spid="9" grpId="0" animBg="1"/>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a:xfrm rot="16200000">
            <a:off x="6769298" y="3231148"/>
            <a:ext cx="4002505" cy="365760"/>
          </a:xfrm>
        </p:spPr>
        <p:txBody>
          <a:bodyPr/>
          <a:lstStyle/>
          <a:p>
            <a:pPr algn="l"/>
            <a:r>
              <a:rPr lang="es-CO" dirty="0" smtClean="0"/>
              <a:t>Cesar E. </a:t>
            </a:r>
            <a:r>
              <a:rPr lang="es-CO" dirty="0" err="1" smtClean="0"/>
              <a:t>Anzola</a:t>
            </a:r>
            <a:r>
              <a:rPr lang="es-CO" dirty="0" smtClean="0"/>
              <a:t> Aguilar - Contador Especialista en Impuestos</a:t>
            </a:r>
            <a:endParaRPr lang="es-CO" dirty="0"/>
          </a:p>
        </p:txBody>
      </p:sp>
      <p:sp>
        <p:nvSpPr>
          <p:cNvPr id="4" name="3 Rectángulo redondeado"/>
          <p:cNvSpPr/>
          <p:nvPr/>
        </p:nvSpPr>
        <p:spPr>
          <a:xfrm>
            <a:off x="899592" y="2060847"/>
            <a:ext cx="6696744" cy="28083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4800" b="1" dirty="0" smtClean="0">
                <a:solidFill>
                  <a:schemeClr val="tx2">
                    <a:lumMod val="50000"/>
                  </a:schemeClr>
                </a:solidFill>
                <a:latin typeface="Arial" pitchFamily="34" charset="0"/>
                <a:cs typeface="Arial" pitchFamily="34" charset="0"/>
              </a:rPr>
              <a:t>MUCHAS GRACIAS</a:t>
            </a:r>
          </a:p>
        </p:txBody>
      </p:sp>
    </p:spTree>
    <p:extLst>
      <p:ext uri="{BB962C8B-B14F-4D97-AF65-F5344CB8AC3E}">
        <p14:creationId xmlns:p14="http://schemas.microsoft.com/office/powerpoint/2010/main" val="398756274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a:xfrm rot="16200000">
            <a:off x="6769298" y="3231148"/>
            <a:ext cx="4002505" cy="365760"/>
          </a:xfrm>
        </p:spPr>
        <p:txBody>
          <a:bodyPr/>
          <a:lstStyle/>
          <a:p>
            <a:pPr algn="l"/>
            <a:r>
              <a:rPr lang="es-CO" dirty="0" smtClean="0"/>
              <a:t>Cesar E. </a:t>
            </a:r>
            <a:r>
              <a:rPr lang="es-CO" dirty="0" err="1" smtClean="0"/>
              <a:t>Anzola</a:t>
            </a:r>
            <a:r>
              <a:rPr lang="es-CO" dirty="0" smtClean="0"/>
              <a:t> Aguilar - Contador Especialista en Impuestos</a:t>
            </a:r>
            <a:endParaRPr lang="es-CO" dirty="0"/>
          </a:p>
        </p:txBody>
      </p:sp>
      <p:sp>
        <p:nvSpPr>
          <p:cNvPr id="4" name="3 Rectángulo redondeado"/>
          <p:cNvSpPr/>
          <p:nvPr/>
        </p:nvSpPr>
        <p:spPr>
          <a:xfrm>
            <a:off x="827584" y="836713"/>
            <a:ext cx="6624736" cy="3384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i="1" dirty="0" smtClean="0">
                <a:solidFill>
                  <a:schemeClr val="tx2">
                    <a:lumMod val="50000"/>
                  </a:schemeClr>
                </a:solidFill>
                <a:latin typeface="Arial" pitchFamily="34" charset="0"/>
                <a:cs typeface="Arial" pitchFamily="34" charset="0"/>
                <a:hlinkClick r:id="rId2" action="ppaction://hlinksldjump"/>
              </a:rPr>
              <a:t>Parágrafo 3.</a:t>
            </a:r>
            <a:r>
              <a:rPr lang="es-CO" sz="2400" b="1" i="1" dirty="0" smtClean="0">
                <a:solidFill>
                  <a:schemeClr val="tx2">
                    <a:lumMod val="50000"/>
                  </a:schemeClr>
                </a:solidFill>
                <a:latin typeface="Arial" pitchFamily="34" charset="0"/>
                <a:cs typeface="Arial" pitchFamily="34" charset="0"/>
              </a:rPr>
              <a:t> </a:t>
            </a:r>
            <a:r>
              <a:rPr lang="es-CO" sz="2400" i="1" dirty="0" smtClean="0">
                <a:solidFill>
                  <a:schemeClr val="tx2">
                    <a:lumMod val="50000"/>
                  </a:schemeClr>
                </a:solidFill>
                <a:latin typeface="Arial" pitchFamily="34" charset="0"/>
                <a:cs typeface="Arial" pitchFamily="34" charset="0"/>
              </a:rPr>
              <a:t>El empleado no podrá solicitar la aplicación de los factores de detracción de que trata el presente artículo en montos que, sumados sobre todas sus relaciones laborales, o legales y reglamentarias, y/o de prestación de servicios, superen los topes respectivos calculados con base en la suma total de sus ingresos provenientes de esas mismas relaciones.</a:t>
            </a:r>
            <a:endParaRPr lang="es-CO" sz="2400" b="1" i="1" dirty="0" smtClean="0">
              <a:solidFill>
                <a:schemeClr val="tx2">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3926373615"/>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a:xfrm rot="16200000">
            <a:off x="6769298" y="3231148"/>
            <a:ext cx="4002505" cy="365760"/>
          </a:xfrm>
        </p:spPr>
        <p:txBody>
          <a:bodyPr/>
          <a:lstStyle/>
          <a:p>
            <a:pPr algn="l"/>
            <a:r>
              <a:rPr lang="es-CO" dirty="0" smtClean="0"/>
              <a:t>Cesar E. </a:t>
            </a:r>
            <a:r>
              <a:rPr lang="es-CO" dirty="0" err="1" smtClean="0"/>
              <a:t>Anzola</a:t>
            </a:r>
            <a:r>
              <a:rPr lang="es-CO" dirty="0" smtClean="0"/>
              <a:t> Aguilar - Contador Especialista en Impuestos</a:t>
            </a:r>
            <a:endParaRPr lang="es-CO" dirty="0"/>
          </a:p>
        </p:txBody>
      </p:sp>
      <p:sp>
        <p:nvSpPr>
          <p:cNvPr id="5" name="4 Rectángulo redondeado"/>
          <p:cNvSpPr/>
          <p:nvPr/>
        </p:nvSpPr>
        <p:spPr>
          <a:xfrm>
            <a:off x="1403648" y="1340768"/>
            <a:ext cx="6408712" cy="3600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i="1" dirty="0" smtClean="0">
                <a:solidFill>
                  <a:schemeClr val="tx2">
                    <a:lumMod val="50000"/>
                  </a:schemeClr>
                </a:solidFill>
                <a:latin typeface="Arial" pitchFamily="34" charset="0"/>
                <a:cs typeface="Arial" pitchFamily="34" charset="0"/>
                <a:hlinkClick r:id="rId2" action="ppaction://hlinksldjump"/>
              </a:rPr>
              <a:t>Art. 2 Parágrafo 4</a:t>
            </a:r>
            <a:r>
              <a:rPr lang="es-CO" sz="2400" b="1" i="1" dirty="0" smtClean="0">
                <a:solidFill>
                  <a:schemeClr val="tx2">
                    <a:lumMod val="50000"/>
                  </a:schemeClr>
                </a:solidFill>
                <a:latin typeface="Arial" pitchFamily="34" charset="0"/>
                <a:cs typeface="Arial" pitchFamily="34" charset="0"/>
              </a:rPr>
              <a:t>. </a:t>
            </a:r>
            <a:r>
              <a:rPr lang="es-CO" sz="2400" i="1" dirty="0" smtClean="0">
                <a:solidFill>
                  <a:schemeClr val="tx2">
                    <a:lumMod val="50000"/>
                  </a:schemeClr>
                </a:solidFill>
                <a:latin typeface="Arial" pitchFamily="34" charset="0"/>
                <a:cs typeface="Arial" pitchFamily="34" charset="0"/>
              </a:rPr>
              <a:t>Para efectos de probar la existencia y dependencia económica de los dependientes a que se refiere este artículo, el contribuyente suministrará al agente retenedor un certificado, que se entiende expedido bajo la gravedad de juramento, en el que indique e identifique plenamente las personas dependientes a su cargo …</a:t>
            </a:r>
            <a:endParaRPr lang="es-CO" sz="2400" b="1" i="1" dirty="0" smtClean="0">
              <a:solidFill>
                <a:schemeClr val="tx2">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11901142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pie de página"/>
          <p:cNvSpPr>
            <a:spLocks noGrp="1"/>
          </p:cNvSpPr>
          <p:nvPr>
            <p:ph type="ftr" sz="quarter" idx="11"/>
          </p:nvPr>
        </p:nvSpPr>
        <p:spPr>
          <a:xfrm rot="16200000">
            <a:off x="6517270" y="2979120"/>
            <a:ext cx="4506561" cy="365760"/>
          </a:xfrm>
        </p:spPr>
        <p:txBody>
          <a:bodyPr/>
          <a:lstStyle/>
          <a:p>
            <a:pPr algn="l"/>
            <a:r>
              <a:rPr lang="es-CO" dirty="0" smtClean="0"/>
              <a:t>Cesar  E. </a:t>
            </a:r>
            <a:r>
              <a:rPr lang="es-CO" dirty="0" err="1" smtClean="0"/>
              <a:t>Anzola</a:t>
            </a:r>
            <a:r>
              <a:rPr lang="es-CO" dirty="0" smtClean="0"/>
              <a:t> Aguilar - Contador Público Especialista en Impuestos</a:t>
            </a:r>
            <a:endParaRPr lang="es-CO" dirty="0"/>
          </a:p>
        </p:txBody>
      </p:sp>
      <p:sp>
        <p:nvSpPr>
          <p:cNvPr id="12" name="11 Terminador"/>
          <p:cNvSpPr/>
          <p:nvPr/>
        </p:nvSpPr>
        <p:spPr>
          <a:xfrm>
            <a:off x="899592" y="260648"/>
            <a:ext cx="6912768" cy="93610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0"/>
              </a:spcBef>
              <a:defRPr/>
            </a:pPr>
            <a:r>
              <a:rPr lang="es-CO" sz="2400" dirty="0" smtClean="0">
                <a:solidFill>
                  <a:schemeClr val="dk1"/>
                </a:solidFill>
                <a:latin typeface="Arial Black" pitchFamily="34" charset="0"/>
              </a:rPr>
              <a:t>RETENCIÓN EN LA FUENTE A APLICAR</a:t>
            </a:r>
            <a:endParaRPr lang="es-CO" sz="2400" dirty="0">
              <a:solidFill>
                <a:schemeClr val="dk1"/>
              </a:solidFill>
              <a:latin typeface="Arial Black" pitchFamily="34" charset="0"/>
            </a:endParaRPr>
          </a:p>
        </p:txBody>
      </p:sp>
      <p:sp>
        <p:nvSpPr>
          <p:cNvPr id="20" name="19 Rectángulo redondeado"/>
          <p:cNvSpPr/>
          <p:nvPr/>
        </p:nvSpPr>
        <p:spPr>
          <a:xfrm>
            <a:off x="467544" y="1844824"/>
            <a:ext cx="2448272"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200" b="1" dirty="0" smtClean="0">
                <a:solidFill>
                  <a:schemeClr val="tx2">
                    <a:lumMod val="50000"/>
                  </a:schemeClr>
                </a:solidFill>
                <a:latin typeface="Arial" pitchFamily="34" charset="0"/>
                <a:cs typeface="Arial" pitchFamily="34" charset="0"/>
              </a:rPr>
              <a:t>Retención en la fuente Art. 383 E.T.</a:t>
            </a:r>
          </a:p>
        </p:txBody>
      </p:sp>
      <p:sp>
        <p:nvSpPr>
          <p:cNvPr id="22" name="21 Flecha a la derecha con muesca"/>
          <p:cNvSpPr/>
          <p:nvPr/>
        </p:nvSpPr>
        <p:spPr>
          <a:xfrm rot="2785570">
            <a:off x="2613104" y="3403472"/>
            <a:ext cx="1038952" cy="60383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200" dirty="0"/>
          </a:p>
        </p:txBody>
      </p:sp>
      <p:sp>
        <p:nvSpPr>
          <p:cNvPr id="11" name="10 Rectángulo redondeado"/>
          <p:cNvSpPr/>
          <p:nvPr/>
        </p:nvSpPr>
        <p:spPr>
          <a:xfrm>
            <a:off x="5148064" y="1844824"/>
            <a:ext cx="2592288"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200" b="1" dirty="0" smtClean="0">
                <a:solidFill>
                  <a:schemeClr val="tx2">
                    <a:lumMod val="50000"/>
                  </a:schemeClr>
                </a:solidFill>
                <a:latin typeface="Arial" pitchFamily="34" charset="0"/>
                <a:cs typeface="Arial" pitchFamily="34" charset="0"/>
              </a:rPr>
              <a:t>Retención en la fuente Art. 384 E.T.</a:t>
            </a:r>
          </a:p>
        </p:txBody>
      </p:sp>
      <p:sp>
        <p:nvSpPr>
          <p:cNvPr id="4" name="3 Elipse"/>
          <p:cNvSpPr/>
          <p:nvPr/>
        </p:nvSpPr>
        <p:spPr>
          <a:xfrm>
            <a:off x="2627784" y="4005064"/>
            <a:ext cx="2952328" cy="2428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200" b="1" dirty="0" smtClean="0">
                <a:solidFill>
                  <a:schemeClr val="tx1">
                    <a:lumMod val="90000"/>
                    <a:lumOff val="10000"/>
                  </a:schemeClr>
                </a:solidFill>
                <a:latin typeface="Arial" pitchFamily="34" charset="0"/>
                <a:cs typeface="Arial" pitchFamily="34" charset="0"/>
              </a:rPr>
              <a:t>La retención a practicar. La mayor entre las dos</a:t>
            </a:r>
            <a:endParaRPr lang="es-CO" sz="2200" b="1" dirty="0">
              <a:solidFill>
                <a:schemeClr val="tx1">
                  <a:lumMod val="90000"/>
                  <a:lumOff val="10000"/>
                </a:schemeClr>
              </a:solidFill>
              <a:latin typeface="Arial" pitchFamily="34" charset="0"/>
              <a:cs typeface="Arial" pitchFamily="34" charset="0"/>
            </a:endParaRPr>
          </a:p>
        </p:txBody>
      </p:sp>
      <p:sp>
        <p:nvSpPr>
          <p:cNvPr id="13" name="12 Flecha a la derecha con muesca"/>
          <p:cNvSpPr/>
          <p:nvPr/>
        </p:nvSpPr>
        <p:spPr>
          <a:xfrm rot="8266717">
            <a:off x="4333967" y="3358796"/>
            <a:ext cx="1038952" cy="60383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200" dirty="0"/>
          </a:p>
        </p:txBody>
      </p:sp>
    </p:spTree>
    <p:extLst>
      <p:ext uri="{BB962C8B-B14F-4D97-AF65-F5344CB8AC3E}">
        <p14:creationId xmlns:p14="http://schemas.microsoft.com/office/powerpoint/2010/main" val="30179788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 calcmode="lin" valueType="num">
                                      <p:cBhvr>
                                        <p:cTn id="9" dur="1000" fill="hold"/>
                                        <p:tgtEl>
                                          <p:spTgt spid="12"/>
                                        </p:tgtEl>
                                        <p:attrNameLst>
                                          <p:attrName>style.rotation</p:attrName>
                                        </p:attrNameLst>
                                      </p:cBhvr>
                                      <p:tavLst>
                                        <p:tav tm="0">
                                          <p:val>
                                            <p:fltVal val="90"/>
                                          </p:val>
                                        </p:tav>
                                        <p:tav tm="100000">
                                          <p:val>
                                            <p:fltVal val="0"/>
                                          </p:val>
                                        </p:tav>
                                      </p:tavLst>
                                    </p:anim>
                                    <p:animEffect transition="in" filter="fade">
                                      <p:cBhvr>
                                        <p:cTn id="10" dur="1000"/>
                                        <p:tgtEl>
                                          <p:spTgt spid="1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p:cTn id="13" dur="1000" fill="hold"/>
                                        <p:tgtEl>
                                          <p:spTgt spid="20"/>
                                        </p:tgtEl>
                                        <p:attrNameLst>
                                          <p:attrName>ppt_w</p:attrName>
                                        </p:attrNameLst>
                                      </p:cBhvr>
                                      <p:tavLst>
                                        <p:tav tm="0">
                                          <p:val>
                                            <p:fltVal val="0"/>
                                          </p:val>
                                        </p:tav>
                                        <p:tav tm="100000">
                                          <p:val>
                                            <p:strVal val="#ppt_w"/>
                                          </p:val>
                                        </p:tav>
                                      </p:tavLst>
                                    </p:anim>
                                    <p:anim calcmode="lin" valueType="num">
                                      <p:cBhvr>
                                        <p:cTn id="14" dur="1000" fill="hold"/>
                                        <p:tgtEl>
                                          <p:spTgt spid="20"/>
                                        </p:tgtEl>
                                        <p:attrNameLst>
                                          <p:attrName>ppt_h</p:attrName>
                                        </p:attrNameLst>
                                      </p:cBhvr>
                                      <p:tavLst>
                                        <p:tav tm="0">
                                          <p:val>
                                            <p:fltVal val="0"/>
                                          </p:val>
                                        </p:tav>
                                        <p:tav tm="100000">
                                          <p:val>
                                            <p:strVal val="#ppt_h"/>
                                          </p:val>
                                        </p:tav>
                                      </p:tavLst>
                                    </p:anim>
                                    <p:anim calcmode="lin" valueType="num">
                                      <p:cBhvr>
                                        <p:cTn id="15" dur="1000" fill="hold"/>
                                        <p:tgtEl>
                                          <p:spTgt spid="20"/>
                                        </p:tgtEl>
                                        <p:attrNameLst>
                                          <p:attrName>style.rotation</p:attrName>
                                        </p:attrNameLst>
                                      </p:cBhvr>
                                      <p:tavLst>
                                        <p:tav tm="0">
                                          <p:val>
                                            <p:fltVal val="90"/>
                                          </p:val>
                                        </p:tav>
                                        <p:tav tm="100000">
                                          <p:val>
                                            <p:fltVal val="0"/>
                                          </p:val>
                                        </p:tav>
                                      </p:tavLst>
                                    </p:anim>
                                    <p:animEffect transition="in" filter="fade">
                                      <p:cBhvr>
                                        <p:cTn id="16" dur="1000"/>
                                        <p:tgtEl>
                                          <p:spTgt spid="20"/>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p:cTn id="19" dur="1000" fill="hold"/>
                                        <p:tgtEl>
                                          <p:spTgt spid="22"/>
                                        </p:tgtEl>
                                        <p:attrNameLst>
                                          <p:attrName>ppt_w</p:attrName>
                                        </p:attrNameLst>
                                      </p:cBhvr>
                                      <p:tavLst>
                                        <p:tav tm="0">
                                          <p:val>
                                            <p:fltVal val="0"/>
                                          </p:val>
                                        </p:tav>
                                        <p:tav tm="100000">
                                          <p:val>
                                            <p:strVal val="#ppt_w"/>
                                          </p:val>
                                        </p:tav>
                                      </p:tavLst>
                                    </p:anim>
                                    <p:anim calcmode="lin" valueType="num">
                                      <p:cBhvr>
                                        <p:cTn id="20" dur="1000" fill="hold"/>
                                        <p:tgtEl>
                                          <p:spTgt spid="22"/>
                                        </p:tgtEl>
                                        <p:attrNameLst>
                                          <p:attrName>ppt_h</p:attrName>
                                        </p:attrNameLst>
                                      </p:cBhvr>
                                      <p:tavLst>
                                        <p:tav tm="0">
                                          <p:val>
                                            <p:fltVal val="0"/>
                                          </p:val>
                                        </p:tav>
                                        <p:tav tm="100000">
                                          <p:val>
                                            <p:strVal val="#ppt_h"/>
                                          </p:val>
                                        </p:tav>
                                      </p:tavLst>
                                    </p:anim>
                                    <p:anim calcmode="lin" valueType="num">
                                      <p:cBhvr>
                                        <p:cTn id="21" dur="1000" fill="hold"/>
                                        <p:tgtEl>
                                          <p:spTgt spid="22"/>
                                        </p:tgtEl>
                                        <p:attrNameLst>
                                          <p:attrName>style.rotation</p:attrName>
                                        </p:attrNameLst>
                                      </p:cBhvr>
                                      <p:tavLst>
                                        <p:tav tm="0">
                                          <p:val>
                                            <p:fltVal val="90"/>
                                          </p:val>
                                        </p:tav>
                                        <p:tav tm="100000">
                                          <p:val>
                                            <p:fltVal val="0"/>
                                          </p:val>
                                        </p:tav>
                                      </p:tavLst>
                                    </p:anim>
                                    <p:animEffect transition="in" filter="fade">
                                      <p:cBhvr>
                                        <p:cTn id="22" dur="1000"/>
                                        <p:tgtEl>
                                          <p:spTgt spid="22"/>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1000" fill="hold"/>
                                        <p:tgtEl>
                                          <p:spTgt spid="13"/>
                                        </p:tgtEl>
                                        <p:attrNameLst>
                                          <p:attrName>ppt_w</p:attrName>
                                        </p:attrNameLst>
                                      </p:cBhvr>
                                      <p:tavLst>
                                        <p:tav tm="0">
                                          <p:val>
                                            <p:fltVal val="0"/>
                                          </p:val>
                                        </p:tav>
                                        <p:tav tm="100000">
                                          <p:val>
                                            <p:strVal val="#ppt_w"/>
                                          </p:val>
                                        </p:tav>
                                      </p:tavLst>
                                    </p:anim>
                                    <p:anim calcmode="lin" valueType="num">
                                      <p:cBhvr>
                                        <p:cTn id="26" dur="1000" fill="hold"/>
                                        <p:tgtEl>
                                          <p:spTgt spid="13"/>
                                        </p:tgtEl>
                                        <p:attrNameLst>
                                          <p:attrName>ppt_h</p:attrName>
                                        </p:attrNameLst>
                                      </p:cBhvr>
                                      <p:tavLst>
                                        <p:tav tm="0">
                                          <p:val>
                                            <p:fltVal val="0"/>
                                          </p:val>
                                        </p:tav>
                                        <p:tav tm="100000">
                                          <p:val>
                                            <p:strVal val="#ppt_h"/>
                                          </p:val>
                                        </p:tav>
                                      </p:tavLst>
                                    </p:anim>
                                    <p:anim calcmode="lin" valueType="num">
                                      <p:cBhvr>
                                        <p:cTn id="27" dur="1000" fill="hold"/>
                                        <p:tgtEl>
                                          <p:spTgt spid="13"/>
                                        </p:tgtEl>
                                        <p:attrNameLst>
                                          <p:attrName>style.rotation</p:attrName>
                                        </p:attrNameLst>
                                      </p:cBhvr>
                                      <p:tavLst>
                                        <p:tav tm="0">
                                          <p:val>
                                            <p:fltVal val="90"/>
                                          </p:val>
                                        </p:tav>
                                        <p:tav tm="100000">
                                          <p:val>
                                            <p:fltVal val="0"/>
                                          </p:val>
                                        </p:tav>
                                      </p:tavLst>
                                    </p:anim>
                                    <p:animEffect transition="in" filter="fade">
                                      <p:cBhvr>
                                        <p:cTn id="28" dur="1000"/>
                                        <p:tgtEl>
                                          <p:spTgt spid="13"/>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1000" fill="hold"/>
                                        <p:tgtEl>
                                          <p:spTgt spid="11"/>
                                        </p:tgtEl>
                                        <p:attrNameLst>
                                          <p:attrName>ppt_w</p:attrName>
                                        </p:attrNameLst>
                                      </p:cBhvr>
                                      <p:tavLst>
                                        <p:tav tm="0">
                                          <p:val>
                                            <p:fltVal val="0"/>
                                          </p:val>
                                        </p:tav>
                                        <p:tav tm="100000">
                                          <p:val>
                                            <p:strVal val="#ppt_w"/>
                                          </p:val>
                                        </p:tav>
                                      </p:tavLst>
                                    </p:anim>
                                    <p:anim calcmode="lin" valueType="num">
                                      <p:cBhvr>
                                        <p:cTn id="32" dur="1000" fill="hold"/>
                                        <p:tgtEl>
                                          <p:spTgt spid="11"/>
                                        </p:tgtEl>
                                        <p:attrNameLst>
                                          <p:attrName>ppt_h</p:attrName>
                                        </p:attrNameLst>
                                      </p:cBhvr>
                                      <p:tavLst>
                                        <p:tav tm="0">
                                          <p:val>
                                            <p:fltVal val="0"/>
                                          </p:val>
                                        </p:tav>
                                        <p:tav tm="100000">
                                          <p:val>
                                            <p:strVal val="#ppt_h"/>
                                          </p:val>
                                        </p:tav>
                                      </p:tavLst>
                                    </p:anim>
                                    <p:anim calcmode="lin" valueType="num">
                                      <p:cBhvr>
                                        <p:cTn id="33" dur="1000" fill="hold"/>
                                        <p:tgtEl>
                                          <p:spTgt spid="11"/>
                                        </p:tgtEl>
                                        <p:attrNameLst>
                                          <p:attrName>style.rotation</p:attrName>
                                        </p:attrNameLst>
                                      </p:cBhvr>
                                      <p:tavLst>
                                        <p:tav tm="0">
                                          <p:val>
                                            <p:fltVal val="90"/>
                                          </p:val>
                                        </p:tav>
                                        <p:tav tm="100000">
                                          <p:val>
                                            <p:fltVal val="0"/>
                                          </p:val>
                                        </p:tav>
                                      </p:tavLst>
                                    </p:anim>
                                    <p:animEffect transition="in" filter="fade">
                                      <p:cBhvr>
                                        <p:cTn id="34" dur="1000"/>
                                        <p:tgtEl>
                                          <p:spTgt spid="11"/>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p:cTn id="37" dur="1000" fill="hold"/>
                                        <p:tgtEl>
                                          <p:spTgt spid="4"/>
                                        </p:tgtEl>
                                        <p:attrNameLst>
                                          <p:attrName>ppt_w</p:attrName>
                                        </p:attrNameLst>
                                      </p:cBhvr>
                                      <p:tavLst>
                                        <p:tav tm="0">
                                          <p:val>
                                            <p:fltVal val="0"/>
                                          </p:val>
                                        </p:tav>
                                        <p:tav tm="100000">
                                          <p:val>
                                            <p:strVal val="#ppt_w"/>
                                          </p:val>
                                        </p:tav>
                                      </p:tavLst>
                                    </p:anim>
                                    <p:anim calcmode="lin" valueType="num">
                                      <p:cBhvr>
                                        <p:cTn id="38" dur="1000" fill="hold"/>
                                        <p:tgtEl>
                                          <p:spTgt spid="4"/>
                                        </p:tgtEl>
                                        <p:attrNameLst>
                                          <p:attrName>ppt_h</p:attrName>
                                        </p:attrNameLst>
                                      </p:cBhvr>
                                      <p:tavLst>
                                        <p:tav tm="0">
                                          <p:val>
                                            <p:fltVal val="0"/>
                                          </p:val>
                                        </p:tav>
                                        <p:tav tm="100000">
                                          <p:val>
                                            <p:strVal val="#ppt_h"/>
                                          </p:val>
                                        </p:tav>
                                      </p:tavLst>
                                    </p:anim>
                                    <p:anim calcmode="lin" valueType="num">
                                      <p:cBhvr>
                                        <p:cTn id="39" dur="1000" fill="hold"/>
                                        <p:tgtEl>
                                          <p:spTgt spid="4"/>
                                        </p:tgtEl>
                                        <p:attrNameLst>
                                          <p:attrName>style.rotation</p:attrName>
                                        </p:attrNameLst>
                                      </p:cBhvr>
                                      <p:tavLst>
                                        <p:tav tm="0">
                                          <p:val>
                                            <p:fltVal val="90"/>
                                          </p:val>
                                        </p:tav>
                                        <p:tav tm="100000">
                                          <p:val>
                                            <p:fltVal val="0"/>
                                          </p:val>
                                        </p:tav>
                                      </p:tavLst>
                                    </p:anim>
                                    <p:animEffect transition="in" filter="fade">
                                      <p:cBhvr>
                                        <p:cTn id="4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0" grpId="0" animBg="1"/>
      <p:bldP spid="22" grpId="0" animBg="1"/>
      <p:bldP spid="11" grpId="0" animBg="1"/>
      <p:bldP spid="4"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a:xfrm rot="16200000">
            <a:off x="6528327" y="2979120"/>
            <a:ext cx="4506561" cy="365760"/>
          </a:xfrm>
        </p:spPr>
        <p:txBody>
          <a:bodyPr/>
          <a:lstStyle/>
          <a:p>
            <a:pPr algn="l"/>
            <a:r>
              <a:rPr lang="es-CO" dirty="0" smtClean="0"/>
              <a:t>Cesar  E. </a:t>
            </a:r>
            <a:r>
              <a:rPr lang="es-CO" dirty="0" err="1" smtClean="0"/>
              <a:t>Anzola</a:t>
            </a:r>
            <a:r>
              <a:rPr lang="es-CO" dirty="0" smtClean="0"/>
              <a:t> Aguilar - Contador Público Especialista en Impuestos</a:t>
            </a:r>
            <a:endParaRPr lang="es-CO" dirty="0"/>
          </a:p>
        </p:txBody>
      </p:sp>
      <p:graphicFrame>
        <p:nvGraphicFramePr>
          <p:cNvPr id="8" name="7 Tabla"/>
          <p:cNvGraphicFramePr>
            <a:graphicFrameLocks noGrp="1"/>
          </p:cNvGraphicFramePr>
          <p:nvPr>
            <p:extLst>
              <p:ext uri="{D42A27DB-BD31-4B8C-83A1-F6EECF244321}">
                <p14:modId xmlns:p14="http://schemas.microsoft.com/office/powerpoint/2010/main" val="622979317"/>
              </p:ext>
            </p:extLst>
          </p:nvPr>
        </p:nvGraphicFramePr>
        <p:xfrm>
          <a:off x="323528" y="620688"/>
          <a:ext cx="7848674" cy="5035145"/>
        </p:xfrm>
        <a:graphic>
          <a:graphicData uri="http://schemas.openxmlformats.org/drawingml/2006/table">
            <a:tbl>
              <a:tblPr/>
              <a:tblGrid>
                <a:gridCol w="1088289"/>
                <a:gridCol w="1088289"/>
                <a:gridCol w="1063782"/>
                <a:gridCol w="4608314"/>
              </a:tblGrid>
              <a:tr h="357623">
                <a:tc gridSpan="4">
                  <a:txBody>
                    <a:bodyPr/>
                    <a:lstStyle/>
                    <a:p>
                      <a:pPr algn="ctr" fontAlgn="b"/>
                      <a:r>
                        <a:rPr lang="es-AR" sz="1600" b="1" i="0" u="none" strike="noStrike" dirty="0">
                          <a:solidFill>
                            <a:srgbClr val="000000"/>
                          </a:solidFill>
                          <a:latin typeface="Arial"/>
                        </a:rPr>
                        <a:t>TABLA </a:t>
                      </a:r>
                      <a:r>
                        <a:rPr lang="es-AR" sz="1600" b="1" i="0" u="none" strike="noStrike" dirty="0" smtClean="0">
                          <a:solidFill>
                            <a:srgbClr val="000000"/>
                          </a:solidFill>
                          <a:latin typeface="Arial"/>
                        </a:rPr>
                        <a:t>DE RETENCION</a:t>
                      </a:r>
                      <a:r>
                        <a:rPr lang="es-AR" sz="1600" b="1" i="0" u="none" strike="noStrike" baseline="0" dirty="0" smtClean="0">
                          <a:solidFill>
                            <a:srgbClr val="000000"/>
                          </a:solidFill>
                          <a:latin typeface="Arial"/>
                        </a:rPr>
                        <a:t> EN LA FUENTE PARA INGRESOS LABORALES  GRAVADOS  ART. 383 E.T.</a:t>
                      </a:r>
                      <a:endParaRPr lang="es-AR" sz="1600" b="1" i="0" u="none" strike="noStrike" dirty="0">
                        <a:solidFill>
                          <a:srgbClr val="000000"/>
                        </a:solidFill>
                        <a:latin typeface="Arial"/>
                      </a:endParaRPr>
                    </a:p>
                  </a:txBody>
                  <a:tcPr marL="8546" marR="8546" marT="85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hMerge="1">
                  <a:txBody>
                    <a:bodyPr/>
                    <a:lstStyle/>
                    <a:p>
                      <a:endParaRPr lang="es-AR"/>
                    </a:p>
                  </a:txBody>
                  <a:tcPr/>
                </a:tc>
                <a:tc hMerge="1">
                  <a:txBody>
                    <a:bodyPr/>
                    <a:lstStyle/>
                    <a:p>
                      <a:endParaRPr lang="es-AR"/>
                    </a:p>
                  </a:txBody>
                  <a:tcPr/>
                </a:tc>
                <a:tc hMerge="1">
                  <a:txBody>
                    <a:bodyPr/>
                    <a:lstStyle/>
                    <a:p>
                      <a:endParaRPr lang="es-AR"/>
                    </a:p>
                  </a:txBody>
                  <a:tcPr/>
                </a:tc>
              </a:tr>
              <a:tr h="357623">
                <a:tc gridSpan="2">
                  <a:txBody>
                    <a:bodyPr/>
                    <a:lstStyle/>
                    <a:p>
                      <a:pPr algn="ctr" fontAlgn="ctr"/>
                      <a:r>
                        <a:rPr lang="es-AR" sz="1400" b="1" i="0" u="none" strike="noStrike" dirty="0">
                          <a:solidFill>
                            <a:srgbClr val="000000"/>
                          </a:solidFill>
                          <a:latin typeface="Arial"/>
                        </a:rPr>
                        <a:t>RANGOS EN UVT</a:t>
                      </a:r>
                    </a:p>
                  </a:txBody>
                  <a:tcPr marL="8546" marR="8546" marT="85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hMerge="1">
                  <a:txBody>
                    <a:bodyPr/>
                    <a:lstStyle/>
                    <a:p>
                      <a:endParaRPr lang="es-AR"/>
                    </a:p>
                  </a:txBody>
                  <a:tcPr/>
                </a:tc>
                <a:tc rowSpan="2">
                  <a:txBody>
                    <a:bodyPr/>
                    <a:lstStyle/>
                    <a:p>
                      <a:pPr algn="ctr" fontAlgn="ctr"/>
                      <a:r>
                        <a:rPr lang="es-AR" sz="1400" b="1" i="0" u="none" strike="noStrike" dirty="0">
                          <a:solidFill>
                            <a:srgbClr val="000000"/>
                          </a:solidFill>
                          <a:latin typeface="Arial"/>
                        </a:rPr>
                        <a:t>TARIFA MARGINAL</a:t>
                      </a:r>
                    </a:p>
                  </a:txBody>
                  <a:tcPr marL="8546" marR="8546" marT="85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rowSpan="2">
                  <a:txBody>
                    <a:bodyPr/>
                    <a:lstStyle/>
                    <a:p>
                      <a:pPr algn="ctr" fontAlgn="ctr"/>
                      <a:r>
                        <a:rPr lang="es-AR" sz="1400" b="1" i="0" u="none" strike="noStrike" dirty="0">
                          <a:solidFill>
                            <a:srgbClr val="000000"/>
                          </a:solidFill>
                          <a:latin typeface="Arial"/>
                        </a:rPr>
                        <a:t>IMPUESTO</a:t>
                      </a:r>
                    </a:p>
                  </a:txBody>
                  <a:tcPr marL="8546" marR="8546" marT="85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r>
              <a:tr h="687701">
                <a:tc>
                  <a:txBody>
                    <a:bodyPr/>
                    <a:lstStyle/>
                    <a:p>
                      <a:pPr algn="ctr" fontAlgn="ctr"/>
                      <a:r>
                        <a:rPr lang="es-AR" sz="1400" b="1" i="0" u="none" strike="noStrike">
                          <a:solidFill>
                            <a:srgbClr val="000000"/>
                          </a:solidFill>
                          <a:latin typeface="Arial"/>
                        </a:rPr>
                        <a:t>DESDE</a:t>
                      </a:r>
                    </a:p>
                  </a:txBody>
                  <a:tcPr marL="8546" marR="8546" marT="85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es-AR" sz="1400" b="1" i="0" u="none" strike="noStrike" dirty="0">
                          <a:solidFill>
                            <a:srgbClr val="000000"/>
                          </a:solidFill>
                          <a:latin typeface="Arial"/>
                        </a:rPr>
                        <a:t>HASTA</a:t>
                      </a:r>
                    </a:p>
                  </a:txBody>
                  <a:tcPr marL="8546" marR="8546" marT="85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vMerge="1">
                  <a:txBody>
                    <a:bodyPr/>
                    <a:lstStyle/>
                    <a:p>
                      <a:endParaRPr lang="es-AR"/>
                    </a:p>
                  </a:txBody>
                  <a:tcPr/>
                </a:tc>
                <a:tc vMerge="1">
                  <a:txBody>
                    <a:bodyPr/>
                    <a:lstStyle/>
                    <a:p>
                      <a:endParaRPr lang="es-AR"/>
                    </a:p>
                  </a:txBody>
                  <a:tcPr/>
                </a:tc>
              </a:tr>
              <a:tr h="357623">
                <a:tc>
                  <a:txBody>
                    <a:bodyPr/>
                    <a:lstStyle/>
                    <a:p>
                      <a:pPr algn="ctr" fontAlgn="b"/>
                      <a:r>
                        <a:rPr lang="es-AR" sz="1400" b="0" i="0" u="none" strike="noStrike" dirty="0">
                          <a:solidFill>
                            <a:srgbClr val="000000"/>
                          </a:solidFill>
                          <a:latin typeface="Arial"/>
                        </a:rPr>
                        <a:t>&gt;0</a:t>
                      </a:r>
                    </a:p>
                  </a:txBody>
                  <a:tcPr marL="8546" marR="8546" marT="85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s-AR" sz="1400" b="0" i="0" u="none" strike="noStrike" dirty="0" smtClean="0">
                          <a:solidFill>
                            <a:srgbClr val="000000"/>
                          </a:solidFill>
                          <a:latin typeface="Arial"/>
                        </a:rPr>
                        <a:t>95</a:t>
                      </a:r>
                      <a:endParaRPr lang="es-AR" sz="1400" b="0" i="0" u="none" strike="noStrike" dirty="0">
                        <a:solidFill>
                          <a:srgbClr val="000000"/>
                        </a:solidFill>
                        <a:latin typeface="Arial"/>
                      </a:endParaRPr>
                    </a:p>
                  </a:txBody>
                  <a:tcPr marL="8546" marR="8546" marT="85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s-AR" sz="1400" b="0" i="0" u="none" strike="noStrike" dirty="0">
                          <a:solidFill>
                            <a:srgbClr val="000000"/>
                          </a:solidFill>
                          <a:latin typeface="Arial"/>
                        </a:rPr>
                        <a:t>0%</a:t>
                      </a:r>
                    </a:p>
                  </a:txBody>
                  <a:tcPr marL="8546" marR="8546" marT="85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auto"/>
                      <a:r>
                        <a:rPr lang="es-AR" sz="1400" b="0" i="0" u="none" strike="noStrike" dirty="0">
                          <a:solidFill>
                            <a:srgbClr val="000000"/>
                          </a:solidFill>
                          <a:latin typeface="Arial"/>
                        </a:rPr>
                        <a:t>0</a:t>
                      </a:r>
                    </a:p>
                  </a:txBody>
                  <a:tcPr marL="8546" marR="8546" marT="85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1045324">
                <a:tc>
                  <a:txBody>
                    <a:bodyPr/>
                    <a:lstStyle/>
                    <a:p>
                      <a:pPr algn="ctr" fontAlgn="b"/>
                      <a:r>
                        <a:rPr lang="es-AR" sz="1400" b="0" i="0" u="none" strike="noStrike" dirty="0">
                          <a:solidFill>
                            <a:srgbClr val="000000"/>
                          </a:solidFill>
                          <a:latin typeface="Arial"/>
                        </a:rPr>
                        <a:t>&gt; </a:t>
                      </a:r>
                      <a:r>
                        <a:rPr lang="es-AR" sz="1400" b="0" i="0" u="none" strike="noStrike" dirty="0" smtClean="0">
                          <a:solidFill>
                            <a:srgbClr val="000000"/>
                          </a:solidFill>
                          <a:latin typeface="Arial"/>
                        </a:rPr>
                        <a:t>95</a:t>
                      </a:r>
                      <a:endParaRPr lang="es-AR" sz="1400" b="0" i="0" u="none" strike="noStrike" dirty="0">
                        <a:solidFill>
                          <a:srgbClr val="000000"/>
                        </a:solidFill>
                        <a:latin typeface="Arial"/>
                      </a:endParaRPr>
                    </a:p>
                  </a:txBody>
                  <a:tcPr marL="8546" marR="8546" marT="85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s-AR" sz="1400" b="0" i="0" u="none" strike="noStrike" dirty="0" smtClean="0">
                          <a:solidFill>
                            <a:srgbClr val="000000"/>
                          </a:solidFill>
                          <a:latin typeface="Arial"/>
                        </a:rPr>
                        <a:t>150</a:t>
                      </a:r>
                      <a:endParaRPr lang="es-AR" sz="1400" b="0" i="0" u="none" strike="noStrike" dirty="0">
                        <a:solidFill>
                          <a:srgbClr val="000000"/>
                        </a:solidFill>
                        <a:latin typeface="Arial"/>
                      </a:endParaRPr>
                    </a:p>
                  </a:txBody>
                  <a:tcPr marL="8546" marR="8546" marT="85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s-AR" sz="1400" b="0" i="0" u="none" strike="noStrike" dirty="0">
                          <a:solidFill>
                            <a:srgbClr val="000000"/>
                          </a:solidFill>
                          <a:latin typeface="Arial"/>
                        </a:rPr>
                        <a:t>19%</a:t>
                      </a:r>
                    </a:p>
                  </a:txBody>
                  <a:tcPr marL="8546" marR="8546" marT="85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fontAlgn="auto"/>
                      <a:r>
                        <a:rPr lang="es-AR" sz="1400" b="0" i="0" u="none" strike="noStrike" dirty="0" smtClean="0">
                          <a:solidFill>
                            <a:srgbClr val="000000"/>
                          </a:solidFill>
                          <a:latin typeface="Arial"/>
                        </a:rPr>
                        <a:t>(Ingreso laboral</a:t>
                      </a:r>
                      <a:r>
                        <a:rPr lang="es-AR" sz="1400" b="0" i="0" u="none" strike="noStrike" baseline="0" dirty="0" smtClean="0">
                          <a:solidFill>
                            <a:srgbClr val="000000"/>
                          </a:solidFill>
                          <a:latin typeface="Arial"/>
                        </a:rPr>
                        <a:t> gravado expresado en </a:t>
                      </a:r>
                      <a:r>
                        <a:rPr lang="es-AR" sz="1400" b="0" i="0" u="none" strike="noStrike" dirty="0" smtClean="0">
                          <a:solidFill>
                            <a:srgbClr val="000000"/>
                          </a:solidFill>
                          <a:latin typeface="Arial"/>
                        </a:rPr>
                        <a:t>UVT </a:t>
                      </a:r>
                      <a:r>
                        <a:rPr lang="es-AR" sz="1400" b="0" i="0" u="none" strike="noStrike" dirty="0">
                          <a:solidFill>
                            <a:srgbClr val="000000"/>
                          </a:solidFill>
                          <a:latin typeface="Arial"/>
                        </a:rPr>
                        <a:t>menos </a:t>
                      </a:r>
                      <a:r>
                        <a:rPr lang="es-AR" sz="1400" b="0" i="0" u="none" strike="noStrike" dirty="0" smtClean="0">
                          <a:solidFill>
                            <a:srgbClr val="000000"/>
                          </a:solidFill>
                          <a:latin typeface="Arial"/>
                        </a:rPr>
                        <a:t>95 UVT</a:t>
                      </a:r>
                      <a:r>
                        <a:rPr lang="es-AR" sz="1400" b="0" i="0" u="none" strike="noStrike" dirty="0">
                          <a:solidFill>
                            <a:srgbClr val="000000"/>
                          </a:solidFill>
                          <a:latin typeface="Arial"/>
                        </a:rPr>
                        <a:t>) * 19%</a:t>
                      </a:r>
                    </a:p>
                  </a:txBody>
                  <a:tcPr marL="8546" marR="8546" marT="85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1045324">
                <a:tc>
                  <a:txBody>
                    <a:bodyPr/>
                    <a:lstStyle/>
                    <a:p>
                      <a:pPr algn="ctr" fontAlgn="b"/>
                      <a:r>
                        <a:rPr lang="es-AR" sz="1400" b="0" i="0" u="none" strike="noStrike" dirty="0">
                          <a:solidFill>
                            <a:srgbClr val="000000"/>
                          </a:solidFill>
                          <a:latin typeface="Arial"/>
                        </a:rPr>
                        <a:t>&gt; </a:t>
                      </a:r>
                      <a:r>
                        <a:rPr lang="es-AR" sz="1400" b="0" i="0" u="none" strike="noStrike" dirty="0" smtClean="0">
                          <a:solidFill>
                            <a:srgbClr val="000000"/>
                          </a:solidFill>
                          <a:latin typeface="Arial"/>
                        </a:rPr>
                        <a:t>150</a:t>
                      </a:r>
                      <a:endParaRPr lang="es-AR" sz="1400" b="0" i="0" u="none" strike="noStrike" dirty="0">
                        <a:solidFill>
                          <a:srgbClr val="000000"/>
                        </a:solidFill>
                        <a:latin typeface="Arial"/>
                      </a:endParaRPr>
                    </a:p>
                  </a:txBody>
                  <a:tcPr marL="8546" marR="8546" marT="85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s-AR" sz="1400" b="0" i="0" u="none" strike="noStrike" dirty="0" smtClean="0">
                          <a:solidFill>
                            <a:srgbClr val="000000"/>
                          </a:solidFill>
                          <a:latin typeface="Arial"/>
                          <a:hlinkClick r:id="rId3" action="ppaction://hlinksldjump"/>
                        </a:rPr>
                        <a:t>360</a:t>
                      </a:r>
                      <a:endParaRPr lang="es-AR" sz="1400" b="0" i="0" u="none" strike="noStrike" dirty="0">
                        <a:solidFill>
                          <a:srgbClr val="000000"/>
                        </a:solidFill>
                        <a:latin typeface="Arial"/>
                      </a:endParaRPr>
                    </a:p>
                  </a:txBody>
                  <a:tcPr marL="8546" marR="8546" marT="85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s-AR" sz="1400" b="0" i="0" u="none" strike="noStrike" dirty="0">
                          <a:solidFill>
                            <a:srgbClr val="000000"/>
                          </a:solidFill>
                          <a:latin typeface="Arial"/>
                          <a:hlinkClick r:id="rId4" action="ppaction://hlinksldjump"/>
                        </a:rPr>
                        <a:t>28%</a:t>
                      </a:r>
                      <a:endParaRPr lang="es-AR" sz="1400" b="0" i="0" u="none" strike="noStrike" dirty="0">
                        <a:solidFill>
                          <a:srgbClr val="000000"/>
                        </a:solidFill>
                        <a:latin typeface="Arial"/>
                      </a:endParaRPr>
                    </a:p>
                  </a:txBody>
                  <a:tcPr marL="8546" marR="8546" marT="85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fontAlgn="auto"/>
                      <a:r>
                        <a:rPr lang="es-AR" sz="1400" b="0" i="0" u="none" strike="noStrike" dirty="0" smtClean="0">
                          <a:solidFill>
                            <a:srgbClr val="000000"/>
                          </a:solidFill>
                          <a:latin typeface="Arial"/>
                        </a:rPr>
                        <a:t>(Ingreso laboral</a:t>
                      </a:r>
                      <a:r>
                        <a:rPr lang="es-AR" sz="1400" b="0" i="0" u="none" strike="noStrike" baseline="0" dirty="0" smtClean="0">
                          <a:solidFill>
                            <a:srgbClr val="000000"/>
                          </a:solidFill>
                          <a:latin typeface="Arial"/>
                        </a:rPr>
                        <a:t> gravado expresado en </a:t>
                      </a:r>
                      <a:r>
                        <a:rPr lang="es-AR" sz="1400" b="0" i="0" u="none" strike="noStrike" dirty="0" smtClean="0">
                          <a:solidFill>
                            <a:srgbClr val="000000"/>
                          </a:solidFill>
                          <a:latin typeface="Arial"/>
                        </a:rPr>
                        <a:t>UVT menos 150 UVT)</a:t>
                      </a:r>
                      <a:r>
                        <a:rPr lang="es-AR" sz="1400" b="0" i="0" u="none" strike="noStrike" baseline="0" dirty="0" smtClean="0">
                          <a:solidFill>
                            <a:srgbClr val="000000"/>
                          </a:solidFill>
                          <a:latin typeface="Arial"/>
                        </a:rPr>
                        <a:t> </a:t>
                      </a:r>
                      <a:r>
                        <a:rPr lang="es-AR" sz="1400" b="0" i="0" u="none" strike="noStrike" dirty="0" smtClean="0">
                          <a:solidFill>
                            <a:srgbClr val="000000"/>
                          </a:solidFill>
                          <a:latin typeface="Arial"/>
                        </a:rPr>
                        <a:t>* 28% más 10 UVT</a:t>
                      </a:r>
                      <a:endParaRPr lang="es-AR" sz="1400" b="0" i="0" u="none" strike="noStrike" dirty="0">
                        <a:solidFill>
                          <a:srgbClr val="000000"/>
                        </a:solidFill>
                        <a:latin typeface="Arial"/>
                      </a:endParaRPr>
                    </a:p>
                  </a:txBody>
                  <a:tcPr marL="8546" marR="8546" marT="85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1045324">
                <a:tc>
                  <a:txBody>
                    <a:bodyPr/>
                    <a:lstStyle/>
                    <a:p>
                      <a:pPr algn="ctr" fontAlgn="b"/>
                      <a:r>
                        <a:rPr lang="es-AR" sz="1400" b="0" i="0" u="none" strike="noStrike" dirty="0">
                          <a:solidFill>
                            <a:srgbClr val="000000"/>
                          </a:solidFill>
                          <a:latin typeface="Arial"/>
                        </a:rPr>
                        <a:t>&gt; </a:t>
                      </a:r>
                      <a:r>
                        <a:rPr lang="es-AR" sz="1400" b="0" i="0" u="none" strike="noStrike" dirty="0" smtClean="0">
                          <a:solidFill>
                            <a:srgbClr val="000000"/>
                          </a:solidFill>
                          <a:latin typeface="Arial"/>
                        </a:rPr>
                        <a:t>360</a:t>
                      </a:r>
                      <a:endParaRPr lang="es-AR" sz="1400" b="0" i="0" u="none" strike="noStrike" dirty="0">
                        <a:solidFill>
                          <a:srgbClr val="000000"/>
                        </a:solidFill>
                        <a:latin typeface="Arial"/>
                      </a:endParaRPr>
                    </a:p>
                  </a:txBody>
                  <a:tcPr marL="8546" marR="8546" marT="85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s-AR" sz="1400" b="0" i="0" u="none" strike="noStrike" dirty="0">
                          <a:solidFill>
                            <a:srgbClr val="000000"/>
                          </a:solidFill>
                          <a:latin typeface="Arial"/>
                        </a:rPr>
                        <a:t>En adelante</a:t>
                      </a:r>
                    </a:p>
                  </a:txBody>
                  <a:tcPr marL="8546" marR="8546" marT="85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s-AR" sz="1400" b="0" i="0" u="none" strike="noStrike" dirty="0">
                          <a:solidFill>
                            <a:srgbClr val="000000"/>
                          </a:solidFill>
                          <a:latin typeface="Arial"/>
                        </a:rPr>
                        <a:t>33%</a:t>
                      </a:r>
                    </a:p>
                  </a:txBody>
                  <a:tcPr marL="8546" marR="8546" marT="85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fontAlgn="auto"/>
                      <a:r>
                        <a:rPr lang="es-AR" sz="1400" b="0" i="0" u="none" strike="noStrike" dirty="0" smtClean="0">
                          <a:solidFill>
                            <a:srgbClr val="000000"/>
                          </a:solidFill>
                          <a:latin typeface="Arial"/>
                        </a:rPr>
                        <a:t>(Ingreso laboral</a:t>
                      </a:r>
                      <a:r>
                        <a:rPr lang="es-AR" sz="1400" b="0" i="0" u="none" strike="noStrike" baseline="0" dirty="0" smtClean="0">
                          <a:solidFill>
                            <a:srgbClr val="000000"/>
                          </a:solidFill>
                          <a:latin typeface="Arial"/>
                        </a:rPr>
                        <a:t> gravado expresado en </a:t>
                      </a:r>
                      <a:r>
                        <a:rPr lang="es-AR" sz="1400" b="0" i="0" u="none" strike="noStrike" dirty="0" smtClean="0">
                          <a:solidFill>
                            <a:srgbClr val="000000"/>
                          </a:solidFill>
                          <a:latin typeface="Arial"/>
                        </a:rPr>
                        <a:t>UVT menos 360 UVT)</a:t>
                      </a:r>
                      <a:r>
                        <a:rPr lang="es-AR" sz="1400" b="0" i="0" u="none" strike="noStrike" baseline="0" dirty="0" smtClean="0">
                          <a:solidFill>
                            <a:srgbClr val="000000"/>
                          </a:solidFill>
                          <a:latin typeface="Arial"/>
                        </a:rPr>
                        <a:t> </a:t>
                      </a:r>
                      <a:r>
                        <a:rPr lang="es-AR" sz="1400" b="0" i="0" u="none" strike="noStrike" dirty="0" smtClean="0">
                          <a:solidFill>
                            <a:srgbClr val="000000"/>
                          </a:solidFill>
                          <a:latin typeface="Arial"/>
                        </a:rPr>
                        <a:t>* 33% más 69 UVT</a:t>
                      </a:r>
                      <a:endParaRPr lang="es-AR" sz="1400" b="0" i="0" u="none" strike="noStrike" dirty="0">
                        <a:solidFill>
                          <a:srgbClr val="000000"/>
                        </a:solidFill>
                        <a:latin typeface="Arial"/>
                      </a:endParaRPr>
                    </a:p>
                  </a:txBody>
                  <a:tcPr marL="8546" marR="8546" marT="85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41081238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a:xfrm rot="16200000">
            <a:off x="6463264" y="2925114"/>
            <a:ext cx="4614573" cy="365760"/>
          </a:xfrm>
        </p:spPr>
        <p:txBody>
          <a:bodyPr/>
          <a:lstStyle/>
          <a:p>
            <a:pPr algn="l"/>
            <a:r>
              <a:rPr lang="es-CO" dirty="0" smtClean="0"/>
              <a:t>Cesar  E. </a:t>
            </a:r>
            <a:r>
              <a:rPr lang="es-CO" dirty="0" err="1" smtClean="0"/>
              <a:t>Anzola</a:t>
            </a:r>
            <a:r>
              <a:rPr lang="es-CO" dirty="0" smtClean="0"/>
              <a:t> Aguilar - Contador Público Especialista en Impuestos</a:t>
            </a:r>
            <a:endParaRPr lang="es-CO" dirty="0"/>
          </a:p>
        </p:txBody>
      </p:sp>
      <p:sp>
        <p:nvSpPr>
          <p:cNvPr id="4" name="3 Terminador"/>
          <p:cNvSpPr/>
          <p:nvPr/>
        </p:nvSpPr>
        <p:spPr>
          <a:xfrm>
            <a:off x="323528" y="332656"/>
            <a:ext cx="7704856" cy="93610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0"/>
              </a:spcBef>
              <a:defRPr/>
            </a:pPr>
            <a:r>
              <a:rPr lang="es-CO" dirty="0" smtClean="0">
                <a:solidFill>
                  <a:schemeClr val="dk1"/>
                </a:solidFill>
                <a:latin typeface="Arial Black" pitchFamily="34" charset="0"/>
              </a:rPr>
              <a:t>RETENCIÓN EN LA FUENTE MÍNIMA PARA EMPLEADOS POR RENTAS DE TRABAJO ART. 384 E.T.</a:t>
            </a:r>
            <a:endParaRPr lang="es-CO" dirty="0">
              <a:solidFill>
                <a:schemeClr val="dk1"/>
              </a:solidFill>
              <a:latin typeface="Arial Black"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3573600460"/>
              </p:ext>
            </p:extLst>
          </p:nvPr>
        </p:nvGraphicFramePr>
        <p:xfrm>
          <a:off x="1115616" y="1844823"/>
          <a:ext cx="6146800" cy="4425160"/>
        </p:xfrm>
        <a:graphic>
          <a:graphicData uri="http://schemas.openxmlformats.org/drawingml/2006/table">
            <a:tbl>
              <a:tblPr>
                <a:tableStyleId>{5C22544A-7EE6-4342-B048-85BDC9FD1C3A}</a:tableStyleId>
              </a:tblPr>
              <a:tblGrid>
                <a:gridCol w="3073400"/>
                <a:gridCol w="3073400"/>
              </a:tblGrid>
              <a:tr h="1381495">
                <a:tc>
                  <a:txBody>
                    <a:bodyPr/>
                    <a:lstStyle/>
                    <a:p>
                      <a:pPr algn="ctr" fontAlgn="ctr"/>
                      <a:r>
                        <a:rPr lang="es-CO" sz="1800" b="1" u="none" strike="noStrike" dirty="0">
                          <a:effectLst/>
                          <a:latin typeface="Arial Black" pitchFamily="34" charset="0"/>
                        </a:rPr>
                        <a:t>PAGO MENSUAL O MENSUALIZADO (PM) DESDE (EN UVT)</a:t>
                      </a:r>
                      <a:endParaRPr lang="es-CO" sz="1800" b="1" i="0" u="none" strike="noStrike" dirty="0">
                        <a:solidFill>
                          <a:srgbClr val="000000"/>
                        </a:solidFill>
                        <a:effectLst/>
                        <a:latin typeface="Arial Black" pitchFamily="34"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es-CO" sz="1800" b="1" u="none" strike="noStrike" dirty="0" smtClean="0">
                          <a:effectLst/>
                          <a:latin typeface="Arial Black" pitchFamily="34" charset="0"/>
                        </a:rPr>
                        <a:t>RETENCIÓN </a:t>
                      </a:r>
                      <a:r>
                        <a:rPr lang="es-CO" sz="1800" b="1" u="none" strike="noStrike" dirty="0">
                          <a:effectLst/>
                          <a:latin typeface="Arial Black" pitchFamily="34" charset="0"/>
                        </a:rPr>
                        <a:t>EN (UVT)</a:t>
                      </a:r>
                      <a:endParaRPr lang="es-CO" sz="1800" b="1" i="0" u="none" strike="noStrike" dirty="0">
                        <a:solidFill>
                          <a:srgbClr val="000000"/>
                        </a:solidFill>
                        <a:effectLst/>
                        <a:latin typeface="Arial Black" pitchFamily="34"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75000"/>
                      </a:schemeClr>
                    </a:solidFill>
                  </a:tcPr>
                </a:tc>
              </a:tr>
              <a:tr h="608733">
                <a:tc>
                  <a:txBody>
                    <a:bodyPr/>
                    <a:lstStyle/>
                    <a:p>
                      <a:pPr algn="ctr" fontAlgn="b"/>
                      <a:endParaRPr lang="es-CO" sz="1800" b="0" i="0" u="none" strike="noStrike">
                        <a:solidFill>
                          <a:srgbClr val="000000"/>
                        </a:solidFill>
                        <a:effectLst/>
                        <a:latin typeface="Arial Black" pitchFamily="34"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endParaRPr lang="es-CO" sz="1800" b="0" i="0" u="none" strike="noStrike" dirty="0">
                        <a:solidFill>
                          <a:srgbClr val="000000"/>
                        </a:solidFill>
                        <a:effectLst/>
                        <a:latin typeface="Arial Black" pitchFamily="34"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608733">
                <a:tc>
                  <a:txBody>
                    <a:bodyPr/>
                    <a:lstStyle/>
                    <a:p>
                      <a:pPr algn="ctr" fontAlgn="b"/>
                      <a:r>
                        <a:rPr lang="es-CO" sz="1800" u="none" strike="noStrike" dirty="0">
                          <a:effectLst/>
                          <a:latin typeface="Arial Black" pitchFamily="34" charset="0"/>
                        </a:rPr>
                        <a:t>291.86</a:t>
                      </a:r>
                      <a:endParaRPr lang="es-CO" sz="1800" b="0" i="0" u="none" strike="noStrike" dirty="0">
                        <a:solidFill>
                          <a:srgbClr val="000000"/>
                        </a:solidFill>
                        <a:effectLst/>
                        <a:latin typeface="Arial Black" pitchFamily="34"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CO" sz="1800" u="none" strike="noStrike" dirty="0">
                          <a:effectLst/>
                          <a:latin typeface="Arial Black" pitchFamily="34" charset="0"/>
                          <a:hlinkClick r:id="rId3" action="ppaction://hlinksldjump"/>
                        </a:rPr>
                        <a:t>9.05</a:t>
                      </a:r>
                      <a:endParaRPr lang="es-CO" sz="1800" b="0" i="0" u="none" strike="noStrike" dirty="0">
                        <a:solidFill>
                          <a:srgbClr val="000000"/>
                        </a:solidFill>
                        <a:effectLst/>
                        <a:latin typeface="Arial Black" pitchFamily="34"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608733">
                <a:tc>
                  <a:txBody>
                    <a:bodyPr/>
                    <a:lstStyle/>
                    <a:p>
                      <a:pPr algn="ctr" fontAlgn="b"/>
                      <a:r>
                        <a:rPr lang="es-CO" sz="1800" u="none" strike="noStrike" dirty="0">
                          <a:effectLst/>
                          <a:latin typeface="Arial Black" pitchFamily="34" charset="0"/>
                        </a:rPr>
                        <a:t>298.65</a:t>
                      </a:r>
                      <a:endParaRPr lang="es-CO" sz="1800" b="0" i="0" u="none" strike="noStrike" dirty="0">
                        <a:solidFill>
                          <a:srgbClr val="000000"/>
                        </a:solidFill>
                        <a:effectLst/>
                        <a:latin typeface="Arial Black" pitchFamily="34"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CO" sz="1800" u="none" strike="noStrike" dirty="0">
                          <a:effectLst/>
                          <a:latin typeface="Arial Black" pitchFamily="34" charset="0"/>
                          <a:hlinkClick r:id="rId3" action="ppaction://hlinksldjump"/>
                        </a:rPr>
                        <a:t>9.62</a:t>
                      </a:r>
                      <a:endParaRPr lang="es-CO" sz="1800" b="0" i="0" u="none" strike="noStrike" dirty="0">
                        <a:solidFill>
                          <a:srgbClr val="000000"/>
                        </a:solidFill>
                        <a:effectLst/>
                        <a:latin typeface="Arial Black" pitchFamily="34"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608733">
                <a:tc>
                  <a:txBody>
                    <a:bodyPr/>
                    <a:lstStyle/>
                    <a:p>
                      <a:pPr algn="ctr" fontAlgn="b"/>
                      <a:r>
                        <a:rPr lang="es-CO" sz="1800" u="none" strike="noStrike">
                          <a:effectLst/>
                          <a:latin typeface="Arial Black" pitchFamily="34" charset="0"/>
                        </a:rPr>
                        <a:t>305.44</a:t>
                      </a:r>
                      <a:endParaRPr lang="es-CO" sz="1800" b="0" i="0" u="none" strike="noStrike">
                        <a:solidFill>
                          <a:srgbClr val="000000"/>
                        </a:solidFill>
                        <a:effectLst/>
                        <a:latin typeface="Arial Black" pitchFamily="34"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CO" sz="1800" u="none" strike="noStrike" dirty="0">
                          <a:effectLst/>
                          <a:latin typeface="Arial Black" pitchFamily="34" charset="0"/>
                        </a:rPr>
                        <a:t>10.21</a:t>
                      </a:r>
                      <a:endParaRPr lang="es-CO" sz="1800" b="0" i="0" u="none" strike="noStrike" dirty="0">
                        <a:solidFill>
                          <a:srgbClr val="000000"/>
                        </a:solidFill>
                        <a:effectLst/>
                        <a:latin typeface="Arial Black" pitchFamily="34"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608733">
                <a:tc>
                  <a:txBody>
                    <a:bodyPr/>
                    <a:lstStyle/>
                    <a:p>
                      <a:pPr algn="ctr" fontAlgn="b"/>
                      <a:r>
                        <a:rPr lang="es-CO" sz="1800" u="none" strike="noStrike">
                          <a:effectLst/>
                          <a:latin typeface="Arial Black" pitchFamily="34" charset="0"/>
                        </a:rPr>
                        <a:t>312.22</a:t>
                      </a:r>
                      <a:endParaRPr lang="es-CO" sz="1800" b="0" i="0" u="none" strike="noStrike">
                        <a:solidFill>
                          <a:srgbClr val="000000"/>
                        </a:solidFill>
                        <a:effectLst/>
                        <a:latin typeface="Arial Black" pitchFamily="34"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s-CO" sz="1800" u="none" strike="noStrike" dirty="0">
                          <a:effectLst/>
                          <a:latin typeface="Arial Black" pitchFamily="34" charset="0"/>
                        </a:rPr>
                        <a:t>10.81</a:t>
                      </a:r>
                      <a:endParaRPr lang="es-CO" sz="1800" b="0" i="0" u="none" strike="noStrike" dirty="0">
                        <a:solidFill>
                          <a:srgbClr val="000000"/>
                        </a:solidFill>
                        <a:effectLst/>
                        <a:latin typeface="Arial Black" pitchFamily="34"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139865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par>
                                <p:cTn id="11" presetID="3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1000" fill="hold"/>
                                        <p:tgtEl>
                                          <p:spTgt spid="2"/>
                                        </p:tgtEl>
                                        <p:attrNameLst>
                                          <p:attrName>ppt_w</p:attrName>
                                        </p:attrNameLst>
                                      </p:cBhvr>
                                      <p:tavLst>
                                        <p:tav tm="0">
                                          <p:val>
                                            <p:fltVal val="0"/>
                                          </p:val>
                                        </p:tav>
                                        <p:tav tm="100000">
                                          <p:val>
                                            <p:strVal val="#ppt_w"/>
                                          </p:val>
                                        </p:tav>
                                      </p:tavLst>
                                    </p:anim>
                                    <p:anim calcmode="lin" valueType="num">
                                      <p:cBhvr>
                                        <p:cTn id="14" dur="1000" fill="hold"/>
                                        <p:tgtEl>
                                          <p:spTgt spid="2"/>
                                        </p:tgtEl>
                                        <p:attrNameLst>
                                          <p:attrName>ppt_h</p:attrName>
                                        </p:attrNameLst>
                                      </p:cBhvr>
                                      <p:tavLst>
                                        <p:tav tm="0">
                                          <p:val>
                                            <p:fltVal val="0"/>
                                          </p:val>
                                        </p:tav>
                                        <p:tav tm="100000">
                                          <p:val>
                                            <p:strVal val="#ppt_h"/>
                                          </p:val>
                                        </p:tav>
                                      </p:tavLst>
                                    </p:anim>
                                    <p:anim calcmode="lin" valueType="num">
                                      <p:cBhvr>
                                        <p:cTn id="15" dur="1000" fill="hold"/>
                                        <p:tgtEl>
                                          <p:spTgt spid="2"/>
                                        </p:tgtEl>
                                        <p:attrNameLst>
                                          <p:attrName>style.rotation</p:attrName>
                                        </p:attrNameLst>
                                      </p:cBhvr>
                                      <p:tavLst>
                                        <p:tav tm="0">
                                          <p:val>
                                            <p:fltVal val="90"/>
                                          </p:val>
                                        </p:tav>
                                        <p:tav tm="100000">
                                          <p:val>
                                            <p:fltVal val="0"/>
                                          </p:val>
                                        </p:tav>
                                      </p:tavLst>
                                    </p:anim>
                                    <p:animEffect transition="in" filter="fade">
                                      <p:cBhvr>
                                        <p:cTn id="16"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a:xfrm rot="16200000">
            <a:off x="6553274" y="3015124"/>
            <a:ext cx="4434553" cy="365760"/>
          </a:xfrm>
        </p:spPr>
        <p:txBody>
          <a:bodyPr/>
          <a:lstStyle/>
          <a:p>
            <a:pPr algn="l"/>
            <a:r>
              <a:rPr lang="es-CO" dirty="0" smtClean="0"/>
              <a:t>Cesar  E. </a:t>
            </a:r>
            <a:r>
              <a:rPr lang="es-CO" dirty="0" err="1" smtClean="0"/>
              <a:t>Anzola</a:t>
            </a:r>
            <a:r>
              <a:rPr lang="es-CO" dirty="0" smtClean="0"/>
              <a:t> Aguilar - Contador Público Especialista en Impuestos</a:t>
            </a:r>
          </a:p>
        </p:txBody>
      </p:sp>
      <p:sp>
        <p:nvSpPr>
          <p:cNvPr id="4" name="2 Subtítulo"/>
          <p:cNvSpPr txBox="1">
            <a:spLocks/>
          </p:cNvSpPr>
          <p:nvPr/>
        </p:nvSpPr>
        <p:spPr>
          <a:xfrm>
            <a:off x="395536" y="1340768"/>
            <a:ext cx="7776864" cy="5040560"/>
          </a:xfrm>
          <a:prstGeom prst="rect">
            <a:avLst/>
          </a:prstGeom>
          <a:ln w="38100"/>
        </p:spPr>
        <p:style>
          <a:lnRef idx="2">
            <a:schemeClr val="dk1"/>
          </a:lnRef>
          <a:fillRef idx="1">
            <a:schemeClr val="lt1"/>
          </a:fillRef>
          <a:effectRef idx="0">
            <a:schemeClr val="dk1"/>
          </a:effectRef>
          <a:fontRef idx="minor">
            <a:schemeClr val="dk1"/>
          </a:fontRef>
        </p:style>
        <p:txBody>
          <a:bodyPr>
            <a:normAutofit/>
          </a:bodyPr>
          <a:lstStyle/>
          <a:p>
            <a:pPr marL="457200" marR="0" lvl="0" indent="-342900" algn="just" defTabSz="914400" rtl="0" eaLnBrk="1" fontAlgn="auto" latinLnBrk="0" hangingPunct="1">
              <a:lnSpc>
                <a:spcPct val="100000"/>
              </a:lnSpc>
              <a:spcBef>
                <a:spcPct val="20000"/>
              </a:spcBef>
              <a:spcAft>
                <a:spcPts val="0"/>
              </a:spcAft>
              <a:buClr>
                <a:schemeClr val="accent1"/>
              </a:buClr>
              <a:buSzTx/>
              <a:tabLst/>
              <a:defRPr/>
            </a:pPr>
            <a:endParaRPr lang="es-CO" b="1" dirty="0" smtClean="0">
              <a:solidFill>
                <a:schemeClr val="tx2">
                  <a:lumMod val="50000"/>
                </a:schemeClr>
              </a:solidFill>
              <a:latin typeface="Arial" pitchFamily="34" charset="0"/>
              <a:cs typeface="Arial" pitchFamily="34" charset="0"/>
            </a:endParaRPr>
          </a:p>
          <a:p>
            <a:pPr marL="457200" marR="0" lvl="0" indent="-342900" algn="just" defTabSz="914400" rtl="0" eaLnBrk="1" fontAlgn="auto" latinLnBrk="0" hangingPunct="1">
              <a:lnSpc>
                <a:spcPct val="100000"/>
              </a:lnSpc>
              <a:spcBef>
                <a:spcPct val="20000"/>
              </a:spcBef>
              <a:spcAft>
                <a:spcPts val="0"/>
              </a:spcAft>
              <a:buClr>
                <a:schemeClr val="accent1"/>
              </a:buClr>
              <a:buSzTx/>
              <a:tabLst/>
              <a:defRPr/>
            </a:pPr>
            <a:r>
              <a:rPr lang="es-CO" b="1" dirty="0" smtClean="0">
                <a:solidFill>
                  <a:schemeClr val="tx2">
                    <a:lumMod val="50000"/>
                  </a:schemeClr>
                </a:solidFill>
                <a:latin typeface="Arial" pitchFamily="34" charset="0"/>
                <a:cs typeface="Arial" pitchFamily="34" charset="0"/>
              </a:rPr>
              <a:t>Las personas naturales residentes que clasifiquen en la categoría de empleados (asalariados o independiente), podrán detraer los siguientes factores:</a:t>
            </a:r>
          </a:p>
          <a:p>
            <a:pPr marL="457200" marR="0" lvl="0" indent="-342900" algn="just" defTabSz="914400" rtl="0" eaLnBrk="1" fontAlgn="auto" latinLnBrk="0" hangingPunct="1">
              <a:lnSpc>
                <a:spcPct val="100000"/>
              </a:lnSpc>
              <a:spcBef>
                <a:spcPct val="20000"/>
              </a:spcBef>
              <a:spcAft>
                <a:spcPts val="0"/>
              </a:spcAft>
              <a:buClr>
                <a:schemeClr val="accent1"/>
              </a:buClr>
              <a:buSzTx/>
              <a:buFont typeface="+mj-lt"/>
              <a:buAutoNum type="arabicPeriod"/>
              <a:tabLst/>
              <a:defRPr/>
            </a:pPr>
            <a:endParaRPr lang="es-CO" b="1" dirty="0" smtClean="0">
              <a:solidFill>
                <a:schemeClr val="tx2">
                  <a:lumMod val="50000"/>
                </a:schemeClr>
              </a:solidFill>
              <a:latin typeface="Arial" pitchFamily="34" charset="0"/>
              <a:cs typeface="Arial" pitchFamily="34" charset="0"/>
            </a:endParaRPr>
          </a:p>
          <a:p>
            <a:pPr marL="457200" marR="0" lvl="0" indent="-342900" algn="just" defTabSz="914400" rtl="0" eaLnBrk="1" fontAlgn="auto" latinLnBrk="0" hangingPunct="1">
              <a:lnSpc>
                <a:spcPct val="100000"/>
              </a:lnSpc>
              <a:spcBef>
                <a:spcPct val="20000"/>
              </a:spcBef>
              <a:spcAft>
                <a:spcPts val="0"/>
              </a:spcAft>
              <a:buClr>
                <a:schemeClr val="accent1"/>
              </a:buClr>
              <a:buSzTx/>
              <a:buFont typeface="+mj-lt"/>
              <a:buAutoNum type="arabicPeriod"/>
              <a:tabLst/>
              <a:defRPr/>
            </a:pPr>
            <a:r>
              <a:rPr lang="es-CO" b="1" dirty="0" smtClean="0">
                <a:solidFill>
                  <a:schemeClr val="tx2">
                    <a:lumMod val="50000"/>
                  </a:schemeClr>
                </a:solidFill>
                <a:latin typeface="Arial" pitchFamily="34" charset="0"/>
                <a:cs typeface="Arial" pitchFamily="34" charset="0"/>
              </a:rPr>
              <a:t>Deducciones del art. 387 ET, es decir, intereses de vivienda, medicina </a:t>
            </a:r>
            <a:r>
              <a:rPr lang="es-CO" b="1" dirty="0" err="1" smtClean="0">
                <a:solidFill>
                  <a:schemeClr val="tx2">
                    <a:lumMod val="50000"/>
                  </a:schemeClr>
                </a:solidFill>
                <a:latin typeface="Arial" pitchFamily="34" charset="0"/>
                <a:cs typeface="Arial" pitchFamily="34" charset="0"/>
              </a:rPr>
              <a:t>prepagada</a:t>
            </a:r>
            <a:r>
              <a:rPr lang="es-CO" b="1" dirty="0" smtClean="0">
                <a:solidFill>
                  <a:schemeClr val="tx2">
                    <a:lumMod val="50000"/>
                  </a:schemeClr>
                </a:solidFill>
                <a:latin typeface="Arial" pitchFamily="34" charset="0"/>
                <a:cs typeface="Arial" pitchFamily="34" charset="0"/>
              </a:rPr>
              <a:t>, dependientes y los aportes obligatorios al S.G.S.S.S.</a:t>
            </a:r>
          </a:p>
          <a:p>
            <a:pPr marL="457200" marR="0" lvl="0" indent="-342900" algn="just" defTabSz="914400" rtl="0" eaLnBrk="1" fontAlgn="auto" latinLnBrk="0" hangingPunct="1">
              <a:lnSpc>
                <a:spcPct val="100000"/>
              </a:lnSpc>
              <a:spcBef>
                <a:spcPct val="20000"/>
              </a:spcBef>
              <a:spcAft>
                <a:spcPts val="0"/>
              </a:spcAft>
              <a:buClr>
                <a:schemeClr val="accent1"/>
              </a:buClr>
              <a:buSzTx/>
              <a:buFont typeface="+mj-lt"/>
              <a:buAutoNum type="arabicPeriod"/>
              <a:tabLst/>
              <a:defRPr/>
            </a:pPr>
            <a:endParaRPr kumimoji="0" lang="es-CO" b="1" i="0" u="none" strike="noStrike" kern="1200" cap="none" spc="0" normalizeH="0" noProof="0" dirty="0" smtClean="0">
              <a:ln>
                <a:noFill/>
              </a:ln>
              <a:solidFill>
                <a:schemeClr val="tx2">
                  <a:lumMod val="50000"/>
                </a:schemeClr>
              </a:solidFill>
              <a:effectLst/>
              <a:uLnTx/>
              <a:uFillTx/>
              <a:latin typeface="Arial" pitchFamily="34" charset="0"/>
              <a:ea typeface="+mn-ea"/>
              <a:cs typeface="Arial" pitchFamily="34" charset="0"/>
            </a:endParaRPr>
          </a:p>
          <a:p>
            <a:pPr marL="457200" marR="0" lvl="0" indent="-342900" algn="just" defTabSz="914400" rtl="0" eaLnBrk="1" fontAlgn="auto" latinLnBrk="0" hangingPunct="1">
              <a:lnSpc>
                <a:spcPct val="100000"/>
              </a:lnSpc>
              <a:spcBef>
                <a:spcPct val="20000"/>
              </a:spcBef>
              <a:spcAft>
                <a:spcPts val="0"/>
              </a:spcAft>
              <a:buClr>
                <a:schemeClr val="accent1"/>
              </a:buClr>
              <a:buSzTx/>
              <a:buFont typeface="+mj-lt"/>
              <a:buAutoNum type="arabicPeriod"/>
              <a:tabLst/>
              <a:defRPr/>
            </a:pPr>
            <a:r>
              <a:rPr lang="es-CO" b="1" baseline="0" dirty="0" smtClean="0">
                <a:solidFill>
                  <a:schemeClr val="tx2">
                    <a:lumMod val="50000"/>
                  </a:schemeClr>
                </a:solidFill>
                <a:latin typeface="Arial" pitchFamily="34" charset="0"/>
                <a:cs typeface="Arial" pitchFamily="34" charset="0"/>
              </a:rPr>
              <a:t>Los</a:t>
            </a:r>
            <a:r>
              <a:rPr lang="es-CO" b="1" dirty="0" smtClean="0">
                <a:solidFill>
                  <a:schemeClr val="tx2">
                    <a:lumMod val="50000"/>
                  </a:schemeClr>
                </a:solidFill>
                <a:latin typeface="Arial" pitchFamily="34" charset="0"/>
                <a:cs typeface="Arial" pitchFamily="34" charset="0"/>
              </a:rPr>
              <a:t> pagos por salud se detraen ya no los cancelados el año anterior, sino los pagos propios del mes. (Deroga el Decreto 2271 de 2009).</a:t>
            </a:r>
          </a:p>
          <a:p>
            <a:pPr marL="457200" marR="0" lvl="0" indent="-342900" algn="just" defTabSz="914400" rtl="0" eaLnBrk="1" fontAlgn="auto" latinLnBrk="0" hangingPunct="1">
              <a:lnSpc>
                <a:spcPct val="100000"/>
              </a:lnSpc>
              <a:spcBef>
                <a:spcPct val="20000"/>
              </a:spcBef>
              <a:spcAft>
                <a:spcPts val="0"/>
              </a:spcAft>
              <a:buClr>
                <a:schemeClr val="accent1"/>
              </a:buClr>
              <a:buSzTx/>
              <a:buFont typeface="+mj-lt"/>
              <a:buAutoNum type="arabicPeriod"/>
              <a:tabLst/>
              <a:defRPr/>
            </a:pPr>
            <a:endParaRPr lang="es-CO" b="1" dirty="0" smtClean="0">
              <a:solidFill>
                <a:schemeClr val="tx2">
                  <a:lumMod val="50000"/>
                </a:schemeClr>
              </a:solidFill>
              <a:latin typeface="Arial" pitchFamily="34" charset="0"/>
              <a:cs typeface="Arial" pitchFamily="34" charset="0"/>
            </a:endParaRPr>
          </a:p>
          <a:p>
            <a:pPr marL="457200" marR="0" lvl="0" indent="-342900" algn="just" defTabSz="914400" rtl="0" eaLnBrk="1" fontAlgn="auto" latinLnBrk="0" hangingPunct="1">
              <a:lnSpc>
                <a:spcPct val="100000"/>
              </a:lnSpc>
              <a:spcBef>
                <a:spcPct val="20000"/>
              </a:spcBef>
              <a:spcAft>
                <a:spcPts val="0"/>
              </a:spcAft>
              <a:buClr>
                <a:schemeClr val="accent1"/>
              </a:buClr>
              <a:buSzTx/>
              <a:buFont typeface="+mj-lt"/>
              <a:buAutoNum type="arabicPeriod"/>
              <a:tabLst/>
              <a:defRPr/>
            </a:pPr>
            <a:r>
              <a:rPr lang="es-CO" b="1" noProof="0" dirty="0" smtClean="0">
                <a:solidFill>
                  <a:schemeClr val="tx2">
                    <a:lumMod val="50000"/>
                  </a:schemeClr>
                </a:solidFill>
                <a:latin typeface="Arial" pitchFamily="34" charset="0"/>
                <a:cs typeface="Arial" pitchFamily="34" charset="0"/>
              </a:rPr>
              <a:t>El  25% por concepto de renta exenta, que en principio aplicaba exclusivamente para los asalariados.</a:t>
            </a:r>
          </a:p>
        </p:txBody>
      </p:sp>
      <p:sp>
        <p:nvSpPr>
          <p:cNvPr id="5" name="4 Terminador">
            <a:hlinkClick r:id="rId2" action="ppaction://hlinksldjump"/>
          </p:cNvPr>
          <p:cNvSpPr/>
          <p:nvPr/>
        </p:nvSpPr>
        <p:spPr>
          <a:xfrm>
            <a:off x="323528" y="332656"/>
            <a:ext cx="7848872" cy="72008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0"/>
              </a:spcBef>
              <a:defRPr/>
            </a:pPr>
            <a:r>
              <a:rPr lang="es-CO" sz="2400" dirty="0" smtClean="0">
                <a:solidFill>
                  <a:schemeClr val="dk1"/>
                </a:solidFill>
                <a:latin typeface="Arial Black" pitchFamily="34" charset="0"/>
              </a:rPr>
              <a:t>PRINCIPALES CAMBIOS DECRETO 1070 DE 2013</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a:xfrm rot="16200000">
            <a:off x="6553274" y="3015124"/>
            <a:ext cx="4434553" cy="365760"/>
          </a:xfrm>
        </p:spPr>
        <p:txBody>
          <a:bodyPr/>
          <a:lstStyle/>
          <a:p>
            <a:pPr algn="l"/>
            <a:r>
              <a:rPr lang="es-CO" dirty="0" smtClean="0"/>
              <a:t>Cesar  E. </a:t>
            </a:r>
            <a:r>
              <a:rPr lang="es-CO" dirty="0" err="1" smtClean="0"/>
              <a:t>Anzola</a:t>
            </a:r>
            <a:r>
              <a:rPr lang="es-CO" dirty="0" smtClean="0"/>
              <a:t> Aguilar - Contador Público Especialista en Impuestos</a:t>
            </a:r>
          </a:p>
        </p:txBody>
      </p:sp>
      <p:sp>
        <p:nvSpPr>
          <p:cNvPr id="4" name="2 Subtítulo"/>
          <p:cNvSpPr txBox="1">
            <a:spLocks/>
          </p:cNvSpPr>
          <p:nvPr/>
        </p:nvSpPr>
        <p:spPr>
          <a:xfrm>
            <a:off x="251520" y="1340768"/>
            <a:ext cx="7992888" cy="4968552"/>
          </a:xfrm>
          <a:prstGeom prst="rect">
            <a:avLst/>
          </a:prstGeom>
          <a:ln w="38100"/>
        </p:spPr>
        <p:style>
          <a:lnRef idx="2">
            <a:schemeClr val="dk1"/>
          </a:lnRef>
          <a:fillRef idx="1">
            <a:schemeClr val="lt1"/>
          </a:fillRef>
          <a:effectRef idx="0">
            <a:schemeClr val="dk1"/>
          </a:effectRef>
          <a:fontRef idx="minor">
            <a:schemeClr val="dk1"/>
          </a:fontRef>
        </p:style>
        <p:txBody>
          <a:bodyPr>
            <a:normAutofit lnSpcReduction="10000"/>
          </a:bodyPr>
          <a:lstStyle/>
          <a:p>
            <a:pPr marL="457200" marR="0" lvl="0" indent="-342900" algn="just" defTabSz="914400" rtl="0" eaLnBrk="1" fontAlgn="auto" latinLnBrk="0" hangingPunct="1">
              <a:lnSpc>
                <a:spcPct val="100000"/>
              </a:lnSpc>
              <a:spcBef>
                <a:spcPct val="20000"/>
              </a:spcBef>
              <a:spcAft>
                <a:spcPts val="0"/>
              </a:spcAft>
              <a:buClr>
                <a:schemeClr val="accent1"/>
              </a:buClr>
              <a:buSzTx/>
              <a:tabLst/>
              <a:defRPr/>
            </a:pPr>
            <a:r>
              <a:rPr lang="es-CO" b="1" dirty="0" smtClean="0">
                <a:solidFill>
                  <a:schemeClr val="tx2">
                    <a:lumMod val="50000"/>
                  </a:schemeClr>
                </a:solidFill>
                <a:latin typeface="Arial" pitchFamily="34" charset="0"/>
                <a:cs typeface="Arial" pitchFamily="34" charset="0"/>
              </a:rPr>
              <a:t>Para efectos si clasifican o no como “empleados” las personas naturales residentes deberán reportar a sus a sus pagadores:</a:t>
            </a:r>
          </a:p>
          <a:p>
            <a:pPr marL="457200" marR="0" lvl="0" indent="-342900" algn="just" defTabSz="914400" rtl="0" eaLnBrk="1" fontAlgn="auto" latinLnBrk="0" hangingPunct="1">
              <a:lnSpc>
                <a:spcPct val="100000"/>
              </a:lnSpc>
              <a:spcBef>
                <a:spcPct val="20000"/>
              </a:spcBef>
              <a:spcAft>
                <a:spcPts val="0"/>
              </a:spcAft>
              <a:buClr>
                <a:schemeClr val="accent1"/>
              </a:buClr>
              <a:buSzTx/>
              <a:buFont typeface="+mj-lt"/>
              <a:buAutoNum type="arabicPeriod"/>
              <a:tabLst/>
              <a:defRPr/>
            </a:pPr>
            <a:endParaRPr lang="es-CO" b="1" dirty="0" smtClean="0">
              <a:solidFill>
                <a:schemeClr val="tx2">
                  <a:lumMod val="50000"/>
                </a:schemeClr>
              </a:solidFill>
              <a:latin typeface="Arial" pitchFamily="34" charset="0"/>
              <a:cs typeface="Arial" pitchFamily="34" charset="0"/>
            </a:endParaRPr>
          </a:p>
          <a:p>
            <a:pPr marL="457200" marR="0" lvl="0" indent="-342900" algn="just" defTabSz="914400" rtl="0" eaLnBrk="1" fontAlgn="auto" latinLnBrk="0" hangingPunct="1">
              <a:lnSpc>
                <a:spcPct val="100000"/>
              </a:lnSpc>
              <a:spcBef>
                <a:spcPct val="20000"/>
              </a:spcBef>
              <a:spcAft>
                <a:spcPts val="0"/>
              </a:spcAft>
              <a:buClr>
                <a:schemeClr val="accent1"/>
              </a:buClr>
              <a:buSzTx/>
              <a:buFont typeface="+mj-lt"/>
              <a:buAutoNum type="arabicPeriod"/>
              <a:tabLst/>
              <a:defRPr/>
            </a:pPr>
            <a:r>
              <a:rPr lang="es-CO" b="1" dirty="0" smtClean="0">
                <a:solidFill>
                  <a:schemeClr val="tx2">
                    <a:lumMod val="50000"/>
                  </a:schemeClr>
                </a:solidFill>
                <a:latin typeface="Arial" pitchFamily="34" charset="0"/>
                <a:cs typeface="Arial" pitchFamily="34" charset="0"/>
              </a:rPr>
              <a:t>A más tardar el 31 de marzo de cada año, informar si los ingresos del año anterior en una proporción igual o superior a un 80%, provienen o no de una relación laboral o reglamentaria. </a:t>
            </a:r>
          </a:p>
          <a:p>
            <a:pPr marL="457200" marR="0" lvl="0" indent="-342900" algn="just" defTabSz="914400" rtl="0" eaLnBrk="1" fontAlgn="auto" latinLnBrk="0" hangingPunct="1">
              <a:lnSpc>
                <a:spcPct val="100000"/>
              </a:lnSpc>
              <a:spcBef>
                <a:spcPct val="20000"/>
              </a:spcBef>
              <a:spcAft>
                <a:spcPts val="0"/>
              </a:spcAft>
              <a:buClr>
                <a:schemeClr val="accent1"/>
              </a:buClr>
              <a:buSzTx/>
              <a:buFont typeface="+mj-lt"/>
              <a:buAutoNum type="arabicPeriod"/>
              <a:tabLst/>
              <a:defRPr/>
            </a:pPr>
            <a:endParaRPr kumimoji="0" lang="es-CO" b="1" i="0" u="none" strike="noStrike" kern="1200" cap="none" spc="0" normalizeH="0" noProof="0" dirty="0" smtClean="0">
              <a:ln>
                <a:noFill/>
              </a:ln>
              <a:solidFill>
                <a:schemeClr val="tx2">
                  <a:lumMod val="50000"/>
                </a:schemeClr>
              </a:solidFill>
              <a:effectLst/>
              <a:uLnTx/>
              <a:uFillTx/>
              <a:latin typeface="Arial" pitchFamily="34" charset="0"/>
              <a:ea typeface="+mn-ea"/>
              <a:cs typeface="Arial" pitchFamily="34" charset="0"/>
            </a:endParaRPr>
          </a:p>
          <a:p>
            <a:pPr marL="457200" marR="0" lvl="0" indent="-342900" algn="just" defTabSz="914400" rtl="0" eaLnBrk="1" fontAlgn="auto" latinLnBrk="0" hangingPunct="1">
              <a:lnSpc>
                <a:spcPct val="100000"/>
              </a:lnSpc>
              <a:spcBef>
                <a:spcPct val="20000"/>
              </a:spcBef>
              <a:spcAft>
                <a:spcPts val="0"/>
              </a:spcAft>
              <a:buClr>
                <a:schemeClr val="accent1"/>
              </a:buClr>
              <a:buSzTx/>
              <a:buFont typeface="+mj-lt"/>
              <a:buAutoNum type="arabicPeriod"/>
              <a:tabLst/>
              <a:defRPr/>
            </a:pPr>
            <a:r>
              <a:rPr lang="es-CO" b="1" dirty="0" smtClean="0">
                <a:solidFill>
                  <a:schemeClr val="tx2">
                    <a:lumMod val="50000"/>
                  </a:schemeClr>
                </a:solidFill>
                <a:latin typeface="Arial" pitchFamily="34" charset="0"/>
                <a:cs typeface="Arial" pitchFamily="34" charset="0"/>
              </a:rPr>
              <a:t>Si sus ingresos año anterior provienen o no de la prestación de servicios personales, mediante profesiones liberales, servicios técnicos que no requieran la utilización de materiales o insumos especializados, o de maquinaria o equipo especializado, en proporción igual o superior al 80%.</a:t>
            </a:r>
          </a:p>
          <a:p>
            <a:pPr marL="457200" marR="0" lvl="0" indent="-342900" algn="just" defTabSz="914400" rtl="0" eaLnBrk="1" fontAlgn="auto" latinLnBrk="0" hangingPunct="1">
              <a:lnSpc>
                <a:spcPct val="100000"/>
              </a:lnSpc>
              <a:spcBef>
                <a:spcPct val="20000"/>
              </a:spcBef>
              <a:spcAft>
                <a:spcPts val="0"/>
              </a:spcAft>
              <a:buClr>
                <a:schemeClr val="accent1"/>
              </a:buClr>
              <a:buSzTx/>
              <a:buFont typeface="+mj-lt"/>
              <a:buAutoNum type="arabicPeriod"/>
              <a:tabLst/>
              <a:defRPr/>
            </a:pPr>
            <a:endParaRPr lang="es-CO" b="1" dirty="0" smtClean="0">
              <a:solidFill>
                <a:schemeClr val="tx2">
                  <a:lumMod val="50000"/>
                </a:schemeClr>
              </a:solidFill>
              <a:latin typeface="Arial" pitchFamily="34" charset="0"/>
              <a:cs typeface="Arial" pitchFamily="34" charset="0"/>
            </a:endParaRPr>
          </a:p>
          <a:p>
            <a:pPr marL="457200" marR="0" lvl="0" indent="-342900" algn="just" defTabSz="914400" rtl="0" eaLnBrk="1" fontAlgn="auto" latinLnBrk="0" hangingPunct="1">
              <a:lnSpc>
                <a:spcPct val="100000"/>
              </a:lnSpc>
              <a:spcBef>
                <a:spcPct val="20000"/>
              </a:spcBef>
              <a:spcAft>
                <a:spcPts val="0"/>
              </a:spcAft>
              <a:buClr>
                <a:schemeClr val="accent1"/>
              </a:buClr>
              <a:buSzTx/>
              <a:buFont typeface="+mj-lt"/>
              <a:buAutoNum type="arabicPeriod"/>
              <a:tabLst/>
              <a:defRPr/>
            </a:pPr>
            <a:r>
              <a:rPr lang="es-CO" b="1" dirty="0" smtClean="0">
                <a:solidFill>
                  <a:schemeClr val="tx2">
                    <a:lumMod val="50000"/>
                  </a:schemeClr>
                </a:solidFill>
                <a:latin typeface="Arial" pitchFamily="34" charset="0"/>
                <a:cs typeface="Arial" pitchFamily="34" charset="0"/>
              </a:rPr>
              <a:t>Si esta obligado a presentar declaración de renta por el año gravable inmediatamente anterior.</a:t>
            </a:r>
          </a:p>
          <a:p>
            <a:pPr marL="457200" marR="0" lvl="0" indent="-342900" algn="just" defTabSz="914400" rtl="0" eaLnBrk="1" fontAlgn="auto" latinLnBrk="0" hangingPunct="1">
              <a:lnSpc>
                <a:spcPct val="100000"/>
              </a:lnSpc>
              <a:spcBef>
                <a:spcPct val="20000"/>
              </a:spcBef>
              <a:spcAft>
                <a:spcPts val="0"/>
              </a:spcAft>
              <a:buClr>
                <a:schemeClr val="accent1"/>
              </a:buClr>
              <a:buSzTx/>
              <a:buFont typeface="+mj-lt"/>
              <a:buAutoNum type="arabicPeriod"/>
              <a:tabLst/>
              <a:defRPr/>
            </a:pPr>
            <a:endParaRPr lang="es-CO" dirty="0" smtClean="0">
              <a:solidFill>
                <a:schemeClr val="tx2">
                  <a:lumMod val="50000"/>
                </a:schemeClr>
              </a:solidFill>
              <a:latin typeface="Arial" pitchFamily="34" charset="0"/>
              <a:cs typeface="Arial" pitchFamily="34" charset="0"/>
            </a:endParaRPr>
          </a:p>
          <a:p>
            <a:pPr marL="457200" marR="0" lvl="0" indent="-342900" algn="just" defTabSz="914400" rtl="0" eaLnBrk="1" fontAlgn="auto" latinLnBrk="0" hangingPunct="1">
              <a:lnSpc>
                <a:spcPct val="100000"/>
              </a:lnSpc>
              <a:spcBef>
                <a:spcPct val="20000"/>
              </a:spcBef>
              <a:spcAft>
                <a:spcPts val="0"/>
              </a:spcAft>
              <a:buClr>
                <a:schemeClr val="accent1"/>
              </a:buClr>
              <a:buSzTx/>
              <a:buFont typeface="+mj-lt"/>
              <a:buAutoNum type="arabicPeriod"/>
              <a:tabLst/>
              <a:defRPr/>
            </a:pPr>
            <a:r>
              <a:rPr lang="es-CO" b="1" dirty="0" smtClean="0">
                <a:solidFill>
                  <a:schemeClr val="tx2">
                    <a:lumMod val="50000"/>
                  </a:schemeClr>
                </a:solidFill>
                <a:latin typeface="Arial" pitchFamily="34" charset="0"/>
                <a:cs typeface="Arial" pitchFamily="34" charset="0"/>
              </a:rPr>
              <a:t>Si sus ingresos año anterior superan los 4.073 UVT.</a:t>
            </a:r>
          </a:p>
        </p:txBody>
      </p:sp>
      <p:sp>
        <p:nvSpPr>
          <p:cNvPr id="5" name="4 Terminador">
            <a:hlinkClick r:id="rId2" action="ppaction://hlinksldjump"/>
          </p:cNvPr>
          <p:cNvSpPr/>
          <p:nvPr/>
        </p:nvSpPr>
        <p:spPr>
          <a:xfrm>
            <a:off x="323528" y="188640"/>
            <a:ext cx="7848872" cy="72008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0"/>
              </a:spcBef>
              <a:defRPr/>
            </a:pPr>
            <a:r>
              <a:rPr lang="es-CO" sz="2400" dirty="0" smtClean="0">
                <a:solidFill>
                  <a:schemeClr val="dk1"/>
                </a:solidFill>
                <a:latin typeface="Arial Black" pitchFamily="34" charset="0"/>
              </a:rPr>
              <a:t>OBLIGACIONES DE LOS BENEFICIARIOS DEL PAGO O ABONO EN CUENTA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a:xfrm rot="16200000">
            <a:off x="6553274" y="3015124"/>
            <a:ext cx="4434553" cy="365760"/>
          </a:xfrm>
        </p:spPr>
        <p:txBody>
          <a:bodyPr/>
          <a:lstStyle/>
          <a:p>
            <a:pPr algn="l"/>
            <a:r>
              <a:rPr lang="es-CO" dirty="0" smtClean="0"/>
              <a:t>Cesar  E. </a:t>
            </a:r>
            <a:r>
              <a:rPr lang="es-CO" dirty="0" err="1" smtClean="0"/>
              <a:t>Anzola</a:t>
            </a:r>
            <a:r>
              <a:rPr lang="es-CO" dirty="0" smtClean="0"/>
              <a:t> Aguilar - Contador Público Especialista en Impuestos</a:t>
            </a:r>
          </a:p>
        </p:txBody>
      </p:sp>
      <p:sp>
        <p:nvSpPr>
          <p:cNvPr id="5" name="4 Terminador">
            <a:hlinkClick r:id="rId2" action="ppaction://hlinksldjump"/>
          </p:cNvPr>
          <p:cNvSpPr/>
          <p:nvPr/>
        </p:nvSpPr>
        <p:spPr>
          <a:xfrm>
            <a:off x="323528" y="307178"/>
            <a:ext cx="7848872" cy="72008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0"/>
              </a:spcBef>
              <a:defRPr/>
            </a:pPr>
            <a:r>
              <a:rPr lang="es-CO" sz="2400" dirty="0" smtClean="0">
                <a:solidFill>
                  <a:schemeClr val="dk1"/>
                </a:solidFill>
                <a:latin typeface="Arial Black" pitchFamily="34" charset="0"/>
              </a:rPr>
              <a:t>OBLIGACIONES DE LOS AGENTES DE RETENCIÓN</a:t>
            </a:r>
          </a:p>
        </p:txBody>
      </p:sp>
      <p:sp>
        <p:nvSpPr>
          <p:cNvPr id="6" name="5 Esquina doblada"/>
          <p:cNvSpPr/>
          <p:nvPr/>
        </p:nvSpPr>
        <p:spPr>
          <a:xfrm>
            <a:off x="251520" y="1340768"/>
            <a:ext cx="4464496" cy="1656184"/>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sz="1900" dirty="0" smtClean="0">
                <a:solidFill>
                  <a:schemeClr val="tx1"/>
                </a:solidFill>
                <a:latin typeface="Arial" pitchFamily="34" charset="0"/>
                <a:cs typeface="Arial" pitchFamily="34" charset="0"/>
              </a:rPr>
              <a:t>Aplicar la retención en la fuente, teniendo en cuenta la totalidad de los pagos o abono en cuenta en el respectivo mes.</a:t>
            </a:r>
          </a:p>
        </p:txBody>
      </p:sp>
      <p:sp>
        <p:nvSpPr>
          <p:cNvPr id="8" name="7 Esquina doblada"/>
          <p:cNvSpPr/>
          <p:nvPr/>
        </p:nvSpPr>
        <p:spPr>
          <a:xfrm>
            <a:off x="3851920" y="3284984"/>
            <a:ext cx="4464496" cy="1656184"/>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sz="1900" dirty="0" smtClean="0">
                <a:solidFill>
                  <a:schemeClr val="tx1"/>
                </a:solidFill>
                <a:latin typeface="Arial" pitchFamily="34" charset="0"/>
                <a:cs typeface="Arial" pitchFamily="34" charset="0"/>
              </a:rPr>
              <a:t>Verificar que la cuenta de cobro o documento equivalente de los independientes, este soportada con el pago a la seguridad social en debida forma.</a:t>
            </a:r>
          </a:p>
        </p:txBody>
      </p:sp>
      <p:sp>
        <p:nvSpPr>
          <p:cNvPr id="9" name="8 Esquina doblada"/>
          <p:cNvSpPr/>
          <p:nvPr/>
        </p:nvSpPr>
        <p:spPr>
          <a:xfrm>
            <a:off x="179512" y="5157192"/>
            <a:ext cx="4464496" cy="1656184"/>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sz="1900" dirty="0" smtClean="0">
                <a:solidFill>
                  <a:schemeClr val="tx1"/>
                </a:solidFill>
                <a:latin typeface="Arial" pitchFamily="34" charset="0"/>
                <a:cs typeface="Arial" pitchFamily="34" charset="0"/>
              </a:rPr>
              <a:t>Informar a la U.A.E. de la DIAN sobre aquellas P.N.R. que no cumplieron con la obligación de entregar la información necesaria para determinar la categoría tributaria a la que pertenece.</a:t>
            </a:r>
          </a:p>
        </p:txBody>
      </p:sp>
    </p:spTree>
    <p:extLst>
      <p:ext uri="{BB962C8B-B14F-4D97-AF65-F5344CB8AC3E}">
        <p14:creationId xmlns:p14="http://schemas.microsoft.com/office/powerpoint/2010/main" val="34487585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fltVal val="0"/>
                                          </p:val>
                                        </p:tav>
                                        <p:tav tm="100000">
                                          <p:val>
                                            <p:strVal val="#ppt_w"/>
                                          </p:val>
                                        </p:tav>
                                      </p:tavLst>
                                    </p:anim>
                                    <p:anim calcmode="lin" valueType="num">
                                      <p:cBhvr>
                                        <p:cTn id="16" dur="1000" fill="hold"/>
                                        <p:tgtEl>
                                          <p:spTgt spid="8"/>
                                        </p:tgtEl>
                                        <p:attrNameLst>
                                          <p:attrName>ppt_h</p:attrName>
                                        </p:attrNameLst>
                                      </p:cBhvr>
                                      <p:tavLst>
                                        <p:tav tm="0">
                                          <p:val>
                                            <p:fltVal val="0"/>
                                          </p:val>
                                        </p:tav>
                                        <p:tav tm="100000">
                                          <p:val>
                                            <p:strVal val="#ppt_h"/>
                                          </p:val>
                                        </p:tav>
                                      </p:tavLst>
                                    </p:anim>
                                    <p:anim calcmode="lin" valueType="num">
                                      <p:cBhvr>
                                        <p:cTn id="17" dur="1000" fill="hold"/>
                                        <p:tgtEl>
                                          <p:spTgt spid="8"/>
                                        </p:tgtEl>
                                        <p:attrNameLst>
                                          <p:attrName>style.rotation</p:attrName>
                                        </p:attrNameLst>
                                      </p:cBhvr>
                                      <p:tavLst>
                                        <p:tav tm="0">
                                          <p:val>
                                            <p:fltVal val="90"/>
                                          </p:val>
                                        </p:tav>
                                        <p:tav tm="100000">
                                          <p:val>
                                            <p:fltVal val="0"/>
                                          </p:val>
                                        </p:tav>
                                      </p:tavLst>
                                    </p:anim>
                                    <p:animEffect transition="in" filter="fade">
                                      <p:cBhvr>
                                        <p:cTn id="18" dur="1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1000" fill="hold"/>
                                        <p:tgtEl>
                                          <p:spTgt spid="9"/>
                                        </p:tgtEl>
                                        <p:attrNameLst>
                                          <p:attrName>ppt_w</p:attrName>
                                        </p:attrNameLst>
                                      </p:cBhvr>
                                      <p:tavLst>
                                        <p:tav tm="0">
                                          <p:val>
                                            <p:fltVal val="0"/>
                                          </p:val>
                                        </p:tav>
                                        <p:tav tm="100000">
                                          <p:val>
                                            <p:strVal val="#ppt_w"/>
                                          </p:val>
                                        </p:tav>
                                      </p:tavLst>
                                    </p:anim>
                                    <p:anim calcmode="lin" valueType="num">
                                      <p:cBhvr>
                                        <p:cTn id="24" dur="1000" fill="hold"/>
                                        <p:tgtEl>
                                          <p:spTgt spid="9"/>
                                        </p:tgtEl>
                                        <p:attrNameLst>
                                          <p:attrName>ppt_h</p:attrName>
                                        </p:attrNameLst>
                                      </p:cBhvr>
                                      <p:tavLst>
                                        <p:tav tm="0">
                                          <p:val>
                                            <p:fltVal val="0"/>
                                          </p:val>
                                        </p:tav>
                                        <p:tav tm="100000">
                                          <p:val>
                                            <p:strVal val="#ppt_h"/>
                                          </p:val>
                                        </p:tav>
                                      </p:tavLst>
                                    </p:anim>
                                    <p:anim calcmode="lin" valueType="num">
                                      <p:cBhvr>
                                        <p:cTn id="25" dur="1000" fill="hold"/>
                                        <p:tgtEl>
                                          <p:spTgt spid="9"/>
                                        </p:tgtEl>
                                        <p:attrNameLst>
                                          <p:attrName>style.rotation</p:attrName>
                                        </p:attrNameLst>
                                      </p:cBhvr>
                                      <p:tavLst>
                                        <p:tav tm="0">
                                          <p:val>
                                            <p:fltVal val="90"/>
                                          </p:val>
                                        </p:tav>
                                        <p:tav tm="100000">
                                          <p:val>
                                            <p:fltVal val="0"/>
                                          </p:val>
                                        </p:tav>
                                      </p:tavLst>
                                    </p:anim>
                                    <p:animEffect transition="in" filter="fade">
                                      <p:cBhvr>
                                        <p:cTn id="2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a:xfrm rot="16200000">
            <a:off x="6553274" y="3015124"/>
            <a:ext cx="4434553" cy="365760"/>
          </a:xfrm>
        </p:spPr>
        <p:txBody>
          <a:bodyPr/>
          <a:lstStyle/>
          <a:p>
            <a:pPr algn="l"/>
            <a:r>
              <a:rPr lang="es-CO" dirty="0" smtClean="0"/>
              <a:t>Cesar  E. </a:t>
            </a:r>
            <a:r>
              <a:rPr lang="es-CO" dirty="0" err="1" smtClean="0"/>
              <a:t>Anzola</a:t>
            </a:r>
            <a:r>
              <a:rPr lang="es-CO" dirty="0" smtClean="0"/>
              <a:t> Aguilar - Contador Público Especialista en Impuestos</a:t>
            </a:r>
          </a:p>
        </p:txBody>
      </p:sp>
      <p:sp>
        <p:nvSpPr>
          <p:cNvPr id="4" name="2 Subtítulo"/>
          <p:cNvSpPr txBox="1">
            <a:spLocks/>
          </p:cNvSpPr>
          <p:nvPr/>
        </p:nvSpPr>
        <p:spPr>
          <a:xfrm>
            <a:off x="395536" y="1340768"/>
            <a:ext cx="7776864" cy="5040560"/>
          </a:xfrm>
          <a:prstGeom prst="rect">
            <a:avLst/>
          </a:prstGeom>
          <a:ln w="38100"/>
        </p:spPr>
        <p:style>
          <a:lnRef idx="2">
            <a:schemeClr val="dk1"/>
          </a:lnRef>
          <a:fillRef idx="1">
            <a:schemeClr val="lt1"/>
          </a:fillRef>
          <a:effectRef idx="0">
            <a:schemeClr val="dk1"/>
          </a:effectRef>
          <a:fontRef idx="minor">
            <a:schemeClr val="dk1"/>
          </a:fontRef>
        </p:style>
        <p:txBody>
          <a:bodyPr>
            <a:normAutofit/>
          </a:bodyPr>
          <a:lstStyle/>
          <a:p>
            <a:pPr marL="457200" marR="0" lvl="0" indent="-342900" algn="just" defTabSz="914400" rtl="0" eaLnBrk="1" fontAlgn="auto" latinLnBrk="0" hangingPunct="1">
              <a:lnSpc>
                <a:spcPct val="100000"/>
              </a:lnSpc>
              <a:spcBef>
                <a:spcPct val="20000"/>
              </a:spcBef>
              <a:spcAft>
                <a:spcPts val="0"/>
              </a:spcAft>
              <a:buClr>
                <a:schemeClr val="accent1"/>
              </a:buClr>
              <a:buSzTx/>
              <a:buFont typeface="+mj-lt"/>
              <a:buAutoNum type="arabicPeriod"/>
              <a:tabLst/>
              <a:defRPr/>
            </a:pPr>
            <a:r>
              <a:rPr kumimoji="0" lang="es-CO" b="1" i="0" u="none" strike="noStrike" kern="1200" cap="none" spc="0" normalizeH="0" baseline="0" noProof="0" dirty="0" smtClean="0">
                <a:ln>
                  <a:noFill/>
                </a:ln>
                <a:solidFill>
                  <a:schemeClr val="tx2">
                    <a:lumMod val="50000"/>
                  </a:schemeClr>
                </a:solidFill>
                <a:effectLst/>
                <a:uLnTx/>
                <a:uFillTx/>
                <a:latin typeface="Arial" pitchFamily="34" charset="0"/>
                <a:ea typeface="+mn-ea"/>
                <a:cs typeface="Arial" pitchFamily="34" charset="0"/>
              </a:rPr>
              <a:t>Los</a:t>
            </a:r>
            <a:r>
              <a:rPr kumimoji="0" lang="es-CO" b="1" i="0" u="none" strike="noStrike" kern="1200" cap="none" spc="0" normalizeH="0" noProof="0" dirty="0" smtClean="0">
                <a:ln>
                  <a:noFill/>
                </a:ln>
                <a:solidFill>
                  <a:schemeClr val="tx2">
                    <a:lumMod val="50000"/>
                  </a:schemeClr>
                </a:solidFill>
                <a:effectLst/>
                <a:uLnTx/>
                <a:uFillTx/>
                <a:latin typeface="Arial" pitchFamily="34" charset="0"/>
                <a:ea typeface="+mn-ea"/>
                <a:cs typeface="Arial" pitchFamily="34" charset="0"/>
              </a:rPr>
              <a:t> hijos del contribuyente que tenga hasta 18 años de edad y dependa económicamente del contribuyente.</a:t>
            </a:r>
          </a:p>
          <a:p>
            <a:pPr marL="457200" marR="0" lvl="0" indent="-342900" algn="just" defTabSz="914400" rtl="0" eaLnBrk="1" fontAlgn="auto" latinLnBrk="0" hangingPunct="1">
              <a:lnSpc>
                <a:spcPct val="100000"/>
              </a:lnSpc>
              <a:spcBef>
                <a:spcPct val="20000"/>
              </a:spcBef>
              <a:spcAft>
                <a:spcPts val="0"/>
              </a:spcAft>
              <a:buClr>
                <a:schemeClr val="accent1"/>
              </a:buClr>
              <a:buSzTx/>
              <a:buFont typeface="+mj-lt"/>
              <a:buAutoNum type="arabicPeriod"/>
              <a:tabLst/>
              <a:defRPr/>
            </a:pPr>
            <a:r>
              <a:rPr lang="es-CO" b="1" baseline="0" dirty="0" smtClean="0">
                <a:solidFill>
                  <a:schemeClr val="tx2">
                    <a:lumMod val="50000"/>
                  </a:schemeClr>
                </a:solidFill>
                <a:latin typeface="Arial" pitchFamily="34" charset="0"/>
                <a:cs typeface="Arial" pitchFamily="34" charset="0"/>
              </a:rPr>
              <a:t>Los</a:t>
            </a:r>
            <a:r>
              <a:rPr lang="es-CO" b="1" dirty="0" smtClean="0">
                <a:solidFill>
                  <a:schemeClr val="tx2">
                    <a:lumMod val="50000"/>
                  </a:schemeClr>
                </a:solidFill>
                <a:latin typeface="Arial" pitchFamily="34" charset="0"/>
                <a:cs typeface="Arial" pitchFamily="34" charset="0"/>
              </a:rPr>
              <a:t> hijos entre 18 y 23 años, cuando el contribuyente se encuentre financiando sus estudios en instituciones de educación superior.</a:t>
            </a:r>
          </a:p>
          <a:p>
            <a:pPr marL="457200" marR="0" lvl="0" indent="-342900" algn="just" defTabSz="914400" rtl="0" eaLnBrk="1" fontAlgn="auto" latinLnBrk="0" hangingPunct="1">
              <a:lnSpc>
                <a:spcPct val="100000"/>
              </a:lnSpc>
              <a:spcBef>
                <a:spcPct val="20000"/>
              </a:spcBef>
              <a:spcAft>
                <a:spcPts val="0"/>
              </a:spcAft>
              <a:buClr>
                <a:schemeClr val="accent1"/>
              </a:buClr>
              <a:buSzTx/>
              <a:buFont typeface="+mj-lt"/>
              <a:buAutoNum type="arabicPeriod"/>
              <a:tabLst/>
              <a:defRPr/>
            </a:pPr>
            <a:r>
              <a:rPr lang="es-CO" b="1" dirty="0" smtClean="0">
                <a:solidFill>
                  <a:schemeClr val="tx2">
                    <a:lumMod val="50000"/>
                  </a:schemeClr>
                </a:solidFill>
                <a:latin typeface="Arial" pitchFamily="34" charset="0"/>
                <a:cs typeface="Arial" pitchFamily="34" charset="0"/>
              </a:rPr>
              <a:t>Los hijos mayores de 23 años cuya dependencia se deba a factores físicos o psicológicos, certificada por medicina legal.</a:t>
            </a:r>
          </a:p>
          <a:p>
            <a:pPr marL="457200" marR="0" lvl="0" indent="-342900" algn="just" defTabSz="914400" rtl="0" eaLnBrk="1" fontAlgn="auto" latinLnBrk="0" hangingPunct="1">
              <a:lnSpc>
                <a:spcPct val="100000"/>
              </a:lnSpc>
              <a:spcBef>
                <a:spcPct val="20000"/>
              </a:spcBef>
              <a:spcAft>
                <a:spcPts val="0"/>
              </a:spcAft>
              <a:buClr>
                <a:schemeClr val="accent1"/>
              </a:buClr>
              <a:buSzTx/>
              <a:buFont typeface="+mj-lt"/>
              <a:buAutoNum type="arabicPeriod"/>
              <a:tabLst/>
              <a:defRPr/>
            </a:pPr>
            <a:r>
              <a:rPr lang="es-CO" b="1" dirty="0" smtClean="0">
                <a:solidFill>
                  <a:schemeClr val="tx2">
                    <a:lumMod val="50000"/>
                  </a:schemeClr>
                </a:solidFill>
                <a:latin typeface="Arial" pitchFamily="34" charset="0"/>
                <a:cs typeface="Arial" pitchFamily="34" charset="0"/>
              </a:rPr>
              <a:t>El cónyuge o compañero permanente del contribuyente que dependa por ausencia de ingresos o ingresos menores en el año de 260 UVT ($6.772.740), certificado por contador público, o por dependencia originada de factores físicos o psicológicos certificada por medicina legal. </a:t>
            </a:r>
          </a:p>
          <a:p>
            <a:pPr marL="457200" lvl="0" indent="-342900" algn="just">
              <a:spcBef>
                <a:spcPct val="20000"/>
              </a:spcBef>
              <a:buClr>
                <a:schemeClr val="accent1"/>
              </a:buClr>
              <a:buFont typeface="+mj-lt"/>
              <a:buAutoNum type="arabicPeriod"/>
            </a:pPr>
            <a:r>
              <a:rPr lang="es-CO" b="1" dirty="0" smtClean="0">
                <a:solidFill>
                  <a:schemeClr val="tx2">
                    <a:lumMod val="50000"/>
                  </a:schemeClr>
                </a:solidFill>
                <a:latin typeface="Arial" pitchFamily="34" charset="0"/>
                <a:cs typeface="Arial" pitchFamily="34" charset="0"/>
              </a:rPr>
              <a:t>Los padres y los hermanos del contribuyente que dependan por ausencia de ingresos o ingresos menores en el año de 260 UVT ($6.772.740), certificado por contador público, o por dependencia originada de factores físicos o psicológicos certificada por medicina legal.</a:t>
            </a:r>
            <a:endParaRPr kumimoji="0" lang="es-CO" b="0" i="0" u="none" strike="noStrike" kern="1200" cap="none" spc="0" normalizeH="0" baseline="0" noProof="0" dirty="0" smtClean="0">
              <a:ln>
                <a:noFill/>
              </a:ln>
              <a:solidFill>
                <a:schemeClr val="tx2">
                  <a:lumMod val="50000"/>
                </a:schemeClr>
              </a:solidFill>
              <a:effectLst/>
              <a:uLnTx/>
              <a:uFillTx/>
              <a:latin typeface="Arial" pitchFamily="34" charset="0"/>
              <a:ea typeface="+mn-ea"/>
              <a:cs typeface="Arial" pitchFamily="34" charset="0"/>
            </a:endParaRPr>
          </a:p>
        </p:txBody>
      </p:sp>
      <p:sp>
        <p:nvSpPr>
          <p:cNvPr id="5" name="4 Terminador">
            <a:hlinkClick r:id="rId2" action="ppaction://hlinksldjump"/>
          </p:cNvPr>
          <p:cNvSpPr/>
          <p:nvPr/>
        </p:nvSpPr>
        <p:spPr>
          <a:xfrm>
            <a:off x="323528" y="332656"/>
            <a:ext cx="7848872" cy="57606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0"/>
              </a:spcBef>
              <a:defRPr/>
            </a:pPr>
            <a:r>
              <a:rPr lang="es-CO" sz="2400" dirty="0" smtClean="0">
                <a:solidFill>
                  <a:schemeClr val="dk1"/>
                </a:solidFill>
                <a:latin typeface="Arial Black" pitchFamily="34" charset="0"/>
              </a:rPr>
              <a:t>CONCEPTO DE DEPENDIENTES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Personalizado 5">
      <a:dk1>
        <a:srgbClr val="2F2B20"/>
      </a:dk1>
      <a:lt1>
        <a:srgbClr val="FFFFFF"/>
      </a:lt1>
      <a:dk2>
        <a:srgbClr val="675E47"/>
      </a:dk2>
      <a:lt2>
        <a:srgbClr val="DFDCB7"/>
      </a:lt2>
      <a:accent1>
        <a:srgbClr val="E3F67D"/>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4830</TotalTime>
  <Words>3440</Words>
  <Application>Microsoft Office PowerPoint</Application>
  <PresentationFormat>Presentación en pantalla (4:3)</PresentationFormat>
  <Paragraphs>445</Paragraphs>
  <Slides>27</Slides>
  <Notes>7</Notes>
  <HiddenSlides>0</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Adyacencia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RETENCIÓN EN LA FUENTE MÍNIMA ART. 384 DEL E.T.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RENTA PRESUNTIVA ART. 188 E.T.</dc:title>
  <dc:creator>USUARIO</dc:creator>
  <cp:lastModifiedBy>Hebego</cp:lastModifiedBy>
  <cp:revision>576</cp:revision>
  <dcterms:created xsi:type="dcterms:W3CDTF">2011-05-06T02:06:42Z</dcterms:created>
  <dcterms:modified xsi:type="dcterms:W3CDTF">2013-06-12T18:48:20Z</dcterms:modified>
</cp:coreProperties>
</file>