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88" r:id="rId7"/>
    <p:sldId id="261" r:id="rId8"/>
    <p:sldId id="262" r:id="rId9"/>
    <p:sldId id="264" r:id="rId10"/>
    <p:sldId id="287" r:id="rId11"/>
    <p:sldId id="265" r:id="rId12"/>
    <p:sldId id="266" r:id="rId13"/>
    <p:sldId id="275" r:id="rId14"/>
    <p:sldId id="267" r:id="rId15"/>
    <p:sldId id="289" r:id="rId16"/>
    <p:sldId id="268" r:id="rId17"/>
    <p:sldId id="271" r:id="rId18"/>
    <p:sldId id="272" r:id="rId19"/>
    <p:sldId id="273" r:id="rId20"/>
    <p:sldId id="276" r:id="rId21"/>
    <p:sldId id="277" r:id="rId22"/>
    <p:sldId id="274" r:id="rId23"/>
    <p:sldId id="278" r:id="rId24"/>
    <p:sldId id="279" r:id="rId25"/>
    <p:sldId id="280" r:id="rId26"/>
    <p:sldId id="281" r:id="rId27"/>
    <p:sldId id="282" r:id="rId28"/>
    <p:sldId id="284" r:id="rId29"/>
    <p:sldId id="285" r:id="rId30"/>
    <p:sldId id="290" r:id="rId31"/>
    <p:sldId id="292" r:id="rId32"/>
    <p:sldId id="294" r:id="rId33"/>
    <p:sldId id="295" r:id="rId34"/>
    <p:sldId id="291" r:id="rId3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FFFF"/>
    <a:srgbClr val="99FF3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70" d="100"/>
          <a:sy n="70" d="100"/>
        </p:scale>
        <p:origin x="-1488" y="-3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DD82B-7599-4D14-AD39-D3E576E0ADEA}" type="datetimeFigureOut">
              <a:rPr lang="es-MX" smtClean="0"/>
              <a:t>12/05/2014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64689-9F4A-40AF-AADD-34FBDDAD91D0}" type="slidenum">
              <a:rPr lang="es-MX" smtClean="0"/>
              <a:t>‹Nº›</a:t>
            </a:fld>
            <a:endParaRPr lang="es-MX"/>
          </a:p>
        </p:txBody>
      </p:sp>
    </p:spTree>
    <p:extLst>
      <p:ext uri="{BB962C8B-B14F-4D97-AF65-F5344CB8AC3E}">
        <p14:creationId xmlns:p14="http://schemas.microsoft.com/office/powerpoint/2010/main" val="142389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B310502-56C4-4455-9C71-E4A1029295F4}"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6" name="5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262876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48DFC07-67A5-4A1D-A73C-C19C2D19E57E}"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6" name="5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127664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57D4BB7-9EDF-4C07-8EBD-AB05EA9AAFEE}"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6" name="5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34256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E9C2897-1A3B-4D61-8B0A-FCD026F0AED8}"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6" name="5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210716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3856A6-2619-44CC-9B16-A83849EF6587}"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6" name="5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948772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F2414C5-FEC1-4EFE-ACA3-29233C6B19E8}"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7" name="6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566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9428360-D144-4BC0-9E97-9E3EED43B215}" type="datetime1">
              <a:rPr lang="es-MX" smtClean="0"/>
              <a:t>12/05/2014</a:t>
            </a:fld>
            <a:endParaRPr lang="es-MX"/>
          </a:p>
        </p:txBody>
      </p:sp>
      <p:sp>
        <p:nvSpPr>
          <p:cNvPr id="8" name="7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9" name="8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341831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D033845-2A38-493C-89E3-32EC78DF7E67}" type="datetime1">
              <a:rPr lang="es-MX" smtClean="0"/>
              <a:t>12/05/2014</a:t>
            </a:fld>
            <a:endParaRPr lang="es-MX"/>
          </a:p>
        </p:txBody>
      </p:sp>
      <p:sp>
        <p:nvSpPr>
          <p:cNvPr id="4" name="3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5" name="4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213510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B82B59-FA4E-4EEF-9AA0-2B9CD12EAABB}" type="datetime1">
              <a:rPr lang="es-MX" smtClean="0"/>
              <a:t>12/05/2014</a:t>
            </a:fld>
            <a:endParaRPr lang="es-MX"/>
          </a:p>
        </p:txBody>
      </p:sp>
      <p:sp>
        <p:nvSpPr>
          <p:cNvPr id="3" name="2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4" name="3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400073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8E34E0B-ED06-45F7-8D3D-26E66D10E0EA}"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7" name="6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240501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75A5C63-B525-420D-85AB-7C8358DD11E9}"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Cesar E. Anzola Aguilar – Contador Público Tributarista</a:t>
            </a:r>
            <a:endParaRPr lang="es-MX"/>
          </a:p>
        </p:txBody>
      </p:sp>
      <p:sp>
        <p:nvSpPr>
          <p:cNvPr id="7" name="6 Marcador de número de diapositiva"/>
          <p:cNvSpPr>
            <a:spLocks noGrp="1"/>
          </p:cNvSpPr>
          <p:nvPr>
            <p:ph type="sldNum" sz="quarter" idx="12"/>
          </p:nvPr>
        </p:nvSpPr>
        <p:spPr/>
        <p:txBody>
          <a:bodyPr/>
          <a:lstStyle/>
          <a:p>
            <a:fld id="{4AED22CF-6FDD-4131-8C38-FD2303A4B721}" type="slidenum">
              <a:rPr lang="es-MX" smtClean="0"/>
              <a:t>‹Nº›</a:t>
            </a:fld>
            <a:endParaRPr lang="es-MX"/>
          </a:p>
        </p:txBody>
      </p:sp>
    </p:spTree>
    <p:extLst>
      <p:ext uri="{BB962C8B-B14F-4D97-AF65-F5344CB8AC3E}">
        <p14:creationId xmlns:p14="http://schemas.microsoft.com/office/powerpoint/2010/main" val="862790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AF20C-1078-44DA-8B37-483226B2865B}" type="datetime1">
              <a:rPr lang="es-MX" smtClean="0"/>
              <a:t>12/05/2014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MX" smtClean="0"/>
              <a:t>Cesar E. Anzola Aguilar – Contador Público Tributarista</a:t>
            </a: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D22CF-6FDD-4131-8C38-FD2303A4B721}" type="slidenum">
              <a:rPr lang="es-MX" smtClean="0"/>
              <a:t>‹Nº›</a:t>
            </a:fld>
            <a:endParaRPr lang="es-MX"/>
          </a:p>
        </p:txBody>
      </p:sp>
    </p:spTree>
    <p:extLst>
      <p:ext uri="{BB962C8B-B14F-4D97-AF65-F5344CB8AC3E}">
        <p14:creationId xmlns:p14="http://schemas.microsoft.com/office/powerpoint/2010/main" val="3989248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co/url?sa=i&amp;rct=j&amp;q=INTERROGACI%C3%93N&amp;source=images&amp;cd=&amp;cad=rja&amp;docid=Hl59Qbz6yoYUYM&amp;tbnid=2wrLGnaCwEKn0M:&amp;ved=0CAUQjRw&amp;url=http://espanholnoaugusto.blogspot.com/2011/01/de-los-signos-de-puntuacion.html&amp;ei=Mdt6UbuIG4T89gSNjoG4DQ&amp;bvm=bv.45645796,d.eWU&amp;psig=AFQjCNHn2lHHZG9B3du1pvrUc0gIrlWjPQ&amp;ust=1367092278025051"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co/url?sa=i&amp;rct=j&amp;q=INTERROGACI%C3%93N&amp;source=images&amp;cd=&amp;cad=rja&amp;docid=Hl59Qbz6yoYUYM&amp;tbnid=2wrLGnaCwEKn0M:&amp;ved=0CAUQjRw&amp;url=http://espanholnoaugusto.blogspot.com/2011/01/de-los-signos-de-puntuacion.html&amp;ei=Mdt6UbuIG4T89gSNjoG4DQ&amp;bvm=bv.45645796,d.eWU&amp;psig=AFQjCNHn2lHHZG9B3du1pvrUc0gIrlWjPQ&amp;ust=1367092278025051"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5.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36104" y="6356350"/>
            <a:ext cx="7452320"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5" name="1 Título"/>
          <p:cNvSpPr>
            <a:spLocks noGrp="1"/>
          </p:cNvSpPr>
          <p:nvPr>
            <p:ph type="ctrTitle"/>
          </p:nvPr>
        </p:nvSpPr>
        <p:spPr>
          <a:xfrm>
            <a:off x="683568" y="1196752"/>
            <a:ext cx="7772400" cy="3843861"/>
          </a:xfrm>
        </p:spPr>
        <p:txBody>
          <a:bodyPr>
            <a:noAutofit/>
          </a:bodyPr>
          <a:lstStyle/>
          <a:p>
            <a:pPr algn="ctr">
              <a:defRPr/>
            </a:pPr>
            <a:r>
              <a:rPr lang="es-CO" sz="7200" b="1" dirty="0">
                <a:solidFill>
                  <a:schemeClr val="tx2">
                    <a:lumMod val="50000"/>
                  </a:schemeClr>
                </a:solidFill>
                <a:effectLst>
                  <a:outerShdw blurRad="38100" dist="38100" dir="2700000" algn="tl">
                    <a:srgbClr val="000000">
                      <a:alpha val="43137"/>
                    </a:srgbClr>
                  </a:outerShdw>
                </a:effectLst>
              </a:rPr>
              <a:t>IMPUESTO </a:t>
            </a:r>
            <a:r>
              <a:rPr lang="es-CO" sz="7200" b="1" dirty="0" smtClean="0">
                <a:solidFill>
                  <a:schemeClr val="tx2">
                    <a:lumMod val="50000"/>
                  </a:schemeClr>
                </a:solidFill>
                <a:effectLst>
                  <a:outerShdw blurRad="38100" dist="38100" dir="2700000" algn="tl">
                    <a:srgbClr val="000000">
                      <a:alpha val="43137"/>
                    </a:srgbClr>
                  </a:outerShdw>
                </a:effectLst>
              </a:rPr>
              <a:t>SOBRE LA RENTA </a:t>
            </a:r>
            <a:r>
              <a:rPr lang="es-CO" sz="7200" b="1" dirty="0">
                <a:solidFill>
                  <a:schemeClr val="tx2">
                    <a:lumMod val="50000"/>
                  </a:schemeClr>
                </a:solidFill>
                <a:effectLst>
                  <a:outerShdw blurRad="38100" dist="38100" dir="2700000" algn="tl">
                    <a:srgbClr val="000000">
                      <a:alpha val="43137"/>
                    </a:srgbClr>
                  </a:outerShdw>
                </a:effectLst>
              </a:rPr>
              <a:t>PARA LA EQUIDAD</a:t>
            </a:r>
            <a:br>
              <a:rPr lang="es-CO" sz="7200" b="1" dirty="0">
                <a:solidFill>
                  <a:schemeClr val="tx2">
                    <a:lumMod val="50000"/>
                  </a:schemeClr>
                </a:solidFill>
                <a:effectLst>
                  <a:outerShdw blurRad="38100" dist="38100" dir="2700000" algn="tl">
                    <a:srgbClr val="000000">
                      <a:alpha val="43137"/>
                    </a:srgbClr>
                  </a:outerShdw>
                </a:effectLst>
              </a:rPr>
            </a:br>
            <a:r>
              <a:rPr lang="es-CO" sz="7200" b="1" dirty="0" smtClean="0">
                <a:solidFill>
                  <a:schemeClr val="tx2">
                    <a:lumMod val="50000"/>
                  </a:schemeClr>
                </a:solidFill>
                <a:effectLst>
                  <a:outerShdw blurRad="38100" dist="38100" dir="2700000" algn="tl">
                    <a:srgbClr val="000000">
                      <a:alpha val="43137"/>
                    </a:srgbClr>
                  </a:outerShdw>
                </a:effectLst>
              </a:rPr>
              <a:t>“CREE”</a:t>
            </a:r>
            <a:endParaRPr lang="es-CO" sz="7200" b="1" dirty="0">
              <a:solidFill>
                <a:schemeClr val="tx2">
                  <a:lumMod val="50000"/>
                </a:schemeClr>
              </a:solidFill>
              <a:effectLst>
                <a:outerShdw blurRad="38100" dist="38100" dir="2700000" algn="tl">
                  <a:srgbClr val="000000">
                    <a:alpha val="43137"/>
                  </a:srgbClr>
                </a:outerShdw>
              </a:effectLst>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1711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5576" y="6356350"/>
            <a:ext cx="7596560"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a:spLocks noGrp="1"/>
          </p:cNvSpPr>
          <p:nvPr>
            <p:ph type="ctrTitle"/>
          </p:nvPr>
        </p:nvSpPr>
        <p:spPr>
          <a:xfrm>
            <a:off x="971600" y="0"/>
            <a:ext cx="7776864" cy="1043087"/>
          </a:xfrm>
          <a:solidFill>
            <a:schemeClr val="accent5">
              <a:lumMod val="75000"/>
            </a:schemeClr>
          </a:solidFill>
          <a:ln w="57150">
            <a:solidFill>
              <a:schemeClr val="bg1"/>
            </a:solidFill>
          </a:ln>
        </p:spPr>
        <p:txBody>
          <a:bodyPr anchor="ctr">
            <a:normAutofit/>
          </a:bodyPr>
          <a:lstStyle/>
          <a:p>
            <a:pPr algn="ctr"/>
            <a:r>
              <a:rPr lang="es-MX" sz="3600" b="1" dirty="0" smtClean="0">
                <a:solidFill>
                  <a:srgbClr val="FFFFFF"/>
                </a:solidFill>
                <a:effectLst>
                  <a:outerShdw blurRad="38100" dist="38100" dir="2700000" algn="tl">
                    <a:srgbClr val="000000">
                      <a:alpha val="43137"/>
                    </a:srgbClr>
                  </a:outerShdw>
                </a:effectLst>
                <a:latin typeface="+mn-lt"/>
              </a:rPr>
              <a:t>Ingresos Sujetos a la </a:t>
            </a:r>
            <a:r>
              <a:rPr lang="es-MX" sz="3600" b="1" dirty="0" err="1" smtClean="0">
                <a:solidFill>
                  <a:srgbClr val="FFFFFF"/>
                </a:solidFill>
                <a:effectLst>
                  <a:outerShdw blurRad="38100" dist="38100" dir="2700000" algn="tl">
                    <a:srgbClr val="000000">
                      <a:alpha val="43137"/>
                    </a:srgbClr>
                  </a:outerShdw>
                </a:effectLst>
                <a:latin typeface="+mn-lt"/>
              </a:rPr>
              <a:t>Autorretención</a:t>
            </a:r>
            <a:r>
              <a:rPr lang="es-MX" sz="3600" b="1" dirty="0" smtClean="0">
                <a:solidFill>
                  <a:srgbClr val="FFFFFF"/>
                </a:solidFill>
                <a:effectLst>
                  <a:outerShdw blurRad="38100" dist="38100" dir="2700000" algn="tl">
                    <a:srgbClr val="000000">
                      <a:alpha val="43137"/>
                    </a:srgbClr>
                  </a:outerShdw>
                </a:effectLst>
                <a:latin typeface="+mn-lt"/>
              </a:rPr>
              <a:t> </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7" name="2 Rectángulo"/>
          <p:cNvSpPr/>
          <p:nvPr/>
        </p:nvSpPr>
        <p:spPr>
          <a:xfrm>
            <a:off x="251520" y="1429125"/>
            <a:ext cx="4100719" cy="1384995"/>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800" b="1" dirty="0" smtClean="0"/>
              <a:t>“Se liquidará sobre cada pago o abono en cuenta …”</a:t>
            </a:r>
            <a:endParaRPr lang="es-MX" sz="2800" b="1"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4" descr="http://4.bp.blogspot.com/_V7mJsA6Q5jg/TRuZKOYqi0I/AAAAAAAABJ4/RlhtfwvAWLc/s1600/interrogacion.jpg">
            <a:hlinkClick r:id="rId3"/>
          </p:cNvPr>
          <p:cNvPicPr>
            <a:picLocks noChangeAspect="1" noChangeArrowheads="1"/>
          </p:cNvPicPr>
          <p:nvPr/>
        </p:nvPicPr>
        <p:blipFill>
          <a:blip r:embed="rId4">
            <a:clrChange>
              <a:clrFrom>
                <a:srgbClr val="747474"/>
              </a:clrFrom>
              <a:clrTo>
                <a:srgbClr val="747474">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99742" y="3212976"/>
            <a:ext cx="2488682" cy="2597083"/>
          </a:xfrm>
          <a:prstGeom prst="rect">
            <a:avLst/>
          </a:prstGeom>
          <a:solidFill>
            <a:schemeClr val="accent2">
              <a:lumMod val="60000"/>
              <a:lumOff val="40000"/>
            </a:schemeClr>
          </a:solidFill>
          <a:extLst/>
        </p:spPr>
      </p:pic>
      <p:sp>
        <p:nvSpPr>
          <p:cNvPr id="12" name="11 Pentágono"/>
          <p:cNvSpPr/>
          <p:nvPr/>
        </p:nvSpPr>
        <p:spPr>
          <a:xfrm>
            <a:off x="726087" y="3645024"/>
            <a:ext cx="3989929" cy="39604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latin typeface="Arial Black" panose="020B0A04020102020204" pitchFamily="34" charset="0"/>
              </a:rPr>
              <a:t>Descuentos comerciales</a:t>
            </a:r>
            <a:endParaRPr lang="es-MX" dirty="0">
              <a:latin typeface="Arial Black" panose="020B0A04020102020204" pitchFamily="34" charset="0"/>
            </a:endParaRPr>
          </a:p>
        </p:txBody>
      </p:sp>
      <p:sp>
        <p:nvSpPr>
          <p:cNvPr id="13" name="12 Pentágono"/>
          <p:cNvSpPr/>
          <p:nvPr/>
        </p:nvSpPr>
        <p:spPr>
          <a:xfrm>
            <a:off x="726087" y="4545124"/>
            <a:ext cx="4638002" cy="39604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latin typeface="Arial Black" panose="020B0A04020102020204" pitchFamily="34" charset="0"/>
              </a:rPr>
              <a:t>Ingresos por diferencia en cambio</a:t>
            </a:r>
            <a:endParaRPr lang="es-MX" dirty="0">
              <a:latin typeface="Arial Black" panose="020B0A04020102020204" pitchFamily="34" charset="0"/>
            </a:endParaRPr>
          </a:p>
        </p:txBody>
      </p:sp>
    </p:spTree>
    <p:extLst>
      <p:ext uri="{BB962C8B-B14F-4D97-AF65-F5344CB8AC3E}">
        <p14:creationId xmlns:p14="http://schemas.microsoft.com/office/powerpoint/2010/main" val="209575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down)">
                                      <p:cBhvr>
                                        <p:cTn id="13" dur="580">
                                          <p:stCondLst>
                                            <p:cond delay="0"/>
                                          </p:stCondLst>
                                        </p:cTn>
                                        <p:tgtEl>
                                          <p:spTgt spid="12"/>
                                        </p:tgtEl>
                                      </p:cBhvr>
                                    </p:animEffect>
                                    <p:anim calcmode="lin" valueType="num">
                                      <p:cBhvr>
                                        <p:cTn id="1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9" dur="26">
                                          <p:stCondLst>
                                            <p:cond delay="650"/>
                                          </p:stCondLst>
                                        </p:cTn>
                                        <p:tgtEl>
                                          <p:spTgt spid="12"/>
                                        </p:tgtEl>
                                      </p:cBhvr>
                                      <p:to x="100000" y="60000"/>
                                    </p:animScale>
                                    <p:animScale>
                                      <p:cBhvr>
                                        <p:cTn id="20" dur="166" decel="50000">
                                          <p:stCondLst>
                                            <p:cond delay="676"/>
                                          </p:stCondLst>
                                        </p:cTn>
                                        <p:tgtEl>
                                          <p:spTgt spid="12"/>
                                        </p:tgtEl>
                                      </p:cBhvr>
                                      <p:to x="100000" y="100000"/>
                                    </p:animScale>
                                    <p:animScale>
                                      <p:cBhvr>
                                        <p:cTn id="21" dur="26">
                                          <p:stCondLst>
                                            <p:cond delay="1312"/>
                                          </p:stCondLst>
                                        </p:cTn>
                                        <p:tgtEl>
                                          <p:spTgt spid="12"/>
                                        </p:tgtEl>
                                      </p:cBhvr>
                                      <p:to x="100000" y="80000"/>
                                    </p:animScale>
                                    <p:animScale>
                                      <p:cBhvr>
                                        <p:cTn id="22" dur="166" decel="50000">
                                          <p:stCondLst>
                                            <p:cond delay="1338"/>
                                          </p:stCondLst>
                                        </p:cTn>
                                        <p:tgtEl>
                                          <p:spTgt spid="12"/>
                                        </p:tgtEl>
                                      </p:cBhvr>
                                      <p:to x="100000" y="100000"/>
                                    </p:animScale>
                                    <p:animScale>
                                      <p:cBhvr>
                                        <p:cTn id="23" dur="26">
                                          <p:stCondLst>
                                            <p:cond delay="1642"/>
                                          </p:stCondLst>
                                        </p:cTn>
                                        <p:tgtEl>
                                          <p:spTgt spid="12"/>
                                        </p:tgtEl>
                                      </p:cBhvr>
                                      <p:to x="100000" y="90000"/>
                                    </p:animScale>
                                    <p:animScale>
                                      <p:cBhvr>
                                        <p:cTn id="24" dur="166" decel="50000">
                                          <p:stCondLst>
                                            <p:cond delay="1668"/>
                                          </p:stCondLst>
                                        </p:cTn>
                                        <p:tgtEl>
                                          <p:spTgt spid="12"/>
                                        </p:tgtEl>
                                      </p:cBhvr>
                                      <p:to x="100000" y="100000"/>
                                    </p:animScale>
                                    <p:animScale>
                                      <p:cBhvr>
                                        <p:cTn id="25" dur="26">
                                          <p:stCondLst>
                                            <p:cond delay="1808"/>
                                          </p:stCondLst>
                                        </p:cTn>
                                        <p:tgtEl>
                                          <p:spTgt spid="12"/>
                                        </p:tgtEl>
                                      </p:cBhvr>
                                      <p:to x="100000" y="95000"/>
                                    </p:animScale>
                                    <p:animScale>
                                      <p:cBhvr>
                                        <p:cTn id="26" dur="166" decel="50000">
                                          <p:stCondLst>
                                            <p:cond delay="1834"/>
                                          </p:stCondLst>
                                        </p:cTn>
                                        <p:tgtEl>
                                          <p:spTgt spid="12"/>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down)">
                                      <p:cBhvr>
                                        <p:cTn id="31" dur="580">
                                          <p:stCondLst>
                                            <p:cond delay="0"/>
                                          </p:stCondLst>
                                        </p:cTn>
                                        <p:tgtEl>
                                          <p:spTgt spid="13"/>
                                        </p:tgtEl>
                                      </p:cBhvr>
                                    </p:animEffect>
                                    <p:anim calcmode="lin" valueType="num">
                                      <p:cBhvr>
                                        <p:cTn id="3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7" dur="26">
                                          <p:stCondLst>
                                            <p:cond delay="650"/>
                                          </p:stCondLst>
                                        </p:cTn>
                                        <p:tgtEl>
                                          <p:spTgt spid="13"/>
                                        </p:tgtEl>
                                      </p:cBhvr>
                                      <p:to x="100000" y="60000"/>
                                    </p:animScale>
                                    <p:animScale>
                                      <p:cBhvr>
                                        <p:cTn id="38" dur="166" decel="50000">
                                          <p:stCondLst>
                                            <p:cond delay="676"/>
                                          </p:stCondLst>
                                        </p:cTn>
                                        <p:tgtEl>
                                          <p:spTgt spid="13"/>
                                        </p:tgtEl>
                                      </p:cBhvr>
                                      <p:to x="100000" y="100000"/>
                                    </p:animScale>
                                    <p:animScale>
                                      <p:cBhvr>
                                        <p:cTn id="39" dur="26">
                                          <p:stCondLst>
                                            <p:cond delay="1312"/>
                                          </p:stCondLst>
                                        </p:cTn>
                                        <p:tgtEl>
                                          <p:spTgt spid="13"/>
                                        </p:tgtEl>
                                      </p:cBhvr>
                                      <p:to x="100000" y="80000"/>
                                    </p:animScale>
                                    <p:animScale>
                                      <p:cBhvr>
                                        <p:cTn id="40" dur="166" decel="50000">
                                          <p:stCondLst>
                                            <p:cond delay="1338"/>
                                          </p:stCondLst>
                                        </p:cTn>
                                        <p:tgtEl>
                                          <p:spTgt spid="13"/>
                                        </p:tgtEl>
                                      </p:cBhvr>
                                      <p:to x="100000" y="100000"/>
                                    </p:animScale>
                                    <p:animScale>
                                      <p:cBhvr>
                                        <p:cTn id="41" dur="26">
                                          <p:stCondLst>
                                            <p:cond delay="1642"/>
                                          </p:stCondLst>
                                        </p:cTn>
                                        <p:tgtEl>
                                          <p:spTgt spid="13"/>
                                        </p:tgtEl>
                                      </p:cBhvr>
                                      <p:to x="100000" y="90000"/>
                                    </p:animScale>
                                    <p:animScale>
                                      <p:cBhvr>
                                        <p:cTn id="42" dur="166" decel="50000">
                                          <p:stCondLst>
                                            <p:cond delay="1668"/>
                                          </p:stCondLst>
                                        </p:cTn>
                                        <p:tgtEl>
                                          <p:spTgt spid="13"/>
                                        </p:tgtEl>
                                      </p:cBhvr>
                                      <p:to x="100000" y="100000"/>
                                    </p:animScale>
                                    <p:animScale>
                                      <p:cBhvr>
                                        <p:cTn id="43" dur="26">
                                          <p:stCondLst>
                                            <p:cond delay="1808"/>
                                          </p:stCondLst>
                                        </p:cTn>
                                        <p:tgtEl>
                                          <p:spTgt spid="13"/>
                                        </p:tgtEl>
                                      </p:cBhvr>
                                      <p:to x="100000" y="95000"/>
                                    </p:animScale>
                                    <p:animScale>
                                      <p:cBhvr>
                                        <p:cTn id="44" dur="166" decel="50000">
                                          <p:stCondLst>
                                            <p:cond delay="1834"/>
                                          </p:stCondLst>
                                        </p:cTn>
                                        <p:tgtEl>
                                          <p:spTgt spid="13"/>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down)">
                                      <p:cBhvr>
                                        <p:cTn id="49" dur="580">
                                          <p:stCondLst>
                                            <p:cond delay="0"/>
                                          </p:stCondLst>
                                        </p:cTn>
                                        <p:tgtEl>
                                          <p:spTgt spid="11"/>
                                        </p:tgtEl>
                                      </p:cBhvr>
                                    </p:animEffect>
                                    <p:anim calcmode="lin" valueType="num">
                                      <p:cBhvr>
                                        <p:cTn id="5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5" dur="26">
                                          <p:stCondLst>
                                            <p:cond delay="650"/>
                                          </p:stCondLst>
                                        </p:cTn>
                                        <p:tgtEl>
                                          <p:spTgt spid="11"/>
                                        </p:tgtEl>
                                      </p:cBhvr>
                                      <p:to x="100000" y="60000"/>
                                    </p:animScale>
                                    <p:animScale>
                                      <p:cBhvr>
                                        <p:cTn id="56" dur="166" decel="50000">
                                          <p:stCondLst>
                                            <p:cond delay="676"/>
                                          </p:stCondLst>
                                        </p:cTn>
                                        <p:tgtEl>
                                          <p:spTgt spid="11"/>
                                        </p:tgtEl>
                                      </p:cBhvr>
                                      <p:to x="100000" y="100000"/>
                                    </p:animScale>
                                    <p:animScale>
                                      <p:cBhvr>
                                        <p:cTn id="57" dur="26">
                                          <p:stCondLst>
                                            <p:cond delay="1312"/>
                                          </p:stCondLst>
                                        </p:cTn>
                                        <p:tgtEl>
                                          <p:spTgt spid="11"/>
                                        </p:tgtEl>
                                      </p:cBhvr>
                                      <p:to x="100000" y="80000"/>
                                    </p:animScale>
                                    <p:animScale>
                                      <p:cBhvr>
                                        <p:cTn id="58" dur="166" decel="50000">
                                          <p:stCondLst>
                                            <p:cond delay="1338"/>
                                          </p:stCondLst>
                                        </p:cTn>
                                        <p:tgtEl>
                                          <p:spTgt spid="11"/>
                                        </p:tgtEl>
                                      </p:cBhvr>
                                      <p:to x="100000" y="100000"/>
                                    </p:animScale>
                                    <p:animScale>
                                      <p:cBhvr>
                                        <p:cTn id="59" dur="26">
                                          <p:stCondLst>
                                            <p:cond delay="1642"/>
                                          </p:stCondLst>
                                        </p:cTn>
                                        <p:tgtEl>
                                          <p:spTgt spid="11"/>
                                        </p:tgtEl>
                                      </p:cBhvr>
                                      <p:to x="100000" y="90000"/>
                                    </p:animScale>
                                    <p:animScale>
                                      <p:cBhvr>
                                        <p:cTn id="60" dur="166" decel="50000">
                                          <p:stCondLst>
                                            <p:cond delay="1668"/>
                                          </p:stCondLst>
                                        </p:cTn>
                                        <p:tgtEl>
                                          <p:spTgt spid="11"/>
                                        </p:tgtEl>
                                      </p:cBhvr>
                                      <p:to x="100000" y="100000"/>
                                    </p:animScale>
                                    <p:animScale>
                                      <p:cBhvr>
                                        <p:cTn id="61" dur="26">
                                          <p:stCondLst>
                                            <p:cond delay="1808"/>
                                          </p:stCondLst>
                                        </p:cTn>
                                        <p:tgtEl>
                                          <p:spTgt spid="11"/>
                                        </p:tgtEl>
                                      </p:cBhvr>
                                      <p:to x="100000" y="95000"/>
                                    </p:animScale>
                                    <p:animScale>
                                      <p:cBhvr>
                                        <p:cTn id="6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3" y="6520259"/>
            <a:ext cx="7615009"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txBox="1">
            <a:spLocks/>
          </p:cNvSpPr>
          <p:nvPr/>
        </p:nvSpPr>
        <p:spPr>
          <a:xfrm>
            <a:off x="971600" y="44624"/>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MX" sz="3200" b="1" dirty="0" smtClean="0">
                <a:solidFill>
                  <a:srgbClr val="FFFFFF"/>
                </a:solidFill>
                <a:effectLst>
                  <a:outerShdw blurRad="38100" dist="38100" dir="2700000" algn="tl">
                    <a:srgbClr val="000000">
                      <a:alpha val="43137"/>
                    </a:srgbClr>
                  </a:outerShdw>
                </a:effectLst>
                <a:latin typeface="+mn-lt"/>
              </a:rPr>
              <a:t>AUTORRETENCIÓN Periodicidad</a:t>
            </a:r>
            <a:br>
              <a:rPr lang="es-MX" sz="3200" b="1" dirty="0" smtClean="0">
                <a:solidFill>
                  <a:srgbClr val="FFFFFF"/>
                </a:solidFill>
                <a:effectLst>
                  <a:outerShdw blurRad="38100" dist="38100" dir="2700000" algn="tl">
                    <a:srgbClr val="000000">
                      <a:alpha val="43137"/>
                    </a:srgbClr>
                  </a:outerShdw>
                </a:effectLst>
                <a:latin typeface="+mn-lt"/>
              </a:rPr>
            </a:br>
            <a:r>
              <a:rPr lang="es-MX" sz="3200" b="1" dirty="0" smtClean="0">
                <a:solidFill>
                  <a:srgbClr val="FFFFFF"/>
                </a:solidFill>
                <a:effectLst>
                  <a:outerShdw blurRad="38100" dist="38100" dir="2700000" algn="tl">
                    <a:srgbClr val="000000">
                      <a:alpha val="43137"/>
                    </a:srgbClr>
                  </a:outerShdw>
                </a:effectLst>
                <a:latin typeface="+mn-lt"/>
              </a:rPr>
              <a:t>Pago y Declaración</a:t>
            </a:r>
            <a:endParaRPr lang="es-MX" sz="3200" b="1" dirty="0">
              <a:solidFill>
                <a:srgbClr val="FFFFFF"/>
              </a:solidFill>
              <a:effectLst>
                <a:outerShdw blurRad="38100" dist="38100" dir="2700000" algn="tl">
                  <a:srgbClr val="000000">
                    <a:alpha val="43137"/>
                  </a:srgbClr>
                </a:outerShdw>
              </a:effectLst>
              <a:latin typeface="+mn-lt"/>
            </a:endParaRPr>
          </a:p>
        </p:txBody>
      </p:sp>
      <p:sp>
        <p:nvSpPr>
          <p:cNvPr id="5" name="Rectángulo redondeado 5"/>
          <p:cNvSpPr/>
          <p:nvPr/>
        </p:nvSpPr>
        <p:spPr>
          <a:xfrm>
            <a:off x="1007470" y="1385401"/>
            <a:ext cx="7056784" cy="82591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Cuando los ingresos brutos a 31 de Diciembre del año inmediatamente anterior sean:</a:t>
            </a:r>
            <a:endParaRPr lang="es-CO" sz="2400" dirty="0">
              <a:solidFill>
                <a:schemeClr val="tx1"/>
              </a:solidFill>
            </a:endParaRPr>
          </a:p>
        </p:txBody>
      </p:sp>
      <p:sp>
        <p:nvSpPr>
          <p:cNvPr id="6" name="Elipse 6"/>
          <p:cNvSpPr/>
          <p:nvPr/>
        </p:nvSpPr>
        <p:spPr>
          <a:xfrm>
            <a:off x="612021" y="2693330"/>
            <a:ext cx="790898" cy="64807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800" dirty="0" smtClean="0"/>
              <a:t>1</a:t>
            </a:r>
            <a:endParaRPr lang="es-CO" sz="4800" dirty="0"/>
          </a:p>
        </p:txBody>
      </p:sp>
      <p:sp>
        <p:nvSpPr>
          <p:cNvPr id="7" name="Elipse 11"/>
          <p:cNvSpPr/>
          <p:nvPr/>
        </p:nvSpPr>
        <p:spPr>
          <a:xfrm>
            <a:off x="635615" y="4277507"/>
            <a:ext cx="790898" cy="64807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800" dirty="0"/>
              <a:t>2</a:t>
            </a:r>
          </a:p>
        </p:txBody>
      </p:sp>
      <p:sp>
        <p:nvSpPr>
          <p:cNvPr id="8" name="Redondear rectángulo de esquina diagonal 12"/>
          <p:cNvSpPr/>
          <p:nvPr/>
        </p:nvSpPr>
        <p:spPr>
          <a:xfrm>
            <a:off x="1848309" y="2380209"/>
            <a:ext cx="3744416" cy="1274314"/>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Iguales o superiores a 92.000 UVT</a:t>
            </a:r>
            <a:endParaRPr lang="es-CO" sz="3200" dirty="0">
              <a:solidFill>
                <a:schemeClr val="tx1"/>
              </a:solidFill>
            </a:endParaRPr>
          </a:p>
        </p:txBody>
      </p:sp>
      <p:sp>
        <p:nvSpPr>
          <p:cNvPr id="9" name="Redondear rectángulo de esquina diagonal 15"/>
          <p:cNvSpPr/>
          <p:nvPr/>
        </p:nvSpPr>
        <p:spPr>
          <a:xfrm>
            <a:off x="1848309" y="3964386"/>
            <a:ext cx="3744416" cy="1274314"/>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Inferiores a 92.000 UVT</a:t>
            </a:r>
            <a:endParaRPr lang="es-CO" sz="3200" dirty="0">
              <a:solidFill>
                <a:schemeClr val="tx1"/>
              </a:solidFill>
            </a:endParaRPr>
          </a:p>
        </p:txBody>
      </p:sp>
      <p:sp>
        <p:nvSpPr>
          <p:cNvPr id="10" name="Redondear rectángulo de esquina diagonal 17"/>
          <p:cNvSpPr/>
          <p:nvPr/>
        </p:nvSpPr>
        <p:spPr>
          <a:xfrm>
            <a:off x="6336062" y="2651869"/>
            <a:ext cx="2089422" cy="730995"/>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dirty="0" smtClean="0">
                <a:solidFill>
                  <a:schemeClr val="tx1"/>
                </a:solidFill>
              </a:rPr>
              <a:t>Mensual</a:t>
            </a:r>
            <a:endParaRPr lang="es-CO" sz="3600" dirty="0">
              <a:solidFill>
                <a:schemeClr val="tx1"/>
              </a:solidFill>
            </a:endParaRPr>
          </a:p>
        </p:txBody>
      </p:sp>
      <p:sp>
        <p:nvSpPr>
          <p:cNvPr id="11" name="Redondear rectángulo de esquina diagonal 19"/>
          <p:cNvSpPr/>
          <p:nvPr/>
        </p:nvSpPr>
        <p:spPr>
          <a:xfrm>
            <a:off x="5868605" y="4236045"/>
            <a:ext cx="3024336" cy="730995"/>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dirty="0" smtClean="0">
                <a:solidFill>
                  <a:schemeClr val="tx1"/>
                </a:solidFill>
              </a:rPr>
              <a:t>Cuatrimestral</a:t>
            </a:r>
            <a:endParaRPr lang="es-CO" sz="3600" dirty="0">
              <a:solidFill>
                <a:schemeClr val="tx1"/>
              </a:solidFill>
            </a:endParaRPr>
          </a:p>
        </p:txBody>
      </p:sp>
      <p:sp>
        <p:nvSpPr>
          <p:cNvPr id="12" name="Rectángulo redondeado 20"/>
          <p:cNvSpPr/>
          <p:nvPr/>
        </p:nvSpPr>
        <p:spPr>
          <a:xfrm>
            <a:off x="629130" y="5429681"/>
            <a:ext cx="7813463" cy="105273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En los periodos en los cuales no se hayan realizado operaciones sujetas a autorretención NO será obligatoria la presentación de la declaración.</a:t>
            </a:r>
            <a:endParaRPr lang="es-CO" sz="2400" dirty="0">
              <a:solidFill>
                <a:schemeClr val="tx1"/>
              </a:solidFill>
            </a:endParaRP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2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83568" y="6356350"/>
            <a:ext cx="7776864"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txBox="1">
            <a:spLocks/>
          </p:cNvSpPr>
          <p:nvPr/>
        </p:nvSpPr>
        <p:spPr>
          <a:xfrm>
            <a:off x="1043608" y="44625"/>
            <a:ext cx="7776864" cy="864096"/>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MX" sz="3600" b="1" dirty="0" smtClean="0">
                <a:solidFill>
                  <a:srgbClr val="FFFFFF"/>
                </a:solidFill>
                <a:effectLst>
                  <a:outerShdw blurRad="38100" dist="38100" dir="2700000" algn="tl">
                    <a:srgbClr val="000000">
                      <a:alpha val="43137"/>
                    </a:srgbClr>
                  </a:outerShdw>
                </a:effectLst>
                <a:latin typeface="+mn-lt"/>
              </a:rPr>
              <a:t>TARIFAS DE AUTORRETENCIÓN DE CREE.</a:t>
            </a:r>
          </a:p>
          <a:p>
            <a:pPr algn="ctr"/>
            <a:r>
              <a:rPr lang="es-MX" sz="1600" b="1" dirty="0" smtClean="0">
                <a:solidFill>
                  <a:srgbClr val="FFFFFF"/>
                </a:solidFill>
                <a:effectLst>
                  <a:outerShdw blurRad="38100" dist="38100" dir="2700000" algn="tl">
                    <a:srgbClr val="000000">
                      <a:alpha val="43137"/>
                    </a:srgbClr>
                  </a:outerShdw>
                </a:effectLst>
                <a:latin typeface="+mn-lt"/>
              </a:rPr>
              <a:t>Decreto 14 de Enero 09 de 2014</a:t>
            </a:r>
            <a:endParaRPr lang="es-MX" sz="1600" b="1" dirty="0">
              <a:solidFill>
                <a:srgbClr val="FFFFFF"/>
              </a:solidFill>
              <a:effectLst>
                <a:outerShdw blurRad="38100" dist="38100" dir="2700000" algn="tl">
                  <a:srgbClr val="000000">
                    <a:alpha val="43137"/>
                  </a:srgbClr>
                </a:outerShdw>
              </a:effectLst>
              <a:latin typeface="+mn-lt"/>
            </a:endParaRPr>
          </a:p>
        </p:txBody>
      </p:sp>
      <p:sp>
        <p:nvSpPr>
          <p:cNvPr id="5" name="Rectángulo redondeado 4"/>
          <p:cNvSpPr/>
          <p:nvPr/>
        </p:nvSpPr>
        <p:spPr>
          <a:xfrm>
            <a:off x="179512" y="1340768"/>
            <a:ext cx="5904656" cy="18002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400" dirty="0" smtClean="0">
                <a:solidFill>
                  <a:schemeClr val="tx1">
                    <a:lumMod val="85000"/>
                    <a:lumOff val="15000"/>
                  </a:schemeClr>
                </a:solidFill>
              </a:rPr>
              <a:t>El porcentaje de </a:t>
            </a:r>
            <a:r>
              <a:rPr lang="es-CO" sz="2400" dirty="0" err="1" smtClean="0">
                <a:solidFill>
                  <a:schemeClr val="tx1">
                    <a:lumMod val="85000"/>
                    <a:lumOff val="15000"/>
                  </a:schemeClr>
                </a:solidFill>
              </a:rPr>
              <a:t>autorretención</a:t>
            </a:r>
            <a:r>
              <a:rPr lang="es-CO" sz="2400" dirty="0" smtClean="0">
                <a:solidFill>
                  <a:schemeClr val="tx1">
                    <a:lumMod val="85000"/>
                    <a:lumOff val="15000"/>
                  </a:schemeClr>
                </a:solidFill>
              </a:rPr>
              <a:t> se define según el código de actividad económica operacional </a:t>
            </a:r>
            <a:r>
              <a:rPr lang="es-CO" sz="2400" b="1" u="sng" dirty="0" smtClean="0">
                <a:solidFill>
                  <a:schemeClr val="tx1">
                    <a:lumMod val="85000"/>
                    <a:lumOff val="15000"/>
                  </a:schemeClr>
                </a:solidFill>
              </a:rPr>
              <a:t>PRINCIPAL </a:t>
            </a:r>
            <a:r>
              <a:rPr lang="es-CO" sz="2400" dirty="0" smtClean="0">
                <a:solidFill>
                  <a:schemeClr val="tx1">
                    <a:lumMod val="85000"/>
                    <a:lumOff val="15000"/>
                  </a:schemeClr>
                </a:solidFill>
              </a:rPr>
              <a:t>de conformidad con los códigos previstos en la resolución 139 de 2012 y la 154 del mismo año.  </a:t>
            </a:r>
            <a:endParaRPr lang="es-CO" sz="2400" dirty="0">
              <a:solidFill>
                <a:schemeClr val="tx1">
                  <a:lumMod val="85000"/>
                  <a:lumOff val="15000"/>
                </a:schemeClr>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Disco magnético"/>
          <p:cNvSpPr/>
          <p:nvPr/>
        </p:nvSpPr>
        <p:spPr>
          <a:xfrm>
            <a:off x="1043608" y="4509120"/>
            <a:ext cx="1152128"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Disco magnético"/>
          <p:cNvSpPr/>
          <p:nvPr/>
        </p:nvSpPr>
        <p:spPr>
          <a:xfrm>
            <a:off x="4139952" y="3933056"/>
            <a:ext cx="1152128" cy="1512168"/>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Disco magnético"/>
          <p:cNvSpPr/>
          <p:nvPr/>
        </p:nvSpPr>
        <p:spPr>
          <a:xfrm>
            <a:off x="6732240" y="3140968"/>
            <a:ext cx="1152128" cy="2304256"/>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 Título"/>
          <p:cNvSpPr>
            <a:spLocks noGrp="1"/>
          </p:cNvSpPr>
          <p:nvPr>
            <p:ph type="ctrTitle"/>
          </p:nvPr>
        </p:nvSpPr>
        <p:spPr>
          <a:xfrm>
            <a:off x="901824" y="5559375"/>
            <a:ext cx="1509936" cy="461913"/>
          </a:xfrm>
        </p:spPr>
        <p:txBody>
          <a:bodyPr>
            <a:noAutofit/>
          </a:bodyPr>
          <a:lstStyle/>
          <a:p>
            <a:r>
              <a:rPr lang="es-MX" sz="3200" b="1" dirty="0" smtClean="0"/>
              <a:t>0.40%</a:t>
            </a:r>
            <a:endParaRPr lang="es-MX" sz="3200" b="1" dirty="0"/>
          </a:p>
        </p:txBody>
      </p:sp>
      <p:sp>
        <p:nvSpPr>
          <p:cNvPr id="13" name="1 Título"/>
          <p:cNvSpPr txBox="1">
            <a:spLocks/>
          </p:cNvSpPr>
          <p:nvPr/>
        </p:nvSpPr>
        <p:spPr>
          <a:xfrm>
            <a:off x="4142184" y="5559375"/>
            <a:ext cx="1509936" cy="46191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200" b="1" dirty="0" smtClean="0"/>
              <a:t>0.80%</a:t>
            </a:r>
            <a:endParaRPr lang="es-MX" sz="3200" b="1" dirty="0"/>
          </a:p>
        </p:txBody>
      </p:sp>
      <p:sp>
        <p:nvSpPr>
          <p:cNvPr id="15" name="1 Título"/>
          <p:cNvSpPr txBox="1">
            <a:spLocks/>
          </p:cNvSpPr>
          <p:nvPr/>
        </p:nvSpPr>
        <p:spPr>
          <a:xfrm>
            <a:off x="6590456" y="5559375"/>
            <a:ext cx="1509936" cy="46191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200" b="1" dirty="0" smtClean="0"/>
              <a:t>1.60%</a:t>
            </a:r>
            <a:endParaRPr lang="es-MX" sz="3200" b="1" dirty="0"/>
          </a:p>
        </p:txBody>
      </p:sp>
    </p:spTree>
    <p:extLst>
      <p:ext uri="{BB962C8B-B14F-4D97-AF65-F5344CB8AC3E}">
        <p14:creationId xmlns:p14="http://schemas.microsoft.com/office/powerpoint/2010/main" val="357327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356350"/>
            <a:ext cx="7704856"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a:spLocks noGrp="1"/>
          </p:cNvSpPr>
          <p:nvPr>
            <p:ph type="ctrTitle"/>
          </p:nvPr>
        </p:nvSpPr>
        <p:spPr>
          <a:xfrm>
            <a:off x="755576" y="1138392"/>
            <a:ext cx="7776864" cy="1171885"/>
          </a:xfrm>
          <a:solidFill>
            <a:schemeClr val="accent5">
              <a:lumMod val="75000"/>
            </a:schemeClr>
          </a:solidFill>
          <a:ln w="57150">
            <a:solidFill>
              <a:schemeClr val="bg1"/>
            </a:solidFill>
          </a:ln>
        </p:spPr>
        <p:txBody>
          <a:bodyPr anchor="ctr">
            <a:normAutofit fontScale="90000"/>
          </a:bodyPr>
          <a:lstStyle/>
          <a:p>
            <a:pPr algn="ctr"/>
            <a:r>
              <a:rPr lang="es-MX" sz="3600" b="1" dirty="0" smtClean="0">
                <a:solidFill>
                  <a:srgbClr val="FFFFFF"/>
                </a:solidFill>
                <a:effectLst>
                  <a:outerShdw blurRad="38100" dist="38100" dir="2700000" algn="tl">
                    <a:srgbClr val="000000">
                      <a:alpha val="43137"/>
                    </a:srgbClr>
                  </a:outerShdw>
                </a:effectLst>
                <a:latin typeface="+mn-lt"/>
              </a:rPr>
              <a:t>BASES GRAVABLES</a:t>
            </a:r>
            <a:br>
              <a:rPr lang="es-MX" sz="3600" b="1" dirty="0" smtClean="0">
                <a:solidFill>
                  <a:srgbClr val="FFFFFF"/>
                </a:solidFill>
                <a:effectLst>
                  <a:outerShdw blurRad="38100" dist="38100" dir="2700000" algn="tl">
                    <a:srgbClr val="000000">
                      <a:alpha val="43137"/>
                    </a:srgbClr>
                  </a:outerShdw>
                </a:effectLst>
                <a:latin typeface="+mn-lt"/>
              </a:rPr>
            </a:br>
            <a:r>
              <a:rPr lang="es-MX" sz="3600" b="1" dirty="0" smtClean="0">
                <a:solidFill>
                  <a:srgbClr val="FFFFFF"/>
                </a:solidFill>
                <a:effectLst>
                  <a:outerShdw blurRad="38100" dist="38100" dir="2700000" algn="tl">
                    <a:srgbClr val="000000">
                      <a:alpha val="43137"/>
                    </a:srgbClr>
                  </a:outerShdw>
                </a:effectLst>
                <a:latin typeface="+mn-lt"/>
              </a:rPr>
              <a:t>DECRETO 1828 - 2013</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5" name="18 CuadroTexto">
            <a:hlinkClick r:id="" action="ppaction://noaction"/>
          </p:cNvPr>
          <p:cNvSpPr txBox="1"/>
          <p:nvPr/>
        </p:nvSpPr>
        <p:spPr>
          <a:xfrm>
            <a:off x="1367644" y="3501008"/>
            <a:ext cx="6552728" cy="2062103"/>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3200" b="1" dirty="0" smtClean="0">
                <a:effectLst>
                  <a:outerShdw blurRad="38100" dist="38100" dir="2700000" algn="tl">
                    <a:srgbClr val="000000">
                      <a:alpha val="43137"/>
                    </a:srgbClr>
                  </a:outerShdw>
                </a:effectLst>
              </a:rPr>
              <a:t>Las bases establecidas para calcular la retención del impuesto serán aplicables igualmente para practicar la </a:t>
            </a:r>
            <a:r>
              <a:rPr lang="es-CO" sz="3200" b="1" u="sng" dirty="0" smtClean="0">
                <a:effectLst>
                  <a:outerShdw blurRad="38100" dist="38100" dir="2700000" algn="tl">
                    <a:srgbClr val="000000">
                      <a:alpha val="43137"/>
                    </a:srgbClr>
                  </a:outerShdw>
                </a:effectLst>
              </a:rPr>
              <a:t>autorretención </a:t>
            </a:r>
            <a:r>
              <a:rPr lang="es-CO" sz="3200" b="1" dirty="0" smtClean="0">
                <a:effectLst>
                  <a:outerShdw blurRad="38100" dist="38100" dir="2700000" algn="tl">
                    <a:srgbClr val="000000">
                      <a:alpha val="43137"/>
                    </a:srgbClr>
                  </a:outerShdw>
                </a:effectLst>
              </a:rPr>
              <a:t>del CREE </a:t>
            </a:r>
            <a:endParaRPr lang="es-CO" sz="3200" b="1" dirty="0">
              <a:effectLst>
                <a:outerShdw blurRad="38100" dist="38100" dir="2700000" algn="tl">
                  <a:srgbClr val="000000">
                    <a:alpha val="43137"/>
                  </a:srgbClr>
                </a:outerShdw>
              </a:effectLst>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166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83568" y="6448251"/>
            <a:ext cx="7704856" cy="365125"/>
          </a:xfrm>
        </p:spPr>
        <p:txBody>
          <a:bodyPr/>
          <a:lstStyle/>
          <a:p>
            <a:r>
              <a:rPr lang="es-MX" b="1" smtClean="0">
                <a:solidFill>
                  <a:schemeClr val="tx2">
                    <a:lumMod val="60000"/>
                    <a:lumOff val="40000"/>
                  </a:schemeClr>
                </a:solidFill>
                <a:latin typeface="Arial Black" panose="020B0A04020102020204" pitchFamily="34" charset="0"/>
              </a:rPr>
              <a:t>Cesar E. Anzola Aguilar – Contador Público Tributarista</a:t>
            </a:r>
            <a:endParaRPr lang="es-MX" b="1" dirty="0">
              <a:solidFill>
                <a:schemeClr val="tx2">
                  <a:lumMod val="60000"/>
                  <a:lumOff val="40000"/>
                </a:schemeClr>
              </a:solidFill>
              <a:latin typeface="Arial Black" panose="020B0A04020102020204" pitchFamily="34" charset="0"/>
            </a:endParaRPr>
          </a:p>
        </p:txBody>
      </p:sp>
      <p:sp>
        <p:nvSpPr>
          <p:cNvPr id="3" name="Título 1"/>
          <p:cNvSpPr txBox="1">
            <a:spLocks/>
          </p:cNvSpPr>
          <p:nvPr/>
        </p:nvSpPr>
        <p:spPr>
          <a:xfrm>
            <a:off x="971600" y="44624"/>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MX" sz="3600" b="1" dirty="0" smtClean="0">
                <a:solidFill>
                  <a:srgbClr val="FFFFFF"/>
                </a:solidFill>
                <a:effectLst>
                  <a:outerShdw blurRad="38100" dist="38100" dir="2700000" algn="tl">
                    <a:srgbClr val="000000">
                      <a:alpha val="43137"/>
                    </a:srgbClr>
                  </a:outerShdw>
                </a:effectLst>
                <a:latin typeface="+mn-lt"/>
              </a:rPr>
              <a:t>¿Existen cuantías mínimas para la autorretención del cree?</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5" name="Rectángulo redondeado 5"/>
          <p:cNvSpPr/>
          <p:nvPr/>
        </p:nvSpPr>
        <p:spPr>
          <a:xfrm>
            <a:off x="612750" y="1340768"/>
            <a:ext cx="7920880" cy="482453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El concepto 59385 de Septiembre del año 2013 hace precisión y arguye que </a:t>
            </a:r>
            <a:r>
              <a:rPr lang="es-CO" sz="3200" b="1" u="sng" dirty="0" smtClean="0">
                <a:solidFill>
                  <a:schemeClr val="tx1"/>
                </a:solidFill>
              </a:rPr>
              <a:t>NO EXISTEN CUANTÍAS MÍNIMAS </a:t>
            </a:r>
            <a:r>
              <a:rPr lang="es-CO" sz="3200" dirty="0" smtClean="0">
                <a:solidFill>
                  <a:schemeClr val="tx1"/>
                </a:solidFill>
              </a:rPr>
              <a:t>de retención, sin embargo si precisa que habrán unas bases especiales de liquidación.</a:t>
            </a:r>
          </a:p>
          <a:p>
            <a:pPr algn="ctr"/>
            <a:r>
              <a:rPr lang="es-CO" sz="3200" dirty="0" smtClean="0">
                <a:solidFill>
                  <a:schemeClr val="tx1"/>
                </a:solidFill>
              </a:rPr>
              <a:t>De tal manera la autorretención se deberá practicar por cada pago o abono en cuenta que configure el hecho generador</a:t>
            </a:r>
            <a:endParaRPr lang="es-CO" sz="3200" dirty="0">
              <a:solidFill>
                <a:schemeClr val="tx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0939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68699" y="6453336"/>
            <a:ext cx="7791733"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2 Rectángulo"/>
          <p:cNvSpPr/>
          <p:nvPr/>
        </p:nvSpPr>
        <p:spPr>
          <a:xfrm>
            <a:off x="1835696" y="1385493"/>
            <a:ext cx="3323086" cy="1015663"/>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Distribuidores mayoristas o minoristas de combustibles derivados del petróleo</a:t>
            </a:r>
            <a:endParaRPr lang="es-MX" sz="2000" b="1" dirty="0"/>
          </a:p>
        </p:txBody>
      </p:sp>
      <p:sp>
        <p:nvSpPr>
          <p:cNvPr id="5" name="18 CuadroTexto"/>
          <p:cNvSpPr txBox="1"/>
          <p:nvPr/>
        </p:nvSpPr>
        <p:spPr>
          <a:xfrm>
            <a:off x="5648638" y="1385494"/>
            <a:ext cx="2307738" cy="1015663"/>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000" b="1" dirty="0" smtClean="0"/>
              <a:t>Sobre el margen bruto de comercialización</a:t>
            </a:r>
            <a:endParaRPr lang="es-CO" sz="2000" b="1" dirty="0"/>
          </a:p>
        </p:txBody>
      </p:sp>
      <p:sp>
        <p:nvSpPr>
          <p:cNvPr id="6" name="Título 1"/>
          <p:cNvSpPr txBox="1">
            <a:spLocks/>
          </p:cNvSpPr>
          <p:nvPr/>
        </p:nvSpPr>
        <p:spPr>
          <a:xfrm>
            <a:off x="971600" y="44624"/>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a:r>
              <a:rPr lang="es-MX" sz="3600" b="1" dirty="0" smtClean="0">
                <a:solidFill>
                  <a:srgbClr val="FFFFFF"/>
                </a:solidFill>
                <a:effectLst>
                  <a:outerShdw blurRad="38100" dist="38100" dir="2700000" algn="tl">
                    <a:srgbClr val="000000">
                      <a:alpha val="43137"/>
                    </a:srgbClr>
                  </a:outerShdw>
                </a:effectLst>
                <a:latin typeface="+mn-lt"/>
              </a:rPr>
              <a:t>BASES GRAVABLES</a:t>
            </a:r>
            <a:br>
              <a:rPr lang="es-MX" sz="3600" b="1" dirty="0" smtClean="0">
                <a:solidFill>
                  <a:srgbClr val="FFFFFF"/>
                </a:solidFill>
                <a:effectLst>
                  <a:outerShdw blurRad="38100" dist="38100" dir="2700000" algn="tl">
                    <a:srgbClr val="000000">
                      <a:alpha val="43137"/>
                    </a:srgbClr>
                  </a:outerShdw>
                </a:effectLst>
                <a:latin typeface="+mn-lt"/>
              </a:rPr>
            </a:br>
            <a:r>
              <a:rPr lang="es-MX" sz="3600" b="1" dirty="0" smtClean="0">
                <a:solidFill>
                  <a:srgbClr val="FFFFFF"/>
                </a:solidFill>
                <a:effectLst>
                  <a:outerShdw blurRad="38100" dist="38100" dir="2700000" algn="tl">
                    <a:srgbClr val="000000">
                      <a:alpha val="43137"/>
                    </a:srgbClr>
                  </a:outerShdw>
                </a:effectLst>
                <a:latin typeface="+mn-lt"/>
              </a:rPr>
              <a:t>DECRETO 1828 – 2013 </a:t>
            </a:r>
            <a:r>
              <a:rPr lang="es-MX" sz="2000" b="1" dirty="0" smtClean="0">
                <a:solidFill>
                  <a:srgbClr val="FFFFFF"/>
                </a:solidFill>
                <a:effectLst>
                  <a:outerShdw blurRad="38100" dist="38100" dir="2700000" algn="tl">
                    <a:srgbClr val="000000">
                      <a:alpha val="43137"/>
                    </a:srgbClr>
                  </a:outerShdw>
                </a:effectLst>
                <a:latin typeface="+mn-lt"/>
              </a:rPr>
              <a:t>Art. 4.</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7" name="2 Rectángulo"/>
          <p:cNvSpPr/>
          <p:nvPr/>
        </p:nvSpPr>
        <p:spPr>
          <a:xfrm>
            <a:off x="1835696" y="3354677"/>
            <a:ext cx="3323086" cy="1015663"/>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Transporte terrestre automotor con vehículo de propiedad de terceros</a:t>
            </a:r>
            <a:endParaRPr lang="es-MX" sz="2000" b="1" dirty="0"/>
          </a:p>
        </p:txBody>
      </p:sp>
      <p:sp>
        <p:nvSpPr>
          <p:cNvPr id="8" name="18 CuadroTexto"/>
          <p:cNvSpPr txBox="1"/>
          <p:nvPr/>
        </p:nvSpPr>
        <p:spPr>
          <a:xfrm>
            <a:off x="5648638" y="2739125"/>
            <a:ext cx="2307738" cy="2246769"/>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000" b="1" dirty="0" smtClean="0"/>
              <a:t>Se aplicará únicamente sobre la proporción que corresponda al ingreso de la empresa transportadora</a:t>
            </a:r>
            <a:endParaRPr lang="es-CO" sz="2000" b="1" dirty="0"/>
          </a:p>
        </p:txBody>
      </p:sp>
      <p:sp>
        <p:nvSpPr>
          <p:cNvPr id="9" name="2 Rectángulo"/>
          <p:cNvSpPr/>
          <p:nvPr/>
        </p:nvSpPr>
        <p:spPr>
          <a:xfrm>
            <a:off x="1835696" y="5319846"/>
            <a:ext cx="3323086" cy="1015663"/>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Servicios de aseo y cafetería, de vigilancia, de servicios temporales</a:t>
            </a:r>
            <a:endParaRPr lang="es-MX" sz="2000" b="1" dirty="0"/>
          </a:p>
        </p:txBody>
      </p:sp>
      <p:sp>
        <p:nvSpPr>
          <p:cNvPr id="10" name="18 CuadroTexto"/>
          <p:cNvSpPr txBox="1"/>
          <p:nvPr/>
        </p:nvSpPr>
        <p:spPr>
          <a:xfrm>
            <a:off x="5648638" y="5338383"/>
            <a:ext cx="2307738" cy="1015663"/>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000" b="1" dirty="0" smtClean="0"/>
              <a:t>Será sobre la parte correspondiente al AIU</a:t>
            </a:r>
            <a:endParaRPr lang="es-CO" sz="2000" b="1" dirty="0"/>
          </a:p>
        </p:txBody>
      </p:sp>
      <p:sp>
        <p:nvSpPr>
          <p:cNvPr id="11" name="Elipse 2"/>
          <p:cNvSpPr/>
          <p:nvPr/>
        </p:nvSpPr>
        <p:spPr>
          <a:xfrm>
            <a:off x="683568" y="1493505"/>
            <a:ext cx="792088" cy="79963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6000" dirty="0" smtClean="0">
                <a:solidFill>
                  <a:schemeClr val="tx1"/>
                </a:solidFill>
              </a:rPr>
              <a:t>1</a:t>
            </a:r>
            <a:endParaRPr lang="es-CO" sz="6000" dirty="0">
              <a:solidFill>
                <a:schemeClr val="tx1"/>
              </a:solidFill>
            </a:endParaRPr>
          </a:p>
        </p:txBody>
      </p:sp>
      <p:sp>
        <p:nvSpPr>
          <p:cNvPr id="12" name="Elipse 18"/>
          <p:cNvSpPr/>
          <p:nvPr/>
        </p:nvSpPr>
        <p:spPr>
          <a:xfrm>
            <a:off x="668699" y="3462689"/>
            <a:ext cx="792088" cy="79963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6000" dirty="0">
                <a:solidFill>
                  <a:schemeClr val="tx1"/>
                </a:solidFill>
              </a:rPr>
              <a:t>2</a:t>
            </a:r>
          </a:p>
        </p:txBody>
      </p:sp>
      <p:sp>
        <p:nvSpPr>
          <p:cNvPr id="13" name="Elipse 19"/>
          <p:cNvSpPr/>
          <p:nvPr/>
        </p:nvSpPr>
        <p:spPr>
          <a:xfrm>
            <a:off x="683568" y="5446395"/>
            <a:ext cx="792088" cy="79963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6000" dirty="0">
                <a:solidFill>
                  <a:schemeClr val="tx1"/>
                </a:solidFill>
              </a:rPr>
              <a:t>3</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209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6356350"/>
            <a:ext cx="8136904"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txBox="1">
            <a:spLocks/>
          </p:cNvSpPr>
          <p:nvPr/>
        </p:nvSpPr>
        <p:spPr>
          <a:xfrm>
            <a:off x="899592" y="116632"/>
            <a:ext cx="8136904" cy="1122043"/>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800" b="1" dirty="0" smtClean="0">
                <a:solidFill>
                  <a:srgbClr val="FFFFFF"/>
                </a:solidFill>
                <a:effectLst>
                  <a:outerShdw blurRad="38100" dist="38100" dir="2700000" algn="tl">
                    <a:srgbClr val="000000">
                      <a:alpha val="43137"/>
                    </a:srgbClr>
                  </a:outerShdw>
                </a:effectLst>
                <a:latin typeface="+mn-lt"/>
              </a:rPr>
              <a:t>¿ Y EN LOS CONTRATOS DE MANDATO, CÓMO OPERA LA AUTORRETENCIÓN?</a:t>
            </a:r>
            <a:endParaRPr lang="es-MX" sz="2800" b="1" dirty="0">
              <a:solidFill>
                <a:srgbClr val="FFFFFF"/>
              </a:solidFill>
              <a:effectLst>
                <a:outerShdw blurRad="38100" dist="38100" dir="2700000" algn="tl">
                  <a:srgbClr val="000000">
                    <a:alpha val="43137"/>
                  </a:srgbClr>
                </a:outerShdw>
              </a:effectLst>
              <a:latin typeface="+mn-lt"/>
            </a:endParaRPr>
          </a:p>
        </p:txBody>
      </p:sp>
      <p:sp>
        <p:nvSpPr>
          <p:cNvPr id="5" name="Rectángulo redondeado 6"/>
          <p:cNvSpPr/>
          <p:nvPr/>
        </p:nvSpPr>
        <p:spPr>
          <a:xfrm>
            <a:off x="1727684" y="1845264"/>
            <a:ext cx="5328592"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t>Mandato y Administración Delegada</a:t>
            </a:r>
            <a:endParaRPr lang="es-CO" sz="2800" dirty="0"/>
          </a:p>
        </p:txBody>
      </p:sp>
      <p:sp>
        <p:nvSpPr>
          <p:cNvPr id="6" name="Flecha abajo 7"/>
          <p:cNvSpPr/>
          <p:nvPr/>
        </p:nvSpPr>
        <p:spPr>
          <a:xfrm>
            <a:off x="4114504" y="2874889"/>
            <a:ext cx="648072" cy="1152128"/>
          </a:xfrm>
          <a:prstGeom prst="downArrow">
            <a:avLst/>
          </a:prstGeom>
          <a:solidFill>
            <a:schemeClr val="bg2">
              <a:lumMod val="5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Elipse 8"/>
          <p:cNvSpPr/>
          <p:nvPr/>
        </p:nvSpPr>
        <p:spPr>
          <a:xfrm>
            <a:off x="1090168" y="4052856"/>
            <a:ext cx="6696744" cy="1904516"/>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El mandatario se </a:t>
            </a:r>
            <a:r>
              <a:rPr lang="es-CO" sz="2400" b="1" u="sng" dirty="0" smtClean="0">
                <a:solidFill>
                  <a:schemeClr val="tx1"/>
                </a:solidFill>
              </a:rPr>
              <a:t>abstendrá</a:t>
            </a:r>
            <a:r>
              <a:rPr lang="es-CO" sz="2400" dirty="0" smtClean="0">
                <a:solidFill>
                  <a:schemeClr val="tx1"/>
                </a:solidFill>
              </a:rPr>
              <a:t> de practicar al momento del pago o abono en cuenta la Autorretención. </a:t>
            </a:r>
            <a:endParaRPr lang="es-CO" sz="2400" dirty="0">
              <a:solidFill>
                <a:schemeClr val="tx1"/>
              </a:solidFill>
            </a:endParaRPr>
          </a:p>
        </p:txBody>
      </p:sp>
      <p:pic>
        <p:nvPicPr>
          <p:cNvPr id="8" name="Picture 4" descr="http://juanpablorico.com/wp-content/uploads/2013/03/n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2971673"/>
            <a:ext cx="1722318" cy="103339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093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15516" y="6356350"/>
            <a:ext cx="8244916"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2 Rectángulo"/>
          <p:cNvSpPr/>
          <p:nvPr/>
        </p:nvSpPr>
        <p:spPr>
          <a:xfrm>
            <a:off x="1328015" y="1893789"/>
            <a:ext cx="7704856" cy="1952934"/>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Cuando se anulen, rescindan o resuelvan operaciones que estuvieron sometidas a autorretención, tales sumas se podrán descontar del monto de las </a:t>
            </a:r>
            <a:r>
              <a:rPr lang="es-MX" sz="2000" b="1" dirty="0" err="1" smtClean="0"/>
              <a:t>autorretenciones</a:t>
            </a:r>
            <a:r>
              <a:rPr lang="es-MX" sz="2000" b="1" dirty="0" smtClean="0"/>
              <a:t> en el periodo en el cual se hayan anulado. Cuando el monto de dichas </a:t>
            </a:r>
            <a:r>
              <a:rPr lang="es-MX" sz="2000" b="1" dirty="0" err="1" smtClean="0"/>
              <a:t>autorretenciones</a:t>
            </a:r>
            <a:r>
              <a:rPr lang="es-MX" sz="2000" b="1" dirty="0" smtClean="0"/>
              <a:t> no sean suficientes, podrá efectuar el descuento del saldo en los periodos siguientes.</a:t>
            </a:r>
            <a:endParaRPr lang="es-MX" sz="2000" b="1" dirty="0"/>
          </a:p>
        </p:txBody>
      </p:sp>
      <p:sp>
        <p:nvSpPr>
          <p:cNvPr id="5" name="Título 1"/>
          <p:cNvSpPr txBox="1">
            <a:spLocks/>
          </p:cNvSpPr>
          <p:nvPr/>
        </p:nvSpPr>
        <p:spPr>
          <a:xfrm>
            <a:off x="1043608" y="260648"/>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a:r>
              <a:rPr lang="es-MX" sz="3600" b="1" dirty="0" smtClean="0">
                <a:solidFill>
                  <a:srgbClr val="FFFFFF"/>
                </a:solidFill>
                <a:effectLst>
                  <a:outerShdw blurRad="38100" dist="38100" dir="2700000" algn="tl">
                    <a:srgbClr val="000000">
                      <a:alpha val="43137"/>
                    </a:srgbClr>
                  </a:outerShdw>
                </a:effectLst>
                <a:latin typeface="+mn-lt"/>
              </a:rPr>
              <a:t>OPERACIONES ANULADAS, RESCINDIDAS O RESUELTAS - Art 5 </a:t>
            </a:r>
            <a:r>
              <a:rPr lang="es-MX" sz="3600" b="1" dirty="0" err="1" smtClean="0">
                <a:solidFill>
                  <a:srgbClr val="FFFFFF"/>
                </a:solidFill>
                <a:effectLst>
                  <a:outerShdw blurRad="38100" dist="38100" dir="2700000" algn="tl">
                    <a:srgbClr val="000000">
                      <a:alpha val="43137"/>
                    </a:srgbClr>
                  </a:outerShdw>
                </a:effectLst>
                <a:latin typeface="+mn-lt"/>
              </a:rPr>
              <a:t>Dec</a:t>
            </a:r>
            <a:r>
              <a:rPr lang="es-MX" sz="3600" b="1" dirty="0" smtClean="0">
                <a:solidFill>
                  <a:srgbClr val="FFFFFF"/>
                </a:solidFill>
                <a:effectLst>
                  <a:outerShdw blurRad="38100" dist="38100" dir="2700000" algn="tl">
                    <a:srgbClr val="000000">
                      <a:alpha val="43137"/>
                    </a:srgbClr>
                  </a:outerShdw>
                </a:effectLst>
                <a:latin typeface="+mn-lt"/>
              </a:rPr>
              <a:t> 1828</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6" name="2 Rectángulo"/>
          <p:cNvSpPr/>
          <p:nvPr/>
        </p:nvSpPr>
        <p:spPr>
          <a:xfrm>
            <a:off x="215516" y="4326074"/>
            <a:ext cx="7704856" cy="1656184"/>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Cuando las anulaciones, rescisiones o resoluciones se efectúen en el año fiscal siguiente a aquel en el cual se  realizaron las respectivas retenciones, el descuento solo procede cuando la retención no ha sido imputada en la declaración anual del impuesto sobre la renta – CREE  (ABRIL).</a:t>
            </a:r>
            <a:endParaRPr lang="es-MX" sz="2000" b="1"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49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70434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2 Rectángulo"/>
          <p:cNvSpPr/>
          <p:nvPr/>
        </p:nvSpPr>
        <p:spPr>
          <a:xfrm>
            <a:off x="582982" y="2054621"/>
            <a:ext cx="8309766" cy="1323439"/>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Cuando se efectúen </a:t>
            </a:r>
            <a:r>
              <a:rPr lang="es-MX" sz="2000" b="1" dirty="0" err="1" smtClean="0"/>
              <a:t>autorretenciones</a:t>
            </a:r>
            <a:r>
              <a:rPr lang="es-MX" sz="2000" b="1" dirty="0" smtClean="0"/>
              <a:t> en un valor superior al que ha debido realizarse, el </a:t>
            </a:r>
            <a:r>
              <a:rPr lang="es-MX" sz="2000" b="1" dirty="0" err="1" smtClean="0"/>
              <a:t>autorretenedor</a:t>
            </a:r>
            <a:r>
              <a:rPr lang="es-MX" sz="2000" b="1" dirty="0" smtClean="0"/>
              <a:t> podrá descontar tales excesos del monto de las </a:t>
            </a:r>
            <a:r>
              <a:rPr lang="es-MX" sz="2000" b="1" dirty="0" err="1" smtClean="0"/>
              <a:t>autorretenciones</a:t>
            </a:r>
            <a:r>
              <a:rPr lang="es-MX" sz="2000" b="1" dirty="0" smtClean="0"/>
              <a:t> en el respectivo periodo o en los siguientes, si el valor a descontar es superior a dichas </a:t>
            </a:r>
            <a:r>
              <a:rPr lang="es-MX" sz="2000" b="1" dirty="0" err="1" smtClean="0"/>
              <a:t>autorretenciones</a:t>
            </a:r>
            <a:r>
              <a:rPr lang="es-MX" sz="2000" b="1" dirty="0" smtClean="0"/>
              <a:t>.</a:t>
            </a:r>
            <a:endParaRPr lang="es-MX" sz="2000" b="1" dirty="0"/>
          </a:p>
        </p:txBody>
      </p:sp>
      <p:sp>
        <p:nvSpPr>
          <p:cNvPr id="5" name="Título 1"/>
          <p:cNvSpPr txBox="1">
            <a:spLocks/>
          </p:cNvSpPr>
          <p:nvPr/>
        </p:nvSpPr>
        <p:spPr>
          <a:xfrm>
            <a:off x="971600" y="404664"/>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a:r>
              <a:rPr lang="es-MX" sz="3600" b="1" dirty="0" err="1" smtClean="0">
                <a:solidFill>
                  <a:srgbClr val="FFFFFF"/>
                </a:solidFill>
                <a:effectLst>
                  <a:outerShdw blurRad="38100" dist="38100" dir="2700000" algn="tl">
                    <a:srgbClr val="000000">
                      <a:alpha val="43137"/>
                    </a:srgbClr>
                  </a:outerShdw>
                </a:effectLst>
                <a:latin typeface="Calibri" panose="020F0502020204030204" pitchFamily="34" charset="0"/>
              </a:rPr>
              <a:t>Autorretenciones</a:t>
            </a:r>
            <a:r>
              <a:rPr lang="es-MX" sz="3600" b="1" dirty="0" smtClean="0">
                <a:solidFill>
                  <a:srgbClr val="FFFFFF"/>
                </a:solidFill>
                <a:effectLst>
                  <a:outerShdw blurRad="38100" dist="38100" dir="2700000" algn="tl">
                    <a:srgbClr val="000000">
                      <a:alpha val="43137"/>
                    </a:srgbClr>
                  </a:outerShdw>
                </a:effectLst>
                <a:latin typeface="Calibri" panose="020F0502020204030204" pitchFamily="34" charset="0"/>
              </a:rPr>
              <a:t> en Exceso </a:t>
            </a:r>
            <a:endParaRPr lang="es-MX" sz="3600" b="1" dirty="0">
              <a:solidFill>
                <a:srgbClr val="FFFFFF"/>
              </a:solidFill>
              <a:effectLst>
                <a:outerShdw blurRad="38100" dist="38100" dir="2700000" algn="tl">
                  <a:srgbClr val="000000">
                    <a:alpha val="43137"/>
                  </a:srgbClr>
                </a:outerShdw>
              </a:effectLst>
              <a:latin typeface="Calibri" panose="020F0502020204030204" pitchFamily="34" charset="0"/>
            </a:endParaRPr>
          </a:p>
        </p:txBody>
      </p:sp>
      <p:sp>
        <p:nvSpPr>
          <p:cNvPr id="6" name="2 Rectángulo"/>
          <p:cNvSpPr/>
          <p:nvPr/>
        </p:nvSpPr>
        <p:spPr>
          <a:xfrm>
            <a:off x="35496" y="4005065"/>
            <a:ext cx="8309765" cy="1323439"/>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000" b="1" dirty="0" smtClean="0"/>
              <a:t>Las devoluciones de las retenciones en virtud del </a:t>
            </a:r>
            <a:r>
              <a:rPr lang="es-MX" sz="2000" b="1" dirty="0" err="1" smtClean="0"/>
              <a:t>Dec</a:t>
            </a:r>
            <a:r>
              <a:rPr lang="es-MX" sz="2000" b="1" dirty="0" smtClean="0"/>
              <a:t>. 862/3013, podrán descontarse del monto de las retenciones de renta y/o ventas, que estén pendientes de declarar y consignar el periodo en el que se presente la solicitud de devolución</a:t>
            </a:r>
            <a:endParaRPr lang="es-MX" sz="2000" b="1"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49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356350"/>
            <a:ext cx="8138772"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a:spLocks noGrp="1"/>
          </p:cNvSpPr>
          <p:nvPr>
            <p:ph type="ctrTitle"/>
          </p:nvPr>
        </p:nvSpPr>
        <p:spPr>
          <a:xfrm>
            <a:off x="971600" y="692696"/>
            <a:ext cx="7776864" cy="1171885"/>
          </a:xfrm>
          <a:solidFill>
            <a:schemeClr val="accent5">
              <a:lumMod val="75000"/>
            </a:schemeClr>
          </a:solidFill>
          <a:ln w="57150">
            <a:solidFill>
              <a:schemeClr val="bg1"/>
            </a:solidFill>
          </a:ln>
        </p:spPr>
        <p:txBody>
          <a:bodyPr anchor="ctr">
            <a:normAutofit fontScale="90000"/>
          </a:bodyPr>
          <a:lstStyle/>
          <a:p>
            <a:pPr algn="ctr"/>
            <a:r>
              <a:rPr lang="es-MX" sz="3600" b="1" dirty="0" smtClean="0">
                <a:solidFill>
                  <a:srgbClr val="FFFFFF"/>
                </a:solidFill>
              </a:rPr>
              <a:t>Consideraciones Decretos 1828 y 3048 de 2013</a:t>
            </a:r>
            <a:endParaRPr lang="es-MX" sz="3600" b="1" dirty="0">
              <a:solidFill>
                <a:srgbClr val="FFFFFF"/>
              </a:solidFill>
            </a:endParaRPr>
          </a:p>
        </p:txBody>
      </p:sp>
      <p:sp>
        <p:nvSpPr>
          <p:cNvPr id="5" name="2 Rectángulo"/>
          <p:cNvSpPr/>
          <p:nvPr/>
        </p:nvSpPr>
        <p:spPr>
          <a:xfrm>
            <a:off x="107504" y="3398675"/>
            <a:ext cx="3323086" cy="1384995"/>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800" b="1" dirty="0" smtClean="0"/>
              <a:t>Fondos de Inversión Colectiva - Redenciones</a:t>
            </a:r>
            <a:endParaRPr lang="es-MX" sz="2800" b="1" dirty="0"/>
          </a:p>
        </p:txBody>
      </p:sp>
      <p:sp>
        <p:nvSpPr>
          <p:cNvPr id="6" name="18 CuadroTexto"/>
          <p:cNvSpPr txBox="1"/>
          <p:nvPr/>
        </p:nvSpPr>
        <p:spPr>
          <a:xfrm>
            <a:off x="5842664" y="2690790"/>
            <a:ext cx="2619636" cy="2800767"/>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200" b="1" dirty="0" smtClean="0"/>
              <a:t>Las entidades administradoras  deberán expedir certificado dentro de los cinco (5) días </a:t>
            </a:r>
            <a:r>
              <a:rPr lang="es-CO" sz="2200" b="1" u="sng" dirty="0" smtClean="0"/>
              <a:t>hábiles del mes siguiente a la redención</a:t>
            </a:r>
            <a:endParaRPr lang="es-CO" sz="2200" b="1" u="sng" dirty="0"/>
          </a:p>
        </p:txBody>
      </p:sp>
      <p:sp>
        <p:nvSpPr>
          <p:cNvPr id="7" name="6 Flecha abajo"/>
          <p:cNvSpPr/>
          <p:nvPr/>
        </p:nvSpPr>
        <p:spPr>
          <a:xfrm rot="16200000">
            <a:off x="4243217" y="3407097"/>
            <a:ext cx="406825" cy="1368152"/>
          </a:xfrm>
          <a:prstGeom prst="downArrow">
            <a:avLst/>
          </a:prstGeom>
          <a:solidFill>
            <a:schemeClr val="bg2">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49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83568" y="6592267"/>
            <a:ext cx="7920880"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3568" cy="620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1 Título"/>
          <p:cNvSpPr>
            <a:spLocks noGrp="1"/>
          </p:cNvSpPr>
          <p:nvPr>
            <p:ph type="ctrTitle"/>
          </p:nvPr>
        </p:nvSpPr>
        <p:spPr>
          <a:xfrm>
            <a:off x="2123728" y="0"/>
            <a:ext cx="4452808" cy="521543"/>
          </a:xfrm>
        </p:spPr>
        <p:txBody>
          <a:bodyPr>
            <a:normAutofit fontScale="90000"/>
          </a:bodyPr>
          <a:lstStyle/>
          <a:p>
            <a:pPr algn="l"/>
            <a:r>
              <a:rPr lang="es-MX" sz="3200" b="1" dirty="0" smtClean="0">
                <a:latin typeface="Arial Black" panose="020B0A04020102020204" pitchFamily="34" charset="0"/>
              </a:rPr>
              <a:t>Histórico del </a:t>
            </a:r>
            <a:r>
              <a:rPr lang="es-MX" sz="3200" b="1" dirty="0" smtClean="0">
                <a:solidFill>
                  <a:srgbClr val="00B050"/>
                </a:solidFill>
                <a:latin typeface="Arial Black" panose="020B0A04020102020204" pitchFamily="34" charset="0"/>
              </a:rPr>
              <a:t>CREE</a:t>
            </a:r>
            <a:endParaRPr lang="es-MX" sz="3200" b="1" dirty="0">
              <a:solidFill>
                <a:srgbClr val="00B050"/>
              </a:solidFill>
              <a:latin typeface="Arial Black" panose="020B0A04020102020204" pitchFamily="34" charset="0"/>
            </a:endParaRPr>
          </a:p>
        </p:txBody>
      </p:sp>
      <p:sp>
        <p:nvSpPr>
          <p:cNvPr id="2" name="1 Cheurón"/>
          <p:cNvSpPr/>
          <p:nvPr/>
        </p:nvSpPr>
        <p:spPr>
          <a:xfrm>
            <a:off x="35496" y="715132"/>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26 de Diciembre de 2012</a:t>
            </a:r>
            <a:endParaRPr lang="es-MX" b="1" dirty="0">
              <a:solidFill>
                <a:schemeClr val="bg1"/>
              </a:solidFill>
              <a:latin typeface="Arial" panose="020B0604020202020204" pitchFamily="34" charset="0"/>
              <a:cs typeface="Arial" panose="020B0604020202020204" pitchFamily="34" charset="0"/>
            </a:endParaRPr>
          </a:p>
        </p:txBody>
      </p:sp>
      <p:sp>
        <p:nvSpPr>
          <p:cNvPr id="12" name="11 Rectángulo redondeado"/>
          <p:cNvSpPr/>
          <p:nvPr/>
        </p:nvSpPr>
        <p:spPr>
          <a:xfrm>
            <a:off x="3923928" y="620688"/>
            <a:ext cx="5112568" cy="50405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smtClean="0">
                <a:solidFill>
                  <a:schemeClr val="tx1">
                    <a:lumMod val="95000"/>
                    <a:lumOff val="5000"/>
                  </a:schemeClr>
                </a:solidFill>
                <a:latin typeface="Arial" panose="020B0604020202020204" pitchFamily="34" charset="0"/>
                <a:cs typeface="Arial" panose="020B0604020202020204" pitchFamily="34" charset="0"/>
              </a:rPr>
              <a:t>Ley 1607</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Crea el impuesto sobre la renta para la equidad CREE</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4" name="13 Cheurón"/>
          <p:cNvSpPr/>
          <p:nvPr/>
        </p:nvSpPr>
        <p:spPr>
          <a:xfrm>
            <a:off x="47183" y="1484784"/>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26 de Abril de 2013</a:t>
            </a:r>
            <a:endParaRPr lang="es-MX" b="1" dirty="0">
              <a:solidFill>
                <a:schemeClr val="bg1"/>
              </a:solidFill>
              <a:latin typeface="Arial" panose="020B0604020202020204" pitchFamily="34" charset="0"/>
              <a:cs typeface="Arial" panose="020B0604020202020204" pitchFamily="34" charset="0"/>
            </a:endParaRPr>
          </a:p>
        </p:txBody>
      </p:sp>
      <p:sp>
        <p:nvSpPr>
          <p:cNvPr id="15" name="14 Rectángulo redondeado"/>
          <p:cNvSpPr/>
          <p:nvPr/>
        </p:nvSpPr>
        <p:spPr>
          <a:xfrm>
            <a:off x="3923928" y="1363204"/>
            <a:ext cx="5112568" cy="5536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862</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Crea las tarifas de retención y su vigencia fue de mayo 1 a 31 de agosto de 2013</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6" name="15 Cheurón"/>
          <p:cNvSpPr/>
          <p:nvPr/>
        </p:nvSpPr>
        <p:spPr>
          <a:xfrm>
            <a:off x="35496" y="2204864"/>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27 de agosto de 2013</a:t>
            </a:r>
            <a:endParaRPr lang="es-MX" b="1" dirty="0">
              <a:solidFill>
                <a:schemeClr val="bg1"/>
              </a:solidFill>
              <a:latin typeface="Arial" panose="020B0604020202020204" pitchFamily="34" charset="0"/>
              <a:cs typeface="Arial" panose="020B0604020202020204" pitchFamily="34" charset="0"/>
            </a:endParaRPr>
          </a:p>
        </p:txBody>
      </p:sp>
      <p:sp>
        <p:nvSpPr>
          <p:cNvPr id="18" name="17 Rectángulo redondeado"/>
          <p:cNvSpPr/>
          <p:nvPr/>
        </p:nvSpPr>
        <p:spPr>
          <a:xfrm>
            <a:off x="3923928" y="2083284"/>
            <a:ext cx="5112568" cy="5536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1828</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Deroga el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862 y crea la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autorretención</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a partir del 1 de sept. de 2013</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9" name="18 Cheurón"/>
          <p:cNvSpPr/>
          <p:nvPr/>
        </p:nvSpPr>
        <p:spPr>
          <a:xfrm>
            <a:off x="35496" y="2924944"/>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11 de octubre de 2013</a:t>
            </a:r>
            <a:endParaRPr lang="es-MX" b="1" dirty="0">
              <a:solidFill>
                <a:schemeClr val="bg1"/>
              </a:solidFill>
              <a:latin typeface="Arial" panose="020B0604020202020204" pitchFamily="34" charset="0"/>
              <a:cs typeface="Arial" panose="020B0604020202020204" pitchFamily="34" charset="0"/>
            </a:endParaRPr>
          </a:p>
        </p:txBody>
      </p:sp>
      <p:sp>
        <p:nvSpPr>
          <p:cNvPr id="20" name="19 Rectángulo redondeado"/>
          <p:cNvSpPr/>
          <p:nvPr/>
        </p:nvSpPr>
        <p:spPr>
          <a:xfrm>
            <a:off x="3923928" y="2947380"/>
            <a:ext cx="5112568" cy="31281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2222</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Regula el funcionamiento del fondo CREE</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2" name="21 Cheurón"/>
          <p:cNvSpPr/>
          <p:nvPr/>
        </p:nvSpPr>
        <p:spPr>
          <a:xfrm>
            <a:off x="35496" y="3667460"/>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22 de noviembre de 2013</a:t>
            </a:r>
            <a:endParaRPr lang="es-MX" b="1" dirty="0">
              <a:solidFill>
                <a:schemeClr val="bg1"/>
              </a:solidFill>
              <a:latin typeface="Arial" panose="020B0604020202020204" pitchFamily="34" charset="0"/>
              <a:cs typeface="Arial" panose="020B0604020202020204" pitchFamily="34" charset="0"/>
            </a:endParaRPr>
          </a:p>
        </p:txBody>
      </p:sp>
      <p:sp>
        <p:nvSpPr>
          <p:cNvPr id="23" name="22 Rectángulo redondeado"/>
          <p:cNvSpPr/>
          <p:nvPr/>
        </p:nvSpPr>
        <p:spPr>
          <a:xfrm>
            <a:off x="3923928" y="3429000"/>
            <a:ext cx="5112568" cy="6976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2701 –</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Señala la depuración para la base gravable y los aspectos relacionados con la devolución de saldos a favor</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4" name="23 Cheurón"/>
          <p:cNvSpPr/>
          <p:nvPr/>
        </p:nvSpPr>
        <p:spPr>
          <a:xfrm>
            <a:off x="47183" y="4437112"/>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20 de diciembre de 2013</a:t>
            </a:r>
            <a:endParaRPr lang="es-MX" b="1" dirty="0">
              <a:solidFill>
                <a:schemeClr val="bg1"/>
              </a:solidFill>
              <a:latin typeface="Arial" panose="020B0604020202020204" pitchFamily="34" charset="0"/>
              <a:cs typeface="Arial" panose="020B0604020202020204" pitchFamily="34" charset="0"/>
            </a:endParaRPr>
          </a:p>
        </p:txBody>
      </p:sp>
      <p:sp>
        <p:nvSpPr>
          <p:cNvPr id="25" name="24 Rectángulo redondeado"/>
          <p:cNvSpPr/>
          <p:nvPr/>
        </p:nvSpPr>
        <p:spPr>
          <a:xfrm>
            <a:off x="3923928" y="4293096"/>
            <a:ext cx="5112568" cy="57606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2972 –</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Establece plazos para la presentación de la declaración anual y de las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autorretenciones</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en el 2014.</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6" name="25 Flecha izquierda y derecha"/>
          <p:cNvSpPr/>
          <p:nvPr/>
        </p:nvSpPr>
        <p:spPr>
          <a:xfrm>
            <a:off x="3059832" y="5085184"/>
            <a:ext cx="2880320" cy="576064"/>
          </a:xfrm>
          <a:prstGeom prst="left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bg1"/>
                </a:solidFill>
                <a:latin typeface="Arial" panose="020B0604020202020204" pitchFamily="34" charset="0"/>
                <a:cs typeface="Arial" panose="020B0604020202020204" pitchFamily="34" charset="0"/>
              </a:rPr>
              <a:t>27 de </a:t>
            </a:r>
            <a:r>
              <a:rPr lang="es-MX" b="1" dirty="0" smtClean="0">
                <a:solidFill>
                  <a:schemeClr val="bg1"/>
                </a:solidFill>
                <a:latin typeface="Arial" panose="020B0604020202020204" pitchFamily="34" charset="0"/>
                <a:cs typeface="Arial" panose="020B0604020202020204" pitchFamily="34" charset="0"/>
              </a:rPr>
              <a:t>diciembre 2013</a:t>
            </a:r>
            <a:endParaRPr lang="es-MX" b="1" dirty="0">
              <a:solidFill>
                <a:schemeClr val="bg1"/>
              </a:solidFill>
              <a:latin typeface="Arial" panose="020B0604020202020204" pitchFamily="34" charset="0"/>
              <a:cs typeface="Arial" panose="020B0604020202020204" pitchFamily="34" charset="0"/>
            </a:endParaRPr>
          </a:p>
        </p:txBody>
      </p:sp>
      <p:sp>
        <p:nvSpPr>
          <p:cNvPr id="27" name="26 Rectángulo redondeado"/>
          <p:cNvSpPr/>
          <p:nvPr/>
        </p:nvSpPr>
        <p:spPr>
          <a:xfrm>
            <a:off x="35496" y="5013176"/>
            <a:ext cx="3024336" cy="6976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3048 –</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Modifica aspectos de los decretos 1828 y 2701 de 2013</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8" name="27 Rectángulo redondeado"/>
          <p:cNvSpPr/>
          <p:nvPr/>
        </p:nvSpPr>
        <p:spPr>
          <a:xfrm>
            <a:off x="5940152" y="5013176"/>
            <a:ext cx="3096344" cy="6976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3029–</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Modifica las tarifas de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autorretención</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CREE. No publicado</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9" name="28 Cheurón"/>
          <p:cNvSpPr/>
          <p:nvPr/>
        </p:nvSpPr>
        <p:spPr>
          <a:xfrm>
            <a:off x="35496" y="6115732"/>
            <a:ext cx="3732729" cy="337604"/>
          </a:xfrm>
          <a:prstGeom prst="chevron">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9 de enero de 2014</a:t>
            </a:r>
            <a:endParaRPr lang="es-MX" b="1" dirty="0">
              <a:solidFill>
                <a:schemeClr val="bg1"/>
              </a:solidFill>
              <a:latin typeface="Arial" panose="020B0604020202020204" pitchFamily="34" charset="0"/>
              <a:cs typeface="Arial" panose="020B0604020202020204" pitchFamily="34" charset="0"/>
            </a:endParaRPr>
          </a:p>
        </p:txBody>
      </p:sp>
      <p:sp>
        <p:nvSpPr>
          <p:cNvPr id="30" name="29 Rectángulo redondeado"/>
          <p:cNvSpPr/>
          <p:nvPr/>
        </p:nvSpPr>
        <p:spPr>
          <a:xfrm>
            <a:off x="3923928" y="5949280"/>
            <a:ext cx="5112568" cy="72008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600" b="1" dirty="0" smtClean="0">
                <a:solidFill>
                  <a:schemeClr val="tx1">
                    <a:lumMod val="95000"/>
                    <a:lumOff val="5000"/>
                  </a:schemeClr>
                </a:solidFill>
                <a:latin typeface="Arial" panose="020B0604020202020204" pitchFamily="34" charset="0"/>
                <a:cs typeface="Arial" panose="020B0604020202020204" pitchFamily="34" charset="0"/>
              </a:rPr>
              <a:t>. 014 –</a:t>
            </a:r>
            <a:r>
              <a:rPr lang="es-MX" b="1" dirty="0" smtClean="0">
                <a:solidFill>
                  <a:schemeClr val="tx1">
                    <a:lumMod val="95000"/>
                    <a:lumOff val="5000"/>
                  </a:schemeClr>
                </a:solidFill>
                <a:latin typeface="Arial" panose="020B0604020202020204" pitchFamily="34" charset="0"/>
                <a:cs typeface="Arial" panose="020B0604020202020204" pitchFamily="34" charset="0"/>
              </a:rPr>
              <a:t>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Deroga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3029 y retoma las tarifas de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autorretención</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que traía el </a:t>
            </a:r>
            <a:r>
              <a:rPr lang="es-MX" sz="1400" b="1" dirty="0" err="1" smtClean="0">
                <a:solidFill>
                  <a:schemeClr val="tx1">
                    <a:lumMod val="95000"/>
                    <a:lumOff val="5000"/>
                  </a:schemeClr>
                </a:solidFill>
                <a:latin typeface="Arial" panose="020B0604020202020204" pitchFamily="34" charset="0"/>
                <a:cs typeface="Arial" panose="020B0604020202020204" pitchFamily="34" charset="0"/>
              </a:rPr>
              <a:t>Dec</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 3029 y las refrenda publicando el decreto en el diario oficial</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68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ppt_x"/>
                                          </p:val>
                                        </p:tav>
                                        <p:tav tm="100000">
                                          <p:val>
                                            <p:strVal val="#ppt_x"/>
                                          </p:val>
                                        </p:tav>
                                      </p:tavLst>
                                    </p:anim>
                                    <p:anim calcmode="lin" valueType="num">
                                      <p:cBhvr additive="base">
                                        <p:cTn id="48" dur="500" fill="hold"/>
                                        <p:tgtEl>
                                          <p:spTgt spid="2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additive="base">
                                        <p:cTn id="57" dur="500" fill="hold"/>
                                        <p:tgtEl>
                                          <p:spTgt spid="24"/>
                                        </p:tgtEl>
                                        <p:attrNameLst>
                                          <p:attrName>ppt_x</p:attrName>
                                        </p:attrNameLst>
                                      </p:cBhvr>
                                      <p:tavLst>
                                        <p:tav tm="0">
                                          <p:val>
                                            <p:strVal val="#ppt_x"/>
                                          </p:val>
                                        </p:tav>
                                        <p:tav tm="100000">
                                          <p:val>
                                            <p:strVal val="#ppt_x"/>
                                          </p:val>
                                        </p:tav>
                                      </p:tavLst>
                                    </p:anim>
                                    <p:anim calcmode="lin" valueType="num">
                                      <p:cBhvr additive="base">
                                        <p:cTn id="58" dur="500" fill="hold"/>
                                        <p:tgtEl>
                                          <p:spTgt spid="2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wipe(down)">
                                      <p:cBhvr>
                                        <p:cTn id="73" dur="580">
                                          <p:stCondLst>
                                            <p:cond delay="0"/>
                                          </p:stCondLst>
                                        </p:cTn>
                                        <p:tgtEl>
                                          <p:spTgt spid="27"/>
                                        </p:tgtEl>
                                      </p:cBhvr>
                                    </p:animEffect>
                                    <p:anim calcmode="lin" valueType="num">
                                      <p:cBhvr>
                                        <p:cTn id="74"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79" dur="26">
                                          <p:stCondLst>
                                            <p:cond delay="650"/>
                                          </p:stCondLst>
                                        </p:cTn>
                                        <p:tgtEl>
                                          <p:spTgt spid="27"/>
                                        </p:tgtEl>
                                      </p:cBhvr>
                                      <p:to x="100000" y="60000"/>
                                    </p:animScale>
                                    <p:animScale>
                                      <p:cBhvr>
                                        <p:cTn id="80" dur="166" decel="50000">
                                          <p:stCondLst>
                                            <p:cond delay="676"/>
                                          </p:stCondLst>
                                        </p:cTn>
                                        <p:tgtEl>
                                          <p:spTgt spid="27"/>
                                        </p:tgtEl>
                                      </p:cBhvr>
                                      <p:to x="100000" y="100000"/>
                                    </p:animScale>
                                    <p:animScale>
                                      <p:cBhvr>
                                        <p:cTn id="81" dur="26">
                                          <p:stCondLst>
                                            <p:cond delay="1312"/>
                                          </p:stCondLst>
                                        </p:cTn>
                                        <p:tgtEl>
                                          <p:spTgt spid="27"/>
                                        </p:tgtEl>
                                      </p:cBhvr>
                                      <p:to x="100000" y="80000"/>
                                    </p:animScale>
                                    <p:animScale>
                                      <p:cBhvr>
                                        <p:cTn id="82" dur="166" decel="50000">
                                          <p:stCondLst>
                                            <p:cond delay="1338"/>
                                          </p:stCondLst>
                                        </p:cTn>
                                        <p:tgtEl>
                                          <p:spTgt spid="27"/>
                                        </p:tgtEl>
                                      </p:cBhvr>
                                      <p:to x="100000" y="100000"/>
                                    </p:animScale>
                                    <p:animScale>
                                      <p:cBhvr>
                                        <p:cTn id="83" dur="26">
                                          <p:stCondLst>
                                            <p:cond delay="1642"/>
                                          </p:stCondLst>
                                        </p:cTn>
                                        <p:tgtEl>
                                          <p:spTgt spid="27"/>
                                        </p:tgtEl>
                                      </p:cBhvr>
                                      <p:to x="100000" y="90000"/>
                                    </p:animScale>
                                    <p:animScale>
                                      <p:cBhvr>
                                        <p:cTn id="84" dur="166" decel="50000">
                                          <p:stCondLst>
                                            <p:cond delay="1668"/>
                                          </p:stCondLst>
                                        </p:cTn>
                                        <p:tgtEl>
                                          <p:spTgt spid="27"/>
                                        </p:tgtEl>
                                      </p:cBhvr>
                                      <p:to x="100000" y="100000"/>
                                    </p:animScale>
                                    <p:animScale>
                                      <p:cBhvr>
                                        <p:cTn id="85" dur="26">
                                          <p:stCondLst>
                                            <p:cond delay="1808"/>
                                          </p:stCondLst>
                                        </p:cTn>
                                        <p:tgtEl>
                                          <p:spTgt spid="27"/>
                                        </p:tgtEl>
                                      </p:cBhvr>
                                      <p:to x="100000" y="95000"/>
                                    </p:animScale>
                                    <p:animScale>
                                      <p:cBhvr>
                                        <p:cTn id="86" dur="166" decel="50000">
                                          <p:stCondLst>
                                            <p:cond delay="1834"/>
                                          </p:stCondLst>
                                        </p:cTn>
                                        <p:tgtEl>
                                          <p:spTgt spid="27"/>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6"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wipe(down)">
                                      <p:cBhvr>
                                        <p:cTn id="91" dur="580">
                                          <p:stCondLst>
                                            <p:cond delay="0"/>
                                          </p:stCondLst>
                                        </p:cTn>
                                        <p:tgtEl>
                                          <p:spTgt spid="28"/>
                                        </p:tgtEl>
                                      </p:cBhvr>
                                    </p:animEffect>
                                    <p:anim calcmode="lin" valueType="num">
                                      <p:cBhvr>
                                        <p:cTn id="92"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97" dur="26">
                                          <p:stCondLst>
                                            <p:cond delay="650"/>
                                          </p:stCondLst>
                                        </p:cTn>
                                        <p:tgtEl>
                                          <p:spTgt spid="28"/>
                                        </p:tgtEl>
                                      </p:cBhvr>
                                      <p:to x="100000" y="60000"/>
                                    </p:animScale>
                                    <p:animScale>
                                      <p:cBhvr>
                                        <p:cTn id="98" dur="166" decel="50000">
                                          <p:stCondLst>
                                            <p:cond delay="676"/>
                                          </p:stCondLst>
                                        </p:cTn>
                                        <p:tgtEl>
                                          <p:spTgt spid="28"/>
                                        </p:tgtEl>
                                      </p:cBhvr>
                                      <p:to x="100000" y="100000"/>
                                    </p:animScale>
                                    <p:animScale>
                                      <p:cBhvr>
                                        <p:cTn id="99" dur="26">
                                          <p:stCondLst>
                                            <p:cond delay="1312"/>
                                          </p:stCondLst>
                                        </p:cTn>
                                        <p:tgtEl>
                                          <p:spTgt spid="28"/>
                                        </p:tgtEl>
                                      </p:cBhvr>
                                      <p:to x="100000" y="80000"/>
                                    </p:animScale>
                                    <p:animScale>
                                      <p:cBhvr>
                                        <p:cTn id="100" dur="166" decel="50000">
                                          <p:stCondLst>
                                            <p:cond delay="1338"/>
                                          </p:stCondLst>
                                        </p:cTn>
                                        <p:tgtEl>
                                          <p:spTgt spid="28"/>
                                        </p:tgtEl>
                                      </p:cBhvr>
                                      <p:to x="100000" y="100000"/>
                                    </p:animScale>
                                    <p:animScale>
                                      <p:cBhvr>
                                        <p:cTn id="101" dur="26">
                                          <p:stCondLst>
                                            <p:cond delay="1642"/>
                                          </p:stCondLst>
                                        </p:cTn>
                                        <p:tgtEl>
                                          <p:spTgt spid="28"/>
                                        </p:tgtEl>
                                      </p:cBhvr>
                                      <p:to x="100000" y="90000"/>
                                    </p:animScale>
                                    <p:animScale>
                                      <p:cBhvr>
                                        <p:cTn id="102" dur="166" decel="50000">
                                          <p:stCondLst>
                                            <p:cond delay="1668"/>
                                          </p:stCondLst>
                                        </p:cTn>
                                        <p:tgtEl>
                                          <p:spTgt spid="28"/>
                                        </p:tgtEl>
                                      </p:cBhvr>
                                      <p:to x="100000" y="100000"/>
                                    </p:animScale>
                                    <p:animScale>
                                      <p:cBhvr>
                                        <p:cTn id="103" dur="26">
                                          <p:stCondLst>
                                            <p:cond delay="1808"/>
                                          </p:stCondLst>
                                        </p:cTn>
                                        <p:tgtEl>
                                          <p:spTgt spid="28"/>
                                        </p:tgtEl>
                                      </p:cBhvr>
                                      <p:to x="100000" y="95000"/>
                                    </p:animScale>
                                    <p:animScale>
                                      <p:cBhvr>
                                        <p:cTn id="104" dur="166" decel="50000">
                                          <p:stCondLst>
                                            <p:cond delay="1834"/>
                                          </p:stCondLst>
                                        </p:cTn>
                                        <p:tgtEl>
                                          <p:spTgt spid="28"/>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additive="base">
                                        <p:cTn id="109" dur="500" fill="hold"/>
                                        <p:tgtEl>
                                          <p:spTgt spid="29"/>
                                        </p:tgtEl>
                                        <p:attrNameLst>
                                          <p:attrName>ppt_x</p:attrName>
                                        </p:attrNameLst>
                                      </p:cBhvr>
                                      <p:tavLst>
                                        <p:tav tm="0">
                                          <p:val>
                                            <p:strVal val="#ppt_x"/>
                                          </p:val>
                                        </p:tav>
                                        <p:tav tm="100000">
                                          <p:val>
                                            <p:strVal val="#ppt_x"/>
                                          </p:val>
                                        </p:tav>
                                      </p:tavLst>
                                    </p:anim>
                                    <p:anim calcmode="lin" valueType="num">
                                      <p:cBhvr additive="base">
                                        <p:cTn id="110" dur="500" fill="hold"/>
                                        <p:tgtEl>
                                          <p:spTgt spid="29"/>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30"/>
                                        </p:tgtEl>
                                        <p:attrNameLst>
                                          <p:attrName>style.visibility</p:attrName>
                                        </p:attrNameLst>
                                      </p:cBhvr>
                                      <p:to>
                                        <p:strVal val="visible"/>
                                      </p:to>
                                    </p:set>
                                    <p:anim calcmode="lin" valueType="num">
                                      <p:cBhvr additive="base">
                                        <p:cTn id="113" dur="500" fill="hold"/>
                                        <p:tgtEl>
                                          <p:spTgt spid="30"/>
                                        </p:tgtEl>
                                        <p:attrNameLst>
                                          <p:attrName>ppt_x</p:attrName>
                                        </p:attrNameLst>
                                      </p:cBhvr>
                                      <p:tavLst>
                                        <p:tav tm="0">
                                          <p:val>
                                            <p:strVal val="#ppt_x"/>
                                          </p:val>
                                        </p:tav>
                                        <p:tav tm="100000">
                                          <p:val>
                                            <p:strVal val="#ppt_x"/>
                                          </p:val>
                                        </p:tav>
                                      </p:tavLst>
                                    </p:anim>
                                    <p:anim calcmode="lin" valueType="num">
                                      <p:cBhvr additive="base">
                                        <p:cTn id="1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4" grpId="0" animBg="1"/>
      <p:bldP spid="15" grpId="0" animBg="1"/>
      <p:bldP spid="16" grpId="0" animBg="1"/>
      <p:bldP spid="18" grpId="0" animBg="1"/>
      <p:bldP spid="19" grpId="0" animBg="1"/>
      <p:bldP spid="20"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448251"/>
            <a:ext cx="770434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5" name="18 CuadroTexto"/>
          <p:cNvSpPr txBox="1"/>
          <p:nvPr/>
        </p:nvSpPr>
        <p:spPr>
          <a:xfrm>
            <a:off x="467544" y="2056780"/>
            <a:ext cx="3456384" cy="2308324"/>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400" b="1" dirty="0" smtClean="0">
                <a:effectLst>
                  <a:outerShdw blurRad="38100" dist="38100" dir="2700000" algn="tl">
                    <a:srgbClr val="000000">
                      <a:alpha val="43137"/>
                    </a:srgbClr>
                  </a:outerShdw>
                </a:effectLst>
              </a:rPr>
              <a:t>P</a:t>
            </a:r>
            <a:r>
              <a:rPr lang="es-CO" sz="2400" b="1" dirty="0" smtClean="0"/>
              <a:t>ara los contribuyentes </a:t>
            </a:r>
            <a:r>
              <a:rPr lang="es-CO" sz="2400" b="1" dirty="0" err="1" smtClean="0"/>
              <a:t>autorretenedores</a:t>
            </a:r>
            <a:r>
              <a:rPr lang="es-CO" sz="2400" b="1" dirty="0" smtClean="0"/>
              <a:t> que se constituyan durante el año, la presentación y pago deberá hacerlo cuatrimestral.</a:t>
            </a:r>
            <a:endParaRPr lang="es-CO" sz="2400" b="1" dirty="0"/>
          </a:p>
        </p:txBody>
      </p:sp>
      <p:sp>
        <p:nvSpPr>
          <p:cNvPr id="6" name="18 CuadroTexto"/>
          <p:cNvSpPr txBox="1"/>
          <p:nvPr/>
        </p:nvSpPr>
        <p:spPr>
          <a:xfrm>
            <a:off x="5288598" y="2792629"/>
            <a:ext cx="3171834" cy="3046988"/>
          </a:xfrm>
          <a:prstGeom prst="rect">
            <a:avLst/>
          </a:prstGeom>
          <a:solidFill>
            <a:schemeClr val="accent3">
              <a:lumMod val="40000"/>
              <a:lumOff val="60000"/>
            </a:schemeClr>
          </a:solidFill>
          <a:ln>
            <a:solidFill>
              <a:schemeClr val="accent1"/>
            </a:solidFill>
          </a:ln>
        </p:spPr>
        <p:txBody>
          <a:bodyPr wrap="square" rtlCol="0">
            <a:spAutoFit/>
          </a:bodyPr>
          <a:lstStyle/>
          <a:p>
            <a:pPr algn="ctr"/>
            <a:r>
              <a:rPr lang="es-CO" sz="2400" b="1" dirty="0" smtClean="0"/>
              <a:t>La declaración por las </a:t>
            </a:r>
            <a:r>
              <a:rPr lang="es-CO" sz="2400" b="1" dirty="0" err="1" smtClean="0"/>
              <a:t>autorretenciones</a:t>
            </a:r>
            <a:r>
              <a:rPr lang="es-CO" sz="2400" b="1" dirty="0" smtClean="0"/>
              <a:t> deberán presentarse de forma virtual y se elimina la obligatoriedad del pago a través de medios electrónicos.</a:t>
            </a:r>
            <a:endParaRPr lang="es-CO" sz="2400" b="1" dirty="0"/>
          </a:p>
        </p:txBody>
      </p:sp>
      <p:pic>
        <p:nvPicPr>
          <p:cNvPr id="7" name="Picture 6" descr="http://www.impactmediard.com/wp-content/uploads/2012/01/social-media-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556108"/>
            <a:ext cx="2589703" cy="17183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ítulo 1"/>
          <p:cNvSpPr txBox="1">
            <a:spLocks/>
          </p:cNvSpPr>
          <p:nvPr/>
        </p:nvSpPr>
        <p:spPr>
          <a:xfrm>
            <a:off x="971600" y="404664"/>
            <a:ext cx="7776864" cy="1171885"/>
          </a:xfrm>
          <a:prstGeom prst="rect">
            <a:avLst/>
          </a:prstGeom>
          <a:solidFill>
            <a:schemeClr val="accent5">
              <a:lumMod val="75000"/>
            </a:schemeClr>
          </a:solidFill>
          <a:ln w="57150">
            <a:solidFill>
              <a:schemeClr val="bg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600" b="1" dirty="0" smtClean="0">
                <a:solidFill>
                  <a:srgbClr val="FFFFFF"/>
                </a:solidFill>
              </a:rPr>
              <a:t>Consideraciones Decretos 1828 y 3048 de 2013</a:t>
            </a:r>
            <a:endParaRPr lang="es-MX" sz="3600" b="1" dirty="0">
              <a:solidFill>
                <a:srgbClr val="FFFFFF"/>
              </a:solidFill>
            </a:endParaRPr>
          </a:p>
        </p:txBody>
      </p:sp>
    </p:spTree>
    <p:extLst>
      <p:ext uri="{BB962C8B-B14F-4D97-AF65-F5344CB8AC3E}">
        <p14:creationId xmlns:p14="http://schemas.microsoft.com/office/powerpoint/2010/main" val="351103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34372" y="6520259"/>
            <a:ext cx="8442084"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1367644" y="116632"/>
            <a:ext cx="6444716" cy="92645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rgbClr val="FFFFFF"/>
                </a:solidFill>
                <a:effectLst>
                  <a:outerShdw blurRad="38100" dist="38100" dir="2700000" algn="tl">
                    <a:srgbClr val="000000">
                      <a:alpha val="43137"/>
                    </a:srgbClr>
                  </a:outerShdw>
                </a:effectLst>
              </a:rPr>
              <a:t>DEPURACIÓN DE LA BASE GRAVABLE DECRETO 2701- 3048</a:t>
            </a:r>
            <a:endParaRPr lang="es-CO" sz="3600" b="1" dirty="0">
              <a:solidFill>
                <a:srgbClr val="FFFFFF"/>
              </a:solidFill>
              <a:effectLst>
                <a:outerShdw blurRad="38100" dist="38100" dir="2700000" algn="tl">
                  <a:srgbClr val="000000">
                    <a:alpha val="43137"/>
                  </a:srgbClr>
                </a:outerShdw>
              </a:effectLst>
            </a:endParaRPr>
          </a:p>
        </p:txBody>
      </p:sp>
      <p:sp>
        <p:nvSpPr>
          <p:cNvPr id="5" name="Rectángulo 5"/>
          <p:cNvSpPr/>
          <p:nvPr/>
        </p:nvSpPr>
        <p:spPr>
          <a:xfrm>
            <a:off x="467544" y="1377494"/>
            <a:ext cx="7992888" cy="8640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A los ingresos Brutos Susceptibles de incrementar el patrimonio SIN INCLUIR GANANCIAS OCASIONALES</a:t>
            </a:r>
            <a:endParaRPr lang="es-CO" sz="2400" b="1" dirty="0">
              <a:solidFill>
                <a:schemeClr val="tx1"/>
              </a:solidFill>
            </a:endParaRPr>
          </a:p>
        </p:txBody>
      </p:sp>
      <p:sp>
        <p:nvSpPr>
          <p:cNvPr id="6" name="Redondear rectángulo de esquina del mismo lado 6"/>
          <p:cNvSpPr/>
          <p:nvPr/>
        </p:nvSpPr>
        <p:spPr>
          <a:xfrm>
            <a:off x="449619" y="2981277"/>
            <a:ext cx="1944216" cy="1008112"/>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effectLst>
                  <a:outerShdw blurRad="38100" dist="38100" dir="2700000" algn="tl">
                    <a:srgbClr val="000000">
                      <a:alpha val="43137"/>
                    </a:srgbClr>
                  </a:outerShdw>
                </a:effectLst>
              </a:rPr>
              <a:t>RESTARÁ ÚNICAMENTE</a:t>
            </a:r>
            <a:endParaRPr lang="es-CO" b="1" dirty="0">
              <a:solidFill>
                <a:schemeClr val="tx1"/>
              </a:solidFill>
              <a:effectLst>
                <a:outerShdw blurRad="38100" dist="38100" dir="2700000" algn="tl">
                  <a:srgbClr val="000000">
                    <a:alpha val="43137"/>
                  </a:srgbClr>
                </a:outerShdw>
              </a:effectLst>
            </a:endParaRPr>
          </a:p>
        </p:txBody>
      </p:sp>
      <p:sp>
        <p:nvSpPr>
          <p:cNvPr id="7" name="Elipse 7"/>
          <p:cNvSpPr/>
          <p:nvPr/>
        </p:nvSpPr>
        <p:spPr>
          <a:xfrm>
            <a:off x="3597686" y="2504923"/>
            <a:ext cx="576064" cy="43204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1</a:t>
            </a:r>
            <a:endParaRPr lang="es-CO" sz="3200" dirty="0">
              <a:solidFill>
                <a:schemeClr val="tx1"/>
              </a:solidFill>
            </a:endParaRPr>
          </a:p>
        </p:txBody>
      </p:sp>
      <p:sp>
        <p:nvSpPr>
          <p:cNvPr id="8" name="Elipse 8"/>
          <p:cNvSpPr/>
          <p:nvPr/>
        </p:nvSpPr>
        <p:spPr>
          <a:xfrm>
            <a:off x="3597686" y="3460418"/>
            <a:ext cx="576064" cy="43204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2</a:t>
            </a:r>
            <a:endParaRPr lang="es-CO" sz="3200" dirty="0">
              <a:solidFill>
                <a:schemeClr val="tx1"/>
              </a:solidFill>
            </a:endParaRPr>
          </a:p>
        </p:txBody>
      </p:sp>
      <p:sp>
        <p:nvSpPr>
          <p:cNvPr id="9" name="Elipse 9"/>
          <p:cNvSpPr/>
          <p:nvPr/>
        </p:nvSpPr>
        <p:spPr>
          <a:xfrm>
            <a:off x="3566103" y="4245915"/>
            <a:ext cx="576064" cy="43204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3</a:t>
            </a:r>
            <a:endParaRPr lang="es-CO" sz="3200" dirty="0">
              <a:solidFill>
                <a:schemeClr val="tx1"/>
              </a:solidFill>
            </a:endParaRPr>
          </a:p>
        </p:txBody>
      </p:sp>
      <p:sp>
        <p:nvSpPr>
          <p:cNvPr id="10" name="Elipse 10"/>
          <p:cNvSpPr/>
          <p:nvPr/>
        </p:nvSpPr>
        <p:spPr>
          <a:xfrm>
            <a:off x="3566103" y="5059391"/>
            <a:ext cx="576064" cy="43204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4</a:t>
            </a:r>
            <a:endParaRPr lang="es-CO" sz="3200" dirty="0">
              <a:solidFill>
                <a:schemeClr val="tx1"/>
              </a:solidFill>
            </a:endParaRPr>
          </a:p>
        </p:txBody>
      </p:sp>
      <p:sp>
        <p:nvSpPr>
          <p:cNvPr id="11" name="Elipse 11"/>
          <p:cNvSpPr/>
          <p:nvPr/>
        </p:nvSpPr>
        <p:spPr>
          <a:xfrm>
            <a:off x="3624070" y="5977940"/>
            <a:ext cx="576064" cy="43204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a:solidFill>
                  <a:schemeClr val="tx1"/>
                </a:solidFill>
              </a:rPr>
              <a:t>5</a:t>
            </a:r>
          </a:p>
        </p:txBody>
      </p:sp>
      <p:sp>
        <p:nvSpPr>
          <p:cNvPr id="12" name="Redondear rectángulo de esquina del mismo lado 12"/>
          <p:cNvSpPr/>
          <p:nvPr/>
        </p:nvSpPr>
        <p:spPr>
          <a:xfrm>
            <a:off x="4572000" y="2549229"/>
            <a:ext cx="3888432" cy="432048"/>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Devoluciones, Rebajas y Descuentos</a:t>
            </a:r>
            <a:endParaRPr lang="es-CO" dirty="0">
              <a:solidFill>
                <a:schemeClr val="tx1"/>
              </a:solidFill>
            </a:endParaRPr>
          </a:p>
        </p:txBody>
      </p:sp>
      <p:sp>
        <p:nvSpPr>
          <p:cNvPr id="13" name="Redondear rectángulo de esquina del mismo lado 16"/>
          <p:cNvSpPr/>
          <p:nvPr/>
        </p:nvSpPr>
        <p:spPr>
          <a:xfrm>
            <a:off x="4572000" y="3287721"/>
            <a:ext cx="3888432" cy="604745"/>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Ingresos no Constitutivos de renta TAXATIVOS art 22 – ley 1607</a:t>
            </a:r>
            <a:endParaRPr lang="es-CO" dirty="0">
              <a:solidFill>
                <a:schemeClr val="tx1"/>
              </a:solidFill>
            </a:endParaRPr>
          </a:p>
        </p:txBody>
      </p:sp>
      <p:sp>
        <p:nvSpPr>
          <p:cNvPr id="14" name="Redondear rectángulo de esquina del mismo lado 17"/>
          <p:cNvSpPr/>
          <p:nvPr/>
        </p:nvSpPr>
        <p:spPr>
          <a:xfrm>
            <a:off x="4572000" y="4198910"/>
            <a:ext cx="3888432" cy="432048"/>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Costos Todos los aceptados en renta</a:t>
            </a:r>
            <a:endParaRPr lang="es-CO" dirty="0">
              <a:solidFill>
                <a:schemeClr val="tx1"/>
              </a:solidFill>
            </a:endParaRPr>
          </a:p>
        </p:txBody>
      </p:sp>
      <p:sp>
        <p:nvSpPr>
          <p:cNvPr id="15" name="Redondear rectángulo de esquina del mismo lado 19"/>
          <p:cNvSpPr/>
          <p:nvPr/>
        </p:nvSpPr>
        <p:spPr>
          <a:xfrm>
            <a:off x="4608848" y="4937402"/>
            <a:ext cx="3888432" cy="604745"/>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Deducciones TAXATIVAS Art. 6 </a:t>
            </a:r>
            <a:r>
              <a:rPr lang="es-CO" dirty="0" err="1" smtClean="0">
                <a:solidFill>
                  <a:schemeClr val="tx1"/>
                </a:solidFill>
              </a:rPr>
              <a:t>Dec</a:t>
            </a:r>
            <a:r>
              <a:rPr lang="es-CO" dirty="0" smtClean="0">
                <a:solidFill>
                  <a:schemeClr val="tx1"/>
                </a:solidFill>
              </a:rPr>
              <a:t> 3048</a:t>
            </a:r>
            <a:endParaRPr lang="es-CO" dirty="0">
              <a:solidFill>
                <a:schemeClr val="tx1"/>
              </a:solidFill>
            </a:endParaRPr>
          </a:p>
        </p:txBody>
      </p:sp>
      <p:sp>
        <p:nvSpPr>
          <p:cNvPr id="16" name="Redondear rectángulo de esquina del mismo lado 20"/>
          <p:cNvSpPr/>
          <p:nvPr/>
        </p:nvSpPr>
        <p:spPr>
          <a:xfrm>
            <a:off x="4608848" y="5848591"/>
            <a:ext cx="3888432" cy="604745"/>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Rentas Exentan TAXATIVAS Art 4 </a:t>
            </a:r>
            <a:r>
              <a:rPr lang="es-CO" dirty="0" err="1" smtClean="0">
                <a:solidFill>
                  <a:schemeClr val="tx1"/>
                </a:solidFill>
              </a:rPr>
              <a:t>Dec</a:t>
            </a:r>
            <a:r>
              <a:rPr lang="es-CO" dirty="0" smtClean="0">
                <a:solidFill>
                  <a:schemeClr val="tx1"/>
                </a:solidFill>
              </a:rPr>
              <a:t>. 2701</a:t>
            </a:r>
            <a:endParaRPr lang="es-CO" dirty="0">
              <a:solidFill>
                <a:schemeClr val="tx1"/>
              </a:solidFill>
            </a:endParaRPr>
          </a:p>
        </p:txBody>
      </p:sp>
      <p:sp>
        <p:nvSpPr>
          <p:cNvPr id="17" name="Rectángulo redondeado 21"/>
          <p:cNvSpPr/>
          <p:nvPr/>
        </p:nvSpPr>
        <p:spPr>
          <a:xfrm>
            <a:off x="234372" y="4973042"/>
            <a:ext cx="2847902" cy="60474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Deberá incluirse la renta líquida por recuperaciones</a:t>
            </a:r>
            <a:endParaRPr lang="es-CO" b="1" dirty="0">
              <a:solidFill>
                <a:schemeClr val="tx1"/>
              </a:solidFill>
            </a:endParaRPr>
          </a:p>
        </p:txBody>
      </p:sp>
      <p:pic>
        <p:nvPicPr>
          <p:cNvPr id="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1034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51520" y="6356350"/>
            <a:ext cx="7920880"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1133618" y="260648"/>
            <a:ext cx="6804756" cy="146232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rgbClr val="FFFFFF"/>
                </a:solidFill>
                <a:effectLst>
                  <a:outerShdw blurRad="38100" dist="38100" dir="2700000" algn="tl">
                    <a:srgbClr val="000000">
                      <a:alpha val="43137"/>
                    </a:srgbClr>
                  </a:outerShdw>
                </a:effectLst>
              </a:rPr>
              <a:t>¿EXISTE RENTA PRESUNTIVA PARA LA LIQUIDACIÓN DEL CREE?</a:t>
            </a:r>
            <a:endParaRPr lang="es-CO" sz="3600" b="1" dirty="0">
              <a:solidFill>
                <a:srgbClr val="FFFFFF"/>
              </a:solidFill>
              <a:effectLst>
                <a:outerShdw blurRad="38100" dist="38100" dir="2700000" algn="tl">
                  <a:srgbClr val="000000">
                    <a:alpha val="43137"/>
                  </a:srgbClr>
                </a:outerShdw>
              </a:effectLst>
            </a:endParaRPr>
          </a:p>
        </p:txBody>
      </p:sp>
      <p:sp>
        <p:nvSpPr>
          <p:cNvPr id="5" name="Elipse 5"/>
          <p:cNvSpPr/>
          <p:nvPr/>
        </p:nvSpPr>
        <p:spPr>
          <a:xfrm>
            <a:off x="395536" y="2348880"/>
            <a:ext cx="8280920" cy="3744416"/>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Si, El artículo 3 del decreto 2701 en su parágrafo 2 indica: “En todo caso, la base gravable del impuesto sobre la renta para equidad, no podrá ser inferior al 3% del patrimonio líquido del contribuyente en el último día del año gravable inmediatamente anterior determinado conforme a los artículos 189 y 193 del E.T.” </a:t>
            </a:r>
            <a:endParaRPr lang="es-CO" sz="2400" dirty="0">
              <a:solidFill>
                <a:schemeClr val="tx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4966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920372" cy="365125"/>
          </a:xfrm>
        </p:spPr>
        <p:txBody>
          <a:bodyPr/>
          <a:lstStyle/>
          <a:p>
            <a:r>
              <a:rPr lang="es-MX" b="1" smtClean="0">
                <a:solidFill>
                  <a:schemeClr val="tx2">
                    <a:lumMod val="60000"/>
                    <a:lumOff val="40000"/>
                  </a:schemeClr>
                </a:solidFill>
                <a:latin typeface="Arial Black" panose="020B0A04020102020204" pitchFamily="34" charset="0"/>
              </a:rPr>
              <a:t>Cesar E. Anzola Aguilar – Contador Público Tributarista</a:t>
            </a:r>
            <a:endParaRPr lang="es-MX" b="1" dirty="0">
              <a:solidFill>
                <a:schemeClr val="tx2">
                  <a:lumMod val="60000"/>
                  <a:lumOff val="40000"/>
                </a:schemeClr>
              </a:solidFill>
              <a:latin typeface="Arial Black" panose="020B0A040201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Almacenamiento de acceso secuencial"/>
          <p:cNvSpPr/>
          <p:nvPr/>
        </p:nvSpPr>
        <p:spPr>
          <a:xfrm>
            <a:off x="899592" y="4725144"/>
            <a:ext cx="2592288" cy="1368152"/>
          </a:xfrm>
          <a:prstGeom prst="flowChartMagneticTap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lumMod val="95000"/>
                    <a:lumOff val="5000"/>
                  </a:schemeClr>
                </a:solidFill>
                <a:latin typeface="Arial" panose="020B0604020202020204" pitchFamily="34" charset="0"/>
                <a:cs typeface="Arial" panose="020B0604020202020204" pitchFamily="34" charset="0"/>
              </a:rPr>
              <a:t>Los gananciales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(art. 47 E.T.)</a:t>
            </a:r>
            <a:endParaRPr lang="es-MX"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8" name="7 Almacenamiento de acceso secuencial"/>
          <p:cNvSpPr/>
          <p:nvPr/>
        </p:nvSpPr>
        <p:spPr>
          <a:xfrm>
            <a:off x="5508104" y="3429000"/>
            <a:ext cx="3024336" cy="1584176"/>
          </a:xfrm>
          <a:prstGeom prst="flowChartMagneticTap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lumMod val="95000"/>
                    <a:lumOff val="5000"/>
                  </a:schemeClr>
                </a:solidFill>
                <a:latin typeface="Arial" panose="020B0604020202020204" pitchFamily="34" charset="0"/>
                <a:cs typeface="Arial" panose="020B0604020202020204" pitchFamily="34" charset="0"/>
              </a:rPr>
              <a:t>Utilidad en la venta de terneros nacidos y enajenados en el año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(art. 46 E.T.)</a:t>
            </a:r>
            <a:endParaRPr lang="es-MX"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9" name="8 Almacenamiento de acceso secuencial"/>
          <p:cNvSpPr/>
          <p:nvPr/>
        </p:nvSpPr>
        <p:spPr>
          <a:xfrm>
            <a:off x="899592" y="2132856"/>
            <a:ext cx="2448272" cy="1368152"/>
          </a:xfrm>
          <a:prstGeom prst="flowChartMagneticTap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lumMod val="95000"/>
                    <a:lumOff val="5000"/>
                  </a:schemeClr>
                </a:solidFill>
                <a:latin typeface="Arial" panose="020B0604020202020204" pitchFamily="34" charset="0"/>
                <a:cs typeface="Arial" panose="020B0604020202020204" pitchFamily="34" charset="0"/>
              </a:rPr>
              <a:t>Por prima en colocación de acciones </a:t>
            </a:r>
            <a:r>
              <a:rPr lang="es-MX" sz="1400" b="1" dirty="0" smtClean="0">
                <a:solidFill>
                  <a:schemeClr val="tx1">
                    <a:lumMod val="95000"/>
                    <a:lumOff val="5000"/>
                  </a:schemeClr>
                </a:solidFill>
                <a:latin typeface="Arial" panose="020B0604020202020204" pitchFamily="34" charset="0"/>
                <a:cs typeface="Arial" panose="020B0604020202020204" pitchFamily="34" charset="0"/>
              </a:rPr>
              <a:t>(art. 36 E.T.)</a:t>
            </a:r>
            <a:endParaRPr lang="es-MX" sz="1400" b="1"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10" name="Picture 4" descr="http://4.bp.blogspot.com/_V7mJsA6Q5jg/TRuZKOYqi0I/AAAAAAAABJ4/RlhtfwvAWLc/s1600/interrogacion.jpg">
            <a:hlinkClick r:id="rId3"/>
          </p:cNvPr>
          <p:cNvPicPr>
            <a:picLocks noChangeAspect="1" noChangeArrowheads="1"/>
          </p:cNvPicPr>
          <p:nvPr/>
        </p:nvPicPr>
        <p:blipFill>
          <a:blip r:embed="rId4">
            <a:clrChange>
              <a:clrFrom>
                <a:srgbClr val="7A7F85"/>
              </a:clrFrom>
              <a:clrTo>
                <a:srgbClr val="7A7F85">
                  <a:alpha val="0"/>
                </a:srgbClr>
              </a:clrTo>
            </a:clrChange>
            <a:duotone>
              <a:prstClr val="black"/>
              <a:srgbClr val="99FF66">
                <a:tint val="45000"/>
                <a:satMod val="400000"/>
              </a:srgbClr>
            </a:duotone>
            <a:extLst>
              <a:ext uri="{BEBA8EAE-BF5A-486C-A8C5-ECC9F3942E4B}">
                <a14:imgProps xmlns:a14="http://schemas.microsoft.com/office/drawing/2010/main">
                  <a14:imgLayer r:embed="rId5">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6228184" y="476672"/>
            <a:ext cx="1518054" cy="1584177"/>
          </a:xfrm>
          <a:prstGeom prst="rect">
            <a:avLst/>
          </a:prstGeom>
          <a:solidFill>
            <a:schemeClr val="accent2">
              <a:lumMod val="60000"/>
              <a:lumOff val="40000"/>
            </a:schemeClr>
          </a:solidFill>
          <a:extLst/>
        </p:spPr>
      </p:pic>
      <p:sp>
        <p:nvSpPr>
          <p:cNvPr id="11" name="1 Título"/>
          <p:cNvSpPr txBox="1">
            <a:spLocks/>
          </p:cNvSpPr>
          <p:nvPr/>
        </p:nvSpPr>
        <p:spPr>
          <a:xfrm>
            <a:off x="971600" y="620688"/>
            <a:ext cx="5338936" cy="10709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sz="3200" b="1" dirty="0" smtClean="0"/>
              <a:t>Ingresos no constitutivos de renta ni ganancia ocasional</a:t>
            </a:r>
            <a:endParaRPr lang="es-MX" sz="3200" b="1" dirty="0"/>
          </a:p>
        </p:txBody>
      </p:sp>
    </p:spTree>
    <p:extLst>
      <p:ext uri="{BB962C8B-B14F-4D97-AF65-F5344CB8AC3E}">
        <p14:creationId xmlns:p14="http://schemas.microsoft.com/office/powerpoint/2010/main" val="349864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80">
                                          <p:stCondLst>
                                            <p:cond delay="0"/>
                                          </p:stCondLst>
                                        </p:cTn>
                                        <p:tgtEl>
                                          <p:spTgt spid="2"/>
                                        </p:tgtEl>
                                      </p:cBhvr>
                                    </p:animEffect>
                                    <p:anim calcmode="lin" valueType="num">
                                      <p:cBhvr>
                                        <p:cTn id="4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gtEl>
                                      </p:cBhvr>
                                      <p:to x="100000" y="60000"/>
                                    </p:animScale>
                                    <p:animScale>
                                      <p:cBhvr>
                                        <p:cTn id="50" dur="166" decel="50000">
                                          <p:stCondLst>
                                            <p:cond delay="676"/>
                                          </p:stCondLst>
                                        </p:cTn>
                                        <p:tgtEl>
                                          <p:spTgt spid="2"/>
                                        </p:tgtEl>
                                      </p:cBhvr>
                                      <p:to x="100000" y="100000"/>
                                    </p:animScale>
                                    <p:animScale>
                                      <p:cBhvr>
                                        <p:cTn id="51" dur="26">
                                          <p:stCondLst>
                                            <p:cond delay="1312"/>
                                          </p:stCondLst>
                                        </p:cTn>
                                        <p:tgtEl>
                                          <p:spTgt spid="2"/>
                                        </p:tgtEl>
                                      </p:cBhvr>
                                      <p:to x="100000" y="80000"/>
                                    </p:animScale>
                                    <p:animScale>
                                      <p:cBhvr>
                                        <p:cTn id="52" dur="166" decel="50000">
                                          <p:stCondLst>
                                            <p:cond delay="1338"/>
                                          </p:stCondLst>
                                        </p:cTn>
                                        <p:tgtEl>
                                          <p:spTgt spid="2"/>
                                        </p:tgtEl>
                                      </p:cBhvr>
                                      <p:to x="100000" y="100000"/>
                                    </p:animScale>
                                    <p:animScale>
                                      <p:cBhvr>
                                        <p:cTn id="53" dur="26">
                                          <p:stCondLst>
                                            <p:cond delay="1642"/>
                                          </p:stCondLst>
                                        </p:cTn>
                                        <p:tgtEl>
                                          <p:spTgt spid="2"/>
                                        </p:tgtEl>
                                      </p:cBhvr>
                                      <p:to x="100000" y="90000"/>
                                    </p:animScale>
                                    <p:animScale>
                                      <p:cBhvr>
                                        <p:cTn id="54" dur="166" decel="50000">
                                          <p:stCondLst>
                                            <p:cond delay="1668"/>
                                          </p:stCondLst>
                                        </p:cTn>
                                        <p:tgtEl>
                                          <p:spTgt spid="2"/>
                                        </p:tgtEl>
                                      </p:cBhvr>
                                      <p:to x="100000" y="100000"/>
                                    </p:animScale>
                                    <p:animScale>
                                      <p:cBhvr>
                                        <p:cTn id="55" dur="26">
                                          <p:stCondLst>
                                            <p:cond delay="1808"/>
                                          </p:stCondLst>
                                        </p:cTn>
                                        <p:tgtEl>
                                          <p:spTgt spid="2"/>
                                        </p:tgtEl>
                                      </p:cBhvr>
                                      <p:to x="100000" y="95000"/>
                                    </p:animScale>
                                    <p:animScale>
                                      <p:cBhvr>
                                        <p:cTn id="56" dur="166" decel="50000">
                                          <p:stCondLst>
                                            <p:cond delay="1834"/>
                                          </p:stCondLst>
                                        </p:cTn>
                                        <p:tgtEl>
                                          <p:spTgt spid="2"/>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down)">
                                      <p:cBhvr>
                                        <p:cTn id="61" dur="580">
                                          <p:stCondLst>
                                            <p:cond delay="0"/>
                                          </p:stCondLst>
                                        </p:cTn>
                                        <p:tgtEl>
                                          <p:spTgt spid="8"/>
                                        </p:tgtEl>
                                      </p:cBhvr>
                                    </p:animEffect>
                                    <p:anim calcmode="lin" valueType="num">
                                      <p:cBhvr>
                                        <p:cTn id="6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7" dur="26">
                                          <p:stCondLst>
                                            <p:cond delay="650"/>
                                          </p:stCondLst>
                                        </p:cTn>
                                        <p:tgtEl>
                                          <p:spTgt spid="8"/>
                                        </p:tgtEl>
                                      </p:cBhvr>
                                      <p:to x="100000" y="60000"/>
                                    </p:animScale>
                                    <p:animScale>
                                      <p:cBhvr>
                                        <p:cTn id="68" dur="166" decel="50000">
                                          <p:stCondLst>
                                            <p:cond delay="676"/>
                                          </p:stCondLst>
                                        </p:cTn>
                                        <p:tgtEl>
                                          <p:spTgt spid="8"/>
                                        </p:tgtEl>
                                      </p:cBhvr>
                                      <p:to x="100000" y="100000"/>
                                    </p:animScale>
                                    <p:animScale>
                                      <p:cBhvr>
                                        <p:cTn id="69" dur="26">
                                          <p:stCondLst>
                                            <p:cond delay="1312"/>
                                          </p:stCondLst>
                                        </p:cTn>
                                        <p:tgtEl>
                                          <p:spTgt spid="8"/>
                                        </p:tgtEl>
                                      </p:cBhvr>
                                      <p:to x="100000" y="80000"/>
                                    </p:animScale>
                                    <p:animScale>
                                      <p:cBhvr>
                                        <p:cTn id="70" dur="166" decel="50000">
                                          <p:stCondLst>
                                            <p:cond delay="1338"/>
                                          </p:stCondLst>
                                        </p:cTn>
                                        <p:tgtEl>
                                          <p:spTgt spid="8"/>
                                        </p:tgtEl>
                                      </p:cBhvr>
                                      <p:to x="100000" y="100000"/>
                                    </p:animScale>
                                    <p:animScale>
                                      <p:cBhvr>
                                        <p:cTn id="71" dur="26">
                                          <p:stCondLst>
                                            <p:cond delay="1642"/>
                                          </p:stCondLst>
                                        </p:cTn>
                                        <p:tgtEl>
                                          <p:spTgt spid="8"/>
                                        </p:tgtEl>
                                      </p:cBhvr>
                                      <p:to x="100000" y="90000"/>
                                    </p:animScale>
                                    <p:animScale>
                                      <p:cBhvr>
                                        <p:cTn id="72" dur="166" decel="50000">
                                          <p:stCondLst>
                                            <p:cond delay="1668"/>
                                          </p:stCondLst>
                                        </p:cTn>
                                        <p:tgtEl>
                                          <p:spTgt spid="8"/>
                                        </p:tgtEl>
                                      </p:cBhvr>
                                      <p:to x="100000" y="100000"/>
                                    </p:animScale>
                                    <p:animScale>
                                      <p:cBhvr>
                                        <p:cTn id="73" dur="26">
                                          <p:stCondLst>
                                            <p:cond delay="1808"/>
                                          </p:stCondLst>
                                        </p:cTn>
                                        <p:tgtEl>
                                          <p:spTgt spid="8"/>
                                        </p:tgtEl>
                                      </p:cBhvr>
                                      <p:to x="100000" y="95000"/>
                                    </p:animScale>
                                    <p:animScale>
                                      <p:cBhvr>
                                        <p:cTn id="7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520259"/>
            <a:ext cx="7776356"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3"/>
          <p:cNvSpPr/>
          <p:nvPr/>
        </p:nvSpPr>
        <p:spPr>
          <a:xfrm>
            <a:off x="1170812" y="44624"/>
            <a:ext cx="6804756" cy="129614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rgbClr val="FFFFFF"/>
                </a:solidFill>
                <a:effectLst>
                  <a:outerShdw blurRad="38100" dist="38100" dir="2700000" algn="tl">
                    <a:srgbClr val="000000">
                      <a:alpha val="43137"/>
                    </a:srgbClr>
                  </a:outerShdw>
                </a:effectLst>
              </a:rPr>
              <a:t>RENTAS BRUTAS ESPECIALES</a:t>
            </a:r>
          </a:p>
          <a:p>
            <a:pPr algn="ctr"/>
            <a:r>
              <a:rPr lang="es-CO" sz="2000" b="1" dirty="0" smtClean="0">
                <a:solidFill>
                  <a:srgbClr val="FFFFFF"/>
                </a:solidFill>
                <a:effectLst>
                  <a:outerShdw blurRad="38100" dist="38100" dir="2700000" algn="tl">
                    <a:srgbClr val="000000">
                      <a:alpha val="43137"/>
                    </a:srgbClr>
                  </a:outerShdw>
                </a:effectLst>
              </a:rPr>
              <a:t>Art 6 </a:t>
            </a:r>
            <a:r>
              <a:rPr lang="es-CO" sz="2000" b="1" dirty="0" err="1" smtClean="0">
                <a:solidFill>
                  <a:srgbClr val="FFFFFF"/>
                </a:solidFill>
                <a:effectLst>
                  <a:outerShdw blurRad="38100" dist="38100" dir="2700000" algn="tl">
                    <a:srgbClr val="000000">
                      <a:alpha val="43137"/>
                    </a:srgbClr>
                  </a:outerShdw>
                </a:effectLst>
              </a:rPr>
              <a:t>Dec</a:t>
            </a:r>
            <a:r>
              <a:rPr lang="es-CO" sz="2000" b="1" dirty="0" smtClean="0">
                <a:solidFill>
                  <a:srgbClr val="FFFFFF"/>
                </a:solidFill>
                <a:effectLst>
                  <a:outerShdw blurRad="38100" dist="38100" dir="2700000" algn="tl">
                    <a:srgbClr val="000000">
                      <a:alpha val="43137"/>
                    </a:srgbClr>
                  </a:outerShdw>
                </a:effectLst>
              </a:rPr>
              <a:t>. 2701 de 2013</a:t>
            </a:r>
            <a:endParaRPr lang="es-CO" sz="2000" b="1" dirty="0">
              <a:solidFill>
                <a:srgbClr val="FFFFFF"/>
              </a:solidFill>
              <a:effectLst>
                <a:outerShdw blurRad="38100" dist="38100" dir="2700000" algn="tl">
                  <a:srgbClr val="000000">
                    <a:alpha val="43137"/>
                  </a:srgbClr>
                </a:outerShdw>
              </a:effectLst>
            </a:endParaRPr>
          </a:p>
        </p:txBody>
      </p:sp>
      <p:sp>
        <p:nvSpPr>
          <p:cNvPr id="5" name="Elipse 4"/>
          <p:cNvSpPr/>
          <p:nvPr/>
        </p:nvSpPr>
        <p:spPr>
          <a:xfrm>
            <a:off x="819178" y="3210993"/>
            <a:ext cx="7793676" cy="1730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DIVIDENDOS O PARTICIPACIONES</a:t>
            </a:r>
          </a:p>
          <a:p>
            <a:pPr algn="ctr"/>
            <a:r>
              <a:rPr lang="es-CO" b="1" dirty="0" smtClean="0"/>
              <a:t>PARTE GRAVABLE.</a:t>
            </a:r>
          </a:p>
          <a:p>
            <a:pPr algn="ctr"/>
            <a:r>
              <a:rPr lang="es-CO" b="1" dirty="0" smtClean="0"/>
              <a:t>ABONADOS EN CUENTA EN CALIDAD DE EXIGIBLES.</a:t>
            </a:r>
            <a:endParaRPr lang="es-CO" b="1" dirty="0"/>
          </a:p>
        </p:txBody>
      </p:sp>
      <p:sp>
        <p:nvSpPr>
          <p:cNvPr id="6" name="Rectángulo 5"/>
          <p:cNvSpPr/>
          <p:nvPr/>
        </p:nvSpPr>
        <p:spPr>
          <a:xfrm>
            <a:off x="2699792" y="1988840"/>
            <a:ext cx="403244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ARTÍCULO 91 A 102-1</a:t>
            </a:r>
            <a:endParaRPr lang="es-CO" b="1" dirty="0"/>
          </a:p>
        </p:txBody>
      </p:sp>
      <p:sp>
        <p:nvSpPr>
          <p:cNvPr id="8" name="Rectángulo 7"/>
          <p:cNvSpPr/>
          <p:nvPr/>
        </p:nvSpPr>
        <p:spPr>
          <a:xfrm>
            <a:off x="819178" y="6093296"/>
            <a:ext cx="779367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SERÁN APLICABLES PARA EFECTOS DE LA DETERMINACION DEL CREE</a:t>
            </a:r>
            <a:endParaRPr lang="es-CO" b="1"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8647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7" y="6448251"/>
            <a:ext cx="8220459"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3"/>
          <p:cNvSpPr/>
          <p:nvPr/>
        </p:nvSpPr>
        <p:spPr>
          <a:xfrm>
            <a:off x="1079612" y="188640"/>
            <a:ext cx="6804756" cy="146232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rgbClr val="FFFFFF"/>
                </a:solidFill>
                <a:effectLst>
                  <a:outerShdw blurRad="38100" dist="38100" dir="2700000" algn="tl">
                    <a:srgbClr val="000000">
                      <a:alpha val="43137"/>
                    </a:srgbClr>
                  </a:outerShdw>
                </a:effectLst>
              </a:rPr>
              <a:t>INGRESOS OBTENIDOS EN VIRTUD DE LA DECISIÓN 578 CAN</a:t>
            </a:r>
            <a:endParaRPr lang="es-CO" sz="3600" b="1" dirty="0">
              <a:solidFill>
                <a:srgbClr val="FFFFFF"/>
              </a:solidFill>
              <a:effectLst>
                <a:outerShdw blurRad="38100" dist="38100" dir="2700000" algn="tl">
                  <a:srgbClr val="000000">
                    <a:alpha val="43137"/>
                  </a:srgbClr>
                </a:outerShdw>
              </a:effectLst>
            </a:endParaRPr>
          </a:p>
        </p:txBody>
      </p:sp>
      <p:sp>
        <p:nvSpPr>
          <p:cNvPr id="5" name="Rectángulo 4"/>
          <p:cNvSpPr/>
          <p:nvPr/>
        </p:nvSpPr>
        <p:spPr>
          <a:xfrm>
            <a:off x="323528" y="1916832"/>
            <a:ext cx="4032448" cy="158417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dirty="0" smtClean="0">
                <a:solidFill>
                  <a:schemeClr val="tx1"/>
                </a:solidFill>
              </a:rPr>
              <a:t>RENTAS EXENTAS</a:t>
            </a:r>
            <a:endParaRPr lang="es-CO" sz="3600" dirty="0">
              <a:solidFill>
                <a:schemeClr val="tx1"/>
              </a:solidFill>
            </a:endParaRPr>
          </a:p>
        </p:txBody>
      </p:sp>
      <p:sp>
        <p:nvSpPr>
          <p:cNvPr id="6" name="Rectángulo redondeado 5"/>
          <p:cNvSpPr/>
          <p:nvPr/>
        </p:nvSpPr>
        <p:spPr>
          <a:xfrm>
            <a:off x="1991259" y="3766876"/>
            <a:ext cx="6552728"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t>¿Y LOS COSTOS ASOCIADOS A LA GENERACIÓN DE ESTAS RENTAS SON DEDUCIBLES?</a:t>
            </a:r>
            <a:endParaRPr lang="es-CO" sz="3200" dirty="0"/>
          </a:p>
        </p:txBody>
      </p:sp>
      <p:sp>
        <p:nvSpPr>
          <p:cNvPr id="7" name="Rectángulo 6"/>
          <p:cNvSpPr/>
          <p:nvPr/>
        </p:nvSpPr>
        <p:spPr>
          <a:xfrm>
            <a:off x="407083" y="5877272"/>
            <a:ext cx="81369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t>Bolivia   - Ecuador  - Perú   - Colombia</a:t>
            </a:r>
            <a:endParaRPr lang="es-CO" sz="28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8647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776356"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1036392" y="244928"/>
            <a:ext cx="7496048" cy="151216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FFFFFF"/>
                </a:solidFill>
                <a:effectLst>
                  <a:outerShdw blurRad="38100" dist="38100" dir="2700000" algn="tl">
                    <a:srgbClr val="000000">
                      <a:alpha val="43137"/>
                    </a:srgbClr>
                  </a:outerShdw>
                </a:effectLst>
              </a:rPr>
              <a:t>DEVOLUCIÓN O COMPENSACIÓN DE SALDOS A FAVOR EN EL IMPUESTO DE RENTA PARA LA EQUIDAD</a:t>
            </a:r>
            <a:endParaRPr lang="es-CO" sz="3200" b="1" dirty="0">
              <a:solidFill>
                <a:srgbClr val="FFFFFF"/>
              </a:solidFill>
              <a:effectLst>
                <a:outerShdw blurRad="38100" dist="38100" dir="2700000" algn="tl">
                  <a:srgbClr val="000000">
                    <a:alpha val="43137"/>
                  </a:srgbClr>
                </a:outerShdw>
              </a:effectLst>
            </a:endParaRPr>
          </a:p>
        </p:txBody>
      </p:sp>
      <p:sp>
        <p:nvSpPr>
          <p:cNvPr id="5" name="Redondear rectángulo de esquina diagonal 5"/>
          <p:cNvSpPr/>
          <p:nvPr/>
        </p:nvSpPr>
        <p:spPr>
          <a:xfrm>
            <a:off x="544232" y="2105622"/>
            <a:ext cx="7992888" cy="2448272"/>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Artículo 7 decreto reglamentario 2701 de 2013.</a:t>
            </a:r>
          </a:p>
          <a:p>
            <a:pPr algn="ctr"/>
            <a:r>
              <a:rPr lang="es-CO" sz="2800" dirty="0" smtClean="0">
                <a:solidFill>
                  <a:schemeClr val="tx1"/>
                </a:solidFill>
              </a:rPr>
              <a:t>Cuando se liquiden saldos a favor o cuando se realicen pagos en exceso o de lo no debido, se </a:t>
            </a:r>
            <a:r>
              <a:rPr lang="es-CO" sz="2800" b="1" dirty="0" smtClean="0">
                <a:solidFill>
                  <a:schemeClr val="tx1"/>
                </a:solidFill>
              </a:rPr>
              <a:t>PODRÁ</a:t>
            </a:r>
            <a:r>
              <a:rPr lang="es-CO" sz="2800" dirty="0" smtClean="0">
                <a:solidFill>
                  <a:schemeClr val="tx1"/>
                </a:solidFill>
              </a:rPr>
              <a:t> solicitar la devolución o compensación de acuerdo con lo señalado en los artículos 815 y 850 del E.T.</a:t>
            </a:r>
            <a:endParaRPr lang="es-CO" sz="2800" dirty="0">
              <a:solidFill>
                <a:schemeClr val="tx1"/>
              </a:solidFill>
            </a:endParaRPr>
          </a:p>
        </p:txBody>
      </p:sp>
      <p:sp>
        <p:nvSpPr>
          <p:cNvPr id="6" name="Redondear rectángulo de esquina diagonal 6"/>
          <p:cNvSpPr/>
          <p:nvPr/>
        </p:nvSpPr>
        <p:spPr>
          <a:xfrm>
            <a:off x="544232" y="4942364"/>
            <a:ext cx="7992888" cy="1222940"/>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La solicitud deberá presentar a mas tardar </a:t>
            </a:r>
            <a:r>
              <a:rPr lang="es-CO" sz="2800" b="1" u="sng" dirty="0" smtClean="0">
                <a:solidFill>
                  <a:schemeClr val="tx1"/>
                </a:solidFill>
              </a:rPr>
              <a:t>dos años después</a:t>
            </a:r>
            <a:r>
              <a:rPr lang="es-CO" sz="2800" dirty="0" smtClean="0">
                <a:solidFill>
                  <a:schemeClr val="tx1"/>
                </a:solidFill>
              </a:rPr>
              <a:t> de la fecha de vencimiento del término para declarar.</a:t>
            </a:r>
            <a:endParaRPr lang="es-CO" sz="2800" dirty="0">
              <a:solidFill>
                <a:schemeClr val="tx1"/>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551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70434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1036392" y="548680"/>
            <a:ext cx="7496048" cy="151216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FFFFFF"/>
                </a:solidFill>
                <a:effectLst>
                  <a:outerShdw blurRad="38100" dist="38100" dir="2700000" algn="tl">
                    <a:srgbClr val="000000">
                      <a:alpha val="43137"/>
                    </a:srgbClr>
                  </a:outerShdw>
                </a:effectLst>
              </a:rPr>
              <a:t>TÉRMINO PARA EFECTUAR LAS DEVOLUCIONES O COMPENSACIONES</a:t>
            </a:r>
            <a:endParaRPr lang="es-CO" sz="3200" b="1" dirty="0">
              <a:solidFill>
                <a:srgbClr val="FFFFFF"/>
              </a:solidFill>
              <a:effectLst>
                <a:outerShdw blurRad="38100" dist="38100" dir="2700000" algn="tl">
                  <a:srgbClr val="000000">
                    <a:alpha val="43137"/>
                  </a:srgbClr>
                </a:outerShdw>
              </a:effectLst>
            </a:endParaRPr>
          </a:p>
        </p:txBody>
      </p:sp>
      <p:sp>
        <p:nvSpPr>
          <p:cNvPr id="5" name="Elipse 5"/>
          <p:cNvSpPr/>
          <p:nvPr/>
        </p:nvSpPr>
        <p:spPr>
          <a:xfrm>
            <a:off x="384141" y="2492896"/>
            <a:ext cx="8788584" cy="3672408"/>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rPr>
              <a:t>El artículo 855 del E.T indica:</a:t>
            </a:r>
          </a:p>
          <a:p>
            <a:pPr algn="ctr"/>
            <a:r>
              <a:rPr lang="es-CO" sz="2000" dirty="0" smtClean="0">
                <a:solidFill>
                  <a:schemeClr val="tx1"/>
                </a:solidFill>
              </a:rPr>
              <a:t>“La </a:t>
            </a:r>
            <a:r>
              <a:rPr lang="es-CO" sz="2000" dirty="0">
                <a:solidFill>
                  <a:schemeClr val="tx1"/>
                </a:solidFill>
              </a:rPr>
              <a:t>Administración de Impuestos deberá devolver, previa las compensaciones a que haya lugar, los saldos a favor originados en los impuestos sobre la renta y complementarios y sobre las ventas, dentro de los cincuenta (50) días siguientes a la fecha de la solicitud de devolución presentada oportunamente y en debida forma</a:t>
            </a:r>
            <a:r>
              <a:rPr lang="es-CO" sz="2000" dirty="0" smtClean="0">
                <a:solidFill>
                  <a:schemeClr val="tx1"/>
                </a:solidFill>
              </a:rPr>
              <a:t>.”</a:t>
            </a:r>
          </a:p>
          <a:p>
            <a:pPr algn="ctr"/>
            <a:endParaRPr lang="es-CO" sz="2000" dirty="0">
              <a:solidFill>
                <a:schemeClr val="tx1"/>
              </a:solidFill>
            </a:endParaRPr>
          </a:p>
          <a:p>
            <a:pPr algn="ctr"/>
            <a:r>
              <a:rPr lang="es-CO" sz="2000" b="1" u="sng" dirty="0" smtClean="0">
                <a:solidFill>
                  <a:schemeClr val="tx1"/>
                </a:solidFill>
              </a:rPr>
              <a:t>Aplica para CREE.</a:t>
            </a:r>
            <a:endParaRPr lang="es-CO" sz="2000" b="1" u="sng" dirty="0">
              <a:solidFill>
                <a:schemeClr val="tx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551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79512" y="6356350"/>
            <a:ext cx="8424936"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964384" y="692696"/>
            <a:ext cx="7496048" cy="151216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FFFFFF"/>
                </a:solidFill>
                <a:effectLst>
                  <a:outerShdw blurRad="38100" dist="38100" dir="2700000" algn="tl">
                    <a:srgbClr val="000000">
                      <a:alpha val="43137"/>
                    </a:srgbClr>
                  </a:outerShdw>
                </a:effectLst>
              </a:rPr>
              <a:t>COMPENSACIONES ANTES DE LA DEVOLUCIÓN</a:t>
            </a:r>
            <a:endParaRPr lang="es-CO" sz="3200" b="1" dirty="0">
              <a:solidFill>
                <a:srgbClr val="FFFFFF"/>
              </a:solidFill>
              <a:effectLst>
                <a:outerShdw blurRad="38100" dist="38100" dir="2700000" algn="tl">
                  <a:srgbClr val="000000">
                    <a:alpha val="43137"/>
                  </a:srgbClr>
                </a:outerShdw>
              </a:effectLst>
            </a:endParaRPr>
          </a:p>
        </p:txBody>
      </p:sp>
      <p:sp>
        <p:nvSpPr>
          <p:cNvPr id="5" name="Redondear rectángulo de esquina diagonal 5"/>
          <p:cNvSpPr/>
          <p:nvPr/>
        </p:nvSpPr>
        <p:spPr>
          <a:xfrm>
            <a:off x="302172" y="2636912"/>
            <a:ext cx="8532440" cy="3312368"/>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Se Compensarán en primer lugar las deudas vencidas por concepto del impuesto sobre la renta para la equidad “CREE”.</a:t>
            </a:r>
          </a:p>
          <a:p>
            <a:pPr algn="ctr"/>
            <a:endParaRPr lang="es-CO" sz="2400" dirty="0">
              <a:solidFill>
                <a:schemeClr val="tx1"/>
              </a:solidFill>
            </a:endParaRPr>
          </a:p>
          <a:p>
            <a:pPr algn="ctr"/>
            <a:r>
              <a:rPr lang="es-CO" sz="2400" dirty="0" smtClean="0">
                <a:solidFill>
                  <a:schemeClr val="tx1"/>
                </a:solidFill>
              </a:rPr>
              <a:t>En segundo lugar se podrán compensar las obligaciones diferentes al CREE tales como RENTA e IVA.</a:t>
            </a:r>
          </a:p>
          <a:p>
            <a:pPr algn="ctr"/>
            <a:endParaRPr lang="es-CO" sz="2400" dirty="0">
              <a:solidFill>
                <a:schemeClr val="tx1"/>
              </a:solidFill>
            </a:endParaRPr>
          </a:p>
          <a:p>
            <a:pPr algn="ctr"/>
            <a:r>
              <a:rPr lang="es-CO" sz="2400" dirty="0" smtClean="0">
                <a:solidFill>
                  <a:schemeClr val="tx1"/>
                </a:solidFill>
              </a:rPr>
              <a:t>De existir un saldo a favor, éste se podrá imputar en la siguiente declaración sin importar que se genere un nuevo saldo a favor. </a:t>
            </a:r>
            <a:endParaRPr lang="es-CO" sz="2400" dirty="0">
              <a:solidFill>
                <a:schemeClr val="tx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521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356350"/>
            <a:ext cx="835292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redondeado 4"/>
          <p:cNvSpPr/>
          <p:nvPr/>
        </p:nvSpPr>
        <p:spPr>
          <a:xfrm>
            <a:off x="1036392" y="476672"/>
            <a:ext cx="7496048" cy="151216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FFFFFF"/>
                </a:solidFill>
                <a:effectLst>
                  <a:outerShdw blurRad="38100" dist="38100" dir="2700000" algn="tl">
                    <a:srgbClr val="000000">
                      <a:alpha val="43137"/>
                    </a:srgbClr>
                  </a:outerShdw>
                </a:effectLst>
              </a:rPr>
              <a:t>¿PUEDO TRASLADAR RETENCIONES DE UN PERIODO A OTRO?</a:t>
            </a:r>
            <a:endParaRPr lang="es-CO" sz="3200" b="1" dirty="0">
              <a:solidFill>
                <a:srgbClr val="FFFFFF"/>
              </a:solidFill>
              <a:effectLst>
                <a:outerShdw blurRad="38100" dist="38100" dir="2700000" algn="tl">
                  <a:srgbClr val="000000">
                    <a:alpha val="43137"/>
                  </a:srgbClr>
                </a:outerShdw>
              </a:effectLst>
            </a:endParaRPr>
          </a:p>
        </p:txBody>
      </p:sp>
      <p:sp>
        <p:nvSpPr>
          <p:cNvPr id="5" name="Rectángulo 5"/>
          <p:cNvSpPr/>
          <p:nvPr/>
        </p:nvSpPr>
        <p:spPr>
          <a:xfrm>
            <a:off x="467544" y="2420888"/>
            <a:ext cx="8064896" cy="3600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NO.</a:t>
            </a:r>
          </a:p>
          <a:p>
            <a:pPr algn="ctr"/>
            <a:endParaRPr lang="es-CO" sz="2800" dirty="0" smtClean="0">
              <a:solidFill>
                <a:schemeClr val="tx1"/>
              </a:solidFill>
            </a:endParaRPr>
          </a:p>
          <a:p>
            <a:pPr algn="ctr"/>
            <a:r>
              <a:rPr lang="es-CO" sz="2800" dirty="0" smtClean="0">
                <a:solidFill>
                  <a:schemeClr val="tx1"/>
                </a:solidFill>
              </a:rPr>
              <a:t>Art. 13 decreto reglamentario 2701 de 2013:</a:t>
            </a:r>
          </a:p>
          <a:p>
            <a:pPr algn="ctr"/>
            <a:r>
              <a:rPr lang="es-CO" sz="2800" dirty="0" smtClean="0">
                <a:solidFill>
                  <a:schemeClr val="tx1"/>
                </a:solidFill>
              </a:rPr>
              <a:t>“El sujeto pasivo deberá incluir las </a:t>
            </a:r>
            <a:r>
              <a:rPr lang="es-CO" sz="2800" dirty="0" err="1" smtClean="0">
                <a:solidFill>
                  <a:schemeClr val="tx1"/>
                </a:solidFill>
              </a:rPr>
              <a:t>autorretenciones</a:t>
            </a:r>
            <a:r>
              <a:rPr lang="es-CO" sz="2800" dirty="0" smtClean="0">
                <a:solidFill>
                  <a:schemeClr val="tx1"/>
                </a:solidFill>
              </a:rPr>
              <a:t> practicadas en un ejercicio fiscal, dentro de la liquidación privada del impuestos sobre la renta para la equidad “CREE” </a:t>
            </a:r>
            <a:r>
              <a:rPr lang="es-CO" sz="2800" u="sng" dirty="0" smtClean="0">
                <a:solidFill>
                  <a:schemeClr val="tx1"/>
                </a:solidFill>
              </a:rPr>
              <a:t>correspondiente al mismo periodo</a:t>
            </a:r>
            <a:r>
              <a:rPr lang="es-CO" sz="2800" dirty="0" smtClean="0">
                <a:solidFill>
                  <a:schemeClr val="tx1"/>
                </a:solidFill>
              </a:rPr>
              <a:t>”</a:t>
            </a:r>
            <a:endParaRPr lang="es-CO" sz="2800" dirty="0">
              <a:solidFill>
                <a:schemeClr val="tx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521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128284"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Título 1"/>
          <p:cNvSpPr>
            <a:spLocks noGrp="1"/>
          </p:cNvSpPr>
          <p:nvPr>
            <p:ph type="ctrTitle"/>
          </p:nvPr>
        </p:nvSpPr>
        <p:spPr>
          <a:xfrm>
            <a:off x="1043608" y="548680"/>
            <a:ext cx="7560840" cy="1368152"/>
          </a:xfrm>
          <a:solidFill>
            <a:schemeClr val="accent5">
              <a:lumMod val="75000"/>
            </a:schemeClr>
          </a:solidFill>
          <a:ln w="57150">
            <a:solidFill>
              <a:schemeClr val="accent1"/>
            </a:solidFill>
          </a:ln>
        </p:spPr>
        <p:txBody>
          <a:bodyPr anchor="ctr"/>
          <a:lstStyle/>
          <a:p>
            <a:pPr algn="ctr"/>
            <a:r>
              <a:rPr lang="es-MX" sz="3200" b="1" dirty="0" smtClean="0">
                <a:solidFill>
                  <a:srgbClr val="FFFFFF"/>
                </a:solidFill>
              </a:rPr>
              <a:t> </a:t>
            </a:r>
            <a:r>
              <a:rPr lang="es-MX" sz="3600" b="1" dirty="0">
                <a:solidFill>
                  <a:srgbClr val="FFFFFF"/>
                </a:solidFill>
                <a:effectLst>
                  <a:outerShdw blurRad="38100" dist="38100" dir="2700000" algn="tl">
                    <a:srgbClr val="000000">
                      <a:alpha val="43137"/>
                    </a:srgbClr>
                  </a:outerShdw>
                </a:effectLst>
                <a:latin typeface="+mn-lt"/>
                <a:ea typeface="+mn-ea"/>
                <a:cs typeface="+mn-cs"/>
              </a:rPr>
              <a:t>HECHO GENERADOR DEL </a:t>
            </a:r>
            <a:r>
              <a:rPr lang="es-MX" sz="3600" b="1" dirty="0" smtClean="0">
                <a:solidFill>
                  <a:srgbClr val="FFFFFF"/>
                </a:solidFill>
                <a:effectLst>
                  <a:outerShdw blurRad="38100" dist="38100" dir="2700000" algn="tl">
                    <a:srgbClr val="000000">
                      <a:alpha val="43137"/>
                    </a:srgbClr>
                  </a:outerShdw>
                </a:effectLst>
                <a:latin typeface="+mn-lt"/>
                <a:ea typeface="+mn-ea"/>
                <a:cs typeface="+mn-cs"/>
              </a:rPr>
              <a:t>CREE  </a:t>
            </a:r>
            <a:br>
              <a:rPr lang="es-MX" sz="3600" b="1" dirty="0" smtClean="0">
                <a:solidFill>
                  <a:srgbClr val="FFFFFF"/>
                </a:solidFill>
                <a:effectLst>
                  <a:outerShdw blurRad="38100" dist="38100" dir="2700000" algn="tl">
                    <a:srgbClr val="000000">
                      <a:alpha val="43137"/>
                    </a:srgbClr>
                  </a:outerShdw>
                </a:effectLst>
                <a:latin typeface="+mn-lt"/>
                <a:ea typeface="+mn-ea"/>
                <a:cs typeface="+mn-cs"/>
              </a:rPr>
            </a:br>
            <a:r>
              <a:rPr lang="es-MX" sz="2000" b="1" dirty="0" smtClean="0">
                <a:solidFill>
                  <a:srgbClr val="FFFFFF"/>
                </a:solidFill>
                <a:effectLst>
                  <a:outerShdw blurRad="38100" dist="38100" dir="2700000" algn="tl">
                    <a:srgbClr val="000000">
                      <a:alpha val="43137"/>
                    </a:srgbClr>
                  </a:outerShdw>
                </a:effectLst>
                <a:latin typeface="+mn-lt"/>
                <a:ea typeface="+mn-ea"/>
                <a:cs typeface="+mn-cs"/>
              </a:rPr>
              <a:t>ART. 21 LEY 1607, Art 1 Decreto reglamentario 2701 Dic.</a:t>
            </a:r>
            <a:endParaRPr lang="es-MX" sz="3600" b="1" dirty="0">
              <a:solidFill>
                <a:srgbClr val="FFFFFF"/>
              </a:solidFill>
              <a:effectLst>
                <a:outerShdw blurRad="38100" dist="38100" dir="2700000" algn="tl">
                  <a:srgbClr val="000000">
                    <a:alpha val="43137"/>
                  </a:srgbClr>
                </a:outerShdw>
              </a:effectLst>
              <a:latin typeface="+mn-lt"/>
              <a:ea typeface="+mn-ea"/>
              <a:cs typeface="+mn-cs"/>
            </a:endParaRPr>
          </a:p>
        </p:txBody>
      </p:sp>
      <p:sp>
        <p:nvSpPr>
          <p:cNvPr id="5" name="15 CuadroTexto">
            <a:hlinkClick r:id="rId2" action="ppaction://hlinksldjump"/>
          </p:cNvPr>
          <p:cNvSpPr txBox="1"/>
          <p:nvPr/>
        </p:nvSpPr>
        <p:spPr>
          <a:xfrm>
            <a:off x="1619672" y="2852936"/>
            <a:ext cx="5688632" cy="3046988"/>
          </a:xfrm>
          <a:prstGeom prst="rect">
            <a:avLst/>
          </a:prstGeom>
          <a:solidFill>
            <a:schemeClr val="accent3">
              <a:lumMod val="40000"/>
              <a:lumOff val="60000"/>
            </a:schemeClr>
          </a:solidFill>
          <a:ln w="22225">
            <a:solidFill>
              <a:srgbClr val="92D050"/>
            </a:solidFill>
          </a:ln>
        </p:spPr>
        <p:txBody>
          <a:bodyPr wrap="square" rtlCol="0">
            <a:spAutoFit/>
          </a:bodyPr>
          <a:lstStyle/>
          <a:p>
            <a:pPr algn="ctr"/>
            <a:r>
              <a:rPr lang="es-CO" sz="32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lo constituye la obtención de ingresos que sean susceptibles de incrementar el patrimonio de los sujetos pasivos en el año o periodo gravable … “</a:t>
            </a:r>
            <a:endParaRPr lang="es-CO"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768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520259"/>
            <a:ext cx="835292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55576" cy="692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1 Título"/>
          <p:cNvSpPr>
            <a:spLocks noGrp="1"/>
          </p:cNvSpPr>
          <p:nvPr>
            <p:ph type="ctrTitle"/>
          </p:nvPr>
        </p:nvSpPr>
        <p:spPr>
          <a:xfrm>
            <a:off x="5294312" y="-99392"/>
            <a:ext cx="3814192" cy="720079"/>
          </a:xfrm>
        </p:spPr>
        <p:txBody>
          <a:bodyPr>
            <a:noAutofit/>
          </a:bodyPr>
          <a:lstStyle/>
          <a:p>
            <a:r>
              <a:rPr lang="es-MX" sz="3400" b="1" dirty="0" smtClean="0"/>
              <a:t>Otras Disposiciones</a:t>
            </a:r>
            <a:endParaRPr lang="es-MX" sz="3400" b="1" dirty="0"/>
          </a:p>
        </p:txBody>
      </p:sp>
      <p:sp>
        <p:nvSpPr>
          <p:cNvPr id="8" name="Redondear rectángulo de esquina del mismo lado 6"/>
          <p:cNvSpPr/>
          <p:nvPr/>
        </p:nvSpPr>
        <p:spPr>
          <a:xfrm>
            <a:off x="2555776" y="44624"/>
            <a:ext cx="1944216" cy="864096"/>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CO" b="1" dirty="0" err="1" smtClean="0">
                <a:solidFill>
                  <a:schemeClr val="tx1"/>
                </a:solidFill>
                <a:effectLst>
                  <a:outerShdw blurRad="38100" dist="38100" dir="2700000" algn="tl">
                    <a:srgbClr val="000000">
                      <a:alpha val="43137"/>
                    </a:srgbClr>
                  </a:outerShdw>
                </a:effectLst>
              </a:rPr>
              <a:t>Autorretención</a:t>
            </a:r>
            <a:r>
              <a:rPr lang="es-CO" b="1" dirty="0" smtClean="0">
                <a:solidFill>
                  <a:schemeClr val="tx1"/>
                </a:solidFill>
                <a:effectLst>
                  <a:outerShdw blurRad="38100" dist="38100" dir="2700000" algn="tl">
                    <a:srgbClr val="000000">
                      <a:alpha val="43137"/>
                    </a:srgbClr>
                  </a:outerShdw>
                </a:effectLst>
              </a:rPr>
              <a:t> en las exportaciones</a:t>
            </a:r>
            <a:endParaRPr lang="es-CO" b="1" dirty="0">
              <a:solidFill>
                <a:schemeClr val="tx1"/>
              </a:solidFill>
              <a:effectLst>
                <a:outerShdw blurRad="38100" dist="38100" dir="2700000" algn="tl">
                  <a:srgbClr val="000000">
                    <a:alpha val="43137"/>
                  </a:srgbClr>
                </a:outerShdw>
              </a:effectLst>
            </a:endParaRPr>
          </a:p>
        </p:txBody>
      </p:sp>
      <p:sp>
        <p:nvSpPr>
          <p:cNvPr id="2" name="1 Pentágono"/>
          <p:cNvSpPr/>
          <p:nvPr/>
        </p:nvSpPr>
        <p:spPr>
          <a:xfrm>
            <a:off x="2555776" y="908720"/>
            <a:ext cx="6480720"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600" b="1" dirty="0" smtClean="0">
                <a:latin typeface="Arial" panose="020B0604020202020204" pitchFamily="34" charset="0"/>
                <a:cs typeface="Arial" panose="020B0604020202020204" pitchFamily="34" charset="0"/>
              </a:rPr>
              <a:t>Si bien en el impuesto de renta no aplica la </a:t>
            </a:r>
            <a:r>
              <a:rPr lang="es-MX" sz="1600" b="1" dirty="0" err="1" smtClean="0">
                <a:latin typeface="Arial" panose="020B0604020202020204" pitchFamily="34" charset="0"/>
                <a:cs typeface="Arial" panose="020B0604020202020204" pitchFamily="34" charset="0"/>
              </a:rPr>
              <a:t>autorretención</a:t>
            </a:r>
            <a:r>
              <a:rPr lang="es-MX" sz="1600" b="1" dirty="0" smtClean="0">
                <a:latin typeface="Arial" panose="020B0604020202020204" pitchFamily="34" charset="0"/>
                <a:cs typeface="Arial" panose="020B0604020202020204" pitchFamily="34" charset="0"/>
              </a:rPr>
              <a:t>, el </a:t>
            </a:r>
            <a:r>
              <a:rPr lang="es-MX" sz="1600" b="1" dirty="0" err="1" smtClean="0">
                <a:latin typeface="Arial" panose="020B0604020202020204" pitchFamily="34" charset="0"/>
                <a:cs typeface="Arial" panose="020B0604020202020204" pitchFamily="34" charset="0"/>
              </a:rPr>
              <a:t>Dec</a:t>
            </a:r>
            <a:r>
              <a:rPr lang="es-MX" sz="1600" b="1" dirty="0" smtClean="0">
                <a:latin typeface="Arial" panose="020B0604020202020204" pitchFamily="34" charset="0"/>
                <a:cs typeface="Arial" panose="020B0604020202020204" pitchFamily="34" charset="0"/>
              </a:rPr>
              <a:t>. 1828/2013 no efectúo aclaración alguna y por lo tanto deberá </a:t>
            </a:r>
            <a:r>
              <a:rPr lang="es-MX" sz="1600" b="1" dirty="0" err="1" smtClean="0">
                <a:latin typeface="Arial" panose="020B0604020202020204" pitchFamily="34" charset="0"/>
                <a:cs typeface="Arial" panose="020B0604020202020204" pitchFamily="34" charset="0"/>
              </a:rPr>
              <a:t>autorretenerse</a:t>
            </a:r>
            <a:r>
              <a:rPr lang="es-MX" sz="1600" b="1" dirty="0" smtClean="0">
                <a:latin typeface="Arial" panose="020B0604020202020204" pitchFamily="34" charset="0"/>
                <a:cs typeface="Arial" panose="020B0604020202020204" pitchFamily="34" charset="0"/>
              </a:rPr>
              <a:t> en todas las exportaciones</a:t>
            </a:r>
            <a:endParaRPr lang="es-MX" sz="1600" b="1" dirty="0">
              <a:latin typeface="Arial" panose="020B0604020202020204" pitchFamily="34" charset="0"/>
              <a:cs typeface="Arial" panose="020B0604020202020204" pitchFamily="34" charset="0"/>
            </a:endParaRPr>
          </a:p>
        </p:txBody>
      </p:sp>
      <p:sp>
        <p:nvSpPr>
          <p:cNvPr id="9" name="Redondear rectángulo de esquina del mismo lado 6"/>
          <p:cNvSpPr/>
          <p:nvPr/>
        </p:nvSpPr>
        <p:spPr>
          <a:xfrm>
            <a:off x="-36512" y="1268760"/>
            <a:ext cx="1944216" cy="864096"/>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solidFill>
                  <a:schemeClr val="tx1"/>
                </a:solidFill>
                <a:effectLst>
                  <a:outerShdw blurRad="38100" dist="38100" dir="2700000" algn="tl">
                    <a:srgbClr val="000000">
                      <a:alpha val="43137"/>
                    </a:srgbClr>
                  </a:outerShdw>
                </a:effectLst>
              </a:rPr>
              <a:t>Ingresos presuntos del Art. 35 E.T. </a:t>
            </a:r>
            <a:endParaRPr lang="es-CO" b="1" dirty="0">
              <a:solidFill>
                <a:schemeClr val="tx1"/>
              </a:solidFill>
              <a:effectLst>
                <a:outerShdw blurRad="38100" dist="38100" dir="2700000" algn="tl">
                  <a:srgbClr val="000000">
                    <a:alpha val="43137"/>
                  </a:srgbClr>
                </a:outerShdw>
              </a:effectLst>
            </a:endParaRPr>
          </a:p>
        </p:txBody>
      </p:sp>
      <p:sp>
        <p:nvSpPr>
          <p:cNvPr id="10" name="9 Pentágono"/>
          <p:cNvSpPr/>
          <p:nvPr/>
        </p:nvSpPr>
        <p:spPr>
          <a:xfrm>
            <a:off x="-36512" y="2132856"/>
            <a:ext cx="6480595" cy="72008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MX" sz="1600" b="1" dirty="0" smtClean="0">
                <a:latin typeface="Arial" panose="020B0604020202020204" pitchFamily="34" charset="0"/>
                <a:cs typeface="Arial" panose="020B0604020202020204" pitchFamily="34" charset="0"/>
              </a:rPr>
              <a:t>No aplican en el CREE porque no tienen la potencialidad de incrementar el patrimonio</a:t>
            </a:r>
            <a:endParaRPr lang="es-MX" sz="1600" b="1" dirty="0">
              <a:latin typeface="Arial" panose="020B0604020202020204" pitchFamily="34" charset="0"/>
              <a:cs typeface="Arial" panose="020B0604020202020204" pitchFamily="34" charset="0"/>
            </a:endParaRPr>
          </a:p>
        </p:txBody>
      </p:sp>
      <p:sp>
        <p:nvSpPr>
          <p:cNvPr id="11" name="Redondear rectángulo de esquina del mismo lado 6"/>
          <p:cNvSpPr/>
          <p:nvPr/>
        </p:nvSpPr>
        <p:spPr>
          <a:xfrm>
            <a:off x="2339752" y="3140968"/>
            <a:ext cx="1800200" cy="648072"/>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solidFill>
                  <a:schemeClr val="tx1"/>
                </a:solidFill>
                <a:effectLst>
                  <a:outerShdw blurRad="38100" dist="38100" dir="2700000" algn="tl">
                    <a:srgbClr val="000000">
                      <a:alpha val="43137"/>
                    </a:srgbClr>
                  </a:outerShdw>
                </a:effectLst>
              </a:rPr>
              <a:t>Impuesto diferido</a:t>
            </a:r>
            <a:endParaRPr lang="es-CO" b="1" dirty="0">
              <a:solidFill>
                <a:schemeClr val="tx1"/>
              </a:solidFill>
              <a:effectLst>
                <a:outerShdw blurRad="38100" dist="38100" dir="2700000" algn="tl">
                  <a:srgbClr val="000000">
                    <a:alpha val="43137"/>
                  </a:srgbClr>
                </a:outerShdw>
              </a:effectLst>
            </a:endParaRPr>
          </a:p>
        </p:txBody>
      </p:sp>
      <p:sp>
        <p:nvSpPr>
          <p:cNvPr id="12" name="11 Pentágono"/>
          <p:cNvSpPr/>
          <p:nvPr/>
        </p:nvSpPr>
        <p:spPr>
          <a:xfrm>
            <a:off x="2339752" y="3789040"/>
            <a:ext cx="6480595"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MX" sz="1600" b="1" dirty="0" smtClean="0">
                <a:latin typeface="Arial" panose="020B0604020202020204" pitchFamily="34" charset="0"/>
                <a:cs typeface="Arial" panose="020B0604020202020204" pitchFamily="34" charset="0"/>
              </a:rPr>
              <a:t>En el impuesto CREE también aplica el impuesto diferido débito o crédito por las diferencias temporales</a:t>
            </a:r>
            <a:endParaRPr lang="es-MX" sz="1600" b="1" dirty="0">
              <a:latin typeface="Arial" panose="020B0604020202020204" pitchFamily="34" charset="0"/>
              <a:cs typeface="Arial" panose="020B0604020202020204" pitchFamily="34" charset="0"/>
            </a:endParaRPr>
          </a:p>
        </p:txBody>
      </p:sp>
      <p:sp>
        <p:nvSpPr>
          <p:cNvPr id="13" name="Redondear rectángulo de esquina del mismo lado 6"/>
          <p:cNvSpPr/>
          <p:nvPr/>
        </p:nvSpPr>
        <p:spPr>
          <a:xfrm>
            <a:off x="-36512" y="4725144"/>
            <a:ext cx="2520405" cy="864096"/>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solidFill>
                  <a:schemeClr val="tx1"/>
                </a:solidFill>
                <a:effectLst>
                  <a:outerShdw blurRad="38100" dist="38100" dir="2700000" algn="tl">
                    <a:srgbClr val="000000">
                      <a:alpha val="43137"/>
                    </a:srgbClr>
                  </a:outerShdw>
                </a:effectLst>
              </a:rPr>
              <a:t>Fondos de empleados, cajas de compensación, y </a:t>
            </a:r>
            <a:r>
              <a:rPr lang="es-CO" b="1" dirty="0" err="1" smtClean="0">
                <a:solidFill>
                  <a:schemeClr val="tx1"/>
                </a:solidFill>
                <a:effectLst>
                  <a:outerShdw blurRad="38100" dist="38100" dir="2700000" algn="tl">
                    <a:srgbClr val="000000">
                      <a:alpha val="43137"/>
                    </a:srgbClr>
                  </a:outerShdw>
                </a:effectLst>
              </a:rPr>
              <a:t>asoc</a:t>
            </a:r>
            <a:r>
              <a:rPr lang="es-CO" b="1" dirty="0" smtClean="0">
                <a:solidFill>
                  <a:schemeClr val="tx1"/>
                </a:solidFill>
                <a:effectLst>
                  <a:outerShdw blurRad="38100" dist="38100" dir="2700000" algn="tl">
                    <a:srgbClr val="000000">
                      <a:alpha val="43137"/>
                    </a:srgbClr>
                  </a:outerShdw>
                </a:effectLst>
              </a:rPr>
              <a:t>. gremiales </a:t>
            </a:r>
            <a:endParaRPr lang="es-CO" b="1" dirty="0">
              <a:solidFill>
                <a:schemeClr val="tx1"/>
              </a:solidFill>
              <a:effectLst>
                <a:outerShdw blurRad="38100" dist="38100" dir="2700000" algn="tl">
                  <a:srgbClr val="000000">
                    <a:alpha val="43137"/>
                  </a:srgbClr>
                </a:outerShdw>
              </a:effectLst>
            </a:endParaRPr>
          </a:p>
        </p:txBody>
      </p:sp>
      <p:sp>
        <p:nvSpPr>
          <p:cNvPr id="14" name="13 Pentágono"/>
          <p:cNvSpPr/>
          <p:nvPr/>
        </p:nvSpPr>
        <p:spPr>
          <a:xfrm>
            <a:off x="-36512" y="5589240"/>
            <a:ext cx="6130597"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MX" sz="1600" b="1" dirty="0" smtClean="0">
                <a:latin typeface="Arial" panose="020B0604020202020204" pitchFamily="34" charset="0"/>
                <a:cs typeface="Arial" panose="020B0604020202020204" pitchFamily="34" charset="0"/>
              </a:rPr>
              <a:t>El Concepto 436/2013 señala que estas entidades ESAL contribuyentes en renta por las actividades industriales y comerciales no son sujetas pasivas del CREE.</a:t>
            </a:r>
            <a:endParaRPr lang="es-MX"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066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9" grpId="0" animBg="1"/>
      <p:bldP spid="10" grpId="0" animBg="1"/>
      <p:bldP spid="11" grpId="0" animBg="1"/>
      <p:bldP spid="12" grpId="0" animBg="1"/>
      <p:bldP spid="13" grpId="0" animBg="1"/>
      <p:bldP spid="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520259"/>
            <a:ext cx="835292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55576" cy="692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dondear rectángulo de esquina del mismo lado 6"/>
          <p:cNvSpPr/>
          <p:nvPr/>
        </p:nvSpPr>
        <p:spPr>
          <a:xfrm>
            <a:off x="3419872" y="44624"/>
            <a:ext cx="1944216" cy="576064"/>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CO" b="1" dirty="0" smtClean="0">
                <a:solidFill>
                  <a:schemeClr val="tx1"/>
                </a:solidFill>
                <a:effectLst>
                  <a:outerShdw blurRad="38100" dist="38100" dir="2700000" algn="tl">
                    <a:srgbClr val="000000">
                      <a:alpha val="43137"/>
                    </a:srgbClr>
                  </a:outerShdw>
                </a:effectLst>
              </a:rPr>
              <a:t>Las Ganancias Ocasionales</a:t>
            </a:r>
            <a:endParaRPr lang="es-CO" b="1" dirty="0">
              <a:solidFill>
                <a:schemeClr val="tx1"/>
              </a:solidFill>
              <a:effectLst>
                <a:outerShdw blurRad="38100" dist="38100" dir="2700000" algn="tl">
                  <a:srgbClr val="000000">
                    <a:alpha val="43137"/>
                  </a:srgbClr>
                </a:outerShdw>
              </a:effectLst>
            </a:endParaRPr>
          </a:p>
        </p:txBody>
      </p:sp>
      <p:sp>
        <p:nvSpPr>
          <p:cNvPr id="2" name="1 Pentágono"/>
          <p:cNvSpPr/>
          <p:nvPr/>
        </p:nvSpPr>
        <p:spPr>
          <a:xfrm>
            <a:off x="3419872" y="620688"/>
            <a:ext cx="5688632"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600" b="1" dirty="0" smtClean="0">
                <a:latin typeface="Arial" panose="020B0604020202020204" pitchFamily="34" charset="0"/>
                <a:cs typeface="Arial" panose="020B0604020202020204" pitchFamily="34" charset="0"/>
              </a:rPr>
              <a:t>No se incluyen en el CREE pero si se gravaría la renta líquida por la recuperación de </a:t>
            </a:r>
            <a:r>
              <a:rPr lang="es-MX" sz="1600" b="1" dirty="0" smtClean="0">
                <a:solidFill>
                  <a:srgbClr val="92D050"/>
                </a:solidFill>
                <a:latin typeface="Arial" panose="020B0604020202020204" pitchFamily="34" charset="0"/>
                <a:cs typeface="Arial" panose="020B0604020202020204" pitchFamily="34" charset="0"/>
                <a:hlinkClick r:id="rId3" action="ppaction://hlinksldjump"/>
              </a:rPr>
              <a:t>deducciones</a:t>
            </a:r>
            <a:r>
              <a:rPr lang="es-MX" sz="1600" b="1" dirty="0" smtClean="0">
                <a:latin typeface="Arial" panose="020B0604020202020204" pitchFamily="34" charset="0"/>
                <a:cs typeface="Arial" panose="020B0604020202020204" pitchFamily="34" charset="0"/>
              </a:rPr>
              <a:t> en cuanto a las depreciaciones.</a:t>
            </a:r>
            <a:endParaRPr lang="es-MX" sz="1600" b="1" dirty="0">
              <a:latin typeface="Arial" panose="020B0604020202020204" pitchFamily="34" charset="0"/>
              <a:cs typeface="Arial" panose="020B0604020202020204" pitchFamily="34" charset="0"/>
            </a:endParaRPr>
          </a:p>
        </p:txBody>
      </p:sp>
      <p:sp>
        <p:nvSpPr>
          <p:cNvPr id="11" name="Redondear rectángulo de esquina del mismo lado 6"/>
          <p:cNvSpPr/>
          <p:nvPr/>
        </p:nvSpPr>
        <p:spPr>
          <a:xfrm>
            <a:off x="-36512" y="980728"/>
            <a:ext cx="2088107" cy="864096"/>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solidFill>
                  <a:schemeClr val="tx1"/>
                </a:solidFill>
                <a:effectLst>
                  <a:outerShdw blurRad="38100" dist="38100" dir="2700000" algn="tl">
                    <a:srgbClr val="000000">
                      <a:alpha val="43137"/>
                    </a:srgbClr>
                  </a:outerShdw>
                </a:effectLst>
              </a:rPr>
              <a:t>Asalariados en los consorcios, U.T. o fiducias</a:t>
            </a:r>
            <a:endParaRPr lang="es-CO" b="1" dirty="0">
              <a:solidFill>
                <a:schemeClr val="tx1"/>
              </a:solidFill>
              <a:effectLst>
                <a:outerShdw blurRad="38100" dist="38100" dir="2700000" algn="tl">
                  <a:srgbClr val="000000">
                    <a:alpha val="43137"/>
                  </a:srgbClr>
                </a:outerShdw>
              </a:effectLst>
            </a:endParaRPr>
          </a:p>
        </p:txBody>
      </p:sp>
      <p:sp>
        <p:nvSpPr>
          <p:cNvPr id="12" name="11 Pentágono"/>
          <p:cNvSpPr/>
          <p:nvPr/>
        </p:nvSpPr>
        <p:spPr>
          <a:xfrm>
            <a:off x="-36512" y="1844824"/>
            <a:ext cx="6120555" cy="100811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MX" sz="1600" b="1" dirty="0" smtClean="0">
                <a:latin typeface="Arial" panose="020B0604020202020204" pitchFamily="34" charset="0"/>
                <a:cs typeface="Arial" panose="020B0604020202020204" pitchFamily="34" charset="0"/>
              </a:rPr>
              <a:t>Cuando se hace vinculación de un asalariado a través de consorcios, uniones temporales o fiducias, al no ser contribuyentes, deben pagarse plenamente los aportes al SENA, ICBF y salud. (oficio DIAN 76747 de 2013</a:t>
            </a:r>
            <a:endParaRPr lang="es-MX" sz="1600" b="1" dirty="0">
              <a:latin typeface="Arial" panose="020B0604020202020204" pitchFamily="34" charset="0"/>
              <a:cs typeface="Arial" panose="020B0604020202020204" pitchFamily="34" charset="0"/>
            </a:endParaRPr>
          </a:p>
        </p:txBody>
      </p:sp>
      <p:sp>
        <p:nvSpPr>
          <p:cNvPr id="13" name="Redondear rectángulo de esquina del mismo lado 6"/>
          <p:cNvSpPr/>
          <p:nvPr/>
        </p:nvSpPr>
        <p:spPr>
          <a:xfrm>
            <a:off x="2627784" y="3212976"/>
            <a:ext cx="1944216" cy="576065"/>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CO" b="1" dirty="0" err="1" smtClean="0">
                <a:solidFill>
                  <a:schemeClr val="tx1"/>
                </a:solidFill>
                <a:effectLst>
                  <a:outerShdw blurRad="38100" dist="38100" dir="2700000" algn="tl">
                    <a:srgbClr val="000000">
                      <a:alpha val="43137"/>
                    </a:srgbClr>
                  </a:outerShdw>
                </a:effectLst>
              </a:rPr>
              <a:t>Autorretención</a:t>
            </a:r>
            <a:r>
              <a:rPr lang="es-CO" b="1" dirty="0" smtClean="0">
                <a:solidFill>
                  <a:schemeClr val="tx1"/>
                </a:solidFill>
                <a:effectLst>
                  <a:outerShdw blurRad="38100" dist="38100" dir="2700000" algn="tl">
                    <a:srgbClr val="000000">
                      <a:alpha val="43137"/>
                    </a:srgbClr>
                  </a:outerShdw>
                </a:effectLst>
              </a:rPr>
              <a:t> base AIU</a:t>
            </a:r>
            <a:endParaRPr lang="es-CO" b="1" dirty="0">
              <a:solidFill>
                <a:schemeClr val="tx1"/>
              </a:solidFill>
              <a:effectLst>
                <a:outerShdw blurRad="38100" dist="38100" dir="2700000" algn="tl">
                  <a:srgbClr val="000000">
                    <a:alpha val="43137"/>
                  </a:srgbClr>
                </a:outerShdw>
              </a:effectLst>
            </a:endParaRPr>
          </a:p>
        </p:txBody>
      </p:sp>
      <p:sp>
        <p:nvSpPr>
          <p:cNvPr id="14" name="13 Pentágono"/>
          <p:cNvSpPr/>
          <p:nvPr/>
        </p:nvSpPr>
        <p:spPr>
          <a:xfrm>
            <a:off x="2627784" y="3789040"/>
            <a:ext cx="6480720"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600" b="1" dirty="0" smtClean="0">
                <a:latin typeface="Arial" panose="020B0604020202020204" pitchFamily="34" charset="0"/>
                <a:cs typeface="Arial" panose="020B0604020202020204" pitchFamily="34" charset="0"/>
              </a:rPr>
              <a:t>Numeral 6 del art. 4 Decreto 1828 de 2014, señala que la base de </a:t>
            </a:r>
            <a:r>
              <a:rPr lang="es-MX" sz="1600" b="1" dirty="0" err="1" smtClean="0">
                <a:latin typeface="Arial" panose="020B0604020202020204" pitchFamily="34" charset="0"/>
                <a:cs typeface="Arial" panose="020B0604020202020204" pitchFamily="34" charset="0"/>
              </a:rPr>
              <a:t>autorretención</a:t>
            </a:r>
            <a:r>
              <a:rPr lang="es-MX" sz="1600" b="1" dirty="0" smtClean="0">
                <a:latin typeface="Arial" panose="020B0604020202020204" pitchFamily="34" charset="0"/>
                <a:cs typeface="Arial" panose="020B0604020202020204" pitchFamily="34" charset="0"/>
              </a:rPr>
              <a:t> será el AIU, no obstante el concepto 073048 de 2013, describe que tal incoherencia se debe a un “yerro”.</a:t>
            </a:r>
            <a:endParaRPr lang="es-MX" sz="1600" b="1" dirty="0">
              <a:latin typeface="Arial" panose="020B0604020202020204" pitchFamily="34" charset="0"/>
              <a:cs typeface="Arial" panose="020B0604020202020204" pitchFamily="34" charset="0"/>
            </a:endParaRPr>
          </a:p>
        </p:txBody>
      </p:sp>
      <p:sp>
        <p:nvSpPr>
          <p:cNvPr id="15" name="Redondear rectángulo de esquina del mismo lado 6"/>
          <p:cNvSpPr/>
          <p:nvPr/>
        </p:nvSpPr>
        <p:spPr>
          <a:xfrm>
            <a:off x="35496" y="4797152"/>
            <a:ext cx="1944216" cy="720082"/>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s-CO" b="1" dirty="0" smtClean="0">
                <a:solidFill>
                  <a:schemeClr val="tx1"/>
                </a:solidFill>
                <a:effectLst>
                  <a:outerShdw blurRad="38100" dist="38100" dir="2700000" algn="tl">
                    <a:srgbClr val="000000">
                      <a:alpha val="43137"/>
                    </a:srgbClr>
                  </a:outerShdw>
                </a:effectLst>
              </a:rPr>
              <a:t>Provisión deudores </a:t>
            </a:r>
            <a:endParaRPr lang="es-CO" b="1" dirty="0">
              <a:solidFill>
                <a:schemeClr val="tx1"/>
              </a:solidFill>
              <a:effectLst>
                <a:outerShdw blurRad="38100" dist="38100" dir="2700000" algn="tl">
                  <a:srgbClr val="000000">
                    <a:alpha val="43137"/>
                  </a:srgbClr>
                </a:outerShdw>
              </a:effectLst>
            </a:endParaRPr>
          </a:p>
        </p:txBody>
      </p:sp>
      <p:sp>
        <p:nvSpPr>
          <p:cNvPr id="16" name="15 Pentágono"/>
          <p:cNvSpPr/>
          <p:nvPr/>
        </p:nvSpPr>
        <p:spPr>
          <a:xfrm>
            <a:off x="35496" y="5517232"/>
            <a:ext cx="6480720" cy="108012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600" b="1" dirty="0" smtClean="0">
                <a:latin typeface="Arial" panose="020B0604020202020204" pitchFamily="34" charset="0"/>
                <a:cs typeface="Arial" panose="020B0604020202020204" pitchFamily="34" charset="0"/>
              </a:rPr>
              <a:t>La DIAN en su concepto 537/2014, precisa que la provisión sobre deudas de difícil recaudo aplica en el CREE, lo mismo que los ingresos por recuperaciones de cartera.</a:t>
            </a:r>
            <a:endParaRPr lang="es-MX"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5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1" grpId="0" animBg="1"/>
      <p:bldP spid="12" grpId="0" animBg="1"/>
      <p:bldP spid="13" grpId="0" animBg="1"/>
      <p:bldP spid="14" grpId="0" animBg="1"/>
      <p:bldP spid="15" grpId="0" animBg="1"/>
      <p:bldP spid="1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51520" y="6356350"/>
            <a:ext cx="8208912"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Rectángulo 3"/>
          <p:cNvSpPr/>
          <p:nvPr/>
        </p:nvSpPr>
        <p:spPr>
          <a:xfrm>
            <a:off x="1331640" y="1772816"/>
            <a:ext cx="640871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6000" dirty="0" smtClean="0"/>
              <a:t>TALLER PRÁCTICO.</a:t>
            </a:r>
            <a:endParaRPr lang="es-CO" sz="6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23116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548680"/>
            <a:ext cx="8784976" cy="5904656"/>
          </a:xfrm>
        </p:spPr>
        <p:txBody>
          <a:bodyPr anchor="t">
            <a:noAutofit/>
          </a:bodyPr>
          <a:lstStyle/>
          <a:p>
            <a:pPr algn="l"/>
            <a:r>
              <a:rPr lang="es-MX" sz="1800" b="1" dirty="0">
                <a:latin typeface="Arial" panose="020B0604020202020204" pitchFamily="34" charset="0"/>
                <a:cs typeface="Arial" panose="020B0604020202020204" pitchFamily="34" charset="0"/>
                <a:hlinkClick r:id="rId2" action="ppaction://hlinksldjump"/>
              </a:rPr>
              <a:t>Concepto 11801 del 14 de febrero de 2014 de la DIAN</a:t>
            </a:r>
            <a:r>
              <a:rPr lang="es-MX" sz="1800" b="1" dirty="0" smtClean="0">
                <a:latin typeface="Arial" panose="020B0604020202020204" pitchFamily="34" charset="0"/>
                <a:cs typeface="Arial" panose="020B0604020202020204" pitchFamily="34" charset="0"/>
              </a:rPr>
              <a:t/>
            </a:r>
            <a:br>
              <a:rPr lang="es-MX" sz="1800" b="1" dirty="0" smtClean="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smtClean="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El artículo 22 de la ley 1607 de 2012, al señalar los factores de depuración de la base gravable hace referencia entre otros a los artículo “134 a 146”, en tal sentido la provisión de deudas de dudoso o difícil cobro, podrá solicitarse como deducción. En este contexto se entenderá que estas provisiones deberán cumplir los requisitos previstos en las normas vigentes.</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Ahora bien, en efecto el artículo 72 del decreto 187 de 1975 señala los requisitos para aceptar esta deducción: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Artículo 72. Los contribuyentes que lleven contabilidad por el sistema de causación tendrán derecho a una deducción de la renta bruta por concepto de provisión individual para deudas de dudoso o difícil cobro, siempre que llenen los requisitos siguientes:</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1. Que la respectiva obligación se haya contraído con justa cusa y a título oneroso.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2. Que se haya originado en operaciones propias de la autoridad productora de renta.</a:t>
            </a:r>
            <a:br>
              <a:rPr lang="es-MX" sz="1600" dirty="0">
                <a:latin typeface="Arial" panose="020B0604020202020204" pitchFamily="34" charset="0"/>
                <a:cs typeface="Arial" panose="020B0604020202020204" pitchFamily="34" charset="0"/>
              </a:rPr>
            </a:br>
            <a:r>
              <a:rPr lang="es-MX" sz="1600" dirty="0">
                <a:solidFill>
                  <a:srgbClr val="FF0000"/>
                </a:solidFill>
                <a:latin typeface="Arial" panose="020B0604020202020204" pitchFamily="34" charset="0"/>
                <a:cs typeface="Arial" panose="020B0604020202020204" pitchFamily="34" charset="0"/>
              </a:rPr>
              <a:t>3. Que se haya tomado en cuenta al computar la renta declarada en años anteriores.</a:t>
            </a: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4. Que la provisión se haya constituido en el año o periodo gravable de que se trate.</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5. Que la obligación exista en el momento de la contabilización de la provisión.</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6. Que la respectiva deuda se haya hecho exigible con más de un año de anterioridad y se justifique su carácter de dudoso o difícil cobro.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endParaRPr lang="es-MX" sz="1600" dirty="0">
              <a:latin typeface="Arial" panose="020B0604020202020204" pitchFamily="34" charset="0"/>
              <a:cs typeface="Arial" panose="020B0604020202020204" pitchFamily="34" charset="0"/>
            </a:endParaRPr>
          </a:p>
        </p:txBody>
      </p:sp>
      <p:sp>
        <p:nvSpPr>
          <p:cNvPr id="4" name="3 Marcador de pie de página"/>
          <p:cNvSpPr>
            <a:spLocks noGrp="1"/>
          </p:cNvSpPr>
          <p:nvPr>
            <p:ph type="ftr" sz="quarter" idx="11"/>
          </p:nvPr>
        </p:nvSpPr>
        <p:spPr>
          <a:xfrm>
            <a:off x="251520" y="6525344"/>
            <a:ext cx="8424936" cy="332656"/>
          </a:xfrm>
        </p:spPr>
        <p:txBody>
          <a:bodyPr/>
          <a:lstStyle/>
          <a:p>
            <a:r>
              <a:rPr lang="es-MX" smtClean="0"/>
              <a:t>Cesar E. Anzola Aguilar – Contador Público Tributarista</a:t>
            </a:r>
            <a:endParaRPr lang="es-MX" dirty="0"/>
          </a:p>
        </p:txBody>
      </p:sp>
    </p:spTree>
    <p:extLst>
      <p:ext uri="{BB962C8B-B14F-4D97-AF65-F5344CB8AC3E}">
        <p14:creationId xmlns:p14="http://schemas.microsoft.com/office/powerpoint/2010/main" val="34394646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356350"/>
            <a:ext cx="8352928"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6 Tabla"/>
          <p:cNvGraphicFramePr>
            <a:graphicFrameLocks noGrp="1"/>
          </p:cNvGraphicFramePr>
          <p:nvPr>
            <p:extLst>
              <p:ext uri="{D42A27DB-BD31-4B8C-83A1-F6EECF244321}">
                <p14:modId xmlns:p14="http://schemas.microsoft.com/office/powerpoint/2010/main" val="26186154"/>
              </p:ext>
            </p:extLst>
          </p:nvPr>
        </p:nvGraphicFramePr>
        <p:xfrm>
          <a:off x="611560" y="1303427"/>
          <a:ext cx="7128792" cy="1125855"/>
        </p:xfrm>
        <a:graphic>
          <a:graphicData uri="http://schemas.openxmlformats.org/drawingml/2006/table">
            <a:tbl>
              <a:tblPr>
                <a:tableStyleId>{5C22544A-7EE6-4342-B048-85BDC9FD1C3A}</a:tableStyleId>
              </a:tblPr>
              <a:tblGrid>
                <a:gridCol w="5303427"/>
                <a:gridCol w="1825365"/>
              </a:tblGrid>
              <a:tr h="200025">
                <a:tc>
                  <a:txBody>
                    <a:bodyPr/>
                    <a:lstStyle/>
                    <a:p>
                      <a:pPr algn="l" fontAlgn="b"/>
                      <a:r>
                        <a:rPr lang="es-MX" sz="2400" u="none" strike="noStrike" dirty="0">
                          <a:solidFill>
                            <a:srgbClr val="FFFFFF"/>
                          </a:solidFill>
                          <a:effectLst/>
                          <a:latin typeface="Arial" panose="020B0604020202020204" pitchFamily="34" charset="0"/>
                          <a:cs typeface="Arial" panose="020B0604020202020204" pitchFamily="34" charset="0"/>
                        </a:rPr>
                        <a:t>Costo de Adquisición</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2400" u="none" strike="noStrike" dirty="0">
                          <a:solidFill>
                            <a:srgbClr val="FFFFFF"/>
                          </a:solidFill>
                          <a:effectLst/>
                          <a:latin typeface="Arial" panose="020B0604020202020204" pitchFamily="34" charset="0"/>
                          <a:cs typeface="Arial" panose="020B0604020202020204" pitchFamily="34" charset="0"/>
                        </a:rPr>
                        <a:t>120,000,000</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190500">
                <a:tc>
                  <a:txBody>
                    <a:bodyPr/>
                    <a:lstStyle/>
                    <a:p>
                      <a:pPr algn="l" fontAlgn="b"/>
                      <a:r>
                        <a:rPr lang="es-MX" sz="2400" u="none" strike="noStrike">
                          <a:solidFill>
                            <a:srgbClr val="FFFFFF"/>
                          </a:solidFill>
                          <a:effectLst/>
                          <a:latin typeface="Arial" panose="020B0604020202020204" pitchFamily="34" charset="0"/>
                          <a:cs typeface="Arial" panose="020B0604020202020204" pitchFamily="34" charset="0"/>
                        </a:rPr>
                        <a:t>Depreciación acumulada</a:t>
                      </a:r>
                      <a:endParaRPr lang="es-MX" sz="2400" b="0"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2400" u="none" strike="noStrike" dirty="0">
                          <a:solidFill>
                            <a:srgbClr val="FFFFFF"/>
                          </a:solidFill>
                          <a:effectLst/>
                          <a:latin typeface="Arial" panose="020B0604020202020204" pitchFamily="34" charset="0"/>
                          <a:cs typeface="Arial" panose="020B0604020202020204" pitchFamily="34" charset="0"/>
                        </a:rPr>
                        <a:t>45,000,000</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190500">
                <a:tc>
                  <a:txBody>
                    <a:bodyPr/>
                    <a:lstStyle/>
                    <a:p>
                      <a:pPr algn="l" fontAlgn="b"/>
                      <a:r>
                        <a:rPr lang="es-MX" sz="2400" u="none" strike="noStrike" dirty="0">
                          <a:solidFill>
                            <a:srgbClr val="FFFFFF"/>
                          </a:solidFill>
                          <a:effectLst/>
                          <a:latin typeface="Arial" panose="020B0604020202020204" pitchFamily="34" charset="0"/>
                          <a:cs typeface="Arial" panose="020B0604020202020204" pitchFamily="34" charset="0"/>
                        </a:rPr>
                        <a:t>Costo Fiscal</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2400" u="none" strike="noStrike" dirty="0">
                          <a:solidFill>
                            <a:srgbClr val="FFFFFF"/>
                          </a:solidFill>
                          <a:effectLst/>
                          <a:latin typeface="Arial" panose="020B0604020202020204" pitchFamily="34" charset="0"/>
                          <a:cs typeface="Arial" panose="020B0604020202020204" pitchFamily="34" charset="0"/>
                        </a:rPr>
                        <a:t>75,000,000</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2662167399"/>
              </p:ext>
            </p:extLst>
          </p:nvPr>
        </p:nvGraphicFramePr>
        <p:xfrm>
          <a:off x="611560" y="2837691"/>
          <a:ext cx="7128792" cy="375285"/>
        </p:xfrm>
        <a:graphic>
          <a:graphicData uri="http://schemas.openxmlformats.org/drawingml/2006/table">
            <a:tbl>
              <a:tblPr>
                <a:tableStyleId>{5C22544A-7EE6-4342-B048-85BDC9FD1C3A}</a:tableStyleId>
              </a:tblPr>
              <a:tblGrid>
                <a:gridCol w="5303428"/>
                <a:gridCol w="1825364"/>
              </a:tblGrid>
              <a:tr h="200025">
                <a:tc>
                  <a:txBody>
                    <a:bodyPr/>
                    <a:lstStyle/>
                    <a:p>
                      <a:pPr algn="l" fontAlgn="b"/>
                      <a:r>
                        <a:rPr lang="es-MX" sz="2400" u="none" strike="noStrike" dirty="0">
                          <a:effectLst/>
                          <a:latin typeface="Arial" panose="020B0604020202020204" pitchFamily="34" charset="0"/>
                          <a:cs typeface="Arial" panose="020B0604020202020204" pitchFamily="34" charset="0"/>
                        </a:rPr>
                        <a:t>Precio de Venta</a:t>
                      </a:r>
                      <a:endParaRPr lang="es-MX" sz="2400" b="0" i="0" u="none" strike="noStrike" dirty="0">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fontAlgn="b"/>
                      <a:r>
                        <a:rPr lang="es-MX" sz="2400" u="none" strike="noStrike" dirty="0">
                          <a:effectLst/>
                          <a:latin typeface="Arial" panose="020B0604020202020204" pitchFamily="34" charset="0"/>
                          <a:cs typeface="Arial" panose="020B0604020202020204" pitchFamily="34" charset="0"/>
                        </a:rPr>
                        <a:t>128,000,000</a:t>
                      </a:r>
                      <a:endParaRPr lang="es-MX" sz="2400" b="0" i="0" u="none" strike="noStrike" dirty="0">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1348974711"/>
              </p:ext>
            </p:extLst>
          </p:nvPr>
        </p:nvGraphicFramePr>
        <p:xfrm>
          <a:off x="611560" y="3773795"/>
          <a:ext cx="7128792" cy="375285"/>
        </p:xfrm>
        <a:graphic>
          <a:graphicData uri="http://schemas.openxmlformats.org/drawingml/2006/table">
            <a:tbl>
              <a:tblPr>
                <a:tableStyleId>{5C22544A-7EE6-4342-B048-85BDC9FD1C3A}</a:tableStyleId>
              </a:tblPr>
              <a:tblGrid>
                <a:gridCol w="5303427"/>
                <a:gridCol w="1825365"/>
              </a:tblGrid>
              <a:tr h="190500">
                <a:tc>
                  <a:txBody>
                    <a:bodyPr/>
                    <a:lstStyle/>
                    <a:p>
                      <a:pPr algn="l" fontAlgn="b"/>
                      <a:r>
                        <a:rPr lang="es-MX" sz="2400" u="none" strike="noStrike" dirty="0">
                          <a:solidFill>
                            <a:srgbClr val="FFFFFF"/>
                          </a:solidFill>
                          <a:effectLst/>
                          <a:latin typeface="Arial" panose="020B0604020202020204" pitchFamily="34" charset="0"/>
                          <a:cs typeface="Arial" panose="020B0604020202020204" pitchFamily="34" charset="0"/>
                        </a:rPr>
                        <a:t>Utilidad</a:t>
                      </a:r>
                      <a:endParaRPr lang="es-MX" sz="2400" b="0"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r" fontAlgn="b"/>
                      <a:r>
                        <a:rPr lang="es-MX" sz="2400" u="none" strike="noStrike" dirty="0">
                          <a:solidFill>
                            <a:schemeClr val="bg2">
                              <a:lumMod val="10000"/>
                            </a:schemeClr>
                          </a:solidFill>
                          <a:effectLst/>
                          <a:latin typeface="Arial" panose="020B0604020202020204" pitchFamily="34" charset="0"/>
                          <a:cs typeface="Arial" panose="020B0604020202020204" pitchFamily="34" charset="0"/>
                          <a:hlinkClick r:id="rId3" action="ppaction://hlinksldjump"/>
                        </a:rPr>
                        <a:t>53,000,000</a:t>
                      </a:r>
                      <a:endParaRPr lang="es-MX" sz="2400" b="0" i="0" u="none" strike="noStrike" dirty="0">
                        <a:solidFill>
                          <a:schemeClr val="bg2">
                            <a:lumMod val="10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2578472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5576" y="6356350"/>
            <a:ext cx="7776864"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Título 1"/>
          <p:cNvSpPr>
            <a:spLocks noGrp="1"/>
          </p:cNvSpPr>
          <p:nvPr>
            <p:ph type="ctrTitle"/>
          </p:nvPr>
        </p:nvSpPr>
        <p:spPr>
          <a:xfrm>
            <a:off x="971600" y="404664"/>
            <a:ext cx="7560840" cy="1080120"/>
          </a:xfrm>
          <a:solidFill>
            <a:schemeClr val="accent5">
              <a:lumMod val="75000"/>
            </a:schemeClr>
          </a:solidFill>
          <a:ln w="57150">
            <a:solidFill>
              <a:schemeClr val="bg1"/>
            </a:solidFill>
          </a:ln>
        </p:spPr>
        <p:txBody>
          <a:bodyPr anchor="ctr"/>
          <a:lstStyle/>
          <a:p>
            <a:pPr algn="ctr"/>
            <a:r>
              <a:rPr lang="es-MX" sz="3200" b="1" dirty="0" smtClean="0">
                <a:solidFill>
                  <a:srgbClr val="FFFFFF"/>
                </a:solidFill>
                <a:effectLst>
                  <a:outerShdw blurRad="38100" dist="38100" dir="2700000" algn="tl">
                    <a:srgbClr val="000000">
                      <a:alpha val="43137"/>
                    </a:srgbClr>
                  </a:outerShdw>
                </a:effectLst>
                <a:latin typeface="+mn-lt"/>
              </a:rPr>
              <a:t>SUJETOS PASIVOS DEL IMPUESTO</a:t>
            </a:r>
            <a:endParaRPr lang="es-MX" sz="3200" b="1" dirty="0">
              <a:solidFill>
                <a:srgbClr val="FFFFFF"/>
              </a:solidFill>
              <a:effectLst>
                <a:outerShdw blurRad="38100" dist="38100" dir="2700000" algn="tl">
                  <a:srgbClr val="000000">
                    <a:alpha val="43137"/>
                  </a:srgbClr>
                </a:outerShdw>
              </a:effectLst>
              <a:latin typeface="+mn-lt"/>
            </a:endParaRPr>
          </a:p>
        </p:txBody>
      </p:sp>
      <p:sp>
        <p:nvSpPr>
          <p:cNvPr id="5" name="Recortar rectángulo de esquina diagonal 2"/>
          <p:cNvSpPr/>
          <p:nvPr/>
        </p:nvSpPr>
        <p:spPr>
          <a:xfrm>
            <a:off x="107504" y="1969942"/>
            <a:ext cx="2448272" cy="1362114"/>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tx1"/>
                </a:solidFill>
              </a:rPr>
              <a:t>Sociedades, Personas Jurídicas y asimiladas</a:t>
            </a:r>
            <a:endParaRPr lang="es-CO" sz="2200" b="1" dirty="0">
              <a:solidFill>
                <a:schemeClr val="tx1"/>
              </a:solidFill>
            </a:endParaRPr>
          </a:p>
        </p:txBody>
      </p:sp>
      <p:sp>
        <p:nvSpPr>
          <p:cNvPr id="6" name="Recortar rectángulo de esquina diagonal 12"/>
          <p:cNvSpPr/>
          <p:nvPr/>
        </p:nvSpPr>
        <p:spPr>
          <a:xfrm>
            <a:off x="3346514" y="1969941"/>
            <a:ext cx="2304256" cy="1362115"/>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Sociedades y entidades extranjeras</a:t>
            </a:r>
            <a:endParaRPr lang="es-CO" sz="2400" b="1" dirty="0">
              <a:solidFill>
                <a:schemeClr val="tx1"/>
              </a:solidFill>
            </a:endParaRPr>
          </a:p>
        </p:txBody>
      </p:sp>
      <p:sp>
        <p:nvSpPr>
          <p:cNvPr id="7" name="Flecha izquierda, derecha y arriba 7"/>
          <p:cNvSpPr/>
          <p:nvPr/>
        </p:nvSpPr>
        <p:spPr>
          <a:xfrm flipV="1">
            <a:off x="5669701" y="2354692"/>
            <a:ext cx="1728192" cy="977365"/>
          </a:xfrm>
          <a:prstGeom prst="leftRightUp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redondeado 8"/>
          <p:cNvSpPr/>
          <p:nvPr/>
        </p:nvSpPr>
        <p:spPr>
          <a:xfrm>
            <a:off x="7416824" y="2227598"/>
            <a:ext cx="1619672" cy="70470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sucursales</a:t>
            </a:r>
            <a:endParaRPr lang="es-CO" dirty="0">
              <a:solidFill>
                <a:schemeClr val="tx1"/>
              </a:solidFill>
            </a:endParaRPr>
          </a:p>
        </p:txBody>
      </p:sp>
      <p:sp>
        <p:nvSpPr>
          <p:cNvPr id="9" name="Rectángulo redondeado 9"/>
          <p:cNvSpPr/>
          <p:nvPr/>
        </p:nvSpPr>
        <p:spPr>
          <a:xfrm>
            <a:off x="5566960" y="3332057"/>
            <a:ext cx="1933674" cy="67881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Establecimientos Permanentes</a:t>
            </a:r>
            <a:endParaRPr lang="es-CO" dirty="0">
              <a:solidFill>
                <a:schemeClr val="tx1"/>
              </a:solidFill>
            </a:endParaRPr>
          </a:p>
        </p:txBody>
      </p:sp>
      <p:sp>
        <p:nvSpPr>
          <p:cNvPr id="10" name="Flecha izquierda, derecha y arriba 10"/>
          <p:cNvSpPr/>
          <p:nvPr/>
        </p:nvSpPr>
        <p:spPr>
          <a:xfrm flipV="1">
            <a:off x="2533610" y="2498708"/>
            <a:ext cx="793973" cy="1800200"/>
          </a:xfrm>
          <a:prstGeom prst="leftRightUp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redondeado 18"/>
          <p:cNvSpPr/>
          <p:nvPr/>
        </p:nvSpPr>
        <p:spPr>
          <a:xfrm>
            <a:off x="2310787" y="4298908"/>
            <a:ext cx="2952328" cy="136815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chemeClr val="tx1"/>
                </a:solidFill>
              </a:rPr>
              <a:t>En todo caso deberán ser, Declarantes del impuesto sobre la renta</a:t>
            </a:r>
            <a:endParaRPr lang="es-CO" sz="2000" b="1" dirty="0">
              <a:solidFill>
                <a:schemeClr val="tx1"/>
              </a:solidFill>
            </a:endParaRPr>
          </a:p>
        </p:txBody>
      </p:sp>
      <p:sp>
        <p:nvSpPr>
          <p:cNvPr id="12" name="Elipse 1"/>
          <p:cNvSpPr/>
          <p:nvPr/>
        </p:nvSpPr>
        <p:spPr>
          <a:xfrm>
            <a:off x="7452320" y="5195585"/>
            <a:ext cx="158417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HOTELES</a:t>
            </a:r>
            <a:endParaRPr lang="es-CO" dirty="0"/>
          </a:p>
        </p:txBody>
      </p:sp>
      <p:sp>
        <p:nvSpPr>
          <p:cNvPr id="13" name="Elipse 11"/>
          <p:cNvSpPr/>
          <p:nvPr/>
        </p:nvSpPr>
        <p:spPr>
          <a:xfrm>
            <a:off x="5624027" y="5195585"/>
            <a:ext cx="158417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LEY 1429</a:t>
            </a:r>
            <a:endParaRPr lang="es-CO" dirty="0"/>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768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90"/>
                                          </p:val>
                                        </p:tav>
                                        <p:tav tm="100000">
                                          <p:val>
                                            <p:fltVal val="0"/>
                                          </p:val>
                                        </p:tav>
                                      </p:tavLst>
                                    </p:anim>
                                    <p:animEffect transition="in" filter="fade">
                                      <p:cBhvr>
                                        <p:cTn id="24" dur="1000"/>
                                        <p:tgtEl>
                                          <p:spTgt spid="7"/>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style.rotation</p:attrName>
                                        </p:attrNameLst>
                                      </p:cBhvr>
                                      <p:tavLst>
                                        <p:tav tm="0">
                                          <p:val>
                                            <p:fltVal val="90"/>
                                          </p:val>
                                        </p:tav>
                                        <p:tav tm="100000">
                                          <p:val>
                                            <p:fltVal val="0"/>
                                          </p:val>
                                        </p:tav>
                                      </p:tavLst>
                                    </p:anim>
                                    <p:animEffect transition="in" filter="fade">
                                      <p:cBhvr>
                                        <p:cTn id="30" dur="1000"/>
                                        <p:tgtEl>
                                          <p:spTgt spid="8"/>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style.rotation</p:attrName>
                                        </p:attrNameLst>
                                      </p:cBhvr>
                                      <p:tavLst>
                                        <p:tav tm="0">
                                          <p:val>
                                            <p:fltVal val="90"/>
                                          </p:val>
                                        </p:tav>
                                        <p:tav tm="100000">
                                          <p:val>
                                            <p:fltVal val="0"/>
                                          </p:val>
                                        </p:tav>
                                      </p:tavLst>
                                    </p:anim>
                                    <p:animEffect transition="in" filter="fade">
                                      <p:cBhvr>
                                        <p:cTn id="36" dur="10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1000" fill="hold"/>
                                        <p:tgtEl>
                                          <p:spTgt spid="10"/>
                                        </p:tgtEl>
                                        <p:attrNameLst>
                                          <p:attrName>ppt_w</p:attrName>
                                        </p:attrNameLst>
                                      </p:cBhvr>
                                      <p:tavLst>
                                        <p:tav tm="0">
                                          <p:val>
                                            <p:fltVal val="0"/>
                                          </p:val>
                                        </p:tav>
                                        <p:tav tm="100000">
                                          <p:val>
                                            <p:strVal val="#ppt_w"/>
                                          </p:val>
                                        </p:tav>
                                      </p:tavLst>
                                    </p:anim>
                                    <p:anim calcmode="lin" valueType="num">
                                      <p:cBhvr>
                                        <p:cTn id="42" dur="1000" fill="hold"/>
                                        <p:tgtEl>
                                          <p:spTgt spid="10"/>
                                        </p:tgtEl>
                                        <p:attrNameLst>
                                          <p:attrName>ppt_h</p:attrName>
                                        </p:attrNameLst>
                                      </p:cBhvr>
                                      <p:tavLst>
                                        <p:tav tm="0">
                                          <p:val>
                                            <p:fltVal val="0"/>
                                          </p:val>
                                        </p:tav>
                                        <p:tav tm="100000">
                                          <p:val>
                                            <p:strVal val="#ppt_h"/>
                                          </p:val>
                                        </p:tav>
                                      </p:tavLst>
                                    </p:anim>
                                    <p:anim calcmode="lin" valueType="num">
                                      <p:cBhvr>
                                        <p:cTn id="43" dur="1000" fill="hold"/>
                                        <p:tgtEl>
                                          <p:spTgt spid="10"/>
                                        </p:tgtEl>
                                        <p:attrNameLst>
                                          <p:attrName>style.rotation</p:attrName>
                                        </p:attrNameLst>
                                      </p:cBhvr>
                                      <p:tavLst>
                                        <p:tav tm="0">
                                          <p:val>
                                            <p:fltVal val="90"/>
                                          </p:val>
                                        </p:tav>
                                        <p:tav tm="100000">
                                          <p:val>
                                            <p:fltVal val="0"/>
                                          </p:val>
                                        </p:tav>
                                      </p:tavLst>
                                    </p:anim>
                                    <p:animEffect transition="in" filter="fade">
                                      <p:cBhvr>
                                        <p:cTn id="44" dur="1000"/>
                                        <p:tgtEl>
                                          <p:spTgt spid="10"/>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80">
                                          <p:stCondLst>
                                            <p:cond delay="0"/>
                                          </p:stCondLst>
                                        </p:cTn>
                                        <p:tgtEl>
                                          <p:spTgt spid="13"/>
                                        </p:tgtEl>
                                      </p:cBhvr>
                                    </p:animEffect>
                                    <p:anim calcmode="lin" valueType="num">
                                      <p:cBhvr>
                                        <p:cTn id="5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1" dur="26">
                                          <p:stCondLst>
                                            <p:cond delay="650"/>
                                          </p:stCondLst>
                                        </p:cTn>
                                        <p:tgtEl>
                                          <p:spTgt spid="13"/>
                                        </p:tgtEl>
                                      </p:cBhvr>
                                      <p:to x="100000" y="60000"/>
                                    </p:animScale>
                                    <p:animScale>
                                      <p:cBhvr>
                                        <p:cTn id="62" dur="166" decel="50000">
                                          <p:stCondLst>
                                            <p:cond delay="676"/>
                                          </p:stCondLst>
                                        </p:cTn>
                                        <p:tgtEl>
                                          <p:spTgt spid="13"/>
                                        </p:tgtEl>
                                      </p:cBhvr>
                                      <p:to x="100000" y="100000"/>
                                    </p:animScale>
                                    <p:animScale>
                                      <p:cBhvr>
                                        <p:cTn id="63" dur="26">
                                          <p:stCondLst>
                                            <p:cond delay="1312"/>
                                          </p:stCondLst>
                                        </p:cTn>
                                        <p:tgtEl>
                                          <p:spTgt spid="13"/>
                                        </p:tgtEl>
                                      </p:cBhvr>
                                      <p:to x="100000" y="80000"/>
                                    </p:animScale>
                                    <p:animScale>
                                      <p:cBhvr>
                                        <p:cTn id="64" dur="166" decel="50000">
                                          <p:stCondLst>
                                            <p:cond delay="1338"/>
                                          </p:stCondLst>
                                        </p:cTn>
                                        <p:tgtEl>
                                          <p:spTgt spid="13"/>
                                        </p:tgtEl>
                                      </p:cBhvr>
                                      <p:to x="100000" y="100000"/>
                                    </p:animScale>
                                    <p:animScale>
                                      <p:cBhvr>
                                        <p:cTn id="65" dur="26">
                                          <p:stCondLst>
                                            <p:cond delay="1642"/>
                                          </p:stCondLst>
                                        </p:cTn>
                                        <p:tgtEl>
                                          <p:spTgt spid="13"/>
                                        </p:tgtEl>
                                      </p:cBhvr>
                                      <p:to x="100000" y="90000"/>
                                    </p:animScale>
                                    <p:animScale>
                                      <p:cBhvr>
                                        <p:cTn id="66" dur="166" decel="50000">
                                          <p:stCondLst>
                                            <p:cond delay="1668"/>
                                          </p:stCondLst>
                                        </p:cTn>
                                        <p:tgtEl>
                                          <p:spTgt spid="13"/>
                                        </p:tgtEl>
                                      </p:cBhvr>
                                      <p:to x="100000" y="100000"/>
                                    </p:animScale>
                                    <p:animScale>
                                      <p:cBhvr>
                                        <p:cTn id="67" dur="26">
                                          <p:stCondLst>
                                            <p:cond delay="1808"/>
                                          </p:stCondLst>
                                        </p:cTn>
                                        <p:tgtEl>
                                          <p:spTgt spid="13"/>
                                        </p:tgtEl>
                                      </p:cBhvr>
                                      <p:to x="100000" y="95000"/>
                                    </p:animScale>
                                    <p:animScale>
                                      <p:cBhvr>
                                        <p:cTn id="68" dur="166" decel="50000">
                                          <p:stCondLst>
                                            <p:cond delay="1834"/>
                                          </p:stCondLst>
                                        </p:cTn>
                                        <p:tgtEl>
                                          <p:spTgt spid="13"/>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wipe(down)">
                                      <p:cBhvr>
                                        <p:cTn id="71" dur="580">
                                          <p:stCondLst>
                                            <p:cond delay="0"/>
                                          </p:stCondLst>
                                        </p:cTn>
                                        <p:tgtEl>
                                          <p:spTgt spid="12"/>
                                        </p:tgtEl>
                                      </p:cBhvr>
                                    </p:animEffect>
                                    <p:anim calcmode="lin" valueType="num">
                                      <p:cBhvr>
                                        <p:cTn id="7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7" dur="26">
                                          <p:stCondLst>
                                            <p:cond delay="650"/>
                                          </p:stCondLst>
                                        </p:cTn>
                                        <p:tgtEl>
                                          <p:spTgt spid="12"/>
                                        </p:tgtEl>
                                      </p:cBhvr>
                                      <p:to x="100000" y="60000"/>
                                    </p:animScale>
                                    <p:animScale>
                                      <p:cBhvr>
                                        <p:cTn id="78" dur="166" decel="50000">
                                          <p:stCondLst>
                                            <p:cond delay="676"/>
                                          </p:stCondLst>
                                        </p:cTn>
                                        <p:tgtEl>
                                          <p:spTgt spid="12"/>
                                        </p:tgtEl>
                                      </p:cBhvr>
                                      <p:to x="100000" y="100000"/>
                                    </p:animScale>
                                    <p:animScale>
                                      <p:cBhvr>
                                        <p:cTn id="79" dur="26">
                                          <p:stCondLst>
                                            <p:cond delay="1312"/>
                                          </p:stCondLst>
                                        </p:cTn>
                                        <p:tgtEl>
                                          <p:spTgt spid="12"/>
                                        </p:tgtEl>
                                      </p:cBhvr>
                                      <p:to x="100000" y="80000"/>
                                    </p:animScale>
                                    <p:animScale>
                                      <p:cBhvr>
                                        <p:cTn id="80" dur="166" decel="50000">
                                          <p:stCondLst>
                                            <p:cond delay="1338"/>
                                          </p:stCondLst>
                                        </p:cTn>
                                        <p:tgtEl>
                                          <p:spTgt spid="12"/>
                                        </p:tgtEl>
                                      </p:cBhvr>
                                      <p:to x="100000" y="100000"/>
                                    </p:animScale>
                                    <p:animScale>
                                      <p:cBhvr>
                                        <p:cTn id="81" dur="26">
                                          <p:stCondLst>
                                            <p:cond delay="1642"/>
                                          </p:stCondLst>
                                        </p:cTn>
                                        <p:tgtEl>
                                          <p:spTgt spid="12"/>
                                        </p:tgtEl>
                                      </p:cBhvr>
                                      <p:to x="100000" y="90000"/>
                                    </p:animScale>
                                    <p:animScale>
                                      <p:cBhvr>
                                        <p:cTn id="82" dur="166" decel="50000">
                                          <p:stCondLst>
                                            <p:cond delay="1668"/>
                                          </p:stCondLst>
                                        </p:cTn>
                                        <p:tgtEl>
                                          <p:spTgt spid="12"/>
                                        </p:tgtEl>
                                      </p:cBhvr>
                                      <p:to x="100000" y="100000"/>
                                    </p:animScale>
                                    <p:animScale>
                                      <p:cBhvr>
                                        <p:cTn id="83" dur="26">
                                          <p:stCondLst>
                                            <p:cond delay="1808"/>
                                          </p:stCondLst>
                                        </p:cTn>
                                        <p:tgtEl>
                                          <p:spTgt spid="12"/>
                                        </p:tgtEl>
                                      </p:cBhvr>
                                      <p:to x="100000" y="95000"/>
                                    </p:animScale>
                                    <p:animScale>
                                      <p:cBhvr>
                                        <p:cTn id="84"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8136396"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Título 1"/>
          <p:cNvSpPr txBox="1">
            <a:spLocks/>
          </p:cNvSpPr>
          <p:nvPr/>
        </p:nvSpPr>
        <p:spPr>
          <a:xfrm>
            <a:off x="1115616" y="311602"/>
            <a:ext cx="7560840" cy="1238628"/>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MX" sz="3200" b="1" u="sng" dirty="0" smtClean="0">
                <a:solidFill>
                  <a:srgbClr val="FFFFFF"/>
                </a:solidFill>
                <a:effectLst>
                  <a:outerShdw blurRad="38100" dist="38100" dir="2700000" algn="tl">
                    <a:srgbClr val="000000">
                      <a:alpha val="43137"/>
                    </a:srgbClr>
                  </a:outerShdw>
                </a:effectLst>
                <a:latin typeface="+mn-lt"/>
              </a:rPr>
              <a:t>NO</a:t>
            </a:r>
            <a:r>
              <a:rPr lang="es-MX" sz="3200" b="1" dirty="0" smtClean="0">
                <a:solidFill>
                  <a:srgbClr val="FFFFFF"/>
                </a:solidFill>
                <a:effectLst>
                  <a:outerShdw blurRad="38100" dist="38100" dir="2700000" algn="tl">
                    <a:srgbClr val="000000">
                      <a:alpha val="43137"/>
                    </a:srgbClr>
                  </a:outerShdw>
                </a:effectLst>
                <a:latin typeface="+mn-lt"/>
              </a:rPr>
              <a:t> SON SUJETOS PASIVOS DEL IMPUESTO</a:t>
            </a:r>
            <a:endParaRPr lang="es-MX" sz="3200" b="1" dirty="0">
              <a:solidFill>
                <a:srgbClr val="FFFFFF"/>
              </a:solidFill>
              <a:effectLst>
                <a:outerShdw blurRad="38100" dist="38100" dir="2700000" algn="tl">
                  <a:srgbClr val="000000">
                    <a:alpha val="43137"/>
                  </a:srgbClr>
                </a:outerShdw>
              </a:effectLst>
              <a:latin typeface="+mn-lt"/>
            </a:endParaRPr>
          </a:p>
        </p:txBody>
      </p:sp>
      <p:sp>
        <p:nvSpPr>
          <p:cNvPr id="5" name="Flecha derecha 5"/>
          <p:cNvSpPr/>
          <p:nvPr/>
        </p:nvSpPr>
        <p:spPr>
          <a:xfrm>
            <a:off x="574655" y="2020469"/>
            <a:ext cx="1008112" cy="576064"/>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Flecha derecha 6"/>
          <p:cNvSpPr/>
          <p:nvPr/>
        </p:nvSpPr>
        <p:spPr>
          <a:xfrm>
            <a:off x="574655" y="3537012"/>
            <a:ext cx="1008112" cy="576064"/>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Flecha derecha 7"/>
          <p:cNvSpPr/>
          <p:nvPr/>
        </p:nvSpPr>
        <p:spPr>
          <a:xfrm>
            <a:off x="574655" y="5053555"/>
            <a:ext cx="1008112" cy="576064"/>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dondear rectángulo de esquina diagonal 8"/>
          <p:cNvSpPr/>
          <p:nvPr/>
        </p:nvSpPr>
        <p:spPr>
          <a:xfrm>
            <a:off x="1889769" y="1732437"/>
            <a:ext cx="6192688" cy="1152128"/>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LAS ENTIDADES SIN ÁNIMO DE LUCRO</a:t>
            </a:r>
            <a:endParaRPr lang="es-CO" sz="2400" dirty="0">
              <a:solidFill>
                <a:schemeClr val="tx1"/>
              </a:solidFill>
            </a:endParaRPr>
          </a:p>
        </p:txBody>
      </p:sp>
      <p:sp>
        <p:nvSpPr>
          <p:cNvPr id="9" name="Redondear rectángulo de esquina diagonal 9"/>
          <p:cNvSpPr/>
          <p:nvPr/>
        </p:nvSpPr>
        <p:spPr>
          <a:xfrm>
            <a:off x="1912777" y="4765523"/>
            <a:ext cx="6192688" cy="1152128"/>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u="sng" dirty="0" smtClean="0">
                <a:solidFill>
                  <a:schemeClr val="tx1"/>
                </a:solidFill>
              </a:rPr>
              <a:t>Las personas naturales</a:t>
            </a:r>
            <a:r>
              <a:rPr lang="es-CO" sz="2400" dirty="0" smtClean="0">
                <a:solidFill>
                  <a:schemeClr val="tx1"/>
                </a:solidFill>
              </a:rPr>
              <a:t> y quienes no hayan sido previstos en la ley como sujetos pasivos del impuesto.</a:t>
            </a:r>
            <a:endParaRPr lang="es-CO" sz="2400" dirty="0">
              <a:solidFill>
                <a:schemeClr val="tx1"/>
              </a:solidFill>
            </a:endParaRPr>
          </a:p>
        </p:txBody>
      </p:sp>
      <p:sp>
        <p:nvSpPr>
          <p:cNvPr id="10" name="Redondear rectángulo de esquina diagonal 10"/>
          <p:cNvSpPr/>
          <p:nvPr/>
        </p:nvSpPr>
        <p:spPr>
          <a:xfrm>
            <a:off x="1889769" y="3248980"/>
            <a:ext cx="6192688" cy="1152128"/>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Las sociedades declaradas como zonas francas al 31 de Diciembre de 2012 o aquellas que hubieren radicado la respectiva solicitud ante el comité intersectorial de zonas francas a 31 de Diciembre de 2012</a:t>
            </a:r>
            <a:endParaRPr lang="es-CO" dirty="0">
              <a:solidFill>
                <a:schemeClr val="tx1"/>
              </a:solidFill>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2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23528" y="6520259"/>
            <a:ext cx="8064896"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Rectángulo redondeado 4"/>
          <p:cNvSpPr/>
          <p:nvPr/>
        </p:nvSpPr>
        <p:spPr>
          <a:xfrm>
            <a:off x="1063463" y="116632"/>
            <a:ext cx="6832429" cy="11521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rgbClr val="FFFFFF"/>
                </a:solidFill>
                <a:effectLst>
                  <a:outerShdw blurRad="38100" dist="38100" dir="2700000" algn="tl">
                    <a:srgbClr val="000000">
                      <a:alpha val="43137"/>
                    </a:srgbClr>
                  </a:outerShdw>
                </a:effectLst>
              </a:rPr>
              <a:t>EXONERACIÓN DE APORTES PARAFISCALES</a:t>
            </a:r>
            <a:endParaRPr lang="es-CO" sz="3600" b="1" dirty="0">
              <a:solidFill>
                <a:srgbClr val="FFFFFF"/>
              </a:solidFill>
              <a:effectLst>
                <a:outerShdw blurRad="38100" dist="38100" dir="2700000" algn="tl">
                  <a:srgbClr val="000000">
                    <a:alpha val="43137"/>
                  </a:srgbClr>
                </a:outerShdw>
              </a:effectLst>
            </a:endParaRPr>
          </a:p>
        </p:txBody>
      </p:sp>
      <p:sp>
        <p:nvSpPr>
          <p:cNvPr id="5" name="Flecha abajo 5"/>
          <p:cNvSpPr/>
          <p:nvPr/>
        </p:nvSpPr>
        <p:spPr>
          <a:xfrm>
            <a:off x="1026810" y="1386176"/>
            <a:ext cx="576064" cy="842866"/>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Flecha abajo 6"/>
          <p:cNvSpPr/>
          <p:nvPr/>
        </p:nvSpPr>
        <p:spPr>
          <a:xfrm>
            <a:off x="3977380" y="1411740"/>
            <a:ext cx="504056" cy="843902"/>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Flecha abajo 7"/>
          <p:cNvSpPr/>
          <p:nvPr/>
        </p:nvSpPr>
        <p:spPr>
          <a:xfrm>
            <a:off x="7391837" y="1412776"/>
            <a:ext cx="504056" cy="842866"/>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ortar rectángulo de esquina diagonal 8"/>
          <p:cNvSpPr/>
          <p:nvPr/>
        </p:nvSpPr>
        <p:spPr>
          <a:xfrm>
            <a:off x="107504" y="2255642"/>
            <a:ext cx="2414676" cy="1944216"/>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SENA A PARTIR DEL 1 DE MAYO DE 2013</a:t>
            </a:r>
            <a:endParaRPr lang="es-CO" sz="2800" dirty="0">
              <a:solidFill>
                <a:schemeClr val="tx1"/>
              </a:solidFill>
            </a:endParaRPr>
          </a:p>
        </p:txBody>
      </p:sp>
      <p:sp>
        <p:nvSpPr>
          <p:cNvPr id="9" name="Recortar rectángulo de esquina diagonal 9"/>
          <p:cNvSpPr/>
          <p:nvPr/>
        </p:nvSpPr>
        <p:spPr>
          <a:xfrm>
            <a:off x="3240575" y="2255642"/>
            <a:ext cx="2342668" cy="1944216"/>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ICBF A PARTIR DEL 1 DE MAYO DE 2013</a:t>
            </a:r>
            <a:endParaRPr lang="es-CO" sz="2800" dirty="0">
              <a:solidFill>
                <a:schemeClr val="tx1"/>
              </a:solidFill>
            </a:endParaRPr>
          </a:p>
        </p:txBody>
      </p:sp>
      <p:sp>
        <p:nvSpPr>
          <p:cNvPr id="10" name="Recortar rectángulo de esquina diagonal 10"/>
          <p:cNvSpPr/>
          <p:nvPr/>
        </p:nvSpPr>
        <p:spPr>
          <a:xfrm>
            <a:off x="6507584" y="2288975"/>
            <a:ext cx="2272559" cy="2952328"/>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SEGURIDAD SOCIAL EN SALUD A PARTIR DE 1 DE ENERO DE 2014</a:t>
            </a:r>
            <a:endParaRPr lang="es-CO" sz="2800" dirty="0">
              <a:solidFill>
                <a:schemeClr val="tx1"/>
              </a:solidFill>
            </a:endParaRPr>
          </a:p>
        </p:txBody>
      </p:sp>
      <p:sp>
        <p:nvSpPr>
          <p:cNvPr id="11" name="Recortar y redondear rectángulo de esquina sencilla 11"/>
          <p:cNvSpPr/>
          <p:nvPr/>
        </p:nvSpPr>
        <p:spPr>
          <a:xfrm>
            <a:off x="107504" y="5157192"/>
            <a:ext cx="6231056" cy="703691"/>
          </a:xfrm>
          <a:prstGeom prst="snip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u="sng" dirty="0" smtClean="0">
                <a:solidFill>
                  <a:schemeClr val="tx1"/>
                </a:solidFill>
              </a:rPr>
              <a:t>También aplica para personas naturales que tengan más de dos empleados</a:t>
            </a:r>
            <a:endParaRPr lang="es-CO" sz="2400" u="sng" dirty="0">
              <a:solidFill>
                <a:schemeClr val="tx1"/>
              </a:solidFill>
            </a:endParaRP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148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68052" y="6356350"/>
            <a:ext cx="7632340"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Título 1"/>
          <p:cNvSpPr txBox="1">
            <a:spLocks/>
          </p:cNvSpPr>
          <p:nvPr/>
        </p:nvSpPr>
        <p:spPr>
          <a:xfrm>
            <a:off x="899592" y="646095"/>
            <a:ext cx="8136904" cy="1450757"/>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600" b="1" dirty="0" smtClean="0">
                <a:solidFill>
                  <a:srgbClr val="FFFFFF"/>
                </a:solidFill>
                <a:effectLst>
                  <a:outerShdw blurRad="38100" dist="38100" dir="2700000" algn="tl">
                    <a:srgbClr val="000000">
                      <a:alpha val="43137"/>
                    </a:srgbClr>
                  </a:outerShdw>
                </a:effectLst>
                <a:latin typeface="+mn-lt"/>
              </a:rPr>
              <a:t>TARIFA DEL IMPUESTO SOBRE LA RENTA PARA LA EQUIDAD “CREE”</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5" name="Rectángulo redondeado 5"/>
          <p:cNvSpPr/>
          <p:nvPr/>
        </p:nvSpPr>
        <p:spPr>
          <a:xfrm>
            <a:off x="426620" y="2492896"/>
            <a:ext cx="5904656" cy="12961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Para los años 2013, 2014 y 2015</a:t>
            </a:r>
            <a:endParaRPr lang="es-CO" sz="3200" dirty="0">
              <a:solidFill>
                <a:schemeClr val="tx1"/>
              </a:solidFill>
            </a:endParaRPr>
          </a:p>
        </p:txBody>
      </p:sp>
      <p:sp>
        <p:nvSpPr>
          <p:cNvPr id="6" name="Rectángulo redondeado 6"/>
          <p:cNvSpPr/>
          <p:nvPr/>
        </p:nvSpPr>
        <p:spPr>
          <a:xfrm>
            <a:off x="432212" y="4581128"/>
            <a:ext cx="5904656" cy="12961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chemeClr val="tx1"/>
                </a:solidFill>
              </a:rPr>
              <a:t>A partir del año 2016</a:t>
            </a:r>
            <a:endParaRPr lang="es-CO" sz="3200" dirty="0">
              <a:solidFill>
                <a:schemeClr val="tx1"/>
              </a:solidFill>
            </a:endParaRPr>
          </a:p>
        </p:txBody>
      </p:sp>
      <p:sp>
        <p:nvSpPr>
          <p:cNvPr id="7" name="Elipse 7"/>
          <p:cNvSpPr/>
          <p:nvPr/>
        </p:nvSpPr>
        <p:spPr>
          <a:xfrm>
            <a:off x="6948264" y="2564904"/>
            <a:ext cx="1296144" cy="122413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dirty="0" smtClean="0">
                <a:solidFill>
                  <a:schemeClr val="tx1"/>
                </a:solidFill>
              </a:rPr>
              <a:t>9%</a:t>
            </a:r>
            <a:endParaRPr lang="es-CO" sz="4400" dirty="0">
              <a:solidFill>
                <a:schemeClr val="tx1"/>
              </a:solidFill>
            </a:endParaRPr>
          </a:p>
        </p:txBody>
      </p:sp>
      <p:sp>
        <p:nvSpPr>
          <p:cNvPr id="8" name="Elipse 8"/>
          <p:cNvSpPr/>
          <p:nvPr/>
        </p:nvSpPr>
        <p:spPr>
          <a:xfrm>
            <a:off x="6948264" y="4556133"/>
            <a:ext cx="1296144" cy="122413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dirty="0" smtClean="0">
                <a:solidFill>
                  <a:schemeClr val="tx1"/>
                </a:solidFill>
              </a:rPr>
              <a:t>8%</a:t>
            </a:r>
            <a:endParaRPr lang="es-CO" sz="4400" dirty="0">
              <a:solidFill>
                <a:schemeClr val="tx1"/>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2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83568" y="6356350"/>
            <a:ext cx="8208912" cy="365125"/>
          </a:xfrm>
        </p:spPr>
        <p:txBody>
          <a:bodyPr/>
          <a:lstStyle/>
          <a:p>
            <a:r>
              <a:rPr lang="es-MX" b="1" smtClean="0">
                <a:solidFill>
                  <a:schemeClr val="tx1">
                    <a:lumMod val="95000"/>
                    <a:lumOff val="5000"/>
                  </a:schemeClr>
                </a:solidFill>
                <a:latin typeface="Arial Black" panose="020B0A04020102020204" pitchFamily="34" charset="0"/>
              </a:rPr>
              <a:t>Cesar E. Anzola Aguilar – Contador Público Tributarista</a:t>
            </a:r>
            <a:endParaRPr lang="es-MX" b="1" dirty="0">
              <a:solidFill>
                <a:schemeClr val="tx1">
                  <a:lumMod val="95000"/>
                  <a:lumOff val="5000"/>
                </a:schemeClr>
              </a:solidFill>
              <a:latin typeface="Arial Black" panose="020B0A04020102020204" pitchFamily="34" charset="0"/>
            </a:endParaRPr>
          </a:p>
        </p:txBody>
      </p:sp>
      <p:sp>
        <p:nvSpPr>
          <p:cNvPr id="3" name="Marcador de contenido 2"/>
          <p:cNvSpPr txBox="1">
            <a:spLocks/>
          </p:cNvSpPr>
          <p:nvPr/>
        </p:nvSpPr>
        <p:spPr>
          <a:xfrm>
            <a:off x="251520" y="1599750"/>
            <a:ext cx="8424936" cy="50131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O" b="1" u="sng" dirty="0" smtClean="0"/>
              <a:t>Inversión Social</a:t>
            </a:r>
          </a:p>
          <a:p>
            <a:endParaRPr lang="es-CO" sz="2400" dirty="0" smtClean="0"/>
          </a:p>
          <a:p>
            <a:r>
              <a:rPr lang="es-CO" sz="2400" dirty="0" smtClean="0"/>
              <a:t>       </a:t>
            </a:r>
            <a:r>
              <a:rPr lang="es-CO" sz="2200" dirty="0" smtClean="0"/>
              <a:t>	</a:t>
            </a:r>
          </a:p>
          <a:p>
            <a:r>
              <a:rPr lang="es-CO" sz="2200" dirty="0" smtClean="0"/>
              <a:t>                ICBF                         SENA	        SEGURIDAD SOCIAL                           						   EN SALUD	</a:t>
            </a:r>
          </a:p>
          <a:p>
            <a:r>
              <a:rPr lang="es-CO" sz="2200" dirty="0" smtClean="0"/>
              <a:t>	</a:t>
            </a:r>
          </a:p>
          <a:p>
            <a:endParaRPr lang="es-CO" sz="2200" dirty="0" smtClean="0"/>
          </a:p>
          <a:p>
            <a:pPr algn="just"/>
            <a:endParaRPr lang="es-CO" sz="2200" dirty="0" smtClean="0"/>
          </a:p>
          <a:p>
            <a:pPr algn="just"/>
            <a:r>
              <a:rPr lang="es-CO" sz="2200" dirty="0" smtClean="0"/>
              <a:t>Nota: El punto adicional durante los periodos 2013, 2014 y 2015 se destinarán el 40% para instituciones de educación superior, el 30% para el sector agropecuario y el 30% restante para la nivelación de la UPC del régimen subsidiario de salud.</a:t>
            </a:r>
            <a:endParaRPr lang="es-CO" sz="2200" dirty="0"/>
          </a:p>
        </p:txBody>
      </p:sp>
      <p:sp>
        <p:nvSpPr>
          <p:cNvPr id="5" name="Título 1"/>
          <p:cNvSpPr txBox="1">
            <a:spLocks/>
          </p:cNvSpPr>
          <p:nvPr/>
        </p:nvSpPr>
        <p:spPr>
          <a:xfrm>
            <a:off x="988640" y="188640"/>
            <a:ext cx="7543800" cy="1234733"/>
          </a:xfrm>
          <a:prstGeom prst="rect">
            <a:avLst/>
          </a:prstGeom>
          <a:solidFill>
            <a:schemeClr val="accent5">
              <a:lumMod val="75000"/>
            </a:schemeClr>
          </a:solidFill>
          <a:ln w="57150">
            <a:solidFill>
              <a:schemeClr val="bg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600" b="1" dirty="0" smtClean="0">
                <a:solidFill>
                  <a:srgbClr val="FFFFFF"/>
                </a:solidFill>
                <a:effectLst>
                  <a:outerShdw blurRad="38100" dist="38100" dir="2700000" algn="tl">
                    <a:srgbClr val="000000">
                      <a:alpha val="43137"/>
                    </a:srgbClr>
                  </a:outerShdw>
                </a:effectLst>
                <a:latin typeface="+mn-lt"/>
              </a:rPr>
              <a:t>DESTINACIÓN ESPECÍFICA</a:t>
            </a:r>
            <a:endParaRPr lang="es-MX" sz="3600" b="1" dirty="0">
              <a:solidFill>
                <a:srgbClr val="FFFFFF"/>
              </a:solidFill>
              <a:effectLst>
                <a:outerShdw blurRad="38100" dist="38100" dir="2700000" algn="tl">
                  <a:srgbClr val="000000">
                    <a:alpha val="43137"/>
                  </a:srgbClr>
                </a:outerShdw>
              </a:effectLst>
              <a:latin typeface="+mn-lt"/>
            </a:endParaRPr>
          </a:p>
        </p:txBody>
      </p:sp>
      <p:cxnSp>
        <p:nvCxnSpPr>
          <p:cNvPr id="8" name="Conector recto de flecha 6"/>
          <p:cNvCxnSpPr/>
          <p:nvPr/>
        </p:nvCxnSpPr>
        <p:spPr>
          <a:xfrm flipH="1">
            <a:off x="2411760" y="2060848"/>
            <a:ext cx="2086780" cy="665278"/>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a:off x="4513315" y="2072820"/>
            <a:ext cx="0" cy="679551"/>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11"/>
          <p:cNvCxnSpPr/>
          <p:nvPr/>
        </p:nvCxnSpPr>
        <p:spPr>
          <a:xfrm>
            <a:off x="4511742" y="2072878"/>
            <a:ext cx="2045818" cy="64121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Rectángulo 16"/>
          <p:cNvSpPr/>
          <p:nvPr/>
        </p:nvSpPr>
        <p:spPr>
          <a:xfrm>
            <a:off x="897128" y="3882032"/>
            <a:ext cx="1512168" cy="7200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2,2 Puntos</a:t>
            </a:r>
            <a:endParaRPr lang="es-CO" sz="2400" dirty="0">
              <a:solidFill>
                <a:schemeClr val="tx1"/>
              </a:solidFill>
            </a:endParaRPr>
          </a:p>
        </p:txBody>
      </p:sp>
      <p:sp>
        <p:nvSpPr>
          <p:cNvPr id="12" name="Rectángulo 17"/>
          <p:cNvSpPr/>
          <p:nvPr/>
        </p:nvSpPr>
        <p:spPr>
          <a:xfrm>
            <a:off x="3815533" y="3882032"/>
            <a:ext cx="1512168" cy="7200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1,4 </a:t>
            </a:r>
            <a:r>
              <a:rPr lang="es-CO" sz="2400" dirty="0">
                <a:solidFill>
                  <a:schemeClr val="tx1"/>
                </a:solidFill>
              </a:rPr>
              <a:t>Puntos</a:t>
            </a:r>
          </a:p>
        </p:txBody>
      </p:sp>
      <p:sp>
        <p:nvSpPr>
          <p:cNvPr id="13" name="Rectángulo 18"/>
          <p:cNvSpPr/>
          <p:nvPr/>
        </p:nvSpPr>
        <p:spPr>
          <a:xfrm>
            <a:off x="6617435" y="3861048"/>
            <a:ext cx="1512168" cy="7200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solidFill>
              </a:rPr>
              <a:t>4,4 Puntos</a:t>
            </a:r>
            <a:endParaRPr lang="es-CO" sz="2400" dirty="0">
              <a:solidFill>
                <a:schemeClr val="tx1"/>
              </a:solidFill>
            </a:endParaRP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27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5576" y="6356350"/>
            <a:ext cx="7596560" cy="365125"/>
          </a:xfrm>
        </p:spPr>
        <p:txBody>
          <a:bodyPr/>
          <a:lstStyle/>
          <a:p>
            <a:r>
              <a:rPr lang="es-MX" b="1" smtClean="0">
                <a:solidFill>
                  <a:schemeClr val="tx2">
                    <a:lumMod val="50000"/>
                  </a:schemeClr>
                </a:solidFill>
                <a:latin typeface="Arial Black" panose="020B0A04020102020204" pitchFamily="34" charset="0"/>
              </a:rPr>
              <a:t>Cesar E. Anzola Aguilar – Contador Público Tributarista</a:t>
            </a:r>
            <a:endParaRPr lang="es-MX" b="1" dirty="0">
              <a:solidFill>
                <a:schemeClr val="tx2">
                  <a:lumMod val="50000"/>
                </a:schemeClr>
              </a:solidFill>
              <a:latin typeface="Arial Black" panose="020B0A04020102020204" pitchFamily="34" charset="0"/>
            </a:endParaRPr>
          </a:p>
        </p:txBody>
      </p:sp>
      <p:sp>
        <p:nvSpPr>
          <p:cNvPr id="3" name="Título 1"/>
          <p:cNvSpPr>
            <a:spLocks noGrp="1"/>
          </p:cNvSpPr>
          <p:nvPr>
            <p:ph type="ctrTitle"/>
          </p:nvPr>
        </p:nvSpPr>
        <p:spPr>
          <a:xfrm>
            <a:off x="971600" y="0"/>
            <a:ext cx="7776864" cy="1043087"/>
          </a:xfrm>
          <a:solidFill>
            <a:schemeClr val="accent5">
              <a:lumMod val="75000"/>
            </a:schemeClr>
          </a:solidFill>
          <a:ln w="57150">
            <a:solidFill>
              <a:schemeClr val="bg1"/>
            </a:solidFill>
          </a:ln>
        </p:spPr>
        <p:txBody>
          <a:bodyPr anchor="ctr">
            <a:normAutofit fontScale="90000"/>
          </a:bodyPr>
          <a:lstStyle/>
          <a:p>
            <a:pPr algn="ctr"/>
            <a:r>
              <a:rPr lang="es-MX" sz="3600" b="1" dirty="0" smtClean="0">
                <a:solidFill>
                  <a:srgbClr val="FFFFFF"/>
                </a:solidFill>
                <a:effectLst>
                  <a:outerShdw blurRad="38100" dist="38100" dir="2700000" algn="tl">
                    <a:srgbClr val="000000">
                      <a:alpha val="43137"/>
                    </a:srgbClr>
                  </a:outerShdw>
                </a:effectLst>
                <a:latin typeface="+mn-lt"/>
              </a:rPr>
              <a:t>AUTORRETENCIÓN</a:t>
            </a:r>
            <a:br>
              <a:rPr lang="es-MX" sz="3600" b="1" dirty="0" smtClean="0">
                <a:solidFill>
                  <a:srgbClr val="FFFFFF"/>
                </a:solidFill>
                <a:effectLst>
                  <a:outerShdw blurRad="38100" dist="38100" dir="2700000" algn="tl">
                    <a:srgbClr val="000000">
                      <a:alpha val="43137"/>
                    </a:srgbClr>
                  </a:outerShdw>
                </a:effectLst>
                <a:latin typeface="+mn-lt"/>
              </a:rPr>
            </a:br>
            <a:r>
              <a:rPr lang="es-MX" sz="3600" b="1" dirty="0" smtClean="0">
                <a:solidFill>
                  <a:srgbClr val="FFFFFF"/>
                </a:solidFill>
                <a:effectLst>
                  <a:outerShdw blurRad="38100" dist="38100" dir="2700000" algn="tl">
                    <a:srgbClr val="000000">
                      <a:alpha val="43137"/>
                    </a:srgbClr>
                  </a:outerShdw>
                </a:effectLst>
                <a:latin typeface="+mn-lt"/>
              </a:rPr>
              <a:t>DEC. 1828 27-08-2013</a:t>
            </a:r>
            <a:endParaRPr lang="es-MX" sz="3600" b="1" dirty="0">
              <a:solidFill>
                <a:srgbClr val="FFFFFF"/>
              </a:solidFill>
              <a:effectLst>
                <a:outerShdw blurRad="38100" dist="38100" dir="2700000" algn="tl">
                  <a:srgbClr val="000000">
                    <a:alpha val="43137"/>
                  </a:srgbClr>
                </a:outerShdw>
              </a:effectLst>
              <a:latin typeface="+mn-lt"/>
            </a:endParaRPr>
          </a:p>
        </p:txBody>
      </p:sp>
      <p:sp>
        <p:nvSpPr>
          <p:cNvPr id="5" name="2 Rectángulo"/>
          <p:cNvSpPr/>
          <p:nvPr/>
        </p:nvSpPr>
        <p:spPr>
          <a:xfrm>
            <a:off x="4481706" y="1429398"/>
            <a:ext cx="4489252" cy="954107"/>
          </a:xfrm>
          <a:prstGeom prst="rect">
            <a:avLst/>
          </a:prstGeom>
          <a:solidFill>
            <a:schemeClr val="accent3">
              <a:lumMod val="40000"/>
              <a:lumOff val="60000"/>
            </a:schemeClr>
          </a:solidFill>
          <a:ln>
            <a:solidFill>
              <a:schemeClr val="accent1"/>
            </a:solidFill>
          </a:ln>
        </p:spPr>
        <p:txBody>
          <a:bodyPr wrap="square">
            <a:spAutoFit/>
          </a:bodyPr>
          <a:lstStyle/>
          <a:p>
            <a:pPr algn="ctr"/>
            <a:r>
              <a:rPr lang="es-CO" sz="2800" b="1" dirty="0" smtClean="0"/>
              <a:t>Todos los sujetos pasivos del CREE tendrán tal calidad</a:t>
            </a:r>
            <a:endParaRPr lang="es-CO" sz="2800" b="1" dirty="0"/>
          </a:p>
        </p:txBody>
      </p:sp>
      <p:sp>
        <p:nvSpPr>
          <p:cNvPr id="6" name="2 Rectángulo"/>
          <p:cNvSpPr/>
          <p:nvPr/>
        </p:nvSpPr>
        <p:spPr>
          <a:xfrm>
            <a:off x="611276" y="2664721"/>
            <a:ext cx="7740860" cy="1200329"/>
          </a:xfrm>
          <a:prstGeom prst="rect">
            <a:avLst/>
          </a:prstGeom>
          <a:solidFill>
            <a:schemeClr val="accent3">
              <a:lumMod val="40000"/>
              <a:lumOff val="60000"/>
            </a:schemeClr>
          </a:solidFill>
          <a:ln>
            <a:solidFill>
              <a:schemeClr val="accent1"/>
            </a:solidFill>
          </a:ln>
        </p:spPr>
        <p:txBody>
          <a:bodyPr wrap="square">
            <a:spAutoFit/>
          </a:bodyPr>
          <a:lstStyle/>
          <a:p>
            <a:pPr algn="ctr"/>
            <a:r>
              <a:rPr lang="es-CO" sz="2400" b="1" dirty="0" smtClean="0"/>
              <a:t>La autorretención se aplicará sobre </a:t>
            </a:r>
            <a:r>
              <a:rPr lang="es-CO" sz="2400" b="1" u="sng" dirty="0" smtClean="0"/>
              <a:t>cada pago o abono en cuenta,</a:t>
            </a:r>
            <a:r>
              <a:rPr lang="es-CO" sz="2400" b="1" dirty="0" smtClean="0"/>
              <a:t> en los porcentajes previstos y de acuerdo a las actividades descritas en la Res. 139/2012</a:t>
            </a:r>
            <a:endParaRPr lang="es-CO" sz="2400" b="1" dirty="0"/>
          </a:p>
        </p:txBody>
      </p:sp>
      <p:sp>
        <p:nvSpPr>
          <p:cNvPr id="7" name="2 Rectángulo"/>
          <p:cNvSpPr/>
          <p:nvPr/>
        </p:nvSpPr>
        <p:spPr>
          <a:xfrm>
            <a:off x="251520" y="1429125"/>
            <a:ext cx="4100719" cy="966448"/>
          </a:xfrm>
          <a:prstGeom prst="rect">
            <a:avLst/>
          </a:prstGeom>
          <a:solidFill>
            <a:schemeClr val="accent3">
              <a:lumMod val="40000"/>
              <a:lumOff val="60000"/>
            </a:schemeClr>
          </a:solidFill>
          <a:ln>
            <a:solidFill>
              <a:schemeClr val="accent1"/>
            </a:solidFill>
          </a:ln>
        </p:spPr>
        <p:txBody>
          <a:bodyPr wrap="square">
            <a:spAutoFit/>
          </a:bodyPr>
          <a:lstStyle/>
          <a:p>
            <a:pPr algn="ctr"/>
            <a:r>
              <a:rPr lang="es-MX" sz="2800" b="1" dirty="0" smtClean="0"/>
              <a:t>¿Quienes </a:t>
            </a:r>
            <a:r>
              <a:rPr lang="es-MX" sz="2800" b="1" dirty="0"/>
              <a:t>actuarán como </a:t>
            </a:r>
            <a:r>
              <a:rPr lang="es-MX" sz="2800" b="1" dirty="0" smtClean="0"/>
              <a:t>autorretenedores?</a:t>
            </a:r>
            <a:endParaRPr lang="es-MX" sz="2800" b="1" dirty="0"/>
          </a:p>
        </p:txBody>
      </p:sp>
      <p:sp>
        <p:nvSpPr>
          <p:cNvPr id="8" name="Rectángulo redondeado 5"/>
          <p:cNvSpPr/>
          <p:nvPr/>
        </p:nvSpPr>
        <p:spPr>
          <a:xfrm>
            <a:off x="1462626" y="4162541"/>
            <a:ext cx="6192688" cy="4320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b="1" dirty="0" smtClean="0">
                <a:solidFill>
                  <a:schemeClr val="tx1"/>
                </a:solidFill>
              </a:rPr>
              <a:t>Desde el 01 de Septiembre de 2013</a:t>
            </a:r>
            <a:endParaRPr lang="es-CO" sz="2800" b="1" dirty="0">
              <a:solidFill>
                <a:schemeClr val="tx1"/>
              </a:solidFill>
            </a:endParaRPr>
          </a:p>
        </p:txBody>
      </p:sp>
      <p:sp>
        <p:nvSpPr>
          <p:cNvPr id="9" name="Rectángulo redondeado 7"/>
          <p:cNvSpPr/>
          <p:nvPr/>
        </p:nvSpPr>
        <p:spPr>
          <a:xfrm>
            <a:off x="310498" y="4925978"/>
            <a:ext cx="8496944" cy="139801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solidFill>
                  <a:schemeClr val="tx1"/>
                </a:solidFill>
              </a:rPr>
              <a:t>Se entenderán como </a:t>
            </a:r>
            <a:r>
              <a:rPr lang="es-CO" sz="2800" b="1" u="sng" dirty="0" smtClean="0">
                <a:solidFill>
                  <a:schemeClr val="tx1"/>
                </a:solidFill>
              </a:rPr>
              <a:t>NO</a:t>
            </a:r>
            <a:r>
              <a:rPr lang="es-CO" sz="2800" dirty="0" smtClean="0">
                <a:solidFill>
                  <a:schemeClr val="tx1"/>
                </a:solidFill>
              </a:rPr>
              <a:t> presentadas las declaraciones que se hayan presentado sin pago total dentro del plazo establecido  por la ley. </a:t>
            </a:r>
            <a:r>
              <a:rPr lang="es-CO" sz="2800" dirty="0" smtClean="0">
                <a:solidFill>
                  <a:schemeClr val="accent1"/>
                </a:solidFill>
              </a:rPr>
              <a:t>PAGO TOTAL.</a:t>
            </a:r>
            <a:endParaRPr lang="es-CO" sz="2800" u="sng" dirty="0">
              <a:solidFill>
                <a:schemeClr val="accent1"/>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2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2241</Words>
  <Application>Microsoft Office PowerPoint</Application>
  <PresentationFormat>Presentación en pantalla (4:3)</PresentationFormat>
  <Paragraphs>224</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IMPUESTO SOBRE LA RENTA PARA LA EQUIDAD “CREE”</vt:lpstr>
      <vt:lpstr>Histórico del CREE</vt:lpstr>
      <vt:lpstr> HECHO GENERADOR DEL CREE   ART. 21 LEY 1607, Art 1 Decreto reglamentario 2701 Dic.</vt:lpstr>
      <vt:lpstr>SUJETOS PASIVOS DEL IMPUESTO</vt:lpstr>
      <vt:lpstr>Presentación de PowerPoint</vt:lpstr>
      <vt:lpstr>Presentación de PowerPoint</vt:lpstr>
      <vt:lpstr>Presentación de PowerPoint</vt:lpstr>
      <vt:lpstr>Presentación de PowerPoint</vt:lpstr>
      <vt:lpstr>AUTORRETENCIÓN DEC. 1828 27-08-2013</vt:lpstr>
      <vt:lpstr>Ingresos Sujetos a la Autorretención </vt:lpstr>
      <vt:lpstr>Presentación de PowerPoint</vt:lpstr>
      <vt:lpstr>0.40%</vt:lpstr>
      <vt:lpstr>BASES GRAVABLES DECRETO 1828 - 2013</vt:lpstr>
      <vt:lpstr>Presentación de PowerPoint</vt:lpstr>
      <vt:lpstr>Presentación de PowerPoint</vt:lpstr>
      <vt:lpstr>Presentación de PowerPoint</vt:lpstr>
      <vt:lpstr>Presentación de PowerPoint</vt:lpstr>
      <vt:lpstr>Presentación de PowerPoint</vt:lpstr>
      <vt:lpstr>Consideraciones Decretos 1828 y 3048 de 2013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Otras Disposiciones</vt:lpstr>
      <vt:lpstr>Presentación de PowerPoint</vt:lpstr>
      <vt:lpstr>Presentación de PowerPoint</vt:lpstr>
      <vt:lpstr>Concepto 11801 del 14 de febrero de 2014 de la DIAN  “El artículo 22 de la ley 1607 de 2012, al señalar los factores de depuración de la base gravable hace referencia entre otros a los artículo “134 a 146”, en tal sentido la provisión de deudas de dudoso o difícil cobro, podrá solicitarse como deducción. En este contexto se entenderá que estas provisiones deberán cumplir los requisitos previstos en las normas vigentes.  Ahora bien, en efecto el artículo 72 del decreto 187 de 1975 señala los requisitos para aceptar esta deducción:   Artículo 72. Los contribuyentes que lleven contabilidad por el sistema de causación tendrán derecho a una deducción de la renta bruta por concepto de provisión individual para deudas de dudoso o difícil cobro, siempre que llenen los requisitos siguientes:  1. Que la respectiva obligación se haya contraído con justa cusa y a título oneroso. 2. Que se haya originado en operaciones propias de la autoridad productora de renta. 3. Que se haya tomado en cuenta al computar la renta declarada en años anteriores. 4. Que la provisión se haya constituido en el año o periodo gravable de que se trate. 5. Que la obligación exista en el momento de la contabilización de la provisión. 6. Que la respectiva deuda se haya hecho exigible con más de un año de anterioridad y se justifique su carácter de dudoso o difícil cobro.  </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 SOBRE LA RENTA PARA LA EQUIDAD “CREE”</dc:title>
  <dc:creator>Toshiba-User</dc:creator>
  <cp:lastModifiedBy>Guillermo Arturo Segura Vargas</cp:lastModifiedBy>
  <cp:revision>90</cp:revision>
  <dcterms:created xsi:type="dcterms:W3CDTF">2014-02-20T02:51:38Z</dcterms:created>
  <dcterms:modified xsi:type="dcterms:W3CDTF">2014-05-13T01:08:19Z</dcterms:modified>
</cp:coreProperties>
</file>