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sldIdLst>
    <p:sldId id="566" r:id="rId2"/>
    <p:sldId id="567" r:id="rId3"/>
    <p:sldId id="568" r:id="rId4"/>
    <p:sldId id="569" r:id="rId5"/>
    <p:sldId id="570" r:id="rId6"/>
    <p:sldId id="571" r:id="rId7"/>
    <p:sldId id="572" r:id="rId8"/>
    <p:sldId id="573" r:id="rId9"/>
    <p:sldId id="574" r:id="rId10"/>
    <p:sldId id="575" r:id="rId11"/>
    <p:sldId id="576" r:id="rId12"/>
    <p:sldId id="577" r:id="rId13"/>
    <p:sldId id="578" r:id="rId14"/>
    <p:sldId id="579" r:id="rId15"/>
    <p:sldId id="580" r:id="rId16"/>
    <p:sldId id="581" r:id="rId17"/>
    <p:sldId id="582" r:id="rId18"/>
    <p:sldId id="583" r:id="rId19"/>
    <p:sldId id="584" r:id="rId20"/>
    <p:sldId id="585" r:id="rId21"/>
    <p:sldId id="586" r:id="rId22"/>
    <p:sldId id="587" r:id="rId23"/>
    <p:sldId id="588" r:id="rId24"/>
    <p:sldId id="603" r:id="rId25"/>
    <p:sldId id="604" r:id="rId26"/>
    <p:sldId id="605" r:id="rId27"/>
    <p:sldId id="589" r:id="rId28"/>
    <p:sldId id="590" r:id="rId29"/>
    <p:sldId id="591" r:id="rId30"/>
    <p:sldId id="592" r:id="rId31"/>
    <p:sldId id="593" r:id="rId32"/>
    <p:sldId id="594" r:id="rId33"/>
    <p:sldId id="595" r:id="rId34"/>
    <p:sldId id="596" r:id="rId35"/>
    <p:sldId id="597" r:id="rId36"/>
    <p:sldId id="598" r:id="rId37"/>
    <p:sldId id="599" r:id="rId38"/>
    <p:sldId id="600" r:id="rId39"/>
    <p:sldId id="505" r:id="rId40"/>
    <p:sldId id="506" r:id="rId41"/>
    <p:sldId id="507" r:id="rId42"/>
    <p:sldId id="508" r:id="rId43"/>
    <p:sldId id="509" r:id="rId44"/>
    <p:sldId id="510" r:id="rId45"/>
    <p:sldId id="511" r:id="rId46"/>
    <p:sldId id="512" r:id="rId47"/>
    <p:sldId id="513" r:id="rId48"/>
    <p:sldId id="342" r:id="rId49"/>
    <p:sldId id="455" r:id="rId50"/>
    <p:sldId id="465" r:id="rId51"/>
    <p:sldId id="466" r:id="rId52"/>
    <p:sldId id="467" r:id="rId53"/>
    <p:sldId id="468" r:id="rId54"/>
    <p:sldId id="474" r:id="rId55"/>
    <p:sldId id="471" r:id="rId56"/>
    <p:sldId id="456" r:id="rId57"/>
    <p:sldId id="457" r:id="rId58"/>
    <p:sldId id="475" r:id="rId59"/>
    <p:sldId id="476" r:id="rId60"/>
    <p:sldId id="480" r:id="rId61"/>
    <p:sldId id="478" r:id="rId62"/>
    <p:sldId id="481" r:id="rId63"/>
    <p:sldId id="479" r:id="rId64"/>
    <p:sldId id="482" r:id="rId65"/>
    <p:sldId id="483" r:id="rId66"/>
    <p:sldId id="484" r:id="rId67"/>
    <p:sldId id="485" r:id="rId68"/>
    <p:sldId id="515" r:id="rId69"/>
    <p:sldId id="516" r:id="rId70"/>
    <p:sldId id="486" r:id="rId71"/>
    <p:sldId id="487" r:id="rId72"/>
    <p:sldId id="488" r:id="rId73"/>
    <p:sldId id="409" r:id="rId74"/>
    <p:sldId id="489" r:id="rId75"/>
    <p:sldId id="562" r:id="rId76"/>
    <p:sldId id="523" r:id="rId77"/>
    <p:sldId id="524" r:id="rId78"/>
    <p:sldId id="525" r:id="rId79"/>
    <p:sldId id="526" r:id="rId80"/>
    <p:sldId id="527" r:id="rId81"/>
    <p:sldId id="528" r:id="rId82"/>
    <p:sldId id="529" r:id="rId83"/>
    <p:sldId id="530" r:id="rId84"/>
    <p:sldId id="531" r:id="rId8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66FFCC"/>
    <a:srgbClr val="9999FF"/>
    <a:srgbClr val="CCFFFF"/>
    <a:srgbClr val="CCECFF"/>
    <a:srgbClr val="99FF99"/>
    <a:srgbClr val="CCFF99"/>
    <a:srgbClr val="FFFFFF"/>
    <a:srgbClr val="99CC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3" autoAdjust="0"/>
    <p:restoredTop sz="94719"/>
  </p:normalViewPr>
  <p:slideViewPr>
    <p:cSldViewPr>
      <p:cViewPr varScale="1">
        <p:scale>
          <a:sx n="98" d="100"/>
          <a:sy n="98" d="100"/>
        </p:scale>
        <p:origin x="1800" y="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notesMaster" Target="notesMasters/notesMaster1.xml"/><Relationship Id="rId87" Type="http://schemas.openxmlformats.org/officeDocument/2006/relationships/presProps" Target="presProps.xml"/><Relationship Id="rId88" Type="http://schemas.openxmlformats.org/officeDocument/2006/relationships/viewProps" Target="viewProps.xml"/><Relationship Id="rId8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ED35E-5A2B-4939-A1B7-2789B3848B3B}" type="datetimeFigureOut">
              <a:rPr lang="es-CO" smtClean="0"/>
              <a:t>26/04/16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1E80B2-01D9-48EA-B9EF-6DFEBB7E0909}" type="slidenum">
              <a:rPr lang="es-CO" smtClean="0"/>
              <a:t>‹Nr.›</a:t>
            </a:fld>
            <a:endParaRPr lang="es-CO"/>
          </a:p>
        </p:txBody>
      </p:sp>
    </p:spTree>
    <p:extLst>
      <p:ext uri="{BB962C8B-B14F-4D97-AF65-F5344CB8AC3E}">
        <p14:creationId xmlns:p14="http://schemas.microsoft.com/office/powerpoint/2010/main" val="286731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Marcador de imagen de diapositiva"/>
          <p:cNvSpPr>
            <a:spLocks noGrp="1" noRot="1" noChangeAspect="1" noTextEdit="1"/>
          </p:cNvSpPr>
          <p:nvPr>
            <p:ph type="sldImg"/>
          </p:nvPr>
        </p:nvSpPr>
        <p:spPr>
          <a:xfrm>
            <a:off x="3009900" y="566738"/>
            <a:ext cx="3751263" cy="2813050"/>
          </a:xfrm>
          <a:ln/>
        </p:spPr>
      </p:sp>
      <p:sp>
        <p:nvSpPr>
          <p:cNvPr id="829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dirty="0" smtClean="0">
              <a:latin typeface="Times New Roman" panose="02020603050405020304" pitchFamily="18" charset="0"/>
            </a:endParaRPr>
          </a:p>
        </p:txBody>
      </p:sp>
      <p:sp>
        <p:nvSpPr>
          <p:cNvPr id="82948" name="3 Marcador de número de diapositiva"/>
          <p:cNvSpPr txBox="1">
            <a:spLocks noGrp="1"/>
          </p:cNvSpPr>
          <p:nvPr/>
        </p:nvSpPr>
        <p:spPr bwMode="auto">
          <a:xfrm>
            <a:off x="5534448" y="7141204"/>
            <a:ext cx="4231756" cy="374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10" tIns="48644" rIns="95610" bIns="48644" anchor="b"/>
          <a:lstStyle>
            <a:lvl1pPr defTabSz="908050">
              <a:spcBef>
                <a:spcPct val="30000"/>
              </a:spcBef>
              <a:defRPr sz="1200">
                <a:solidFill>
                  <a:schemeClr val="tx1"/>
                </a:solidFill>
                <a:latin typeface="Times New Roman" panose="02020603050405020304" pitchFamily="18" charset="0"/>
              </a:defRPr>
            </a:lvl1pPr>
            <a:lvl2pPr marL="742950" indent="-285750" defTabSz="908050">
              <a:spcBef>
                <a:spcPct val="30000"/>
              </a:spcBef>
              <a:defRPr sz="1200">
                <a:solidFill>
                  <a:schemeClr val="tx1"/>
                </a:solidFill>
                <a:latin typeface="Times New Roman" panose="02020603050405020304" pitchFamily="18" charset="0"/>
              </a:defRPr>
            </a:lvl2pPr>
            <a:lvl3pPr marL="1143000" indent="-228600" defTabSz="908050">
              <a:spcBef>
                <a:spcPct val="30000"/>
              </a:spcBef>
              <a:defRPr sz="1200">
                <a:solidFill>
                  <a:schemeClr val="tx1"/>
                </a:solidFill>
                <a:latin typeface="Times New Roman" panose="02020603050405020304" pitchFamily="18" charset="0"/>
              </a:defRPr>
            </a:lvl3pPr>
            <a:lvl4pPr marL="1600200" indent="-228600" defTabSz="908050">
              <a:spcBef>
                <a:spcPct val="30000"/>
              </a:spcBef>
              <a:defRPr sz="1200">
                <a:solidFill>
                  <a:schemeClr val="tx1"/>
                </a:solidFill>
                <a:latin typeface="Times New Roman" panose="02020603050405020304" pitchFamily="18" charset="0"/>
              </a:defRPr>
            </a:lvl4pPr>
            <a:lvl5pPr marL="2057400" indent="-228600" defTabSz="908050">
              <a:spcBef>
                <a:spcPct val="30000"/>
              </a:spcBef>
              <a:defRPr sz="1200">
                <a:solidFill>
                  <a:schemeClr val="tx1"/>
                </a:solidFill>
                <a:latin typeface="Times New Roman" panose="02020603050405020304" pitchFamily="18" charset="0"/>
              </a:defRPr>
            </a:lvl5pPr>
            <a:lvl6pPr marL="2514600" indent="-228600" defTabSz="9080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80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80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80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fld id="{E3FEFE1C-86F1-4095-BF54-A25BE4AFDFA9}" type="slidenum">
              <a:rPr lang="es-ES_tradnl" altLang="es-CO" b="0" i="0"/>
              <a:pPr algn="r">
                <a:spcBef>
                  <a:spcPct val="0"/>
                </a:spcBef>
              </a:pPr>
              <a:t>7</a:t>
            </a:fld>
            <a:endParaRPr lang="es-ES_tradnl" altLang="es-CO" b="0" i="0" dirty="0"/>
          </a:p>
        </p:txBody>
      </p:sp>
      <p:sp>
        <p:nvSpPr>
          <p:cNvPr id="82949" name="4 Marcador de encabezado"/>
          <p:cNvSpPr txBox="1">
            <a:spLocks noGrp="1"/>
          </p:cNvSpPr>
          <p:nvPr/>
        </p:nvSpPr>
        <p:spPr bwMode="auto">
          <a:xfrm>
            <a:off x="0" y="1"/>
            <a:ext cx="4231756" cy="37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10" tIns="48644" rIns="95610" bIns="48644"/>
          <a:lstStyle>
            <a:lvl1pPr defTabSz="908050">
              <a:spcBef>
                <a:spcPct val="30000"/>
              </a:spcBef>
              <a:defRPr sz="1200">
                <a:solidFill>
                  <a:schemeClr val="tx1"/>
                </a:solidFill>
                <a:latin typeface="Times New Roman" panose="02020603050405020304" pitchFamily="18" charset="0"/>
              </a:defRPr>
            </a:lvl1pPr>
            <a:lvl2pPr marL="742950" indent="-285750" defTabSz="908050">
              <a:spcBef>
                <a:spcPct val="30000"/>
              </a:spcBef>
              <a:defRPr sz="1200">
                <a:solidFill>
                  <a:schemeClr val="tx1"/>
                </a:solidFill>
                <a:latin typeface="Times New Roman" panose="02020603050405020304" pitchFamily="18" charset="0"/>
              </a:defRPr>
            </a:lvl2pPr>
            <a:lvl3pPr marL="1143000" indent="-228600" defTabSz="908050">
              <a:spcBef>
                <a:spcPct val="30000"/>
              </a:spcBef>
              <a:defRPr sz="1200">
                <a:solidFill>
                  <a:schemeClr val="tx1"/>
                </a:solidFill>
                <a:latin typeface="Times New Roman" panose="02020603050405020304" pitchFamily="18" charset="0"/>
              </a:defRPr>
            </a:lvl3pPr>
            <a:lvl4pPr marL="1600200" indent="-228600" defTabSz="908050">
              <a:spcBef>
                <a:spcPct val="30000"/>
              </a:spcBef>
              <a:defRPr sz="1200">
                <a:solidFill>
                  <a:schemeClr val="tx1"/>
                </a:solidFill>
                <a:latin typeface="Times New Roman" panose="02020603050405020304" pitchFamily="18" charset="0"/>
              </a:defRPr>
            </a:lvl4pPr>
            <a:lvl5pPr marL="2057400" indent="-228600" defTabSz="908050">
              <a:spcBef>
                <a:spcPct val="30000"/>
              </a:spcBef>
              <a:defRPr sz="1200">
                <a:solidFill>
                  <a:schemeClr val="tx1"/>
                </a:solidFill>
                <a:latin typeface="Times New Roman" panose="02020603050405020304" pitchFamily="18" charset="0"/>
              </a:defRPr>
            </a:lvl5pPr>
            <a:lvl6pPr marL="2514600" indent="-228600" defTabSz="9080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80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80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80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s-ES_tradnl" altLang="es-CO" b="0" i="0" dirty="0"/>
              <a:t>PLANEACION TRIBUTARIA</a:t>
            </a:r>
          </a:p>
        </p:txBody>
      </p:sp>
    </p:spTree>
    <p:extLst>
      <p:ext uri="{BB962C8B-B14F-4D97-AF65-F5344CB8AC3E}">
        <p14:creationId xmlns:p14="http://schemas.microsoft.com/office/powerpoint/2010/main" val="573067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0C55C862-A302-4FAE-8E0D-3F281CE9230A}" type="slidenum">
              <a:rPr lang="es-MX" smtClean="0"/>
              <a:t>48</a:t>
            </a:fld>
            <a:endParaRPr lang="es-MX"/>
          </a:p>
        </p:txBody>
      </p:sp>
    </p:spTree>
    <p:extLst>
      <p:ext uri="{BB962C8B-B14F-4D97-AF65-F5344CB8AC3E}">
        <p14:creationId xmlns:p14="http://schemas.microsoft.com/office/powerpoint/2010/main" val="2744411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49</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2186438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50</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4269023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51</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2292299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dirty="0"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52</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520896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53</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1344260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54</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15595007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55</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4200477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56</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2144558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57</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2144558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Marcador de imagen de diapositiva"/>
          <p:cNvSpPr>
            <a:spLocks noGrp="1" noRot="1" noChangeAspect="1" noTextEdit="1"/>
          </p:cNvSpPr>
          <p:nvPr>
            <p:ph type="sldImg"/>
          </p:nvPr>
        </p:nvSpPr>
        <p:spPr>
          <a:xfrm>
            <a:off x="3009900" y="566738"/>
            <a:ext cx="3751263" cy="2813050"/>
          </a:xfrm>
          <a:ln/>
        </p:spPr>
      </p:sp>
      <p:sp>
        <p:nvSpPr>
          <p:cNvPr id="829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dirty="0" smtClean="0">
              <a:latin typeface="Times New Roman" panose="02020603050405020304" pitchFamily="18" charset="0"/>
            </a:endParaRPr>
          </a:p>
        </p:txBody>
      </p:sp>
      <p:sp>
        <p:nvSpPr>
          <p:cNvPr id="82948" name="3 Marcador de número de diapositiva"/>
          <p:cNvSpPr txBox="1">
            <a:spLocks noGrp="1"/>
          </p:cNvSpPr>
          <p:nvPr/>
        </p:nvSpPr>
        <p:spPr bwMode="auto">
          <a:xfrm>
            <a:off x="5534448" y="7141204"/>
            <a:ext cx="4231756" cy="374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10" tIns="48644" rIns="95610" bIns="48644" anchor="b"/>
          <a:lstStyle>
            <a:lvl1pPr defTabSz="908050">
              <a:spcBef>
                <a:spcPct val="30000"/>
              </a:spcBef>
              <a:defRPr sz="1200">
                <a:solidFill>
                  <a:schemeClr val="tx1"/>
                </a:solidFill>
                <a:latin typeface="Times New Roman" panose="02020603050405020304" pitchFamily="18" charset="0"/>
              </a:defRPr>
            </a:lvl1pPr>
            <a:lvl2pPr marL="742950" indent="-285750" defTabSz="908050">
              <a:spcBef>
                <a:spcPct val="30000"/>
              </a:spcBef>
              <a:defRPr sz="1200">
                <a:solidFill>
                  <a:schemeClr val="tx1"/>
                </a:solidFill>
                <a:latin typeface="Times New Roman" panose="02020603050405020304" pitchFamily="18" charset="0"/>
              </a:defRPr>
            </a:lvl2pPr>
            <a:lvl3pPr marL="1143000" indent="-228600" defTabSz="908050">
              <a:spcBef>
                <a:spcPct val="30000"/>
              </a:spcBef>
              <a:defRPr sz="1200">
                <a:solidFill>
                  <a:schemeClr val="tx1"/>
                </a:solidFill>
                <a:latin typeface="Times New Roman" panose="02020603050405020304" pitchFamily="18" charset="0"/>
              </a:defRPr>
            </a:lvl3pPr>
            <a:lvl4pPr marL="1600200" indent="-228600" defTabSz="908050">
              <a:spcBef>
                <a:spcPct val="30000"/>
              </a:spcBef>
              <a:defRPr sz="1200">
                <a:solidFill>
                  <a:schemeClr val="tx1"/>
                </a:solidFill>
                <a:latin typeface="Times New Roman" panose="02020603050405020304" pitchFamily="18" charset="0"/>
              </a:defRPr>
            </a:lvl4pPr>
            <a:lvl5pPr marL="2057400" indent="-228600" defTabSz="908050">
              <a:spcBef>
                <a:spcPct val="30000"/>
              </a:spcBef>
              <a:defRPr sz="1200">
                <a:solidFill>
                  <a:schemeClr val="tx1"/>
                </a:solidFill>
                <a:latin typeface="Times New Roman" panose="02020603050405020304" pitchFamily="18" charset="0"/>
              </a:defRPr>
            </a:lvl5pPr>
            <a:lvl6pPr marL="2514600" indent="-228600" defTabSz="9080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80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80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80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fld id="{E3FEFE1C-86F1-4095-BF54-A25BE4AFDFA9}" type="slidenum">
              <a:rPr lang="es-ES_tradnl" altLang="es-CO" b="0" i="0"/>
              <a:pPr algn="r">
                <a:spcBef>
                  <a:spcPct val="0"/>
                </a:spcBef>
              </a:pPr>
              <a:t>8</a:t>
            </a:fld>
            <a:endParaRPr lang="es-ES_tradnl" altLang="es-CO" b="0" i="0" dirty="0"/>
          </a:p>
        </p:txBody>
      </p:sp>
      <p:sp>
        <p:nvSpPr>
          <p:cNvPr id="82949" name="4 Marcador de encabezado"/>
          <p:cNvSpPr txBox="1">
            <a:spLocks noGrp="1"/>
          </p:cNvSpPr>
          <p:nvPr/>
        </p:nvSpPr>
        <p:spPr bwMode="auto">
          <a:xfrm>
            <a:off x="0" y="1"/>
            <a:ext cx="4231756" cy="37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10" tIns="48644" rIns="95610" bIns="48644"/>
          <a:lstStyle>
            <a:lvl1pPr defTabSz="908050">
              <a:spcBef>
                <a:spcPct val="30000"/>
              </a:spcBef>
              <a:defRPr sz="1200">
                <a:solidFill>
                  <a:schemeClr val="tx1"/>
                </a:solidFill>
                <a:latin typeface="Times New Roman" panose="02020603050405020304" pitchFamily="18" charset="0"/>
              </a:defRPr>
            </a:lvl1pPr>
            <a:lvl2pPr marL="742950" indent="-285750" defTabSz="908050">
              <a:spcBef>
                <a:spcPct val="30000"/>
              </a:spcBef>
              <a:defRPr sz="1200">
                <a:solidFill>
                  <a:schemeClr val="tx1"/>
                </a:solidFill>
                <a:latin typeface="Times New Roman" panose="02020603050405020304" pitchFamily="18" charset="0"/>
              </a:defRPr>
            </a:lvl2pPr>
            <a:lvl3pPr marL="1143000" indent="-228600" defTabSz="908050">
              <a:spcBef>
                <a:spcPct val="30000"/>
              </a:spcBef>
              <a:defRPr sz="1200">
                <a:solidFill>
                  <a:schemeClr val="tx1"/>
                </a:solidFill>
                <a:latin typeface="Times New Roman" panose="02020603050405020304" pitchFamily="18" charset="0"/>
              </a:defRPr>
            </a:lvl3pPr>
            <a:lvl4pPr marL="1600200" indent="-228600" defTabSz="908050">
              <a:spcBef>
                <a:spcPct val="30000"/>
              </a:spcBef>
              <a:defRPr sz="1200">
                <a:solidFill>
                  <a:schemeClr val="tx1"/>
                </a:solidFill>
                <a:latin typeface="Times New Roman" panose="02020603050405020304" pitchFamily="18" charset="0"/>
              </a:defRPr>
            </a:lvl4pPr>
            <a:lvl5pPr marL="2057400" indent="-228600" defTabSz="908050">
              <a:spcBef>
                <a:spcPct val="30000"/>
              </a:spcBef>
              <a:defRPr sz="1200">
                <a:solidFill>
                  <a:schemeClr val="tx1"/>
                </a:solidFill>
                <a:latin typeface="Times New Roman" panose="02020603050405020304" pitchFamily="18" charset="0"/>
              </a:defRPr>
            </a:lvl5pPr>
            <a:lvl6pPr marL="2514600" indent="-228600" defTabSz="9080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80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80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80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s-ES_tradnl" altLang="es-CO" b="0" i="0" dirty="0"/>
              <a:t>PLANEACION TRIBUTARIA</a:t>
            </a:r>
          </a:p>
        </p:txBody>
      </p:sp>
    </p:spTree>
    <p:extLst>
      <p:ext uri="{BB962C8B-B14F-4D97-AF65-F5344CB8AC3E}">
        <p14:creationId xmlns:p14="http://schemas.microsoft.com/office/powerpoint/2010/main" val="20471753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58</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37735646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59</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11629005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60</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4090840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61</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33451641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62</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7457478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63</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770405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a:xfrm>
            <a:off x="3152775" y="517525"/>
            <a:ext cx="3422650" cy="2566988"/>
          </a:xfrm>
          <a:ln/>
        </p:spPr>
      </p:sp>
      <p:sp>
        <p:nvSpPr>
          <p:cNvPr id="5939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9396"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DE1FB5B7-AD0E-47CA-9880-0F40211F8394}" type="slidenum">
              <a:rPr lang="es-ES_tradnl" altLang="es-CO" sz="1200" b="0" i="0">
                <a:latin typeface="Times New Roman" panose="02020603050405020304" pitchFamily="18" charset="0"/>
              </a:rPr>
              <a:pPr algn="r"/>
              <a:t>76</a:t>
            </a:fld>
            <a:endParaRPr lang="es-ES_tradnl" altLang="es-CO" sz="1200" b="0" i="0">
              <a:latin typeface="Times New Roman" panose="02020603050405020304" pitchFamily="18" charset="0"/>
            </a:endParaRPr>
          </a:p>
        </p:txBody>
      </p:sp>
      <p:sp>
        <p:nvSpPr>
          <p:cNvPr id="59397"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33582234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a:xfrm>
            <a:off x="3152775" y="517525"/>
            <a:ext cx="3422650" cy="2566988"/>
          </a:xfrm>
          <a:ln/>
        </p:spPr>
      </p:sp>
      <p:sp>
        <p:nvSpPr>
          <p:cNvPr id="5939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9396"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DE1FB5B7-AD0E-47CA-9880-0F40211F8394}" type="slidenum">
              <a:rPr lang="es-ES_tradnl" altLang="es-CO" sz="1200" b="0" i="0">
                <a:latin typeface="Times New Roman" panose="02020603050405020304" pitchFamily="18" charset="0"/>
              </a:rPr>
              <a:pPr algn="r"/>
              <a:t>77</a:t>
            </a:fld>
            <a:endParaRPr lang="es-ES_tradnl" altLang="es-CO" sz="1200" b="0" i="0">
              <a:latin typeface="Times New Roman" panose="02020603050405020304" pitchFamily="18" charset="0"/>
            </a:endParaRPr>
          </a:p>
        </p:txBody>
      </p:sp>
      <p:sp>
        <p:nvSpPr>
          <p:cNvPr id="59397"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32816456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a:xfrm>
            <a:off x="3152775" y="517525"/>
            <a:ext cx="3422650" cy="2566988"/>
          </a:xfrm>
          <a:ln/>
        </p:spPr>
      </p:sp>
      <p:sp>
        <p:nvSpPr>
          <p:cNvPr id="5939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9396"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DE1FB5B7-AD0E-47CA-9880-0F40211F8394}" type="slidenum">
              <a:rPr lang="es-ES_tradnl" altLang="es-CO" sz="1200" b="0" i="0">
                <a:latin typeface="Times New Roman" panose="02020603050405020304" pitchFamily="18" charset="0"/>
              </a:rPr>
              <a:pPr algn="r"/>
              <a:t>78</a:t>
            </a:fld>
            <a:endParaRPr lang="es-ES_tradnl" altLang="es-CO" sz="1200" b="0" i="0">
              <a:latin typeface="Times New Roman" panose="02020603050405020304" pitchFamily="18" charset="0"/>
            </a:endParaRPr>
          </a:p>
        </p:txBody>
      </p:sp>
      <p:sp>
        <p:nvSpPr>
          <p:cNvPr id="59397"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5510532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a:xfrm>
            <a:off x="3152775" y="517525"/>
            <a:ext cx="3422650" cy="2566988"/>
          </a:xfrm>
          <a:ln/>
        </p:spPr>
      </p:sp>
      <p:sp>
        <p:nvSpPr>
          <p:cNvPr id="5939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9396"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DE1FB5B7-AD0E-47CA-9880-0F40211F8394}" type="slidenum">
              <a:rPr lang="es-ES_tradnl" altLang="es-CO" sz="1200" b="0" i="0">
                <a:latin typeface="Times New Roman" panose="02020603050405020304" pitchFamily="18" charset="0"/>
              </a:rPr>
              <a:pPr algn="r"/>
              <a:t>79</a:t>
            </a:fld>
            <a:endParaRPr lang="es-ES_tradnl" altLang="es-CO" sz="1200" b="0" i="0">
              <a:latin typeface="Times New Roman" panose="02020603050405020304" pitchFamily="18" charset="0"/>
            </a:endParaRPr>
          </a:p>
        </p:txBody>
      </p:sp>
      <p:sp>
        <p:nvSpPr>
          <p:cNvPr id="59397"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1654024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Marcador de imagen de diapositiva"/>
          <p:cNvSpPr>
            <a:spLocks noGrp="1" noRot="1" noChangeAspect="1" noTextEdit="1"/>
          </p:cNvSpPr>
          <p:nvPr>
            <p:ph type="sldImg"/>
          </p:nvPr>
        </p:nvSpPr>
        <p:spPr>
          <a:xfrm>
            <a:off x="3009900" y="566738"/>
            <a:ext cx="3751263" cy="2813050"/>
          </a:xfrm>
          <a:ln/>
        </p:spPr>
      </p:sp>
      <p:sp>
        <p:nvSpPr>
          <p:cNvPr id="829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dirty="0" smtClean="0">
              <a:latin typeface="Times New Roman" panose="02020603050405020304" pitchFamily="18" charset="0"/>
            </a:endParaRPr>
          </a:p>
        </p:txBody>
      </p:sp>
      <p:sp>
        <p:nvSpPr>
          <p:cNvPr id="82948" name="3 Marcador de número de diapositiva"/>
          <p:cNvSpPr txBox="1">
            <a:spLocks noGrp="1"/>
          </p:cNvSpPr>
          <p:nvPr/>
        </p:nvSpPr>
        <p:spPr bwMode="auto">
          <a:xfrm>
            <a:off x="5534448" y="7141204"/>
            <a:ext cx="4231756" cy="374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10" tIns="48644" rIns="95610" bIns="48644" anchor="b"/>
          <a:lstStyle>
            <a:lvl1pPr defTabSz="908050">
              <a:spcBef>
                <a:spcPct val="30000"/>
              </a:spcBef>
              <a:defRPr sz="1200">
                <a:solidFill>
                  <a:schemeClr val="tx1"/>
                </a:solidFill>
                <a:latin typeface="Times New Roman" panose="02020603050405020304" pitchFamily="18" charset="0"/>
              </a:defRPr>
            </a:lvl1pPr>
            <a:lvl2pPr marL="742950" indent="-285750" defTabSz="908050">
              <a:spcBef>
                <a:spcPct val="30000"/>
              </a:spcBef>
              <a:defRPr sz="1200">
                <a:solidFill>
                  <a:schemeClr val="tx1"/>
                </a:solidFill>
                <a:latin typeface="Times New Roman" panose="02020603050405020304" pitchFamily="18" charset="0"/>
              </a:defRPr>
            </a:lvl2pPr>
            <a:lvl3pPr marL="1143000" indent="-228600" defTabSz="908050">
              <a:spcBef>
                <a:spcPct val="30000"/>
              </a:spcBef>
              <a:defRPr sz="1200">
                <a:solidFill>
                  <a:schemeClr val="tx1"/>
                </a:solidFill>
                <a:latin typeface="Times New Roman" panose="02020603050405020304" pitchFamily="18" charset="0"/>
              </a:defRPr>
            </a:lvl3pPr>
            <a:lvl4pPr marL="1600200" indent="-228600" defTabSz="908050">
              <a:spcBef>
                <a:spcPct val="30000"/>
              </a:spcBef>
              <a:defRPr sz="1200">
                <a:solidFill>
                  <a:schemeClr val="tx1"/>
                </a:solidFill>
                <a:latin typeface="Times New Roman" panose="02020603050405020304" pitchFamily="18" charset="0"/>
              </a:defRPr>
            </a:lvl4pPr>
            <a:lvl5pPr marL="2057400" indent="-228600" defTabSz="908050">
              <a:spcBef>
                <a:spcPct val="30000"/>
              </a:spcBef>
              <a:defRPr sz="1200">
                <a:solidFill>
                  <a:schemeClr val="tx1"/>
                </a:solidFill>
                <a:latin typeface="Times New Roman" panose="02020603050405020304" pitchFamily="18" charset="0"/>
              </a:defRPr>
            </a:lvl5pPr>
            <a:lvl6pPr marL="2514600" indent="-228600" defTabSz="9080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80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80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80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fld id="{E3FEFE1C-86F1-4095-BF54-A25BE4AFDFA9}" type="slidenum">
              <a:rPr lang="es-ES_tradnl" altLang="es-CO" b="0" i="0"/>
              <a:pPr algn="r">
                <a:spcBef>
                  <a:spcPct val="0"/>
                </a:spcBef>
              </a:pPr>
              <a:t>9</a:t>
            </a:fld>
            <a:endParaRPr lang="es-ES_tradnl" altLang="es-CO" b="0" i="0" dirty="0"/>
          </a:p>
        </p:txBody>
      </p:sp>
      <p:sp>
        <p:nvSpPr>
          <p:cNvPr id="82949" name="4 Marcador de encabezado"/>
          <p:cNvSpPr txBox="1">
            <a:spLocks noGrp="1"/>
          </p:cNvSpPr>
          <p:nvPr/>
        </p:nvSpPr>
        <p:spPr bwMode="auto">
          <a:xfrm>
            <a:off x="0" y="1"/>
            <a:ext cx="4231756" cy="37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10" tIns="48644" rIns="95610" bIns="48644"/>
          <a:lstStyle>
            <a:lvl1pPr defTabSz="908050">
              <a:spcBef>
                <a:spcPct val="30000"/>
              </a:spcBef>
              <a:defRPr sz="1200">
                <a:solidFill>
                  <a:schemeClr val="tx1"/>
                </a:solidFill>
                <a:latin typeface="Times New Roman" panose="02020603050405020304" pitchFamily="18" charset="0"/>
              </a:defRPr>
            </a:lvl1pPr>
            <a:lvl2pPr marL="742950" indent="-285750" defTabSz="908050">
              <a:spcBef>
                <a:spcPct val="30000"/>
              </a:spcBef>
              <a:defRPr sz="1200">
                <a:solidFill>
                  <a:schemeClr val="tx1"/>
                </a:solidFill>
                <a:latin typeface="Times New Roman" panose="02020603050405020304" pitchFamily="18" charset="0"/>
              </a:defRPr>
            </a:lvl2pPr>
            <a:lvl3pPr marL="1143000" indent="-228600" defTabSz="908050">
              <a:spcBef>
                <a:spcPct val="30000"/>
              </a:spcBef>
              <a:defRPr sz="1200">
                <a:solidFill>
                  <a:schemeClr val="tx1"/>
                </a:solidFill>
                <a:latin typeface="Times New Roman" panose="02020603050405020304" pitchFamily="18" charset="0"/>
              </a:defRPr>
            </a:lvl3pPr>
            <a:lvl4pPr marL="1600200" indent="-228600" defTabSz="908050">
              <a:spcBef>
                <a:spcPct val="30000"/>
              </a:spcBef>
              <a:defRPr sz="1200">
                <a:solidFill>
                  <a:schemeClr val="tx1"/>
                </a:solidFill>
                <a:latin typeface="Times New Roman" panose="02020603050405020304" pitchFamily="18" charset="0"/>
              </a:defRPr>
            </a:lvl4pPr>
            <a:lvl5pPr marL="2057400" indent="-228600" defTabSz="908050">
              <a:spcBef>
                <a:spcPct val="30000"/>
              </a:spcBef>
              <a:defRPr sz="1200">
                <a:solidFill>
                  <a:schemeClr val="tx1"/>
                </a:solidFill>
                <a:latin typeface="Times New Roman" panose="02020603050405020304" pitchFamily="18" charset="0"/>
              </a:defRPr>
            </a:lvl5pPr>
            <a:lvl6pPr marL="2514600" indent="-228600" defTabSz="9080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80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80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80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s-ES_tradnl" altLang="es-CO" b="0" i="0" dirty="0"/>
              <a:t>PLANEACION TRIBUTARIA</a:t>
            </a:r>
          </a:p>
        </p:txBody>
      </p:sp>
    </p:spTree>
    <p:extLst>
      <p:ext uri="{BB962C8B-B14F-4D97-AF65-F5344CB8AC3E}">
        <p14:creationId xmlns:p14="http://schemas.microsoft.com/office/powerpoint/2010/main" val="40123933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a:xfrm>
            <a:off x="3152775" y="517525"/>
            <a:ext cx="3422650" cy="2566988"/>
          </a:xfrm>
          <a:ln/>
        </p:spPr>
      </p:sp>
      <p:sp>
        <p:nvSpPr>
          <p:cNvPr id="5939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9396"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DE1FB5B7-AD0E-47CA-9880-0F40211F8394}" type="slidenum">
              <a:rPr lang="es-ES_tradnl" altLang="es-CO" sz="1200" b="0" i="0">
                <a:latin typeface="Times New Roman" panose="02020603050405020304" pitchFamily="18" charset="0"/>
              </a:rPr>
              <a:pPr algn="r"/>
              <a:t>80</a:t>
            </a:fld>
            <a:endParaRPr lang="es-ES_tradnl" altLang="es-CO" sz="1200" b="0" i="0">
              <a:latin typeface="Times New Roman" panose="02020603050405020304" pitchFamily="18" charset="0"/>
            </a:endParaRPr>
          </a:p>
        </p:txBody>
      </p:sp>
      <p:sp>
        <p:nvSpPr>
          <p:cNvPr id="59397"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26943932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a:xfrm>
            <a:off x="3152775" y="517525"/>
            <a:ext cx="3422650" cy="2566988"/>
          </a:xfrm>
          <a:ln/>
        </p:spPr>
      </p:sp>
      <p:sp>
        <p:nvSpPr>
          <p:cNvPr id="5939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9396"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DE1FB5B7-AD0E-47CA-9880-0F40211F8394}" type="slidenum">
              <a:rPr lang="es-ES_tradnl" altLang="es-CO" sz="1200" b="0" i="0">
                <a:latin typeface="Times New Roman" panose="02020603050405020304" pitchFamily="18" charset="0"/>
              </a:rPr>
              <a:pPr algn="r"/>
              <a:t>81</a:t>
            </a:fld>
            <a:endParaRPr lang="es-ES_tradnl" altLang="es-CO" sz="1200" b="0" i="0">
              <a:latin typeface="Times New Roman" panose="02020603050405020304" pitchFamily="18" charset="0"/>
            </a:endParaRPr>
          </a:p>
        </p:txBody>
      </p:sp>
      <p:sp>
        <p:nvSpPr>
          <p:cNvPr id="59397"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26559967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82</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26033661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83</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38756072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84</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340556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10</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3136861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xfrm>
            <a:off x="3152775" y="517525"/>
            <a:ext cx="3422650" cy="2566988"/>
          </a:xfrm>
          <a:ln/>
        </p:spPr>
      </p:sp>
      <p:sp>
        <p:nvSpPr>
          <p:cNvPr id="573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smtClean="0">
              <a:latin typeface="Times New Roman" panose="02020603050405020304" pitchFamily="18" charset="0"/>
            </a:endParaRPr>
          </a:p>
        </p:txBody>
      </p:sp>
      <p:sp>
        <p:nvSpPr>
          <p:cNvPr id="57348" name="3 Marcador de número de diapositiva"/>
          <p:cNvSpPr txBox="1">
            <a:spLocks noGrp="1"/>
          </p:cNvSpPr>
          <p:nvPr/>
        </p:nvSpPr>
        <p:spPr bwMode="auto">
          <a:xfrm>
            <a:off x="5510213" y="6516688"/>
            <a:ext cx="42132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nchor="b"/>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pPr algn="r"/>
            <a:fld id="{2C062802-5E8F-43E7-82AD-385E9618D5C0}" type="slidenum">
              <a:rPr lang="es-ES_tradnl" altLang="es-CO" sz="1200" b="0" i="0">
                <a:latin typeface="Times New Roman" panose="02020603050405020304" pitchFamily="18" charset="0"/>
              </a:rPr>
              <a:pPr algn="r"/>
              <a:t>11</a:t>
            </a:fld>
            <a:endParaRPr lang="es-ES_tradnl" altLang="es-CO" sz="1200" b="0" i="0">
              <a:latin typeface="Times New Roman" panose="02020603050405020304" pitchFamily="18" charset="0"/>
            </a:endParaRPr>
          </a:p>
        </p:txBody>
      </p:sp>
      <p:sp>
        <p:nvSpPr>
          <p:cNvPr id="57349" name="4 Marcador de encabezado"/>
          <p:cNvSpPr txBox="1">
            <a:spLocks noGrp="1"/>
          </p:cNvSpPr>
          <p:nvPr/>
        </p:nvSpPr>
        <p:spPr bwMode="auto">
          <a:xfrm>
            <a:off x="0" y="0"/>
            <a:ext cx="42132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6038" rIns="90488" bIns="46038"/>
          <a:lstStyle>
            <a:lvl1pPr defTabSz="908050">
              <a:defRPr sz="2400" b="1" i="1">
                <a:solidFill>
                  <a:schemeClr val="tx1"/>
                </a:solidFill>
                <a:latin typeface="Arial" panose="020B0604020202020204" pitchFamily="34" charset="0"/>
              </a:defRPr>
            </a:lvl1pPr>
            <a:lvl2pPr marL="742950" indent="-285750" defTabSz="908050">
              <a:defRPr sz="2400" b="1" i="1">
                <a:solidFill>
                  <a:schemeClr val="tx1"/>
                </a:solidFill>
                <a:latin typeface="Arial" panose="020B0604020202020204" pitchFamily="34" charset="0"/>
              </a:defRPr>
            </a:lvl2pPr>
            <a:lvl3pPr marL="1143000" indent="-228600" defTabSz="908050">
              <a:defRPr sz="2400" b="1" i="1">
                <a:solidFill>
                  <a:schemeClr val="tx1"/>
                </a:solidFill>
                <a:latin typeface="Arial" panose="020B0604020202020204" pitchFamily="34" charset="0"/>
              </a:defRPr>
            </a:lvl3pPr>
            <a:lvl4pPr marL="1600200" indent="-228600" defTabSz="908050">
              <a:defRPr sz="2400" b="1" i="1">
                <a:solidFill>
                  <a:schemeClr val="tx1"/>
                </a:solidFill>
                <a:latin typeface="Arial" panose="020B0604020202020204" pitchFamily="34" charset="0"/>
              </a:defRPr>
            </a:lvl4pPr>
            <a:lvl5pPr marL="2057400" indent="-228600" defTabSz="908050">
              <a:defRPr sz="2400" b="1" i="1">
                <a:solidFill>
                  <a:schemeClr val="tx1"/>
                </a:solidFill>
                <a:latin typeface="Arial" panose="020B0604020202020204" pitchFamily="34" charset="0"/>
              </a:defRPr>
            </a:lvl5pPr>
            <a:lvl6pPr marL="2514600" indent="-228600" defTabSz="908050" eaLnBrk="0" fontAlgn="base" hangingPunct="0">
              <a:spcBef>
                <a:spcPct val="0"/>
              </a:spcBef>
              <a:spcAft>
                <a:spcPct val="0"/>
              </a:spcAft>
              <a:defRPr sz="2400" b="1" i="1">
                <a:solidFill>
                  <a:schemeClr val="tx1"/>
                </a:solidFill>
                <a:latin typeface="Arial" panose="020B0604020202020204" pitchFamily="34" charset="0"/>
              </a:defRPr>
            </a:lvl6pPr>
            <a:lvl7pPr marL="2971800" indent="-228600" defTabSz="908050" eaLnBrk="0" fontAlgn="base" hangingPunct="0">
              <a:spcBef>
                <a:spcPct val="0"/>
              </a:spcBef>
              <a:spcAft>
                <a:spcPct val="0"/>
              </a:spcAft>
              <a:defRPr sz="2400" b="1" i="1">
                <a:solidFill>
                  <a:schemeClr val="tx1"/>
                </a:solidFill>
                <a:latin typeface="Arial" panose="020B0604020202020204" pitchFamily="34" charset="0"/>
              </a:defRPr>
            </a:lvl7pPr>
            <a:lvl8pPr marL="3429000" indent="-228600" defTabSz="908050" eaLnBrk="0" fontAlgn="base" hangingPunct="0">
              <a:spcBef>
                <a:spcPct val="0"/>
              </a:spcBef>
              <a:spcAft>
                <a:spcPct val="0"/>
              </a:spcAft>
              <a:defRPr sz="2400" b="1" i="1">
                <a:solidFill>
                  <a:schemeClr val="tx1"/>
                </a:solidFill>
                <a:latin typeface="Arial" panose="020B0604020202020204" pitchFamily="34" charset="0"/>
              </a:defRPr>
            </a:lvl8pPr>
            <a:lvl9pPr marL="3886200" indent="-228600" defTabSz="908050" eaLnBrk="0" fontAlgn="base" hangingPunct="0">
              <a:spcBef>
                <a:spcPct val="0"/>
              </a:spcBef>
              <a:spcAft>
                <a:spcPct val="0"/>
              </a:spcAft>
              <a:defRPr sz="2400" b="1" i="1">
                <a:solidFill>
                  <a:schemeClr val="tx1"/>
                </a:solidFill>
                <a:latin typeface="Arial" panose="020B0604020202020204" pitchFamily="34" charset="0"/>
              </a:defRPr>
            </a:lvl9pPr>
          </a:lstStyle>
          <a:p>
            <a:r>
              <a:rPr lang="es-ES_tradnl" altLang="es-CO" sz="1200" b="0" i="0">
                <a:latin typeface="Times New Roman" panose="02020603050405020304" pitchFamily="18" charset="0"/>
              </a:rPr>
              <a:t>PLANEACION TRIBUTARIA</a:t>
            </a:r>
          </a:p>
        </p:txBody>
      </p:sp>
    </p:spTree>
    <p:extLst>
      <p:ext uri="{BB962C8B-B14F-4D97-AF65-F5344CB8AC3E}">
        <p14:creationId xmlns:p14="http://schemas.microsoft.com/office/powerpoint/2010/main" val="2711013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14</a:t>
            </a:fld>
            <a:endParaRPr lang="es-ES" altLang="es-CO">
              <a:cs typeface="Arial" panose="020B0604020202020204" pitchFamily="34" charset="0"/>
            </a:endParaRPr>
          </a:p>
        </p:txBody>
      </p:sp>
    </p:spTree>
    <p:extLst>
      <p:ext uri="{BB962C8B-B14F-4D97-AF65-F5344CB8AC3E}">
        <p14:creationId xmlns:p14="http://schemas.microsoft.com/office/powerpoint/2010/main" val="1571549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15</a:t>
            </a:fld>
            <a:endParaRPr lang="es-ES" altLang="es-CO">
              <a:cs typeface="Arial" panose="020B0604020202020204" pitchFamily="34" charset="0"/>
            </a:endParaRPr>
          </a:p>
        </p:txBody>
      </p:sp>
    </p:spTree>
    <p:extLst>
      <p:ext uri="{BB962C8B-B14F-4D97-AF65-F5344CB8AC3E}">
        <p14:creationId xmlns:p14="http://schemas.microsoft.com/office/powerpoint/2010/main" val="809886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Marcador de imagen de diapositiva"/>
          <p:cNvSpPr>
            <a:spLocks noGrp="1" noRot="1" noChangeAspect="1" noTextEdit="1"/>
          </p:cNvSpPr>
          <p:nvPr>
            <p:ph type="sldImg"/>
          </p:nvPr>
        </p:nvSpPr>
        <p:spPr>
          <a:xfrm>
            <a:off x="3009900" y="566738"/>
            <a:ext cx="3751263" cy="2813050"/>
          </a:xfrm>
          <a:ln/>
        </p:spPr>
      </p:sp>
      <p:sp>
        <p:nvSpPr>
          <p:cNvPr id="829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CO" dirty="0" smtClean="0">
              <a:latin typeface="Times New Roman" panose="02020603050405020304" pitchFamily="18" charset="0"/>
            </a:endParaRPr>
          </a:p>
        </p:txBody>
      </p:sp>
      <p:sp>
        <p:nvSpPr>
          <p:cNvPr id="82948" name="3 Marcador de número de diapositiva"/>
          <p:cNvSpPr txBox="1">
            <a:spLocks noGrp="1"/>
          </p:cNvSpPr>
          <p:nvPr/>
        </p:nvSpPr>
        <p:spPr bwMode="auto">
          <a:xfrm>
            <a:off x="5534448" y="7141204"/>
            <a:ext cx="4231756" cy="374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10" tIns="48644" rIns="95610" bIns="48644" anchor="b"/>
          <a:lstStyle>
            <a:lvl1pPr defTabSz="908050">
              <a:spcBef>
                <a:spcPct val="30000"/>
              </a:spcBef>
              <a:defRPr sz="1200">
                <a:solidFill>
                  <a:schemeClr val="tx1"/>
                </a:solidFill>
                <a:latin typeface="Times New Roman" panose="02020603050405020304" pitchFamily="18" charset="0"/>
              </a:defRPr>
            </a:lvl1pPr>
            <a:lvl2pPr marL="742950" indent="-285750" defTabSz="908050">
              <a:spcBef>
                <a:spcPct val="30000"/>
              </a:spcBef>
              <a:defRPr sz="1200">
                <a:solidFill>
                  <a:schemeClr val="tx1"/>
                </a:solidFill>
                <a:latin typeface="Times New Roman" panose="02020603050405020304" pitchFamily="18" charset="0"/>
              </a:defRPr>
            </a:lvl2pPr>
            <a:lvl3pPr marL="1143000" indent="-228600" defTabSz="908050">
              <a:spcBef>
                <a:spcPct val="30000"/>
              </a:spcBef>
              <a:defRPr sz="1200">
                <a:solidFill>
                  <a:schemeClr val="tx1"/>
                </a:solidFill>
                <a:latin typeface="Times New Roman" panose="02020603050405020304" pitchFamily="18" charset="0"/>
              </a:defRPr>
            </a:lvl3pPr>
            <a:lvl4pPr marL="1600200" indent="-228600" defTabSz="908050">
              <a:spcBef>
                <a:spcPct val="30000"/>
              </a:spcBef>
              <a:defRPr sz="1200">
                <a:solidFill>
                  <a:schemeClr val="tx1"/>
                </a:solidFill>
                <a:latin typeface="Times New Roman" panose="02020603050405020304" pitchFamily="18" charset="0"/>
              </a:defRPr>
            </a:lvl4pPr>
            <a:lvl5pPr marL="2057400" indent="-228600" defTabSz="908050">
              <a:spcBef>
                <a:spcPct val="30000"/>
              </a:spcBef>
              <a:defRPr sz="1200">
                <a:solidFill>
                  <a:schemeClr val="tx1"/>
                </a:solidFill>
                <a:latin typeface="Times New Roman" panose="02020603050405020304" pitchFamily="18" charset="0"/>
              </a:defRPr>
            </a:lvl5pPr>
            <a:lvl6pPr marL="2514600" indent="-228600" defTabSz="9080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80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80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80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fld id="{E3FEFE1C-86F1-4095-BF54-A25BE4AFDFA9}" type="slidenum">
              <a:rPr lang="es-ES_tradnl" altLang="es-CO" b="0" i="0"/>
              <a:pPr algn="r">
                <a:spcBef>
                  <a:spcPct val="0"/>
                </a:spcBef>
              </a:pPr>
              <a:t>30</a:t>
            </a:fld>
            <a:endParaRPr lang="es-ES_tradnl" altLang="es-CO" b="0" i="0" dirty="0"/>
          </a:p>
        </p:txBody>
      </p:sp>
      <p:sp>
        <p:nvSpPr>
          <p:cNvPr id="82949" name="4 Marcador de encabezado"/>
          <p:cNvSpPr txBox="1">
            <a:spLocks noGrp="1"/>
          </p:cNvSpPr>
          <p:nvPr/>
        </p:nvSpPr>
        <p:spPr bwMode="auto">
          <a:xfrm>
            <a:off x="0" y="1"/>
            <a:ext cx="4231756" cy="37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10" tIns="48644" rIns="95610" bIns="48644"/>
          <a:lstStyle>
            <a:lvl1pPr defTabSz="908050">
              <a:spcBef>
                <a:spcPct val="30000"/>
              </a:spcBef>
              <a:defRPr sz="1200">
                <a:solidFill>
                  <a:schemeClr val="tx1"/>
                </a:solidFill>
                <a:latin typeface="Times New Roman" panose="02020603050405020304" pitchFamily="18" charset="0"/>
              </a:defRPr>
            </a:lvl1pPr>
            <a:lvl2pPr marL="742950" indent="-285750" defTabSz="908050">
              <a:spcBef>
                <a:spcPct val="30000"/>
              </a:spcBef>
              <a:defRPr sz="1200">
                <a:solidFill>
                  <a:schemeClr val="tx1"/>
                </a:solidFill>
                <a:latin typeface="Times New Roman" panose="02020603050405020304" pitchFamily="18" charset="0"/>
              </a:defRPr>
            </a:lvl2pPr>
            <a:lvl3pPr marL="1143000" indent="-228600" defTabSz="908050">
              <a:spcBef>
                <a:spcPct val="30000"/>
              </a:spcBef>
              <a:defRPr sz="1200">
                <a:solidFill>
                  <a:schemeClr val="tx1"/>
                </a:solidFill>
                <a:latin typeface="Times New Roman" panose="02020603050405020304" pitchFamily="18" charset="0"/>
              </a:defRPr>
            </a:lvl3pPr>
            <a:lvl4pPr marL="1600200" indent="-228600" defTabSz="908050">
              <a:spcBef>
                <a:spcPct val="30000"/>
              </a:spcBef>
              <a:defRPr sz="1200">
                <a:solidFill>
                  <a:schemeClr val="tx1"/>
                </a:solidFill>
                <a:latin typeface="Times New Roman" panose="02020603050405020304" pitchFamily="18" charset="0"/>
              </a:defRPr>
            </a:lvl4pPr>
            <a:lvl5pPr marL="2057400" indent="-228600" defTabSz="908050">
              <a:spcBef>
                <a:spcPct val="30000"/>
              </a:spcBef>
              <a:defRPr sz="1200">
                <a:solidFill>
                  <a:schemeClr val="tx1"/>
                </a:solidFill>
                <a:latin typeface="Times New Roman" panose="02020603050405020304" pitchFamily="18" charset="0"/>
              </a:defRPr>
            </a:lvl5pPr>
            <a:lvl6pPr marL="2514600" indent="-228600" defTabSz="9080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80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80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80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s-ES_tradnl" altLang="es-CO" b="0" i="0" dirty="0"/>
              <a:t>PLANEACION TRIBUTARIA</a:t>
            </a:r>
          </a:p>
        </p:txBody>
      </p:sp>
    </p:spTree>
    <p:extLst>
      <p:ext uri="{BB962C8B-B14F-4D97-AF65-F5344CB8AC3E}">
        <p14:creationId xmlns:p14="http://schemas.microsoft.com/office/powerpoint/2010/main" val="1074014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F41E80B2-01D9-48EA-B9EF-6DFEBB7E0909}" type="slidenum">
              <a:rPr lang="es-CO" smtClean="0"/>
              <a:t>40</a:t>
            </a:fld>
            <a:endParaRPr lang="es-CO"/>
          </a:p>
        </p:txBody>
      </p:sp>
    </p:spTree>
    <p:extLst>
      <p:ext uri="{BB962C8B-B14F-4D97-AF65-F5344CB8AC3E}">
        <p14:creationId xmlns:p14="http://schemas.microsoft.com/office/powerpoint/2010/main" val="2900813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3362176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111328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142210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dgm">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246063" y="930275"/>
            <a:ext cx="7772400" cy="1143000"/>
          </a:xfrm>
        </p:spPr>
        <p:txBody>
          <a:bodyPr/>
          <a:lstStyle/>
          <a:p>
            <a:r>
              <a:rPr lang="es-ES" smtClean="0"/>
              <a:t>Haga clic para modificar el estilo de título del patrón</a:t>
            </a:r>
            <a:endParaRPr lang="es-ES_tradnl"/>
          </a:p>
        </p:txBody>
      </p:sp>
      <p:sp>
        <p:nvSpPr>
          <p:cNvPr id="3" name="2 Marcador de SmartArt"/>
          <p:cNvSpPr>
            <a:spLocks noGrp="1"/>
          </p:cNvSpPr>
          <p:nvPr>
            <p:ph type="dgm" idx="1"/>
          </p:nvPr>
        </p:nvSpPr>
        <p:spPr>
          <a:xfrm>
            <a:off x="685800" y="2147888"/>
            <a:ext cx="7772400" cy="4114800"/>
          </a:xfrm>
        </p:spPr>
        <p:txBody>
          <a:bodyPr/>
          <a:lstStyle/>
          <a:p>
            <a:pPr lvl="0"/>
            <a:endParaRPr lang="es-ES_tradnl" noProof="0" smtClean="0"/>
          </a:p>
        </p:txBody>
      </p:sp>
      <p:sp>
        <p:nvSpPr>
          <p:cNvPr id="4" name="Rectangle 4"/>
          <p:cNvSpPr>
            <a:spLocks noGrp="1" noChangeArrowheads="1"/>
          </p:cNvSpPr>
          <p:nvPr>
            <p:ph type="dt" sz="half" idx="10"/>
          </p:nvPr>
        </p:nvSpPr>
        <p:spPr/>
        <p:txBody>
          <a:bodyPr/>
          <a:lstStyle>
            <a:lvl1pPr>
              <a:defRPr/>
            </a:lvl1pPr>
          </a:lstStyle>
          <a:p>
            <a:pPr>
              <a:defRPr/>
            </a:pPr>
            <a:endParaRPr lang="es-ES"/>
          </a:p>
        </p:txBody>
      </p:sp>
      <p:sp>
        <p:nvSpPr>
          <p:cNvPr id="5" name="Rectangle 5"/>
          <p:cNvSpPr>
            <a:spLocks noGrp="1" noChangeArrowheads="1"/>
          </p:cNvSpPr>
          <p:nvPr>
            <p:ph type="ftr" sz="quarter" idx="11"/>
          </p:nvPr>
        </p:nvSpPr>
        <p:spPr/>
        <p:txBody>
          <a:bodyPr/>
          <a:lstStyle>
            <a:lvl1pPr>
              <a:defRPr/>
            </a:lvl1pPr>
          </a:lstStyle>
          <a:p>
            <a:pPr>
              <a:defRPr/>
            </a:pPr>
            <a:endParaRPr lang="es-ES"/>
          </a:p>
        </p:txBody>
      </p:sp>
      <p:sp>
        <p:nvSpPr>
          <p:cNvPr id="6" name="Rectangle 6"/>
          <p:cNvSpPr>
            <a:spLocks noGrp="1" noChangeArrowheads="1"/>
          </p:cNvSpPr>
          <p:nvPr>
            <p:ph type="sldNum" sz="quarter" idx="12"/>
          </p:nvPr>
        </p:nvSpPr>
        <p:spPr/>
        <p:txBody>
          <a:bodyPr/>
          <a:lstStyle>
            <a:lvl1pPr>
              <a:defRPr smtClean="0"/>
            </a:lvl1pPr>
          </a:lstStyle>
          <a:p>
            <a:pPr>
              <a:defRPr/>
            </a:pPr>
            <a:fld id="{A24D7670-7EC4-427E-A583-0E3EA3F8BCED}" type="slidenum">
              <a:rPr lang="es-ES" altLang="es-CO"/>
              <a:pPr>
                <a:defRPr/>
              </a:pPr>
              <a:t>‹Nr.›</a:t>
            </a:fld>
            <a:endParaRPr lang="es-ES" altLang="es-CO"/>
          </a:p>
        </p:txBody>
      </p:sp>
    </p:spTree>
    <p:extLst>
      <p:ext uri="{BB962C8B-B14F-4D97-AF65-F5344CB8AC3E}">
        <p14:creationId xmlns:p14="http://schemas.microsoft.com/office/powerpoint/2010/main" val="1840327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234988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266963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917820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2539871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3353894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390684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1033404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34B2AB2-B9D7-4831-B865-3964CFDC6346}" type="datetimeFigureOut">
              <a:rPr lang="es-CO" smtClean="0"/>
              <a:t>26/04/16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C9F99D3-9A6C-4835-8F75-B021C1A132B7}" type="slidenum">
              <a:rPr lang="es-CO" smtClean="0"/>
              <a:t>‹Nr.›</a:t>
            </a:fld>
            <a:endParaRPr lang="es-CO"/>
          </a:p>
        </p:txBody>
      </p:sp>
    </p:spTree>
    <p:extLst>
      <p:ext uri="{BB962C8B-B14F-4D97-AF65-F5344CB8AC3E}">
        <p14:creationId xmlns:p14="http://schemas.microsoft.com/office/powerpoint/2010/main" val="32815063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B2AB2-B9D7-4831-B865-3964CFDC6346}" type="datetimeFigureOut">
              <a:rPr lang="es-CO" smtClean="0"/>
              <a:t>26/04/16</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F99D3-9A6C-4835-8F75-B021C1A132B7}" type="slidenum">
              <a:rPr lang="es-CO" smtClean="0"/>
              <a:t>‹Nr.›</a:t>
            </a:fld>
            <a:endParaRPr lang="es-CO"/>
          </a:p>
        </p:txBody>
      </p:sp>
    </p:spTree>
    <p:extLst>
      <p:ext uri="{BB962C8B-B14F-4D97-AF65-F5344CB8AC3E}">
        <p14:creationId xmlns:p14="http://schemas.microsoft.com/office/powerpoint/2010/main" val="3807488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gi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gi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g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gif"/><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13.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13.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13.png"/></Relationships>
</file>

<file path=ppt/slides/_rels/slide53.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3.png"/><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54.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3.png"/><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55.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slide" Target="slide57.xml"/><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56.xml.rels><?xml version="1.0" encoding="UTF-8" standalone="yes"?>
<Relationships xmlns="http://schemas.openxmlformats.org/package/2006/relationships"><Relationship Id="rId3" Type="http://schemas.openxmlformats.org/officeDocument/2006/relationships/image" Target="../media/image12.gif"/><Relationship Id="rId4" Type="http://schemas.openxmlformats.org/officeDocument/2006/relationships/image" Target="../media/image16.jpeg"/><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slide" Target="slide5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7.gif"/></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7.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 Id="rId3" Type="http://schemas.openxmlformats.org/officeDocument/2006/relationships/image" Target="../media/image18.jpe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9.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4.gif"/></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1.pn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2.gi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2.xml"/><Relationship Id="rId3" Type="http://schemas.openxmlformats.org/officeDocument/2006/relationships/image" Target="../media/image23.jpe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3.xml"/><Relationship Id="rId3" Type="http://schemas.openxmlformats.org/officeDocument/2006/relationships/slide" Target="slide8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4.xml"/><Relationship Id="rId3" Type="http://schemas.openxmlformats.org/officeDocument/2006/relationships/slide" Target="slide8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760040" y="116632"/>
            <a:ext cx="7772400" cy="158417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s-CO" sz="4800" b="1" dirty="0" smtClean="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Impuesto de Renta Personas Jurídicas</a:t>
            </a:r>
            <a:endParaRPr lang="es-CO" sz="4800" b="1" dirty="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6386" name="Picture 2" descr="Resultado de imagen para impuesto de renta y complementarios 20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1916832"/>
            <a:ext cx="6123040" cy="407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8360068"/>
      </p:ext>
    </p:extLst>
  </p:cSld>
  <p:clrMapOvr>
    <a:masterClrMapping/>
  </p:clrMapOvr>
  <p:transition spd="med">
    <p:pull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ángulo 1"/>
          <p:cNvSpPr/>
          <p:nvPr/>
        </p:nvSpPr>
        <p:spPr>
          <a:xfrm>
            <a:off x="827584" y="692696"/>
            <a:ext cx="4572000" cy="4524315"/>
          </a:xfrm>
          <a:prstGeom prst="rect">
            <a:avLst/>
          </a:prstGeom>
          <a:ln>
            <a:solidFill>
              <a:schemeClr val="accent2">
                <a:lumMod val="75000"/>
              </a:schemeClr>
            </a:solidFill>
          </a:ln>
        </p:spPr>
        <p:txBody>
          <a:bodyPr>
            <a:spAutoFit/>
          </a:bodyPr>
          <a:lstStyle/>
          <a:p>
            <a:pPr fontAlgn="t"/>
            <a:r>
              <a:rPr lang="es-ES" b="1" dirty="0">
                <a:solidFill>
                  <a:srgbClr val="006600"/>
                </a:solidFill>
                <a:latin typeface="Arial" panose="020B0604020202020204" pitchFamily="34" charset="0"/>
              </a:rPr>
              <a:t>Art. 90. Determinación de la renta bruta en la enajenación de activos</a:t>
            </a:r>
            <a:r>
              <a:rPr lang="es-ES" b="1" dirty="0" smtClean="0">
                <a:solidFill>
                  <a:srgbClr val="006600"/>
                </a:solidFill>
                <a:latin typeface="Arial" panose="020B0604020202020204" pitchFamily="34" charset="0"/>
              </a:rPr>
              <a:t>.</a:t>
            </a:r>
          </a:p>
          <a:p>
            <a:pPr fontAlgn="t"/>
            <a:endParaRPr lang="es-ES" b="1" dirty="0">
              <a:solidFill>
                <a:srgbClr val="006600"/>
              </a:solidFill>
              <a:latin typeface="Arial" panose="020B0604020202020204" pitchFamily="34" charset="0"/>
            </a:endParaRPr>
          </a:p>
          <a:p>
            <a:pPr fontAlgn="t"/>
            <a:r>
              <a:rPr lang="es-ES" dirty="0">
                <a:solidFill>
                  <a:srgbClr val="000000"/>
                </a:solidFill>
                <a:latin typeface="Arial" panose="020B0604020202020204" pitchFamily="34" charset="0"/>
              </a:rPr>
              <a:t>La renta bruta o la pérdida proveniente de la enajenación de activos a cualquier título, está constituida por la diferencia entre el precio de la enajenación y el costo del activo o activos enajenados. </a:t>
            </a:r>
            <a:br>
              <a:rPr lang="es-ES" dirty="0">
                <a:solidFill>
                  <a:srgbClr val="000000"/>
                </a:solidFill>
                <a:latin typeface="Arial" panose="020B0604020202020204" pitchFamily="34" charset="0"/>
              </a:rPr>
            </a:br>
            <a:r>
              <a:rPr lang="es-ES" dirty="0">
                <a:solidFill>
                  <a:srgbClr val="000000"/>
                </a:solidFill>
                <a:latin typeface="Arial" panose="020B0604020202020204" pitchFamily="34" charset="0"/>
              </a:rPr>
              <a:t/>
            </a:r>
            <a:br>
              <a:rPr lang="es-ES" dirty="0">
                <a:solidFill>
                  <a:srgbClr val="000000"/>
                </a:solidFill>
                <a:latin typeface="Arial" panose="020B0604020202020204" pitchFamily="34" charset="0"/>
              </a:rPr>
            </a:br>
            <a:r>
              <a:rPr lang="es-ES" dirty="0">
                <a:solidFill>
                  <a:srgbClr val="000000"/>
                </a:solidFill>
                <a:latin typeface="Arial" panose="020B0604020202020204" pitchFamily="34" charset="0"/>
              </a:rPr>
              <a:t>Cuando se trate de activos fijos depreciables, la utilidad que resulta al momento de la enajenación deberá imputarse, en primer término, a la renta líquida por recuperación de deducciones; el saldo de la utilidad constituye renta o ganancia ocasional, según el caso.</a:t>
            </a:r>
            <a:endParaRPr lang="es-ES" b="0" i="0" dirty="0">
              <a:solidFill>
                <a:srgbClr val="000000"/>
              </a:solidFill>
              <a:effectLst/>
              <a:latin typeface="Arial" panose="020B0604020202020204" pitchFamily="34" charset="0"/>
            </a:endParaRPr>
          </a:p>
        </p:txBody>
      </p:sp>
      <p:sp>
        <p:nvSpPr>
          <p:cNvPr id="3" name="Rectángulo 2"/>
          <p:cNvSpPr/>
          <p:nvPr/>
        </p:nvSpPr>
        <p:spPr>
          <a:xfrm>
            <a:off x="5652120" y="692696"/>
            <a:ext cx="3024336" cy="4524315"/>
          </a:xfrm>
          <a:prstGeom prst="rect">
            <a:avLst/>
          </a:prstGeom>
          <a:ln>
            <a:solidFill>
              <a:schemeClr val="accent2">
                <a:lumMod val="75000"/>
              </a:schemeClr>
            </a:solidFill>
          </a:ln>
        </p:spPr>
        <p:txBody>
          <a:bodyPr wrap="square">
            <a:spAutoFit/>
          </a:bodyPr>
          <a:lstStyle/>
          <a:p>
            <a:pPr fontAlgn="t"/>
            <a:r>
              <a:rPr lang="es-ES" b="1" dirty="0">
                <a:solidFill>
                  <a:srgbClr val="006600"/>
                </a:solidFill>
                <a:latin typeface="Arial" panose="020B0604020202020204" pitchFamily="34" charset="0"/>
              </a:rPr>
              <a:t>Art. 196. Renta liquida por recuperación de deducciones en bienes depreciados</a:t>
            </a:r>
            <a:r>
              <a:rPr lang="es-ES" b="1" dirty="0" smtClean="0">
                <a:solidFill>
                  <a:srgbClr val="006600"/>
                </a:solidFill>
                <a:latin typeface="Arial" panose="020B0604020202020204" pitchFamily="34" charset="0"/>
              </a:rPr>
              <a:t>.</a:t>
            </a:r>
          </a:p>
          <a:p>
            <a:pPr fontAlgn="t"/>
            <a:endParaRPr lang="es-ES" b="1" dirty="0">
              <a:solidFill>
                <a:srgbClr val="006600"/>
              </a:solidFill>
              <a:latin typeface="Arial" panose="020B0604020202020204" pitchFamily="34" charset="0"/>
            </a:endParaRPr>
          </a:p>
          <a:p>
            <a:pPr fontAlgn="t"/>
            <a:r>
              <a:rPr lang="es-ES" dirty="0">
                <a:solidFill>
                  <a:srgbClr val="000000"/>
                </a:solidFill>
                <a:latin typeface="Arial" panose="020B0604020202020204" pitchFamily="34" charset="0"/>
              </a:rPr>
              <a:t>La utilidad que resulte al momento de la enajenación de un activo fijo depreciable deberá imputarse, en primer término, a la renta líquida por recuperación de deducciones</a:t>
            </a:r>
            <a:r>
              <a:rPr lang="es-ES" dirty="0" smtClean="0">
                <a:solidFill>
                  <a:srgbClr val="000000"/>
                </a:solidFill>
                <a:latin typeface="Arial" panose="020B0604020202020204" pitchFamily="34" charset="0"/>
              </a:rPr>
              <a:t>.</a:t>
            </a:r>
          </a:p>
          <a:p>
            <a:pPr fontAlgn="t"/>
            <a:endParaRPr lang="es-ES" b="0" i="0" dirty="0">
              <a:solidFill>
                <a:srgbClr val="000000"/>
              </a:solidFill>
              <a:effectLst/>
              <a:latin typeface="Arial" panose="020B0604020202020204" pitchFamily="34" charset="0"/>
            </a:endParaRPr>
          </a:p>
          <a:p>
            <a:pPr fontAlgn="t"/>
            <a:endParaRPr lang="es-ES" dirty="0" smtClean="0">
              <a:solidFill>
                <a:srgbClr val="000000"/>
              </a:solidFill>
              <a:latin typeface="Arial" panose="020B0604020202020204" pitchFamily="34" charset="0"/>
            </a:endParaRPr>
          </a:p>
          <a:p>
            <a:pPr fontAlgn="t"/>
            <a:endParaRPr lang="es-ES" b="0" i="0" dirty="0">
              <a:solidFill>
                <a:srgbClr val="000000"/>
              </a:solidFill>
              <a:effectLst/>
              <a:latin typeface="Arial" panose="020B0604020202020204" pitchFamily="34" charset="0"/>
            </a:endParaRPr>
          </a:p>
          <a:p>
            <a:pPr fontAlgn="t"/>
            <a:endParaRPr lang="es-ES"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6101133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ángulo 2"/>
          <p:cNvSpPr/>
          <p:nvPr/>
        </p:nvSpPr>
        <p:spPr>
          <a:xfrm>
            <a:off x="539552" y="116632"/>
            <a:ext cx="8604448" cy="648072"/>
          </a:xfrm>
          <a:prstGeom prst="rect">
            <a:avLst/>
          </a:prstGeom>
        </p:spPr>
        <p:txBody>
          <a:bodyPr vert="horz" lIns="91440" tIns="45720" rIns="91440" bIns="45720" rtlCol="0" anchor="ctr">
            <a:noAutofit/>
          </a:bodyPr>
          <a:lstStyle/>
          <a:p>
            <a:pPr>
              <a:spcBef>
                <a:spcPct val="0"/>
              </a:spcBef>
            </a:pPr>
            <a:r>
              <a:rPr lang="es-CO" dirty="0" smtClean="0">
                <a:latin typeface="Arial" pitchFamily="34" charset="0"/>
                <a:ea typeface="+mj-ea"/>
                <a:cs typeface="Arial" pitchFamily="34" charset="0"/>
              </a:rPr>
              <a:t>Se compra activo fijo (máquina) en el año 2011 por valor $30.000.000. Se reconoce depreciación por línea recta y se vende el activo en diciembre de 2015</a:t>
            </a:r>
            <a:endParaRPr lang="es-ES" dirty="0">
              <a:latin typeface="Arial" pitchFamily="34" charset="0"/>
              <a:ea typeface="+mj-ea"/>
              <a:cs typeface="Arial" pitchFamily="34" charset="0"/>
            </a:endParaRPr>
          </a:p>
        </p:txBody>
      </p:sp>
      <p:graphicFrame>
        <p:nvGraphicFramePr>
          <p:cNvPr id="4" name="Tabla 3"/>
          <p:cNvGraphicFramePr>
            <a:graphicFrameLocks noGrp="1"/>
          </p:cNvGraphicFramePr>
          <p:nvPr/>
        </p:nvGraphicFramePr>
        <p:xfrm>
          <a:off x="1619672" y="836712"/>
          <a:ext cx="5256584" cy="1266825"/>
        </p:xfrm>
        <a:graphic>
          <a:graphicData uri="http://schemas.openxmlformats.org/drawingml/2006/table">
            <a:tbl>
              <a:tblPr>
                <a:tableStyleId>{5C22544A-7EE6-4342-B048-85BDC9FD1C3A}</a:tableStyleId>
              </a:tblPr>
              <a:tblGrid>
                <a:gridCol w="3428496">
                  <a:extLst>
                    <a:ext uri="{9D8B030D-6E8A-4147-A177-3AD203B41FA5}">
                      <a16:colId xmlns:a16="http://schemas.microsoft.com/office/drawing/2014/main" xmlns="" val="1493204077"/>
                    </a:ext>
                  </a:extLst>
                </a:gridCol>
                <a:gridCol w="1828088">
                  <a:extLst>
                    <a:ext uri="{9D8B030D-6E8A-4147-A177-3AD203B41FA5}">
                      <a16:colId xmlns:a16="http://schemas.microsoft.com/office/drawing/2014/main" xmlns="" val="494661346"/>
                    </a:ext>
                  </a:extLst>
                </a:gridCol>
              </a:tblGrid>
              <a:tr h="190500">
                <a:tc>
                  <a:txBody>
                    <a:bodyPr/>
                    <a:lstStyle/>
                    <a:p>
                      <a:pPr algn="l" fontAlgn="b"/>
                      <a:r>
                        <a:rPr lang="es-ES" sz="1600" u="none" strike="noStrike">
                          <a:effectLst/>
                          <a:latin typeface="Arial" panose="020B0604020202020204" pitchFamily="34" charset="0"/>
                          <a:cs typeface="Arial" panose="020B0604020202020204" pitchFamily="34" charset="0"/>
                        </a:rPr>
                        <a:t> Costo histórico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1600" u="none" strike="noStrike" dirty="0">
                          <a:effectLst/>
                          <a:latin typeface="Arial" panose="020B0604020202020204" pitchFamily="34" charset="0"/>
                          <a:cs typeface="Arial" panose="020B0604020202020204" pitchFamily="34" charset="0"/>
                        </a:rPr>
                        <a:t>    30.000.000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62344046"/>
                  </a:ext>
                </a:extLst>
              </a:tr>
              <a:tr h="190500">
                <a:tc>
                  <a:txBody>
                    <a:bodyPr/>
                    <a:lstStyle/>
                    <a:p>
                      <a:pPr algn="l" fontAlgn="b"/>
                      <a:r>
                        <a:rPr lang="es-ES" sz="1600" u="none" strike="noStrike" dirty="0">
                          <a:effectLst/>
                          <a:latin typeface="Arial" panose="020B0604020202020204" pitchFamily="34" charset="0"/>
                          <a:cs typeface="Arial" panose="020B0604020202020204" pitchFamily="34" charset="0"/>
                        </a:rPr>
                        <a:t> Depreciación acumulada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1600" u="none" strike="noStrike" dirty="0">
                          <a:effectLst/>
                          <a:latin typeface="Arial" panose="020B0604020202020204" pitchFamily="34" charset="0"/>
                          <a:cs typeface="Arial" panose="020B0604020202020204" pitchFamily="34" charset="0"/>
                        </a:rPr>
                        <a:t>    15.000.000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43405079"/>
                  </a:ext>
                </a:extLst>
              </a:tr>
              <a:tr h="190500">
                <a:tc>
                  <a:txBody>
                    <a:bodyPr/>
                    <a:lstStyle/>
                    <a:p>
                      <a:pPr algn="l" fontAlgn="b"/>
                      <a:r>
                        <a:rPr lang="es-ES" sz="1600" b="1" u="none" strike="noStrike" dirty="0">
                          <a:effectLst/>
                          <a:latin typeface="Arial" panose="020B0604020202020204" pitchFamily="34" charset="0"/>
                          <a:cs typeface="Arial" panose="020B0604020202020204" pitchFamily="34" charset="0"/>
                        </a:rPr>
                        <a:t> Costo </a:t>
                      </a:r>
                      <a:r>
                        <a:rPr lang="es-ES" sz="1600" b="1" u="none" strike="noStrike" dirty="0" smtClean="0">
                          <a:effectLst/>
                          <a:latin typeface="Arial" panose="020B0604020202020204" pitchFamily="34" charset="0"/>
                          <a:cs typeface="Arial" panose="020B0604020202020204" pitchFamily="34" charset="0"/>
                        </a:rPr>
                        <a:t>fiscal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ES" sz="1600" b="1" u="none" strike="noStrike" dirty="0">
                          <a:effectLst/>
                          <a:latin typeface="Arial" panose="020B0604020202020204" pitchFamily="34" charset="0"/>
                          <a:cs typeface="Arial" panose="020B0604020202020204" pitchFamily="34" charset="0"/>
                        </a:rPr>
                        <a:t>    15.000.000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43998461"/>
                  </a:ext>
                </a:extLst>
              </a:tr>
              <a:tr h="190500">
                <a:tc>
                  <a:txBody>
                    <a:bodyPr/>
                    <a:lstStyle/>
                    <a:p>
                      <a:pPr algn="l" fontAlgn="b"/>
                      <a:r>
                        <a:rPr lang="es-ES" sz="1600" u="none" strike="noStrike" dirty="0">
                          <a:effectLst/>
                          <a:latin typeface="Arial" panose="020B0604020202020204" pitchFamily="34" charset="0"/>
                          <a:cs typeface="Arial" panose="020B0604020202020204" pitchFamily="34" charset="0"/>
                        </a:rPr>
                        <a:t> Precio de Venta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1600" u="none" strike="noStrike">
                          <a:effectLst/>
                          <a:latin typeface="Arial" panose="020B0604020202020204" pitchFamily="34" charset="0"/>
                          <a:cs typeface="Arial" panose="020B0604020202020204" pitchFamily="34" charset="0"/>
                        </a:rPr>
                        <a:t>    32.000.000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41705273"/>
                  </a:ext>
                </a:extLst>
              </a:tr>
              <a:tr h="190500">
                <a:tc>
                  <a:txBody>
                    <a:bodyPr/>
                    <a:lstStyle/>
                    <a:p>
                      <a:pPr algn="l" fontAlgn="b"/>
                      <a:r>
                        <a:rPr lang="es-ES" sz="1600" b="1" u="none" strike="noStrike" dirty="0">
                          <a:effectLst/>
                          <a:latin typeface="Arial" panose="020B0604020202020204" pitchFamily="34" charset="0"/>
                          <a:cs typeface="Arial" panose="020B0604020202020204" pitchFamily="34" charset="0"/>
                        </a:rPr>
                        <a:t> Utilidad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ES" sz="1600" b="1" u="none" strike="noStrike" dirty="0">
                          <a:effectLst/>
                          <a:latin typeface="Arial" panose="020B0604020202020204" pitchFamily="34" charset="0"/>
                          <a:cs typeface="Arial" panose="020B0604020202020204" pitchFamily="34" charset="0"/>
                        </a:rPr>
                        <a:t>    17.000.000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357567841"/>
                  </a:ext>
                </a:extLst>
              </a:tr>
            </a:tbl>
          </a:graphicData>
        </a:graphic>
      </p:graphicFrame>
      <p:graphicFrame>
        <p:nvGraphicFramePr>
          <p:cNvPr id="6" name="Tabla 5"/>
          <p:cNvGraphicFramePr>
            <a:graphicFrameLocks noGrp="1"/>
          </p:cNvGraphicFramePr>
          <p:nvPr>
            <p:extLst/>
          </p:nvPr>
        </p:nvGraphicFramePr>
        <p:xfrm>
          <a:off x="1619672" y="2564904"/>
          <a:ext cx="5256584" cy="2533650"/>
        </p:xfrm>
        <a:graphic>
          <a:graphicData uri="http://schemas.openxmlformats.org/drawingml/2006/table">
            <a:tbl>
              <a:tblPr>
                <a:tableStyleId>{5C22544A-7EE6-4342-B048-85BDC9FD1C3A}</a:tableStyleId>
              </a:tblPr>
              <a:tblGrid>
                <a:gridCol w="3622781">
                  <a:extLst>
                    <a:ext uri="{9D8B030D-6E8A-4147-A177-3AD203B41FA5}">
                      <a16:colId xmlns:a16="http://schemas.microsoft.com/office/drawing/2014/main" xmlns="" val="2546712448"/>
                    </a:ext>
                  </a:extLst>
                </a:gridCol>
                <a:gridCol w="1633803">
                  <a:extLst>
                    <a:ext uri="{9D8B030D-6E8A-4147-A177-3AD203B41FA5}">
                      <a16:colId xmlns:a16="http://schemas.microsoft.com/office/drawing/2014/main" xmlns="" val="2138293370"/>
                    </a:ext>
                  </a:extLst>
                </a:gridCol>
              </a:tblGrid>
              <a:tr h="190500">
                <a:tc gridSpan="2">
                  <a:txBody>
                    <a:bodyPr/>
                    <a:lstStyle/>
                    <a:p>
                      <a:pPr algn="ctr" fontAlgn="b"/>
                      <a:r>
                        <a:rPr lang="es-ES" sz="1600" b="1" u="none" strike="noStrike" dirty="0">
                          <a:effectLst/>
                          <a:latin typeface="Arial" panose="020B0604020202020204" pitchFamily="34" charset="0"/>
                          <a:cs typeface="Arial" panose="020B0604020202020204" pitchFamily="34" charset="0"/>
                        </a:rPr>
                        <a:t>DECLARACIÓN DE RENTA</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hMerge="1">
                  <a:txBody>
                    <a:bodyPr/>
                    <a:lstStyle/>
                    <a:p>
                      <a:endParaRPr lang="es-ES"/>
                    </a:p>
                  </a:txBody>
                  <a:tcPr/>
                </a:tc>
                <a:extLst>
                  <a:ext uri="{0D108BD9-81ED-4DB2-BD59-A6C34878D82A}">
                    <a16:rowId xmlns:a16="http://schemas.microsoft.com/office/drawing/2014/main" xmlns="" val="1659658866"/>
                  </a:ext>
                </a:extLst>
              </a:tr>
              <a:tr h="190500">
                <a:tc gridSpan="2">
                  <a:txBody>
                    <a:bodyPr/>
                    <a:lstStyle/>
                    <a:p>
                      <a:pPr algn="l" fontAlgn="b"/>
                      <a:r>
                        <a:rPr lang="es-ES" sz="1600" b="1" u="none" strike="noStrike" dirty="0">
                          <a:solidFill>
                            <a:schemeClr val="accent6">
                              <a:lumMod val="75000"/>
                            </a:schemeClr>
                          </a:solidFill>
                          <a:effectLst/>
                          <a:latin typeface="Arial" panose="020B0604020202020204" pitchFamily="34" charset="0"/>
                          <a:cs typeface="Arial" panose="020B0604020202020204" pitchFamily="34" charset="0"/>
                        </a:rPr>
                        <a:t>Rentas Ordinarias</a:t>
                      </a:r>
                      <a:endParaRPr lang="es-ES" sz="1600" b="1" i="0" u="none" strike="noStrike" dirty="0">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extLst>
                  <a:ext uri="{0D108BD9-81ED-4DB2-BD59-A6C34878D82A}">
                    <a16:rowId xmlns:a16="http://schemas.microsoft.com/office/drawing/2014/main" xmlns="" val="1914039053"/>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43. Ingresos no operacionales</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15.000.000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836325937"/>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47. I.n.c.r.n.o.</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815687520"/>
                  </a:ext>
                </a:extLst>
              </a:tr>
              <a:tr h="190500">
                <a:tc>
                  <a:txBody>
                    <a:bodyPr/>
                    <a:lstStyle/>
                    <a:p>
                      <a:pPr algn="l" fontAlgn="b"/>
                      <a:r>
                        <a:rPr lang="es-ES" sz="1600" u="none" strike="noStrike" dirty="0">
                          <a:effectLst/>
                          <a:latin typeface="Arial" panose="020B0604020202020204" pitchFamily="34" charset="0"/>
                          <a:cs typeface="Arial" panose="020B0604020202020204" pitchFamily="34" charset="0"/>
                        </a:rPr>
                        <a:t>Renglón 64. Renta líquida gravable</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15.000.000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42255587"/>
                  </a:ext>
                </a:extLst>
              </a:tr>
              <a:tr h="190500">
                <a:tc gridSpan="2">
                  <a:txBody>
                    <a:bodyPr/>
                    <a:lstStyle/>
                    <a:p>
                      <a:pPr algn="l" fontAlgn="b"/>
                      <a:r>
                        <a:rPr lang="es-ES" sz="1600" b="1" u="none" strike="noStrike" dirty="0">
                          <a:solidFill>
                            <a:schemeClr val="accent6">
                              <a:lumMod val="75000"/>
                            </a:schemeClr>
                          </a:solidFill>
                          <a:effectLst/>
                          <a:latin typeface="Arial" panose="020B0604020202020204" pitchFamily="34" charset="0"/>
                          <a:cs typeface="Arial" panose="020B0604020202020204" pitchFamily="34" charset="0"/>
                        </a:rPr>
                        <a:t>Ganancias Ocasionales</a:t>
                      </a:r>
                      <a:endParaRPr lang="es-ES" sz="1600" b="1" i="0" u="none" strike="noStrike" dirty="0">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extLst>
                  <a:ext uri="{0D108BD9-81ED-4DB2-BD59-A6C34878D82A}">
                    <a16:rowId xmlns:a16="http://schemas.microsoft.com/office/drawing/2014/main" xmlns="" val="2208483940"/>
                  </a:ext>
                </a:extLst>
              </a:tr>
              <a:tr h="190500">
                <a:tc>
                  <a:txBody>
                    <a:bodyPr/>
                    <a:lstStyle/>
                    <a:p>
                      <a:pPr algn="l" fontAlgn="b"/>
                      <a:r>
                        <a:rPr lang="es-ES" sz="1600" u="none" strike="noStrike" dirty="0">
                          <a:effectLst/>
                          <a:latin typeface="Arial" panose="020B0604020202020204" pitchFamily="34" charset="0"/>
                          <a:cs typeface="Arial" panose="020B0604020202020204" pitchFamily="34" charset="0"/>
                        </a:rPr>
                        <a:t>Renglón 65. Ingresos brutos por G.O.</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32.000.000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27079798"/>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66. Costo por G.O.</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30.000.000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21251662"/>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67. G.O. exenta</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13285518"/>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68. G.O. gravable</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dirty="0">
                          <a:effectLst/>
                          <a:latin typeface="Arial" panose="020B0604020202020204" pitchFamily="34" charset="0"/>
                          <a:cs typeface="Arial" panose="020B0604020202020204" pitchFamily="34" charset="0"/>
                        </a:rPr>
                        <a:t>2.000.000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364451094"/>
                  </a:ext>
                </a:extLst>
              </a:tr>
            </a:tbl>
          </a:graphicData>
        </a:graphic>
      </p:graphicFrame>
      <p:graphicFrame>
        <p:nvGraphicFramePr>
          <p:cNvPr id="8" name="Tabla 7"/>
          <p:cNvGraphicFramePr>
            <a:graphicFrameLocks noGrp="1"/>
          </p:cNvGraphicFramePr>
          <p:nvPr/>
        </p:nvGraphicFramePr>
        <p:xfrm>
          <a:off x="827584" y="5449788"/>
          <a:ext cx="6912768" cy="760095"/>
        </p:xfrm>
        <a:graphic>
          <a:graphicData uri="http://schemas.openxmlformats.org/drawingml/2006/table">
            <a:tbl>
              <a:tblPr>
                <a:tableStyleId>{5C22544A-7EE6-4342-B048-85BDC9FD1C3A}</a:tableStyleId>
              </a:tblPr>
              <a:tblGrid>
                <a:gridCol w="5577181">
                  <a:extLst>
                    <a:ext uri="{9D8B030D-6E8A-4147-A177-3AD203B41FA5}">
                      <a16:colId xmlns:a16="http://schemas.microsoft.com/office/drawing/2014/main" xmlns="" val="536877414"/>
                    </a:ext>
                  </a:extLst>
                </a:gridCol>
                <a:gridCol w="1335587">
                  <a:extLst>
                    <a:ext uri="{9D8B030D-6E8A-4147-A177-3AD203B41FA5}">
                      <a16:colId xmlns:a16="http://schemas.microsoft.com/office/drawing/2014/main" xmlns="" val="975593126"/>
                    </a:ext>
                  </a:extLst>
                </a:gridCol>
              </a:tblGrid>
              <a:tr h="190500">
                <a:tc gridSpan="2">
                  <a:txBody>
                    <a:bodyPr/>
                    <a:lstStyle/>
                    <a:p>
                      <a:pPr algn="ctr" fontAlgn="b"/>
                      <a:r>
                        <a:rPr lang="es-ES" sz="1600" b="1" u="none" strike="noStrike" dirty="0">
                          <a:effectLst/>
                          <a:latin typeface="Arial" panose="020B0604020202020204" pitchFamily="34" charset="0"/>
                          <a:cs typeface="Arial" panose="020B0604020202020204" pitchFamily="34" charset="0"/>
                        </a:rPr>
                        <a:t>DECLARACIÓN DE CREE</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hMerge="1">
                  <a:txBody>
                    <a:bodyPr/>
                    <a:lstStyle/>
                    <a:p>
                      <a:endParaRPr lang="es-ES"/>
                    </a:p>
                  </a:txBody>
                  <a:tcPr/>
                </a:tc>
                <a:extLst>
                  <a:ext uri="{0D108BD9-81ED-4DB2-BD59-A6C34878D82A}">
                    <a16:rowId xmlns:a16="http://schemas.microsoft.com/office/drawing/2014/main" xmlns="" val="1238122247"/>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35. Renta liquida por recuperación de deducciones</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dirty="0">
                          <a:effectLst/>
                          <a:latin typeface="Arial" panose="020B0604020202020204" pitchFamily="34" charset="0"/>
                          <a:cs typeface="Arial" panose="020B0604020202020204" pitchFamily="34" charset="0"/>
                        </a:rPr>
                        <a:t>9.000.000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54676796"/>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36. Renta líquida ordinaria del ejercicio</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dirty="0">
                          <a:effectLst/>
                          <a:latin typeface="Arial" panose="020B0604020202020204" pitchFamily="34" charset="0"/>
                          <a:cs typeface="Arial" panose="020B0604020202020204" pitchFamily="34" charset="0"/>
                        </a:rPr>
                        <a:t>9.000.000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88601641"/>
                  </a:ext>
                </a:extLst>
              </a:tr>
            </a:tbl>
          </a:graphicData>
        </a:graphic>
      </p:graphicFrame>
    </p:spTree>
    <p:extLst>
      <p:ext uri="{BB962C8B-B14F-4D97-AF65-F5344CB8AC3E}">
        <p14:creationId xmlns:p14="http://schemas.microsoft.com/office/powerpoint/2010/main" val="40138042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80">
                                          <p:stCondLst>
                                            <p:cond delay="0"/>
                                          </p:stCondLst>
                                        </p:cTn>
                                        <p:tgtEl>
                                          <p:spTgt spid="6"/>
                                        </p:tgtEl>
                                      </p:cBhvr>
                                    </p:animEffect>
                                    <p:anim calcmode="lin" valueType="num">
                                      <p:cBhvr>
                                        <p:cTn id="2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gtEl>
                                      </p:cBhvr>
                                      <p:to x="100000" y="60000"/>
                                    </p:animScale>
                                    <p:animScale>
                                      <p:cBhvr>
                                        <p:cTn id="32" dur="166" decel="50000">
                                          <p:stCondLst>
                                            <p:cond delay="676"/>
                                          </p:stCondLst>
                                        </p:cTn>
                                        <p:tgtEl>
                                          <p:spTgt spid="6"/>
                                        </p:tgtEl>
                                      </p:cBhvr>
                                      <p:to x="100000" y="100000"/>
                                    </p:animScale>
                                    <p:animScale>
                                      <p:cBhvr>
                                        <p:cTn id="33" dur="26">
                                          <p:stCondLst>
                                            <p:cond delay="1312"/>
                                          </p:stCondLst>
                                        </p:cTn>
                                        <p:tgtEl>
                                          <p:spTgt spid="6"/>
                                        </p:tgtEl>
                                      </p:cBhvr>
                                      <p:to x="100000" y="80000"/>
                                    </p:animScale>
                                    <p:animScale>
                                      <p:cBhvr>
                                        <p:cTn id="34" dur="166" decel="50000">
                                          <p:stCondLst>
                                            <p:cond delay="1338"/>
                                          </p:stCondLst>
                                        </p:cTn>
                                        <p:tgtEl>
                                          <p:spTgt spid="6"/>
                                        </p:tgtEl>
                                      </p:cBhvr>
                                      <p:to x="100000" y="100000"/>
                                    </p:animScale>
                                    <p:animScale>
                                      <p:cBhvr>
                                        <p:cTn id="35" dur="26">
                                          <p:stCondLst>
                                            <p:cond delay="1642"/>
                                          </p:stCondLst>
                                        </p:cTn>
                                        <p:tgtEl>
                                          <p:spTgt spid="6"/>
                                        </p:tgtEl>
                                      </p:cBhvr>
                                      <p:to x="100000" y="90000"/>
                                    </p:animScale>
                                    <p:animScale>
                                      <p:cBhvr>
                                        <p:cTn id="36" dur="166" decel="50000">
                                          <p:stCondLst>
                                            <p:cond delay="1668"/>
                                          </p:stCondLst>
                                        </p:cTn>
                                        <p:tgtEl>
                                          <p:spTgt spid="6"/>
                                        </p:tgtEl>
                                      </p:cBhvr>
                                      <p:to x="100000" y="100000"/>
                                    </p:animScale>
                                    <p:animScale>
                                      <p:cBhvr>
                                        <p:cTn id="37" dur="26">
                                          <p:stCondLst>
                                            <p:cond delay="1808"/>
                                          </p:stCondLst>
                                        </p:cTn>
                                        <p:tgtEl>
                                          <p:spTgt spid="6"/>
                                        </p:tgtEl>
                                      </p:cBhvr>
                                      <p:to x="100000" y="95000"/>
                                    </p:animScale>
                                    <p:animScale>
                                      <p:cBhvr>
                                        <p:cTn id="38" dur="166" decel="50000">
                                          <p:stCondLst>
                                            <p:cond delay="1834"/>
                                          </p:stCondLst>
                                        </p:cTn>
                                        <p:tgtEl>
                                          <p:spTgt spid="6"/>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down)">
                                      <p:cBhvr>
                                        <p:cTn id="43" dur="580">
                                          <p:stCondLst>
                                            <p:cond delay="0"/>
                                          </p:stCondLst>
                                        </p:cTn>
                                        <p:tgtEl>
                                          <p:spTgt spid="8"/>
                                        </p:tgtEl>
                                      </p:cBhvr>
                                    </p:animEffect>
                                    <p:anim calcmode="lin" valueType="num">
                                      <p:cBhvr>
                                        <p:cTn id="4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9" dur="26">
                                          <p:stCondLst>
                                            <p:cond delay="650"/>
                                          </p:stCondLst>
                                        </p:cTn>
                                        <p:tgtEl>
                                          <p:spTgt spid="8"/>
                                        </p:tgtEl>
                                      </p:cBhvr>
                                      <p:to x="100000" y="60000"/>
                                    </p:animScale>
                                    <p:animScale>
                                      <p:cBhvr>
                                        <p:cTn id="50" dur="166" decel="50000">
                                          <p:stCondLst>
                                            <p:cond delay="676"/>
                                          </p:stCondLst>
                                        </p:cTn>
                                        <p:tgtEl>
                                          <p:spTgt spid="8"/>
                                        </p:tgtEl>
                                      </p:cBhvr>
                                      <p:to x="100000" y="100000"/>
                                    </p:animScale>
                                    <p:animScale>
                                      <p:cBhvr>
                                        <p:cTn id="51" dur="26">
                                          <p:stCondLst>
                                            <p:cond delay="1312"/>
                                          </p:stCondLst>
                                        </p:cTn>
                                        <p:tgtEl>
                                          <p:spTgt spid="8"/>
                                        </p:tgtEl>
                                      </p:cBhvr>
                                      <p:to x="100000" y="80000"/>
                                    </p:animScale>
                                    <p:animScale>
                                      <p:cBhvr>
                                        <p:cTn id="52" dur="166" decel="50000">
                                          <p:stCondLst>
                                            <p:cond delay="1338"/>
                                          </p:stCondLst>
                                        </p:cTn>
                                        <p:tgtEl>
                                          <p:spTgt spid="8"/>
                                        </p:tgtEl>
                                      </p:cBhvr>
                                      <p:to x="100000" y="100000"/>
                                    </p:animScale>
                                    <p:animScale>
                                      <p:cBhvr>
                                        <p:cTn id="53" dur="26">
                                          <p:stCondLst>
                                            <p:cond delay="1642"/>
                                          </p:stCondLst>
                                        </p:cTn>
                                        <p:tgtEl>
                                          <p:spTgt spid="8"/>
                                        </p:tgtEl>
                                      </p:cBhvr>
                                      <p:to x="100000" y="90000"/>
                                    </p:animScale>
                                    <p:animScale>
                                      <p:cBhvr>
                                        <p:cTn id="54" dur="166" decel="50000">
                                          <p:stCondLst>
                                            <p:cond delay="1668"/>
                                          </p:stCondLst>
                                        </p:cTn>
                                        <p:tgtEl>
                                          <p:spTgt spid="8"/>
                                        </p:tgtEl>
                                      </p:cBhvr>
                                      <p:to x="100000" y="100000"/>
                                    </p:animScale>
                                    <p:animScale>
                                      <p:cBhvr>
                                        <p:cTn id="55" dur="26">
                                          <p:stCondLst>
                                            <p:cond delay="1808"/>
                                          </p:stCondLst>
                                        </p:cTn>
                                        <p:tgtEl>
                                          <p:spTgt spid="8"/>
                                        </p:tgtEl>
                                      </p:cBhvr>
                                      <p:to x="100000" y="95000"/>
                                    </p:animScale>
                                    <p:animScale>
                                      <p:cBhvr>
                                        <p:cTn id="56"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23728" y="1700808"/>
            <a:ext cx="5328592" cy="38884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400" b="1" dirty="0" smtClean="0">
                <a:solidFill>
                  <a:schemeClr val="tx1"/>
                </a:solidFill>
                <a:latin typeface="Arial" panose="020B0604020202020204" pitchFamily="34" charset="0"/>
                <a:cs typeface="Arial" panose="020B0604020202020204" pitchFamily="34" charset="0"/>
              </a:rPr>
              <a:t>VALOR PATRIMONIAL DE LOS ACTIVOS</a:t>
            </a:r>
            <a:endParaRPr lang="es-CO" sz="4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89826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19672" y="1196752"/>
            <a:ext cx="6048672" cy="43204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4000" dirty="0" smtClean="0">
                <a:solidFill>
                  <a:schemeClr val="tx1"/>
                </a:solidFill>
                <a:latin typeface="Arial" panose="020B0604020202020204" pitchFamily="34" charset="0"/>
                <a:cs typeface="Arial" panose="020B0604020202020204" pitchFamily="34" charset="0"/>
              </a:rPr>
              <a:t>La expresión </a:t>
            </a:r>
            <a:r>
              <a:rPr lang="es-CO" sz="4000" b="1" i="1" u="sng" dirty="0" smtClean="0">
                <a:solidFill>
                  <a:schemeClr val="tx1"/>
                </a:solidFill>
                <a:latin typeface="Arial" panose="020B0604020202020204" pitchFamily="34" charset="0"/>
                <a:cs typeface="Arial" panose="020B0604020202020204" pitchFamily="34" charset="0"/>
              </a:rPr>
              <a:t>``Valor Patrimonial``</a:t>
            </a:r>
            <a:r>
              <a:rPr lang="es-CO" sz="4000" dirty="0" smtClean="0">
                <a:solidFill>
                  <a:schemeClr val="tx1"/>
                </a:solidFill>
                <a:latin typeface="Arial" panose="020B0604020202020204" pitchFamily="34" charset="0"/>
                <a:cs typeface="Arial" panose="020B0604020202020204" pitchFamily="34" charset="0"/>
              </a:rPr>
              <a:t>      hace referencia a aquel valor por el deben ser denunciados fiscalmente los activos y pasivos.  </a:t>
            </a:r>
            <a:endParaRPr lang="es-CO" sz="4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6007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04" name="Rectangle 19"/>
          <p:cNvSpPr>
            <a:spLocks noChangeArrowheads="1"/>
          </p:cNvSpPr>
          <p:nvPr/>
        </p:nvSpPr>
        <p:spPr bwMode="auto">
          <a:xfrm rot="10800000" flipV="1">
            <a:off x="611560" y="580618"/>
            <a:ext cx="1800200" cy="369332"/>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Vehículos</a:t>
            </a:r>
            <a:endParaRPr lang="es-CO" altLang="es-CO" sz="1800" b="1" dirty="0">
              <a:latin typeface="Arial" panose="020B0604020202020204" pitchFamily="34" charset="0"/>
            </a:endParaRPr>
          </a:p>
        </p:txBody>
      </p:sp>
      <p:sp>
        <p:nvSpPr>
          <p:cNvPr id="22"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14</a:t>
            </a:fld>
            <a:endParaRPr lang="es-ES" altLang="es-CO" sz="1400">
              <a:latin typeface="Times New Roman" panose="02020603050405020304" pitchFamily="18" charset="0"/>
            </a:endParaRPr>
          </a:p>
        </p:txBody>
      </p:sp>
      <p:sp>
        <p:nvSpPr>
          <p:cNvPr id="16" name="15 Rectángulo"/>
          <p:cNvSpPr/>
          <p:nvPr/>
        </p:nvSpPr>
        <p:spPr>
          <a:xfrm>
            <a:off x="4716016" y="3068960"/>
            <a:ext cx="4320480"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Por su costo fiscal art. 272 E.t.</a:t>
            </a:r>
            <a:endParaRPr lang="es-CO" b="1" dirty="0">
              <a:latin typeface="Arial" pitchFamily="34" charset="0"/>
              <a:cs typeface="Arial" pitchFamily="34" charset="0"/>
            </a:endParaRPr>
          </a:p>
        </p:txBody>
      </p:sp>
      <p:sp>
        <p:nvSpPr>
          <p:cNvPr id="34" name="33 Rectángulo"/>
          <p:cNvSpPr/>
          <p:nvPr/>
        </p:nvSpPr>
        <p:spPr>
          <a:xfrm>
            <a:off x="4716016" y="519336"/>
            <a:ext cx="4320480"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Costo de adquisición art. 267 E.T. </a:t>
            </a:r>
            <a:endParaRPr lang="es-CO" b="1" dirty="0">
              <a:latin typeface="Arial" pitchFamily="34" charset="0"/>
              <a:cs typeface="Arial" pitchFamily="34" charset="0"/>
            </a:endParaRPr>
          </a:p>
        </p:txBody>
      </p:sp>
      <p:sp>
        <p:nvSpPr>
          <p:cNvPr id="23" name="22 Rectángulo"/>
          <p:cNvSpPr/>
          <p:nvPr/>
        </p:nvSpPr>
        <p:spPr>
          <a:xfrm>
            <a:off x="4716016" y="1671464"/>
            <a:ext cx="4320480"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Reglas señaladas art. 267 y 127-1 E.T. </a:t>
            </a:r>
            <a:endParaRPr lang="es-CO" b="1" dirty="0">
              <a:latin typeface="Arial" pitchFamily="34" charset="0"/>
              <a:cs typeface="Arial" pitchFamily="34" charset="0"/>
            </a:endParaRPr>
          </a:p>
        </p:txBody>
      </p:sp>
      <p:sp>
        <p:nvSpPr>
          <p:cNvPr id="24" name="Rectangle 19"/>
          <p:cNvSpPr>
            <a:spLocks noChangeArrowheads="1"/>
          </p:cNvSpPr>
          <p:nvPr/>
        </p:nvSpPr>
        <p:spPr bwMode="auto">
          <a:xfrm rot="10800000" flipV="1">
            <a:off x="611560" y="1497558"/>
            <a:ext cx="1800200" cy="923330"/>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Bienes adquiridos por leasing</a:t>
            </a:r>
            <a:endParaRPr lang="es-CO" altLang="es-CO" sz="1800" b="1" dirty="0">
              <a:latin typeface="Arial" panose="020B0604020202020204" pitchFamily="34" charset="0"/>
            </a:endParaRPr>
          </a:p>
        </p:txBody>
      </p:sp>
      <p:sp>
        <p:nvSpPr>
          <p:cNvPr id="25" name="Rectangle 19"/>
          <p:cNvSpPr>
            <a:spLocks noChangeArrowheads="1"/>
          </p:cNvSpPr>
          <p:nvPr/>
        </p:nvSpPr>
        <p:spPr bwMode="auto">
          <a:xfrm rot="10800000" flipV="1">
            <a:off x="611561" y="3004209"/>
            <a:ext cx="1800200" cy="646331"/>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Acciones y aportes</a:t>
            </a:r>
            <a:endParaRPr lang="es-CO" altLang="es-CO" sz="1800" b="1" dirty="0">
              <a:latin typeface="Arial" panose="020B0604020202020204" pitchFamily="34" charset="0"/>
            </a:endParaRPr>
          </a:p>
        </p:txBody>
      </p:sp>
      <p:sp>
        <p:nvSpPr>
          <p:cNvPr id="26" name="25 Rectángulo"/>
          <p:cNvSpPr/>
          <p:nvPr/>
        </p:nvSpPr>
        <p:spPr>
          <a:xfrm>
            <a:off x="4716014" y="4335760"/>
            <a:ext cx="4320481"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El determinado por el gobierno nal.</a:t>
            </a:r>
            <a:endParaRPr lang="es-CO" b="1" dirty="0">
              <a:latin typeface="Arial" pitchFamily="34" charset="0"/>
              <a:cs typeface="Arial" pitchFamily="34" charset="0"/>
            </a:endParaRPr>
          </a:p>
        </p:txBody>
      </p:sp>
      <p:sp>
        <p:nvSpPr>
          <p:cNvPr id="27" name="Rectangle 19"/>
          <p:cNvSpPr>
            <a:spLocks noChangeArrowheads="1"/>
          </p:cNvSpPr>
          <p:nvPr/>
        </p:nvSpPr>
        <p:spPr bwMode="auto">
          <a:xfrm rot="10800000" flipV="1">
            <a:off x="611560" y="4222829"/>
            <a:ext cx="1800200" cy="646331"/>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Valor de los semovientes</a:t>
            </a:r>
            <a:endParaRPr lang="es-CO" altLang="es-CO" sz="1800" b="1" dirty="0">
              <a:latin typeface="Arial" panose="020B0604020202020204" pitchFamily="34" charset="0"/>
            </a:endParaRPr>
          </a:p>
        </p:txBody>
      </p:sp>
      <p:sp>
        <p:nvSpPr>
          <p:cNvPr id="28" name="27 Rectángulo"/>
          <p:cNvSpPr/>
          <p:nvPr/>
        </p:nvSpPr>
        <p:spPr>
          <a:xfrm>
            <a:off x="4716015" y="5559896"/>
            <a:ext cx="4320480"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Por su costo fiscal art. 277 E.T.</a:t>
            </a:r>
            <a:endParaRPr lang="es-CO" b="1" dirty="0">
              <a:latin typeface="Arial" pitchFamily="34" charset="0"/>
              <a:cs typeface="Arial" pitchFamily="34" charset="0"/>
            </a:endParaRPr>
          </a:p>
        </p:txBody>
      </p:sp>
      <p:sp>
        <p:nvSpPr>
          <p:cNvPr id="29" name="Rectangle 19"/>
          <p:cNvSpPr>
            <a:spLocks noChangeArrowheads="1"/>
          </p:cNvSpPr>
          <p:nvPr/>
        </p:nvSpPr>
        <p:spPr bwMode="auto">
          <a:xfrm rot="10800000" flipV="1">
            <a:off x="611560" y="5241974"/>
            <a:ext cx="1800200" cy="923330"/>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Valor patrimonial de los inmuebles</a:t>
            </a:r>
            <a:endParaRPr lang="es-CO" altLang="es-CO" sz="1800" b="1" dirty="0">
              <a:latin typeface="Arial" panose="020B0604020202020204" pitchFamily="34" charset="0"/>
            </a:endParaRPr>
          </a:p>
        </p:txBody>
      </p:sp>
      <p:sp>
        <p:nvSpPr>
          <p:cNvPr id="9" name="8 Flecha a la derecha con muesca"/>
          <p:cNvSpPr/>
          <p:nvPr/>
        </p:nvSpPr>
        <p:spPr>
          <a:xfrm>
            <a:off x="3099526" y="519336"/>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0" name="29 Flecha a la derecha con muesca"/>
          <p:cNvSpPr/>
          <p:nvPr/>
        </p:nvSpPr>
        <p:spPr>
          <a:xfrm>
            <a:off x="3111275" y="1628800"/>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1" name="30 Flecha a la derecha con muesca"/>
          <p:cNvSpPr/>
          <p:nvPr/>
        </p:nvSpPr>
        <p:spPr>
          <a:xfrm>
            <a:off x="3111275" y="3068960"/>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2" name="31 Flecha a la derecha con muesca"/>
          <p:cNvSpPr/>
          <p:nvPr/>
        </p:nvSpPr>
        <p:spPr>
          <a:xfrm>
            <a:off x="3111275" y="4293096"/>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3" name="32 Flecha a la derecha con muesca"/>
          <p:cNvSpPr/>
          <p:nvPr/>
        </p:nvSpPr>
        <p:spPr>
          <a:xfrm>
            <a:off x="3111275" y="5517232"/>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640700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p:cTn id="13" dur="1000" fill="hold"/>
                                        <p:tgtEl>
                                          <p:spTgt spid="34"/>
                                        </p:tgtEl>
                                        <p:attrNameLst>
                                          <p:attrName>ppt_w</p:attrName>
                                        </p:attrNameLst>
                                      </p:cBhvr>
                                      <p:tavLst>
                                        <p:tav tm="0">
                                          <p:val>
                                            <p:fltVal val="0"/>
                                          </p:val>
                                        </p:tav>
                                        <p:tav tm="100000">
                                          <p:val>
                                            <p:strVal val="#ppt_w"/>
                                          </p:val>
                                        </p:tav>
                                      </p:tavLst>
                                    </p:anim>
                                    <p:anim calcmode="lin" valueType="num">
                                      <p:cBhvr>
                                        <p:cTn id="14" dur="1000" fill="hold"/>
                                        <p:tgtEl>
                                          <p:spTgt spid="34"/>
                                        </p:tgtEl>
                                        <p:attrNameLst>
                                          <p:attrName>ppt_h</p:attrName>
                                        </p:attrNameLst>
                                      </p:cBhvr>
                                      <p:tavLst>
                                        <p:tav tm="0">
                                          <p:val>
                                            <p:fltVal val="0"/>
                                          </p:val>
                                        </p:tav>
                                        <p:tav tm="100000">
                                          <p:val>
                                            <p:strVal val="#ppt_h"/>
                                          </p:val>
                                        </p:tav>
                                      </p:tavLst>
                                    </p:anim>
                                    <p:anim calcmode="lin" valueType="num">
                                      <p:cBhvr>
                                        <p:cTn id="15" dur="1000" fill="hold"/>
                                        <p:tgtEl>
                                          <p:spTgt spid="34"/>
                                        </p:tgtEl>
                                        <p:attrNameLst>
                                          <p:attrName>style.rotation</p:attrName>
                                        </p:attrNameLst>
                                      </p:cBhvr>
                                      <p:tavLst>
                                        <p:tav tm="0">
                                          <p:val>
                                            <p:fltVal val="90"/>
                                          </p:val>
                                        </p:tav>
                                        <p:tav tm="100000">
                                          <p:val>
                                            <p:fltVal val="0"/>
                                          </p:val>
                                        </p:tav>
                                      </p:tavLst>
                                    </p:anim>
                                    <p:animEffect transition="in" filter="fade">
                                      <p:cBhvr>
                                        <p:cTn id="16" dur="10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1000" fill="hold"/>
                                        <p:tgtEl>
                                          <p:spTgt spid="30"/>
                                        </p:tgtEl>
                                        <p:attrNameLst>
                                          <p:attrName>ppt_w</p:attrName>
                                        </p:attrNameLst>
                                      </p:cBhvr>
                                      <p:tavLst>
                                        <p:tav tm="0">
                                          <p:val>
                                            <p:fltVal val="0"/>
                                          </p:val>
                                        </p:tav>
                                        <p:tav tm="100000">
                                          <p:val>
                                            <p:strVal val="#ppt_w"/>
                                          </p:val>
                                        </p:tav>
                                      </p:tavLst>
                                    </p:anim>
                                    <p:anim calcmode="lin" valueType="num">
                                      <p:cBhvr>
                                        <p:cTn id="22" dur="1000" fill="hold"/>
                                        <p:tgtEl>
                                          <p:spTgt spid="30"/>
                                        </p:tgtEl>
                                        <p:attrNameLst>
                                          <p:attrName>ppt_h</p:attrName>
                                        </p:attrNameLst>
                                      </p:cBhvr>
                                      <p:tavLst>
                                        <p:tav tm="0">
                                          <p:val>
                                            <p:fltVal val="0"/>
                                          </p:val>
                                        </p:tav>
                                        <p:tav tm="100000">
                                          <p:val>
                                            <p:strVal val="#ppt_h"/>
                                          </p:val>
                                        </p:tav>
                                      </p:tavLst>
                                    </p:anim>
                                    <p:anim calcmode="lin" valueType="num">
                                      <p:cBhvr>
                                        <p:cTn id="23" dur="1000" fill="hold"/>
                                        <p:tgtEl>
                                          <p:spTgt spid="30"/>
                                        </p:tgtEl>
                                        <p:attrNameLst>
                                          <p:attrName>style.rotation</p:attrName>
                                        </p:attrNameLst>
                                      </p:cBhvr>
                                      <p:tavLst>
                                        <p:tav tm="0">
                                          <p:val>
                                            <p:fltVal val="90"/>
                                          </p:val>
                                        </p:tav>
                                        <p:tav tm="100000">
                                          <p:val>
                                            <p:fltVal val="0"/>
                                          </p:val>
                                        </p:tav>
                                      </p:tavLst>
                                    </p:anim>
                                    <p:animEffect transition="in" filter="fade">
                                      <p:cBhvr>
                                        <p:cTn id="24" dur="1000"/>
                                        <p:tgtEl>
                                          <p:spTgt spid="30"/>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1000" fill="hold"/>
                                        <p:tgtEl>
                                          <p:spTgt spid="23"/>
                                        </p:tgtEl>
                                        <p:attrNameLst>
                                          <p:attrName>ppt_w</p:attrName>
                                        </p:attrNameLst>
                                      </p:cBhvr>
                                      <p:tavLst>
                                        <p:tav tm="0">
                                          <p:val>
                                            <p:fltVal val="0"/>
                                          </p:val>
                                        </p:tav>
                                        <p:tav tm="100000">
                                          <p:val>
                                            <p:strVal val="#ppt_w"/>
                                          </p:val>
                                        </p:tav>
                                      </p:tavLst>
                                    </p:anim>
                                    <p:anim calcmode="lin" valueType="num">
                                      <p:cBhvr>
                                        <p:cTn id="28" dur="1000" fill="hold"/>
                                        <p:tgtEl>
                                          <p:spTgt spid="23"/>
                                        </p:tgtEl>
                                        <p:attrNameLst>
                                          <p:attrName>ppt_h</p:attrName>
                                        </p:attrNameLst>
                                      </p:cBhvr>
                                      <p:tavLst>
                                        <p:tav tm="0">
                                          <p:val>
                                            <p:fltVal val="0"/>
                                          </p:val>
                                        </p:tav>
                                        <p:tav tm="100000">
                                          <p:val>
                                            <p:strVal val="#ppt_h"/>
                                          </p:val>
                                        </p:tav>
                                      </p:tavLst>
                                    </p:anim>
                                    <p:anim calcmode="lin" valueType="num">
                                      <p:cBhvr>
                                        <p:cTn id="29" dur="1000" fill="hold"/>
                                        <p:tgtEl>
                                          <p:spTgt spid="23"/>
                                        </p:tgtEl>
                                        <p:attrNameLst>
                                          <p:attrName>style.rotation</p:attrName>
                                        </p:attrNameLst>
                                      </p:cBhvr>
                                      <p:tavLst>
                                        <p:tav tm="0">
                                          <p:val>
                                            <p:fltVal val="90"/>
                                          </p:val>
                                        </p:tav>
                                        <p:tav tm="100000">
                                          <p:val>
                                            <p:fltVal val="0"/>
                                          </p:val>
                                        </p:tav>
                                      </p:tavLst>
                                    </p:anim>
                                    <p:animEffect transition="in" filter="fade">
                                      <p:cBhvr>
                                        <p:cTn id="30" dur="10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1000" fill="hold"/>
                                        <p:tgtEl>
                                          <p:spTgt spid="31"/>
                                        </p:tgtEl>
                                        <p:attrNameLst>
                                          <p:attrName>ppt_w</p:attrName>
                                        </p:attrNameLst>
                                      </p:cBhvr>
                                      <p:tavLst>
                                        <p:tav tm="0">
                                          <p:val>
                                            <p:fltVal val="0"/>
                                          </p:val>
                                        </p:tav>
                                        <p:tav tm="100000">
                                          <p:val>
                                            <p:strVal val="#ppt_w"/>
                                          </p:val>
                                        </p:tav>
                                      </p:tavLst>
                                    </p:anim>
                                    <p:anim calcmode="lin" valueType="num">
                                      <p:cBhvr>
                                        <p:cTn id="36" dur="1000" fill="hold"/>
                                        <p:tgtEl>
                                          <p:spTgt spid="31"/>
                                        </p:tgtEl>
                                        <p:attrNameLst>
                                          <p:attrName>ppt_h</p:attrName>
                                        </p:attrNameLst>
                                      </p:cBhvr>
                                      <p:tavLst>
                                        <p:tav tm="0">
                                          <p:val>
                                            <p:fltVal val="0"/>
                                          </p:val>
                                        </p:tav>
                                        <p:tav tm="100000">
                                          <p:val>
                                            <p:strVal val="#ppt_h"/>
                                          </p:val>
                                        </p:tav>
                                      </p:tavLst>
                                    </p:anim>
                                    <p:anim calcmode="lin" valueType="num">
                                      <p:cBhvr>
                                        <p:cTn id="37" dur="1000" fill="hold"/>
                                        <p:tgtEl>
                                          <p:spTgt spid="31"/>
                                        </p:tgtEl>
                                        <p:attrNameLst>
                                          <p:attrName>style.rotation</p:attrName>
                                        </p:attrNameLst>
                                      </p:cBhvr>
                                      <p:tavLst>
                                        <p:tav tm="0">
                                          <p:val>
                                            <p:fltVal val="90"/>
                                          </p:val>
                                        </p:tav>
                                        <p:tav tm="100000">
                                          <p:val>
                                            <p:fltVal val="0"/>
                                          </p:val>
                                        </p:tav>
                                      </p:tavLst>
                                    </p:anim>
                                    <p:animEffect transition="in" filter="fade">
                                      <p:cBhvr>
                                        <p:cTn id="38" dur="1000"/>
                                        <p:tgtEl>
                                          <p:spTgt spid="31"/>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p:cTn id="41" dur="1000" fill="hold"/>
                                        <p:tgtEl>
                                          <p:spTgt spid="16"/>
                                        </p:tgtEl>
                                        <p:attrNameLst>
                                          <p:attrName>ppt_w</p:attrName>
                                        </p:attrNameLst>
                                      </p:cBhvr>
                                      <p:tavLst>
                                        <p:tav tm="0">
                                          <p:val>
                                            <p:fltVal val="0"/>
                                          </p:val>
                                        </p:tav>
                                        <p:tav tm="100000">
                                          <p:val>
                                            <p:strVal val="#ppt_w"/>
                                          </p:val>
                                        </p:tav>
                                      </p:tavLst>
                                    </p:anim>
                                    <p:anim calcmode="lin" valueType="num">
                                      <p:cBhvr>
                                        <p:cTn id="42" dur="1000" fill="hold"/>
                                        <p:tgtEl>
                                          <p:spTgt spid="16"/>
                                        </p:tgtEl>
                                        <p:attrNameLst>
                                          <p:attrName>ppt_h</p:attrName>
                                        </p:attrNameLst>
                                      </p:cBhvr>
                                      <p:tavLst>
                                        <p:tav tm="0">
                                          <p:val>
                                            <p:fltVal val="0"/>
                                          </p:val>
                                        </p:tav>
                                        <p:tav tm="100000">
                                          <p:val>
                                            <p:strVal val="#ppt_h"/>
                                          </p:val>
                                        </p:tav>
                                      </p:tavLst>
                                    </p:anim>
                                    <p:anim calcmode="lin" valueType="num">
                                      <p:cBhvr>
                                        <p:cTn id="43" dur="1000" fill="hold"/>
                                        <p:tgtEl>
                                          <p:spTgt spid="16"/>
                                        </p:tgtEl>
                                        <p:attrNameLst>
                                          <p:attrName>style.rotation</p:attrName>
                                        </p:attrNameLst>
                                      </p:cBhvr>
                                      <p:tavLst>
                                        <p:tav tm="0">
                                          <p:val>
                                            <p:fltVal val="90"/>
                                          </p:val>
                                        </p:tav>
                                        <p:tav tm="100000">
                                          <p:val>
                                            <p:fltVal val="0"/>
                                          </p:val>
                                        </p:tav>
                                      </p:tavLst>
                                    </p:anim>
                                    <p:animEffect transition="in" filter="fade">
                                      <p:cBhvr>
                                        <p:cTn id="44" dur="10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 calcmode="lin" valueType="num">
                                      <p:cBhvr>
                                        <p:cTn id="49" dur="1000" fill="hold"/>
                                        <p:tgtEl>
                                          <p:spTgt spid="32"/>
                                        </p:tgtEl>
                                        <p:attrNameLst>
                                          <p:attrName>ppt_w</p:attrName>
                                        </p:attrNameLst>
                                      </p:cBhvr>
                                      <p:tavLst>
                                        <p:tav tm="0">
                                          <p:val>
                                            <p:fltVal val="0"/>
                                          </p:val>
                                        </p:tav>
                                        <p:tav tm="100000">
                                          <p:val>
                                            <p:strVal val="#ppt_w"/>
                                          </p:val>
                                        </p:tav>
                                      </p:tavLst>
                                    </p:anim>
                                    <p:anim calcmode="lin" valueType="num">
                                      <p:cBhvr>
                                        <p:cTn id="50" dur="1000" fill="hold"/>
                                        <p:tgtEl>
                                          <p:spTgt spid="32"/>
                                        </p:tgtEl>
                                        <p:attrNameLst>
                                          <p:attrName>ppt_h</p:attrName>
                                        </p:attrNameLst>
                                      </p:cBhvr>
                                      <p:tavLst>
                                        <p:tav tm="0">
                                          <p:val>
                                            <p:fltVal val="0"/>
                                          </p:val>
                                        </p:tav>
                                        <p:tav tm="100000">
                                          <p:val>
                                            <p:strVal val="#ppt_h"/>
                                          </p:val>
                                        </p:tav>
                                      </p:tavLst>
                                    </p:anim>
                                    <p:anim calcmode="lin" valueType="num">
                                      <p:cBhvr>
                                        <p:cTn id="51" dur="1000" fill="hold"/>
                                        <p:tgtEl>
                                          <p:spTgt spid="32"/>
                                        </p:tgtEl>
                                        <p:attrNameLst>
                                          <p:attrName>style.rotation</p:attrName>
                                        </p:attrNameLst>
                                      </p:cBhvr>
                                      <p:tavLst>
                                        <p:tav tm="0">
                                          <p:val>
                                            <p:fltVal val="90"/>
                                          </p:val>
                                        </p:tav>
                                        <p:tav tm="100000">
                                          <p:val>
                                            <p:fltVal val="0"/>
                                          </p:val>
                                        </p:tav>
                                      </p:tavLst>
                                    </p:anim>
                                    <p:animEffect transition="in" filter="fade">
                                      <p:cBhvr>
                                        <p:cTn id="52" dur="1000"/>
                                        <p:tgtEl>
                                          <p:spTgt spid="32"/>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1000" fill="hold"/>
                                        <p:tgtEl>
                                          <p:spTgt spid="26"/>
                                        </p:tgtEl>
                                        <p:attrNameLst>
                                          <p:attrName>ppt_w</p:attrName>
                                        </p:attrNameLst>
                                      </p:cBhvr>
                                      <p:tavLst>
                                        <p:tav tm="0">
                                          <p:val>
                                            <p:fltVal val="0"/>
                                          </p:val>
                                        </p:tav>
                                        <p:tav tm="100000">
                                          <p:val>
                                            <p:strVal val="#ppt_w"/>
                                          </p:val>
                                        </p:tav>
                                      </p:tavLst>
                                    </p:anim>
                                    <p:anim calcmode="lin" valueType="num">
                                      <p:cBhvr>
                                        <p:cTn id="56" dur="1000" fill="hold"/>
                                        <p:tgtEl>
                                          <p:spTgt spid="26"/>
                                        </p:tgtEl>
                                        <p:attrNameLst>
                                          <p:attrName>ppt_h</p:attrName>
                                        </p:attrNameLst>
                                      </p:cBhvr>
                                      <p:tavLst>
                                        <p:tav tm="0">
                                          <p:val>
                                            <p:fltVal val="0"/>
                                          </p:val>
                                        </p:tav>
                                        <p:tav tm="100000">
                                          <p:val>
                                            <p:strVal val="#ppt_h"/>
                                          </p:val>
                                        </p:tav>
                                      </p:tavLst>
                                    </p:anim>
                                    <p:anim calcmode="lin" valueType="num">
                                      <p:cBhvr>
                                        <p:cTn id="57" dur="1000" fill="hold"/>
                                        <p:tgtEl>
                                          <p:spTgt spid="26"/>
                                        </p:tgtEl>
                                        <p:attrNameLst>
                                          <p:attrName>style.rotation</p:attrName>
                                        </p:attrNameLst>
                                      </p:cBhvr>
                                      <p:tavLst>
                                        <p:tav tm="0">
                                          <p:val>
                                            <p:fltVal val="90"/>
                                          </p:val>
                                        </p:tav>
                                        <p:tav tm="100000">
                                          <p:val>
                                            <p:fltVal val="0"/>
                                          </p:val>
                                        </p:tav>
                                      </p:tavLst>
                                    </p:anim>
                                    <p:animEffect transition="in" filter="fade">
                                      <p:cBhvr>
                                        <p:cTn id="58" dur="1000"/>
                                        <p:tgtEl>
                                          <p:spTgt spid="26"/>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1000" fill="hold"/>
                                        <p:tgtEl>
                                          <p:spTgt spid="33"/>
                                        </p:tgtEl>
                                        <p:attrNameLst>
                                          <p:attrName>ppt_w</p:attrName>
                                        </p:attrNameLst>
                                      </p:cBhvr>
                                      <p:tavLst>
                                        <p:tav tm="0">
                                          <p:val>
                                            <p:fltVal val="0"/>
                                          </p:val>
                                        </p:tav>
                                        <p:tav tm="100000">
                                          <p:val>
                                            <p:strVal val="#ppt_w"/>
                                          </p:val>
                                        </p:tav>
                                      </p:tavLst>
                                    </p:anim>
                                    <p:anim calcmode="lin" valueType="num">
                                      <p:cBhvr>
                                        <p:cTn id="64" dur="1000" fill="hold"/>
                                        <p:tgtEl>
                                          <p:spTgt spid="33"/>
                                        </p:tgtEl>
                                        <p:attrNameLst>
                                          <p:attrName>ppt_h</p:attrName>
                                        </p:attrNameLst>
                                      </p:cBhvr>
                                      <p:tavLst>
                                        <p:tav tm="0">
                                          <p:val>
                                            <p:fltVal val="0"/>
                                          </p:val>
                                        </p:tav>
                                        <p:tav tm="100000">
                                          <p:val>
                                            <p:strVal val="#ppt_h"/>
                                          </p:val>
                                        </p:tav>
                                      </p:tavLst>
                                    </p:anim>
                                    <p:anim calcmode="lin" valueType="num">
                                      <p:cBhvr>
                                        <p:cTn id="65" dur="1000" fill="hold"/>
                                        <p:tgtEl>
                                          <p:spTgt spid="33"/>
                                        </p:tgtEl>
                                        <p:attrNameLst>
                                          <p:attrName>style.rotation</p:attrName>
                                        </p:attrNameLst>
                                      </p:cBhvr>
                                      <p:tavLst>
                                        <p:tav tm="0">
                                          <p:val>
                                            <p:fltVal val="90"/>
                                          </p:val>
                                        </p:tav>
                                        <p:tav tm="100000">
                                          <p:val>
                                            <p:fltVal val="0"/>
                                          </p:val>
                                        </p:tav>
                                      </p:tavLst>
                                    </p:anim>
                                    <p:animEffect transition="in" filter="fade">
                                      <p:cBhvr>
                                        <p:cTn id="66" dur="1000"/>
                                        <p:tgtEl>
                                          <p:spTgt spid="33"/>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p:cTn id="69" dur="1000" fill="hold"/>
                                        <p:tgtEl>
                                          <p:spTgt spid="28"/>
                                        </p:tgtEl>
                                        <p:attrNameLst>
                                          <p:attrName>ppt_w</p:attrName>
                                        </p:attrNameLst>
                                      </p:cBhvr>
                                      <p:tavLst>
                                        <p:tav tm="0">
                                          <p:val>
                                            <p:fltVal val="0"/>
                                          </p:val>
                                        </p:tav>
                                        <p:tav tm="100000">
                                          <p:val>
                                            <p:strVal val="#ppt_w"/>
                                          </p:val>
                                        </p:tav>
                                      </p:tavLst>
                                    </p:anim>
                                    <p:anim calcmode="lin" valueType="num">
                                      <p:cBhvr>
                                        <p:cTn id="70" dur="1000" fill="hold"/>
                                        <p:tgtEl>
                                          <p:spTgt spid="28"/>
                                        </p:tgtEl>
                                        <p:attrNameLst>
                                          <p:attrName>ppt_h</p:attrName>
                                        </p:attrNameLst>
                                      </p:cBhvr>
                                      <p:tavLst>
                                        <p:tav tm="0">
                                          <p:val>
                                            <p:fltVal val="0"/>
                                          </p:val>
                                        </p:tav>
                                        <p:tav tm="100000">
                                          <p:val>
                                            <p:strVal val="#ppt_h"/>
                                          </p:val>
                                        </p:tav>
                                      </p:tavLst>
                                    </p:anim>
                                    <p:anim calcmode="lin" valueType="num">
                                      <p:cBhvr>
                                        <p:cTn id="71" dur="1000" fill="hold"/>
                                        <p:tgtEl>
                                          <p:spTgt spid="28"/>
                                        </p:tgtEl>
                                        <p:attrNameLst>
                                          <p:attrName>style.rotation</p:attrName>
                                        </p:attrNameLst>
                                      </p:cBhvr>
                                      <p:tavLst>
                                        <p:tav tm="0">
                                          <p:val>
                                            <p:fltVal val="90"/>
                                          </p:val>
                                        </p:tav>
                                        <p:tav tm="100000">
                                          <p:val>
                                            <p:fltVal val="0"/>
                                          </p:val>
                                        </p:tav>
                                      </p:tavLst>
                                    </p:anim>
                                    <p:animEffect transition="in" filter="fade">
                                      <p:cBhvr>
                                        <p:cTn id="72"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4" grpId="0" animBg="1"/>
      <p:bldP spid="23" grpId="0" animBg="1"/>
      <p:bldP spid="26" grpId="0" animBg="1"/>
      <p:bldP spid="28" grpId="0" animBg="1"/>
      <p:bldP spid="9" grpId="0" animBg="1"/>
      <p:bldP spid="30" grpId="0" animBg="1"/>
      <p:bldP spid="31" grpId="0" animBg="1"/>
      <p:bldP spid="32" grpId="0" animBg="1"/>
      <p:bldP spid="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15</a:t>
            </a:fld>
            <a:endParaRPr lang="es-ES" altLang="es-CO" sz="1400">
              <a:latin typeface="Times New Roman" panose="02020603050405020304" pitchFamily="18" charset="0"/>
            </a:endParaRPr>
          </a:p>
        </p:txBody>
      </p:sp>
      <p:sp>
        <p:nvSpPr>
          <p:cNvPr id="29" name="Rectangle 19"/>
          <p:cNvSpPr>
            <a:spLocks noChangeArrowheads="1"/>
          </p:cNvSpPr>
          <p:nvPr/>
        </p:nvSpPr>
        <p:spPr bwMode="auto">
          <a:xfrm rot="10800000" flipV="1">
            <a:off x="2987824" y="75983"/>
            <a:ext cx="4176464" cy="1015663"/>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2000" b="1" dirty="0" smtClean="0">
                <a:latin typeface="Arial" panose="020B0604020202020204" pitchFamily="34" charset="0"/>
              </a:rPr>
              <a:t>Valor patrimonial de los</a:t>
            </a:r>
          </a:p>
          <a:p>
            <a:pPr algn="ctr" eaLnBrk="1" hangingPunct="1">
              <a:spcBef>
                <a:spcPct val="0"/>
              </a:spcBef>
              <a:buFontTx/>
              <a:buNone/>
            </a:pPr>
            <a:r>
              <a:rPr lang="es-CO" altLang="es-CO" sz="2000" b="1" dirty="0" smtClean="0">
                <a:latin typeface="Arial" panose="020B0604020202020204" pitchFamily="34" charset="0"/>
              </a:rPr>
              <a:t>activos fijos</a:t>
            </a:r>
          </a:p>
          <a:p>
            <a:pPr algn="ctr" eaLnBrk="1" hangingPunct="1">
              <a:spcBef>
                <a:spcPct val="0"/>
              </a:spcBef>
              <a:buFontTx/>
              <a:buNone/>
            </a:pPr>
            <a:r>
              <a:rPr lang="es-CO" altLang="es-CO" sz="2000" b="1" dirty="0" smtClean="0">
                <a:latin typeface="Arial" panose="020B0604020202020204" pitchFamily="34" charset="0"/>
              </a:rPr>
              <a:t>Muebles e Inmuebles</a:t>
            </a:r>
            <a:endParaRPr lang="es-CO" altLang="es-CO" sz="2000" b="1" dirty="0">
              <a:latin typeface="Arial" panose="020B0604020202020204" pitchFamily="34" charset="0"/>
            </a:endParaRPr>
          </a:p>
        </p:txBody>
      </p:sp>
      <p:sp>
        <p:nvSpPr>
          <p:cNvPr id="8" name="7 Rectángulo redondeado"/>
          <p:cNvSpPr/>
          <p:nvPr/>
        </p:nvSpPr>
        <p:spPr>
          <a:xfrm>
            <a:off x="611560" y="3562330"/>
            <a:ext cx="1872208" cy="10908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latin typeface="Arial" pitchFamily="34" charset="0"/>
                <a:cs typeface="Arial" pitchFamily="34" charset="0"/>
              </a:rPr>
              <a:t>Costo fiscal</a:t>
            </a:r>
          </a:p>
          <a:p>
            <a:pPr algn="ctr"/>
            <a:r>
              <a:rPr lang="es-CO" sz="2000" b="1" dirty="0" smtClean="0">
                <a:latin typeface="Arial" pitchFamily="34" charset="0"/>
                <a:cs typeface="Arial" pitchFamily="34" charset="0"/>
              </a:rPr>
              <a:t>Art. 69 E.T.</a:t>
            </a:r>
            <a:endParaRPr lang="es-CO" sz="2000" b="1" dirty="0">
              <a:latin typeface="Arial" pitchFamily="34" charset="0"/>
              <a:cs typeface="Arial" pitchFamily="34" charset="0"/>
            </a:endParaRPr>
          </a:p>
        </p:txBody>
      </p:sp>
      <p:sp>
        <p:nvSpPr>
          <p:cNvPr id="35" name="34 Rectángulo redondeado"/>
          <p:cNvSpPr/>
          <p:nvPr/>
        </p:nvSpPr>
        <p:spPr>
          <a:xfrm>
            <a:off x="3707904" y="3562330"/>
            <a:ext cx="1872208" cy="10908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latin typeface="Arial" pitchFamily="34" charset="0"/>
                <a:cs typeface="Arial" pitchFamily="34" charset="0"/>
              </a:rPr>
              <a:t>Auto Avaluó</a:t>
            </a:r>
          </a:p>
          <a:p>
            <a:pPr algn="ctr"/>
            <a:r>
              <a:rPr lang="es-CO" sz="2000" b="1" dirty="0" smtClean="0">
                <a:latin typeface="Arial" pitchFamily="34" charset="0"/>
                <a:cs typeface="Arial" pitchFamily="34" charset="0"/>
              </a:rPr>
              <a:t>Art. 72 E.T.</a:t>
            </a:r>
            <a:endParaRPr lang="es-CO" sz="2000" b="1" dirty="0">
              <a:latin typeface="Arial" pitchFamily="34" charset="0"/>
              <a:cs typeface="Arial" pitchFamily="34" charset="0"/>
            </a:endParaRPr>
          </a:p>
        </p:txBody>
      </p:sp>
      <p:sp>
        <p:nvSpPr>
          <p:cNvPr id="37" name="36 Rectángulo redondeado"/>
          <p:cNvSpPr/>
          <p:nvPr/>
        </p:nvSpPr>
        <p:spPr>
          <a:xfrm>
            <a:off x="6588224" y="3573016"/>
            <a:ext cx="187220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latin typeface="Arial" pitchFamily="34" charset="0"/>
                <a:cs typeface="Arial" pitchFamily="34" charset="0"/>
              </a:rPr>
              <a:t>Factor</a:t>
            </a:r>
          </a:p>
          <a:p>
            <a:pPr algn="ctr"/>
            <a:r>
              <a:rPr lang="es-CO" sz="2000" b="1" dirty="0" smtClean="0">
                <a:latin typeface="Arial" pitchFamily="34" charset="0"/>
                <a:cs typeface="Arial" pitchFamily="34" charset="0"/>
              </a:rPr>
              <a:t>Art. 73 E.T.</a:t>
            </a:r>
            <a:endParaRPr lang="es-CO" sz="2000" b="1" dirty="0">
              <a:latin typeface="Arial" pitchFamily="34" charset="0"/>
              <a:cs typeface="Arial" pitchFamily="34" charset="0"/>
            </a:endParaRPr>
          </a:p>
        </p:txBody>
      </p:sp>
      <p:sp>
        <p:nvSpPr>
          <p:cNvPr id="10" name="9 Abrir llave"/>
          <p:cNvSpPr/>
          <p:nvPr/>
        </p:nvSpPr>
        <p:spPr>
          <a:xfrm rot="5400000">
            <a:off x="3851920" y="-387422"/>
            <a:ext cx="1296146" cy="6336706"/>
          </a:xfrm>
          <a:prstGeom prst="leftBrace">
            <a:avLst>
              <a:gd name="adj1" fmla="val 8333"/>
              <a:gd name="adj2" fmla="val 51186"/>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solidFill>
                <a:schemeClr val="accent3">
                  <a:lumMod val="75000"/>
                </a:schemeClr>
              </a:solidFill>
            </a:endParaRPr>
          </a:p>
        </p:txBody>
      </p:sp>
      <p:sp>
        <p:nvSpPr>
          <p:cNvPr id="39" name="Rectángulo 3"/>
          <p:cNvSpPr/>
          <p:nvPr/>
        </p:nvSpPr>
        <p:spPr>
          <a:xfrm>
            <a:off x="2771800" y="2996952"/>
            <a:ext cx="3348372"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solidFill>
                  <a:srgbClr val="FF0000"/>
                </a:solidFill>
                <a:latin typeface="Arial" panose="020B0604020202020204" pitchFamily="34" charset="0"/>
                <a:cs typeface="Arial" panose="020B0604020202020204" pitchFamily="34" charset="0"/>
              </a:rPr>
              <a:t>Personas naturales</a:t>
            </a:r>
            <a:endParaRPr lang="es-CO" sz="2000" b="1" dirty="0">
              <a:solidFill>
                <a:srgbClr val="FF0000"/>
              </a:solidFill>
              <a:latin typeface="Arial" panose="020B0604020202020204" pitchFamily="34" charset="0"/>
              <a:cs typeface="Arial" panose="020B0604020202020204" pitchFamily="34" charset="0"/>
            </a:endParaRPr>
          </a:p>
        </p:txBody>
      </p:sp>
      <p:sp>
        <p:nvSpPr>
          <p:cNvPr id="40" name="39 Abrir llave"/>
          <p:cNvSpPr/>
          <p:nvPr/>
        </p:nvSpPr>
        <p:spPr>
          <a:xfrm rot="16200000">
            <a:off x="2735795" y="3392997"/>
            <a:ext cx="936105" cy="3744416"/>
          </a:xfrm>
          <a:prstGeom prst="leftBrace">
            <a:avLst>
              <a:gd name="adj1" fmla="val 8333"/>
              <a:gd name="adj2" fmla="val 51186"/>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p>
        </p:txBody>
      </p:sp>
      <p:sp>
        <p:nvSpPr>
          <p:cNvPr id="41" name="Rectángulo 3"/>
          <p:cNvSpPr/>
          <p:nvPr/>
        </p:nvSpPr>
        <p:spPr>
          <a:xfrm>
            <a:off x="1583668" y="4869160"/>
            <a:ext cx="3348372"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solidFill>
                  <a:srgbClr val="FF0000"/>
                </a:solidFill>
                <a:latin typeface="Arial" panose="020B0604020202020204" pitchFamily="34" charset="0"/>
                <a:cs typeface="Arial" panose="020B0604020202020204" pitchFamily="34" charset="0"/>
              </a:rPr>
              <a:t>Personas Jurídicas</a:t>
            </a:r>
            <a:endParaRPr lang="es-CO"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0685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wipe(down)">
                                      <p:cBhvr>
                                        <p:cTn id="23" dur="580">
                                          <p:stCondLst>
                                            <p:cond delay="0"/>
                                          </p:stCondLst>
                                        </p:cTn>
                                        <p:tgtEl>
                                          <p:spTgt spid="39"/>
                                        </p:tgtEl>
                                      </p:cBhvr>
                                    </p:animEffect>
                                    <p:anim calcmode="lin" valueType="num">
                                      <p:cBhvr>
                                        <p:cTn id="24"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29" dur="26">
                                          <p:stCondLst>
                                            <p:cond delay="650"/>
                                          </p:stCondLst>
                                        </p:cTn>
                                        <p:tgtEl>
                                          <p:spTgt spid="39"/>
                                        </p:tgtEl>
                                      </p:cBhvr>
                                      <p:to x="100000" y="60000"/>
                                    </p:animScale>
                                    <p:animScale>
                                      <p:cBhvr>
                                        <p:cTn id="30" dur="166" decel="50000">
                                          <p:stCondLst>
                                            <p:cond delay="676"/>
                                          </p:stCondLst>
                                        </p:cTn>
                                        <p:tgtEl>
                                          <p:spTgt spid="39"/>
                                        </p:tgtEl>
                                      </p:cBhvr>
                                      <p:to x="100000" y="100000"/>
                                    </p:animScale>
                                    <p:animScale>
                                      <p:cBhvr>
                                        <p:cTn id="31" dur="26">
                                          <p:stCondLst>
                                            <p:cond delay="1312"/>
                                          </p:stCondLst>
                                        </p:cTn>
                                        <p:tgtEl>
                                          <p:spTgt spid="39"/>
                                        </p:tgtEl>
                                      </p:cBhvr>
                                      <p:to x="100000" y="80000"/>
                                    </p:animScale>
                                    <p:animScale>
                                      <p:cBhvr>
                                        <p:cTn id="32" dur="166" decel="50000">
                                          <p:stCondLst>
                                            <p:cond delay="1338"/>
                                          </p:stCondLst>
                                        </p:cTn>
                                        <p:tgtEl>
                                          <p:spTgt spid="39"/>
                                        </p:tgtEl>
                                      </p:cBhvr>
                                      <p:to x="100000" y="100000"/>
                                    </p:animScale>
                                    <p:animScale>
                                      <p:cBhvr>
                                        <p:cTn id="33" dur="26">
                                          <p:stCondLst>
                                            <p:cond delay="1642"/>
                                          </p:stCondLst>
                                        </p:cTn>
                                        <p:tgtEl>
                                          <p:spTgt spid="39"/>
                                        </p:tgtEl>
                                      </p:cBhvr>
                                      <p:to x="100000" y="90000"/>
                                    </p:animScale>
                                    <p:animScale>
                                      <p:cBhvr>
                                        <p:cTn id="34" dur="166" decel="50000">
                                          <p:stCondLst>
                                            <p:cond delay="1668"/>
                                          </p:stCondLst>
                                        </p:cTn>
                                        <p:tgtEl>
                                          <p:spTgt spid="39"/>
                                        </p:tgtEl>
                                      </p:cBhvr>
                                      <p:to x="100000" y="100000"/>
                                    </p:animScale>
                                    <p:animScale>
                                      <p:cBhvr>
                                        <p:cTn id="35" dur="26">
                                          <p:stCondLst>
                                            <p:cond delay="1808"/>
                                          </p:stCondLst>
                                        </p:cTn>
                                        <p:tgtEl>
                                          <p:spTgt spid="39"/>
                                        </p:tgtEl>
                                      </p:cBhvr>
                                      <p:to x="100000" y="95000"/>
                                    </p:animScale>
                                    <p:animScale>
                                      <p:cBhvr>
                                        <p:cTn id="36" dur="166" decel="50000">
                                          <p:stCondLst>
                                            <p:cond delay="1834"/>
                                          </p:stCondLst>
                                        </p:cTn>
                                        <p:tgtEl>
                                          <p:spTgt spid="39"/>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1000" fill="hold"/>
                                        <p:tgtEl>
                                          <p:spTgt spid="41"/>
                                        </p:tgtEl>
                                        <p:attrNameLst>
                                          <p:attrName>ppt_w</p:attrName>
                                        </p:attrNameLst>
                                      </p:cBhvr>
                                      <p:tavLst>
                                        <p:tav tm="0">
                                          <p:val>
                                            <p:fltVal val="0"/>
                                          </p:val>
                                        </p:tav>
                                        <p:tav tm="100000">
                                          <p:val>
                                            <p:strVal val="#ppt_w"/>
                                          </p:val>
                                        </p:tav>
                                      </p:tavLst>
                                    </p:anim>
                                    <p:anim calcmode="lin" valueType="num">
                                      <p:cBhvr>
                                        <p:cTn id="42" dur="1000" fill="hold"/>
                                        <p:tgtEl>
                                          <p:spTgt spid="41"/>
                                        </p:tgtEl>
                                        <p:attrNameLst>
                                          <p:attrName>ppt_h</p:attrName>
                                        </p:attrNameLst>
                                      </p:cBhvr>
                                      <p:tavLst>
                                        <p:tav tm="0">
                                          <p:val>
                                            <p:fltVal val="0"/>
                                          </p:val>
                                        </p:tav>
                                        <p:tav tm="100000">
                                          <p:val>
                                            <p:strVal val="#ppt_h"/>
                                          </p:val>
                                        </p:tav>
                                      </p:tavLst>
                                    </p:anim>
                                    <p:anim calcmode="lin" valueType="num">
                                      <p:cBhvr>
                                        <p:cTn id="43" dur="1000" fill="hold"/>
                                        <p:tgtEl>
                                          <p:spTgt spid="41"/>
                                        </p:tgtEl>
                                        <p:attrNameLst>
                                          <p:attrName>style.rotation</p:attrName>
                                        </p:attrNameLst>
                                      </p:cBhvr>
                                      <p:tavLst>
                                        <p:tav tm="0">
                                          <p:val>
                                            <p:fltVal val="90"/>
                                          </p:val>
                                        </p:tav>
                                        <p:tav tm="100000">
                                          <p:val>
                                            <p:fltVal val="0"/>
                                          </p:val>
                                        </p:tav>
                                      </p:tavLst>
                                    </p:anim>
                                    <p:animEffect transition="in" filter="fade">
                                      <p:cBhvr>
                                        <p:cTn id="44" dur="1000"/>
                                        <p:tgtEl>
                                          <p:spTgt spid="41"/>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p:cTn id="47" dur="1000" fill="hold"/>
                                        <p:tgtEl>
                                          <p:spTgt spid="40"/>
                                        </p:tgtEl>
                                        <p:attrNameLst>
                                          <p:attrName>ppt_w</p:attrName>
                                        </p:attrNameLst>
                                      </p:cBhvr>
                                      <p:tavLst>
                                        <p:tav tm="0">
                                          <p:val>
                                            <p:fltVal val="0"/>
                                          </p:val>
                                        </p:tav>
                                        <p:tav tm="100000">
                                          <p:val>
                                            <p:strVal val="#ppt_w"/>
                                          </p:val>
                                        </p:tav>
                                      </p:tavLst>
                                    </p:anim>
                                    <p:anim calcmode="lin" valueType="num">
                                      <p:cBhvr>
                                        <p:cTn id="48" dur="1000" fill="hold"/>
                                        <p:tgtEl>
                                          <p:spTgt spid="40"/>
                                        </p:tgtEl>
                                        <p:attrNameLst>
                                          <p:attrName>ppt_h</p:attrName>
                                        </p:attrNameLst>
                                      </p:cBhvr>
                                      <p:tavLst>
                                        <p:tav tm="0">
                                          <p:val>
                                            <p:fltVal val="0"/>
                                          </p:val>
                                        </p:tav>
                                        <p:tav tm="100000">
                                          <p:val>
                                            <p:strVal val="#ppt_h"/>
                                          </p:val>
                                        </p:tav>
                                      </p:tavLst>
                                    </p:anim>
                                    <p:anim calcmode="lin" valueType="num">
                                      <p:cBhvr>
                                        <p:cTn id="49" dur="1000" fill="hold"/>
                                        <p:tgtEl>
                                          <p:spTgt spid="40"/>
                                        </p:tgtEl>
                                        <p:attrNameLst>
                                          <p:attrName>style.rotation</p:attrName>
                                        </p:attrNameLst>
                                      </p:cBhvr>
                                      <p:tavLst>
                                        <p:tav tm="0">
                                          <p:val>
                                            <p:fltVal val="90"/>
                                          </p:val>
                                        </p:tav>
                                        <p:tav tm="100000">
                                          <p:val>
                                            <p:fltVal val="0"/>
                                          </p:val>
                                        </p:tav>
                                      </p:tavLst>
                                    </p:anim>
                                    <p:animEffect transition="in" filter="fade">
                                      <p:cBhvr>
                                        <p:cTn id="50"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9" grpId="0" animBg="1"/>
      <p:bldP spid="40" grpId="0" animBg="1"/>
      <p:bldP spid="4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3"/>
          <p:cNvSpPr/>
          <p:nvPr/>
        </p:nvSpPr>
        <p:spPr>
          <a:xfrm>
            <a:off x="2267744" y="74922"/>
            <a:ext cx="5040560" cy="4737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solidFill>
                  <a:schemeClr val="tx1">
                    <a:lumMod val="95000"/>
                    <a:lumOff val="5000"/>
                  </a:schemeClr>
                </a:solidFill>
                <a:latin typeface="Arial" panose="020B0604020202020204" pitchFamily="34" charset="0"/>
                <a:cs typeface="Arial" panose="020B0604020202020204" pitchFamily="34" charset="0"/>
              </a:rPr>
              <a:t>Personas Jurídicas</a:t>
            </a:r>
          </a:p>
        </p:txBody>
      </p:sp>
      <p:sp>
        <p:nvSpPr>
          <p:cNvPr id="2" name="1 Rectángulo"/>
          <p:cNvSpPr/>
          <p:nvPr/>
        </p:nvSpPr>
        <p:spPr>
          <a:xfrm>
            <a:off x="5111552" y="931942"/>
            <a:ext cx="3852936" cy="4801314"/>
          </a:xfrm>
          <a:prstGeom prst="rect">
            <a:avLst/>
          </a:prstGeom>
          <a:ln>
            <a:solidFill>
              <a:srgbClr val="0070C0"/>
            </a:solidFill>
          </a:ln>
        </p:spPr>
        <p:txBody>
          <a:bodyPr wrap="square">
            <a:spAutoFit/>
          </a:bodyPr>
          <a:lstStyle/>
          <a:p>
            <a:r>
              <a:rPr lang="es-CO" sz="1700" dirty="0"/>
              <a:t>El costo de los bienes enajenados que tengan el carácter de activos fijos, está constituido por el precio de adquisición o el costo declarado en el año inmediatamente anterior, según el caso, más los siguientes valores: </a:t>
            </a:r>
            <a:br>
              <a:rPr lang="es-CO" sz="1700" dirty="0"/>
            </a:br>
            <a:r>
              <a:rPr lang="es-CO" sz="1700" dirty="0"/>
              <a:t/>
            </a:r>
            <a:br>
              <a:rPr lang="es-CO" sz="1700" dirty="0"/>
            </a:br>
            <a:r>
              <a:rPr lang="es-CO" sz="1700" b="1" dirty="0">
                <a:solidFill>
                  <a:srgbClr val="FF0000"/>
                </a:solidFill>
              </a:rPr>
              <a:t>a</a:t>
            </a:r>
            <a:r>
              <a:rPr lang="es-CO" sz="1700" dirty="0">
                <a:solidFill>
                  <a:srgbClr val="FF0000"/>
                </a:solidFill>
              </a:rPr>
              <a:t>.</a:t>
            </a:r>
            <a:r>
              <a:rPr lang="es-CO" sz="1700" dirty="0"/>
              <a:t> El valor de los ajustes a que se refiere el artículo siguiente. </a:t>
            </a:r>
            <a:br>
              <a:rPr lang="es-CO" sz="1700" dirty="0"/>
            </a:br>
            <a:r>
              <a:rPr lang="es-CO" sz="1700" b="1" dirty="0" smtClean="0">
                <a:solidFill>
                  <a:srgbClr val="FF0000"/>
                </a:solidFill>
              </a:rPr>
              <a:t>b</a:t>
            </a:r>
            <a:r>
              <a:rPr lang="es-CO" sz="1700" b="1" dirty="0">
                <a:solidFill>
                  <a:srgbClr val="FF0000"/>
                </a:solidFill>
              </a:rPr>
              <a:t>.</a:t>
            </a:r>
            <a:r>
              <a:rPr lang="es-CO" sz="1700" dirty="0"/>
              <a:t> El costo de las adiciones y mejoras, en el caso de bienes muebles. </a:t>
            </a:r>
            <a:br>
              <a:rPr lang="es-CO" sz="1700" dirty="0"/>
            </a:br>
            <a:r>
              <a:rPr lang="es-CO" sz="1700" b="1" dirty="0" smtClean="0">
                <a:solidFill>
                  <a:srgbClr val="FF0000"/>
                </a:solidFill>
              </a:rPr>
              <a:t>c</a:t>
            </a:r>
            <a:r>
              <a:rPr lang="es-CO" sz="1700" b="1" dirty="0">
                <a:solidFill>
                  <a:srgbClr val="FF0000"/>
                </a:solidFill>
              </a:rPr>
              <a:t>.</a:t>
            </a:r>
            <a:r>
              <a:rPr lang="es-CO" sz="1700" dirty="0"/>
              <a:t> El costo de las construcciones, mejoras, reparaciones locativas no deducidas y el de las contribuciones por valorización, en el caso de inmuebles. </a:t>
            </a:r>
            <a:br>
              <a:rPr lang="es-CO" sz="1700" dirty="0"/>
            </a:br>
            <a:r>
              <a:rPr lang="es-CO" sz="1700" dirty="0"/>
              <a:t/>
            </a:r>
            <a:br>
              <a:rPr lang="es-CO" sz="1700" dirty="0"/>
            </a:br>
            <a:r>
              <a:rPr lang="es-CO" sz="1700" dirty="0" smtClean="0"/>
              <a:t>el </a:t>
            </a:r>
            <a:r>
              <a:rPr lang="es-CO" sz="1700" dirty="0"/>
              <a:t>resultado anterior se restan, cuando fuere del caso, la </a:t>
            </a:r>
            <a:r>
              <a:rPr lang="es-CO" sz="1700" dirty="0" smtClean="0"/>
              <a:t>depreciación.</a:t>
            </a:r>
            <a:endParaRPr lang="es-CO" sz="1700" dirty="0"/>
          </a:p>
        </p:txBody>
      </p:sp>
      <p:sp>
        <p:nvSpPr>
          <p:cNvPr id="4" name="3 Rectángulo"/>
          <p:cNvSpPr/>
          <p:nvPr/>
        </p:nvSpPr>
        <p:spPr>
          <a:xfrm>
            <a:off x="539552" y="4221088"/>
            <a:ext cx="3672408" cy="203132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fontAlgn="t"/>
            <a:r>
              <a:rPr lang="es-CO" b="1" dirty="0"/>
              <a:t>Art. 70. Ajuste al costo de los activos fijos</a:t>
            </a:r>
            <a:r>
              <a:rPr lang="es-CO" b="1" dirty="0" smtClean="0"/>
              <a:t>. </a:t>
            </a:r>
            <a:r>
              <a:rPr lang="es-CO" dirty="0" smtClean="0"/>
              <a:t>Los </a:t>
            </a:r>
            <a:r>
              <a:rPr lang="es-CO" dirty="0"/>
              <a:t>contribuyentes podrán ajustar anualmente el costo de los bienes muebles e inmuebles, que tengan el carácter de activos fijos en el porcentaje señalado en </a:t>
            </a:r>
            <a:r>
              <a:rPr lang="es-CO" dirty="0" smtClean="0"/>
              <a:t>el artículo 868 E.T.</a:t>
            </a:r>
            <a:endParaRPr lang="es-CO" dirty="0"/>
          </a:p>
        </p:txBody>
      </p:sp>
      <p:graphicFrame>
        <p:nvGraphicFramePr>
          <p:cNvPr id="8" name="2 Tabla"/>
          <p:cNvGraphicFramePr>
            <a:graphicFrameLocks noGrp="1"/>
          </p:cNvGraphicFramePr>
          <p:nvPr>
            <p:extLst/>
          </p:nvPr>
        </p:nvGraphicFramePr>
        <p:xfrm>
          <a:off x="611560" y="855286"/>
          <a:ext cx="4032448" cy="2585438"/>
        </p:xfrm>
        <a:graphic>
          <a:graphicData uri="http://schemas.openxmlformats.org/drawingml/2006/table">
            <a:tbl>
              <a:tblPr>
                <a:tableStyleId>{5C22544A-7EE6-4342-B048-85BDC9FD1C3A}</a:tableStyleId>
              </a:tblPr>
              <a:tblGrid>
                <a:gridCol w="2723555">
                  <a:extLst>
                    <a:ext uri="{9D8B030D-6E8A-4147-A177-3AD203B41FA5}">
                      <a16:colId xmlns:a16="http://schemas.microsoft.com/office/drawing/2014/main" xmlns="" val="20000"/>
                    </a:ext>
                  </a:extLst>
                </a:gridCol>
                <a:gridCol w="1308893">
                  <a:extLst>
                    <a:ext uri="{9D8B030D-6E8A-4147-A177-3AD203B41FA5}">
                      <a16:colId xmlns:a16="http://schemas.microsoft.com/office/drawing/2014/main" xmlns="" val="20001"/>
                    </a:ext>
                  </a:extLst>
                </a:gridCol>
              </a:tblGrid>
              <a:tr h="299756">
                <a:tc gridSpan="2">
                  <a:txBody>
                    <a:bodyPr/>
                    <a:lstStyle/>
                    <a:p>
                      <a:pPr algn="ctr" fontAlgn="b"/>
                      <a:r>
                        <a:rPr lang="es-CO" sz="1600" b="1" u="none" strike="noStrike" dirty="0">
                          <a:solidFill>
                            <a:schemeClr val="tx1">
                              <a:lumMod val="95000"/>
                              <a:lumOff val="5000"/>
                            </a:schemeClr>
                          </a:solidFill>
                          <a:effectLst/>
                          <a:latin typeface="Arial" pitchFamily="34" charset="0"/>
                          <a:cs typeface="Arial" pitchFamily="34" charset="0"/>
                        </a:rPr>
                        <a:t>Art. </a:t>
                      </a:r>
                      <a:r>
                        <a:rPr lang="es-CO" sz="1600" b="1" u="none" strike="noStrike" dirty="0" smtClean="0">
                          <a:solidFill>
                            <a:schemeClr val="tx1">
                              <a:lumMod val="95000"/>
                              <a:lumOff val="5000"/>
                            </a:schemeClr>
                          </a:solidFill>
                          <a:effectLst/>
                          <a:latin typeface="Arial" pitchFamily="34" charset="0"/>
                          <a:cs typeface="Arial" pitchFamily="34" charset="0"/>
                        </a:rPr>
                        <a:t>69 </a:t>
                      </a:r>
                      <a:r>
                        <a:rPr lang="es-CO" sz="1600" b="1" u="none" strike="noStrike" dirty="0">
                          <a:solidFill>
                            <a:schemeClr val="tx1">
                              <a:lumMod val="95000"/>
                              <a:lumOff val="5000"/>
                            </a:schemeClr>
                          </a:solidFill>
                          <a:effectLst/>
                          <a:latin typeface="Arial" pitchFamily="34" charset="0"/>
                          <a:cs typeface="Arial" pitchFamily="34" charset="0"/>
                        </a:rPr>
                        <a:t>E.T. </a:t>
                      </a:r>
                      <a:endParaRPr lang="es-CO" sz="1600" b="1" i="0" u="none" strike="noStrike" dirty="0">
                        <a:solidFill>
                          <a:schemeClr val="tx1">
                            <a:lumMod val="95000"/>
                            <a:lumOff val="5000"/>
                          </a:schemeClr>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xBody>
                    <a:bodyPr/>
                    <a:lstStyle/>
                    <a:p>
                      <a:endParaRPr lang="es-CO"/>
                    </a:p>
                  </a:txBody>
                  <a:tcPr/>
                </a:tc>
                <a:extLst>
                  <a:ext uri="{0D108BD9-81ED-4DB2-BD59-A6C34878D82A}">
                    <a16:rowId xmlns:a16="http://schemas.microsoft.com/office/drawing/2014/main" xmlns="" val="10000"/>
                  </a:ext>
                </a:extLst>
              </a:tr>
              <a:tr h="589453">
                <a:tc>
                  <a:txBody>
                    <a:bodyPr/>
                    <a:lstStyle/>
                    <a:p>
                      <a:pPr algn="l" fontAlgn="b"/>
                      <a:r>
                        <a:rPr lang="es-CO" sz="1600" u="none" strike="noStrike" dirty="0">
                          <a:effectLst/>
                          <a:latin typeface="Arial" pitchFamily="34" charset="0"/>
                          <a:cs typeface="Arial" pitchFamily="34" charset="0"/>
                        </a:rPr>
                        <a:t>Valor declarado Dic. 31 de </a:t>
                      </a:r>
                      <a:r>
                        <a:rPr lang="es-CO" sz="1600" u="none" strike="noStrike" dirty="0" smtClean="0">
                          <a:effectLst/>
                          <a:latin typeface="Arial" pitchFamily="34" charset="0"/>
                          <a:cs typeface="Arial" pitchFamily="34" charset="0"/>
                        </a:rPr>
                        <a:t>2014 </a:t>
                      </a:r>
                      <a:r>
                        <a:rPr lang="es-CO" sz="1600" b="1" u="none" strike="noStrike" dirty="0" smtClean="0">
                          <a:solidFill>
                            <a:srgbClr val="00B050"/>
                          </a:solidFill>
                          <a:effectLst/>
                          <a:latin typeface="Arial" pitchFamily="34" charset="0"/>
                          <a:cs typeface="Arial" pitchFamily="34" charset="0"/>
                        </a:rPr>
                        <a:t>(costo fiscal)</a:t>
                      </a:r>
                      <a:endParaRPr lang="es-CO" sz="1600" b="1" i="0" u="none" strike="noStrike" dirty="0">
                        <a:solidFill>
                          <a:srgbClr val="00B05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u="none" strike="noStrike" dirty="0">
                          <a:effectLst/>
                          <a:latin typeface="Arial" pitchFamily="34" charset="0"/>
                          <a:cs typeface="Arial" pitchFamily="34" charset="0"/>
                        </a:rPr>
                        <a:t>                 113.430.000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99756">
                <a:tc>
                  <a:txBody>
                    <a:bodyPr/>
                    <a:lstStyle/>
                    <a:p>
                      <a:pPr algn="l" fontAlgn="b"/>
                      <a:r>
                        <a:rPr lang="es-CO" sz="1600" u="none" strike="noStrike" dirty="0">
                          <a:effectLst/>
                          <a:latin typeface="Arial" pitchFamily="34" charset="0"/>
                          <a:cs typeface="Arial" pitchFamily="34" charset="0"/>
                        </a:rPr>
                        <a:t>(+) Reajuste </a:t>
                      </a:r>
                      <a:r>
                        <a:rPr lang="es-CO" sz="1600" u="none" strike="noStrike" dirty="0" smtClean="0">
                          <a:effectLst/>
                          <a:latin typeface="Arial" pitchFamily="34" charset="0"/>
                          <a:cs typeface="Arial" pitchFamily="34" charset="0"/>
                        </a:rPr>
                        <a:t>fiscal  5.21%</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b="0" i="0" u="none" strike="noStrike" dirty="0" smtClean="0">
                          <a:solidFill>
                            <a:schemeClr val="dk1"/>
                          </a:solidFill>
                          <a:effectLst/>
                          <a:latin typeface="Arial" pitchFamily="34" charset="0"/>
                          <a:cs typeface="Arial" pitchFamily="34" charset="0"/>
                        </a:rPr>
                        <a:t>5.909.703</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99756">
                <a:tc>
                  <a:txBody>
                    <a:bodyPr/>
                    <a:lstStyle/>
                    <a:p>
                      <a:pPr algn="l" fontAlgn="b"/>
                      <a:r>
                        <a:rPr lang="es-CO" sz="1600" u="none" strike="noStrike" dirty="0">
                          <a:effectLst/>
                          <a:latin typeface="Arial" pitchFamily="34" charset="0"/>
                          <a:cs typeface="Arial" pitchFamily="34" charset="0"/>
                        </a:rPr>
                        <a:t>(+) Mejoras</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u="none" strike="noStrike" dirty="0" smtClean="0">
                          <a:effectLst/>
                          <a:latin typeface="Arial" pitchFamily="34" charset="0"/>
                          <a:cs typeface="Arial" pitchFamily="34" charset="0"/>
                        </a:rPr>
                        <a:t>    </a:t>
                      </a:r>
                      <a:r>
                        <a:rPr lang="es-CO" sz="1600" u="none" strike="noStrike" dirty="0">
                          <a:effectLst/>
                          <a:latin typeface="Arial" pitchFamily="34" charset="0"/>
                          <a:cs typeface="Arial" pitchFamily="34" charset="0"/>
                        </a:rPr>
                        <a:t>5.400.000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99756">
                <a:tc>
                  <a:txBody>
                    <a:bodyPr/>
                    <a:lstStyle/>
                    <a:p>
                      <a:pPr algn="l" fontAlgn="b"/>
                      <a:r>
                        <a:rPr lang="es-CO" sz="1600" u="none" strike="noStrike">
                          <a:effectLst/>
                          <a:latin typeface="Arial" pitchFamily="34" charset="0"/>
                          <a:cs typeface="Arial" pitchFamily="34" charset="0"/>
                        </a:rPr>
                        <a:t>(+) Valorizaciones pagadas</a:t>
                      </a:r>
                      <a:endParaRPr lang="es-CO" sz="16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u="none" strike="noStrike" dirty="0">
                          <a:effectLst/>
                          <a:latin typeface="Arial" pitchFamily="34" charset="0"/>
                          <a:cs typeface="Arial" pitchFamily="34" charset="0"/>
                        </a:rPr>
                        <a:t>   </a:t>
                      </a:r>
                      <a:r>
                        <a:rPr lang="es-CO" sz="1600" u="none" strike="noStrike" dirty="0" smtClean="0">
                          <a:effectLst/>
                          <a:latin typeface="Arial" pitchFamily="34" charset="0"/>
                          <a:cs typeface="Arial" pitchFamily="34" charset="0"/>
                        </a:rPr>
                        <a:t> </a:t>
                      </a:r>
                      <a:r>
                        <a:rPr lang="es-CO" sz="1600" u="none" strike="noStrike" dirty="0">
                          <a:effectLst/>
                          <a:latin typeface="Arial" pitchFamily="34" charset="0"/>
                          <a:cs typeface="Arial" pitchFamily="34" charset="0"/>
                        </a:rPr>
                        <a:t>1.500.000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99756">
                <a:tc>
                  <a:txBody>
                    <a:bodyPr/>
                    <a:lstStyle/>
                    <a:p>
                      <a:pPr algn="l" fontAlgn="b"/>
                      <a:r>
                        <a:rPr lang="es-CO" sz="1600" b="0" i="0" u="none" strike="noStrike" dirty="0" smtClean="0">
                          <a:solidFill>
                            <a:srgbClr val="000000"/>
                          </a:solidFill>
                          <a:effectLst/>
                          <a:latin typeface="Arial" pitchFamily="34" charset="0"/>
                          <a:cs typeface="Arial" pitchFamily="34" charset="0"/>
                        </a:rPr>
                        <a:t>(-) Depreciación</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b="0" i="0" u="none" strike="noStrike" dirty="0" smtClean="0">
                          <a:solidFill>
                            <a:srgbClr val="000000"/>
                          </a:solidFill>
                          <a:effectLst/>
                          <a:latin typeface="Arial" pitchFamily="34" charset="0"/>
                          <a:cs typeface="Arial" pitchFamily="34" charset="0"/>
                        </a:rPr>
                        <a:t>-22.686.000</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35104426"/>
                  </a:ext>
                </a:extLst>
              </a:tr>
              <a:tr h="299756">
                <a:tc>
                  <a:txBody>
                    <a:bodyPr/>
                    <a:lstStyle/>
                    <a:p>
                      <a:pPr algn="l" fontAlgn="b"/>
                      <a:r>
                        <a:rPr lang="es-CO" sz="1600" b="1" u="none" strike="noStrike" dirty="0" err="1" smtClean="0">
                          <a:effectLst/>
                          <a:latin typeface="Arial" pitchFamily="34" charset="0"/>
                          <a:cs typeface="Arial" pitchFamily="34" charset="0"/>
                        </a:rPr>
                        <a:t>Vr</a:t>
                      </a:r>
                      <a:r>
                        <a:rPr lang="es-CO" sz="1600" b="1" u="none" strike="noStrike" dirty="0" smtClean="0">
                          <a:effectLst/>
                          <a:latin typeface="Arial" pitchFamily="34" charset="0"/>
                          <a:cs typeface="Arial" pitchFamily="34" charset="0"/>
                        </a:rPr>
                        <a:t>.</a:t>
                      </a:r>
                      <a:r>
                        <a:rPr lang="es-CO" sz="1600" b="1" u="none" strike="noStrike" baseline="0" dirty="0" smtClean="0">
                          <a:effectLst/>
                          <a:latin typeface="Arial" pitchFamily="34" charset="0"/>
                          <a:cs typeface="Arial" pitchFamily="34" charset="0"/>
                        </a:rPr>
                        <a:t> Declarado Dic. 31/2015 </a:t>
                      </a:r>
                      <a:r>
                        <a:rPr lang="es-CO" sz="1600" b="1" u="none" strike="noStrike" baseline="0" dirty="0" smtClean="0">
                          <a:solidFill>
                            <a:srgbClr val="00B050"/>
                          </a:solidFill>
                          <a:effectLst/>
                          <a:latin typeface="Arial" pitchFamily="34" charset="0"/>
                          <a:cs typeface="Arial" pitchFamily="34" charset="0"/>
                        </a:rPr>
                        <a:t>(costo fiscal)</a:t>
                      </a:r>
                      <a:endParaRPr lang="es-CO" sz="1600" b="1" i="0" u="none" strike="noStrike" dirty="0">
                        <a:solidFill>
                          <a:srgbClr val="00B05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b="1" u="none" strike="noStrike" dirty="0" smtClean="0">
                          <a:effectLst/>
                          <a:latin typeface="Arial" pitchFamily="34" charset="0"/>
                          <a:cs typeface="Arial" pitchFamily="34" charset="0"/>
                        </a:rPr>
                        <a:t> 103.553.703</a:t>
                      </a:r>
                      <a:endParaRPr lang="es-CO" sz="16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bl>
          </a:graphicData>
        </a:graphic>
      </p:graphicFrame>
      <p:cxnSp>
        <p:nvCxnSpPr>
          <p:cNvPr id="14" name="13 Conector recto de flecha"/>
          <p:cNvCxnSpPr>
            <a:stCxn id="4" idx="0"/>
          </p:cNvCxnSpPr>
          <p:nvPr/>
        </p:nvCxnSpPr>
        <p:spPr>
          <a:xfrm flipV="1">
            <a:off x="2375756" y="1916832"/>
            <a:ext cx="1116124" cy="2304256"/>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3889337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nvPr>
        </p:nvGraphicFramePr>
        <p:xfrm>
          <a:off x="611560" y="855286"/>
          <a:ext cx="4032448" cy="2585438"/>
        </p:xfrm>
        <a:graphic>
          <a:graphicData uri="http://schemas.openxmlformats.org/drawingml/2006/table">
            <a:tbl>
              <a:tblPr>
                <a:tableStyleId>{5C22544A-7EE6-4342-B048-85BDC9FD1C3A}</a:tableStyleId>
              </a:tblPr>
              <a:tblGrid>
                <a:gridCol w="2723555">
                  <a:extLst>
                    <a:ext uri="{9D8B030D-6E8A-4147-A177-3AD203B41FA5}">
                      <a16:colId xmlns:a16="http://schemas.microsoft.com/office/drawing/2014/main" xmlns="" val="20000"/>
                    </a:ext>
                  </a:extLst>
                </a:gridCol>
                <a:gridCol w="1308893">
                  <a:extLst>
                    <a:ext uri="{9D8B030D-6E8A-4147-A177-3AD203B41FA5}">
                      <a16:colId xmlns:a16="http://schemas.microsoft.com/office/drawing/2014/main" xmlns="" val="20001"/>
                    </a:ext>
                  </a:extLst>
                </a:gridCol>
              </a:tblGrid>
              <a:tr h="299756">
                <a:tc gridSpan="2">
                  <a:txBody>
                    <a:bodyPr/>
                    <a:lstStyle/>
                    <a:p>
                      <a:pPr algn="ctr" fontAlgn="b"/>
                      <a:r>
                        <a:rPr lang="es-CO" sz="1600" b="1" u="none" strike="noStrike" dirty="0">
                          <a:solidFill>
                            <a:schemeClr val="tx1">
                              <a:lumMod val="95000"/>
                              <a:lumOff val="5000"/>
                            </a:schemeClr>
                          </a:solidFill>
                          <a:effectLst/>
                          <a:latin typeface="Arial" pitchFamily="34" charset="0"/>
                          <a:cs typeface="Arial" pitchFamily="34" charset="0"/>
                        </a:rPr>
                        <a:t>Art. </a:t>
                      </a:r>
                      <a:r>
                        <a:rPr lang="es-CO" sz="1600" b="1" u="none" strike="noStrike" dirty="0" smtClean="0">
                          <a:solidFill>
                            <a:schemeClr val="tx1">
                              <a:lumMod val="95000"/>
                              <a:lumOff val="5000"/>
                            </a:schemeClr>
                          </a:solidFill>
                          <a:effectLst/>
                          <a:latin typeface="Arial" pitchFamily="34" charset="0"/>
                          <a:cs typeface="Arial" pitchFamily="34" charset="0"/>
                        </a:rPr>
                        <a:t>69 </a:t>
                      </a:r>
                      <a:r>
                        <a:rPr lang="es-CO" sz="1600" b="1" u="none" strike="noStrike" dirty="0">
                          <a:solidFill>
                            <a:schemeClr val="tx1">
                              <a:lumMod val="95000"/>
                              <a:lumOff val="5000"/>
                            </a:schemeClr>
                          </a:solidFill>
                          <a:effectLst/>
                          <a:latin typeface="Arial" pitchFamily="34" charset="0"/>
                          <a:cs typeface="Arial" pitchFamily="34" charset="0"/>
                        </a:rPr>
                        <a:t>E.T. </a:t>
                      </a:r>
                      <a:endParaRPr lang="es-CO" sz="1600" b="1" i="0" u="none" strike="noStrike" dirty="0">
                        <a:solidFill>
                          <a:schemeClr val="tx1">
                            <a:lumMod val="95000"/>
                            <a:lumOff val="5000"/>
                          </a:schemeClr>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xBody>
                    <a:bodyPr/>
                    <a:lstStyle/>
                    <a:p>
                      <a:endParaRPr lang="es-CO"/>
                    </a:p>
                  </a:txBody>
                  <a:tcPr/>
                </a:tc>
                <a:extLst>
                  <a:ext uri="{0D108BD9-81ED-4DB2-BD59-A6C34878D82A}">
                    <a16:rowId xmlns:a16="http://schemas.microsoft.com/office/drawing/2014/main" xmlns="" val="10000"/>
                  </a:ext>
                </a:extLst>
              </a:tr>
              <a:tr h="589453">
                <a:tc>
                  <a:txBody>
                    <a:bodyPr/>
                    <a:lstStyle/>
                    <a:p>
                      <a:pPr algn="l" fontAlgn="b"/>
                      <a:r>
                        <a:rPr lang="es-CO" sz="1600" u="none" strike="noStrike" dirty="0">
                          <a:effectLst/>
                          <a:latin typeface="Arial" pitchFamily="34" charset="0"/>
                          <a:cs typeface="Arial" pitchFamily="34" charset="0"/>
                        </a:rPr>
                        <a:t>Valor declarado Dic. 31 de </a:t>
                      </a:r>
                      <a:r>
                        <a:rPr lang="es-CO" sz="1600" u="none" strike="noStrike" dirty="0" smtClean="0">
                          <a:effectLst/>
                          <a:latin typeface="Arial" pitchFamily="34" charset="0"/>
                          <a:cs typeface="Arial" pitchFamily="34" charset="0"/>
                        </a:rPr>
                        <a:t>2014 </a:t>
                      </a:r>
                      <a:r>
                        <a:rPr lang="es-CO" sz="1600" b="1" u="none" strike="noStrike" dirty="0" smtClean="0">
                          <a:solidFill>
                            <a:srgbClr val="00B050"/>
                          </a:solidFill>
                          <a:effectLst/>
                          <a:latin typeface="Arial" pitchFamily="34" charset="0"/>
                          <a:cs typeface="Arial" pitchFamily="34" charset="0"/>
                        </a:rPr>
                        <a:t>(costo fiscal)</a:t>
                      </a:r>
                      <a:endParaRPr lang="es-CO" sz="1600" b="1" i="0" u="none" strike="noStrike" dirty="0">
                        <a:solidFill>
                          <a:srgbClr val="00B05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u="none" strike="noStrike" dirty="0">
                          <a:effectLst/>
                          <a:latin typeface="Arial" pitchFamily="34" charset="0"/>
                          <a:cs typeface="Arial" pitchFamily="34" charset="0"/>
                        </a:rPr>
                        <a:t>                 113.430.000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99756">
                <a:tc>
                  <a:txBody>
                    <a:bodyPr/>
                    <a:lstStyle/>
                    <a:p>
                      <a:pPr algn="l" fontAlgn="b"/>
                      <a:r>
                        <a:rPr lang="es-CO" sz="1600" u="none" strike="noStrike" dirty="0">
                          <a:effectLst/>
                          <a:latin typeface="Arial" pitchFamily="34" charset="0"/>
                          <a:cs typeface="Arial" pitchFamily="34" charset="0"/>
                        </a:rPr>
                        <a:t>(+) Reajuste </a:t>
                      </a:r>
                      <a:r>
                        <a:rPr lang="es-CO" sz="1600" u="none" strike="noStrike" dirty="0" smtClean="0">
                          <a:effectLst/>
                          <a:latin typeface="Arial" pitchFamily="34" charset="0"/>
                          <a:cs typeface="Arial" pitchFamily="34" charset="0"/>
                        </a:rPr>
                        <a:t>fiscal  5.21%</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b="0" i="0" u="none" strike="noStrike" dirty="0" smtClean="0">
                          <a:solidFill>
                            <a:schemeClr val="dk1"/>
                          </a:solidFill>
                          <a:effectLst/>
                          <a:latin typeface="Arial" pitchFamily="34" charset="0"/>
                          <a:cs typeface="Arial" pitchFamily="34" charset="0"/>
                        </a:rPr>
                        <a:t>5.909.703</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99756">
                <a:tc>
                  <a:txBody>
                    <a:bodyPr/>
                    <a:lstStyle/>
                    <a:p>
                      <a:pPr algn="l" fontAlgn="b"/>
                      <a:r>
                        <a:rPr lang="es-CO" sz="1600" u="none" strike="noStrike" dirty="0">
                          <a:effectLst/>
                          <a:latin typeface="Arial" pitchFamily="34" charset="0"/>
                          <a:cs typeface="Arial" pitchFamily="34" charset="0"/>
                        </a:rPr>
                        <a:t>(+) Mejoras</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u="none" strike="noStrike" dirty="0" smtClean="0">
                          <a:effectLst/>
                          <a:latin typeface="Arial" pitchFamily="34" charset="0"/>
                          <a:cs typeface="Arial" pitchFamily="34" charset="0"/>
                        </a:rPr>
                        <a:t>    </a:t>
                      </a:r>
                      <a:r>
                        <a:rPr lang="es-CO" sz="1600" u="none" strike="noStrike" dirty="0">
                          <a:effectLst/>
                          <a:latin typeface="Arial" pitchFamily="34" charset="0"/>
                          <a:cs typeface="Arial" pitchFamily="34" charset="0"/>
                        </a:rPr>
                        <a:t>5.400.000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99756">
                <a:tc>
                  <a:txBody>
                    <a:bodyPr/>
                    <a:lstStyle/>
                    <a:p>
                      <a:pPr algn="l" fontAlgn="b"/>
                      <a:r>
                        <a:rPr lang="es-CO" sz="1600" u="none" strike="noStrike">
                          <a:effectLst/>
                          <a:latin typeface="Arial" pitchFamily="34" charset="0"/>
                          <a:cs typeface="Arial" pitchFamily="34" charset="0"/>
                        </a:rPr>
                        <a:t>(+) Valorizaciones pagadas</a:t>
                      </a:r>
                      <a:endParaRPr lang="es-CO" sz="16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u="none" strike="noStrike" dirty="0">
                          <a:effectLst/>
                          <a:latin typeface="Arial" pitchFamily="34" charset="0"/>
                          <a:cs typeface="Arial" pitchFamily="34" charset="0"/>
                        </a:rPr>
                        <a:t>   </a:t>
                      </a:r>
                      <a:r>
                        <a:rPr lang="es-CO" sz="1600" u="none" strike="noStrike" dirty="0" smtClean="0">
                          <a:effectLst/>
                          <a:latin typeface="Arial" pitchFamily="34" charset="0"/>
                          <a:cs typeface="Arial" pitchFamily="34" charset="0"/>
                        </a:rPr>
                        <a:t> </a:t>
                      </a:r>
                      <a:r>
                        <a:rPr lang="es-CO" sz="1600" u="none" strike="noStrike" dirty="0">
                          <a:effectLst/>
                          <a:latin typeface="Arial" pitchFamily="34" charset="0"/>
                          <a:cs typeface="Arial" pitchFamily="34" charset="0"/>
                        </a:rPr>
                        <a:t>1.500.000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99756">
                <a:tc>
                  <a:txBody>
                    <a:bodyPr/>
                    <a:lstStyle/>
                    <a:p>
                      <a:pPr algn="l" fontAlgn="b"/>
                      <a:r>
                        <a:rPr lang="es-CO" sz="1600" b="0" i="0" u="none" strike="noStrike" dirty="0" smtClean="0">
                          <a:solidFill>
                            <a:srgbClr val="000000"/>
                          </a:solidFill>
                          <a:effectLst/>
                          <a:latin typeface="Arial" pitchFamily="34" charset="0"/>
                          <a:cs typeface="Arial" pitchFamily="34" charset="0"/>
                        </a:rPr>
                        <a:t>(-) Depreciación</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b="0" i="0" u="none" strike="noStrike" dirty="0" smtClean="0">
                          <a:solidFill>
                            <a:srgbClr val="000000"/>
                          </a:solidFill>
                          <a:effectLst/>
                          <a:latin typeface="Arial" pitchFamily="34" charset="0"/>
                          <a:cs typeface="Arial" pitchFamily="34" charset="0"/>
                        </a:rPr>
                        <a:t>-22.686.000</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35104426"/>
                  </a:ext>
                </a:extLst>
              </a:tr>
              <a:tr h="299756">
                <a:tc>
                  <a:txBody>
                    <a:bodyPr/>
                    <a:lstStyle/>
                    <a:p>
                      <a:pPr algn="l" fontAlgn="b"/>
                      <a:r>
                        <a:rPr lang="es-CO" sz="1600" b="1" u="none" strike="noStrike" dirty="0" err="1" smtClean="0">
                          <a:effectLst/>
                          <a:latin typeface="Arial" pitchFamily="34" charset="0"/>
                          <a:cs typeface="Arial" pitchFamily="34" charset="0"/>
                        </a:rPr>
                        <a:t>Vr</a:t>
                      </a:r>
                      <a:r>
                        <a:rPr lang="es-CO" sz="1600" b="1" u="none" strike="noStrike" dirty="0" smtClean="0">
                          <a:effectLst/>
                          <a:latin typeface="Arial" pitchFamily="34" charset="0"/>
                          <a:cs typeface="Arial" pitchFamily="34" charset="0"/>
                        </a:rPr>
                        <a:t>.</a:t>
                      </a:r>
                      <a:r>
                        <a:rPr lang="es-CO" sz="1600" b="1" u="none" strike="noStrike" baseline="0" dirty="0" smtClean="0">
                          <a:effectLst/>
                          <a:latin typeface="Arial" pitchFamily="34" charset="0"/>
                          <a:cs typeface="Arial" pitchFamily="34" charset="0"/>
                        </a:rPr>
                        <a:t> Declarado Dic. 31/2015 </a:t>
                      </a:r>
                      <a:r>
                        <a:rPr lang="es-CO" sz="1600" b="1" u="none" strike="noStrike" baseline="0" dirty="0" smtClean="0">
                          <a:solidFill>
                            <a:srgbClr val="00B050"/>
                          </a:solidFill>
                          <a:effectLst/>
                          <a:latin typeface="Arial" pitchFamily="34" charset="0"/>
                          <a:cs typeface="Arial" pitchFamily="34" charset="0"/>
                        </a:rPr>
                        <a:t>(costo fiscal)</a:t>
                      </a:r>
                      <a:endParaRPr lang="es-CO" sz="1600" b="1" i="0" u="none" strike="noStrike" dirty="0">
                        <a:solidFill>
                          <a:srgbClr val="00B05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600" b="1" u="none" strike="noStrike" dirty="0" smtClean="0">
                          <a:effectLst/>
                          <a:latin typeface="Arial" pitchFamily="34" charset="0"/>
                          <a:cs typeface="Arial" pitchFamily="34" charset="0"/>
                        </a:rPr>
                        <a:t> 103.553.703</a:t>
                      </a:r>
                      <a:endParaRPr lang="es-CO" sz="16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bl>
          </a:graphicData>
        </a:graphic>
      </p:graphicFrame>
      <p:sp>
        <p:nvSpPr>
          <p:cNvPr id="7" name="Rectángulo 3"/>
          <p:cNvSpPr/>
          <p:nvPr/>
        </p:nvSpPr>
        <p:spPr>
          <a:xfrm>
            <a:off x="2267744" y="21176"/>
            <a:ext cx="5040560" cy="4554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solidFill>
                  <a:schemeClr val="tx1">
                    <a:lumMod val="95000"/>
                    <a:lumOff val="5000"/>
                  </a:schemeClr>
                </a:solidFill>
                <a:latin typeface="Arial" panose="020B0604020202020204" pitchFamily="34" charset="0"/>
                <a:cs typeface="Arial" panose="020B0604020202020204" pitchFamily="34" charset="0"/>
              </a:rPr>
              <a:t>Personas Jurídicas</a:t>
            </a:r>
          </a:p>
        </p:txBody>
      </p:sp>
      <p:sp>
        <p:nvSpPr>
          <p:cNvPr id="2" name="1 Rectángulo"/>
          <p:cNvSpPr/>
          <p:nvPr/>
        </p:nvSpPr>
        <p:spPr>
          <a:xfrm>
            <a:off x="5039544" y="764704"/>
            <a:ext cx="3852936" cy="3231654"/>
          </a:xfrm>
          <a:prstGeom prst="rect">
            <a:avLst/>
          </a:prstGeom>
          <a:ln>
            <a:solidFill>
              <a:srgbClr val="0070C0"/>
            </a:solidFill>
          </a:ln>
        </p:spPr>
        <p:txBody>
          <a:bodyPr wrap="square">
            <a:spAutoFit/>
          </a:bodyPr>
          <a:lstStyle/>
          <a:p>
            <a:pPr algn="just"/>
            <a:r>
              <a:rPr lang="es-CO" sz="1700" b="1" dirty="0" smtClean="0"/>
              <a:t>Art. 72 E.T.</a:t>
            </a:r>
            <a:r>
              <a:rPr lang="es-CO" sz="1700" dirty="0" smtClean="0"/>
              <a:t> El avaluó del impuesto predial unificado y los avalúos formados o actualizados, podrán ser tomados como costo fiscal para determinar la </a:t>
            </a:r>
            <a:r>
              <a:rPr lang="es-CO" sz="1700" b="1" u="sng" dirty="0" smtClean="0">
                <a:solidFill>
                  <a:srgbClr val="FF0000"/>
                </a:solidFill>
              </a:rPr>
              <a:t>renta</a:t>
            </a:r>
            <a:r>
              <a:rPr lang="es-CO" sz="1700" dirty="0" smtClean="0"/>
              <a:t> o </a:t>
            </a:r>
            <a:r>
              <a:rPr lang="es-CO" sz="1700" b="1" u="sng" dirty="0" smtClean="0">
                <a:solidFill>
                  <a:srgbClr val="FF0000"/>
                </a:solidFill>
              </a:rPr>
              <a:t>ganancia ocasional.</a:t>
            </a:r>
          </a:p>
          <a:p>
            <a:pPr algn="just"/>
            <a:endParaRPr lang="es-CO" sz="1700" dirty="0"/>
          </a:p>
          <a:p>
            <a:pPr algn="just"/>
            <a:r>
              <a:rPr lang="es-CO" sz="1700" dirty="0" smtClean="0"/>
              <a:t>Para estos fines, el autoevalúo o avalúo aceptable como costo fiscal, será el que figure en la declaración del impuesto predial unificado </a:t>
            </a:r>
            <a:r>
              <a:rPr lang="es-CO" sz="1700" b="1" u="sng" dirty="0" smtClean="0">
                <a:solidFill>
                  <a:srgbClr val="00B050"/>
                </a:solidFill>
              </a:rPr>
              <a:t>y/o</a:t>
            </a:r>
            <a:r>
              <a:rPr lang="es-CO" sz="1700" dirty="0" smtClean="0"/>
              <a:t> declaración de renta, según el caso, correspondiente al año anterior al de la enajenación.</a:t>
            </a:r>
          </a:p>
        </p:txBody>
      </p:sp>
      <p:graphicFrame>
        <p:nvGraphicFramePr>
          <p:cNvPr id="9" name="8 Tabla"/>
          <p:cNvGraphicFramePr>
            <a:graphicFrameLocks noGrp="1"/>
          </p:cNvGraphicFramePr>
          <p:nvPr>
            <p:extLst/>
          </p:nvPr>
        </p:nvGraphicFramePr>
        <p:xfrm>
          <a:off x="611560" y="3633300"/>
          <a:ext cx="4032448" cy="299756"/>
        </p:xfrm>
        <a:graphic>
          <a:graphicData uri="http://schemas.openxmlformats.org/drawingml/2006/table">
            <a:tbl>
              <a:tblPr>
                <a:tableStyleId>{5C22544A-7EE6-4342-B048-85BDC9FD1C3A}</a:tableStyleId>
              </a:tblPr>
              <a:tblGrid>
                <a:gridCol w="2723555">
                  <a:extLst>
                    <a:ext uri="{9D8B030D-6E8A-4147-A177-3AD203B41FA5}">
                      <a16:colId xmlns:a16="http://schemas.microsoft.com/office/drawing/2014/main" xmlns="" val="20000"/>
                    </a:ext>
                  </a:extLst>
                </a:gridCol>
                <a:gridCol w="1308893">
                  <a:extLst>
                    <a:ext uri="{9D8B030D-6E8A-4147-A177-3AD203B41FA5}">
                      <a16:colId xmlns:a16="http://schemas.microsoft.com/office/drawing/2014/main" xmlns="" val="20001"/>
                    </a:ext>
                  </a:extLst>
                </a:gridCol>
              </a:tblGrid>
              <a:tr h="299756">
                <a:tc>
                  <a:txBody>
                    <a:bodyPr/>
                    <a:lstStyle/>
                    <a:p>
                      <a:pPr algn="l" fontAlgn="b"/>
                      <a:r>
                        <a:rPr lang="es-CO" sz="1600" u="none" strike="noStrike" dirty="0" err="1" smtClean="0">
                          <a:effectLst/>
                          <a:latin typeface="Arial" pitchFamily="34" charset="0"/>
                          <a:cs typeface="Arial" pitchFamily="34" charset="0"/>
                        </a:rPr>
                        <a:t>Autoavalúo</a:t>
                      </a:r>
                      <a:r>
                        <a:rPr lang="es-CO" sz="1600" u="none" strike="noStrike" baseline="0" dirty="0" smtClean="0">
                          <a:effectLst/>
                          <a:latin typeface="Arial" pitchFamily="34" charset="0"/>
                          <a:cs typeface="Arial" pitchFamily="34" charset="0"/>
                        </a:rPr>
                        <a:t> 2015 (art. 72 E.T.)</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r" fontAlgn="b"/>
                      <a:r>
                        <a:rPr lang="es-CO" sz="1600" u="none" strike="noStrike" dirty="0" smtClean="0">
                          <a:effectLst/>
                          <a:latin typeface="Arial" pitchFamily="34" charset="0"/>
                          <a:cs typeface="Arial" pitchFamily="34" charset="0"/>
                        </a:rPr>
                        <a:t>190.000.000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xmlns="" val="10000"/>
                  </a:ext>
                </a:extLst>
              </a:tr>
            </a:tbl>
          </a:graphicData>
        </a:graphic>
      </p:graphicFrame>
      <p:graphicFrame>
        <p:nvGraphicFramePr>
          <p:cNvPr id="12" name="11 Tabla"/>
          <p:cNvGraphicFramePr>
            <a:graphicFrameLocks noGrp="1"/>
          </p:cNvGraphicFramePr>
          <p:nvPr>
            <p:extLst/>
          </p:nvPr>
        </p:nvGraphicFramePr>
        <p:xfrm>
          <a:off x="611560" y="4437112"/>
          <a:ext cx="4032448" cy="1744980"/>
        </p:xfrm>
        <a:graphic>
          <a:graphicData uri="http://schemas.openxmlformats.org/drawingml/2006/table">
            <a:tbl>
              <a:tblPr>
                <a:tableStyleId>{5C22544A-7EE6-4342-B048-85BDC9FD1C3A}</a:tableStyleId>
              </a:tblPr>
              <a:tblGrid>
                <a:gridCol w="2729279">
                  <a:extLst>
                    <a:ext uri="{9D8B030D-6E8A-4147-A177-3AD203B41FA5}">
                      <a16:colId xmlns:a16="http://schemas.microsoft.com/office/drawing/2014/main" xmlns="" val="20000"/>
                    </a:ext>
                  </a:extLst>
                </a:gridCol>
                <a:gridCol w="1303169">
                  <a:extLst>
                    <a:ext uri="{9D8B030D-6E8A-4147-A177-3AD203B41FA5}">
                      <a16:colId xmlns:a16="http://schemas.microsoft.com/office/drawing/2014/main" xmlns="" val="20001"/>
                    </a:ext>
                  </a:extLst>
                </a:gridCol>
              </a:tblGrid>
              <a:tr h="190500">
                <a:tc gridSpan="2">
                  <a:txBody>
                    <a:bodyPr/>
                    <a:lstStyle/>
                    <a:p>
                      <a:pPr algn="ctr" fontAlgn="b"/>
                      <a:r>
                        <a:rPr lang="es-CO" sz="1600" b="1" u="none" strike="noStrike" dirty="0">
                          <a:effectLst/>
                          <a:latin typeface="Arial" pitchFamily="34" charset="0"/>
                          <a:cs typeface="Arial" pitchFamily="34" charset="0"/>
                        </a:rPr>
                        <a:t>Poseído </a:t>
                      </a:r>
                      <a:r>
                        <a:rPr lang="es-CO" sz="1600" b="1" u="none" strike="noStrike" dirty="0" smtClean="0">
                          <a:effectLst/>
                          <a:latin typeface="Arial" pitchFamily="34" charset="0"/>
                          <a:cs typeface="Arial" pitchFamily="34" charset="0"/>
                        </a:rPr>
                        <a:t>más </a:t>
                      </a:r>
                      <a:r>
                        <a:rPr lang="es-CO" sz="1600" b="1" u="none" strike="noStrike" dirty="0">
                          <a:effectLst/>
                          <a:latin typeface="Arial" pitchFamily="34" charset="0"/>
                          <a:cs typeface="Arial" pitchFamily="34" charset="0"/>
                        </a:rPr>
                        <a:t>de dos años</a:t>
                      </a:r>
                      <a:endParaRPr lang="es-CO" sz="16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lang="es-CO"/>
                    </a:p>
                  </a:txBody>
                  <a:tcPr/>
                </a:tc>
                <a:extLst>
                  <a:ext uri="{0D108BD9-81ED-4DB2-BD59-A6C34878D82A}">
                    <a16:rowId xmlns:a16="http://schemas.microsoft.com/office/drawing/2014/main" xmlns="" val="10000"/>
                  </a:ext>
                </a:extLst>
              </a:tr>
              <a:tr h="190500">
                <a:tc>
                  <a:txBody>
                    <a:bodyPr/>
                    <a:lstStyle/>
                    <a:p>
                      <a:pPr algn="l" fontAlgn="b"/>
                      <a:r>
                        <a:rPr lang="es-CO" sz="1600" u="none" strike="noStrike" dirty="0">
                          <a:effectLst/>
                          <a:latin typeface="Arial" pitchFamily="34" charset="0"/>
                          <a:cs typeface="Arial" pitchFamily="34" charset="0"/>
                        </a:rPr>
                        <a:t>venta (junio </a:t>
                      </a:r>
                      <a:r>
                        <a:rPr lang="es-CO" sz="1600" u="none" strike="noStrike" dirty="0" smtClean="0">
                          <a:effectLst/>
                          <a:latin typeface="Arial" pitchFamily="34" charset="0"/>
                          <a:cs typeface="Arial" pitchFamily="34" charset="0"/>
                        </a:rPr>
                        <a:t>2016) </a:t>
                      </a:r>
                      <a:r>
                        <a:rPr lang="es-CO" sz="1600" u="none" strike="noStrike" dirty="0">
                          <a:effectLst/>
                          <a:latin typeface="Arial" pitchFamily="34" charset="0"/>
                          <a:cs typeface="Arial" pitchFamily="34" charset="0"/>
                        </a:rPr>
                        <a:t>ingreso por G.O.</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s-CO" sz="1600" u="none" strike="noStrike" dirty="0">
                          <a:effectLst/>
                          <a:latin typeface="Arial" pitchFamily="34" charset="0"/>
                          <a:cs typeface="Arial" pitchFamily="34" charset="0"/>
                        </a:rPr>
                        <a:t>         </a:t>
                      </a:r>
                      <a:r>
                        <a:rPr lang="es-CO" sz="1600" u="none" strike="noStrike" dirty="0" smtClean="0">
                          <a:effectLst/>
                          <a:latin typeface="Arial" pitchFamily="34" charset="0"/>
                          <a:cs typeface="Arial" pitchFamily="34" charset="0"/>
                        </a:rPr>
                        <a:t>280.000.000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1"/>
                  </a:ext>
                </a:extLst>
              </a:tr>
              <a:tr h="190500">
                <a:tc>
                  <a:txBody>
                    <a:bodyPr/>
                    <a:lstStyle/>
                    <a:p>
                      <a:pPr algn="l" fontAlgn="b"/>
                      <a:r>
                        <a:rPr lang="es-CO" sz="1600" u="none" strike="noStrike">
                          <a:effectLst/>
                          <a:latin typeface="Arial" pitchFamily="34" charset="0"/>
                          <a:cs typeface="Arial" pitchFamily="34" charset="0"/>
                        </a:rPr>
                        <a:t>Costo por ganancia Ocasional</a:t>
                      </a:r>
                      <a:endParaRPr lang="es-CO" sz="16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s-CO" sz="1600" u="none" strike="noStrike" dirty="0">
                          <a:effectLst/>
                          <a:latin typeface="Arial" pitchFamily="34" charset="0"/>
                          <a:cs typeface="Arial" pitchFamily="34" charset="0"/>
                        </a:rPr>
                        <a:t>  </a:t>
                      </a:r>
                      <a:r>
                        <a:rPr lang="es-CO" sz="1600" u="none" strike="noStrike" dirty="0" smtClean="0">
                          <a:effectLst/>
                          <a:latin typeface="Arial" pitchFamily="34" charset="0"/>
                          <a:cs typeface="Arial" pitchFamily="34" charset="0"/>
                        </a:rPr>
                        <a:t> 190.000.000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2"/>
                  </a:ext>
                </a:extLst>
              </a:tr>
              <a:tr h="190500">
                <a:tc>
                  <a:txBody>
                    <a:bodyPr/>
                    <a:lstStyle/>
                    <a:p>
                      <a:pPr algn="l" fontAlgn="b"/>
                      <a:r>
                        <a:rPr lang="es-CO" sz="1600" b="1" u="none" strike="noStrike" dirty="0">
                          <a:effectLst/>
                          <a:latin typeface="Arial" pitchFamily="34" charset="0"/>
                          <a:cs typeface="Arial" pitchFamily="34" charset="0"/>
                        </a:rPr>
                        <a:t>Ganancia ocasional neta</a:t>
                      </a:r>
                      <a:endParaRPr lang="es-CO" sz="16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s-CO" sz="1600" b="1" u="none" strike="noStrike" dirty="0">
                          <a:effectLst/>
                          <a:latin typeface="Arial" pitchFamily="34" charset="0"/>
                          <a:cs typeface="Arial" pitchFamily="34" charset="0"/>
                        </a:rPr>
                        <a:t>    </a:t>
                      </a:r>
                      <a:r>
                        <a:rPr lang="es-CO" sz="1600" b="1" u="none" strike="noStrike" dirty="0" smtClean="0">
                          <a:effectLst/>
                          <a:latin typeface="Arial" pitchFamily="34" charset="0"/>
                          <a:cs typeface="Arial" pitchFamily="34" charset="0"/>
                        </a:rPr>
                        <a:t> 90.000.000 </a:t>
                      </a:r>
                      <a:endParaRPr lang="es-CO" sz="16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3"/>
                  </a:ext>
                </a:extLst>
              </a:tr>
            </a:tbl>
          </a:graphicData>
        </a:graphic>
      </p:graphicFrame>
      <p:graphicFrame>
        <p:nvGraphicFramePr>
          <p:cNvPr id="13" name="12 Tabla"/>
          <p:cNvGraphicFramePr>
            <a:graphicFrameLocks noGrp="1"/>
          </p:cNvGraphicFramePr>
          <p:nvPr>
            <p:extLst/>
          </p:nvPr>
        </p:nvGraphicFramePr>
        <p:xfrm>
          <a:off x="5049292" y="4509120"/>
          <a:ext cx="4032448" cy="1744980"/>
        </p:xfrm>
        <a:graphic>
          <a:graphicData uri="http://schemas.openxmlformats.org/drawingml/2006/table">
            <a:tbl>
              <a:tblPr>
                <a:tableStyleId>{5C22544A-7EE6-4342-B048-85BDC9FD1C3A}</a:tableStyleId>
              </a:tblPr>
              <a:tblGrid>
                <a:gridCol w="2592288">
                  <a:extLst>
                    <a:ext uri="{9D8B030D-6E8A-4147-A177-3AD203B41FA5}">
                      <a16:colId xmlns:a16="http://schemas.microsoft.com/office/drawing/2014/main" xmlns="" val="20000"/>
                    </a:ext>
                  </a:extLst>
                </a:gridCol>
                <a:gridCol w="1440160">
                  <a:extLst>
                    <a:ext uri="{9D8B030D-6E8A-4147-A177-3AD203B41FA5}">
                      <a16:colId xmlns:a16="http://schemas.microsoft.com/office/drawing/2014/main" xmlns="" val="20001"/>
                    </a:ext>
                  </a:extLst>
                </a:gridCol>
              </a:tblGrid>
              <a:tr h="190500">
                <a:tc gridSpan="2">
                  <a:txBody>
                    <a:bodyPr/>
                    <a:lstStyle/>
                    <a:p>
                      <a:pPr algn="ctr" fontAlgn="b"/>
                      <a:r>
                        <a:rPr lang="es-CO" sz="1600" b="1" u="none" strike="noStrike" dirty="0">
                          <a:effectLst/>
                          <a:latin typeface="Arial" pitchFamily="34" charset="0"/>
                          <a:cs typeface="Arial" pitchFamily="34" charset="0"/>
                        </a:rPr>
                        <a:t>Poseído menos de dos años</a:t>
                      </a:r>
                      <a:endParaRPr lang="es-CO" sz="16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lang="es-CO"/>
                    </a:p>
                  </a:txBody>
                  <a:tcPr/>
                </a:tc>
                <a:extLst>
                  <a:ext uri="{0D108BD9-81ED-4DB2-BD59-A6C34878D82A}">
                    <a16:rowId xmlns:a16="http://schemas.microsoft.com/office/drawing/2014/main" xmlns="" val="10000"/>
                  </a:ext>
                </a:extLst>
              </a:tr>
              <a:tr h="190500">
                <a:tc>
                  <a:txBody>
                    <a:bodyPr/>
                    <a:lstStyle/>
                    <a:p>
                      <a:pPr algn="l" fontAlgn="b"/>
                      <a:r>
                        <a:rPr lang="es-CO" sz="1600" u="none" strike="noStrike" dirty="0">
                          <a:effectLst/>
                          <a:latin typeface="Arial" pitchFamily="34" charset="0"/>
                          <a:cs typeface="Arial" pitchFamily="34" charset="0"/>
                        </a:rPr>
                        <a:t>venta (junio </a:t>
                      </a:r>
                      <a:r>
                        <a:rPr lang="es-CO" sz="1600" u="none" strike="noStrike" dirty="0" smtClean="0">
                          <a:effectLst/>
                          <a:latin typeface="Arial" pitchFamily="34" charset="0"/>
                          <a:cs typeface="Arial" pitchFamily="34" charset="0"/>
                        </a:rPr>
                        <a:t>2016) </a:t>
                      </a:r>
                      <a:r>
                        <a:rPr lang="es-CO" sz="1600" u="none" strike="noStrike" dirty="0">
                          <a:effectLst/>
                          <a:latin typeface="Arial" pitchFamily="34" charset="0"/>
                          <a:cs typeface="Arial" pitchFamily="34" charset="0"/>
                        </a:rPr>
                        <a:t>ingreso no operacional</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s-CO" sz="1600" u="none" strike="noStrike" dirty="0">
                          <a:effectLst/>
                          <a:latin typeface="Arial" pitchFamily="34" charset="0"/>
                          <a:cs typeface="Arial" pitchFamily="34" charset="0"/>
                        </a:rPr>
                        <a:t>         </a:t>
                      </a:r>
                      <a:r>
                        <a:rPr lang="es-CO" sz="1600" u="none" strike="noStrike" dirty="0" smtClean="0">
                          <a:effectLst/>
                          <a:latin typeface="Arial" pitchFamily="34" charset="0"/>
                          <a:cs typeface="Arial" pitchFamily="34" charset="0"/>
                        </a:rPr>
                        <a:t>280.000.000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1"/>
                  </a:ext>
                </a:extLst>
              </a:tr>
              <a:tr h="190500">
                <a:tc>
                  <a:txBody>
                    <a:bodyPr/>
                    <a:lstStyle/>
                    <a:p>
                      <a:pPr algn="l" fontAlgn="b"/>
                      <a:r>
                        <a:rPr lang="es-CO" sz="1600" u="none" strike="noStrike">
                          <a:effectLst/>
                          <a:latin typeface="Arial" pitchFamily="34" charset="0"/>
                          <a:cs typeface="Arial" pitchFamily="34" charset="0"/>
                        </a:rPr>
                        <a:t>Costo fiscal</a:t>
                      </a:r>
                      <a:endParaRPr lang="es-CO" sz="16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s-CO" sz="1600" u="none" strike="noStrike" dirty="0">
                          <a:effectLst/>
                          <a:latin typeface="Arial" pitchFamily="34" charset="0"/>
                          <a:cs typeface="Arial" pitchFamily="34" charset="0"/>
                        </a:rPr>
                        <a:t>         </a:t>
                      </a:r>
                      <a:r>
                        <a:rPr lang="es-CO" sz="1600" u="none" strike="noStrike" dirty="0" smtClean="0">
                          <a:effectLst/>
                          <a:latin typeface="Arial" pitchFamily="34" charset="0"/>
                          <a:cs typeface="Arial" pitchFamily="34" charset="0"/>
                        </a:rPr>
                        <a:t>190.000.000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2"/>
                  </a:ext>
                </a:extLst>
              </a:tr>
              <a:tr h="190500">
                <a:tc>
                  <a:txBody>
                    <a:bodyPr/>
                    <a:lstStyle/>
                    <a:p>
                      <a:pPr algn="l" fontAlgn="b"/>
                      <a:r>
                        <a:rPr lang="es-CO" sz="1600" b="1" u="none" strike="noStrike">
                          <a:effectLst/>
                          <a:latin typeface="Arial" pitchFamily="34" charset="0"/>
                          <a:cs typeface="Arial" pitchFamily="34" charset="0"/>
                        </a:rPr>
                        <a:t>Renta</a:t>
                      </a:r>
                      <a:endParaRPr lang="es-CO" sz="1600" b="1"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s-CO" sz="1600" b="1" u="none" strike="noStrike" dirty="0">
                          <a:effectLst/>
                          <a:latin typeface="Arial" pitchFamily="34" charset="0"/>
                          <a:cs typeface="Arial" pitchFamily="34" charset="0"/>
                        </a:rPr>
                        <a:t>           </a:t>
                      </a:r>
                      <a:r>
                        <a:rPr lang="es-CO" sz="1600" b="1" u="none" strike="noStrike" dirty="0" smtClean="0">
                          <a:effectLst/>
                          <a:latin typeface="Arial" pitchFamily="34" charset="0"/>
                          <a:cs typeface="Arial" pitchFamily="34" charset="0"/>
                        </a:rPr>
                        <a:t>90.000.000 </a:t>
                      </a:r>
                      <a:endParaRPr lang="es-CO" sz="16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3"/>
                  </a:ext>
                </a:extLst>
              </a:tr>
            </a:tbl>
          </a:graphicData>
        </a:graphic>
      </p:graphicFrame>
      <p:cxnSp>
        <p:nvCxnSpPr>
          <p:cNvPr id="16" name="15 Conector recto de flecha"/>
          <p:cNvCxnSpPr/>
          <p:nvPr/>
        </p:nvCxnSpPr>
        <p:spPr>
          <a:xfrm flipH="1" flipV="1">
            <a:off x="8388424" y="1844825"/>
            <a:ext cx="504056" cy="4248471"/>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8" name="17 Conector recto de flecha"/>
          <p:cNvCxnSpPr/>
          <p:nvPr/>
        </p:nvCxnSpPr>
        <p:spPr>
          <a:xfrm flipV="1">
            <a:off x="3995936" y="2060848"/>
            <a:ext cx="1440161" cy="388843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3969312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11560" y="764704"/>
            <a:ext cx="8352928" cy="15841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4400" b="1" dirty="0">
                <a:solidFill>
                  <a:schemeClr val="tx1"/>
                </a:solidFill>
                <a:latin typeface="Arial" panose="020B0604020202020204" pitchFamily="34" charset="0"/>
                <a:cs typeface="Arial" panose="020B0604020202020204" pitchFamily="34" charset="0"/>
              </a:rPr>
              <a:t>¿</a:t>
            </a:r>
            <a:r>
              <a:rPr lang="es-CO" sz="4400" b="1" dirty="0" smtClean="0">
                <a:solidFill>
                  <a:schemeClr val="tx1"/>
                </a:solidFill>
                <a:latin typeface="Arial" panose="020B0604020202020204" pitchFamily="34" charset="0"/>
                <a:cs typeface="Arial" panose="020B0604020202020204" pitchFamily="34" charset="0"/>
              </a:rPr>
              <a:t>Se puede disminuir el valor del anticipo de renta?</a:t>
            </a:r>
            <a:endParaRPr lang="es-CO" sz="4400" b="1" dirty="0">
              <a:solidFill>
                <a:schemeClr val="tx1"/>
              </a:solidFill>
              <a:latin typeface="Arial" panose="020B0604020202020204" pitchFamily="34" charset="0"/>
              <a:cs typeface="Arial" panose="020B0604020202020204" pitchFamily="34" charset="0"/>
            </a:endParaRPr>
          </a:p>
        </p:txBody>
      </p:sp>
      <p:pic>
        <p:nvPicPr>
          <p:cNvPr id="1028" name="Picture 4" descr="http://www.canalgif.net/Gifs-animados/Signos/Interrogantes/Imagen-animada-Interrogante-25.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3229510"/>
            <a:ext cx="1512168" cy="2117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47394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03690" y="980728"/>
            <a:ext cx="4320480" cy="2726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100" dirty="0">
                <a:solidFill>
                  <a:schemeClr val="tx1">
                    <a:lumMod val="95000"/>
                    <a:lumOff val="5000"/>
                  </a:schemeClr>
                </a:solidFill>
                <a:latin typeface="Arial" panose="020B0604020202020204" pitchFamily="34" charset="0"/>
                <a:cs typeface="Arial" panose="020B0604020202020204" pitchFamily="34" charset="0"/>
              </a:rPr>
              <a:t>Reducción  del Anticipo de Renta</a:t>
            </a:r>
          </a:p>
        </p:txBody>
      </p:sp>
      <p:sp>
        <p:nvSpPr>
          <p:cNvPr id="3" name="Rectángulo 2"/>
          <p:cNvSpPr/>
          <p:nvPr/>
        </p:nvSpPr>
        <p:spPr>
          <a:xfrm>
            <a:off x="747028" y="2847319"/>
            <a:ext cx="3690500" cy="712789"/>
          </a:xfrm>
          <a:prstGeom prst="rect">
            <a:avLst/>
          </a:prstGeom>
          <a:solidFill>
            <a:srgbClr val="CC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Wingdings" panose="05000000000000000000" pitchFamily="2" charset="2"/>
              <a:buChar char="§"/>
            </a:pPr>
            <a:r>
              <a:rPr lang="es-ES" sz="1600" dirty="0">
                <a:solidFill>
                  <a:prstClr val="black"/>
                </a:solidFill>
                <a:latin typeface="Arial" panose="020B0604020202020204" pitchFamily="34" charset="0"/>
                <a:cs typeface="Arial" panose="020B0604020202020204" pitchFamily="34" charset="0"/>
              </a:rPr>
              <a:t>Cuando los ingresos de los tres primeros  meses del año hayan sido inferiores al 15% del año anterior</a:t>
            </a:r>
          </a:p>
        </p:txBody>
      </p:sp>
      <p:sp>
        <p:nvSpPr>
          <p:cNvPr id="10" name="Rectángulo 9"/>
          <p:cNvSpPr/>
          <p:nvPr/>
        </p:nvSpPr>
        <p:spPr>
          <a:xfrm>
            <a:off x="3977934" y="4713080"/>
            <a:ext cx="1620180" cy="685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lumMod val="95000"/>
                    <a:lumOff val="5000"/>
                  </a:schemeClr>
                </a:solidFill>
                <a:latin typeface="Arial" panose="020B0604020202020204" pitchFamily="34" charset="0"/>
                <a:cs typeface="Arial" panose="020B0604020202020204" pitchFamily="34" charset="0"/>
              </a:rPr>
              <a:t>Solicitud DIAN reducción </a:t>
            </a:r>
          </a:p>
        </p:txBody>
      </p:sp>
      <p:sp>
        <p:nvSpPr>
          <p:cNvPr id="18" name="Rectángulo 17"/>
          <p:cNvSpPr/>
          <p:nvPr/>
        </p:nvSpPr>
        <p:spPr>
          <a:xfrm>
            <a:off x="5114620" y="2852817"/>
            <a:ext cx="3679754" cy="685800"/>
          </a:xfrm>
          <a:prstGeom prst="rect">
            <a:avLst/>
          </a:prstGeom>
          <a:solidFill>
            <a:srgbClr val="CC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Wingdings" panose="05000000000000000000" pitchFamily="2" charset="2"/>
              <a:buChar char="§"/>
            </a:pPr>
            <a:r>
              <a:rPr lang="es-ES" sz="1600" dirty="0">
                <a:solidFill>
                  <a:prstClr val="black"/>
                </a:solidFill>
                <a:latin typeface="Arial" panose="020B0604020202020204" pitchFamily="34" charset="0"/>
                <a:cs typeface="Arial" panose="020B0604020202020204" pitchFamily="34" charset="0"/>
              </a:rPr>
              <a:t>Cuando los ingresos de los seis primeros meses del año hayan sido inferiores al 25% del año anterior</a:t>
            </a:r>
          </a:p>
        </p:txBody>
      </p:sp>
      <p:sp>
        <p:nvSpPr>
          <p:cNvPr id="49" name="Rectángulo 48"/>
          <p:cNvSpPr/>
          <p:nvPr/>
        </p:nvSpPr>
        <p:spPr>
          <a:xfrm>
            <a:off x="580520" y="5555063"/>
            <a:ext cx="2839352" cy="1042289"/>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dirty="0">
                <a:solidFill>
                  <a:prstClr val="black"/>
                </a:solidFill>
              </a:rPr>
              <a:t>Silencio administrativo implica que el anticipo no puede ser inferior al 25% del impuesto del año gravable</a:t>
            </a:r>
          </a:p>
        </p:txBody>
      </p:sp>
      <p:sp>
        <p:nvSpPr>
          <p:cNvPr id="62" name="Rectángulo 61"/>
          <p:cNvSpPr/>
          <p:nvPr/>
        </p:nvSpPr>
        <p:spPr>
          <a:xfrm>
            <a:off x="2823638" y="1340695"/>
            <a:ext cx="3888432" cy="26154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rgbClr val="1F497D"/>
                </a:solidFill>
                <a:latin typeface="Arial" panose="020B0604020202020204" pitchFamily="34" charset="0"/>
                <a:cs typeface="Arial" panose="020B0604020202020204" pitchFamily="34" charset="0"/>
              </a:rPr>
              <a:t>(Circular 044 del 1 de julio de 2009)</a:t>
            </a:r>
          </a:p>
        </p:txBody>
      </p:sp>
      <p:cxnSp>
        <p:nvCxnSpPr>
          <p:cNvPr id="7" name="Conector angular 6"/>
          <p:cNvCxnSpPr>
            <a:endCxn id="3" idx="0"/>
          </p:cNvCxnSpPr>
          <p:nvPr/>
        </p:nvCxnSpPr>
        <p:spPr>
          <a:xfrm rot="5400000">
            <a:off x="3073115" y="1156504"/>
            <a:ext cx="1209978" cy="217165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7" name="Conector angular 16"/>
          <p:cNvCxnSpPr>
            <a:endCxn id="18" idx="0"/>
          </p:cNvCxnSpPr>
          <p:nvPr/>
        </p:nvCxnSpPr>
        <p:spPr>
          <a:xfrm>
            <a:off x="4763931" y="2249019"/>
            <a:ext cx="2190566" cy="603798"/>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21" name="Flecha izquierda, derecha y arriba 20"/>
          <p:cNvSpPr/>
          <p:nvPr/>
        </p:nvSpPr>
        <p:spPr>
          <a:xfrm rot="10800000">
            <a:off x="4326589" y="3351823"/>
            <a:ext cx="897593" cy="924338"/>
          </a:xfrm>
          <a:prstGeom prst="leftRightUpArrow">
            <a:avLst>
              <a:gd name="adj1" fmla="val 25000"/>
              <a:gd name="adj2" fmla="val 10366"/>
              <a:gd name="adj3" fmla="val 25000"/>
            </a:avLst>
          </a:prstGeom>
          <a:solidFill>
            <a:srgbClr val="33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p>
        </p:txBody>
      </p:sp>
      <p:pic>
        <p:nvPicPr>
          <p:cNvPr id="6146" name="Picture 2" descr="http://sonferrer.com/gif_variados/botones/bul_257.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89131" y="5229200"/>
            <a:ext cx="257175" cy="257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8959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760040" y="476672"/>
            <a:ext cx="7772400" cy="72008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s-CO" sz="2400" b="1" dirty="0" smtClean="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¿Que se entiende por establecimiento permanente?</a:t>
            </a:r>
            <a:endParaRPr lang="es-CO" sz="2400" b="1" dirty="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Rectángulo 1"/>
          <p:cNvSpPr/>
          <p:nvPr/>
        </p:nvSpPr>
        <p:spPr>
          <a:xfrm>
            <a:off x="827584" y="1873855"/>
            <a:ext cx="7848872" cy="3139321"/>
          </a:xfrm>
          <a:prstGeom prst="rect">
            <a:avLst/>
          </a:prstGeom>
        </p:spPr>
        <p:txBody>
          <a:bodyPr wrap="square">
            <a:spAutoFit/>
          </a:bodyPr>
          <a:lstStyle/>
          <a:p>
            <a:pPr algn="just"/>
            <a:r>
              <a:rPr lang="es-ES" dirty="0">
                <a:solidFill>
                  <a:srgbClr val="333333"/>
                </a:solidFill>
                <a:latin typeface="Arial" panose="020B0604020202020204" pitchFamily="34" charset="0"/>
              </a:rPr>
              <a:t>Se considera establecimiento permanente un lugar fijo de negocio ubicado en el país, a través del cual una empresa extranjera o una empresa natural sin residencia, desarrolla toda o parte de su actividad. Este concepto comprende, las sucursales, agencias, oficinas, talleres, minas, canteras, pozos de petróleo y gas o cualquier otro lugar de extracción o explotación de recursos naturales.</a:t>
            </a:r>
          </a:p>
          <a:p>
            <a:pPr algn="just"/>
            <a:r>
              <a:rPr lang="es-ES" dirty="0">
                <a:solidFill>
                  <a:srgbClr val="333333"/>
                </a:solidFill>
                <a:latin typeface="Arial" panose="020B0604020202020204" pitchFamily="34" charset="0"/>
              </a:rPr>
              <a:t> </a:t>
            </a:r>
          </a:p>
          <a:p>
            <a:pPr algn="just"/>
            <a:r>
              <a:rPr lang="es-ES" dirty="0">
                <a:solidFill>
                  <a:srgbClr val="333333"/>
                </a:solidFill>
                <a:latin typeface="Arial" panose="020B0604020202020204" pitchFamily="34" charset="0"/>
              </a:rPr>
              <a:t>También se entenderá como establecimiento permanente en el país, cuando una persona, distinta de un agente independiente, actué por cuenta de una empresa extranjera y posea o ejerza poderes que la faculten para concluir actos o contratos que sean vinculantes para la empresa.</a:t>
            </a:r>
            <a:endParaRPr lang="es-ES" b="0" i="0" dirty="0">
              <a:solidFill>
                <a:srgbClr val="333333"/>
              </a:solidFill>
              <a:effectLst/>
              <a:latin typeface="Arial" panose="020B0604020202020204" pitchFamily="34" charset="0"/>
            </a:endParaRPr>
          </a:p>
        </p:txBody>
      </p:sp>
    </p:spTree>
    <p:extLst>
      <p:ext uri="{BB962C8B-B14F-4D97-AF65-F5344CB8AC3E}">
        <p14:creationId xmlns:p14="http://schemas.microsoft.com/office/powerpoint/2010/main" val="3157754757"/>
      </p:ext>
    </p:extLst>
  </p:cSld>
  <p:clrMapOvr>
    <a:masterClrMapping/>
  </p:clrMapOvr>
  <p:transition spd="med">
    <p:pull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781239" y="1020598"/>
            <a:ext cx="5414831" cy="738664"/>
          </a:xfrm>
          <a:prstGeom prst="rect">
            <a:avLst/>
          </a:prstGeom>
        </p:spPr>
        <p:txBody>
          <a:bodyPr wrap="square">
            <a:spAutoFit/>
          </a:bodyPr>
          <a:lstStyle/>
          <a:p>
            <a:pPr algn="ctr"/>
            <a:r>
              <a:rPr lang="es-ES" sz="2100" b="1" dirty="0">
                <a:solidFill>
                  <a:schemeClr val="accent3">
                    <a:lumMod val="50000"/>
                  </a:schemeClr>
                </a:solidFill>
                <a:latin typeface="Arial" panose="020B0604020202020204" pitchFamily="34" charset="0"/>
                <a:cs typeface="Arial" panose="020B0604020202020204" pitchFamily="34" charset="0"/>
              </a:rPr>
              <a:t>Liquidación Privada Declaración de Renta año 2015</a:t>
            </a:r>
          </a:p>
        </p:txBody>
      </p:sp>
      <p:graphicFrame>
        <p:nvGraphicFramePr>
          <p:cNvPr id="4" name="Tabla 3"/>
          <p:cNvGraphicFramePr>
            <a:graphicFrameLocks noGrp="1"/>
          </p:cNvGraphicFramePr>
          <p:nvPr>
            <p:extLst/>
          </p:nvPr>
        </p:nvGraphicFramePr>
        <p:xfrm>
          <a:off x="1632398" y="2402230"/>
          <a:ext cx="5660266" cy="2814640"/>
        </p:xfrm>
        <a:graphic>
          <a:graphicData uri="http://schemas.openxmlformats.org/drawingml/2006/table">
            <a:tbl>
              <a:tblPr>
                <a:tableStyleId>{2D5ABB26-0587-4C30-8999-92F81FD0307C}</a:tableStyleId>
              </a:tblPr>
              <a:tblGrid>
                <a:gridCol w="3989615">
                  <a:extLst>
                    <a:ext uri="{9D8B030D-6E8A-4147-A177-3AD203B41FA5}">
                      <a16:colId xmlns:a16="http://schemas.microsoft.com/office/drawing/2014/main" xmlns="" val="2295401042"/>
                    </a:ext>
                  </a:extLst>
                </a:gridCol>
                <a:gridCol w="1670651">
                  <a:extLst>
                    <a:ext uri="{9D8B030D-6E8A-4147-A177-3AD203B41FA5}">
                      <a16:colId xmlns:a16="http://schemas.microsoft.com/office/drawing/2014/main" xmlns="" val="1093048525"/>
                    </a:ext>
                  </a:extLst>
                </a:gridCol>
              </a:tblGrid>
              <a:tr h="281464">
                <a:tc>
                  <a:txBody>
                    <a:bodyPr/>
                    <a:lstStyle/>
                    <a:p>
                      <a:pPr algn="l" fontAlgn="b"/>
                      <a:r>
                        <a:rPr lang="es-ES" sz="1800" u="none" strike="noStrike" dirty="0">
                          <a:effectLst/>
                          <a:latin typeface="Arial" panose="020B0604020202020204" pitchFamily="34" charset="0"/>
                          <a:cs typeface="Arial" panose="020B0604020202020204" pitchFamily="34" charset="0"/>
                        </a:rPr>
                        <a:t>Ingresos netos</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2.500.000.000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458209902"/>
                  </a:ext>
                </a:extLst>
              </a:tr>
              <a:tr h="281464">
                <a:tc>
                  <a:txBody>
                    <a:bodyPr/>
                    <a:lstStyle/>
                    <a:p>
                      <a:pPr algn="l" fontAlgn="b"/>
                      <a:r>
                        <a:rPr lang="es-ES" sz="1800" u="none" strike="noStrike" dirty="0">
                          <a:effectLst/>
                          <a:latin typeface="Arial" panose="020B0604020202020204" pitchFamily="34" charset="0"/>
                          <a:cs typeface="Arial" panose="020B0604020202020204" pitchFamily="34" charset="0"/>
                        </a:rPr>
                        <a:t>Costos y </a:t>
                      </a:r>
                      <a:r>
                        <a:rPr lang="es-ES" sz="1800" u="none" strike="noStrike" dirty="0" smtClean="0">
                          <a:effectLst/>
                          <a:latin typeface="Arial" panose="020B0604020202020204" pitchFamily="34" charset="0"/>
                          <a:cs typeface="Arial" panose="020B0604020202020204" pitchFamily="34" charset="0"/>
                        </a:rPr>
                        <a:t>deducciones</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2.100.000.000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975798325"/>
                  </a:ext>
                </a:extLst>
              </a:tr>
              <a:tr h="281464">
                <a:tc>
                  <a:txBody>
                    <a:bodyPr/>
                    <a:lstStyle/>
                    <a:p>
                      <a:pPr algn="l" fontAlgn="b"/>
                      <a:r>
                        <a:rPr lang="es-ES" sz="1800" b="1" u="none" strike="noStrike">
                          <a:effectLst/>
                          <a:latin typeface="Arial" panose="020B0604020202020204" pitchFamily="34" charset="0"/>
                          <a:cs typeface="Arial" panose="020B0604020202020204" pitchFamily="34" charset="0"/>
                        </a:rPr>
                        <a:t>Renta líquida ordinaria</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b="1" u="none" strike="noStrike" dirty="0">
                          <a:effectLst/>
                          <a:latin typeface="Arial" panose="020B0604020202020204" pitchFamily="34" charset="0"/>
                          <a:cs typeface="Arial" panose="020B0604020202020204" pitchFamily="34" charset="0"/>
                        </a:rPr>
                        <a:t>400.000.000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685470805"/>
                  </a:ext>
                </a:extLst>
              </a:tr>
              <a:tr h="281464">
                <a:tc>
                  <a:txBody>
                    <a:bodyPr/>
                    <a:lstStyle/>
                    <a:p>
                      <a:pPr algn="l" fontAlgn="b"/>
                      <a:r>
                        <a:rPr lang="es-ES" sz="1800" u="none" strike="noStrike" dirty="0">
                          <a:effectLst/>
                          <a:latin typeface="Arial" panose="020B0604020202020204" pitchFamily="34" charset="0"/>
                          <a:cs typeface="Arial" panose="020B0604020202020204" pitchFamily="34" charset="0"/>
                        </a:rPr>
                        <a:t>Renta presuntiva</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50.000.000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247949621"/>
                  </a:ext>
                </a:extLst>
              </a:tr>
              <a:tr h="281464">
                <a:tc>
                  <a:txBody>
                    <a:bodyPr/>
                    <a:lstStyle/>
                    <a:p>
                      <a:pPr algn="l" fontAlgn="b"/>
                      <a:r>
                        <a:rPr lang="es-ES" sz="1800" b="1" u="none" strike="noStrike" dirty="0">
                          <a:effectLst/>
                          <a:latin typeface="Arial" panose="020B0604020202020204" pitchFamily="34" charset="0"/>
                          <a:cs typeface="Arial" panose="020B0604020202020204" pitchFamily="34" charset="0"/>
                        </a:rPr>
                        <a:t>Renta líquida gravable</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b="1" u="none" strike="noStrike" dirty="0">
                          <a:effectLst/>
                          <a:latin typeface="Arial" panose="020B0604020202020204" pitchFamily="34" charset="0"/>
                          <a:cs typeface="Arial" panose="020B0604020202020204" pitchFamily="34" charset="0"/>
                        </a:rPr>
                        <a:t>400.000.000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819508549"/>
                  </a:ext>
                </a:extLst>
              </a:tr>
              <a:tr h="281464">
                <a:tc>
                  <a:txBody>
                    <a:bodyPr/>
                    <a:lstStyle/>
                    <a:p>
                      <a:pPr algn="l" fontAlgn="b"/>
                      <a:r>
                        <a:rPr lang="es-ES" sz="1800" u="none" strike="noStrike" dirty="0">
                          <a:effectLst/>
                          <a:latin typeface="Arial" panose="020B0604020202020204" pitchFamily="34" charset="0"/>
                          <a:cs typeface="Arial" panose="020B0604020202020204" pitchFamily="34" charset="0"/>
                        </a:rPr>
                        <a:t>Impuesto de renta 25%</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dirty="0">
                          <a:effectLst/>
                          <a:latin typeface="Arial" panose="020B0604020202020204" pitchFamily="34" charset="0"/>
                          <a:cs typeface="Arial" panose="020B0604020202020204" pitchFamily="34" charset="0"/>
                        </a:rPr>
                        <a:t>100.000.000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4223272623"/>
                  </a:ext>
                </a:extLst>
              </a:tr>
              <a:tr h="281464">
                <a:tc>
                  <a:txBody>
                    <a:bodyPr/>
                    <a:lstStyle/>
                    <a:p>
                      <a:pPr algn="l" fontAlgn="b"/>
                      <a:r>
                        <a:rPr lang="es-ES" sz="1800" u="none" strike="noStrike" dirty="0">
                          <a:effectLst/>
                          <a:latin typeface="Arial" panose="020B0604020202020204" pitchFamily="34" charset="0"/>
                          <a:cs typeface="Arial" panose="020B0604020202020204" pitchFamily="34" charset="0"/>
                        </a:rPr>
                        <a:t>Anticipo de renta por el año 2015</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32.000.000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767922125"/>
                  </a:ext>
                </a:extLst>
              </a:tr>
              <a:tr h="281464">
                <a:tc>
                  <a:txBody>
                    <a:bodyPr/>
                    <a:lstStyle/>
                    <a:p>
                      <a:pPr algn="l" fontAlgn="b"/>
                      <a:r>
                        <a:rPr lang="es-ES" sz="1800" u="none" strike="noStrike" dirty="0">
                          <a:effectLst/>
                          <a:latin typeface="Arial" panose="020B0604020202020204" pitchFamily="34" charset="0"/>
                          <a:cs typeface="Arial" panose="020B0604020202020204" pitchFamily="34" charset="0"/>
                        </a:rPr>
                        <a:t>Retención en la fuente</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25.000.000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889716693"/>
                  </a:ext>
                </a:extLst>
              </a:tr>
              <a:tr h="281464">
                <a:tc>
                  <a:txBody>
                    <a:bodyPr/>
                    <a:lstStyle/>
                    <a:p>
                      <a:pPr algn="l" fontAlgn="b"/>
                      <a:r>
                        <a:rPr lang="es-ES" sz="1800" u="none" strike="noStrike" dirty="0">
                          <a:effectLst/>
                          <a:latin typeface="Arial" panose="020B0604020202020204" pitchFamily="34" charset="0"/>
                          <a:cs typeface="Arial" panose="020B0604020202020204" pitchFamily="34" charset="0"/>
                        </a:rPr>
                        <a:t>Anticipo de renta por el año 2016</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50.000.000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459038593"/>
                  </a:ext>
                </a:extLst>
              </a:tr>
              <a:tr h="281464">
                <a:tc>
                  <a:txBody>
                    <a:bodyPr/>
                    <a:lstStyle/>
                    <a:p>
                      <a:pPr algn="l" fontAlgn="b"/>
                      <a:r>
                        <a:rPr lang="es-ES" sz="1800" b="1" u="none" strike="noStrike">
                          <a:effectLst/>
                          <a:latin typeface="Arial" panose="020B0604020202020204" pitchFamily="34" charset="0"/>
                          <a:cs typeface="Arial" panose="020B0604020202020204" pitchFamily="34" charset="0"/>
                        </a:rPr>
                        <a:t>Saldo a pagar</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b="1" u="none" strike="noStrike" dirty="0">
                          <a:effectLst/>
                          <a:latin typeface="Arial" panose="020B0604020202020204" pitchFamily="34" charset="0"/>
                          <a:cs typeface="Arial" panose="020B0604020202020204" pitchFamily="34" charset="0"/>
                        </a:rPr>
                        <a:t>93.000.000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150275799"/>
                  </a:ext>
                </a:extLst>
              </a:tr>
            </a:tbl>
          </a:graphicData>
        </a:graphic>
      </p:graphicFrame>
    </p:spTree>
    <p:extLst>
      <p:ext uri="{BB962C8B-B14F-4D97-AF65-F5344CB8AC3E}">
        <p14:creationId xmlns:p14="http://schemas.microsoft.com/office/powerpoint/2010/main" val="3785334659"/>
      </p:ext>
    </p:extLst>
  </p:cSld>
  <p:clrMapOvr>
    <a:masterClrMapping/>
  </p:clrMapOvr>
  <p:transition spd="med">
    <p:pull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ángulo 64"/>
          <p:cNvSpPr/>
          <p:nvPr/>
        </p:nvSpPr>
        <p:spPr>
          <a:xfrm>
            <a:off x="1781239" y="1020598"/>
            <a:ext cx="5414831" cy="415498"/>
          </a:xfrm>
          <a:prstGeom prst="rect">
            <a:avLst/>
          </a:prstGeom>
        </p:spPr>
        <p:txBody>
          <a:bodyPr wrap="square">
            <a:spAutoFit/>
          </a:bodyPr>
          <a:lstStyle/>
          <a:p>
            <a:pPr algn="ctr"/>
            <a:r>
              <a:rPr lang="es-ES" sz="2100" b="1" dirty="0">
                <a:solidFill>
                  <a:schemeClr val="accent3">
                    <a:lumMod val="50000"/>
                  </a:schemeClr>
                </a:solidFill>
                <a:latin typeface="Arial" panose="020B0604020202020204" pitchFamily="34" charset="0"/>
                <a:cs typeface="Arial" panose="020B0604020202020204" pitchFamily="34" charset="0"/>
              </a:rPr>
              <a:t>Cálculo del Anticipo Renta año 2016</a:t>
            </a:r>
          </a:p>
        </p:txBody>
      </p:sp>
      <p:graphicFrame>
        <p:nvGraphicFramePr>
          <p:cNvPr id="2" name="Tabla 1"/>
          <p:cNvGraphicFramePr>
            <a:graphicFrameLocks noGrp="1"/>
          </p:cNvGraphicFramePr>
          <p:nvPr>
            <p:extLst/>
          </p:nvPr>
        </p:nvGraphicFramePr>
        <p:xfrm>
          <a:off x="994893" y="2102783"/>
          <a:ext cx="4723328" cy="1125856"/>
        </p:xfrm>
        <a:graphic>
          <a:graphicData uri="http://schemas.openxmlformats.org/drawingml/2006/table">
            <a:tbl>
              <a:tblPr>
                <a:tableStyleId>{5C22544A-7EE6-4342-B048-85BDC9FD1C3A}</a:tableStyleId>
              </a:tblPr>
              <a:tblGrid>
                <a:gridCol w="3312894">
                  <a:extLst>
                    <a:ext uri="{9D8B030D-6E8A-4147-A177-3AD203B41FA5}">
                      <a16:colId xmlns:a16="http://schemas.microsoft.com/office/drawing/2014/main" xmlns="" val="2200548600"/>
                    </a:ext>
                  </a:extLst>
                </a:gridCol>
                <a:gridCol w="1410434">
                  <a:extLst>
                    <a:ext uri="{9D8B030D-6E8A-4147-A177-3AD203B41FA5}">
                      <a16:colId xmlns:a16="http://schemas.microsoft.com/office/drawing/2014/main" xmlns="" val="2927522294"/>
                    </a:ext>
                  </a:extLst>
                </a:gridCol>
              </a:tblGrid>
              <a:tr h="281464">
                <a:tc>
                  <a:txBody>
                    <a:bodyPr/>
                    <a:lstStyle/>
                    <a:p>
                      <a:pPr marL="0" algn="l" defTabSz="914400" rtl="0" eaLnBrk="1" fontAlgn="b" latinLnBrk="0" hangingPunct="1"/>
                      <a:r>
                        <a:rPr lang="es-ES" sz="1800" b="1" u="none" strike="noStrike" kern="1200" dirty="0">
                          <a:solidFill>
                            <a:schemeClr val="tx1"/>
                          </a:solidFill>
                          <a:effectLst/>
                          <a:latin typeface="Arial" panose="020B0604020202020204" pitchFamily="34" charset="0"/>
                          <a:ea typeface="+mn-ea"/>
                          <a:cs typeface="Arial" panose="020B0604020202020204" pitchFamily="34" charset="0"/>
                        </a:rPr>
                        <a:t>Impuesto de renta 2015</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algn="r" defTabSz="914400" rtl="0" eaLnBrk="1" fontAlgn="b" latinLnBrk="0" hangingPunct="1"/>
                      <a:r>
                        <a:rPr lang="es-ES" sz="1800" b="1" u="none" strike="noStrike" kern="1200">
                          <a:solidFill>
                            <a:schemeClr val="tx1"/>
                          </a:solidFill>
                          <a:effectLst/>
                          <a:latin typeface="Arial" panose="020B0604020202020204" pitchFamily="34" charset="0"/>
                          <a:ea typeface="+mn-ea"/>
                          <a:cs typeface="Arial" panose="020B0604020202020204" pitchFamily="34" charset="0"/>
                        </a:rPr>
                        <a:t>100.000.000</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98619861"/>
                  </a:ext>
                </a:extLst>
              </a:tr>
              <a:tr h="281464">
                <a:tc>
                  <a:txBody>
                    <a:bodyPr/>
                    <a:lstStyle/>
                    <a:p>
                      <a:pPr marL="0" algn="l" defTabSz="914400" rtl="0" eaLnBrk="1" fontAlgn="b" latinLnBrk="0" hangingPunct="1"/>
                      <a:r>
                        <a:rPr lang="es-ES" sz="1800" b="1" u="none" strike="noStrike" kern="1200" dirty="0">
                          <a:solidFill>
                            <a:schemeClr val="tx1"/>
                          </a:solidFill>
                          <a:effectLst/>
                          <a:latin typeface="Arial" panose="020B0604020202020204" pitchFamily="34" charset="0"/>
                          <a:ea typeface="+mn-ea"/>
                          <a:cs typeface="Arial" panose="020B0604020202020204" pitchFamily="34" charset="0"/>
                        </a:rPr>
                        <a:t>Anticipo 75%</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algn="r" defTabSz="914400" rtl="0" eaLnBrk="1" fontAlgn="b" latinLnBrk="0" hangingPunct="1"/>
                      <a:r>
                        <a:rPr lang="es-ES" sz="1800" b="1" u="none" strike="noStrike" kern="1200" dirty="0">
                          <a:solidFill>
                            <a:schemeClr val="tx1"/>
                          </a:solidFill>
                          <a:effectLst/>
                          <a:latin typeface="Arial" panose="020B0604020202020204" pitchFamily="34" charset="0"/>
                          <a:ea typeface="+mn-ea"/>
                          <a:cs typeface="Arial" panose="020B0604020202020204" pitchFamily="34" charset="0"/>
                        </a:rPr>
                        <a:t>75.000.000</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24489598"/>
                  </a:ext>
                </a:extLst>
              </a:tr>
              <a:tr h="281464">
                <a:tc>
                  <a:txBody>
                    <a:bodyPr/>
                    <a:lstStyle/>
                    <a:p>
                      <a:pPr marL="0" algn="l" defTabSz="914400" rtl="0" eaLnBrk="1" fontAlgn="b" latinLnBrk="0" hangingPunct="1"/>
                      <a:r>
                        <a:rPr lang="es-ES" sz="1800" b="1" u="none" strike="noStrike" kern="1200" dirty="0">
                          <a:solidFill>
                            <a:schemeClr val="tx1"/>
                          </a:solidFill>
                          <a:effectLst/>
                          <a:latin typeface="Arial" panose="020B0604020202020204" pitchFamily="34" charset="0"/>
                          <a:ea typeface="+mn-ea"/>
                          <a:cs typeface="Arial" panose="020B0604020202020204" pitchFamily="34" charset="0"/>
                        </a:rPr>
                        <a:t>(-) Retención en la fuente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algn="r" defTabSz="914400" rtl="0" eaLnBrk="1" fontAlgn="b" latinLnBrk="0" hangingPunct="1"/>
                      <a:r>
                        <a:rPr lang="es-ES" sz="1800" b="1" u="none" strike="noStrike" kern="1200">
                          <a:solidFill>
                            <a:schemeClr val="tx1"/>
                          </a:solidFill>
                          <a:effectLst/>
                          <a:latin typeface="Arial" panose="020B0604020202020204" pitchFamily="34" charset="0"/>
                          <a:ea typeface="+mn-ea"/>
                          <a:cs typeface="Arial" panose="020B0604020202020204" pitchFamily="34" charset="0"/>
                        </a:rPr>
                        <a:t>25.000.000</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001801808"/>
                  </a:ext>
                </a:extLst>
              </a:tr>
              <a:tr h="281464">
                <a:tc>
                  <a:txBody>
                    <a:bodyPr/>
                    <a:lstStyle/>
                    <a:p>
                      <a:pPr marL="0" algn="l" defTabSz="914400" rtl="0" eaLnBrk="1" fontAlgn="b" latinLnBrk="0" hangingPunct="1"/>
                      <a:r>
                        <a:rPr lang="es-ES" sz="1800" b="1" u="none" strike="noStrike" kern="1200" dirty="0">
                          <a:solidFill>
                            <a:schemeClr val="tx1"/>
                          </a:solidFill>
                          <a:effectLst/>
                          <a:latin typeface="Arial" panose="020B0604020202020204" pitchFamily="34" charset="0"/>
                          <a:ea typeface="+mn-ea"/>
                          <a:cs typeface="Arial" panose="020B0604020202020204" pitchFamily="34" charset="0"/>
                        </a:rPr>
                        <a:t>Anticipo Cálculo directo</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algn="r" defTabSz="914400" rtl="0" eaLnBrk="1" fontAlgn="b" latinLnBrk="0" hangingPunct="1"/>
                      <a:r>
                        <a:rPr lang="es-ES" sz="1800" b="1" u="none" strike="noStrike" kern="1200" dirty="0">
                          <a:solidFill>
                            <a:schemeClr val="tx1"/>
                          </a:solidFill>
                          <a:effectLst/>
                          <a:latin typeface="Arial" panose="020B0604020202020204" pitchFamily="34" charset="0"/>
                          <a:ea typeface="+mn-ea"/>
                          <a:cs typeface="Arial" panose="020B0604020202020204" pitchFamily="34" charset="0"/>
                        </a:rPr>
                        <a:t>50.000.000</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4041918882"/>
                  </a:ext>
                </a:extLst>
              </a:tr>
            </a:tbl>
          </a:graphicData>
        </a:graphic>
      </p:graphicFrame>
      <p:graphicFrame>
        <p:nvGraphicFramePr>
          <p:cNvPr id="3" name="Tabla 2"/>
          <p:cNvGraphicFramePr>
            <a:graphicFrameLocks noGrp="1"/>
          </p:cNvGraphicFramePr>
          <p:nvPr>
            <p:extLst/>
          </p:nvPr>
        </p:nvGraphicFramePr>
        <p:xfrm>
          <a:off x="2318199" y="4053638"/>
          <a:ext cx="4723329" cy="1688784"/>
        </p:xfrm>
        <a:graphic>
          <a:graphicData uri="http://schemas.openxmlformats.org/drawingml/2006/table">
            <a:tbl>
              <a:tblPr>
                <a:tableStyleId>{5C22544A-7EE6-4342-B048-85BDC9FD1C3A}</a:tableStyleId>
              </a:tblPr>
              <a:tblGrid>
                <a:gridCol w="3329218">
                  <a:extLst>
                    <a:ext uri="{9D8B030D-6E8A-4147-A177-3AD203B41FA5}">
                      <a16:colId xmlns:a16="http://schemas.microsoft.com/office/drawing/2014/main" xmlns="" val="3984219842"/>
                    </a:ext>
                  </a:extLst>
                </a:gridCol>
                <a:gridCol w="1394111">
                  <a:extLst>
                    <a:ext uri="{9D8B030D-6E8A-4147-A177-3AD203B41FA5}">
                      <a16:colId xmlns:a16="http://schemas.microsoft.com/office/drawing/2014/main" xmlns="" val="61526955"/>
                    </a:ext>
                  </a:extLst>
                </a:gridCol>
              </a:tblGrid>
              <a:tr h="281464">
                <a:tc>
                  <a:txBody>
                    <a:bodyPr/>
                    <a:lstStyle/>
                    <a:p>
                      <a:pPr algn="l" fontAlgn="b"/>
                      <a:r>
                        <a:rPr lang="es-ES" sz="1800" u="none" strike="noStrike">
                          <a:effectLst/>
                          <a:latin typeface="Arial" panose="020B0604020202020204" pitchFamily="34" charset="0"/>
                          <a:cs typeface="Arial" panose="020B0604020202020204" pitchFamily="34" charset="0"/>
                        </a:rPr>
                        <a:t>Impuesto de renta 2015</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100.000.000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2733226"/>
                  </a:ext>
                </a:extLst>
              </a:tr>
              <a:tr h="281464">
                <a:tc>
                  <a:txBody>
                    <a:bodyPr/>
                    <a:lstStyle/>
                    <a:p>
                      <a:pPr algn="l" fontAlgn="b"/>
                      <a:r>
                        <a:rPr lang="es-ES" sz="1800" u="none" strike="noStrike">
                          <a:effectLst/>
                          <a:latin typeface="Arial" panose="020B0604020202020204" pitchFamily="34" charset="0"/>
                          <a:cs typeface="Arial" panose="020B0604020202020204" pitchFamily="34" charset="0"/>
                        </a:rPr>
                        <a:t>Impuesto de renta 2014</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120.000.000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06581543"/>
                  </a:ext>
                </a:extLst>
              </a:tr>
              <a:tr h="281464">
                <a:tc>
                  <a:txBody>
                    <a:bodyPr/>
                    <a:lstStyle/>
                    <a:p>
                      <a:pPr algn="l" fontAlgn="b"/>
                      <a:r>
                        <a:rPr lang="es-ES" sz="1800" b="1" u="none" strike="noStrike" dirty="0">
                          <a:effectLst/>
                          <a:latin typeface="Arial" panose="020B0604020202020204" pitchFamily="34" charset="0"/>
                          <a:cs typeface="Arial" panose="020B0604020202020204" pitchFamily="34" charset="0"/>
                        </a:rPr>
                        <a:t>Base del anticipo Promedio</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b="1" u="none" strike="noStrike" dirty="0">
                          <a:effectLst/>
                          <a:latin typeface="Arial" panose="020B0604020202020204" pitchFamily="34" charset="0"/>
                          <a:cs typeface="Arial" panose="020B0604020202020204" pitchFamily="34" charset="0"/>
                        </a:rPr>
                        <a:t>110.000.000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441353194"/>
                  </a:ext>
                </a:extLst>
              </a:tr>
              <a:tr h="281464">
                <a:tc>
                  <a:txBody>
                    <a:bodyPr/>
                    <a:lstStyle/>
                    <a:p>
                      <a:pPr algn="l" fontAlgn="b"/>
                      <a:r>
                        <a:rPr lang="es-ES" sz="1800" u="none" strike="noStrike">
                          <a:effectLst/>
                          <a:latin typeface="Arial" panose="020B0604020202020204" pitchFamily="34" charset="0"/>
                          <a:cs typeface="Arial" panose="020B0604020202020204" pitchFamily="34" charset="0"/>
                        </a:rPr>
                        <a:t>Anticipo 75%</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82.500.000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919896330"/>
                  </a:ext>
                </a:extLst>
              </a:tr>
              <a:tr h="281464">
                <a:tc>
                  <a:txBody>
                    <a:bodyPr/>
                    <a:lstStyle/>
                    <a:p>
                      <a:pPr algn="l" fontAlgn="b"/>
                      <a:r>
                        <a:rPr lang="es-ES" sz="1800" u="none" strike="noStrike">
                          <a:effectLst/>
                          <a:latin typeface="Arial" panose="020B0604020202020204" pitchFamily="34" charset="0"/>
                          <a:cs typeface="Arial" panose="020B0604020202020204" pitchFamily="34" charset="0"/>
                        </a:rPr>
                        <a:t>(-) Retención en la fuente</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u="none" strike="noStrike">
                          <a:effectLst/>
                          <a:latin typeface="Arial" panose="020B0604020202020204" pitchFamily="34" charset="0"/>
                          <a:cs typeface="Arial" panose="020B0604020202020204" pitchFamily="34" charset="0"/>
                        </a:rPr>
                        <a:t>25.000.000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30030755"/>
                  </a:ext>
                </a:extLst>
              </a:tr>
              <a:tr h="281464">
                <a:tc>
                  <a:txBody>
                    <a:bodyPr/>
                    <a:lstStyle/>
                    <a:p>
                      <a:pPr algn="l" fontAlgn="b"/>
                      <a:r>
                        <a:rPr lang="es-ES" sz="1800" b="1" u="none" strike="noStrike" dirty="0">
                          <a:effectLst/>
                          <a:latin typeface="Arial" panose="020B0604020202020204" pitchFamily="34" charset="0"/>
                          <a:cs typeface="Arial" panose="020B0604020202020204" pitchFamily="34" charset="0"/>
                        </a:rPr>
                        <a:t>Anticipo </a:t>
                      </a:r>
                      <a:r>
                        <a:rPr lang="es-ES" sz="1800" b="1" u="none" strike="noStrike" dirty="0" smtClean="0">
                          <a:effectLst/>
                          <a:latin typeface="Arial" panose="020B0604020202020204" pitchFamily="34" charset="0"/>
                          <a:cs typeface="Arial" panose="020B0604020202020204" pitchFamily="34" charset="0"/>
                        </a:rPr>
                        <a:t>Método del promedio</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800" b="1" u="none" strike="noStrike" dirty="0">
                          <a:effectLst/>
                          <a:latin typeface="Arial" panose="020B0604020202020204" pitchFamily="34" charset="0"/>
                          <a:cs typeface="Arial" panose="020B0604020202020204" pitchFamily="34" charset="0"/>
                        </a:rPr>
                        <a:t>57.500.000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914569571"/>
                  </a:ext>
                </a:extLst>
              </a:tr>
            </a:tbl>
          </a:graphicData>
        </a:graphic>
      </p:graphicFrame>
      <p:sp>
        <p:nvSpPr>
          <p:cNvPr id="68" name="Rectángulo 67"/>
          <p:cNvSpPr/>
          <p:nvPr/>
        </p:nvSpPr>
        <p:spPr>
          <a:xfrm>
            <a:off x="927279" y="1733209"/>
            <a:ext cx="1118117" cy="415498"/>
          </a:xfrm>
          <a:prstGeom prst="rect">
            <a:avLst/>
          </a:prstGeom>
        </p:spPr>
        <p:txBody>
          <a:bodyPr wrap="square">
            <a:spAutoFit/>
          </a:bodyPr>
          <a:lstStyle/>
          <a:p>
            <a:r>
              <a:rPr lang="es-ES" sz="2100" b="1" dirty="0">
                <a:solidFill>
                  <a:srgbClr val="6666FF"/>
                </a:solidFill>
                <a:latin typeface="Arial" panose="020B0604020202020204" pitchFamily="34" charset="0"/>
                <a:cs typeface="Arial" panose="020B0604020202020204" pitchFamily="34" charset="0"/>
              </a:rPr>
              <a:t>Directo</a:t>
            </a:r>
          </a:p>
        </p:txBody>
      </p:sp>
      <p:sp>
        <p:nvSpPr>
          <p:cNvPr id="6" name="Rectángulo 5"/>
          <p:cNvSpPr/>
          <p:nvPr/>
        </p:nvSpPr>
        <p:spPr>
          <a:xfrm>
            <a:off x="2253440" y="3715503"/>
            <a:ext cx="1426994" cy="415498"/>
          </a:xfrm>
          <a:prstGeom prst="rect">
            <a:avLst/>
          </a:prstGeom>
        </p:spPr>
        <p:txBody>
          <a:bodyPr wrap="none">
            <a:spAutoFit/>
          </a:bodyPr>
          <a:lstStyle/>
          <a:p>
            <a:r>
              <a:rPr lang="es-ES" sz="2100" b="1" dirty="0">
                <a:solidFill>
                  <a:srgbClr val="6666FF"/>
                </a:solidFill>
                <a:latin typeface="Arial" panose="020B0604020202020204" pitchFamily="34" charset="0"/>
                <a:cs typeface="Arial" panose="020B0604020202020204" pitchFamily="34" charset="0"/>
              </a:rPr>
              <a:t>Promedio</a:t>
            </a:r>
          </a:p>
        </p:txBody>
      </p:sp>
    </p:spTree>
    <p:extLst>
      <p:ext uri="{BB962C8B-B14F-4D97-AF65-F5344CB8AC3E}">
        <p14:creationId xmlns:p14="http://schemas.microsoft.com/office/powerpoint/2010/main" val="531605607"/>
      </p:ext>
    </p:extLst>
  </p:cSld>
  <p:clrMapOvr>
    <a:masterClrMapping/>
  </p:clrMapOvr>
  <p:transition spd="med">
    <p:pull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ángulo 30"/>
          <p:cNvSpPr/>
          <p:nvPr/>
        </p:nvSpPr>
        <p:spPr>
          <a:xfrm>
            <a:off x="1069327" y="955539"/>
            <a:ext cx="6655157" cy="369332"/>
          </a:xfrm>
          <a:prstGeom prst="rect">
            <a:avLst/>
          </a:prstGeom>
        </p:spPr>
        <p:txBody>
          <a:bodyPr wrap="square">
            <a:spAutoFit/>
          </a:bodyPr>
          <a:lstStyle/>
          <a:p>
            <a:pPr algn="ctr"/>
            <a:r>
              <a:rPr lang="es-ES" b="1" dirty="0">
                <a:solidFill>
                  <a:schemeClr val="accent3">
                    <a:lumMod val="50000"/>
                  </a:schemeClr>
                </a:solidFill>
                <a:latin typeface="Arial" panose="020B0604020202020204" pitchFamily="34" charset="0"/>
                <a:cs typeface="Arial" panose="020B0604020202020204" pitchFamily="34" charset="0"/>
              </a:rPr>
              <a:t>Formula para calcular la reducción del anticipo de renta</a:t>
            </a:r>
          </a:p>
        </p:txBody>
      </p:sp>
      <p:sp>
        <p:nvSpPr>
          <p:cNvPr id="2" name="Conector 1"/>
          <p:cNvSpPr/>
          <p:nvPr/>
        </p:nvSpPr>
        <p:spPr>
          <a:xfrm>
            <a:off x="453554" y="1976010"/>
            <a:ext cx="598868" cy="434662"/>
          </a:xfrm>
          <a:prstGeom prst="flowChartConnecto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p>
        </p:txBody>
      </p:sp>
      <p:sp>
        <p:nvSpPr>
          <p:cNvPr id="33" name="Rectángulo 32"/>
          <p:cNvSpPr/>
          <p:nvPr/>
        </p:nvSpPr>
        <p:spPr>
          <a:xfrm>
            <a:off x="554099" y="1990939"/>
            <a:ext cx="353435" cy="415498"/>
          </a:xfrm>
          <a:prstGeom prst="rect">
            <a:avLst/>
          </a:prstGeom>
        </p:spPr>
        <p:txBody>
          <a:bodyPr wrap="square">
            <a:spAutoFit/>
          </a:bodyPr>
          <a:lstStyle/>
          <a:p>
            <a:pPr algn="ctr"/>
            <a:r>
              <a:rPr lang="es-ES" sz="2100" b="1" dirty="0">
                <a:solidFill>
                  <a:schemeClr val="tx2">
                    <a:lumMod val="50000"/>
                  </a:schemeClr>
                </a:solidFill>
                <a:latin typeface="Arial" panose="020B0604020202020204" pitchFamily="34" charset="0"/>
                <a:cs typeface="Arial" panose="020B0604020202020204" pitchFamily="34" charset="0"/>
              </a:rPr>
              <a:t>1</a:t>
            </a:r>
          </a:p>
        </p:txBody>
      </p:sp>
      <p:sp>
        <p:nvSpPr>
          <p:cNvPr id="34" name="Rectángulo 33"/>
          <p:cNvSpPr/>
          <p:nvPr/>
        </p:nvSpPr>
        <p:spPr>
          <a:xfrm>
            <a:off x="992857" y="2060470"/>
            <a:ext cx="3826636" cy="300082"/>
          </a:xfrm>
          <a:prstGeom prst="rect">
            <a:avLst/>
          </a:prstGeom>
        </p:spPr>
        <p:txBody>
          <a:bodyPr wrap="square">
            <a:spAutoFit/>
          </a:bodyPr>
          <a:lstStyle/>
          <a:p>
            <a:r>
              <a:rPr lang="es-ES" sz="1350" b="1" dirty="0">
                <a:solidFill>
                  <a:schemeClr val="tx1">
                    <a:lumMod val="95000"/>
                    <a:lumOff val="5000"/>
                  </a:schemeClr>
                </a:solidFill>
                <a:latin typeface="Arial" panose="020B0604020202020204" pitchFamily="34" charset="0"/>
                <a:cs typeface="Arial" panose="020B0604020202020204" pitchFamily="34" charset="0"/>
              </a:rPr>
              <a:t>Determinación proporcional de los ingresos</a:t>
            </a:r>
          </a:p>
        </p:txBody>
      </p:sp>
      <p:graphicFrame>
        <p:nvGraphicFramePr>
          <p:cNvPr id="4" name="Tabla 3"/>
          <p:cNvGraphicFramePr>
            <a:graphicFrameLocks noGrp="1"/>
          </p:cNvGraphicFramePr>
          <p:nvPr>
            <p:extLst/>
          </p:nvPr>
        </p:nvGraphicFramePr>
        <p:xfrm>
          <a:off x="942421" y="2632075"/>
          <a:ext cx="3359945" cy="441008"/>
        </p:xfrm>
        <a:graphic>
          <a:graphicData uri="http://schemas.openxmlformats.org/drawingml/2006/table">
            <a:tbl>
              <a:tblPr>
                <a:tableStyleId>{5C22544A-7EE6-4342-B048-85BDC9FD1C3A}</a:tableStyleId>
              </a:tblPr>
              <a:tblGrid>
                <a:gridCol w="2205502">
                  <a:extLst>
                    <a:ext uri="{9D8B030D-6E8A-4147-A177-3AD203B41FA5}">
                      <a16:colId xmlns:a16="http://schemas.microsoft.com/office/drawing/2014/main" xmlns="" val="285150800"/>
                    </a:ext>
                  </a:extLst>
                </a:gridCol>
                <a:gridCol w="1154443">
                  <a:extLst>
                    <a:ext uri="{9D8B030D-6E8A-4147-A177-3AD203B41FA5}">
                      <a16:colId xmlns:a16="http://schemas.microsoft.com/office/drawing/2014/main" xmlns="" val="1068282737"/>
                    </a:ext>
                  </a:extLst>
                </a:gridCol>
              </a:tblGrid>
              <a:tr h="212884">
                <a:tc>
                  <a:txBody>
                    <a:bodyPr/>
                    <a:lstStyle/>
                    <a:p>
                      <a:pPr algn="ctr" fontAlgn="b"/>
                      <a:r>
                        <a:rPr lang="es-ES" sz="1400" u="none" strike="noStrike" dirty="0">
                          <a:effectLst/>
                          <a:latin typeface="Arial" panose="020B0604020202020204" pitchFamily="34" charset="0"/>
                          <a:cs typeface="Arial" panose="020B0604020202020204" pitchFamily="34" charset="0"/>
                        </a:rPr>
                        <a:t>Ingresos ene - marz 2016</a:t>
                      </a:r>
                      <a:endParaRPr lang="es-ES" sz="14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B w="12700" cap="flat" cmpd="sng" algn="ctr">
                      <a:solidFill>
                        <a:schemeClr val="tx1"/>
                      </a:solidFill>
                      <a:prstDash val="solid"/>
                      <a:round/>
                      <a:headEnd type="none" w="med" len="med"/>
                      <a:tailEnd type="none" w="med" len="med"/>
                    </a:lnB>
                    <a:noFill/>
                  </a:tcPr>
                </a:tc>
                <a:tc>
                  <a:txBody>
                    <a:bodyPr/>
                    <a:lstStyle/>
                    <a:p>
                      <a:pPr algn="r" fontAlgn="b"/>
                      <a:r>
                        <a:rPr lang="es-ES" sz="1400" u="none" strike="noStrike" dirty="0">
                          <a:effectLst/>
                          <a:latin typeface="Arial" panose="020B0604020202020204" pitchFamily="34" charset="0"/>
                          <a:cs typeface="Arial" panose="020B0604020202020204" pitchFamily="34" charset="0"/>
                        </a:rPr>
                        <a:t>225.000.000</a:t>
                      </a:r>
                      <a:endParaRPr lang="es-ES" sz="14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6798321"/>
                  </a:ext>
                </a:extLst>
              </a:tr>
              <a:tr h="212884">
                <a:tc>
                  <a:txBody>
                    <a:bodyPr/>
                    <a:lstStyle/>
                    <a:p>
                      <a:pPr algn="ctr" fontAlgn="b"/>
                      <a:r>
                        <a:rPr lang="es-ES" sz="1400" u="none" strike="noStrike" dirty="0">
                          <a:effectLst/>
                          <a:latin typeface="Arial" panose="020B0604020202020204" pitchFamily="34" charset="0"/>
                          <a:cs typeface="Arial" panose="020B0604020202020204" pitchFamily="34" charset="0"/>
                        </a:rPr>
                        <a:t>Ingresos año 2015</a:t>
                      </a:r>
                      <a:endParaRPr lang="es-ES" sz="14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T w="12700" cap="flat" cmpd="sng" algn="ctr">
                      <a:solidFill>
                        <a:schemeClr val="tx1"/>
                      </a:solidFill>
                      <a:prstDash val="solid"/>
                      <a:round/>
                      <a:headEnd type="none" w="med" len="med"/>
                      <a:tailEnd type="none" w="med" len="med"/>
                    </a:lnT>
                    <a:noFill/>
                  </a:tcPr>
                </a:tc>
                <a:tc>
                  <a:txBody>
                    <a:bodyPr/>
                    <a:lstStyle/>
                    <a:p>
                      <a:pPr algn="r" fontAlgn="b"/>
                      <a:r>
                        <a:rPr lang="es-ES" sz="1400" u="none" strike="noStrike" dirty="0">
                          <a:effectLst/>
                          <a:latin typeface="Arial" panose="020B0604020202020204" pitchFamily="34" charset="0"/>
                          <a:cs typeface="Arial" panose="020B0604020202020204" pitchFamily="34" charset="0"/>
                        </a:rPr>
                        <a:t>2.500.000.000</a:t>
                      </a:r>
                      <a:endParaRPr lang="es-ES" sz="14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3817709813"/>
                  </a:ext>
                </a:extLst>
              </a:tr>
            </a:tbl>
          </a:graphicData>
        </a:graphic>
      </p:graphicFrame>
      <p:sp>
        <p:nvSpPr>
          <p:cNvPr id="5" name="Igual que 4"/>
          <p:cNvSpPr/>
          <p:nvPr/>
        </p:nvSpPr>
        <p:spPr>
          <a:xfrm>
            <a:off x="4426192" y="2717774"/>
            <a:ext cx="557933" cy="28211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solidFill>
                <a:schemeClr val="tx1"/>
              </a:solidFill>
            </a:endParaRPr>
          </a:p>
        </p:txBody>
      </p:sp>
      <p:sp>
        <p:nvSpPr>
          <p:cNvPr id="38" name="Rectangle 27"/>
          <p:cNvSpPr>
            <a:spLocks noChangeArrowheads="1"/>
          </p:cNvSpPr>
          <p:nvPr/>
        </p:nvSpPr>
        <p:spPr bwMode="auto">
          <a:xfrm>
            <a:off x="5035373" y="2737093"/>
            <a:ext cx="42205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a:spcBef>
                <a:spcPct val="0"/>
              </a:spcBef>
              <a:buFontTx/>
              <a:buNone/>
            </a:pPr>
            <a:r>
              <a:rPr lang="es-ES" altLang="es-CO" sz="1500" b="1" dirty="0">
                <a:solidFill>
                  <a:srgbClr val="000000"/>
                </a:solidFill>
                <a:latin typeface="Arial" panose="020B0604020202020204" pitchFamily="34" charset="0"/>
                <a:cs typeface="Arial" panose="020B0604020202020204" pitchFamily="34" charset="0"/>
              </a:rPr>
              <a:t>9%</a:t>
            </a:r>
            <a:endParaRPr lang="es-ES" altLang="es-CO" sz="1500" b="1" dirty="0">
              <a:solidFill>
                <a:prstClr val="black"/>
              </a:solidFill>
              <a:latin typeface="Arial" panose="020B0604020202020204" pitchFamily="34" charset="0"/>
              <a:cs typeface="Arial" panose="020B0604020202020204" pitchFamily="34" charset="0"/>
            </a:endParaRPr>
          </a:p>
        </p:txBody>
      </p:sp>
      <p:sp>
        <p:nvSpPr>
          <p:cNvPr id="7" name="Rectángulo 6"/>
          <p:cNvSpPr/>
          <p:nvPr/>
        </p:nvSpPr>
        <p:spPr>
          <a:xfrm>
            <a:off x="4999586" y="2092681"/>
            <a:ext cx="2363147" cy="300082"/>
          </a:xfrm>
          <a:prstGeom prst="rect">
            <a:avLst/>
          </a:prstGeom>
        </p:spPr>
        <p:txBody>
          <a:bodyPr wrap="none">
            <a:spAutoFit/>
          </a:bodyPr>
          <a:lstStyle/>
          <a:p>
            <a:r>
              <a:rPr lang="es-ES" sz="1350" b="1" dirty="0">
                <a:solidFill>
                  <a:srgbClr val="C00000"/>
                </a:solidFill>
                <a:latin typeface="Roboto"/>
              </a:rPr>
              <a:t>RPI% = (LET – IC)/LET*100</a:t>
            </a:r>
            <a:endParaRPr lang="es-ES" sz="1350" b="1" dirty="0">
              <a:solidFill>
                <a:srgbClr val="C00000"/>
              </a:solidFill>
            </a:endParaRPr>
          </a:p>
        </p:txBody>
      </p:sp>
      <p:sp>
        <p:nvSpPr>
          <p:cNvPr id="40" name="Rectangle 12"/>
          <p:cNvSpPr>
            <a:spLocks noChangeArrowheads="1"/>
          </p:cNvSpPr>
          <p:nvPr/>
        </p:nvSpPr>
        <p:spPr bwMode="auto">
          <a:xfrm>
            <a:off x="1676163" y="3234762"/>
            <a:ext cx="1615827"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s-ES" altLang="es-CO" sz="1350" dirty="0">
                <a:solidFill>
                  <a:srgbClr val="000000"/>
                </a:solidFill>
                <a:latin typeface="Arial" panose="020B0604020202020204" pitchFamily="34" charset="0"/>
                <a:cs typeface="Arial" panose="020B0604020202020204" pitchFamily="34" charset="0"/>
              </a:rPr>
              <a:t>(15%-9%)/15%X100 </a:t>
            </a:r>
            <a:endParaRPr lang="es-ES" altLang="es-CO" sz="1350" dirty="0">
              <a:solidFill>
                <a:prstClr val="black"/>
              </a:solidFill>
              <a:latin typeface="Arial" panose="020B0604020202020204" pitchFamily="34" charset="0"/>
              <a:cs typeface="Arial" panose="020B0604020202020204" pitchFamily="34" charset="0"/>
            </a:endParaRPr>
          </a:p>
        </p:txBody>
      </p:sp>
      <p:sp>
        <p:nvSpPr>
          <p:cNvPr id="41" name="Rectangle 13"/>
          <p:cNvSpPr>
            <a:spLocks noChangeArrowheads="1"/>
          </p:cNvSpPr>
          <p:nvPr/>
        </p:nvSpPr>
        <p:spPr bwMode="auto">
          <a:xfrm>
            <a:off x="5088893" y="3176806"/>
            <a:ext cx="38472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spcBef>
                <a:spcPct val="0"/>
              </a:spcBef>
            </a:pPr>
            <a:r>
              <a:rPr lang="es-ES" altLang="es-CO" sz="1500" b="1" dirty="0">
                <a:solidFill>
                  <a:srgbClr val="000000"/>
                </a:solidFill>
                <a:latin typeface="Arial" panose="020B0604020202020204" pitchFamily="34" charset="0"/>
                <a:cs typeface="Arial" panose="020B0604020202020204" pitchFamily="34" charset="0"/>
              </a:rPr>
              <a:t>40%</a:t>
            </a:r>
          </a:p>
        </p:txBody>
      </p:sp>
      <p:sp>
        <p:nvSpPr>
          <p:cNvPr id="42" name="Rectángulo 41"/>
          <p:cNvSpPr/>
          <p:nvPr/>
        </p:nvSpPr>
        <p:spPr>
          <a:xfrm>
            <a:off x="960442" y="3207838"/>
            <a:ext cx="824265" cy="300082"/>
          </a:xfrm>
          <a:prstGeom prst="rect">
            <a:avLst/>
          </a:prstGeom>
        </p:spPr>
        <p:txBody>
          <a:bodyPr wrap="none">
            <a:spAutoFit/>
          </a:bodyPr>
          <a:lstStyle/>
          <a:p>
            <a:r>
              <a:rPr lang="es-ES" sz="1350" b="1" dirty="0">
                <a:solidFill>
                  <a:srgbClr val="C00000"/>
                </a:solidFill>
                <a:latin typeface="Roboto"/>
              </a:rPr>
              <a:t>RPI% = </a:t>
            </a:r>
            <a:endParaRPr lang="es-ES" sz="1350" b="1" dirty="0">
              <a:solidFill>
                <a:srgbClr val="C00000"/>
              </a:solidFill>
            </a:endParaRPr>
          </a:p>
        </p:txBody>
      </p:sp>
      <p:sp>
        <p:nvSpPr>
          <p:cNvPr id="43" name="Igual que 42"/>
          <p:cNvSpPr/>
          <p:nvPr/>
        </p:nvSpPr>
        <p:spPr>
          <a:xfrm>
            <a:off x="4424581" y="3170146"/>
            <a:ext cx="557933" cy="28211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solidFill>
                <a:schemeClr val="tx1"/>
              </a:solidFill>
            </a:endParaRPr>
          </a:p>
        </p:txBody>
      </p:sp>
      <p:sp>
        <p:nvSpPr>
          <p:cNvPr id="44" name="Conector 43"/>
          <p:cNvSpPr/>
          <p:nvPr/>
        </p:nvSpPr>
        <p:spPr>
          <a:xfrm>
            <a:off x="462028" y="4086000"/>
            <a:ext cx="598868" cy="434662"/>
          </a:xfrm>
          <a:prstGeom prst="flowChartConnecto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p>
        </p:txBody>
      </p:sp>
      <p:sp>
        <p:nvSpPr>
          <p:cNvPr id="45" name="Rectángulo 44"/>
          <p:cNvSpPr/>
          <p:nvPr/>
        </p:nvSpPr>
        <p:spPr>
          <a:xfrm>
            <a:off x="562573" y="4076866"/>
            <a:ext cx="353435" cy="415498"/>
          </a:xfrm>
          <a:prstGeom prst="rect">
            <a:avLst/>
          </a:prstGeom>
        </p:spPr>
        <p:txBody>
          <a:bodyPr wrap="square">
            <a:spAutoFit/>
          </a:bodyPr>
          <a:lstStyle/>
          <a:p>
            <a:pPr algn="ctr"/>
            <a:r>
              <a:rPr lang="es-ES" sz="2100" b="1" dirty="0">
                <a:solidFill>
                  <a:schemeClr val="tx2">
                    <a:lumMod val="50000"/>
                  </a:schemeClr>
                </a:solidFill>
                <a:latin typeface="Arial" panose="020B0604020202020204" pitchFamily="34" charset="0"/>
                <a:cs typeface="Arial" panose="020B0604020202020204" pitchFamily="34" charset="0"/>
              </a:rPr>
              <a:t>2</a:t>
            </a:r>
          </a:p>
        </p:txBody>
      </p:sp>
      <p:sp>
        <p:nvSpPr>
          <p:cNvPr id="46" name="Rectángulo 45"/>
          <p:cNvSpPr/>
          <p:nvPr/>
        </p:nvSpPr>
        <p:spPr>
          <a:xfrm>
            <a:off x="1001331" y="4146397"/>
            <a:ext cx="3826636" cy="507831"/>
          </a:xfrm>
          <a:prstGeom prst="rect">
            <a:avLst/>
          </a:prstGeom>
        </p:spPr>
        <p:txBody>
          <a:bodyPr wrap="square">
            <a:spAutoFit/>
          </a:bodyPr>
          <a:lstStyle/>
          <a:p>
            <a:r>
              <a:rPr lang="es-ES" sz="1350" b="1" dirty="0">
                <a:solidFill>
                  <a:schemeClr val="tx1">
                    <a:lumMod val="95000"/>
                    <a:lumOff val="5000"/>
                  </a:schemeClr>
                </a:solidFill>
                <a:latin typeface="Arial" panose="020B0604020202020204" pitchFamily="34" charset="0"/>
                <a:cs typeface="Arial" panose="020B0604020202020204" pitchFamily="34" charset="0"/>
              </a:rPr>
              <a:t>Monto del anticipo a cargo del contribuyente</a:t>
            </a:r>
          </a:p>
        </p:txBody>
      </p:sp>
      <p:sp>
        <p:nvSpPr>
          <p:cNvPr id="8" name="Rectángulo 7"/>
          <p:cNvSpPr/>
          <p:nvPr/>
        </p:nvSpPr>
        <p:spPr>
          <a:xfrm>
            <a:off x="5046940" y="4148948"/>
            <a:ext cx="2125903" cy="300082"/>
          </a:xfrm>
          <a:prstGeom prst="rect">
            <a:avLst/>
          </a:prstGeom>
        </p:spPr>
        <p:txBody>
          <a:bodyPr wrap="none">
            <a:spAutoFit/>
          </a:bodyPr>
          <a:lstStyle/>
          <a:p>
            <a:r>
              <a:rPr lang="es-ES" sz="1350" b="1" dirty="0">
                <a:solidFill>
                  <a:srgbClr val="C00000"/>
                </a:solidFill>
                <a:latin typeface="Roboto"/>
              </a:rPr>
              <a:t>MAC = AD*(100% – RPI)</a:t>
            </a:r>
          </a:p>
        </p:txBody>
      </p:sp>
      <p:sp>
        <p:nvSpPr>
          <p:cNvPr id="48" name="Rectangle 14"/>
          <p:cNvSpPr>
            <a:spLocks noChangeArrowheads="1"/>
          </p:cNvSpPr>
          <p:nvPr/>
        </p:nvSpPr>
        <p:spPr bwMode="auto">
          <a:xfrm>
            <a:off x="1792076" y="4799173"/>
            <a:ext cx="208711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s-ES" altLang="es-CO" sz="1350" dirty="0">
                <a:solidFill>
                  <a:srgbClr val="000000"/>
                </a:solidFill>
                <a:latin typeface="Arial" panose="020B0604020202020204" pitchFamily="34" charset="0"/>
                <a:cs typeface="Arial" panose="020B0604020202020204" pitchFamily="34" charset="0"/>
              </a:rPr>
              <a:t>50.000.000 X (100% -40%)</a:t>
            </a:r>
            <a:endParaRPr lang="es-ES" altLang="es-CO" sz="1350" dirty="0">
              <a:solidFill>
                <a:prstClr val="black"/>
              </a:solidFill>
              <a:latin typeface="Arial" panose="020B0604020202020204" pitchFamily="34" charset="0"/>
              <a:cs typeface="Arial" panose="020B0604020202020204" pitchFamily="34" charset="0"/>
            </a:endParaRPr>
          </a:p>
        </p:txBody>
      </p:sp>
      <p:sp>
        <p:nvSpPr>
          <p:cNvPr id="49" name="Rectángulo 48"/>
          <p:cNvSpPr/>
          <p:nvPr/>
        </p:nvSpPr>
        <p:spPr>
          <a:xfrm>
            <a:off x="978817" y="4755870"/>
            <a:ext cx="728084" cy="300082"/>
          </a:xfrm>
          <a:prstGeom prst="rect">
            <a:avLst/>
          </a:prstGeom>
        </p:spPr>
        <p:txBody>
          <a:bodyPr wrap="none">
            <a:spAutoFit/>
          </a:bodyPr>
          <a:lstStyle/>
          <a:p>
            <a:r>
              <a:rPr lang="es-ES" sz="1350" b="1" dirty="0">
                <a:solidFill>
                  <a:srgbClr val="C00000"/>
                </a:solidFill>
                <a:latin typeface="Roboto"/>
              </a:rPr>
              <a:t>MAC =</a:t>
            </a:r>
          </a:p>
        </p:txBody>
      </p:sp>
      <p:sp>
        <p:nvSpPr>
          <p:cNvPr id="50" name="Rectangle 15"/>
          <p:cNvSpPr>
            <a:spLocks noChangeArrowheads="1"/>
          </p:cNvSpPr>
          <p:nvPr/>
        </p:nvSpPr>
        <p:spPr bwMode="auto">
          <a:xfrm>
            <a:off x="5083583" y="4763768"/>
            <a:ext cx="101790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s-ES" altLang="es-CO" sz="1500" dirty="0">
                <a:solidFill>
                  <a:srgbClr val="000000"/>
                </a:solidFill>
                <a:latin typeface="Arial" panose="020B0604020202020204" pitchFamily="34" charset="0"/>
                <a:cs typeface="Arial" panose="020B0604020202020204" pitchFamily="34" charset="0"/>
              </a:rPr>
              <a:t>30.000.000 </a:t>
            </a:r>
            <a:endParaRPr lang="es-ES" altLang="es-CO" sz="1500" dirty="0">
              <a:solidFill>
                <a:prstClr val="black"/>
              </a:solidFill>
              <a:latin typeface="Arial" panose="020B0604020202020204" pitchFamily="34" charset="0"/>
              <a:cs typeface="Arial" panose="020B0604020202020204" pitchFamily="34" charset="0"/>
            </a:endParaRPr>
          </a:p>
        </p:txBody>
      </p:sp>
      <p:sp>
        <p:nvSpPr>
          <p:cNvPr id="52" name="Igual que 51"/>
          <p:cNvSpPr/>
          <p:nvPr/>
        </p:nvSpPr>
        <p:spPr>
          <a:xfrm>
            <a:off x="4422970" y="4765445"/>
            <a:ext cx="557933" cy="28211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solidFill>
                <a:schemeClr val="tx1"/>
              </a:solidFill>
            </a:endParaRPr>
          </a:p>
        </p:txBody>
      </p:sp>
      <p:pic>
        <p:nvPicPr>
          <p:cNvPr id="53" name="Picture 2" descr="flecha-imagen-animada-01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500762" y="3940418"/>
            <a:ext cx="733756" cy="1951592"/>
          </a:xfrm>
          <a:prstGeom prst="rect">
            <a:avLst/>
          </a:prstGeom>
          <a:noFill/>
          <a:extLst>
            <a:ext uri="{909E8E84-426E-40DD-AFC4-6F175D3DCCD1}">
              <a14:hiddenFill xmlns:a14="http://schemas.microsoft.com/office/drawing/2010/main">
                <a:solidFill>
                  <a:srgbClr val="FFFFFF"/>
                </a:solidFill>
              </a14:hiddenFill>
            </a:ext>
          </a:extLst>
        </p:spPr>
      </p:pic>
      <p:sp>
        <p:nvSpPr>
          <p:cNvPr id="51" name="Rectangle 16"/>
          <p:cNvSpPr>
            <a:spLocks noChangeArrowheads="1"/>
          </p:cNvSpPr>
          <p:nvPr/>
        </p:nvSpPr>
        <p:spPr bwMode="auto">
          <a:xfrm>
            <a:off x="6546678" y="4782024"/>
            <a:ext cx="112530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s-ES" altLang="es-CO" sz="1350" b="1" dirty="0">
                <a:solidFill>
                  <a:srgbClr val="000000"/>
                </a:solidFill>
                <a:latin typeface="Arial" panose="020B0604020202020204" pitchFamily="34" charset="0"/>
                <a:cs typeface="Arial" panose="020B0604020202020204" pitchFamily="34" charset="0"/>
              </a:rPr>
              <a:t>Anticipo 2016</a:t>
            </a:r>
            <a:endParaRPr lang="es-ES" altLang="es-CO" sz="1350" b="1" dirty="0">
              <a:solidFill>
                <a:prstClr val="black"/>
              </a:solidFill>
              <a:latin typeface="Arial" panose="020B0604020202020204" pitchFamily="34" charset="0"/>
              <a:cs typeface="Arial" panose="020B0604020202020204" pitchFamily="34" charset="0"/>
            </a:endParaRPr>
          </a:p>
        </p:txBody>
      </p:sp>
      <p:sp>
        <p:nvSpPr>
          <p:cNvPr id="24" name="Rectángulo 23"/>
          <p:cNvSpPr/>
          <p:nvPr/>
        </p:nvSpPr>
        <p:spPr>
          <a:xfrm>
            <a:off x="6128096" y="2554712"/>
            <a:ext cx="530915" cy="276999"/>
          </a:xfrm>
          <a:prstGeom prst="rect">
            <a:avLst/>
          </a:prstGeom>
        </p:spPr>
        <p:txBody>
          <a:bodyPr wrap="none">
            <a:spAutoFit/>
          </a:bodyPr>
          <a:lstStyle/>
          <a:p>
            <a:r>
              <a:rPr lang="es-ES" sz="1200" b="1" dirty="0">
                <a:solidFill>
                  <a:srgbClr val="C00000"/>
                </a:solidFill>
                <a:latin typeface="Arial" panose="020B0604020202020204" pitchFamily="34" charset="0"/>
                <a:cs typeface="Arial" panose="020B0604020202020204" pitchFamily="34" charset="0"/>
              </a:rPr>
              <a:t>RPI=</a:t>
            </a:r>
          </a:p>
        </p:txBody>
      </p:sp>
      <p:sp>
        <p:nvSpPr>
          <p:cNvPr id="25" name="Rectángulo 24"/>
          <p:cNvSpPr/>
          <p:nvPr/>
        </p:nvSpPr>
        <p:spPr>
          <a:xfrm>
            <a:off x="6540861" y="2554712"/>
            <a:ext cx="2603140" cy="276999"/>
          </a:xfrm>
          <a:prstGeom prst="rect">
            <a:avLst/>
          </a:prstGeom>
        </p:spPr>
        <p:txBody>
          <a:bodyPr wrap="square">
            <a:spAutoFit/>
          </a:bodyPr>
          <a:lstStyle/>
          <a:p>
            <a:r>
              <a:rPr lang="es-ES" sz="1200" dirty="0">
                <a:solidFill>
                  <a:schemeClr val="tx1">
                    <a:lumMod val="95000"/>
                    <a:lumOff val="5000"/>
                  </a:schemeClr>
                </a:solidFill>
                <a:latin typeface="Arial" panose="020B0604020202020204" pitchFamily="34" charset="0"/>
                <a:cs typeface="Arial" panose="020B0604020202020204" pitchFamily="34" charset="0"/>
              </a:rPr>
              <a:t>Reducción proporcional de ingresos</a:t>
            </a:r>
          </a:p>
        </p:txBody>
      </p:sp>
      <p:sp>
        <p:nvSpPr>
          <p:cNvPr id="26" name="Rectángulo 25"/>
          <p:cNvSpPr/>
          <p:nvPr/>
        </p:nvSpPr>
        <p:spPr>
          <a:xfrm>
            <a:off x="6132039" y="2870475"/>
            <a:ext cx="566181" cy="276999"/>
          </a:xfrm>
          <a:prstGeom prst="rect">
            <a:avLst/>
          </a:prstGeom>
        </p:spPr>
        <p:txBody>
          <a:bodyPr wrap="none">
            <a:spAutoFit/>
          </a:bodyPr>
          <a:lstStyle/>
          <a:p>
            <a:r>
              <a:rPr lang="es-ES" sz="1200" b="1" dirty="0">
                <a:solidFill>
                  <a:srgbClr val="C00000"/>
                </a:solidFill>
                <a:latin typeface="Arial" panose="020B0604020202020204" pitchFamily="34" charset="0"/>
                <a:cs typeface="Arial" panose="020B0604020202020204" pitchFamily="34" charset="0"/>
              </a:rPr>
              <a:t>LET=</a:t>
            </a:r>
          </a:p>
        </p:txBody>
      </p:sp>
      <p:sp>
        <p:nvSpPr>
          <p:cNvPr id="27" name="Rectángulo 26"/>
          <p:cNvSpPr/>
          <p:nvPr/>
        </p:nvSpPr>
        <p:spPr>
          <a:xfrm>
            <a:off x="6539250" y="2862197"/>
            <a:ext cx="1505672" cy="276999"/>
          </a:xfrm>
          <a:prstGeom prst="rect">
            <a:avLst/>
          </a:prstGeom>
        </p:spPr>
        <p:txBody>
          <a:bodyPr wrap="square">
            <a:spAutoFit/>
          </a:bodyPr>
          <a:lstStyle/>
          <a:p>
            <a:r>
              <a:rPr lang="es-ES" sz="1200" dirty="0">
                <a:solidFill>
                  <a:schemeClr val="tx1">
                    <a:lumMod val="95000"/>
                    <a:lumOff val="5000"/>
                  </a:schemeClr>
                </a:solidFill>
                <a:latin typeface="Arial" panose="020B0604020202020204" pitchFamily="34" charset="0"/>
                <a:cs typeface="Arial" panose="020B0604020202020204" pitchFamily="34" charset="0"/>
              </a:rPr>
              <a:t>Límite del E.T.</a:t>
            </a:r>
          </a:p>
        </p:txBody>
      </p:sp>
      <p:sp>
        <p:nvSpPr>
          <p:cNvPr id="28" name="Rectángulo 27"/>
          <p:cNvSpPr/>
          <p:nvPr/>
        </p:nvSpPr>
        <p:spPr>
          <a:xfrm>
            <a:off x="6130428" y="3158639"/>
            <a:ext cx="428322" cy="276999"/>
          </a:xfrm>
          <a:prstGeom prst="rect">
            <a:avLst/>
          </a:prstGeom>
        </p:spPr>
        <p:txBody>
          <a:bodyPr wrap="none">
            <a:spAutoFit/>
          </a:bodyPr>
          <a:lstStyle/>
          <a:p>
            <a:r>
              <a:rPr lang="es-ES" sz="1200" b="1" dirty="0">
                <a:solidFill>
                  <a:srgbClr val="C00000"/>
                </a:solidFill>
                <a:latin typeface="Arial" panose="020B0604020202020204" pitchFamily="34" charset="0"/>
                <a:cs typeface="Arial" panose="020B0604020202020204" pitchFamily="34" charset="0"/>
              </a:rPr>
              <a:t>IC=</a:t>
            </a:r>
          </a:p>
        </p:txBody>
      </p:sp>
      <p:sp>
        <p:nvSpPr>
          <p:cNvPr id="29" name="Rectángulo 28"/>
          <p:cNvSpPr/>
          <p:nvPr/>
        </p:nvSpPr>
        <p:spPr>
          <a:xfrm>
            <a:off x="6537639" y="3150361"/>
            <a:ext cx="1933440" cy="461665"/>
          </a:xfrm>
          <a:prstGeom prst="rect">
            <a:avLst/>
          </a:prstGeom>
        </p:spPr>
        <p:txBody>
          <a:bodyPr wrap="square">
            <a:spAutoFit/>
          </a:bodyPr>
          <a:lstStyle/>
          <a:p>
            <a:r>
              <a:rPr lang="es-ES" sz="1200" dirty="0">
                <a:solidFill>
                  <a:schemeClr val="tx1">
                    <a:lumMod val="95000"/>
                    <a:lumOff val="5000"/>
                  </a:schemeClr>
                </a:solidFill>
                <a:latin typeface="Arial" panose="020B0604020202020204" pitchFamily="34" charset="0"/>
                <a:cs typeface="Arial" panose="020B0604020202020204" pitchFamily="34" charset="0"/>
              </a:rPr>
              <a:t>Ingresos del contribuyente</a:t>
            </a:r>
          </a:p>
        </p:txBody>
      </p:sp>
      <p:sp>
        <p:nvSpPr>
          <p:cNvPr id="30" name="Rectángulo 29"/>
          <p:cNvSpPr/>
          <p:nvPr/>
        </p:nvSpPr>
        <p:spPr>
          <a:xfrm>
            <a:off x="996865" y="5255182"/>
            <a:ext cx="683200" cy="300082"/>
          </a:xfrm>
          <a:prstGeom prst="rect">
            <a:avLst/>
          </a:prstGeom>
        </p:spPr>
        <p:txBody>
          <a:bodyPr wrap="none">
            <a:spAutoFit/>
          </a:bodyPr>
          <a:lstStyle/>
          <a:p>
            <a:r>
              <a:rPr lang="es-ES" sz="1200" b="1" dirty="0">
                <a:solidFill>
                  <a:srgbClr val="C00000"/>
                </a:solidFill>
                <a:latin typeface="Arial" panose="020B0604020202020204" pitchFamily="34" charset="0"/>
                <a:cs typeface="Arial" panose="020B0604020202020204" pitchFamily="34" charset="0"/>
              </a:rPr>
              <a:t>MAC</a:t>
            </a:r>
            <a:r>
              <a:rPr lang="es-ES" sz="1350" b="1" dirty="0">
                <a:solidFill>
                  <a:srgbClr val="C00000"/>
                </a:solidFill>
                <a:latin typeface="Roboto"/>
              </a:rPr>
              <a:t> =</a:t>
            </a:r>
          </a:p>
        </p:txBody>
      </p:sp>
      <p:sp>
        <p:nvSpPr>
          <p:cNvPr id="32" name="Rectángulo 31"/>
          <p:cNvSpPr/>
          <p:nvPr/>
        </p:nvSpPr>
        <p:spPr>
          <a:xfrm>
            <a:off x="1565802" y="5267834"/>
            <a:ext cx="3253691" cy="276999"/>
          </a:xfrm>
          <a:prstGeom prst="rect">
            <a:avLst/>
          </a:prstGeom>
        </p:spPr>
        <p:txBody>
          <a:bodyPr wrap="square">
            <a:spAutoFit/>
          </a:bodyPr>
          <a:lstStyle/>
          <a:p>
            <a:r>
              <a:rPr lang="es-ES" sz="1200" dirty="0">
                <a:solidFill>
                  <a:schemeClr val="tx1">
                    <a:lumMod val="95000"/>
                    <a:lumOff val="5000"/>
                  </a:schemeClr>
                </a:solidFill>
                <a:latin typeface="Arial" panose="020B0604020202020204" pitchFamily="34" charset="0"/>
                <a:cs typeface="Arial" panose="020B0604020202020204" pitchFamily="34" charset="0"/>
              </a:rPr>
              <a:t>Monto del anticipo a cargo del contribuyente</a:t>
            </a:r>
          </a:p>
        </p:txBody>
      </p:sp>
      <p:sp>
        <p:nvSpPr>
          <p:cNvPr id="35" name="Rectángulo 34"/>
          <p:cNvSpPr/>
          <p:nvPr/>
        </p:nvSpPr>
        <p:spPr>
          <a:xfrm>
            <a:off x="990850" y="5610113"/>
            <a:ext cx="554960" cy="300082"/>
          </a:xfrm>
          <a:prstGeom prst="rect">
            <a:avLst/>
          </a:prstGeom>
        </p:spPr>
        <p:txBody>
          <a:bodyPr wrap="none">
            <a:spAutoFit/>
          </a:bodyPr>
          <a:lstStyle/>
          <a:p>
            <a:r>
              <a:rPr lang="es-ES" sz="1200" b="1" dirty="0">
                <a:solidFill>
                  <a:srgbClr val="C00000"/>
                </a:solidFill>
                <a:latin typeface="Arial" panose="020B0604020202020204" pitchFamily="34" charset="0"/>
                <a:cs typeface="Arial" panose="020B0604020202020204" pitchFamily="34" charset="0"/>
              </a:rPr>
              <a:t>AD</a:t>
            </a:r>
            <a:r>
              <a:rPr lang="es-ES" sz="1350" b="1" dirty="0">
                <a:solidFill>
                  <a:srgbClr val="C00000"/>
                </a:solidFill>
                <a:latin typeface="Roboto"/>
              </a:rPr>
              <a:t> =</a:t>
            </a:r>
          </a:p>
        </p:txBody>
      </p:sp>
      <p:sp>
        <p:nvSpPr>
          <p:cNvPr id="36" name="Rectángulo 35"/>
          <p:cNvSpPr/>
          <p:nvPr/>
        </p:nvSpPr>
        <p:spPr>
          <a:xfrm>
            <a:off x="1559787" y="5622765"/>
            <a:ext cx="3253691" cy="276999"/>
          </a:xfrm>
          <a:prstGeom prst="rect">
            <a:avLst/>
          </a:prstGeom>
        </p:spPr>
        <p:txBody>
          <a:bodyPr wrap="square">
            <a:spAutoFit/>
          </a:bodyPr>
          <a:lstStyle/>
          <a:p>
            <a:r>
              <a:rPr lang="es-ES" sz="1200" dirty="0">
                <a:solidFill>
                  <a:schemeClr val="tx1">
                    <a:lumMod val="95000"/>
                    <a:lumOff val="5000"/>
                  </a:schemeClr>
                </a:solidFill>
                <a:latin typeface="Arial" panose="020B0604020202020204" pitchFamily="34" charset="0"/>
                <a:cs typeface="Arial" panose="020B0604020202020204" pitchFamily="34" charset="0"/>
              </a:rPr>
              <a:t>Anticipo declarado por el contribuyente</a:t>
            </a:r>
          </a:p>
        </p:txBody>
      </p:sp>
    </p:spTree>
    <p:extLst>
      <p:ext uri="{BB962C8B-B14F-4D97-AF65-F5344CB8AC3E}">
        <p14:creationId xmlns:p14="http://schemas.microsoft.com/office/powerpoint/2010/main" val="3379687677"/>
      </p:ext>
    </p:extLst>
  </p:cSld>
  <p:clrMapOvr>
    <a:masterClrMapping/>
  </p:clrMapOvr>
  <p:transition spd="med">
    <p:pull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ángulo 30"/>
          <p:cNvSpPr/>
          <p:nvPr/>
        </p:nvSpPr>
        <p:spPr>
          <a:xfrm>
            <a:off x="1069327" y="955539"/>
            <a:ext cx="6655157" cy="369332"/>
          </a:xfrm>
          <a:prstGeom prst="rect">
            <a:avLst/>
          </a:prstGeom>
        </p:spPr>
        <p:txBody>
          <a:bodyPr wrap="square">
            <a:spAutoFit/>
          </a:bodyPr>
          <a:lstStyle/>
          <a:p>
            <a:pPr algn="ctr"/>
            <a:r>
              <a:rPr lang="es-ES" b="1" dirty="0">
                <a:solidFill>
                  <a:schemeClr val="accent3">
                    <a:lumMod val="50000"/>
                  </a:schemeClr>
                </a:solidFill>
                <a:latin typeface="Arial" panose="020B0604020202020204" pitchFamily="34" charset="0"/>
                <a:cs typeface="Arial" panose="020B0604020202020204" pitchFamily="34" charset="0"/>
              </a:rPr>
              <a:t>Formula para calcular la reducción del anticipo de renta</a:t>
            </a:r>
          </a:p>
        </p:txBody>
      </p:sp>
      <p:sp>
        <p:nvSpPr>
          <p:cNvPr id="2" name="Conector 1"/>
          <p:cNvSpPr/>
          <p:nvPr/>
        </p:nvSpPr>
        <p:spPr>
          <a:xfrm>
            <a:off x="453554" y="1976010"/>
            <a:ext cx="598868" cy="434662"/>
          </a:xfrm>
          <a:prstGeom prst="flowChartConnecto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p>
        </p:txBody>
      </p:sp>
      <p:sp>
        <p:nvSpPr>
          <p:cNvPr id="33" name="Rectángulo 32"/>
          <p:cNvSpPr/>
          <p:nvPr/>
        </p:nvSpPr>
        <p:spPr>
          <a:xfrm>
            <a:off x="554099" y="1990939"/>
            <a:ext cx="353435" cy="415498"/>
          </a:xfrm>
          <a:prstGeom prst="rect">
            <a:avLst/>
          </a:prstGeom>
        </p:spPr>
        <p:txBody>
          <a:bodyPr wrap="square">
            <a:spAutoFit/>
          </a:bodyPr>
          <a:lstStyle/>
          <a:p>
            <a:pPr algn="ctr"/>
            <a:r>
              <a:rPr lang="es-ES" sz="2100" b="1" dirty="0">
                <a:solidFill>
                  <a:schemeClr val="tx2">
                    <a:lumMod val="50000"/>
                  </a:schemeClr>
                </a:solidFill>
                <a:latin typeface="Arial" panose="020B0604020202020204" pitchFamily="34" charset="0"/>
                <a:cs typeface="Arial" panose="020B0604020202020204" pitchFamily="34" charset="0"/>
              </a:rPr>
              <a:t>1</a:t>
            </a:r>
          </a:p>
        </p:txBody>
      </p:sp>
      <p:sp>
        <p:nvSpPr>
          <p:cNvPr id="34" name="Rectángulo 33"/>
          <p:cNvSpPr/>
          <p:nvPr/>
        </p:nvSpPr>
        <p:spPr>
          <a:xfrm>
            <a:off x="992857" y="2060470"/>
            <a:ext cx="3826636" cy="300082"/>
          </a:xfrm>
          <a:prstGeom prst="rect">
            <a:avLst/>
          </a:prstGeom>
        </p:spPr>
        <p:txBody>
          <a:bodyPr wrap="square">
            <a:spAutoFit/>
          </a:bodyPr>
          <a:lstStyle/>
          <a:p>
            <a:r>
              <a:rPr lang="es-ES" sz="1350" b="1" dirty="0">
                <a:solidFill>
                  <a:schemeClr val="tx1">
                    <a:lumMod val="95000"/>
                    <a:lumOff val="5000"/>
                  </a:schemeClr>
                </a:solidFill>
                <a:latin typeface="Arial" panose="020B0604020202020204" pitchFamily="34" charset="0"/>
                <a:cs typeface="Arial" panose="020B0604020202020204" pitchFamily="34" charset="0"/>
              </a:rPr>
              <a:t>Determinación proporcional de los ingresos</a:t>
            </a:r>
          </a:p>
        </p:txBody>
      </p:sp>
      <p:graphicFrame>
        <p:nvGraphicFramePr>
          <p:cNvPr id="4" name="Tabla 3"/>
          <p:cNvGraphicFramePr>
            <a:graphicFrameLocks noGrp="1"/>
          </p:cNvGraphicFramePr>
          <p:nvPr>
            <p:extLst/>
          </p:nvPr>
        </p:nvGraphicFramePr>
        <p:xfrm>
          <a:off x="1560607" y="2632074"/>
          <a:ext cx="3359945" cy="441008"/>
        </p:xfrm>
        <a:graphic>
          <a:graphicData uri="http://schemas.openxmlformats.org/drawingml/2006/table">
            <a:tbl>
              <a:tblPr>
                <a:tableStyleId>{5C22544A-7EE6-4342-B048-85BDC9FD1C3A}</a:tableStyleId>
              </a:tblPr>
              <a:tblGrid>
                <a:gridCol w="2205502">
                  <a:extLst>
                    <a:ext uri="{9D8B030D-6E8A-4147-A177-3AD203B41FA5}">
                      <a16:colId xmlns:a16="http://schemas.microsoft.com/office/drawing/2014/main" xmlns="" val="285150800"/>
                    </a:ext>
                  </a:extLst>
                </a:gridCol>
                <a:gridCol w="1154443">
                  <a:extLst>
                    <a:ext uri="{9D8B030D-6E8A-4147-A177-3AD203B41FA5}">
                      <a16:colId xmlns:a16="http://schemas.microsoft.com/office/drawing/2014/main" xmlns="" val="1068282737"/>
                    </a:ext>
                  </a:extLst>
                </a:gridCol>
              </a:tblGrid>
              <a:tr h="212884">
                <a:tc>
                  <a:txBody>
                    <a:bodyPr/>
                    <a:lstStyle/>
                    <a:p>
                      <a:pPr algn="ctr" fontAlgn="b"/>
                      <a:r>
                        <a:rPr lang="es-ES" sz="1400" u="none" strike="noStrike" dirty="0">
                          <a:effectLst/>
                          <a:latin typeface="Arial" panose="020B0604020202020204" pitchFamily="34" charset="0"/>
                          <a:cs typeface="Arial" panose="020B0604020202020204" pitchFamily="34" charset="0"/>
                        </a:rPr>
                        <a:t>Ingresos ene </a:t>
                      </a:r>
                      <a:r>
                        <a:rPr lang="es-ES" sz="1400" u="none" strike="noStrike" dirty="0" smtClean="0">
                          <a:effectLst/>
                          <a:latin typeface="Arial" panose="020B0604020202020204" pitchFamily="34" charset="0"/>
                          <a:cs typeface="Arial" panose="020B0604020202020204" pitchFamily="34" charset="0"/>
                        </a:rPr>
                        <a:t>– jun 2016</a:t>
                      </a:r>
                      <a:endParaRPr lang="es-ES" sz="14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B w="12700" cap="flat" cmpd="sng" algn="ctr">
                      <a:solidFill>
                        <a:schemeClr val="tx1"/>
                      </a:solidFill>
                      <a:prstDash val="solid"/>
                      <a:round/>
                      <a:headEnd type="none" w="med" len="med"/>
                      <a:tailEnd type="none" w="med" len="med"/>
                    </a:lnB>
                    <a:noFill/>
                  </a:tcPr>
                </a:tc>
                <a:tc>
                  <a:txBody>
                    <a:bodyPr/>
                    <a:lstStyle/>
                    <a:p>
                      <a:pPr algn="r" fontAlgn="b"/>
                      <a:r>
                        <a:rPr lang="es-ES" sz="1400" u="none" strike="noStrike" dirty="0" smtClean="0">
                          <a:effectLst/>
                          <a:latin typeface="Arial" panose="020B0604020202020204" pitchFamily="34" charset="0"/>
                          <a:cs typeface="Arial" panose="020B0604020202020204" pitchFamily="34" charset="0"/>
                        </a:rPr>
                        <a:t>300.000.000</a:t>
                      </a:r>
                      <a:endParaRPr lang="es-ES" sz="14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6798321"/>
                  </a:ext>
                </a:extLst>
              </a:tr>
              <a:tr h="212884">
                <a:tc>
                  <a:txBody>
                    <a:bodyPr/>
                    <a:lstStyle/>
                    <a:p>
                      <a:pPr algn="ctr" fontAlgn="b"/>
                      <a:r>
                        <a:rPr lang="es-ES" sz="1400" u="none" strike="noStrike" dirty="0">
                          <a:effectLst/>
                          <a:latin typeface="Arial" panose="020B0604020202020204" pitchFamily="34" charset="0"/>
                          <a:cs typeface="Arial" panose="020B0604020202020204" pitchFamily="34" charset="0"/>
                        </a:rPr>
                        <a:t>Ingresos año 2015</a:t>
                      </a:r>
                      <a:endParaRPr lang="es-ES" sz="14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T w="12700" cap="flat" cmpd="sng" algn="ctr">
                      <a:solidFill>
                        <a:schemeClr val="tx1"/>
                      </a:solidFill>
                      <a:prstDash val="solid"/>
                      <a:round/>
                      <a:headEnd type="none" w="med" len="med"/>
                      <a:tailEnd type="none" w="med" len="med"/>
                    </a:lnT>
                    <a:noFill/>
                  </a:tcPr>
                </a:tc>
                <a:tc>
                  <a:txBody>
                    <a:bodyPr/>
                    <a:lstStyle/>
                    <a:p>
                      <a:pPr algn="r" fontAlgn="b"/>
                      <a:r>
                        <a:rPr lang="es-ES" sz="1400" u="none" strike="noStrike" dirty="0">
                          <a:effectLst/>
                          <a:latin typeface="Arial" panose="020B0604020202020204" pitchFamily="34" charset="0"/>
                          <a:cs typeface="Arial" panose="020B0604020202020204" pitchFamily="34" charset="0"/>
                        </a:rPr>
                        <a:t>2.500.000.000</a:t>
                      </a:r>
                      <a:endParaRPr lang="es-ES" sz="14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3817709813"/>
                  </a:ext>
                </a:extLst>
              </a:tr>
            </a:tbl>
          </a:graphicData>
        </a:graphic>
      </p:graphicFrame>
      <p:sp>
        <p:nvSpPr>
          <p:cNvPr id="5" name="Igual que 4"/>
          <p:cNvSpPr/>
          <p:nvPr/>
        </p:nvSpPr>
        <p:spPr>
          <a:xfrm>
            <a:off x="5044377" y="2717773"/>
            <a:ext cx="557933" cy="28211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solidFill>
                <a:schemeClr val="tx1"/>
              </a:solidFill>
            </a:endParaRPr>
          </a:p>
        </p:txBody>
      </p:sp>
      <p:sp>
        <p:nvSpPr>
          <p:cNvPr id="38" name="Rectangle 27"/>
          <p:cNvSpPr>
            <a:spLocks noChangeArrowheads="1"/>
          </p:cNvSpPr>
          <p:nvPr/>
        </p:nvSpPr>
        <p:spPr bwMode="auto">
          <a:xfrm>
            <a:off x="5653559" y="2737092"/>
            <a:ext cx="42205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a:spcBef>
                <a:spcPct val="0"/>
              </a:spcBef>
              <a:buFontTx/>
              <a:buNone/>
            </a:pPr>
            <a:r>
              <a:rPr lang="es-ES" altLang="es-CO" sz="1500" b="1" dirty="0">
                <a:solidFill>
                  <a:srgbClr val="000000"/>
                </a:solidFill>
                <a:latin typeface="Arial" panose="020B0604020202020204" pitchFamily="34" charset="0"/>
                <a:cs typeface="Arial" panose="020B0604020202020204" pitchFamily="34" charset="0"/>
              </a:rPr>
              <a:t>12%</a:t>
            </a:r>
            <a:endParaRPr lang="es-ES" altLang="es-CO" sz="1500" b="1" dirty="0">
              <a:solidFill>
                <a:prstClr val="black"/>
              </a:solidFill>
              <a:latin typeface="Arial" panose="020B0604020202020204" pitchFamily="34" charset="0"/>
              <a:cs typeface="Arial" panose="020B0604020202020204" pitchFamily="34" charset="0"/>
            </a:endParaRPr>
          </a:p>
        </p:txBody>
      </p:sp>
      <p:sp>
        <p:nvSpPr>
          <p:cNvPr id="7" name="Rectángulo 6"/>
          <p:cNvSpPr/>
          <p:nvPr/>
        </p:nvSpPr>
        <p:spPr>
          <a:xfrm>
            <a:off x="4999586" y="2092681"/>
            <a:ext cx="2363147" cy="300082"/>
          </a:xfrm>
          <a:prstGeom prst="rect">
            <a:avLst/>
          </a:prstGeom>
        </p:spPr>
        <p:txBody>
          <a:bodyPr wrap="none">
            <a:spAutoFit/>
          </a:bodyPr>
          <a:lstStyle/>
          <a:p>
            <a:r>
              <a:rPr lang="es-ES" sz="1350" b="1" dirty="0">
                <a:solidFill>
                  <a:srgbClr val="C00000"/>
                </a:solidFill>
                <a:latin typeface="Roboto"/>
              </a:rPr>
              <a:t>RPI% = (LET – IC)/LET*100</a:t>
            </a:r>
            <a:endParaRPr lang="es-ES" sz="1350" b="1" dirty="0">
              <a:solidFill>
                <a:srgbClr val="C00000"/>
              </a:solidFill>
            </a:endParaRPr>
          </a:p>
        </p:txBody>
      </p:sp>
      <p:sp>
        <p:nvSpPr>
          <p:cNvPr id="40" name="Rectangle 12"/>
          <p:cNvSpPr>
            <a:spLocks noChangeArrowheads="1"/>
          </p:cNvSpPr>
          <p:nvPr/>
        </p:nvSpPr>
        <p:spPr bwMode="auto">
          <a:xfrm>
            <a:off x="2294348" y="3234761"/>
            <a:ext cx="1712007"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s-ES" altLang="es-CO" sz="1350" dirty="0">
                <a:solidFill>
                  <a:srgbClr val="000000"/>
                </a:solidFill>
                <a:latin typeface="Arial" panose="020B0604020202020204" pitchFamily="34" charset="0"/>
                <a:cs typeface="Arial" panose="020B0604020202020204" pitchFamily="34" charset="0"/>
              </a:rPr>
              <a:t>(25%-12%)/25%X100 </a:t>
            </a:r>
            <a:endParaRPr lang="es-ES" altLang="es-CO" sz="1350" dirty="0">
              <a:solidFill>
                <a:prstClr val="black"/>
              </a:solidFill>
              <a:latin typeface="Arial" panose="020B0604020202020204" pitchFamily="34" charset="0"/>
              <a:cs typeface="Arial" panose="020B0604020202020204" pitchFamily="34" charset="0"/>
            </a:endParaRPr>
          </a:p>
        </p:txBody>
      </p:sp>
      <p:sp>
        <p:nvSpPr>
          <p:cNvPr id="41" name="Rectangle 13"/>
          <p:cNvSpPr>
            <a:spLocks noChangeArrowheads="1"/>
          </p:cNvSpPr>
          <p:nvPr/>
        </p:nvSpPr>
        <p:spPr bwMode="auto">
          <a:xfrm>
            <a:off x="5707078" y="3176805"/>
            <a:ext cx="38472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spcBef>
                <a:spcPct val="0"/>
              </a:spcBef>
            </a:pPr>
            <a:r>
              <a:rPr lang="es-ES" altLang="es-CO" sz="1500" b="1" dirty="0">
                <a:solidFill>
                  <a:srgbClr val="000000"/>
                </a:solidFill>
                <a:latin typeface="Arial" panose="020B0604020202020204" pitchFamily="34" charset="0"/>
                <a:cs typeface="Arial" panose="020B0604020202020204" pitchFamily="34" charset="0"/>
              </a:rPr>
              <a:t>52%</a:t>
            </a:r>
          </a:p>
        </p:txBody>
      </p:sp>
      <p:sp>
        <p:nvSpPr>
          <p:cNvPr id="42" name="Rectángulo 41"/>
          <p:cNvSpPr/>
          <p:nvPr/>
        </p:nvSpPr>
        <p:spPr>
          <a:xfrm>
            <a:off x="1578627" y="3207838"/>
            <a:ext cx="824265" cy="300082"/>
          </a:xfrm>
          <a:prstGeom prst="rect">
            <a:avLst/>
          </a:prstGeom>
        </p:spPr>
        <p:txBody>
          <a:bodyPr wrap="none">
            <a:spAutoFit/>
          </a:bodyPr>
          <a:lstStyle/>
          <a:p>
            <a:r>
              <a:rPr lang="es-ES" sz="1350" b="1" dirty="0">
                <a:solidFill>
                  <a:srgbClr val="C00000"/>
                </a:solidFill>
                <a:latin typeface="Roboto"/>
              </a:rPr>
              <a:t>RPI% = </a:t>
            </a:r>
            <a:endParaRPr lang="es-ES" sz="1350" b="1" dirty="0">
              <a:solidFill>
                <a:srgbClr val="C00000"/>
              </a:solidFill>
            </a:endParaRPr>
          </a:p>
        </p:txBody>
      </p:sp>
      <p:sp>
        <p:nvSpPr>
          <p:cNvPr id="43" name="Igual que 42"/>
          <p:cNvSpPr/>
          <p:nvPr/>
        </p:nvSpPr>
        <p:spPr>
          <a:xfrm>
            <a:off x="5042766" y="3170145"/>
            <a:ext cx="557933" cy="28211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solidFill>
                <a:schemeClr val="tx1"/>
              </a:solidFill>
            </a:endParaRPr>
          </a:p>
        </p:txBody>
      </p:sp>
      <p:sp>
        <p:nvSpPr>
          <p:cNvPr id="44" name="Conector 43"/>
          <p:cNvSpPr/>
          <p:nvPr/>
        </p:nvSpPr>
        <p:spPr>
          <a:xfrm>
            <a:off x="462028" y="4230378"/>
            <a:ext cx="598868" cy="434662"/>
          </a:xfrm>
          <a:prstGeom prst="flowChartConnecto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p>
        </p:txBody>
      </p:sp>
      <p:sp>
        <p:nvSpPr>
          <p:cNvPr id="45" name="Rectángulo 44"/>
          <p:cNvSpPr/>
          <p:nvPr/>
        </p:nvSpPr>
        <p:spPr>
          <a:xfrm>
            <a:off x="562573" y="4245307"/>
            <a:ext cx="353435" cy="415498"/>
          </a:xfrm>
          <a:prstGeom prst="rect">
            <a:avLst/>
          </a:prstGeom>
        </p:spPr>
        <p:txBody>
          <a:bodyPr wrap="square">
            <a:spAutoFit/>
          </a:bodyPr>
          <a:lstStyle/>
          <a:p>
            <a:pPr algn="ctr"/>
            <a:r>
              <a:rPr lang="es-ES" sz="2100" b="1" dirty="0">
                <a:solidFill>
                  <a:schemeClr val="tx2">
                    <a:lumMod val="50000"/>
                  </a:schemeClr>
                </a:solidFill>
                <a:latin typeface="Arial" panose="020B0604020202020204" pitchFamily="34" charset="0"/>
                <a:cs typeface="Arial" panose="020B0604020202020204" pitchFamily="34" charset="0"/>
              </a:rPr>
              <a:t>2</a:t>
            </a:r>
          </a:p>
        </p:txBody>
      </p:sp>
      <p:sp>
        <p:nvSpPr>
          <p:cNvPr id="46" name="Rectángulo 45"/>
          <p:cNvSpPr/>
          <p:nvPr/>
        </p:nvSpPr>
        <p:spPr>
          <a:xfrm>
            <a:off x="1001331" y="4314838"/>
            <a:ext cx="3826636" cy="507831"/>
          </a:xfrm>
          <a:prstGeom prst="rect">
            <a:avLst/>
          </a:prstGeom>
        </p:spPr>
        <p:txBody>
          <a:bodyPr wrap="square">
            <a:spAutoFit/>
          </a:bodyPr>
          <a:lstStyle/>
          <a:p>
            <a:r>
              <a:rPr lang="es-ES" sz="1350" b="1" dirty="0">
                <a:solidFill>
                  <a:schemeClr val="tx1">
                    <a:lumMod val="95000"/>
                    <a:lumOff val="5000"/>
                  </a:schemeClr>
                </a:solidFill>
                <a:latin typeface="Arial" panose="020B0604020202020204" pitchFamily="34" charset="0"/>
                <a:cs typeface="Arial" panose="020B0604020202020204" pitchFamily="34" charset="0"/>
              </a:rPr>
              <a:t>Monto del anticipo a cargo del contribuyente</a:t>
            </a:r>
          </a:p>
        </p:txBody>
      </p:sp>
      <p:sp>
        <p:nvSpPr>
          <p:cNvPr id="8" name="Rectángulo 7"/>
          <p:cNvSpPr/>
          <p:nvPr/>
        </p:nvSpPr>
        <p:spPr>
          <a:xfrm>
            <a:off x="5046940" y="4317388"/>
            <a:ext cx="2125903" cy="300082"/>
          </a:xfrm>
          <a:prstGeom prst="rect">
            <a:avLst/>
          </a:prstGeom>
        </p:spPr>
        <p:txBody>
          <a:bodyPr wrap="none">
            <a:spAutoFit/>
          </a:bodyPr>
          <a:lstStyle/>
          <a:p>
            <a:r>
              <a:rPr lang="es-ES" sz="1350" b="1" dirty="0">
                <a:solidFill>
                  <a:srgbClr val="C00000"/>
                </a:solidFill>
                <a:latin typeface="Roboto"/>
              </a:rPr>
              <a:t>MAC = AD*(100% – RPI)</a:t>
            </a:r>
          </a:p>
        </p:txBody>
      </p:sp>
      <p:sp>
        <p:nvSpPr>
          <p:cNvPr id="48" name="Rectangle 14"/>
          <p:cNvSpPr>
            <a:spLocks noChangeArrowheads="1"/>
          </p:cNvSpPr>
          <p:nvPr/>
        </p:nvSpPr>
        <p:spPr bwMode="auto">
          <a:xfrm>
            <a:off x="2410261" y="4967613"/>
            <a:ext cx="208711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s-ES" altLang="es-CO" sz="1350" dirty="0">
                <a:solidFill>
                  <a:srgbClr val="000000"/>
                </a:solidFill>
                <a:latin typeface="Arial" panose="020B0604020202020204" pitchFamily="34" charset="0"/>
                <a:cs typeface="Arial" panose="020B0604020202020204" pitchFamily="34" charset="0"/>
              </a:rPr>
              <a:t>50.000.000 X (100% -52%)</a:t>
            </a:r>
            <a:endParaRPr lang="es-ES" altLang="es-CO" sz="1350" dirty="0">
              <a:solidFill>
                <a:prstClr val="black"/>
              </a:solidFill>
              <a:latin typeface="Arial" panose="020B0604020202020204" pitchFamily="34" charset="0"/>
              <a:cs typeface="Arial" panose="020B0604020202020204" pitchFamily="34" charset="0"/>
            </a:endParaRPr>
          </a:p>
        </p:txBody>
      </p:sp>
      <p:sp>
        <p:nvSpPr>
          <p:cNvPr id="49" name="Rectángulo 48"/>
          <p:cNvSpPr/>
          <p:nvPr/>
        </p:nvSpPr>
        <p:spPr>
          <a:xfrm>
            <a:off x="1597002" y="4924309"/>
            <a:ext cx="728084" cy="300082"/>
          </a:xfrm>
          <a:prstGeom prst="rect">
            <a:avLst/>
          </a:prstGeom>
        </p:spPr>
        <p:txBody>
          <a:bodyPr wrap="none">
            <a:spAutoFit/>
          </a:bodyPr>
          <a:lstStyle/>
          <a:p>
            <a:r>
              <a:rPr lang="es-ES" sz="1350" b="1" dirty="0">
                <a:solidFill>
                  <a:srgbClr val="C00000"/>
                </a:solidFill>
                <a:latin typeface="Roboto"/>
              </a:rPr>
              <a:t>MAC =</a:t>
            </a:r>
          </a:p>
        </p:txBody>
      </p:sp>
      <p:sp>
        <p:nvSpPr>
          <p:cNvPr id="50" name="Rectangle 15"/>
          <p:cNvSpPr>
            <a:spLocks noChangeArrowheads="1"/>
          </p:cNvSpPr>
          <p:nvPr/>
        </p:nvSpPr>
        <p:spPr bwMode="auto">
          <a:xfrm>
            <a:off x="5701768" y="4932207"/>
            <a:ext cx="101790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s-ES" altLang="es-CO" sz="1500" dirty="0">
                <a:solidFill>
                  <a:srgbClr val="000000"/>
                </a:solidFill>
                <a:latin typeface="Arial" panose="020B0604020202020204" pitchFamily="34" charset="0"/>
                <a:cs typeface="Arial" panose="020B0604020202020204" pitchFamily="34" charset="0"/>
              </a:rPr>
              <a:t>24.000.000 </a:t>
            </a:r>
            <a:endParaRPr lang="es-ES" altLang="es-CO" sz="1500" dirty="0">
              <a:solidFill>
                <a:prstClr val="black"/>
              </a:solidFill>
              <a:latin typeface="Arial" panose="020B0604020202020204" pitchFamily="34" charset="0"/>
              <a:cs typeface="Arial" panose="020B0604020202020204" pitchFamily="34" charset="0"/>
            </a:endParaRPr>
          </a:p>
        </p:txBody>
      </p:sp>
      <p:sp>
        <p:nvSpPr>
          <p:cNvPr id="52" name="Igual que 51"/>
          <p:cNvSpPr/>
          <p:nvPr/>
        </p:nvSpPr>
        <p:spPr>
          <a:xfrm>
            <a:off x="5041155" y="4933885"/>
            <a:ext cx="557933" cy="28211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solidFill>
                <a:schemeClr val="tx1"/>
              </a:solidFill>
            </a:endParaRPr>
          </a:p>
        </p:txBody>
      </p:sp>
      <p:pic>
        <p:nvPicPr>
          <p:cNvPr id="53" name="Picture 2" descr="flecha-imagen-animada-01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7118947" y="4108858"/>
            <a:ext cx="733756" cy="1951592"/>
          </a:xfrm>
          <a:prstGeom prst="rect">
            <a:avLst/>
          </a:prstGeom>
          <a:noFill/>
          <a:extLst>
            <a:ext uri="{909E8E84-426E-40DD-AFC4-6F175D3DCCD1}">
              <a14:hiddenFill xmlns:a14="http://schemas.microsoft.com/office/drawing/2010/main">
                <a:solidFill>
                  <a:srgbClr val="FFFFFF"/>
                </a:solidFill>
              </a14:hiddenFill>
            </a:ext>
          </a:extLst>
        </p:spPr>
      </p:pic>
      <p:sp>
        <p:nvSpPr>
          <p:cNvPr id="51" name="Rectangle 16"/>
          <p:cNvSpPr>
            <a:spLocks noChangeArrowheads="1"/>
          </p:cNvSpPr>
          <p:nvPr/>
        </p:nvSpPr>
        <p:spPr bwMode="auto">
          <a:xfrm>
            <a:off x="7164863" y="4950464"/>
            <a:ext cx="112530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s-ES" altLang="es-CO" sz="1350" b="1" dirty="0">
                <a:solidFill>
                  <a:srgbClr val="000000"/>
                </a:solidFill>
                <a:latin typeface="Arial" panose="020B0604020202020204" pitchFamily="34" charset="0"/>
                <a:cs typeface="Arial" panose="020B0604020202020204" pitchFamily="34" charset="0"/>
              </a:rPr>
              <a:t>Anticipo 2016</a:t>
            </a:r>
            <a:endParaRPr lang="es-ES" altLang="es-CO" sz="135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3714677"/>
      </p:ext>
    </p:extLst>
  </p:cSld>
  <p:clrMapOvr>
    <a:masterClrMapping/>
  </p:clrMapOvr>
  <p:transition spd="med">
    <p:pull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563888" y="44624"/>
            <a:ext cx="2160240" cy="8640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b="1" dirty="0" smtClean="0">
                <a:solidFill>
                  <a:schemeClr val="tx1"/>
                </a:solidFill>
                <a:latin typeface="Arial" panose="020B0604020202020204" pitchFamily="34" charset="0"/>
                <a:cs typeface="Arial" panose="020B0604020202020204" pitchFamily="34" charset="0"/>
              </a:rPr>
              <a:t>Créditos Fiscales</a:t>
            </a:r>
            <a:endParaRPr lang="es-CO" sz="3600" b="1" dirty="0">
              <a:solidFill>
                <a:schemeClr val="tx1"/>
              </a:solidFill>
              <a:latin typeface="Arial" panose="020B0604020202020204" pitchFamily="34" charset="0"/>
              <a:cs typeface="Arial" panose="020B0604020202020204" pitchFamily="34" charset="0"/>
            </a:endParaRPr>
          </a:p>
        </p:txBody>
      </p:sp>
      <p:sp>
        <p:nvSpPr>
          <p:cNvPr id="5" name="Rectángulo 4"/>
          <p:cNvSpPr/>
          <p:nvPr/>
        </p:nvSpPr>
        <p:spPr>
          <a:xfrm>
            <a:off x="1331640" y="2204864"/>
            <a:ext cx="2304255" cy="1384995"/>
          </a:xfrm>
          <a:prstGeom prst="rect">
            <a:avLst/>
          </a:prstGeom>
          <a:ln>
            <a:solidFill>
              <a:srgbClr val="002060"/>
            </a:solidFill>
          </a:ln>
        </p:spPr>
        <p:txBody>
          <a:bodyPr wrap="square">
            <a:spAutoFit/>
          </a:bodyPr>
          <a:lstStyle/>
          <a:p>
            <a:pPr algn="just"/>
            <a:r>
              <a:rPr lang="es-ES" sz="2100" b="1" dirty="0" smtClean="0">
                <a:solidFill>
                  <a:schemeClr val="tx1">
                    <a:lumMod val="95000"/>
                    <a:lumOff val="5000"/>
                  </a:schemeClr>
                </a:solidFill>
                <a:latin typeface="Arial" panose="020B0604020202020204" pitchFamily="34" charset="0"/>
                <a:cs typeface="Arial" panose="020B0604020202020204" pitchFamily="34" charset="0"/>
              </a:rPr>
              <a:t>Por excesos de renta presuntiva sobre la renta líquida</a:t>
            </a:r>
            <a:endParaRPr lang="es-ES" sz="21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Rectángulo 5"/>
          <p:cNvSpPr/>
          <p:nvPr/>
        </p:nvSpPr>
        <p:spPr>
          <a:xfrm>
            <a:off x="5796137" y="2204864"/>
            <a:ext cx="2304255" cy="1384995"/>
          </a:xfrm>
          <a:prstGeom prst="rect">
            <a:avLst/>
          </a:prstGeom>
          <a:ln>
            <a:solidFill>
              <a:srgbClr val="002060"/>
            </a:solidFill>
          </a:ln>
        </p:spPr>
        <p:txBody>
          <a:bodyPr wrap="square" anchor="ctr">
            <a:spAutoFit/>
          </a:bodyPr>
          <a:lstStyle/>
          <a:p>
            <a:pPr algn="ctr"/>
            <a:endParaRPr lang="es-ES" sz="2100" b="1" dirty="0" smtClean="0">
              <a:solidFill>
                <a:schemeClr val="tx1">
                  <a:lumMod val="95000"/>
                  <a:lumOff val="5000"/>
                </a:schemeClr>
              </a:solidFill>
              <a:latin typeface="Arial" panose="020B0604020202020204" pitchFamily="34" charset="0"/>
              <a:cs typeface="Arial" panose="020B0604020202020204" pitchFamily="34" charset="0"/>
            </a:endParaRPr>
          </a:p>
          <a:p>
            <a:pPr algn="ctr"/>
            <a:r>
              <a:rPr lang="es-ES" sz="2100" b="1" dirty="0" smtClean="0">
                <a:solidFill>
                  <a:schemeClr val="tx1">
                    <a:lumMod val="95000"/>
                    <a:lumOff val="5000"/>
                  </a:schemeClr>
                </a:solidFill>
                <a:latin typeface="Arial" panose="020B0604020202020204" pitchFamily="34" charset="0"/>
                <a:cs typeface="Arial" panose="020B0604020202020204" pitchFamily="34" charset="0"/>
              </a:rPr>
              <a:t>Por pérdidas fiscales  </a:t>
            </a:r>
          </a:p>
          <a:p>
            <a:pPr algn="ctr"/>
            <a:endParaRPr lang="es-ES" sz="2100" b="1"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3" name="Picture 4" descr="gifs-animados-flechas-manitas-senalizadores-07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7267335">
            <a:off x="3399835" y="1473864"/>
            <a:ext cx="1219200" cy="30480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gifs-animados-flechas-manitas-senalizadores-07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3363087">
            <a:off x="4747178" y="1463181"/>
            <a:ext cx="1219200" cy="304801"/>
          </a:xfrm>
          <a:prstGeom prst="rect">
            <a:avLst/>
          </a:prstGeom>
          <a:noFill/>
          <a:extLst>
            <a:ext uri="{909E8E84-426E-40DD-AFC4-6F175D3DCCD1}">
              <a14:hiddenFill xmlns:a14="http://schemas.microsoft.com/office/drawing/2010/main">
                <a:solidFill>
                  <a:srgbClr val="FFFFFF"/>
                </a:solidFill>
              </a14:hiddenFill>
            </a:ext>
          </a:extLst>
        </p:spPr>
      </p:pic>
      <p:sp>
        <p:nvSpPr>
          <p:cNvPr id="7" name="Flecha a la derecha con muesca 6"/>
          <p:cNvSpPr/>
          <p:nvPr/>
        </p:nvSpPr>
        <p:spPr>
          <a:xfrm rot="5400000">
            <a:off x="2015715" y="4221088"/>
            <a:ext cx="936104" cy="648072"/>
          </a:xfrm>
          <a:prstGeom prst="notchedRightArrow">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
          </a:p>
        </p:txBody>
      </p:sp>
      <p:sp>
        <p:nvSpPr>
          <p:cNvPr id="10" name="Rectángulo 9"/>
          <p:cNvSpPr/>
          <p:nvPr/>
        </p:nvSpPr>
        <p:spPr>
          <a:xfrm>
            <a:off x="1133872" y="5445224"/>
            <a:ext cx="2646040" cy="1200329"/>
          </a:xfrm>
          <a:prstGeom prst="rect">
            <a:avLst/>
          </a:prstGeom>
        </p:spPr>
        <p:txBody>
          <a:bodyPr wrap="square">
            <a:spAutoFit/>
          </a:bodyPr>
          <a:lstStyle/>
          <a:p>
            <a:pPr algn="just"/>
            <a:r>
              <a:rPr lang="es-ES" dirty="0" smtClean="0">
                <a:latin typeface="Arial" panose="020B0604020202020204" pitchFamily="34" charset="0"/>
                <a:cs typeface="Arial" panose="020B0604020202020204" pitchFamily="34" charset="0"/>
              </a:rPr>
              <a:t>Se podrán compensar con las rentas que se obtengan en los 5 periodos siguientes</a:t>
            </a:r>
            <a:endParaRPr lang="es-ES" dirty="0">
              <a:latin typeface="Arial" panose="020B0604020202020204" pitchFamily="34" charset="0"/>
              <a:cs typeface="Arial" panose="020B0604020202020204" pitchFamily="34" charset="0"/>
            </a:endParaRPr>
          </a:p>
        </p:txBody>
      </p:sp>
      <p:sp>
        <p:nvSpPr>
          <p:cNvPr id="14" name="Flecha a la derecha con muesca 13"/>
          <p:cNvSpPr/>
          <p:nvPr/>
        </p:nvSpPr>
        <p:spPr>
          <a:xfrm rot="5400000">
            <a:off x="6480212" y="4097397"/>
            <a:ext cx="936104" cy="648072"/>
          </a:xfrm>
          <a:prstGeom prst="notchedRightArrow">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
          </a:p>
        </p:txBody>
      </p:sp>
      <p:sp>
        <p:nvSpPr>
          <p:cNvPr id="15" name="Rectángulo 14"/>
          <p:cNvSpPr/>
          <p:nvPr/>
        </p:nvSpPr>
        <p:spPr>
          <a:xfrm>
            <a:off x="5598368" y="5253007"/>
            <a:ext cx="2646040" cy="1200329"/>
          </a:xfrm>
          <a:prstGeom prst="rect">
            <a:avLst/>
          </a:prstGeom>
        </p:spPr>
        <p:txBody>
          <a:bodyPr wrap="square">
            <a:spAutoFit/>
          </a:bodyPr>
          <a:lstStyle/>
          <a:p>
            <a:pPr algn="just"/>
            <a:r>
              <a:rPr lang="es-ES" dirty="0" smtClean="0">
                <a:latin typeface="Arial" panose="020B0604020202020204" pitchFamily="34" charset="0"/>
                <a:cs typeface="Arial" panose="020B0604020202020204" pitchFamily="34" charset="0"/>
              </a:rPr>
              <a:t>Se podrán compensar con las rentas que se obtengan en los periodos siguientes</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5562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 calcmode="lin" valueType="num">
                                      <p:cBhvr>
                                        <p:cTn id="23" dur="1000" fill="hold"/>
                                        <p:tgtEl>
                                          <p:spTgt spid="9"/>
                                        </p:tgtEl>
                                        <p:attrNameLst>
                                          <p:attrName>style.rotation</p:attrName>
                                        </p:attrNameLst>
                                      </p:cBhvr>
                                      <p:tavLst>
                                        <p:tav tm="0">
                                          <p:val>
                                            <p:fltVal val="90"/>
                                          </p:val>
                                        </p:tav>
                                        <p:tav tm="100000">
                                          <p:val>
                                            <p:fltVal val="0"/>
                                          </p:val>
                                        </p:tav>
                                      </p:tavLst>
                                    </p:anim>
                                    <p:animEffect transition="in" filter="fade">
                                      <p:cBhvr>
                                        <p:cTn id="24" dur="1000"/>
                                        <p:tgtEl>
                                          <p:spTgt spid="9"/>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style.rotation</p:attrName>
                                        </p:attrNameLst>
                                      </p:cBhvr>
                                      <p:tavLst>
                                        <p:tav tm="0">
                                          <p:val>
                                            <p:fltVal val="90"/>
                                          </p:val>
                                        </p:tav>
                                        <p:tav tm="100000">
                                          <p:val>
                                            <p:fltVal val="0"/>
                                          </p:val>
                                        </p:tav>
                                      </p:tavLst>
                                    </p:anim>
                                    <p:animEffect transition="in" filter="fade">
                                      <p:cBhvr>
                                        <p:cTn id="30" dur="10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circle(in)">
                                      <p:cBhvr>
                                        <p:cTn id="35" dur="2000"/>
                                        <p:tgtEl>
                                          <p:spTgt spid="7"/>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circle(in)">
                                      <p:cBhvr>
                                        <p:cTn id="38" dur="2000"/>
                                        <p:tgtEl>
                                          <p:spTgt spid="10"/>
                                        </p:tgtEl>
                                      </p:cBhvr>
                                    </p:animEffect>
                                  </p:childTnLst>
                                </p:cTn>
                              </p:par>
                              <p:par>
                                <p:cTn id="39" presetID="6" presetClass="entr" presetSubtype="16"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circle(in)">
                                      <p:cBhvr>
                                        <p:cTn id="41" dur="2000"/>
                                        <p:tgtEl>
                                          <p:spTgt spid="14"/>
                                        </p:tgtEl>
                                      </p:cBhvr>
                                    </p:animEffect>
                                  </p:childTnLst>
                                </p:cTn>
                              </p:par>
                              <p:par>
                                <p:cTn id="42" presetID="6" presetClass="entr" presetSubtype="16"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circle(in)">
                                      <p:cBhvr>
                                        <p:cTn id="44"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p:bldP spid="14" grpId="0" animBg="1"/>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3310629465"/>
              </p:ext>
            </p:extLst>
          </p:nvPr>
        </p:nvGraphicFramePr>
        <p:xfrm>
          <a:off x="179513" y="332656"/>
          <a:ext cx="8856983" cy="5712457"/>
        </p:xfrm>
        <a:graphic>
          <a:graphicData uri="http://schemas.openxmlformats.org/drawingml/2006/table">
            <a:tbl>
              <a:tblPr>
                <a:tableStyleId>{5C22544A-7EE6-4342-B048-85BDC9FD1C3A}</a:tableStyleId>
              </a:tblPr>
              <a:tblGrid>
                <a:gridCol w="1285691">
                  <a:extLst>
                    <a:ext uri="{9D8B030D-6E8A-4147-A177-3AD203B41FA5}">
                      <a16:colId xmlns:a16="http://schemas.microsoft.com/office/drawing/2014/main" xmlns="" val="2966577615"/>
                    </a:ext>
                  </a:extLst>
                </a:gridCol>
                <a:gridCol w="1306596">
                  <a:extLst>
                    <a:ext uri="{9D8B030D-6E8A-4147-A177-3AD203B41FA5}">
                      <a16:colId xmlns:a16="http://schemas.microsoft.com/office/drawing/2014/main" xmlns="" val="1182058423"/>
                    </a:ext>
                  </a:extLst>
                </a:gridCol>
                <a:gridCol w="1296144">
                  <a:extLst>
                    <a:ext uri="{9D8B030D-6E8A-4147-A177-3AD203B41FA5}">
                      <a16:colId xmlns:a16="http://schemas.microsoft.com/office/drawing/2014/main" xmlns="" val="3325714611"/>
                    </a:ext>
                  </a:extLst>
                </a:gridCol>
                <a:gridCol w="1224136">
                  <a:extLst>
                    <a:ext uri="{9D8B030D-6E8A-4147-A177-3AD203B41FA5}">
                      <a16:colId xmlns:a16="http://schemas.microsoft.com/office/drawing/2014/main" xmlns="" val="1101034900"/>
                    </a:ext>
                  </a:extLst>
                </a:gridCol>
                <a:gridCol w="1224136">
                  <a:extLst>
                    <a:ext uri="{9D8B030D-6E8A-4147-A177-3AD203B41FA5}">
                      <a16:colId xmlns:a16="http://schemas.microsoft.com/office/drawing/2014/main" xmlns="" val="3144425883"/>
                    </a:ext>
                  </a:extLst>
                </a:gridCol>
                <a:gridCol w="1296144">
                  <a:extLst>
                    <a:ext uri="{9D8B030D-6E8A-4147-A177-3AD203B41FA5}">
                      <a16:colId xmlns:a16="http://schemas.microsoft.com/office/drawing/2014/main" xmlns="" val="2707800754"/>
                    </a:ext>
                  </a:extLst>
                </a:gridCol>
                <a:gridCol w="1224136">
                  <a:extLst>
                    <a:ext uri="{9D8B030D-6E8A-4147-A177-3AD203B41FA5}">
                      <a16:colId xmlns:a16="http://schemas.microsoft.com/office/drawing/2014/main" xmlns="" val="969904477"/>
                    </a:ext>
                  </a:extLst>
                </a:gridCol>
              </a:tblGrid>
              <a:tr h="198798">
                <a:tc>
                  <a:txBody>
                    <a:bodyPr/>
                    <a:lstStyle/>
                    <a:p>
                      <a:pPr algn="l" fontAlgn="b"/>
                      <a:r>
                        <a:rPr lang="es-ES" sz="1600" b="1" u="none" strike="noStrike">
                          <a:effectLst/>
                          <a:latin typeface="Arial" panose="020B0604020202020204" pitchFamily="34" charset="0"/>
                          <a:cs typeface="Arial" panose="020B0604020202020204" pitchFamily="34" charset="0"/>
                        </a:rPr>
                        <a:t>Concepto</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ES" sz="1600" b="1" u="none" strike="noStrike">
                          <a:effectLst/>
                          <a:latin typeface="Arial" panose="020B0604020202020204" pitchFamily="34" charset="0"/>
                          <a:cs typeface="Arial" panose="020B0604020202020204" pitchFamily="34" charset="0"/>
                        </a:rPr>
                        <a:t>2.011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ES" sz="1600" b="1" u="none" strike="noStrike">
                          <a:effectLst/>
                          <a:latin typeface="Arial" panose="020B0604020202020204" pitchFamily="34" charset="0"/>
                          <a:cs typeface="Arial" panose="020B0604020202020204" pitchFamily="34" charset="0"/>
                        </a:rPr>
                        <a:t>2.012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ES" sz="1600" b="1" u="none" strike="noStrike">
                          <a:effectLst/>
                          <a:latin typeface="Arial" panose="020B0604020202020204" pitchFamily="34" charset="0"/>
                          <a:cs typeface="Arial" panose="020B0604020202020204" pitchFamily="34" charset="0"/>
                        </a:rPr>
                        <a:t>2.013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ES" sz="1600" b="1" u="none" strike="noStrike">
                          <a:effectLst/>
                          <a:latin typeface="Arial" panose="020B0604020202020204" pitchFamily="34" charset="0"/>
                          <a:cs typeface="Arial" panose="020B0604020202020204" pitchFamily="34" charset="0"/>
                        </a:rPr>
                        <a:t>2.014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ES" sz="1600" b="1" u="none" strike="noStrike">
                          <a:effectLst/>
                          <a:latin typeface="Arial" panose="020B0604020202020204" pitchFamily="34" charset="0"/>
                          <a:cs typeface="Arial" panose="020B0604020202020204" pitchFamily="34" charset="0"/>
                        </a:rPr>
                        <a:t>2.015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ES" sz="1600" b="1" u="none" strike="noStrike" dirty="0">
                          <a:effectLst/>
                          <a:latin typeface="Arial" panose="020B0604020202020204" pitchFamily="34" charset="0"/>
                          <a:cs typeface="Arial" panose="020B0604020202020204" pitchFamily="34" charset="0"/>
                        </a:rPr>
                        <a:t>2.016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45333850"/>
                  </a:ext>
                </a:extLst>
              </a:tr>
              <a:tr h="191225">
                <a:tc>
                  <a:txBody>
                    <a:bodyPr/>
                    <a:lstStyle/>
                    <a:p>
                      <a:pPr algn="l" fontAlgn="b"/>
                      <a:r>
                        <a:rPr lang="es-ES" sz="1600" u="none" strike="noStrike">
                          <a:effectLst/>
                          <a:latin typeface="Arial" panose="020B0604020202020204" pitchFamily="34" charset="0"/>
                          <a:cs typeface="Arial" panose="020B0604020202020204" pitchFamily="34" charset="0"/>
                        </a:rPr>
                        <a:t>Ingresos netos</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150.000.000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200.000.000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dirty="0">
                          <a:effectLst/>
                          <a:latin typeface="Arial" panose="020B0604020202020204" pitchFamily="34" charset="0"/>
                          <a:cs typeface="Arial" panose="020B0604020202020204" pitchFamily="34" charset="0"/>
                        </a:rPr>
                        <a:t>220.000.000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250.000.000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240.000.000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260.000.000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44970310"/>
                  </a:ext>
                </a:extLst>
              </a:tr>
              <a:tr h="191225">
                <a:tc>
                  <a:txBody>
                    <a:bodyPr/>
                    <a:lstStyle/>
                    <a:p>
                      <a:pPr algn="l" fontAlgn="b"/>
                      <a:r>
                        <a:rPr lang="es-ES" sz="1600" u="none" strike="noStrike">
                          <a:effectLst/>
                          <a:latin typeface="Arial" panose="020B0604020202020204" pitchFamily="34" charset="0"/>
                          <a:cs typeface="Arial" panose="020B0604020202020204" pitchFamily="34" charset="0"/>
                        </a:rPr>
                        <a:t>costos y deducciones</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130.000.000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dirty="0">
                          <a:effectLst/>
                          <a:latin typeface="Arial" panose="020B0604020202020204" pitchFamily="34" charset="0"/>
                          <a:cs typeface="Arial" panose="020B0604020202020204" pitchFamily="34" charset="0"/>
                        </a:rPr>
                        <a:t>210.000.000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dirty="0">
                          <a:effectLst/>
                          <a:latin typeface="Arial" panose="020B0604020202020204" pitchFamily="34" charset="0"/>
                          <a:cs typeface="Arial" panose="020B0604020202020204" pitchFamily="34" charset="0"/>
                        </a:rPr>
                        <a:t>180.000.000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220.000.000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199.000.000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185.000.000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765784926"/>
                  </a:ext>
                </a:extLst>
              </a:tr>
              <a:tr h="198798">
                <a:tc>
                  <a:txBody>
                    <a:bodyPr/>
                    <a:lstStyle/>
                    <a:p>
                      <a:pPr algn="l" fontAlgn="b"/>
                      <a:r>
                        <a:rPr lang="es-ES" sz="1600" b="1" u="none" strike="noStrike">
                          <a:effectLst/>
                          <a:latin typeface="Arial" panose="020B0604020202020204" pitchFamily="34" charset="0"/>
                          <a:cs typeface="Arial" panose="020B0604020202020204" pitchFamily="34" charset="0"/>
                        </a:rPr>
                        <a:t>Renta liquida ordinaria</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20.000.000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40.000.000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30.000.000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41.000.000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dirty="0">
                          <a:effectLst/>
                          <a:latin typeface="Arial" panose="020B0604020202020204" pitchFamily="34" charset="0"/>
                          <a:cs typeface="Arial" panose="020B0604020202020204" pitchFamily="34" charset="0"/>
                        </a:rPr>
                        <a:t>75.000.000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883298316"/>
                  </a:ext>
                </a:extLst>
              </a:tr>
              <a:tr h="198798">
                <a:tc>
                  <a:txBody>
                    <a:bodyPr/>
                    <a:lstStyle/>
                    <a:p>
                      <a:pPr algn="l" fontAlgn="b"/>
                      <a:r>
                        <a:rPr lang="es-ES" sz="1600" u="none" strike="noStrike">
                          <a:effectLst/>
                          <a:latin typeface="Arial" panose="020B0604020202020204" pitchFamily="34" charset="0"/>
                          <a:cs typeface="Arial" panose="020B0604020202020204" pitchFamily="34" charset="0"/>
                        </a:rPr>
                        <a:t>Perdida fiscal</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10.000.000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u="none" strike="noStrike" dirty="0">
                          <a:effectLst/>
                          <a:latin typeface="Arial" panose="020B0604020202020204" pitchFamily="34" charset="0"/>
                          <a:cs typeface="Arial" panose="020B0604020202020204" pitchFamily="34" charset="0"/>
                        </a:rPr>
                        <a:t>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239334954"/>
                  </a:ext>
                </a:extLst>
              </a:tr>
              <a:tr h="191225">
                <a:tc>
                  <a:txBody>
                    <a:bodyPr/>
                    <a:lstStyle/>
                    <a:p>
                      <a:pPr algn="l" fontAlgn="b"/>
                      <a:r>
                        <a:rPr lang="es-ES" sz="1600" u="none" strike="noStrike" dirty="0">
                          <a:effectLst/>
                          <a:latin typeface="Arial" panose="020B0604020202020204" pitchFamily="34" charset="0"/>
                          <a:cs typeface="Arial" panose="020B0604020202020204" pitchFamily="34" charset="0"/>
                        </a:rPr>
                        <a:t>Compensaciones</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5.000.000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13.000.000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dirty="0">
                          <a:effectLst/>
                          <a:latin typeface="Arial" panose="020B0604020202020204" pitchFamily="34" charset="0"/>
                          <a:cs typeface="Arial" panose="020B0604020202020204" pitchFamily="34" charset="0"/>
                        </a:rPr>
                        <a:t>45.000.000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527118992"/>
                  </a:ext>
                </a:extLst>
              </a:tr>
              <a:tr h="198798">
                <a:tc>
                  <a:txBody>
                    <a:bodyPr/>
                    <a:lstStyle/>
                    <a:p>
                      <a:pPr algn="l" fontAlgn="b"/>
                      <a:r>
                        <a:rPr lang="es-ES" sz="1600" b="1" u="none" strike="noStrike">
                          <a:effectLst/>
                          <a:latin typeface="Arial" panose="020B0604020202020204" pitchFamily="34" charset="0"/>
                          <a:cs typeface="Arial" panose="020B0604020202020204" pitchFamily="34" charset="0"/>
                        </a:rPr>
                        <a:t>Renta liquida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20.000.000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35.000.000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30.000.000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28.000.000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dirty="0">
                          <a:effectLst/>
                          <a:latin typeface="Arial" panose="020B0604020202020204" pitchFamily="34" charset="0"/>
                          <a:cs typeface="Arial" panose="020B0604020202020204" pitchFamily="34" charset="0"/>
                        </a:rPr>
                        <a:t>30.000.000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89414419"/>
                  </a:ext>
                </a:extLst>
              </a:tr>
              <a:tr h="198798">
                <a:tc>
                  <a:txBody>
                    <a:bodyPr/>
                    <a:lstStyle/>
                    <a:p>
                      <a:pPr algn="l" fontAlgn="b"/>
                      <a:r>
                        <a:rPr lang="es-ES" sz="1600" b="1" u="none" strike="noStrike">
                          <a:effectLst/>
                          <a:latin typeface="Arial" panose="020B0604020202020204" pitchFamily="34" charset="0"/>
                          <a:cs typeface="Arial" panose="020B0604020202020204" pitchFamily="34" charset="0"/>
                        </a:rPr>
                        <a:t>Renta presuntiva</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34.000.000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32.000.000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35.000.000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31.000.000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28.000.000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dirty="0">
                          <a:effectLst/>
                          <a:latin typeface="Arial" panose="020B0604020202020204" pitchFamily="34" charset="0"/>
                          <a:cs typeface="Arial" panose="020B0604020202020204" pitchFamily="34" charset="0"/>
                        </a:rPr>
                        <a:t>30.000.000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442394756"/>
                  </a:ext>
                </a:extLst>
              </a:tr>
              <a:tr h="198798">
                <a:tc>
                  <a:txBody>
                    <a:bodyPr/>
                    <a:lstStyle/>
                    <a:p>
                      <a:pPr algn="l" fontAlgn="b"/>
                      <a:r>
                        <a:rPr lang="es-ES" sz="1600" b="1" u="none" strike="noStrike">
                          <a:effectLst/>
                          <a:latin typeface="Arial" panose="020B0604020202020204" pitchFamily="34" charset="0"/>
                          <a:cs typeface="Arial" panose="020B0604020202020204" pitchFamily="34" charset="0"/>
                        </a:rPr>
                        <a:t>Renta liquida gravable</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34.000.000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32.000.000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35.000.000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31.000.000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28.000.000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dirty="0">
                          <a:effectLst/>
                          <a:latin typeface="Arial" panose="020B0604020202020204" pitchFamily="34" charset="0"/>
                          <a:cs typeface="Arial" panose="020B0604020202020204" pitchFamily="34" charset="0"/>
                        </a:rPr>
                        <a:t>30.000.000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82687116"/>
                  </a:ext>
                </a:extLst>
              </a:tr>
              <a:tr h="198798">
                <a:tc>
                  <a:txBody>
                    <a:bodyPr/>
                    <a:lstStyle/>
                    <a:p>
                      <a:pPr algn="l" fontAlgn="b"/>
                      <a:r>
                        <a:rPr lang="es-ES" sz="1600" b="1" u="none" strike="noStrike">
                          <a:effectLst/>
                          <a:latin typeface="Arial" panose="020B0604020202020204" pitchFamily="34" charset="0"/>
                          <a:cs typeface="Arial" panose="020B0604020202020204" pitchFamily="34" charset="0"/>
                        </a:rPr>
                        <a:t>Exceso de renta presuntiva</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14.000.000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32.000.000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1.000.000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dirty="0">
                          <a:effectLst/>
                          <a:latin typeface="Arial" panose="020B0604020202020204" pitchFamily="34" charset="0"/>
                          <a:cs typeface="Arial" panose="020B0604020202020204" pitchFamily="34" charset="0"/>
                        </a:rPr>
                        <a:t>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34165934"/>
                  </a:ext>
                </a:extLst>
              </a:tr>
              <a:tr h="198798">
                <a:tc>
                  <a:txBody>
                    <a:bodyPr/>
                    <a:lstStyle/>
                    <a:p>
                      <a:pPr algn="l" fontAlgn="b"/>
                      <a:r>
                        <a:rPr lang="es-ES" sz="1600" b="1" u="none" strike="noStrike">
                          <a:effectLst/>
                          <a:latin typeface="Arial" panose="020B0604020202020204" pitchFamily="34" charset="0"/>
                          <a:cs typeface="Arial" panose="020B0604020202020204" pitchFamily="34" charset="0"/>
                        </a:rPr>
                        <a:t>Perdida fiscal</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10.000.000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a:effectLst/>
                          <a:latin typeface="Arial" panose="020B0604020202020204" pitchFamily="34" charset="0"/>
                          <a:cs typeface="Arial" panose="020B0604020202020204" pitchFamily="34" charset="0"/>
                        </a:rPr>
                        <a:t>0 </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1600" b="1" u="none" strike="noStrike" dirty="0">
                          <a:effectLst/>
                          <a:latin typeface="Arial" panose="020B0604020202020204" pitchFamily="34" charset="0"/>
                          <a:cs typeface="Arial" panose="020B0604020202020204" pitchFamily="34" charset="0"/>
                        </a:rPr>
                        <a:t>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467" marR="9467" marT="94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95086512"/>
                  </a:ext>
                </a:extLst>
              </a:tr>
            </a:tbl>
          </a:graphicData>
        </a:graphic>
      </p:graphicFrame>
    </p:spTree>
    <p:extLst>
      <p:ext uri="{BB962C8B-B14F-4D97-AF65-F5344CB8AC3E}">
        <p14:creationId xmlns:p14="http://schemas.microsoft.com/office/powerpoint/2010/main" val="29209805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168588323"/>
              </p:ext>
            </p:extLst>
          </p:nvPr>
        </p:nvGraphicFramePr>
        <p:xfrm>
          <a:off x="611560" y="188640"/>
          <a:ext cx="8208908" cy="2514600"/>
        </p:xfrm>
        <a:graphic>
          <a:graphicData uri="http://schemas.openxmlformats.org/drawingml/2006/table">
            <a:tbl>
              <a:tblPr>
                <a:tableStyleId>{5C22544A-7EE6-4342-B048-85BDC9FD1C3A}</a:tableStyleId>
              </a:tblPr>
              <a:tblGrid>
                <a:gridCol w="1167934">
                  <a:extLst>
                    <a:ext uri="{9D8B030D-6E8A-4147-A177-3AD203B41FA5}">
                      <a16:colId xmlns:a16="http://schemas.microsoft.com/office/drawing/2014/main" xmlns="" val="3503259135"/>
                    </a:ext>
                  </a:extLst>
                </a:gridCol>
                <a:gridCol w="1167934">
                  <a:extLst>
                    <a:ext uri="{9D8B030D-6E8A-4147-A177-3AD203B41FA5}">
                      <a16:colId xmlns:a16="http://schemas.microsoft.com/office/drawing/2014/main" xmlns="" val="1812322849"/>
                    </a:ext>
                  </a:extLst>
                </a:gridCol>
                <a:gridCol w="1201304">
                  <a:extLst>
                    <a:ext uri="{9D8B030D-6E8A-4147-A177-3AD203B41FA5}">
                      <a16:colId xmlns:a16="http://schemas.microsoft.com/office/drawing/2014/main" xmlns="" val="3258050185"/>
                    </a:ext>
                  </a:extLst>
                </a:gridCol>
                <a:gridCol w="1167934">
                  <a:extLst>
                    <a:ext uri="{9D8B030D-6E8A-4147-A177-3AD203B41FA5}">
                      <a16:colId xmlns:a16="http://schemas.microsoft.com/office/drawing/2014/main" xmlns="" val="813299023"/>
                    </a:ext>
                  </a:extLst>
                </a:gridCol>
                <a:gridCol w="1167934">
                  <a:extLst>
                    <a:ext uri="{9D8B030D-6E8A-4147-A177-3AD203B41FA5}">
                      <a16:colId xmlns:a16="http://schemas.microsoft.com/office/drawing/2014/main" xmlns="" val="2739798713"/>
                    </a:ext>
                  </a:extLst>
                </a:gridCol>
                <a:gridCol w="1167934">
                  <a:extLst>
                    <a:ext uri="{9D8B030D-6E8A-4147-A177-3AD203B41FA5}">
                      <a16:colId xmlns:a16="http://schemas.microsoft.com/office/drawing/2014/main" xmlns="" val="250000693"/>
                    </a:ext>
                  </a:extLst>
                </a:gridCol>
                <a:gridCol w="1167934">
                  <a:extLst>
                    <a:ext uri="{9D8B030D-6E8A-4147-A177-3AD203B41FA5}">
                      <a16:colId xmlns:a16="http://schemas.microsoft.com/office/drawing/2014/main" xmlns="" val="4270313784"/>
                    </a:ext>
                  </a:extLst>
                </a:gridCol>
              </a:tblGrid>
              <a:tr h="200025">
                <a:tc gridSpan="7">
                  <a:txBody>
                    <a:bodyPr/>
                    <a:lstStyle/>
                    <a:p>
                      <a:pPr algn="ctr" fontAlgn="b"/>
                      <a:r>
                        <a:rPr lang="es-ES" sz="1600" b="1" u="none" strike="noStrike" dirty="0">
                          <a:effectLst/>
                          <a:latin typeface="Arial" panose="020B0604020202020204" pitchFamily="34" charset="0"/>
                          <a:cs typeface="Arial" panose="020B0604020202020204" pitchFamily="34" charset="0"/>
                        </a:rPr>
                        <a:t>Exceso de Renta Presuntiva</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xmlns="" val="2228116864"/>
                  </a:ext>
                </a:extLst>
              </a:tr>
              <a:tr h="600075">
                <a:tc>
                  <a:txBody>
                    <a:bodyPr/>
                    <a:lstStyle/>
                    <a:p>
                      <a:pPr algn="ctr" fontAlgn="ctr"/>
                      <a:r>
                        <a:rPr lang="es-ES" sz="1600" b="1" u="none" strike="noStrike" dirty="0">
                          <a:effectLst/>
                          <a:latin typeface="Arial" panose="020B0604020202020204" pitchFamily="34" charset="0"/>
                          <a:cs typeface="Arial" panose="020B0604020202020204" pitchFamily="34" charset="0"/>
                        </a:rPr>
                        <a:t>Año</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 Reajuste</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Saldo inicial Reajustado</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Reajuste</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Exceso</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Compens.</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dirty="0">
                          <a:effectLst/>
                          <a:latin typeface="Arial" panose="020B0604020202020204" pitchFamily="34" charset="0"/>
                          <a:cs typeface="Arial" panose="020B0604020202020204" pitchFamily="34" charset="0"/>
                        </a:rPr>
                        <a:t>Saldo por compensar</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3292528674"/>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2011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3,65%</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14.000.000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14.000.000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78421899"/>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2012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3,04%</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14.000.000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425.600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32.000.000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46.425.600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367645380"/>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2013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2,40%</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46.425.600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1.114.214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5.000.000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42.539.814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510129430"/>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2014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2,89%</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42.539.814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1.229.401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44.769.215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854209347"/>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2015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5,21%</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44.769.215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2.332.476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13.000.000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34.101.691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949182297"/>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2016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4,73%</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34.101.691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1.613.010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35.714.701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dirty="0">
                          <a:effectLst/>
                          <a:latin typeface="Arial" panose="020B0604020202020204" pitchFamily="34" charset="0"/>
                          <a:cs typeface="Arial" panose="020B0604020202020204" pitchFamily="34" charset="0"/>
                        </a:rPr>
                        <a:t>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590501915"/>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526474176"/>
              </p:ext>
            </p:extLst>
          </p:nvPr>
        </p:nvGraphicFramePr>
        <p:xfrm>
          <a:off x="611561" y="3472021"/>
          <a:ext cx="8208908" cy="2261235"/>
        </p:xfrm>
        <a:graphic>
          <a:graphicData uri="http://schemas.openxmlformats.org/drawingml/2006/table">
            <a:tbl>
              <a:tblPr>
                <a:tableStyleId>{5C22544A-7EE6-4342-B048-85BDC9FD1C3A}</a:tableStyleId>
              </a:tblPr>
              <a:tblGrid>
                <a:gridCol w="1167934">
                  <a:extLst>
                    <a:ext uri="{9D8B030D-6E8A-4147-A177-3AD203B41FA5}">
                      <a16:colId xmlns:a16="http://schemas.microsoft.com/office/drawing/2014/main" xmlns="" val="3082401279"/>
                    </a:ext>
                  </a:extLst>
                </a:gridCol>
                <a:gridCol w="1167934">
                  <a:extLst>
                    <a:ext uri="{9D8B030D-6E8A-4147-A177-3AD203B41FA5}">
                      <a16:colId xmlns:a16="http://schemas.microsoft.com/office/drawing/2014/main" xmlns="" val="3106998799"/>
                    </a:ext>
                  </a:extLst>
                </a:gridCol>
                <a:gridCol w="1201304">
                  <a:extLst>
                    <a:ext uri="{9D8B030D-6E8A-4147-A177-3AD203B41FA5}">
                      <a16:colId xmlns:a16="http://schemas.microsoft.com/office/drawing/2014/main" xmlns="" val="1113801983"/>
                    </a:ext>
                  </a:extLst>
                </a:gridCol>
                <a:gridCol w="1167934">
                  <a:extLst>
                    <a:ext uri="{9D8B030D-6E8A-4147-A177-3AD203B41FA5}">
                      <a16:colId xmlns:a16="http://schemas.microsoft.com/office/drawing/2014/main" xmlns="" val="1205198586"/>
                    </a:ext>
                  </a:extLst>
                </a:gridCol>
                <a:gridCol w="1167934">
                  <a:extLst>
                    <a:ext uri="{9D8B030D-6E8A-4147-A177-3AD203B41FA5}">
                      <a16:colId xmlns:a16="http://schemas.microsoft.com/office/drawing/2014/main" xmlns="" val="3376646604"/>
                    </a:ext>
                  </a:extLst>
                </a:gridCol>
                <a:gridCol w="1167934">
                  <a:extLst>
                    <a:ext uri="{9D8B030D-6E8A-4147-A177-3AD203B41FA5}">
                      <a16:colId xmlns:a16="http://schemas.microsoft.com/office/drawing/2014/main" xmlns="" val="4285201433"/>
                    </a:ext>
                  </a:extLst>
                </a:gridCol>
                <a:gridCol w="1167934">
                  <a:extLst>
                    <a:ext uri="{9D8B030D-6E8A-4147-A177-3AD203B41FA5}">
                      <a16:colId xmlns:a16="http://schemas.microsoft.com/office/drawing/2014/main" xmlns="" val="258915617"/>
                    </a:ext>
                  </a:extLst>
                </a:gridCol>
              </a:tblGrid>
              <a:tr h="200025">
                <a:tc gridSpan="7">
                  <a:txBody>
                    <a:bodyPr/>
                    <a:lstStyle/>
                    <a:p>
                      <a:pPr algn="ctr" fontAlgn="b"/>
                      <a:r>
                        <a:rPr lang="es-ES" sz="1600" b="1" u="none" strike="noStrike" dirty="0">
                          <a:effectLst/>
                          <a:latin typeface="Arial" panose="020B0604020202020204" pitchFamily="34" charset="0"/>
                          <a:cs typeface="Arial" panose="020B0604020202020204" pitchFamily="34" charset="0"/>
                        </a:rPr>
                        <a:t>Pérdidas Fiscales</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xmlns="" val="2849093498"/>
                  </a:ext>
                </a:extLst>
              </a:tr>
              <a:tr h="600075">
                <a:tc>
                  <a:txBody>
                    <a:bodyPr/>
                    <a:lstStyle/>
                    <a:p>
                      <a:pPr algn="ctr" fontAlgn="ctr"/>
                      <a:r>
                        <a:rPr lang="es-ES" sz="1600" b="1" u="none" strike="noStrike">
                          <a:effectLst/>
                          <a:latin typeface="Arial" panose="020B0604020202020204" pitchFamily="34" charset="0"/>
                          <a:cs typeface="Arial" panose="020B0604020202020204" pitchFamily="34" charset="0"/>
                        </a:rPr>
                        <a:t>Año</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 Reajuste</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Saldo inicial Reajustado</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Reajuste</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Pérdida</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a:effectLst/>
                          <a:latin typeface="Arial" panose="020B0604020202020204" pitchFamily="34" charset="0"/>
                          <a:cs typeface="Arial" panose="020B0604020202020204" pitchFamily="34" charset="0"/>
                        </a:rPr>
                        <a:t>Compens.</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s-ES" sz="1600" b="1" u="none" strike="noStrike" dirty="0">
                          <a:effectLst/>
                          <a:latin typeface="Arial" panose="020B0604020202020204" pitchFamily="34" charset="0"/>
                          <a:cs typeface="Arial" panose="020B0604020202020204" pitchFamily="34" charset="0"/>
                        </a:rPr>
                        <a:t>Saldo por compensar</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705760963"/>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2012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3,04%</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dirty="0">
                          <a:effectLst/>
                          <a:latin typeface="Arial" panose="020B0604020202020204" pitchFamily="34" charset="0"/>
                          <a:cs typeface="Arial" panose="020B0604020202020204" pitchFamily="34" charset="0"/>
                        </a:rPr>
                        <a:t>10.000.000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941027200"/>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2013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2,40%</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240.000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dirty="0">
                          <a:effectLst/>
                          <a:latin typeface="Arial" panose="020B0604020202020204" pitchFamily="34" charset="0"/>
                          <a:cs typeface="Arial" panose="020B0604020202020204" pitchFamily="34" charset="0"/>
                        </a:rPr>
                        <a:t>10.240.000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95475667"/>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2014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2,89%</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10.240.000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295.936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dirty="0">
                          <a:effectLst/>
                          <a:latin typeface="Arial" panose="020B0604020202020204" pitchFamily="34" charset="0"/>
                          <a:cs typeface="Arial" panose="020B0604020202020204" pitchFamily="34" charset="0"/>
                        </a:rPr>
                        <a:t>10.535.936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18939584"/>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2015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5,21%</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10.535.936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548.922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dirty="0">
                          <a:effectLst/>
                          <a:latin typeface="Arial" panose="020B0604020202020204" pitchFamily="34" charset="0"/>
                          <a:cs typeface="Arial" panose="020B0604020202020204" pitchFamily="34" charset="0"/>
                        </a:rPr>
                        <a:t>11.084.858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944051585"/>
                  </a:ext>
                </a:extLst>
              </a:tr>
              <a:tr h="190500">
                <a:tc>
                  <a:txBody>
                    <a:bodyPr/>
                    <a:lstStyle/>
                    <a:p>
                      <a:pPr algn="ctr" fontAlgn="b"/>
                      <a:r>
                        <a:rPr lang="es-ES" sz="1600" u="none" strike="noStrike">
                          <a:effectLst/>
                          <a:latin typeface="Arial" panose="020B0604020202020204" pitchFamily="34" charset="0"/>
                          <a:cs typeface="Arial" panose="020B0604020202020204" pitchFamily="34" charset="0"/>
                        </a:rPr>
                        <a:t>2016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ES" sz="1600" u="none" strike="noStrike">
                          <a:effectLst/>
                          <a:latin typeface="Arial" panose="020B0604020202020204" pitchFamily="34" charset="0"/>
                          <a:cs typeface="Arial" panose="020B0604020202020204" pitchFamily="34" charset="0"/>
                        </a:rPr>
                        <a:t>4,73%</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11.084.858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524.314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a:effectLst/>
                          <a:latin typeface="Arial" panose="020B0604020202020204" pitchFamily="34" charset="0"/>
                          <a:cs typeface="Arial" panose="020B0604020202020204" pitchFamily="34" charset="0"/>
                        </a:rPr>
                        <a:t>9.285.299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ES" sz="1600" u="none" strike="noStrike" dirty="0">
                          <a:effectLst/>
                          <a:latin typeface="Arial" panose="020B0604020202020204" pitchFamily="34" charset="0"/>
                          <a:cs typeface="Arial" panose="020B0604020202020204" pitchFamily="34" charset="0"/>
                        </a:rPr>
                        <a:t>2.323.873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564929829"/>
                  </a:ext>
                </a:extLst>
              </a:tr>
            </a:tbl>
          </a:graphicData>
        </a:graphic>
      </p:graphicFrame>
    </p:spTree>
    <p:extLst>
      <p:ext uri="{BB962C8B-B14F-4D97-AF65-F5344CB8AC3E}">
        <p14:creationId xmlns:p14="http://schemas.microsoft.com/office/powerpoint/2010/main" val="19070751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79712" y="2132856"/>
            <a:ext cx="5400600" cy="2664296"/>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b="1" dirty="0" smtClean="0">
                <a:solidFill>
                  <a:schemeClr val="tx1"/>
                </a:solidFill>
                <a:latin typeface="Arial" panose="020B0604020202020204" pitchFamily="34" charset="0"/>
                <a:cs typeface="Arial" panose="020B0604020202020204" pitchFamily="34" charset="0"/>
              </a:rPr>
              <a:t>Descuentos Tributarios en el Impuesto de Renta</a:t>
            </a:r>
            <a:endParaRPr lang="es-ES" sz="4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36255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00778" y="133285"/>
            <a:ext cx="5002306" cy="847443"/>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tx1"/>
                </a:solidFill>
                <a:latin typeface="Arial" panose="020B0604020202020204" pitchFamily="34" charset="0"/>
                <a:cs typeface="Arial" panose="020B0604020202020204" pitchFamily="34" charset="0"/>
              </a:rPr>
              <a:t>Descuentos Tributarios en el Impuesto de Renta</a:t>
            </a:r>
            <a:endParaRPr lang="es-ES" sz="2000" b="1" dirty="0">
              <a:solidFill>
                <a:schemeClr val="tx1"/>
              </a:solidFill>
              <a:latin typeface="Arial" panose="020B0604020202020204" pitchFamily="34" charset="0"/>
              <a:cs typeface="Arial" panose="020B0604020202020204" pitchFamily="34" charset="0"/>
            </a:endParaRPr>
          </a:p>
        </p:txBody>
      </p:sp>
      <p:sp>
        <p:nvSpPr>
          <p:cNvPr id="3" name="Rectángulo 2"/>
          <p:cNvSpPr/>
          <p:nvPr/>
        </p:nvSpPr>
        <p:spPr>
          <a:xfrm>
            <a:off x="539552" y="2929963"/>
            <a:ext cx="2973750" cy="1435141"/>
          </a:xfrm>
          <a:prstGeom prst="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s-ES" dirty="0">
                <a:solidFill>
                  <a:schemeClr val="tx1"/>
                </a:solidFill>
                <a:latin typeface="Arial" panose="020B0604020202020204" pitchFamily="34" charset="0"/>
                <a:cs typeface="Arial" panose="020B0604020202020204" pitchFamily="34" charset="0"/>
              </a:rPr>
              <a:t>IVA descontables en la adquisición e importación de bienes de capital por personas jurídicas  Art. 67 Ley 1739</a:t>
            </a:r>
          </a:p>
        </p:txBody>
      </p:sp>
      <p:sp>
        <p:nvSpPr>
          <p:cNvPr id="4" name="Rectángulo 3"/>
          <p:cNvSpPr/>
          <p:nvPr/>
        </p:nvSpPr>
        <p:spPr>
          <a:xfrm>
            <a:off x="5879726" y="1633819"/>
            <a:ext cx="3015503" cy="9480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sz="1500" dirty="0">
              <a:solidFill>
                <a:schemeClr val="tx1"/>
              </a:solidFill>
              <a:latin typeface="Arial" panose="020B0604020202020204" pitchFamily="34" charset="0"/>
              <a:cs typeface="Arial" panose="020B0604020202020204" pitchFamily="34" charset="0"/>
            </a:endParaRPr>
          </a:p>
        </p:txBody>
      </p:sp>
      <p:sp>
        <p:nvSpPr>
          <p:cNvPr id="5" name="Rectángulo 4"/>
          <p:cNvSpPr/>
          <p:nvPr/>
        </p:nvSpPr>
        <p:spPr>
          <a:xfrm>
            <a:off x="4568639" y="2276872"/>
            <a:ext cx="4326589" cy="2520280"/>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q"/>
            </a:pPr>
            <a:r>
              <a:rPr lang="es-ES" dirty="0">
                <a:solidFill>
                  <a:schemeClr val="tx1"/>
                </a:solidFill>
                <a:latin typeface="Arial" panose="020B0604020202020204" pitchFamily="34" charset="0"/>
                <a:cs typeface="Arial" panose="020B0604020202020204" pitchFamily="34" charset="0"/>
              </a:rPr>
              <a:t>Dos puntos del Impuesto sobre las </a:t>
            </a:r>
            <a:r>
              <a:rPr lang="es-ES" dirty="0" smtClean="0">
                <a:solidFill>
                  <a:schemeClr val="tx1"/>
                </a:solidFill>
                <a:latin typeface="Arial" panose="020B0604020202020204" pitchFamily="34" charset="0"/>
                <a:cs typeface="Arial" panose="020B0604020202020204" pitchFamily="34" charset="0"/>
              </a:rPr>
              <a:t>ventas.</a:t>
            </a:r>
          </a:p>
          <a:p>
            <a:pPr marL="285750" indent="-285750">
              <a:buFont typeface="Wingdings" panose="05000000000000000000" pitchFamily="2" charset="2"/>
              <a:buChar char="q"/>
            </a:pPr>
            <a:endParaRPr lang="es-ES" dirty="0" smtClean="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r>
              <a:rPr lang="es-ES" dirty="0" smtClean="0">
                <a:solidFill>
                  <a:schemeClr val="tx1"/>
                </a:solidFill>
                <a:latin typeface="Arial" panose="020B0604020202020204" pitchFamily="34" charset="0"/>
                <a:cs typeface="Arial" panose="020B0604020202020204" pitchFamily="34" charset="0"/>
              </a:rPr>
              <a:t>Si </a:t>
            </a:r>
            <a:r>
              <a:rPr lang="es-ES" dirty="0">
                <a:solidFill>
                  <a:schemeClr val="tx1"/>
                </a:solidFill>
                <a:latin typeface="Arial" panose="020B0604020202020204" pitchFamily="34" charset="0"/>
                <a:cs typeface="Arial" panose="020B0604020202020204" pitchFamily="34" charset="0"/>
              </a:rPr>
              <a:t>se enajenan los bienes antes de haber recurrido el tiempo de vida útil se deberá adicionar al Impuesto neto de Renta, la parte proporcional del IVA descontado de la vida útil restante. </a:t>
            </a:r>
          </a:p>
        </p:txBody>
      </p:sp>
      <p:pic>
        <p:nvPicPr>
          <p:cNvPr id="8194" name="Picture 2" descr="flecha-imagen-animada-01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3664597" y="3099835"/>
            <a:ext cx="875341" cy="932742"/>
          </a:xfrm>
          <a:prstGeom prst="rect">
            <a:avLst/>
          </a:prstGeom>
          <a:noFill/>
          <a:extLst>
            <a:ext uri="{909E8E84-426E-40DD-AFC4-6F175D3DCCD1}">
              <a14:hiddenFill xmlns:a14="http://schemas.microsoft.com/office/drawing/2010/main">
                <a:solidFill>
                  <a:srgbClr val="FFFFFF"/>
                </a:solidFill>
              </a14:hiddenFill>
            </a:ext>
          </a:extLst>
        </p:spPr>
      </p:pic>
      <p:sp>
        <p:nvSpPr>
          <p:cNvPr id="6" name="Botón de acción: Final 5">
            <a:hlinkClick r:id="" action="ppaction://noaction" highlightClick="1"/>
          </p:cNvPr>
          <p:cNvSpPr/>
          <p:nvPr/>
        </p:nvSpPr>
        <p:spPr>
          <a:xfrm>
            <a:off x="6903084" y="6309320"/>
            <a:ext cx="549236" cy="21602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631446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494180" y="1484784"/>
            <a:ext cx="2894480" cy="1296144"/>
          </a:xfrm>
          <a:prstGeom prst="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r>
              <a:rPr lang="es-ES" sz="1600" dirty="0">
                <a:solidFill>
                  <a:schemeClr val="tx1"/>
                </a:solidFill>
                <a:latin typeface="Arial" panose="020B0604020202020204" pitchFamily="34" charset="0"/>
                <a:cs typeface="Arial" panose="020B0604020202020204" pitchFamily="34" charset="0"/>
              </a:rPr>
              <a:t>IVA en la adquisición e importación  de maquinaria pesada para industrias básicas. Valor superior a (U$500.000) Art. 68 Ley 1739</a:t>
            </a:r>
          </a:p>
          <a:p>
            <a:endParaRPr lang="es-ES" sz="1600" dirty="0">
              <a:solidFill>
                <a:schemeClr val="tx1"/>
              </a:solidFill>
              <a:latin typeface="Arial" panose="020B0604020202020204" pitchFamily="34" charset="0"/>
              <a:cs typeface="Arial" panose="020B0604020202020204" pitchFamily="34" charset="0"/>
            </a:endParaRPr>
          </a:p>
        </p:txBody>
      </p:sp>
      <p:sp>
        <p:nvSpPr>
          <p:cNvPr id="12" name="Rectángulo 11"/>
          <p:cNvSpPr/>
          <p:nvPr/>
        </p:nvSpPr>
        <p:spPr>
          <a:xfrm>
            <a:off x="4962070" y="1624180"/>
            <a:ext cx="3066314" cy="1084740"/>
          </a:xfrm>
          <a:prstGeom prst="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s-ES" sz="1600" dirty="0">
                <a:solidFill>
                  <a:schemeClr val="tx1"/>
                </a:solidFill>
                <a:latin typeface="Arial" panose="020B0604020202020204" pitchFamily="34" charset="0"/>
                <a:cs typeface="Arial" panose="020B0604020202020204" pitchFamily="34" charset="0"/>
              </a:rPr>
              <a:t>Primer año  el 40% del IVA </a:t>
            </a:r>
          </a:p>
          <a:p>
            <a:r>
              <a:rPr lang="es-ES" sz="1600" dirty="0">
                <a:solidFill>
                  <a:schemeClr val="tx1"/>
                </a:solidFill>
                <a:latin typeface="Arial" panose="020B0604020202020204" pitchFamily="34" charset="0"/>
                <a:cs typeface="Arial" panose="020B0604020202020204" pitchFamily="34" charset="0"/>
              </a:rPr>
              <a:t>Segundo año 30% del IVA</a:t>
            </a:r>
          </a:p>
          <a:p>
            <a:r>
              <a:rPr lang="es-ES" sz="1600" dirty="0">
                <a:solidFill>
                  <a:schemeClr val="tx1"/>
                </a:solidFill>
                <a:latin typeface="Arial" panose="020B0604020202020204" pitchFamily="34" charset="0"/>
                <a:cs typeface="Arial" panose="020B0604020202020204" pitchFamily="34" charset="0"/>
              </a:rPr>
              <a:t>Tercer año 30% del IVA</a:t>
            </a:r>
          </a:p>
        </p:txBody>
      </p:sp>
      <p:sp>
        <p:nvSpPr>
          <p:cNvPr id="13" name="Rectángulo 12"/>
          <p:cNvSpPr/>
          <p:nvPr/>
        </p:nvSpPr>
        <p:spPr>
          <a:xfrm>
            <a:off x="5665857" y="3933056"/>
            <a:ext cx="1968152" cy="850198"/>
          </a:xfrm>
          <a:prstGeom prst="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s-ES" sz="1600" dirty="0">
                <a:solidFill>
                  <a:schemeClr val="tx1"/>
                </a:solidFill>
                <a:latin typeface="Arial" panose="020B0604020202020204" pitchFamily="34" charset="0"/>
                <a:cs typeface="Arial" panose="020B0604020202020204" pitchFamily="34" charset="0"/>
              </a:rPr>
              <a:t>Valores descontables del Impuesto de Renta </a:t>
            </a:r>
          </a:p>
        </p:txBody>
      </p:sp>
      <p:sp>
        <p:nvSpPr>
          <p:cNvPr id="14" name="Rectángulo 13"/>
          <p:cNvSpPr/>
          <p:nvPr/>
        </p:nvSpPr>
        <p:spPr>
          <a:xfrm>
            <a:off x="1043608" y="5506570"/>
            <a:ext cx="3672408" cy="1351430"/>
          </a:xfrm>
          <a:prstGeom prst="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r>
              <a:rPr lang="es-ES" sz="1600" dirty="0">
                <a:solidFill>
                  <a:schemeClr val="tx1"/>
                </a:solidFill>
                <a:latin typeface="Arial" panose="020B0604020202020204" pitchFamily="34" charset="0"/>
                <a:cs typeface="Arial" panose="020B0604020202020204" pitchFamily="34" charset="0"/>
              </a:rPr>
              <a:t>Si se enajenan los bienes antes de haber recurrido el tiempo de vida útil se deberá adicionar al Impuesto neto de Renta, la parte proporcional del IVA descontado de la vida útil restante.  </a:t>
            </a:r>
          </a:p>
          <a:p>
            <a:endParaRPr lang="es-ES" sz="1600" dirty="0">
              <a:solidFill>
                <a:schemeClr val="tx1"/>
              </a:solidFill>
              <a:latin typeface="Arial" panose="020B0604020202020204" pitchFamily="34" charset="0"/>
              <a:cs typeface="Arial" panose="020B0604020202020204" pitchFamily="34" charset="0"/>
            </a:endParaRPr>
          </a:p>
        </p:txBody>
      </p:sp>
      <p:sp>
        <p:nvSpPr>
          <p:cNvPr id="15" name="Rectángulo 14"/>
          <p:cNvSpPr/>
          <p:nvPr/>
        </p:nvSpPr>
        <p:spPr>
          <a:xfrm>
            <a:off x="2040589" y="116632"/>
            <a:ext cx="5002306" cy="772895"/>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chemeClr val="tx1"/>
                </a:solidFill>
                <a:latin typeface="Arial" panose="020B0604020202020204" pitchFamily="34" charset="0"/>
                <a:cs typeface="Arial" panose="020B0604020202020204" pitchFamily="34" charset="0"/>
              </a:rPr>
              <a:t>DESCUENTOS TRIBUTARIOS EN EL IMPUESTO DE RENTA</a:t>
            </a:r>
          </a:p>
        </p:txBody>
      </p:sp>
      <p:pic>
        <p:nvPicPr>
          <p:cNvPr id="9220" name="Picture 4" descr="flecha-imagen-animada-051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1844824"/>
            <a:ext cx="865500" cy="58854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flecha-imagen-animada-051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211212" y="3051988"/>
            <a:ext cx="877442" cy="59666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flecha-imagen-animada-051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7632335">
            <a:off x="4848260" y="4870418"/>
            <a:ext cx="823580" cy="560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963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760040" y="476672"/>
            <a:ext cx="7772400" cy="93610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s-CO" sz="2400" b="1" dirty="0" smtClean="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¿Cómo es la tributación de los establecimiento permanentes?</a:t>
            </a:r>
            <a:endParaRPr lang="es-CO" sz="2400" b="1" dirty="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Rectángulo 2"/>
          <p:cNvSpPr/>
          <p:nvPr/>
        </p:nvSpPr>
        <p:spPr>
          <a:xfrm>
            <a:off x="539552" y="2006838"/>
            <a:ext cx="8352928" cy="2862322"/>
          </a:xfrm>
          <a:prstGeom prst="rect">
            <a:avLst/>
          </a:prstGeom>
        </p:spPr>
        <p:txBody>
          <a:bodyPr wrap="square">
            <a:spAutoFit/>
          </a:bodyPr>
          <a:lstStyle/>
          <a:p>
            <a:pPr algn="just"/>
            <a:r>
              <a:rPr lang="es-ES" sz="2000" dirty="0">
                <a:solidFill>
                  <a:srgbClr val="333333"/>
                </a:solidFill>
                <a:latin typeface="Arial" panose="020B0604020202020204" pitchFamily="34" charset="0"/>
              </a:rPr>
              <a:t>Las personas naturales no residentes y las personas jurídicas y entidades extranjeras que tengan un establecimiento permanente o una sucursal en el país, serán contribuyentes del impuesto de renta, respecto a las rentas y ganancias ocasionales de fuente nacional que correspondan al establecimiento permanente o a la </a:t>
            </a:r>
            <a:r>
              <a:rPr lang="es-ES" sz="2000" dirty="0" smtClean="0">
                <a:solidFill>
                  <a:srgbClr val="333333"/>
                </a:solidFill>
                <a:latin typeface="Arial" panose="020B0604020202020204" pitchFamily="34" charset="0"/>
              </a:rPr>
              <a:t>sucursal.</a:t>
            </a:r>
          </a:p>
          <a:p>
            <a:pPr algn="just"/>
            <a:endParaRPr lang="es-ES" sz="2000" dirty="0">
              <a:solidFill>
                <a:srgbClr val="333333"/>
              </a:solidFill>
              <a:latin typeface="Arial" panose="020B0604020202020204" pitchFamily="34" charset="0"/>
            </a:endParaRPr>
          </a:p>
          <a:p>
            <a:pPr algn="just"/>
            <a:r>
              <a:rPr lang="es-ES" sz="2000" dirty="0" smtClean="0">
                <a:solidFill>
                  <a:srgbClr val="333333"/>
                </a:solidFill>
                <a:latin typeface="Arial" panose="020B0604020202020204" pitchFamily="34" charset="0"/>
              </a:rPr>
              <a:t>Por </a:t>
            </a:r>
            <a:r>
              <a:rPr lang="es-ES" sz="2000" dirty="0">
                <a:solidFill>
                  <a:srgbClr val="333333"/>
                </a:solidFill>
                <a:latin typeface="Arial" panose="020B0604020202020204" pitchFamily="34" charset="0"/>
              </a:rPr>
              <a:t>tal razón, los establecimientos permanentes y las sucursales deberán llevar contabilidad por separado en la cual deberán discriminar sus ingresos costos y gastos.</a:t>
            </a:r>
            <a:endParaRPr lang="es-ES" sz="2000" dirty="0"/>
          </a:p>
        </p:txBody>
      </p:sp>
    </p:spTree>
    <p:extLst>
      <p:ext uri="{BB962C8B-B14F-4D97-AF65-F5344CB8AC3E}">
        <p14:creationId xmlns:p14="http://schemas.microsoft.com/office/powerpoint/2010/main" val="4285608232"/>
      </p:ext>
    </p:extLst>
  </p:cSld>
  <p:clrMapOvr>
    <a:masterClrMapping/>
  </p:clrMapOvr>
  <p:transition spd="med">
    <p:pull dir="l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25602" name="Rectangle 2"/>
          <p:cNvSpPr>
            <a:spLocks noGrp="1" noChangeArrowheads="1"/>
          </p:cNvSpPr>
          <p:nvPr>
            <p:ph type="title" idx="4294967295"/>
          </p:nvPr>
        </p:nvSpPr>
        <p:spPr>
          <a:xfrm>
            <a:off x="907673" y="1250258"/>
            <a:ext cx="534524" cy="4338982"/>
          </a:xfrm>
          <a:solidFill>
            <a:schemeClr val="accent1">
              <a:lumMod val="60000"/>
              <a:lumOff val="40000"/>
            </a:schemeClr>
          </a:solidFill>
          <a:ln>
            <a:noFill/>
            <a:miter lim="800000"/>
            <a:headEnd/>
            <a:tailEnd/>
          </a:ln>
          <a:extLst/>
        </p:spPr>
        <p:style>
          <a:lnRef idx="0">
            <a:schemeClr val="accent4"/>
          </a:lnRef>
          <a:fillRef idx="3">
            <a:schemeClr val="accent4"/>
          </a:fillRef>
          <a:effectRef idx="3">
            <a:schemeClr val="accent4"/>
          </a:effectRef>
          <a:fontRef idx="minor">
            <a:schemeClr val="lt1"/>
          </a:fontRef>
        </p:style>
        <p:txBody>
          <a:bodyPr vert="vert270" lIns="68580" tIns="34290" rIns="68580" bIns="34290" rtlCol="0" anchor="ctr">
            <a:noAutofit/>
          </a:bodyPr>
          <a:lstStyle/>
          <a:p>
            <a:r>
              <a:rPr lang="es-MX" sz="2400" b="1" dirty="0">
                <a:solidFill>
                  <a:schemeClr val="tx1">
                    <a:lumMod val="95000"/>
                    <a:lumOff val="5000"/>
                  </a:schemeClr>
                </a:solidFill>
                <a:latin typeface="Arial" panose="020B0604020202020204" pitchFamily="34" charset="0"/>
                <a:cs typeface="Arial" panose="020B0604020202020204" pitchFamily="34" charset="0"/>
              </a:rPr>
              <a:t>MAYOR IMPUESTO RENTA</a:t>
            </a:r>
          </a:p>
        </p:txBody>
      </p:sp>
      <p:sp>
        <p:nvSpPr>
          <p:cNvPr id="5" name="Rectángulo 4"/>
          <p:cNvSpPr/>
          <p:nvPr/>
        </p:nvSpPr>
        <p:spPr>
          <a:xfrm>
            <a:off x="2062579" y="1628800"/>
            <a:ext cx="5652675" cy="32403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smtClean="0">
                <a:solidFill>
                  <a:schemeClr val="tx1"/>
                </a:solidFill>
                <a:latin typeface="Arial" panose="020B0604020202020204" pitchFamily="34" charset="0"/>
                <a:cs typeface="Arial" panose="020B0604020202020204" pitchFamily="34" charset="0"/>
              </a:rPr>
              <a:t>1</a:t>
            </a:r>
            <a:r>
              <a:rPr lang="es-ES" sz="2000" dirty="0">
                <a:solidFill>
                  <a:schemeClr val="tx1"/>
                </a:solidFill>
                <a:latin typeface="Arial" panose="020B0604020202020204" pitchFamily="34" charset="0"/>
                <a:cs typeface="Arial" panose="020B0604020202020204" pitchFamily="34" charset="0"/>
              </a:rPr>
              <a:t>. Cuando se enajenen los activos “maquinaria pesada para industria básica”, beneficiarios del descuento del IVA  en el impuesto de renta y el activo se enajene antes de haber transcurrido el tiempo de vida útil, el contribuyente deberá adicionar al impuesto neto de renta la parte del IVA descontado por la vida útil restante no </a:t>
            </a:r>
            <a:r>
              <a:rPr lang="es-ES" sz="2000" dirty="0" smtClean="0">
                <a:solidFill>
                  <a:schemeClr val="tx1"/>
                </a:solidFill>
                <a:latin typeface="Arial" panose="020B0604020202020204" pitchFamily="34" charset="0"/>
                <a:cs typeface="Arial" panose="020B0604020202020204" pitchFamily="34" charset="0"/>
              </a:rPr>
              <a:t>utilizada.</a:t>
            </a:r>
            <a:endParaRPr lang="es-ES" sz="2000" dirty="0">
              <a:solidFill>
                <a:schemeClr val="tx1"/>
              </a:solidFill>
              <a:latin typeface="Arial" panose="020B0604020202020204" pitchFamily="34" charset="0"/>
              <a:cs typeface="Arial" panose="020B0604020202020204" pitchFamily="34" charset="0"/>
            </a:endParaRPr>
          </a:p>
        </p:txBody>
      </p:sp>
      <p:sp>
        <p:nvSpPr>
          <p:cNvPr id="6" name="Abrir llave 5"/>
          <p:cNvSpPr/>
          <p:nvPr/>
        </p:nvSpPr>
        <p:spPr>
          <a:xfrm>
            <a:off x="1573307" y="1124744"/>
            <a:ext cx="489272" cy="4752528"/>
          </a:xfrm>
          <a:prstGeom prst="leftBrace">
            <a:avLst>
              <a:gd name="adj1" fmla="val 8333"/>
              <a:gd name="adj2" fmla="val 49769"/>
            </a:avLst>
          </a:prstGeom>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s-ES" sz="1350" dirty="0"/>
          </a:p>
        </p:txBody>
      </p:sp>
    </p:spTree>
    <p:extLst>
      <p:ext uri="{BB962C8B-B14F-4D97-AF65-F5344CB8AC3E}">
        <p14:creationId xmlns:p14="http://schemas.microsoft.com/office/powerpoint/2010/main" val="1817976319"/>
      </p:ext>
    </p:extLst>
  </p:cSld>
  <p:clrMapOvr>
    <a:masterClrMapping/>
  </p:clrMapOvr>
  <p:transition spd="med">
    <p:pull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64775" y="2348880"/>
            <a:ext cx="3045758" cy="2055358"/>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es-ES" sz="1600" dirty="0">
                <a:solidFill>
                  <a:schemeClr val="tx1"/>
                </a:solidFill>
                <a:latin typeface="Arial" panose="020B0604020202020204" pitchFamily="34" charset="0"/>
                <a:cs typeface="Arial" panose="020B0604020202020204" pitchFamily="34" charset="0"/>
              </a:rPr>
              <a:t>Por aportes parafiscales, </a:t>
            </a:r>
            <a:r>
              <a:rPr lang="es-ES" sz="1600" dirty="0" smtClean="0">
                <a:solidFill>
                  <a:schemeClr val="tx1"/>
                </a:solidFill>
                <a:latin typeface="Arial" panose="020B0604020202020204" pitchFamily="34" charset="0"/>
                <a:cs typeface="Arial" panose="020B0604020202020204" pitchFamily="34" charset="0"/>
              </a:rPr>
              <a:t>Sena,  </a:t>
            </a:r>
            <a:r>
              <a:rPr lang="es-ES" sz="1600" dirty="0">
                <a:solidFill>
                  <a:schemeClr val="tx1"/>
                </a:solidFill>
                <a:latin typeface="Arial" panose="020B0604020202020204" pitchFamily="34" charset="0"/>
                <a:cs typeface="Arial" panose="020B0604020202020204" pitchFamily="34" charset="0"/>
              </a:rPr>
              <a:t>ICBF y Cajas de Compensación Familiar, aportes salud FOSYGA  y otras contribuciones de nomina en relación a los trabajadores de bajos ingresos ley 1429 2010 y D.R.4910 de 2011</a:t>
            </a:r>
          </a:p>
        </p:txBody>
      </p:sp>
      <p:sp>
        <p:nvSpPr>
          <p:cNvPr id="4" name="Rectángulo 3"/>
          <p:cNvSpPr/>
          <p:nvPr/>
        </p:nvSpPr>
        <p:spPr>
          <a:xfrm>
            <a:off x="5879726" y="1633819"/>
            <a:ext cx="3015503" cy="9480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sz="1500" dirty="0">
              <a:solidFill>
                <a:schemeClr val="tx1"/>
              </a:solidFill>
              <a:latin typeface="Arial" panose="020B0604020202020204" pitchFamily="34" charset="0"/>
              <a:cs typeface="Arial" panose="020B0604020202020204" pitchFamily="34" charset="0"/>
            </a:endParaRPr>
          </a:p>
        </p:txBody>
      </p:sp>
      <p:sp>
        <p:nvSpPr>
          <p:cNvPr id="5" name="Rectángulo 4"/>
          <p:cNvSpPr/>
          <p:nvPr/>
        </p:nvSpPr>
        <p:spPr>
          <a:xfrm>
            <a:off x="4467785" y="1785100"/>
            <a:ext cx="3560109" cy="887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sz="1350" dirty="0">
              <a:solidFill>
                <a:schemeClr val="tx1"/>
              </a:solidFill>
            </a:endParaRPr>
          </a:p>
        </p:txBody>
      </p:sp>
      <p:sp>
        <p:nvSpPr>
          <p:cNvPr id="8" name="Rectángulo 7"/>
          <p:cNvSpPr/>
          <p:nvPr/>
        </p:nvSpPr>
        <p:spPr>
          <a:xfrm>
            <a:off x="4094630" y="1583392"/>
            <a:ext cx="5049370" cy="4509904"/>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7175" indent="-257175" algn="just">
              <a:buFont typeface="+mj-lt"/>
              <a:buAutoNum type="alphaLcParenR"/>
            </a:pPr>
            <a:r>
              <a:rPr lang="es-ES" sz="1600" dirty="0" smtClean="0">
                <a:solidFill>
                  <a:schemeClr val="tx1"/>
                </a:solidFill>
                <a:latin typeface="Arial" panose="020B0604020202020204" pitchFamily="34" charset="0"/>
                <a:cs typeface="Arial" panose="020B0604020202020204" pitchFamily="34" charset="0"/>
              </a:rPr>
              <a:t>Personas </a:t>
            </a:r>
            <a:r>
              <a:rPr lang="es-ES" sz="1600" dirty="0">
                <a:solidFill>
                  <a:schemeClr val="tx1"/>
                </a:solidFill>
                <a:latin typeface="Arial" panose="020B0604020202020204" pitchFamily="34" charset="0"/>
                <a:cs typeface="Arial" panose="020B0604020202020204" pitchFamily="34" charset="0"/>
              </a:rPr>
              <a:t>menores de veintiocho (28) años a </a:t>
            </a:r>
            <a:r>
              <a:rPr lang="es-ES" sz="1600" dirty="0" smtClean="0">
                <a:solidFill>
                  <a:schemeClr val="tx1"/>
                </a:solidFill>
                <a:latin typeface="Arial" panose="020B0604020202020204" pitchFamily="34" charset="0"/>
                <a:cs typeface="Arial" panose="020B0604020202020204" pitchFamily="34" charset="0"/>
              </a:rPr>
              <a:t>la </a:t>
            </a:r>
            <a:r>
              <a:rPr lang="es-ES" sz="1600" dirty="0">
                <a:solidFill>
                  <a:schemeClr val="tx1"/>
                </a:solidFill>
                <a:latin typeface="Arial" panose="020B0604020202020204" pitchFamily="34" charset="0"/>
                <a:cs typeface="Arial" panose="020B0604020202020204" pitchFamily="34" charset="0"/>
              </a:rPr>
              <a:t>fecha del inicio del contrato de trabajo.(2 años)</a:t>
            </a:r>
          </a:p>
          <a:p>
            <a:pPr marL="257175" indent="-257175" algn="just">
              <a:buFont typeface="+mj-lt"/>
              <a:buAutoNum type="alphaLcParenR"/>
            </a:pPr>
            <a:r>
              <a:rPr lang="es-ES" sz="1600" dirty="0">
                <a:solidFill>
                  <a:schemeClr val="tx1"/>
                </a:solidFill>
                <a:latin typeface="Arial" panose="020B0604020202020204" pitchFamily="34" charset="0"/>
                <a:cs typeface="Arial" panose="020B0604020202020204" pitchFamily="34" charset="0"/>
              </a:rPr>
              <a:t>Personas cabezas de familia de los niveles 1 y 2 del sisben.(2 años)</a:t>
            </a:r>
          </a:p>
          <a:p>
            <a:pPr marL="257175" indent="-257175" algn="just">
              <a:buFont typeface="+mj-lt"/>
              <a:buAutoNum type="alphaLcParenR"/>
            </a:pPr>
            <a:r>
              <a:rPr lang="es-ES" sz="1600" dirty="0">
                <a:solidFill>
                  <a:schemeClr val="tx1"/>
                </a:solidFill>
                <a:latin typeface="Arial" panose="020B0604020202020204" pitchFamily="34" charset="0"/>
                <a:cs typeface="Arial" panose="020B0604020202020204" pitchFamily="34" charset="0"/>
              </a:rPr>
              <a:t>Personas en situación de desplazamiento.(3 años)</a:t>
            </a:r>
          </a:p>
          <a:p>
            <a:pPr marL="257175" indent="-257175" algn="just">
              <a:buFont typeface="+mj-lt"/>
              <a:buAutoNum type="alphaLcParenR"/>
            </a:pPr>
            <a:r>
              <a:rPr lang="es-ES" sz="1600" dirty="0">
                <a:solidFill>
                  <a:schemeClr val="tx1"/>
                </a:solidFill>
                <a:latin typeface="Arial" panose="020B0604020202020204" pitchFamily="34" charset="0"/>
                <a:cs typeface="Arial" panose="020B0604020202020204" pitchFamily="34" charset="0"/>
              </a:rPr>
              <a:t>Personas en situación de proceso de reintegración.(3 años)</a:t>
            </a:r>
          </a:p>
          <a:p>
            <a:pPr marL="257175" indent="-257175" algn="just">
              <a:buFont typeface="+mj-lt"/>
              <a:buAutoNum type="alphaLcParenR"/>
            </a:pPr>
            <a:r>
              <a:rPr lang="es-ES" sz="1600" dirty="0">
                <a:solidFill>
                  <a:schemeClr val="tx1"/>
                </a:solidFill>
                <a:latin typeface="Arial" panose="020B0604020202020204" pitchFamily="34" charset="0"/>
                <a:cs typeface="Arial" panose="020B0604020202020204" pitchFamily="34" charset="0"/>
              </a:rPr>
              <a:t>Personas en condición de discapacidad.(3 años)</a:t>
            </a:r>
          </a:p>
          <a:p>
            <a:pPr marL="257175" indent="-257175" algn="just">
              <a:buFont typeface="+mj-lt"/>
              <a:buAutoNum type="alphaLcParenR"/>
            </a:pPr>
            <a:r>
              <a:rPr lang="es-ES" sz="1600" dirty="0">
                <a:solidFill>
                  <a:schemeClr val="tx1"/>
                </a:solidFill>
                <a:latin typeface="Arial" panose="020B0604020202020204" pitchFamily="34" charset="0"/>
                <a:cs typeface="Arial" panose="020B0604020202020204" pitchFamily="34" charset="0"/>
              </a:rPr>
              <a:t>Mujeres que al momento del inicio del contrato de trabajo sean mayores de 40 años y que durante los últimos 12 meses anteriores a la vinculación hayan estado sin contrato de trabajo .(2 años)</a:t>
            </a:r>
          </a:p>
          <a:p>
            <a:pPr marL="257175" indent="-257175" algn="just">
              <a:buFont typeface="+mj-lt"/>
              <a:buAutoNum type="alphaLcParenR"/>
            </a:pPr>
            <a:r>
              <a:rPr lang="es-ES" sz="1600" dirty="0">
                <a:solidFill>
                  <a:schemeClr val="tx1"/>
                </a:solidFill>
                <a:latin typeface="Arial" panose="020B0604020202020204" pitchFamily="34" charset="0"/>
                <a:cs typeface="Arial" panose="020B0604020202020204" pitchFamily="34" charset="0"/>
              </a:rPr>
              <a:t>Nuevos empleados que devenguen menos de 1.5 salarios mínimos mensuales legales vigentes (smmlv) que aparezcan por primera vez en la base de datos de la Planilla Integrada de Liquidación de Aportes (PILA), salvo que lo hayan estado en condición de trabajadores independientes.(2 años</a:t>
            </a:r>
            <a:r>
              <a:rPr lang="es-ES" sz="1600" dirty="0" smtClean="0">
                <a:solidFill>
                  <a:schemeClr val="tx1"/>
                </a:solidFill>
                <a:latin typeface="Arial" panose="020B0604020202020204" pitchFamily="34" charset="0"/>
                <a:cs typeface="Arial" panose="020B0604020202020204" pitchFamily="34" charset="0"/>
              </a:rPr>
              <a:t>)</a:t>
            </a:r>
            <a:endParaRPr lang="es-ES" sz="1600" dirty="0">
              <a:solidFill>
                <a:schemeClr val="tx1"/>
              </a:solidFill>
              <a:latin typeface="Arial" panose="020B0604020202020204" pitchFamily="34" charset="0"/>
              <a:cs typeface="Arial" panose="020B0604020202020204" pitchFamily="34" charset="0"/>
            </a:endParaRPr>
          </a:p>
        </p:txBody>
      </p:sp>
      <p:sp>
        <p:nvSpPr>
          <p:cNvPr id="9" name="Rectángulo 8"/>
          <p:cNvSpPr/>
          <p:nvPr/>
        </p:nvSpPr>
        <p:spPr>
          <a:xfrm>
            <a:off x="1835696" y="23323"/>
            <a:ext cx="5002306" cy="669373"/>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rPr>
              <a:t>DESCUENTOS TRIBUTARIOS EN EL IMPUESTO DE RENTA</a:t>
            </a:r>
          </a:p>
        </p:txBody>
      </p:sp>
      <p:sp>
        <p:nvSpPr>
          <p:cNvPr id="10" name="Flecha derecha 9"/>
          <p:cNvSpPr/>
          <p:nvPr/>
        </p:nvSpPr>
        <p:spPr>
          <a:xfrm>
            <a:off x="3660961" y="3217208"/>
            <a:ext cx="413498"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dirty="0"/>
          </a:p>
        </p:txBody>
      </p:sp>
    </p:spTree>
    <p:extLst>
      <p:ext uri="{BB962C8B-B14F-4D97-AF65-F5344CB8AC3E}">
        <p14:creationId xmlns:p14="http://schemas.microsoft.com/office/powerpoint/2010/main" val="36106123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725687"/>
            <a:ext cx="2880320" cy="1031192"/>
          </a:xfrm>
          <a:prstGeom prst="rect">
            <a:avLst/>
          </a:prstGeom>
          <a:solidFill>
            <a:schemeClr val="bg1"/>
          </a:solidFill>
          <a:ln>
            <a:solidFill>
              <a:srgbClr val="6666FF"/>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s-ES" sz="1600" dirty="0">
                <a:solidFill>
                  <a:schemeClr val="tx1"/>
                </a:solidFill>
                <a:latin typeface="Arial" panose="020B0604020202020204" pitchFamily="34" charset="0"/>
                <a:cs typeface="Arial" panose="020B0604020202020204" pitchFamily="34" charset="0"/>
              </a:rPr>
              <a:t>Descuento por inversión en acciones de Sociedades agropecuarias </a:t>
            </a:r>
          </a:p>
        </p:txBody>
      </p:sp>
      <p:sp>
        <p:nvSpPr>
          <p:cNvPr id="3" name="Rectángulo 2"/>
          <p:cNvSpPr/>
          <p:nvPr/>
        </p:nvSpPr>
        <p:spPr>
          <a:xfrm>
            <a:off x="4871197" y="100695"/>
            <a:ext cx="3983692" cy="2032161"/>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Wingdings" panose="05000000000000000000" pitchFamily="2" charset="2"/>
              <a:buChar char="§"/>
            </a:pPr>
            <a:r>
              <a:rPr lang="es-ES" sz="1600" dirty="0">
                <a:solidFill>
                  <a:schemeClr val="tx1"/>
                </a:solidFill>
                <a:latin typeface="Arial" panose="020B0604020202020204" pitchFamily="34" charset="0"/>
                <a:cs typeface="Arial" panose="020B0604020202020204" pitchFamily="34" charset="0"/>
              </a:rPr>
              <a:t>Tendrán derecho a descontar el valor de la inversión sin que exceda del 1% de la renta liquida gravable del año.</a:t>
            </a:r>
          </a:p>
          <a:p>
            <a:pPr marL="214313" indent="-214313">
              <a:buFont typeface="Arial" panose="020B0604020202020204" pitchFamily="34" charset="0"/>
              <a:buChar char="•"/>
            </a:pPr>
            <a:endParaRPr lang="es-ES" sz="1600" dirty="0">
              <a:solidFill>
                <a:schemeClr val="tx1"/>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s-ES" sz="1600" dirty="0">
                <a:solidFill>
                  <a:schemeClr val="tx1"/>
                </a:solidFill>
                <a:latin typeface="Arial" panose="020B0604020202020204" pitchFamily="34" charset="0"/>
                <a:cs typeface="Arial" panose="020B0604020202020204" pitchFamily="34" charset="0"/>
              </a:rPr>
              <a:t>Si no se cumplen los requisitos se deberán reintegrar el valor del beneficio, incrementando el valor del impuesto de renta </a:t>
            </a:r>
          </a:p>
        </p:txBody>
      </p:sp>
      <p:sp>
        <p:nvSpPr>
          <p:cNvPr id="5" name="Rectángulo 4"/>
          <p:cNvSpPr/>
          <p:nvPr/>
        </p:nvSpPr>
        <p:spPr>
          <a:xfrm>
            <a:off x="683568" y="2600014"/>
            <a:ext cx="2880320" cy="1146365"/>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s-ES" sz="1600" dirty="0">
                <a:solidFill>
                  <a:schemeClr val="tx1"/>
                </a:solidFill>
                <a:latin typeface="Arial" panose="020B0604020202020204" pitchFamily="34" charset="0"/>
                <a:cs typeface="Arial" panose="020B0604020202020204" pitchFamily="34" charset="0"/>
              </a:rPr>
              <a:t>Descuento por Reforestación  por nuevos cultivos de arboles  Art. 253 E.T. y art 31 Ley 812  de 2003</a:t>
            </a:r>
          </a:p>
        </p:txBody>
      </p:sp>
      <p:sp>
        <p:nvSpPr>
          <p:cNvPr id="6" name="Rectángulo 5"/>
          <p:cNvSpPr/>
          <p:nvPr/>
        </p:nvSpPr>
        <p:spPr>
          <a:xfrm>
            <a:off x="4871198" y="2492896"/>
            <a:ext cx="3983691" cy="1331254"/>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Wingdings" panose="05000000000000000000" pitchFamily="2" charset="2"/>
              <a:buChar char="§"/>
            </a:pPr>
            <a:r>
              <a:rPr lang="es-ES" sz="1600" dirty="0">
                <a:solidFill>
                  <a:schemeClr val="tx1"/>
                </a:solidFill>
                <a:latin typeface="Arial" panose="020B0604020202020204" pitchFamily="34" charset="0"/>
                <a:cs typeface="Arial" panose="020B0604020202020204" pitchFamily="34" charset="0"/>
              </a:rPr>
              <a:t>Descuento del 30% de la inversión sin que exceda del 20% del impuesto básico de renta </a:t>
            </a:r>
          </a:p>
        </p:txBody>
      </p:sp>
      <p:sp>
        <p:nvSpPr>
          <p:cNvPr id="8" name="Flecha a la derecha con bandas 7"/>
          <p:cNvSpPr/>
          <p:nvPr/>
        </p:nvSpPr>
        <p:spPr>
          <a:xfrm>
            <a:off x="3840553" y="820775"/>
            <a:ext cx="803455" cy="773611"/>
          </a:xfrm>
          <a:prstGeom prst="striped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dirty="0"/>
          </a:p>
        </p:txBody>
      </p:sp>
      <p:sp>
        <p:nvSpPr>
          <p:cNvPr id="10" name="Flecha a la derecha con bandas 9"/>
          <p:cNvSpPr/>
          <p:nvPr/>
        </p:nvSpPr>
        <p:spPr>
          <a:xfrm>
            <a:off x="3851920" y="2834515"/>
            <a:ext cx="803455" cy="773611"/>
          </a:xfrm>
          <a:prstGeom prst="striped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dirty="0"/>
          </a:p>
        </p:txBody>
      </p:sp>
      <p:sp>
        <p:nvSpPr>
          <p:cNvPr id="11" name="Rectángulo 10"/>
          <p:cNvSpPr/>
          <p:nvPr/>
        </p:nvSpPr>
        <p:spPr>
          <a:xfrm>
            <a:off x="672635" y="4414696"/>
            <a:ext cx="2891253" cy="2254664"/>
          </a:xfrm>
          <a:prstGeom prst="rect">
            <a:avLst/>
          </a:prstGeom>
          <a:solidFill>
            <a:schemeClr val="bg1"/>
          </a:solidFill>
          <a:ln>
            <a:solidFill>
              <a:srgbClr val="6666FF"/>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es-ES" sz="1600" dirty="0">
                <a:solidFill>
                  <a:schemeClr val="tx1"/>
                </a:solidFill>
                <a:latin typeface="Arial" panose="020B0604020202020204" pitchFamily="34" charset="0"/>
                <a:cs typeface="Arial" panose="020B0604020202020204" pitchFamily="34" charset="0"/>
              </a:rPr>
              <a:t>Descuento pagados por Impuestos en el exterior para personas naturales residentes en el país y las sociedades y entidades nacionales  que perciban rentas de fuente extranjera sujetas a impuestos Art 67 Ley 1739 de 2014</a:t>
            </a:r>
          </a:p>
        </p:txBody>
      </p:sp>
      <p:sp>
        <p:nvSpPr>
          <p:cNvPr id="12" name="Rectángulo 11"/>
          <p:cNvSpPr/>
          <p:nvPr/>
        </p:nvSpPr>
        <p:spPr>
          <a:xfrm>
            <a:off x="4871197" y="4832632"/>
            <a:ext cx="3983691" cy="1243103"/>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dirty="0">
                <a:solidFill>
                  <a:schemeClr val="tx1"/>
                </a:solidFill>
                <a:latin typeface="Arial" panose="020B0604020202020204" pitchFamily="34" charset="0"/>
                <a:cs typeface="Arial" panose="020B0604020202020204" pitchFamily="34" charset="0"/>
              </a:rPr>
              <a:t>Tienen derecho a descontar del monto del impuesto de renta el impuesto pagado en el país de origen de los ingresos </a:t>
            </a:r>
          </a:p>
        </p:txBody>
      </p:sp>
      <p:sp>
        <p:nvSpPr>
          <p:cNvPr id="13" name="Flecha a la derecha con bandas 12"/>
          <p:cNvSpPr/>
          <p:nvPr/>
        </p:nvSpPr>
        <p:spPr>
          <a:xfrm>
            <a:off x="3851920" y="5031653"/>
            <a:ext cx="803455" cy="773611"/>
          </a:xfrm>
          <a:prstGeom prst="striped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dirty="0"/>
          </a:p>
        </p:txBody>
      </p:sp>
    </p:spTree>
    <p:extLst>
      <p:ext uri="{BB962C8B-B14F-4D97-AF65-F5344CB8AC3E}">
        <p14:creationId xmlns:p14="http://schemas.microsoft.com/office/powerpoint/2010/main" val="22684894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116632"/>
            <a:ext cx="7920880" cy="1477328"/>
          </a:xfrm>
          <a:prstGeom prst="rect">
            <a:avLst/>
          </a:prstGeom>
        </p:spPr>
        <p:txBody>
          <a:bodyPr wrap="square">
            <a:spAutoFit/>
          </a:bodyPr>
          <a:lstStyle/>
          <a:p>
            <a:r>
              <a:rPr lang="es-ES" dirty="0">
                <a:latin typeface="Arial" panose="020B0604020202020204" pitchFamily="34" charset="0"/>
                <a:ea typeface="Calibri" panose="020F0502020204030204" pitchFamily="34" charset="0"/>
              </a:rPr>
              <a:t>La Compañía La Esperanza SAS durante el año gravable 2015, obtuvo ingresos de fuente extranjera por $120.000.000, los cuales en el país de origen tributaron a una tasa del 32% (art. 254 E.T.). Igualmente, en este periodo se compraron bienes de capital por $140.000.000 más </a:t>
            </a:r>
            <a:r>
              <a:rPr lang="es-ES" dirty="0" err="1">
                <a:latin typeface="Arial" panose="020B0604020202020204" pitchFamily="34" charset="0"/>
                <a:ea typeface="Calibri" panose="020F0502020204030204" pitchFamily="34" charset="0"/>
              </a:rPr>
              <a:t>iva</a:t>
            </a:r>
            <a:r>
              <a:rPr lang="es-ES" dirty="0">
                <a:latin typeface="Arial" panose="020B0604020202020204" pitchFamily="34" charset="0"/>
                <a:ea typeface="Calibri" panose="020F0502020204030204" pitchFamily="34" charset="0"/>
              </a:rPr>
              <a:t> del 16</a:t>
            </a:r>
            <a:r>
              <a:rPr lang="es-ES" dirty="0" smtClean="0">
                <a:latin typeface="Arial" panose="020B0604020202020204" pitchFamily="34" charset="0"/>
                <a:ea typeface="Calibri" panose="020F0502020204030204" pitchFamily="34" charset="0"/>
              </a:rPr>
              <a:t>% $22.400.000 </a:t>
            </a:r>
            <a:r>
              <a:rPr lang="es-ES" dirty="0">
                <a:latin typeface="Arial" panose="020B0604020202020204" pitchFamily="34" charset="0"/>
                <a:ea typeface="Calibri" panose="020F0502020204030204" pitchFamily="34" charset="0"/>
              </a:rPr>
              <a:t>(art. 258-1 E.T.)</a:t>
            </a:r>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361801714"/>
              </p:ext>
            </p:extLst>
          </p:nvPr>
        </p:nvGraphicFramePr>
        <p:xfrm>
          <a:off x="611560" y="1772816"/>
          <a:ext cx="8064896" cy="1933575"/>
        </p:xfrm>
        <a:graphic>
          <a:graphicData uri="http://schemas.openxmlformats.org/drawingml/2006/table">
            <a:tbl>
              <a:tblPr>
                <a:tableStyleId>{5C22544A-7EE6-4342-B048-85BDC9FD1C3A}</a:tableStyleId>
              </a:tblPr>
              <a:tblGrid>
                <a:gridCol w="4763720">
                  <a:extLst>
                    <a:ext uri="{9D8B030D-6E8A-4147-A177-3AD203B41FA5}">
                      <a16:colId xmlns:a16="http://schemas.microsoft.com/office/drawing/2014/main" xmlns="" val="1547112239"/>
                    </a:ext>
                  </a:extLst>
                </a:gridCol>
                <a:gridCol w="1644992">
                  <a:extLst>
                    <a:ext uri="{9D8B030D-6E8A-4147-A177-3AD203B41FA5}">
                      <a16:colId xmlns:a16="http://schemas.microsoft.com/office/drawing/2014/main" xmlns="" val="385020192"/>
                    </a:ext>
                  </a:extLst>
                </a:gridCol>
                <a:gridCol w="1656184">
                  <a:extLst>
                    <a:ext uri="{9D8B030D-6E8A-4147-A177-3AD203B41FA5}">
                      <a16:colId xmlns:a16="http://schemas.microsoft.com/office/drawing/2014/main" xmlns="" val="754152212"/>
                    </a:ext>
                  </a:extLst>
                </a:gridCol>
              </a:tblGrid>
              <a:tr h="381000">
                <a:tc>
                  <a:txBody>
                    <a:bodyPr/>
                    <a:lstStyle/>
                    <a:p>
                      <a:pPr algn="ctr" fontAlgn="ctr"/>
                      <a:r>
                        <a:rPr lang="es-ES" sz="2000" u="none" strike="noStrike" dirty="0">
                          <a:effectLst/>
                          <a:latin typeface="Arial" panose="020B0604020202020204" pitchFamily="34" charset="0"/>
                          <a:cs typeface="Arial" panose="020B0604020202020204" pitchFamily="34" charset="0"/>
                        </a:rPr>
                        <a:t>Concepto</a:t>
                      </a:r>
                      <a:endParaRPr lang="es-ES"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algn="ctr" fontAlgn="ctr"/>
                      <a:r>
                        <a:rPr lang="es-ES" sz="2000" u="none" strike="noStrike">
                          <a:effectLst/>
                          <a:latin typeface="Arial" panose="020B0604020202020204" pitchFamily="34" charset="0"/>
                          <a:cs typeface="Arial" panose="020B0604020202020204" pitchFamily="34" charset="0"/>
                        </a:rPr>
                        <a:t>Valor</a:t>
                      </a:r>
                      <a:endParaRPr lang="es-ES" sz="20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algn="ctr" fontAlgn="ctr"/>
                      <a:r>
                        <a:rPr lang="es-ES" sz="2000" u="none" strike="noStrike" dirty="0">
                          <a:effectLst/>
                          <a:latin typeface="Arial" panose="020B0604020202020204" pitchFamily="34" charset="0"/>
                          <a:cs typeface="Arial" panose="020B0604020202020204" pitchFamily="34" charset="0"/>
                        </a:rPr>
                        <a:t>Dto. Tributario</a:t>
                      </a:r>
                      <a:endParaRPr lang="es-ES"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extLst>
                  <a:ext uri="{0D108BD9-81ED-4DB2-BD59-A6C34878D82A}">
                    <a16:rowId xmlns:a16="http://schemas.microsoft.com/office/drawing/2014/main" xmlns="" val="2880574043"/>
                  </a:ext>
                </a:extLst>
              </a:tr>
              <a:tr h="190500">
                <a:tc>
                  <a:txBody>
                    <a:bodyPr/>
                    <a:lstStyle/>
                    <a:p>
                      <a:pPr algn="l" fontAlgn="b"/>
                      <a:r>
                        <a:rPr lang="es-ES" sz="2000" u="none" strike="noStrike" dirty="0" smtClean="0">
                          <a:effectLst/>
                          <a:latin typeface="Arial" panose="020B0604020202020204" pitchFamily="34" charset="0"/>
                          <a:cs typeface="Arial" panose="020B0604020202020204" pitchFamily="34" charset="0"/>
                        </a:rPr>
                        <a:t>Impuesto</a:t>
                      </a:r>
                      <a:r>
                        <a:rPr lang="es-ES" sz="2000" u="none" strike="noStrike" baseline="0" dirty="0" smtClean="0">
                          <a:effectLst/>
                          <a:latin typeface="Arial" panose="020B0604020202020204" pitchFamily="34" charset="0"/>
                          <a:cs typeface="Arial" panose="020B0604020202020204" pitchFamily="34" charset="0"/>
                        </a:rPr>
                        <a:t> pagado por i</a:t>
                      </a:r>
                      <a:r>
                        <a:rPr lang="es-ES" sz="2000" u="none" strike="noStrike" dirty="0" smtClean="0">
                          <a:effectLst/>
                          <a:latin typeface="Arial" panose="020B0604020202020204" pitchFamily="34" charset="0"/>
                          <a:cs typeface="Arial" panose="020B0604020202020204" pitchFamily="34" charset="0"/>
                        </a:rPr>
                        <a:t>ngresos de fuente </a:t>
                      </a:r>
                      <a:r>
                        <a:rPr lang="es-ES" sz="2000" u="none" strike="noStrike" dirty="0">
                          <a:effectLst/>
                          <a:latin typeface="Arial" panose="020B0604020202020204" pitchFamily="34" charset="0"/>
                          <a:cs typeface="Arial" panose="020B0604020202020204" pitchFamily="34" charset="0"/>
                        </a:rPr>
                        <a:t>extranjera</a:t>
                      </a:r>
                      <a:endParaRPr lang="es-E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s-ES" sz="2000" u="none" strike="noStrike">
                          <a:effectLst/>
                          <a:latin typeface="Arial" panose="020B0604020202020204" pitchFamily="34" charset="0"/>
                          <a:cs typeface="Arial" panose="020B0604020202020204" pitchFamily="34" charset="0"/>
                        </a:rPr>
                        <a:t>120.000.000</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s-ES" sz="2000" u="none" strike="noStrike">
                          <a:effectLst/>
                          <a:latin typeface="Arial" panose="020B0604020202020204" pitchFamily="34" charset="0"/>
                          <a:cs typeface="Arial" panose="020B0604020202020204" pitchFamily="34" charset="0"/>
                        </a:rPr>
                        <a:t>38.400.000</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4815167"/>
                  </a:ext>
                </a:extLst>
              </a:tr>
              <a:tr h="190500">
                <a:tc>
                  <a:txBody>
                    <a:bodyPr/>
                    <a:lstStyle/>
                    <a:p>
                      <a:pPr algn="l" fontAlgn="b"/>
                      <a:r>
                        <a:rPr lang="es-ES" sz="2000" u="none" strike="noStrike" dirty="0" err="1">
                          <a:effectLst/>
                          <a:latin typeface="Arial" panose="020B0604020202020204" pitchFamily="34" charset="0"/>
                          <a:cs typeface="Arial" panose="020B0604020202020204" pitchFamily="34" charset="0"/>
                        </a:rPr>
                        <a:t>Iva</a:t>
                      </a:r>
                      <a:r>
                        <a:rPr lang="es-ES" sz="2000" u="none" strike="noStrike" dirty="0">
                          <a:effectLst/>
                          <a:latin typeface="Arial" panose="020B0604020202020204" pitchFamily="34" charset="0"/>
                          <a:cs typeface="Arial" panose="020B0604020202020204" pitchFamily="34" charset="0"/>
                        </a:rPr>
                        <a:t> en la compra de bienes de capital 2 puntos</a:t>
                      </a:r>
                      <a:endParaRPr lang="es-E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s-ES" sz="2000" u="none" strike="noStrike">
                          <a:effectLst/>
                          <a:latin typeface="Arial" panose="020B0604020202020204" pitchFamily="34" charset="0"/>
                          <a:cs typeface="Arial" panose="020B0604020202020204" pitchFamily="34" charset="0"/>
                        </a:rPr>
                        <a:t>140.000.000</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s-ES" sz="2000" u="none" strike="noStrike">
                          <a:effectLst/>
                          <a:latin typeface="Arial" panose="020B0604020202020204" pitchFamily="34" charset="0"/>
                          <a:cs typeface="Arial" panose="020B0604020202020204" pitchFamily="34" charset="0"/>
                        </a:rPr>
                        <a:t>2.800.000</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704785410"/>
                  </a:ext>
                </a:extLst>
              </a:tr>
              <a:tr h="190500">
                <a:tc gridSpan="2">
                  <a:txBody>
                    <a:bodyPr/>
                    <a:lstStyle/>
                    <a:p>
                      <a:pPr algn="l" fontAlgn="b"/>
                      <a:r>
                        <a:rPr lang="es-ES" sz="2000" b="1" u="none" strike="noStrike">
                          <a:effectLst/>
                          <a:latin typeface="Arial" panose="020B0604020202020204" pitchFamily="34" charset="0"/>
                          <a:cs typeface="Arial" panose="020B0604020202020204" pitchFamily="34" charset="0"/>
                        </a:rPr>
                        <a:t>Total Descuentos Tributarios</a:t>
                      </a:r>
                      <a:endParaRPr lang="es-ES" sz="20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
                    </a:p>
                  </a:txBody>
                  <a:tcPr/>
                </a:tc>
                <a:tc>
                  <a:txBody>
                    <a:bodyPr/>
                    <a:lstStyle/>
                    <a:p>
                      <a:pPr algn="r" fontAlgn="b"/>
                      <a:r>
                        <a:rPr lang="es-ES" sz="2000" b="1" u="none" strike="noStrike" dirty="0">
                          <a:effectLst/>
                          <a:latin typeface="Arial" panose="020B0604020202020204" pitchFamily="34" charset="0"/>
                          <a:cs typeface="Arial" panose="020B0604020202020204" pitchFamily="34" charset="0"/>
                        </a:rPr>
                        <a:t> </a:t>
                      </a:r>
                      <a:r>
                        <a:rPr lang="es-ES" sz="2000" b="1" u="none" strike="noStrike" dirty="0" smtClean="0">
                          <a:effectLst/>
                          <a:latin typeface="Arial" panose="020B0604020202020204" pitchFamily="34" charset="0"/>
                          <a:cs typeface="Arial" panose="020B0604020202020204" pitchFamily="34" charset="0"/>
                        </a:rPr>
                        <a:t>41.200.000</a:t>
                      </a:r>
                      <a:endParaRPr lang="es-ES"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51813016"/>
                  </a:ext>
                </a:extLst>
              </a:tr>
            </a:tbl>
          </a:graphicData>
        </a:graphic>
      </p:graphicFrame>
      <p:graphicFrame>
        <p:nvGraphicFramePr>
          <p:cNvPr id="5" name="Tabla 4"/>
          <p:cNvGraphicFramePr>
            <a:graphicFrameLocks noGrp="1"/>
          </p:cNvGraphicFramePr>
          <p:nvPr/>
        </p:nvGraphicFramePr>
        <p:xfrm>
          <a:off x="1187624" y="3984104"/>
          <a:ext cx="6048673" cy="762000"/>
        </p:xfrm>
        <a:graphic>
          <a:graphicData uri="http://schemas.openxmlformats.org/drawingml/2006/table">
            <a:tbl>
              <a:tblPr>
                <a:tableStyleId>{5C22544A-7EE6-4342-B048-85BDC9FD1C3A}</a:tableStyleId>
              </a:tblPr>
              <a:tblGrid>
                <a:gridCol w="1586538">
                  <a:extLst>
                    <a:ext uri="{9D8B030D-6E8A-4147-A177-3AD203B41FA5}">
                      <a16:colId xmlns:a16="http://schemas.microsoft.com/office/drawing/2014/main" xmlns="" val="1996841549"/>
                    </a:ext>
                  </a:extLst>
                </a:gridCol>
                <a:gridCol w="2974756">
                  <a:extLst>
                    <a:ext uri="{9D8B030D-6E8A-4147-A177-3AD203B41FA5}">
                      <a16:colId xmlns:a16="http://schemas.microsoft.com/office/drawing/2014/main" xmlns="" val="660573621"/>
                    </a:ext>
                  </a:extLst>
                </a:gridCol>
                <a:gridCol w="1487379">
                  <a:extLst>
                    <a:ext uri="{9D8B030D-6E8A-4147-A177-3AD203B41FA5}">
                      <a16:colId xmlns:a16="http://schemas.microsoft.com/office/drawing/2014/main" xmlns="" val="4150060276"/>
                    </a:ext>
                  </a:extLst>
                </a:gridCol>
              </a:tblGrid>
              <a:tr h="381000">
                <a:tc rowSpan="2">
                  <a:txBody>
                    <a:bodyPr/>
                    <a:lstStyle/>
                    <a:p>
                      <a:pPr algn="ctr" fontAlgn="ctr"/>
                      <a:r>
                        <a:rPr lang="es-ES" sz="1800" b="1" u="none" strike="noStrike" dirty="0">
                          <a:effectLst/>
                          <a:latin typeface="Arial" panose="020B0604020202020204" pitchFamily="34" charset="0"/>
                          <a:cs typeface="Arial" panose="020B0604020202020204" pitchFamily="34" charset="0"/>
                        </a:rPr>
                        <a:t>Descuento =</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tc>
                  <a:txBody>
                    <a:bodyPr/>
                    <a:lstStyle/>
                    <a:p>
                      <a:pPr algn="ctr" fontAlgn="b"/>
                      <a:r>
                        <a:rPr lang="es-ES" sz="1800" u="none" strike="noStrike" dirty="0" err="1">
                          <a:effectLst/>
                          <a:latin typeface="Arial" panose="020B0604020202020204" pitchFamily="34" charset="0"/>
                          <a:cs typeface="Arial" panose="020B0604020202020204" pitchFamily="34" charset="0"/>
                        </a:rPr>
                        <a:t>TRyC</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tc rowSpan="2">
                  <a:txBody>
                    <a:bodyPr/>
                    <a:lstStyle/>
                    <a:p>
                      <a:pPr algn="ctr" fontAlgn="ctr"/>
                      <a:r>
                        <a:rPr lang="es-ES" sz="1800" u="none" strike="noStrike" dirty="0">
                          <a:effectLst/>
                          <a:latin typeface="Arial" panose="020B0604020202020204" pitchFamily="34" charset="0"/>
                          <a:cs typeface="Arial" panose="020B0604020202020204" pitchFamily="34" charset="0"/>
                        </a:rPr>
                        <a:t>X </a:t>
                      </a:r>
                      <a:r>
                        <a:rPr lang="es-ES" sz="1800" u="none" strike="noStrike" dirty="0" smtClean="0">
                          <a:effectLst/>
                          <a:latin typeface="Arial" panose="020B0604020202020204" pitchFamily="34" charset="0"/>
                          <a:cs typeface="Arial" panose="020B0604020202020204" pitchFamily="34" charset="0"/>
                        </a:rPr>
                        <a:t> </a:t>
                      </a:r>
                      <a:r>
                        <a:rPr lang="es-ES" sz="1800" u="none" strike="noStrike" dirty="0" err="1" smtClean="0">
                          <a:effectLst/>
                          <a:latin typeface="Arial" panose="020B0604020202020204" pitchFamily="34" charset="0"/>
                          <a:cs typeface="Arial" panose="020B0604020202020204" pitchFamily="34" charset="0"/>
                        </a:rPr>
                        <a:t>ImpExt</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extLst>
                  <a:ext uri="{0D108BD9-81ED-4DB2-BD59-A6C34878D82A}">
                    <a16:rowId xmlns:a16="http://schemas.microsoft.com/office/drawing/2014/main" xmlns="" val="4183869096"/>
                  </a:ext>
                </a:extLst>
              </a:tr>
              <a:tr h="381000">
                <a:tc vMerge="1">
                  <a:txBody>
                    <a:bodyPr/>
                    <a:lstStyle/>
                    <a:p>
                      <a:endParaRPr lang="es-ES"/>
                    </a:p>
                  </a:txBody>
                  <a:tcPr/>
                </a:tc>
                <a:tc>
                  <a:txBody>
                    <a:bodyPr/>
                    <a:lstStyle/>
                    <a:p>
                      <a:pPr algn="ctr" fontAlgn="b"/>
                      <a:r>
                        <a:rPr lang="es-ES" sz="1800" u="none" strike="noStrike" dirty="0" err="1">
                          <a:effectLst/>
                          <a:latin typeface="Arial" panose="020B0604020202020204" pitchFamily="34" charset="0"/>
                          <a:cs typeface="Arial" panose="020B0604020202020204" pitchFamily="34" charset="0"/>
                        </a:rPr>
                        <a:t>TRyC</a:t>
                      </a:r>
                      <a:r>
                        <a:rPr lang="es-ES" sz="1800" u="none" strike="noStrike" dirty="0">
                          <a:effectLst/>
                          <a:latin typeface="Arial" panose="020B0604020202020204" pitchFamily="34" charset="0"/>
                          <a:cs typeface="Arial" panose="020B0604020202020204" pitchFamily="34" charset="0"/>
                        </a:rPr>
                        <a:t> + TCREE + STREE</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tc vMerge="1">
                  <a:txBody>
                    <a:bodyPr/>
                    <a:lstStyle/>
                    <a:p>
                      <a:endParaRPr lang="es-ES"/>
                    </a:p>
                  </a:txBody>
                  <a:tcPr/>
                </a:tc>
                <a:extLst>
                  <a:ext uri="{0D108BD9-81ED-4DB2-BD59-A6C34878D82A}">
                    <a16:rowId xmlns:a16="http://schemas.microsoft.com/office/drawing/2014/main" xmlns="" val="871084436"/>
                  </a:ext>
                </a:extLst>
              </a:tr>
            </a:tbl>
          </a:graphicData>
        </a:graphic>
      </p:graphicFrame>
      <p:sp>
        <p:nvSpPr>
          <p:cNvPr id="6" name="Abrir corchete 5"/>
          <p:cNvSpPr/>
          <p:nvPr/>
        </p:nvSpPr>
        <p:spPr>
          <a:xfrm>
            <a:off x="2699792" y="3933056"/>
            <a:ext cx="360040" cy="1080120"/>
          </a:xfrm>
          <a:prstGeom prst="leftBracket">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s-ES">
              <a:latin typeface="Arial" panose="020B0604020202020204" pitchFamily="34" charset="0"/>
              <a:cs typeface="Arial" panose="020B0604020202020204" pitchFamily="34" charset="0"/>
            </a:endParaRPr>
          </a:p>
        </p:txBody>
      </p:sp>
      <p:sp>
        <p:nvSpPr>
          <p:cNvPr id="7" name="Cerrar corchete 6"/>
          <p:cNvSpPr/>
          <p:nvPr/>
        </p:nvSpPr>
        <p:spPr>
          <a:xfrm>
            <a:off x="5292080" y="3933056"/>
            <a:ext cx="576064" cy="1080120"/>
          </a:xfrm>
          <a:prstGeom prst="rightBracket">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s-ES">
              <a:latin typeface="Arial" panose="020B0604020202020204" pitchFamily="34" charset="0"/>
              <a:cs typeface="Arial" panose="020B0604020202020204" pitchFamily="34" charset="0"/>
            </a:endParaRPr>
          </a:p>
        </p:txBody>
      </p:sp>
      <p:graphicFrame>
        <p:nvGraphicFramePr>
          <p:cNvPr id="8" name="Tabla 7"/>
          <p:cNvGraphicFramePr>
            <a:graphicFrameLocks noGrp="1"/>
          </p:cNvGraphicFramePr>
          <p:nvPr/>
        </p:nvGraphicFramePr>
        <p:xfrm>
          <a:off x="1475655" y="5669622"/>
          <a:ext cx="5760641" cy="567690"/>
        </p:xfrm>
        <a:graphic>
          <a:graphicData uri="http://schemas.openxmlformats.org/drawingml/2006/table">
            <a:tbl>
              <a:tblPr>
                <a:tableStyleId>{5C22544A-7EE6-4342-B048-85BDC9FD1C3A}</a:tableStyleId>
              </a:tblPr>
              <a:tblGrid>
                <a:gridCol w="1456713">
                  <a:extLst>
                    <a:ext uri="{9D8B030D-6E8A-4147-A177-3AD203B41FA5}">
                      <a16:colId xmlns:a16="http://schemas.microsoft.com/office/drawing/2014/main" xmlns="" val="1520699686"/>
                    </a:ext>
                  </a:extLst>
                </a:gridCol>
                <a:gridCol w="1059428">
                  <a:extLst>
                    <a:ext uri="{9D8B030D-6E8A-4147-A177-3AD203B41FA5}">
                      <a16:colId xmlns:a16="http://schemas.microsoft.com/office/drawing/2014/main" xmlns="" val="2953402739"/>
                    </a:ext>
                  </a:extLst>
                </a:gridCol>
                <a:gridCol w="463500">
                  <a:extLst>
                    <a:ext uri="{9D8B030D-6E8A-4147-A177-3AD203B41FA5}">
                      <a16:colId xmlns:a16="http://schemas.microsoft.com/office/drawing/2014/main" xmlns="" val="784704029"/>
                    </a:ext>
                  </a:extLst>
                </a:gridCol>
                <a:gridCol w="613017">
                  <a:extLst>
                    <a:ext uri="{9D8B030D-6E8A-4147-A177-3AD203B41FA5}">
                      <a16:colId xmlns:a16="http://schemas.microsoft.com/office/drawing/2014/main" xmlns="" val="3195815031"/>
                    </a:ext>
                  </a:extLst>
                </a:gridCol>
                <a:gridCol w="495539">
                  <a:extLst>
                    <a:ext uri="{9D8B030D-6E8A-4147-A177-3AD203B41FA5}">
                      <a16:colId xmlns:a16="http://schemas.microsoft.com/office/drawing/2014/main" xmlns="" val="2722241257"/>
                    </a:ext>
                  </a:extLst>
                </a:gridCol>
                <a:gridCol w="1672444">
                  <a:extLst>
                    <a:ext uri="{9D8B030D-6E8A-4147-A177-3AD203B41FA5}">
                      <a16:colId xmlns:a16="http://schemas.microsoft.com/office/drawing/2014/main" xmlns="" val="3730900921"/>
                    </a:ext>
                  </a:extLst>
                </a:gridCol>
              </a:tblGrid>
              <a:tr h="190500">
                <a:tc rowSpan="2">
                  <a:txBody>
                    <a:bodyPr/>
                    <a:lstStyle/>
                    <a:p>
                      <a:pPr algn="ctr" fontAlgn="ctr"/>
                      <a:r>
                        <a:rPr lang="es-ES" sz="1800" b="1" u="none" strike="noStrike" dirty="0">
                          <a:effectLst/>
                          <a:latin typeface="Arial" panose="020B0604020202020204" pitchFamily="34" charset="0"/>
                          <a:cs typeface="Arial" panose="020B0604020202020204" pitchFamily="34" charset="0"/>
                        </a:rPr>
                        <a:t>Descuento =</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tc>
                  <a:txBody>
                    <a:bodyPr/>
                    <a:lstStyle/>
                    <a:p>
                      <a:pPr algn="ctr" fontAlgn="b"/>
                      <a:r>
                        <a:rPr lang="es-ES" sz="1800" u="none" strike="noStrike" dirty="0">
                          <a:effectLst/>
                          <a:latin typeface="Arial" panose="020B0604020202020204" pitchFamily="34" charset="0"/>
                          <a:cs typeface="Arial" panose="020B0604020202020204" pitchFamily="34" charset="0"/>
                        </a:rPr>
                        <a:t>25</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tc rowSpan="2">
                  <a:txBody>
                    <a:bodyPr/>
                    <a:lstStyle/>
                    <a:p>
                      <a:pPr algn="ctr" fontAlgn="ctr"/>
                      <a:r>
                        <a:rPr lang="es-ES" sz="1800" u="none" strike="noStrike">
                          <a:effectLst/>
                          <a:latin typeface="Arial" panose="020B0604020202020204" pitchFamily="34" charset="0"/>
                          <a:cs typeface="Arial" panose="020B0604020202020204" pitchFamily="34" charset="0"/>
                        </a:rPr>
                        <a:t>=</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tc>
                  <a:txBody>
                    <a:bodyPr/>
                    <a:lstStyle/>
                    <a:p>
                      <a:pPr algn="ctr" fontAlgn="b"/>
                      <a:r>
                        <a:rPr lang="es-ES" sz="1800" u="none" strike="noStrike" dirty="0">
                          <a:effectLst/>
                          <a:latin typeface="Arial" panose="020B0604020202020204" pitchFamily="34" charset="0"/>
                          <a:cs typeface="Arial" panose="020B0604020202020204" pitchFamily="34" charset="0"/>
                        </a:rPr>
                        <a:t>25</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tc rowSpan="2">
                  <a:txBody>
                    <a:bodyPr/>
                    <a:lstStyle/>
                    <a:p>
                      <a:pPr algn="ctr" fontAlgn="ctr"/>
                      <a:r>
                        <a:rPr lang="es-ES" sz="1800" u="none" strike="noStrike" dirty="0">
                          <a:effectLst/>
                          <a:latin typeface="Arial" panose="020B0604020202020204" pitchFamily="34" charset="0"/>
                          <a:cs typeface="Arial" panose="020B0604020202020204" pitchFamily="34" charset="0"/>
                        </a:rPr>
                        <a:t>=</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tc rowSpan="2">
                  <a:txBody>
                    <a:bodyPr/>
                    <a:lstStyle/>
                    <a:p>
                      <a:pPr algn="l" fontAlgn="ctr"/>
                      <a:r>
                        <a:rPr lang="es-ES" sz="1800" u="none" strike="noStrike" dirty="0">
                          <a:effectLst/>
                          <a:latin typeface="Arial" panose="020B0604020202020204" pitchFamily="34" charset="0"/>
                          <a:cs typeface="Arial" panose="020B0604020202020204" pitchFamily="34" charset="0"/>
                        </a:rPr>
                        <a:t>64,10%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extLst>
                  <a:ext uri="{0D108BD9-81ED-4DB2-BD59-A6C34878D82A}">
                    <a16:rowId xmlns:a16="http://schemas.microsoft.com/office/drawing/2014/main" xmlns="" val="4060166475"/>
                  </a:ext>
                </a:extLst>
              </a:tr>
              <a:tr h="190500">
                <a:tc vMerge="1">
                  <a:txBody>
                    <a:bodyPr/>
                    <a:lstStyle/>
                    <a:p>
                      <a:endParaRPr lang="es-ES"/>
                    </a:p>
                  </a:txBody>
                  <a:tcPr/>
                </a:tc>
                <a:tc>
                  <a:txBody>
                    <a:bodyPr/>
                    <a:lstStyle/>
                    <a:p>
                      <a:pPr algn="ctr" fontAlgn="b"/>
                      <a:r>
                        <a:rPr lang="es-ES" sz="1800" u="none" strike="noStrike">
                          <a:effectLst/>
                          <a:latin typeface="Arial" panose="020B0604020202020204" pitchFamily="34" charset="0"/>
                          <a:cs typeface="Arial" panose="020B0604020202020204" pitchFamily="34" charset="0"/>
                        </a:rPr>
                        <a:t>25 + 9 + 5</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tc vMerge="1">
                  <a:txBody>
                    <a:bodyPr/>
                    <a:lstStyle/>
                    <a:p>
                      <a:endParaRPr lang="es-ES"/>
                    </a:p>
                  </a:txBody>
                  <a:tcPr/>
                </a:tc>
                <a:tc>
                  <a:txBody>
                    <a:bodyPr/>
                    <a:lstStyle/>
                    <a:p>
                      <a:pPr algn="ctr" fontAlgn="b"/>
                      <a:r>
                        <a:rPr lang="es-ES" sz="1800" u="none" strike="noStrike" dirty="0">
                          <a:effectLst/>
                          <a:latin typeface="Arial" panose="020B0604020202020204" pitchFamily="34" charset="0"/>
                          <a:cs typeface="Arial" panose="020B0604020202020204" pitchFamily="34" charset="0"/>
                        </a:rPr>
                        <a:t>39</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tc vMerge="1">
                  <a:txBody>
                    <a:bodyPr/>
                    <a:lstStyle/>
                    <a:p>
                      <a:endParaRPr lang="es-ES"/>
                    </a:p>
                  </a:txBody>
                  <a:tcPr/>
                </a:tc>
                <a:tc vMerge="1">
                  <a:txBody>
                    <a:bodyPr/>
                    <a:lstStyle/>
                    <a:p>
                      <a:endParaRPr lang="es-ES"/>
                    </a:p>
                  </a:txBody>
                  <a:tcPr/>
                </a:tc>
                <a:extLst>
                  <a:ext uri="{0D108BD9-81ED-4DB2-BD59-A6C34878D82A}">
                    <a16:rowId xmlns:a16="http://schemas.microsoft.com/office/drawing/2014/main" xmlns="" val="1731024122"/>
                  </a:ext>
                </a:extLst>
              </a:tr>
            </a:tbl>
          </a:graphicData>
        </a:graphic>
      </p:graphicFrame>
    </p:spTree>
    <p:extLst>
      <p:ext uri="{BB962C8B-B14F-4D97-AF65-F5344CB8AC3E}">
        <p14:creationId xmlns:p14="http://schemas.microsoft.com/office/powerpoint/2010/main" val="34109923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983829811"/>
              </p:ext>
            </p:extLst>
          </p:nvPr>
        </p:nvGraphicFramePr>
        <p:xfrm>
          <a:off x="611560" y="232812"/>
          <a:ext cx="8064896" cy="1958340"/>
        </p:xfrm>
        <a:graphic>
          <a:graphicData uri="http://schemas.openxmlformats.org/drawingml/2006/table">
            <a:tbl>
              <a:tblPr>
                <a:tableStyleId>{5C22544A-7EE6-4342-B048-85BDC9FD1C3A}</a:tableStyleId>
              </a:tblPr>
              <a:tblGrid>
                <a:gridCol w="3814406">
                  <a:extLst>
                    <a:ext uri="{9D8B030D-6E8A-4147-A177-3AD203B41FA5}">
                      <a16:colId xmlns:a16="http://schemas.microsoft.com/office/drawing/2014/main" xmlns="" val="3757335735"/>
                    </a:ext>
                  </a:extLst>
                </a:gridCol>
                <a:gridCol w="1314741">
                  <a:extLst>
                    <a:ext uri="{9D8B030D-6E8A-4147-A177-3AD203B41FA5}">
                      <a16:colId xmlns:a16="http://schemas.microsoft.com/office/drawing/2014/main" xmlns="" val="3349846063"/>
                    </a:ext>
                  </a:extLst>
                </a:gridCol>
                <a:gridCol w="1095191">
                  <a:extLst>
                    <a:ext uri="{9D8B030D-6E8A-4147-A177-3AD203B41FA5}">
                      <a16:colId xmlns:a16="http://schemas.microsoft.com/office/drawing/2014/main" xmlns="" val="2745428535"/>
                    </a:ext>
                  </a:extLst>
                </a:gridCol>
                <a:gridCol w="1840558">
                  <a:extLst>
                    <a:ext uri="{9D8B030D-6E8A-4147-A177-3AD203B41FA5}">
                      <a16:colId xmlns:a16="http://schemas.microsoft.com/office/drawing/2014/main" xmlns="" val="4294471496"/>
                    </a:ext>
                  </a:extLst>
                </a:gridCol>
              </a:tblGrid>
              <a:tr h="381000">
                <a:tc>
                  <a:txBody>
                    <a:bodyPr/>
                    <a:lstStyle/>
                    <a:p>
                      <a:pPr algn="ctr" fontAlgn="ctr"/>
                      <a:r>
                        <a:rPr lang="es-ES" sz="1800" b="1" u="none" strike="noStrike">
                          <a:effectLst/>
                          <a:latin typeface="Arial" panose="020B0604020202020204" pitchFamily="34" charset="0"/>
                          <a:cs typeface="Arial" panose="020B0604020202020204" pitchFamily="34" charset="0"/>
                        </a:rPr>
                        <a:t>Concepto</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ctr" fontAlgn="ctr"/>
                      <a:r>
                        <a:rPr lang="es-ES" sz="1800" b="1" u="none" strike="noStrike">
                          <a:effectLst/>
                          <a:latin typeface="Arial" panose="020B0604020202020204" pitchFamily="34" charset="0"/>
                          <a:cs typeface="Arial" panose="020B0604020202020204" pitchFamily="34" charset="0"/>
                        </a:rPr>
                        <a:t>Valor</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ctr" fontAlgn="ctr"/>
                      <a:r>
                        <a:rPr lang="es-ES" sz="1800" b="1" u="none" strike="noStrike">
                          <a:effectLst/>
                          <a:latin typeface="Arial" panose="020B0604020202020204" pitchFamily="34" charset="0"/>
                          <a:cs typeface="Arial" panose="020B0604020202020204" pitchFamily="34" charset="0"/>
                        </a:rPr>
                        <a:t>% Dto.</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ctr" fontAlgn="ctr"/>
                      <a:r>
                        <a:rPr lang="es-ES" sz="1800" b="1" u="none" strike="noStrike" dirty="0">
                          <a:effectLst/>
                          <a:latin typeface="Arial" panose="020B0604020202020204" pitchFamily="34" charset="0"/>
                          <a:cs typeface="Arial" panose="020B0604020202020204" pitchFamily="34" charset="0"/>
                        </a:rPr>
                        <a:t>Dto. Tributario en </a:t>
                      </a:r>
                      <a:r>
                        <a:rPr lang="es-ES" sz="1800" b="1" u="none" strike="noStrike" dirty="0" smtClean="0">
                          <a:effectLst/>
                          <a:latin typeface="Arial" panose="020B0604020202020204" pitchFamily="34" charset="0"/>
                          <a:cs typeface="Arial" panose="020B0604020202020204" pitchFamily="34" charset="0"/>
                        </a:rPr>
                        <a:t>Impto. </a:t>
                      </a:r>
                      <a:r>
                        <a:rPr lang="es-ES" sz="1800" b="1" u="none" strike="noStrike" dirty="0">
                          <a:effectLst/>
                          <a:latin typeface="Arial" panose="020B0604020202020204" pitchFamily="34" charset="0"/>
                          <a:cs typeface="Arial" panose="020B0604020202020204" pitchFamily="34" charset="0"/>
                        </a:rPr>
                        <a:t>Renta</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4276692433"/>
                  </a:ext>
                </a:extLst>
              </a:tr>
              <a:tr h="190500">
                <a:tc>
                  <a:txBody>
                    <a:bodyPr/>
                    <a:lstStyle/>
                    <a:p>
                      <a:pPr algn="l" fontAlgn="b"/>
                      <a:r>
                        <a:rPr lang="es-ES" sz="1800" u="none" strike="noStrike" dirty="0" smtClean="0">
                          <a:effectLst/>
                          <a:latin typeface="Arial" panose="020B0604020202020204" pitchFamily="34" charset="0"/>
                          <a:cs typeface="Arial" panose="020B0604020202020204" pitchFamily="34" charset="0"/>
                        </a:rPr>
                        <a:t>Impuesto pagado por ingresos  </a:t>
                      </a:r>
                      <a:r>
                        <a:rPr lang="es-ES" sz="1800" u="none" strike="noStrike" dirty="0">
                          <a:effectLst/>
                          <a:latin typeface="Arial" panose="020B0604020202020204" pitchFamily="34" charset="0"/>
                          <a:cs typeface="Arial" panose="020B0604020202020204" pitchFamily="34" charset="0"/>
                        </a:rPr>
                        <a:t>fuente extranjera</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800" u="none" strike="noStrike">
                          <a:effectLst/>
                          <a:latin typeface="Arial" panose="020B0604020202020204" pitchFamily="34" charset="0"/>
                          <a:cs typeface="Arial" panose="020B0604020202020204" pitchFamily="34" charset="0"/>
                        </a:rPr>
                        <a:t>38.400.000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ES" sz="1800" u="none" strike="noStrike">
                          <a:effectLst/>
                          <a:latin typeface="Arial" panose="020B0604020202020204" pitchFamily="34" charset="0"/>
                          <a:cs typeface="Arial" panose="020B0604020202020204" pitchFamily="34" charset="0"/>
                        </a:rPr>
                        <a:t>64,10%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800" u="none" strike="noStrike" dirty="0" smtClean="0">
                          <a:effectLst/>
                          <a:latin typeface="Arial" panose="020B0604020202020204" pitchFamily="34" charset="0"/>
                          <a:cs typeface="Arial" panose="020B0604020202020204" pitchFamily="34" charset="0"/>
                        </a:rPr>
                        <a:t>24.614.000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64390076"/>
                  </a:ext>
                </a:extLst>
              </a:tr>
              <a:tr h="190500">
                <a:tc>
                  <a:txBody>
                    <a:bodyPr/>
                    <a:lstStyle/>
                    <a:p>
                      <a:pPr algn="l" fontAlgn="b"/>
                      <a:r>
                        <a:rPr lang="es-ES" sz="1800" u="none" strike="noStrike">
                          <a:effectLst/>
                          <a:latin typeface="Arial" panose="020B0604020202020204" pitchFamily="34" charset="0"/>
                          <a:cs typeface="Arial" panose="020B0604020202020204" pitchFamily="34" charset="0"/>
                        </a:rPr>
                        <a:t>Iva en la compra de bienes de capital 2 puntos</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800" u="none" strike="noStrike">
                          <a:effectLst/>
                          <a:latin typeface="Arial" panose="020B0604020202020204" pitchFamily="34" charset="0"/>
                          <a:cs typeface="Arial" panose="020B0604020202020204" pitchFamily="34" charset="0"/>
                        </a:rPr>
                        <a:t>2.800.000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ES" sz="1800" u="none" strike="noStrike">
                          <a:effectLst/>
                          <a:latin typeface="Arial" panose="020B0604020202020204" pitchFamily="34" charset="0"/>
                          <a:cs typeface="Arial" panose="020B0604020202020204" pitchFamily="34" charset="0"/>
                        </a:rPr>
                        <a:t>100,00%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800" u="none" strike="noStrike">
                          <a:effectLst/>
                          <a:latin typeface="Arial" panose="020B0604020202020204" pitchFamily="34" charset="0"/>
                          <a:cs typeface="Arial" panose="020B0604020202020204" pitchFamily="34" charset="0"/>
                        </a:rPr>
                        <a:t>2.800.000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5626766"/>
                  </a:ext>
                </a:extLst>
              </a:tr>
              <a:tr h="190500">
                <a:tc gridSpan="3">
                  <a:txBody>
                    <a:bodyPr/>
                    <a:lstStyle/>
                    <a:p>
                      <a:pPr algn="l" fontAlgn="b"/>
                      <a:r>
                        <a:rPr lang="es-ES" sz="1800" b="1" u="none" strike="noStrike">
                          <a:effectLst/>
                          <a:latin typeface="Arial" panose="020B0604020202020204" pitchFamily="34" charset="0"/>
                          <a:cs typeface="Arial" panose="020B0604020202020204" pitchFamily="34" charset="0"/>
                        </a:rPr>
                        <a:t>Total Descuentos Tributarios</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tc>
                  <a:txBody>
                    <a:bodyPr/>
                    <a:lstStyle/>
                    <a:p>
                      <a:pPr algn="r" fontAlgn="b"/>
                      <a:r>
                        <a:rPr lang="es-ES" sz="1800" b="1" u="none" strike="noStrike" dirty="0" smtClean="0">
                          <a:effectLst/>
                          <a:latin typeface="Arial" panose="020B0604020202020204" pitchFamily="34" charset="0"/>
                          <a:cs typeface="Arial" panose="020B0604020202020204" pitchFamily="34" charset="0"/>
                        </a:rPr>
                        <a:t>27.414.000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01069526"/>
                  </a:ext>
                </a:extLst>
              </a:tr>
            </a:tbl>
          </a:graphicData>
        </a:graphic>
      </p:graphicFrame>
      <p:graphicFrame>
        <p:nvGraphicFramePr>
          <p:cNvPr id="5" name="Tabla 4"/>
          <p:cNvGraphicFramePr>
            <a:graphicFrameLocks noGrp="1"/>
          </p:cNvGraphicFramePr>
          <p:nvPr/>
        </p:nvGraphicFramePr>
        <p:xfrm>
          <a:off x="971600" y="2687156"/>
          <a:ext cx="7056784" cy="3406140"/>
        </p:xfrm>
        <a:graphic>
          <a:graphicData uri="http://schemas.openxmlformats.org/drawingml/2006/table">
            <a:tbl>
              <a:tblPr>
                <a:tableStyleId>{5C22544A-7EE6-4342-B048-85BDC9FD1C3A}</a:tableStyleId>
              </a:tblPr>
              <a:tblGrid>
                <a:gridCol w="4935420">
                  <a:extLst>
                    <a:ext uri="{9D8B030D-6E8A-4147-A177-3AD203B41FA5}">
                      <a16:colId xmlns:a16="http://schemas.microsoft.com/office/drawing/2014/main" xmlns="" val="1200011403"/>
                    </a:ext>
                  </a:extLst>
                </a:gridCol>
                <a:gridCol w="2121364">
                  <a:extLst>
                    <a:ext uri="{9D8B030D-6E8A-4147-A177-3AD203B41FA5}">
                      <a16:colId xmlns:a16="http://schemas.microsoft.com/office/drawing/2014/main" xmlns="" val="3415584592"/>
                    </a:ext>
                  </a:extLst>
                </a:gridCol>
              </a:tblGrid>
              <a:tr h="266700">
                <a:tc>
                  <a:txBody>
                    <a:bodyPr/>
                    <a:lstStyle/>
                    <a:p>
                      <a:pPr algn="l" rtl="0" fontAlgn="b"/>
                      <a:r>
                        <a:rPr lang="es-ES" sz="1800" u="none" strike="noStrike" dirty="0">
                          <a:effectLst/>
                          <a:latin typeface="Arial" panose="020B0604020202020204" pitchFamily="34" charset="0"/>
                          <a:cs typeface="Arial" panose="020B0604020202020204" pitchFamily="34" charset="0"/>
                        </a:rPr>
                        <a:t>Ingresos de fuente nacional</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a:effectLst/>
                          <a:latin typeface="Arial" panose="020B0604020202020204" pitchFamily="34" charset="0"/>
                          <a:cs typeface="Arial" panose="020B0604020202020204" pitchFamily="34" charset="0"/>
                        </a:rPr>
                        <a:t>650.000.000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181886443"/>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Ingresos de fuente extranjera</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a:effectLst/>
                          <a:latin typeface="Arial" panose="020B0604020202020204" pitchFamily="34" charset="0"/>
                          <a:cs typeface="Arial" panose="020B0604020202020204" pitchFamily="34" charset="0"/>
                        </a:rPr>
                        <a:t>120.000.000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665885219"/>
                  </a:ext>
                </a:extLst>
              </a:tr>
              <a:tr h="266700">
                <a:tc>
                  <a:txBody>
                    <a:bodyPr/>
                    <a:lstStyle/>
                    <a:p>
                      <a:pPr algn="l" rtl="0" fontAlgn="b"/>
                      <a:r>
                        <a:rPr lang="es-ES" sz="1800" b="1" u="none" strike="noStrike" dirty="0">
                          <a:effectLst/>
                          <a:latin typeface="Arial" panose="020B0604020202020204" pitchFamily="34" charset="0"/>
                          <a:cs typeface="Arial" panose="020B0604020202020204" pitchFamily="34" charset="0"/>
                        </a:rPr>
                        <a:t>Ingresos netos</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a:effectLst/>
                          <a:latin typeface="Arial" panose="020B0604020202020204" pitchFamily="34" charset="0"/>
                          <a:cs typeface="Arial" panose="020B0604020202020204" pitchFamily="34" charset="0"/>
                        </a:rPr>
                        <a:t>770.000.000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549691196"/>
                  </a:ext>
                </a:extLst>
              </a:tr>
              <a:tr h="266700">
                <a:tc>
                  <a:txBody>
                    <a:bodyPr/>
                    <a:lstStyle/>
                    <a:p>
                      <a:pPr algn="l" rtl="0" fontAlgn="b"/>
                      <a:r>
                        <a:rPr lang="es-ES" sz="1800" u="none" strike="noStrike" dirty="0">
                          <a:effectLst/>
                          <a:latin typeface="Arial" panose="020B0604020202020204" pitchFamily="34" charset="0"/>
                          <a:cs typeface="Arial" panose="020B0604020202020204" pitchFamily="34" charset="0"/>
                        </a:rPr>
                        <a:t>Costos y deducciones</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dirty="0" smtClean="0">
                          <a:effectLst/>
                          <a:latin typeface="Arial" panose="020B0604020202020204" pitchFamily="34" charset="0"/>
                          <a:cs typeface="Arial" panose="020B0604020202020204" pitchFamily="34" charset="0"/>
                        </a:rPr>
                        <a:t>623.700.000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845094666"/>
                  </a:ext>
                </a:extLst>
              </a:tr>
              <a:tr h="266700">
                <a:tc>
                  <a:txBody>
                    <a:bodyPr/>
                    <a:lstStyle/>
                    <a:p>
                      <a:pPr algn="l" rtl="0" fontAlgn="b"/>
                      <a:r>
                        <a:rPr lang="es-ES" sz="1800" b="1" u="none" strike="noStrike" dirty="0">
                          <a:effectLst/>
                          <a:latin typeface="Arial" panose="020B0604020202020204" pitchFamily="34" charset="0"/>
                          <a:cs typeface="Arial" panose="020B0604020202020204" pitchFamily="34" charset="0"/>
                        </a:rPr>
                        <a:t>Renta liquida ordinaria</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146.300.000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206040705"/>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Compensaciones</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dirty="0">
                          <a:effectLst/>
                          <a:latin typeface="Arial" panose="020B0604020202020204" pitchFamily="34" charset="0"/>
                          <a:cs typeface="Arial" panose="020B0604020202020204" pitchFamily="34" charset="0"/>
                        </a:rPr>
                        <a:t>10.000.000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747638451"/>
                  </a:ext>
                </a:extLst>
              </a:tr>
              <a:tr h="266700">
                <a:tc>
                  <a:txBody>
                    <a:bodyPr/>
                    <a:lstStyle/>
                    <a:p>
                      <a:pPr algn="l" rtl="0" fontAlgn="b"/>
                      <a:r>
                        <a:rPr lang="es-ES" sz="1800" b="1" u="none" strike="noStrike">
                          <a:effectLst/>
                          <a:latin typeface="Arial" panose="020B0604020202020204" pitchFamily="34" charset="0"/>
                          <a:cs typeface="Arial" panose="020B0604020202020204" pitchFamily="34" charset="0"/>
                        </a:rPr>
                        <a:t>Renta liquida  </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136.300.000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381941499"/>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Renta presuntiva</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dirty="0">
                          <a:effectLst/>
                          <a:latin typeface="Arial" panose="020B0604020202020204" pitchFamily="34" charset="0"/>
                          <a:cs typeface="Arial" panose="020B0604020202020204" pitchFamily="34" charset="0"/>
                        </a:rPr>
                        <a:t>70.000.000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660409574"/>
                  </a:ext>
                </a:extLst>
              </a:tr>
              <a:tr h="266700">
                <a:tc>
                  <a:txBody>
                    <a:bodyPr/>
                    <a:lstStyle/>
                    <a:p>
                      <a:pPr algn="l" rtl="0" fontAlgn="b"/>
                      <a:r>
                        <a:rPr lang="es-ES" sz="1800" b="1" u="none" strike="noStrike">
                          <a:effectLst/>
                          <a:latin typeface="Arial" panose="020B0604020202020204" pitchFamily="34" charset="0"/>
                          <a:cs typeface="Arial" panose="020B0604020202020204" pitchFamily="34" charset="0"/>
                        </a:rPr>
                        <a:t>Renta liquida gravable</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136.300.000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963985512"/>
                  </a:ext>
                </a:extLst>
              </a:tr>
              <a:tr h="266700">
                <a:tc>
                  <a:txBody>
                    <a:bodyPr/>
                    <a:lstStyle/>
                    <a:p>
                      <a:pPr algn="l" rtl="0" fontAlgn="b"/>
                      <a:r>
                        <a:rPr lang="es-ES" sz="1800" b="1" u="none" strike="noStrike">
                          <a:effectLst/>
                          <a:latin typeface="Arial" panose="020B0604020202020204" pitchFamily="34" charset="0"/>
                          <a:cs typeface="Arial" panose="020B0604020202020204" pitchFamily="34" charset="0"/>
                        </a:rPr>
                        <a:t>Impuesto de renta 25%</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34.075.000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773255451"/>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Descuentos Tributarios</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rtl="0" fontAlgn="b"/>
                      <a:r>
                        <a:rPr lang="es-ES" sz="1800" u="none" strike="noStrike" dirty="0">
                          <a:effectLst/>
                          <a:latin typeface="Arial" panose="020B0604020202020204" pitchFamily="34" charset="0"/>
                          <a:cs typeface="Arial" panose="020B0604020202020204" pitchFamily="34" charset="0"/>
                        </a:rPr>
                        <a:t>27.414.000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xmlns="" val="3368682219"/>
                  </a:ext>
                </a:extLst>
              </a:tr>
              <a:tr h="266700">
                <a:tc>
                  <a:txBody>
                    <a:bodyPr/>
                    <a:lstStyle/>
                    <a:p>
                      <a:pPr algn="l" rtl="0" fontAlgn="b"/>
                      <a:r>
                        <a:rPr lang="es-ES" sz="1800" b="1" u="none" strike="noStrike">
                          <a:effectLst/>
                          <a:latin typeface="Arial" panose="020B0604020202020204" pitchFamily="34" charset="0"/>
                          <a:cs typeface="Arial" panose="020B0604020202020204" pitchFamily="34" charset="0"/>
                        </a:rPr>
                        <a:t>Impuesto neto de renta</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6.661.000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4235761249"/>
                  </a:ext>
                </a:extLst>
              </a:tr>
            </a:tbl>
          </a:graphicData>
        </a:graphic>
      </p:graphicFrame>
    </p:spTree>
    <p:extLst>
      <p:ext uri="{BB962C8B-B14F-4D97-AF65-F5344CB8AC3E}">
        <p14:creationId xmlns:p14="http://schemas.microsoft.com/office/powerpoint/2010/main" val="8858846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827584" y="1405167"/>
            <a:ext cx="6587989" cy="367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solidFill>
                  <a:schemeClr val="tx1"/>
                </a:solidFill>
                <a:latin typeface="Arial" panose="020B0604020202020204" pitchFamily="34" charset="0"/>
                <a:cs typeface="Arial" panose="020B0604020202020204" pitchFamily="34" charset="0"/>
              </a:rPr>
              <a:t>Cálculo del límite = </a:t>
            </a:r>
            <a:r>
              <a:rPr lang="es-ES" b="1" dirty="0" smtClean="0">
                <a:solidFill>
                  <a:schemeClr val="tx1"/>
                </a:solidFill>
                <a:latin typeface="Arial" panose="020B0604020202020204" pitchFamily="34" charset="0"/>
                <a:cs typeface="Arial" panose="020B0604020202020204" pitchFamily="34" charset="0"/>
              </a:rPr>
              <a:t>70.000.000 </a:t>
            </a:r>
            <a:r>
              <a:rPr lang="es-ES" b="1" dirty="0">
                <a:solidFill>
                  <a:schemeClr val="tx1"/>
                </a:solidFill>
                <a:latin typeface="Arial" panose="020B0604020202020204" pitchFamily="34" charset="0"/>
                <a:cs typeface="Arial" panose="020B0604020202020204" pitchFamily="34" charset="0"/>
              </a:rPr>
              <a:t>x 25% x 75% = </a:t>
            </a:r>
            <a:r>
              <a:rPr lang="es-ES" b="1" dirty="0" smtClean="0">
                <a:solidFill>
                  <a:schemeClr val="tx1"/>
                </a:solidFill>
                <a:latin typeface="Arial" panose="020B0604020202020204" pitchFamily="34" charset="0"/>
                <a:cs typeface="Arial" panose="020B0604020202020204" pitchFamily="34" charset="0"/>
              </a:rPr>
              <a:t>$13.125.000</a:t>
            </a:r>
            <a:endParaRPr lang="es-ES" b="1" dirty="0">
              <a:solidFill>
                <a:schemeClr val="tx1"/>
              </a:solidFill>
              <a:latin typeface="Arial" panose="020B0604020202020204" pitchFamily="34" charset="0"/>
              <a:cs typeface="Arial" panose="020B0604020202020204" pitchFamily="34" charset="0"/>
            </a:endParaRPr>
          </a:p>
        </p:txBody>
      </p:sp>
      <p:graphicFrame>
        <p:nvGraphicFramePr>
          <p:cNvPr id="8" name="Tabla 7"/>
          <p:cNvGraphicFramePr>
            <a:graphicFrameLocks noGrp="1"/>
          </p:cNvGraphicFramePr>
          <p:nvPr/>
        </p:nvGraphicFramePr>
        <p:xfrm>
          <a:off x="899592" y="2615148"/>
          <a:ext cx="7056784" cy="3406140"/>
        </p:xfrm>
        <a:graphic>
          <a:graphicData uri="http://schemas.openxmlformats.org/drawingml/2006/table">
            <a:tbl>
              <a:tblPr>
                <a:tableStyleId>{5C22544A-7EE6-4342-B048-85BDC9FD1C3A}</a:tableStyleId>
              </a:tblPr>
              <a:tblGrid>
                <a:gridCol w="4935420">
                  <a:extLst>
                    <a:ext uri="{9D8B030D-6E8A-4147-A177-3AD203B41FA5}">
                      <a16:colId xmlns:a16="http://schemas.microsoft.com/office/drawing/2014/main" xmlns="" val="1200011403"/>
                    </a:ext>
                  </a:extLst>
                </a:gridCol>
                <a:gridCol w="2121364">
                  <a:extLst>
                    <a:ext uri="{9D8B030D-6E8A-4147-A177-3AD203B41FA5}">
                      <a16:colId xmlns:a16="http://schemas.microsoft.com/office/drawing/2014/main" xmlns="" val="3415584592"/>
                    </a:ext>
                  </a:extLst>
                </a:gridCol>
              </a:tblGrid>
              <a:tr h="266700">
                <a:tc>
                  <a:txBody>
                    <a:bodyPr/>
                    <a:lstStyle/>
                    <a:p>
                      <a:pPr algn="l" rtl="0" fontAlgn="b"/>
                      <a:r>
                        <a:rPr lang="es-ES" sz="1800" u="none" strike="noStrike" dirty="0">
                          <a:effectLst/>
                          <a:latin typeface="Arial" panose="020B0604020202020204" pitchFamily="34" charset="0"/>
                          <a:cs typeface="Arial" panose="020B0604020202020204" pitchFamily="34" charset="0"/>
                        </a:rPr>
                        <a:t>Ingresos de fuente nacional</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a:effectLst/>
                          <a:latin typeface="Arial" panose="020B0604020202020204" pitchFamily="34" charset="0"/>
                          <a:cs typeface="Arial" panose="020B0604020202020204" pitchFamily="34" charset="0"/>
                        </a:rPr>
                        <a:t>650.000.000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181886443"/>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Ingresos de fuente extranjera</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a:effectLst/>
                          <a:latin typeface="Arial" panose="020B0604020202020204" pitchFamily="34" charset="0"/>
                          <a:cs typeface="Arial" panose="020B0604020202020204" pitchFamily="34" charset="0"/>
                        </a:rPr>
                        <a:t>120.000.000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665885219"/>
                  </a:ext>
                </a:extLst>
              </a:tr>
              <a:tr h="266700">
                <a:tc>
                  <a:txBody>
                    <a:bodyPr/>
                    <a:lstStyle/>
                    <a:p>
                      <a:pPr algn="l" rtl="0" fontAlgn="b"/>
                      <a:r>
                        <a:rPr lang="es-ES" sz="1800" b="1" u="none" strike="noStrike" dirty="0">
                          <a:effectLst/>
                          <a:latin typeface="Arial" panose="020B0604020202020204" pitchFamily="34" charset="0"/>
                          <a:cs typeface="Arial" panose="020B0604020202020204" pitchFamily="34" charset="0"/>
                        </a:rPr>
                        <a:t>Ingresos netos</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a:effectLst/>
                          <a:latin typeface="Arial" panose="020B0604020202020204" pitchFamily="34" charset="0"/>
                          <a:cs typeface="Arial" panose="020B0604020202020204" pitchFamily="34" charset="0"/>
                        </a:rPr>
                        <a:t>770.000.000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549691196"/>
                  </a:ext>
                </a:extLst>
              </a:tr>
              <a:tr h="266700">
                <a:tc>
                  <a:txBody>
                    <a:bodyPr/>
                    <a:lstStyle/>
                    <a:p>
                      <a:pPr algn="l" rtl="0" fontAlgn="b"/>
                      <a:r>
                        <a:rPr lang="es-ES" sz="1800" u="none" strike="noStrike" dirty="0">
                          <a:effectLst/>
                          <a:latin typeface="Arial" panose="020B0604020202020204" pitchFamily="34" charset="0"/>
                          <a:cs typeface="Arial" panose="020B0604020202020204" pitchFamily="34" charset="0"/>
                        </a:rPr>
                        <a:t>Costos y deducciones</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dirty="0" smtClean="0">
                          <a:effectLst/>
                          <a:latin typeface="Arial" panose="020B0604020202020204" pitchFamily="34" charset="0"/>
                          <a:cs typeface="Arial" panose="020B0604020202020204" pitchFamily="34" charset="0"/>
                        </a:rPr>
                        <a:t>623.700.000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845094666"/>
                  </a:ext>
                </a:extLst>
              </a:tr>
              <a:tr h="266700">
                <a:tc>
                  <a:txBody>
                    <a:bodyPr/>
                    <a:lstStyle/>
                    <a:p>
                      <a:pPr algn="l" rtl="0" fontAlgn="b"/>
                      <a:r>
                        <a:rPr lang="es-ES" sz="1800" b="1" u="none" strike="noStrike" dirty="0">
                          <a:effectLst/>
                          <a:latin typeface="Arial" panose="020B0604020202020204" pitchFamily="34" charset="0"/>
                          <a:cs typeface="Arial" panose="020B0604020202020204" pitchFamily="34" charset="0"/>
                        </a:rPr>
                        <a:t>Renta liquida ordinaria</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146.300.000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206040705"/>
                  </a:ext>
                </a:extLst>
              </a:tr>
              <a:tr h="266700">
                <a:tc>
                  <a:txBody>
                    <a:bodyPr/>
                    <a:lstStyle/>
                    <a:p>
                      <a:pPr algn="l" rtl="0" fontAlgn="b"/>
                      <a:r>
                        <a:rPr lang="es-ES" sz="1800" u="none" strike="noStrike" dirty="0">
                          <a:effectLst/>
                          <a:latin typeface="Arial" panose="020B0604020202020204" pitchFamily="34" charset="0"/>
                          <a:cs typeface="Arial" panose="020B0604020202020204" pitchFamily="34" charset="0"/>
                        </a:rPr>
                        <a:t>Compensaciones</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dirty="0">
                          <a:effectLst/>
                          <a:latin typeface="Arial" panose="020B0604020202020204" pitchFamily="34" charset="0"/>
                          <a:cs typeface="Arial" panose="020B0604020202020204" pitchFamily="34" charset="0"/>
                        </a:rPr>
                        <a:t>10.000.000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747638451"/>
                  </a:ext>
                </a:extLst>
              </a:tr>
              <a:tr h="266700">
                <a:tc>
                  <a:txBody>
                    <a:bodyPr/>
                    <a:lstStyle/>
                    <a:p>
                      <a:pPr algn="l" rtl="0" fontAlgn="b"/>
                      <a:r>
                        <a:rPr lang="es-ES" sz="1800" b="1" u="none" strike="noStrike">
                          <a:effectLst/>
                          <a:latin typeface="Arial" panose="020B0604020202020204" pitchFamily="34" charset="0"/>
                          <a:cs typeface="Arial" panose="020B0604020202020204" pitchFamily="34" charset="0"/>
                        </a:rPr>
                        <a:t>Renta liquida  </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136.300.000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381941499"/>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Renta presuntiva</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dirty="0">
                          <a:effectLst/>
                          <a:latin typeface="Arial" panose="020B0604020202020204" pitchFamily="34" charset="0"/>
                          <a:cs typeface="Arial" panose="020B0604020202020204" pitchFamily="34" charset="0"/>
                        </a:rPr>
                        <a:t>70.000.000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660409574"/>
                  </a:ext>
                </a:extLst>
              </a:tr>
              <a:tr h="266700">
                <a:tc>
                  <a:txBody>
                    <a:bodyPr/>
                    <a:lstStyle/>
                    <a:p>
                      <a:pPr algn="l" rtl="0" fontAlgn="b"/>
                      <a:r>
                        <a:rPr lang="es-ES" sz="1800" b="1" u="none" strike="noStrike">
                          <a:effectLst/>
                          <a:latin typeface="Arial" panose="020B0604020202020204" pitchFamily="34" charset="0"/>
                          <a:cs typeface="Arial" panose="020B0604020202020204" pitchFamily="34" charset="0"/>
                        </a:rPr>
                        <a:t>Renta liquida gravable</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136.300.000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963985512"/>
                  </a:ext>
                </a:extLst>
              </a:tr>
              <a:tr h="266700">
                <a:tc>
                  <a:txBody>
                    <a:bodyPr/>
                    <a:lstStyle/>
                    <a:p>
                      <a:pPr algn="l" rtl="0" fontAlgn="b"/>
                      <a:r>
                        <a:rPr lang="es-ES" sz="1800" b="1" u="none" strike="noStrike">
                          <a:effectLst/>
                          <a:latin typeface="Arial" panose="020B0604020202020204" pitchFamily="34" charset="0"/>
                          <a:cs typeface="Arial" panose="020B0604020202020204" pitchFamily="34" charset="0"/>
                        </a:rPr>
                        <a:t>Impuesto de renta 25%</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34.075.000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773255451"/>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Descuentos Tributarios</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rtl="0" fontAlgn="b"/>
                      <a:r>
                        <a:rPr lang="es-ES" sz="1800" u="none" strike="noStrike" dirty="0" smtClean="0">
                          <a:effectLst/>
                          <a:latin typeface="Arial" panose="020B0604020202020204" pitchFamily="34" charset="0"/>
                          <a:cs typeface="Arial" panose="020B0604020202020204" pitchFamily="34" charset="0"/>
                        </a:rPr>
                        <a:t>20.950.000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xmlns="" val="3368682219"/>
                  </a:ext>
                </a:extLst>
              </a:tr>
              <a:tr h="266700">
                <a:tc>
                  <a:txBody>
                    <a:bodyPr/>
                    <a:lstStyle/>
                    <a:p>
                      <a:pPr algn="l" rtl="0" fontAlgn="b"/>
                      <a:r>
                        <a:rPr lang="es-ES" sz="1800" b="1" u="none" strike="noStrike" dirty="0">
                          <a:effectLst/>
                          <a:latin typeface="Arial" panose="020B0604020202020204" pitchFamily="34" charset="0"/>
                          <a:cs typeface="Arial" panose="020B0604020202020204" pitchFamily="34" charset="0"/>
                        </a:rPr>
                        <a:t>Impuesto neto de renta</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13.125.000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4235761249"/>
                  </a:ext>
                </a:extLst>
              </a:tr>
            </a:tbl>
          </a:graphicData>
        </a:graphic>
      </p:graphicFrame>
      <p:sp>
        <p:nvSpPr>
          <p:cNvPr id="9" name="Rectángulo 8"/>
          <p:cNvSpPr/>
          <p:nvPr/>
        </p:nvSpPr>
        <p:spPr>
          <a:xfrm>
            <a:off x="1187624" y="153051"/>
            <a:ext cx="6624736" cy="7556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Limitación para los Descuentos Tributarios</a:t>
            </a:r>
          </a:p>
        </p:txBody>
      </p:sp>
    </p:spTree>
    <p:extLst>
      <p:ext uri="{BB962C8B-B14F-4D97-AF65-F5344CB8AC3E}">
        <p14:creationId xmlns:p14="http://schemas.microsoft.com/office/powerpoint/2010/main" val="627803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879726" y="1633819"/>
            <a:ext cx="3015503" cy="9480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sz="1500" dirty="0">
              <a:solidFill>
                <a:schemeClr val="tx1"/>
              </a:solidFill>
              <a:latin typeface="Arial" panose="020B0604020202020204" pitchFamily="34" charset="0"/>
              <a:cs typeface="Arial" panose="020B0604020202020204" pitchFamily="34" charset="0"/>
            </a:endParaRPr>
          </a:p>
        </p:txBody>
      </p:sp>
      <p:sp>
        <p:nvSpPr>
          <p:cNvPr id="5" name="Rectángulo 4"/>
          <p:cNvSpPr/>
          <p:nvPr/>
        </p:nvSpPr>
        <p:spPr>
          <a:xfrm>
            <a:off x="4467785" y="1785100"/>
            <a:ext cx="3560109" cy="887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sz="1350" dirty="0">
              <a:solidFill>
                <a:schemeClr val="tx1"/>
              </a:solidFill>
            </a:endParaRPr>
          </a:p>
        </p:txBody>
      </p:sp>
      <p:sp>
        <p:nvSpPr>
          <p:cNvPr id="9" name="Rectángulo 8"/>
          <p:cNvSpPr/>
          <p:nvPr/>
        </p:nvSpPr>
        <p:spPr>
          <a:xfrm>
            <a:off x="1835696" y="95331"/>
            <a:ext cx="5002306" cy="669373"/>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rPr>
              <a:t>DESCUENTOS TRIBUTARIOS EN EL IMPUESTO </a:t>
            </a:r>
            <a:r>
              <a:rPr lang="es-ES" sz="2400" b="1" dirty="0" smtClean="0">
                <a:solidFill>
                  <a:schemeClr val="tx1"/>
                </a:solidFill>
              </a:rPr>
              <a:t>CREE</a:t>
            </a:r>
            <a:endParaRPr lang="es-ES" sz="2400" b="1" dirty="0">
              <a:solidFill>
                <a:schemeClr val="tx1"/>
              </a:solidFill>
            </a:endParaRPr>
          </a:p>
        </p:txBody>
      </p:sp>
      <p:graphicFrame>
        <p:nvGraphicFramePr>
          <p:cNvPr id="11" name="Tabla 10"/>
          <p:cNvGraphicFramePr>
            <a:graphicFrameLocks noGrp="1"/>
          </p:cNvGraphicFramePr>
          <p:nvPr/>
        </p:nvGraphicFramePr>
        <p:xfrm>
          <a:off x="1259631" y="1544206"/>
          <a:ext cx="6048673" cy="762000"/>
        </p:xfrm>
        <a:graphic>
          <a:graphicData uri="http://schemas.openxmlformats.org/drawingml/2006/table">
            <a:tbl>
              <a:tblPr>
                <a:tableStyleId>{5C22544A-7EE6-4342-B048-85BDC9FD1C3A}</a:tableStyleId>
              </a:tblPr>
              <a:tblGrid>
                <a:gridCol w="1586538">
                  <a:extLst>
                    <a:ext uri="{9D8B030D-6E8A-4147-A177-3AD203B41FA5}">
                      <a16:colId xmlns:a16="http://schemas.microsoft.com/office/drawing/2014/main" xmlns="" val="1996841549"/>
                    </a:ext>
                  </a:extLst>
                </a:gridCol>
                <a:gridCol w="2974756">
                  <a:extLst>
                    <a:ext uri="{9D8B030D-6E8A-4147-A177-3AD203B41FA5}">
                      <a16:colId xmlns:a16="http://schemas.microsoft.com/office/drawing/2014/main" xmlns="" val="660573621"/>
                    </a:ext>
                  </a:extLst>
                </a:gridCol>
                <a:gridCol w="1487379">
                  <a:extLst>
                    <a:ext uri="{9D8B030D-6E8A-4147-A177-3AD203B41FA5}">
                      <a16:colId xmlns:a16="http://schemas.microsoft.com/office/drawing/2014/main" xmlns="" val="4150060276"/>
                    </a:ext>
                  </a:extLst>
                </a:gridCol>
              </a:tblGrid>
              <a:tr h="381000">
                <a:tc rowSpan="2">
                  <a:txBody>
                    <a:bodyPr/>
                    <a:lstStyle/>
                    <a:p>
                      <a:pPr algn="ctr" fontAlgn="ctr"/>
                      <a:r>
                        <a:rPr lang="es-ES" sz="1800" b="1" u="none" strike="noStrike" dirty="0">
                          <a:effectLst/>
                          <a:latin typeface="Arial" panose="020B0604020202020204" pitchFamily="34" charset="0"/>
                          <a:cs typeface="Arial" panose="020B0604020202020204" pitchFamily="34" charset="0"/>
                        </a:rPr>
                        <a:t>Descuento =</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tc>
                  <a:txBody>
                    <a:bodyPr/>
                    <a:lstStyle/>
                    <a:p>
                      <a:pPr algn="ctr" fontAlgn="b"/>
                      <a:r>
                        <a:rPr lang="es-ES" sz="1800" u="none" strike="noStrike" dirty="0" smtClean="0">
                          <a:effectLst/>
                          <a:latin typeface="Arial" panose="020B0604020202020204" pitchFamily="34" charset="0"/>
                          <a:cs typeface="Arial" panose="020B0604020202020204" pitchFamily="34" charset="0"/>
                        </a:rPr>
                        <a:t>TCREE + STCREE</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tc rowSpan="2">
                  <a:txBody>
                    <a:bodyPr/>
                    <a:lstStyle/>
                    <a:p>
                      <a:pPr algn="ctr" fontAlgn="ctr"/>
                      <a:r>
                        <a:rPr lang="es-ES" sz="1800" u="none" strike="noStrike" dirty="0">
                          <a:effectLst/>
                          <a:latin typeface="Arial" panose="020B0604020202020204" pitchFamily="34" charset="0"/>
                          <a:cs typeface="Arial" panose="020B0604020202020204" pitchFamily="34" charset="0"/>
                        </a:rPr>
                        <a:t>X </a:t>
                      </a:r>
                      <a:r>
                        <a:rPr lang="es-ES" sz="1800" u="none" strike="noStrike" dirty="0" smtClean="0">
                          <a:effectLst/>
                          <a:latin typeface="Arial" panose="020B0604020202020204" pitchFamily="34" charset="0"/>
                          <a:cs typeface="Arial" panose="020B0604020202020204" pitchFamily="34" charset="0"/>
                        </a:rPr>
                        <a:t> </a:t>
                      </a:r>
                      <a:r>
                        <a:rPr lang="es-ES" sz="1800" u="none" strike="noStrike" dirty="0" err="1" smtClean="0">
                          <a:effectLst/>
                          <a:latin typeface="Arial" panose="020B0604020202020204" pitchFamily="34" charset="0"/>
                          <a:cs typeface="Arial" panose="020B0604020202020204" pitchFamily="34" charset="0"/>
                        </a:rPr>
                        <a:t>ImpExt</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extLst>
                  <a:ext uri="{0D108BD9-81ED-4DB2-BD59-A6C34878D82A}">
                    <a16:rowId xmlns:a16="http://schemas.microsoft.com/office/drawing/2014/main" xmlns="" val="4183869096"/>
                  </a:ext>
                </a:extLst>
              </a:tr>
              <a:tr h="381000">
                <a:tc vMerge="1">
                  <a:txBody>
                    <a:bodyPr/>
                    <a:lstStyle/>
                    <a:p>
                      <a:endParaRPr lang="es-ES"/>
                    </a:p>
                  </a:txBody>
                  <a:tcPr/>
                </a:tc>
                <a:tc>
                  <a:txBody>
                    <a:bodyPr/>
                    <a:lstStyle/>
                    <a:p>
                      <a:pPr algn="ctr" fontAlgn="b"/>
                      <a:r>
                        <a:rPr lang="es-ES" sz="1800" u="none" strike="noStrike" dirty="0" err="1">
                          <a:effectLst/>
                          <a:latin typeface="Arial" panose="020B0604020202020204" pitchFamily="34" charset="0"/>
                          <a:cs typeface="Arial" panose="020B0604020202020204" pitchFamily="34" charset="0"/>
                        </a:rPr>
                        <a:t>TRyC</a:t>
                      </a:r>
                      <a:r>
                        <a:rPr lang="es-ES" sz="1800" u="none" strike="noStrike" dirty="0">
                          <a:effectLst/>
                          <a:latin typeface="Arial" panose="020B0604020202020204" pitchFamily="34" charset="0"/>
                          <a:cs typeface="Arial" panose="020B0604020202020204" pitchFamily="34" charset="0"/>
                        </a:rPr>
                        <a:t> + TCREE + STREE</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tc vMerge="1">
                  <a:txBody>
                    <a:bodyPr/>
                    <a:lstStyle/>
                    <a:p>
                      <a:endParaRPr lang="es-ES"/>
                    </a:p>
                  </a:txBody>
                  <a:tcPr/>
                </a:tc>
                <a:extLst>
                  <a:ext uri="{0D108BD9-81ED-4DB2-BD59-A6C34878D82A}">
                    <a16:rowId xmlns:a16="http://schemas.microsoft.com/office/drawing/2014/main" xmlns="" val="871084436"/>
                  </a:ext>
                </a:extLst>
              </a:tr>
            </a:tbl>
          </a:graphicData>
        </a:graphic>
      </p:graphicFrame>
      <p:sp>
        <p:nvSpPr>
          <p:cNvPr id="12" name="Abrir corchete 11"/>
          <p:cNvSpPr/>
          <p:nvPr/>
        </p:nvSpPr>
        <p:spPr>
          <a:xfrm>
            <a:off x="2771799" y="1493158"/>
            <a:ext cx="360040" cy="1080120"/>
          </a:xfrm>
          <a:prstGeom prst="leftBracket">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s-ES">
              <a:latin typeface="Arial" panose="020B0604020202020204" pitchFamily="34" charset="0"/>
              <a:cs typeface="Arial" panose="020B0604020202020204" pitchFamily="34" charset="0"/>
            </a:endParaRPr>
          </a:p>
        </p:txBody>
      </p:sp>
      <p:sp>
        <p:nvSpPr>
          <p:cNvPr id="13" name="Cerrar corchete 12"/>
          <p:cNvSpPr/>
          <p:nvPr/>
        </p:nvSpPr>
        <p:spPr>
          <a:xfrm>
            <a:off x="5364087" y="1493158"/>
            <a:ext cx="576064" cy="1080120"/>
          </a:xfrm>
          <a:prstGeom prst="rightBracket">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s-ES">
              <a:latin typeface="Arial" panose="020B0604020202020204" pitchFamily="34" charset="0"/>
              <a:cs typeface="Arial" panose="020B0604020202020204" pitchFamily="34" charset="0"/>
            </a:endParaRPr>
          </a:p>
        </p:txBody>
      </p:sp>
      <p:graphicFrame>
        <p:nvGraphicFramePr>
          <p:cNvPr id="14" name="Tabla 13"/>
          <p:cNvGraphicFramePr>
            <a:graphicFrameLocks noGrp="1"/>
          </p:cNvGraphicFramePr>
          <p:nvPr/>
        </p:nvGraphicFramePr>
        <p:xfrm>
          <a:off x="1475655" y="3293358"/>
          <a:ext cx="6336705" cy="567690"/>
        </p:xfrm>
        <a:graphic>
          <a:graphicData uri="http://schemas.openxmlformats.org/drawingml/2006/table">
            <a:tbl>
              <a:tblPr>
                <a:tableStyleId>{5C22544A-7EE6-4342-B048-85BDC9FD1C3A}</a:tableStyleId>
              </a:tblPr>
              <a:tblGrid>
                <a:gridCol w="1602385">
                  <a:extLst>
                    <a:ext uri="{9D8B030D-6E8A-4147-A177-3AD203B41FA5}">
                      <a16:colId xmlns:a16="http://schemas.microsoft.com/office/drawing/2014/main" xmlns="" val="1520699686"/>
                    </a:ext>
                  </a:extLst>
                </a:gridCol>
                <a:gridCol w="1165370">
                  <a:extLst>
                    <a:ext uri="{9D8B030D-6E8A-4147-A177-3AD203B41FA5}">
                      <a16:colId xmlns:a16="http://schemas.microsoft.com/office/drawing/2014/main" xmlns="" val="2953402739"/>
                    </a:ext>
                  </a:extLst>
                </a:gridCol>
                <a:gridCol w="509850">
                  <a:extLst>
                    <a:ext uri="{9D8B030D-6E8A-4147-A177-3AD203B41FA5}">
                      <a16:colId xmlns:a16="http://schemas.microsoft.com/office/drawing/2014/main" xmlns="" val="784704029"/>
                    </a:ext>
                  </a:extLst>
                </a:gridCol>
                <a:gridCol w="674319">
                  <a:extLst>
                    <a:ext uri="{9D8B030D-6E8A-4147-A177-3AD203B41FA5}">
                      <a16:colId xmlns:a16="http://schemas.microsoft.com/office/drawing/2014/main" xmlns="" val="3195815031"/>
                    </a:ext>
                  </a:extLst>
                </a:gridCol>
                <a:gridCol w="545093">
                  <a:extLst>
                    <a:ext uri="{9D8B030D-6E8A-4147-A177-3AD203B41FA5}">
                      <a16:colId xmlns:a16="http://schemas.microsoft.com/office/drawing/2014/main" xmlns="" val="2722241257"/>
                    </a:ext>
                  </a:extLst>
                </a:gridCol>
                <a:gridCol w="1839688">
                  <a:extLst>
                    <a:ext uri="{9D8B030D-6E8A-4147-A177-3AD203B41FA5}">
                      <a16:colId xmlns:a16="http://schemas.microsoft.com/office/drawing/2014/main" xmlns="" val="3730900921"/>
                    </a:ext>
                  </a:extLst>
                </a:gridCol>
              </a:tblGrid>
              <a:tr h="190500">
                <a:tc rowSpan="2">
                  <a:txBody>
                    <a:bodyPr/>
                    <a:lstStyle/>
                    <a:p>
                      <a:pPr algn="ctr" fontAlgn="ctr"/>
                      <a:r>
                        <a:rPr lang="es-ES" sz="1800" b="1" u="none" strike="noStrike" dirty="0">
                          <a:effectLst/>
                          <a:latin typeface="Arial" panose="020B0604020202020204" pitchFamily="34" charset="0"/>
                          <a:cs typeface="Arial" panose="020B0604020202020204" pitchFamily="34" charset="0"/>
                        </a:rPr>
                        <a:t>Descuento =</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tc>
                  <a:txBody>
                    <a:bodyPr/>
                    <a:lstStyle/>
                    <a:p>
                      <a:pPr algn="ctr" fontAlgn="b"/>
                      <a:r>
                        <a:rPr lang="es-ES" sz="1800" u="none" strike="noStrike" dirty="0" smtClean="0">
                          <a:effectLst/>
                          <a:latin typeface="Arial" panose="020B0604020202020204" pitchFamily="34" charset="0"/>
                          <a:cs typeface="Arial" panose="020B0604020202020204" pitchFamily="34" charset="0"/>
                        </a:rPr>
                        <a:t>9+5</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tc rowSpan="2">
                  <a:txBody>
                    <a:bodyPr/>
                    <a:lstStyle/>
                    <a:p>
                      <a:pPr algn="ctr" fontAlgn="ctr"/>
                      <a:r>
                        <a:rPr lang="es-ES" sz="1800" u="none" strike="noStrike" dirty="0">
                          <a:effectLst/>
                          <a:latin typeface="Arial" panose="020B0604020202020204" pitchFamily="34" charset="0"/>
                          <a:cs typeface="Arial" panose="020B0604020202020204" pitchFamily="34" charset="0"/>
                        </a:rPr>
                        <a:t>=</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tc>
                  <a:txBody>
                    <a:bodyPr/>
                    <a:lstStyle/>
                    <a:p>
                      <a:pPr algn="ctr" fontAlgn="b"/>
                      <a:r>
                        <a:rPr lang="es-ES" sz="1800" u="none" strike="noStrike" dirty="0" smtClean="0">
                          <a:effectLst/>
                          <a:latin typeface="Arial" panose="020B0604020202020204" pitchFamily="34" charset="0"/>
                          <a:cs typeface="Arial" panose="020B0604020202020204" pitchFamily="34" charset="0"/>
                        </a:rPr>
                        <a:t>14</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tc rowSpan="2">
                  <a:txBody>
                    <a:bodyPr/>
                    <a:lstStyle/>
                    <a:p>
                      <a:pPr algn="ctr" fontAlgn="ctr"/>
                      <a:r>
                        <a:rPr lang="es-ES" sz="1800" u="none" strike="noStrike" dirty="0">
                          <a:effectLst/>
                          <a:latin typeface="Arial" panose="020B0604020202020204" pitchFamily="34" charset="0"/>
                          <a:cs typeface="Arial" panose="020B0604020202020204" pitchFamily="34" charset="0"/>
                        </a:rPr>
                        <a:t>=</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tc rowSpan="2">
                  <a:txBody>
                    <a:bodyPr/>
                    <a:lstStyle/>
                    <a:p>
                      <a:pPr algn="l" fontAlgn="ctr"/>
                      <a:r>
                        <a:rPr lang="es-ES" sz="1800" u="none" strike="noStrike" dirty="0" smtClean="0">
                          <a:effectLst/>
                          <a:latin typeface="Arial" panose="020B0604020202020204" pitchFamily="34" charset="0"/>
                          <a:cs typeface="Arial" panose="020B0604020202020204" pitchFamily="34" charset="0"/>
                        </a:rPr>
                        <a:t>35.90%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extLst>
                  <a:ext uri="{0D108BD9-81ED-4DB2-BD59-A6C34878D82A}">
                    <a16:rowId xmlns:a16="http://schemas.microsoft.com/office/drawing/2014/main" xmlns="" val="4060166475"/>
                  </a:ext>
                </a:extLst>
              </a:tr>
              <a:tr h="190500">
                <a:tc vMerge="1">
                  <a:txBody>
                    <a:bodyPr/>
                    <a:lstStyle/>
                    <a:p>
                      <a:endParaRPr lang="es-ES"/>
                    </a:p>
                  </a:txBody>
                  <a:tcPr/>
                </a:tc>
                <a:tc>
                  <a:txBody>
                    <a:bodyPr/>
                    <a:lstStyle/>
                    <a:p>
                      <a:pPr algn="ctr" fontAlgn="b"/>
                      <a:r>
                        <a:rPr lang="es-ES" sz="1800" u="none" strike="noStrike" dirty="0">
                          <a:effectLst/>
                          <a:latin typeface="Arial" panose="020B0604020202020204" pitchFamily="34" charset="0"/>
                          <a:cs typeface="Arial" panose="020B0604020202020204" pitchFamily="34" charset="0"/>
                        </a:rPr>
                        <a:t>25 + 9 + 5</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tc vMerge="1">
                  <a:txBody>
                    <a:bodyPr/>
                    <a:lstStyle/>
                    <a:p>
                      <a:endParaRPr lang="es-ES"/>
                    </a:p>
                  </a:txBody>
                  <a:tcPr/>
                </a:tc>
                <a:tc>
                  <a:txBody>
                    <a:bodyPr/>
                    <a:lstStyle/>
                    <a:p>
                      <a:pPr algn="ctr" fontAlgn="b"/>
                      <a:r>
                        <a:rPr lang="es-ES" sz="1800" u="none" strike="noStrike" dirty="0">
                          <a:effectLst/>
                          <a:latin typeface="Arial" panose="020B0604020202020204" pitchFamily="34" charset="0"/>
                          <a:cs typeface="Arial" panose="020B0604020202020204" pitchFamily="34" charset="0"/>
                        </a:rPr>
                        <a:t>39</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tc vMerge="1">
                  <a:txBody>
                    <a:bodyPr/>
                    <a:lstStyle/>
                    <a:p>
                      <a:endParaRPr lang="es-ES"/>
                    </a:p>
                  </a:txBody>
                  <a:tcPr/>
                </a:tc>
                <a:tc vMerge="1">
                  <a:txBody>
                    <a:bodyPr/>
                    <a:lstStyle/>
                    <a:p>
                      <a:endParaRPr lang="es-ES"/>
                    </a:p>
                  </a:txBody>
                  <a:tcPr/>
                </a:tc>
                <a:extLst>
                  <a:ext uri="{0D108BD9-81ED-4DB2-BD59-A6C34878D82A}">
                    <a16:rowId xmlns:a16="http://schemas.microsoft.com/office/drawing/2014/main" xmlns="" val="1731024122"/>
                  </a:ext>
                </a:extLst>
              </a:tr>
            </a:tbl>
          </a:graphicData>
        </a:graphic>
      </p:graphicFrame>
      <p:graphicFrame>
        <p:nvGraphicFramePr>
          <p:cNvPr id="2" name="Tabla 1"/>
          <p:cNvGraphicFramePr>
            <a:graphicFrameLocks noGrp="1"/>
          </p:cNvGraphicFramePr>
          <p:nvPr>
            <p:extLst>
              <p:ext uri="{D42A27DB-BD31-4B8C-83A1-F6EECF244321}">
                <p14:modId xmlns:p14="http://schemas.microsoft.com/office/powerpoint/2010/main" val="2407985730"/>
              </p:ext>
            </p:extLst>
          </p:nvPr>
        </p:nvGraphicFramePr>
        <p:xfrm>
          <a:off x="611559" y="4616926"/>
          <a:ext cx="8283669" cy="1116330"/>
        </p:xfrm>
        <a:graphic>
          <a:graphicData uri="http://schemas.openxmlformats.org/drawingml/2006/table">
            <a:tbl>
              <a:tblPr>
                <a:tableStyleId>{5C22544A-7EE6-4342-B048-85BDC9FD1C3A}</a:tableStyleId>
              </a:tblPr>
              <a:tblGrid>
                <a:gridCol w="3917878">
                  <a:extLst>
                    <a:ext uri="{9D8B030D-6E8A-4147-A177-3AD203B41FA5}">
                      <a16:colId xmlns:a16="http://schemas.microsoft.com/office/drawing/2014/main" xmlns="" val="3598874193"/>
                    </a:ext>
                  </a:extLst>
                </a:gridCol>
                <a:gridCol w="1350405">
                  <a:extLst>
                    <a:ext uri="{9D8B030D-6E8A-4147-A177-3AD203B41FA5}">
                      <a16:colId xmlns:a16="http://schemas.microsoft.com/office/drawing/2014/main" xmlns="" val="2629659562"/>
                    </a:ext>
                  </a:extLst>
                </a:gridCol>
                <a:gridCol w="1124900">
                  <a:extLst>
                    <a:ext uri="{9D8B030D-6E8A-4147-A177-3AD203B41FA5}">
                      <a16:colId xmlns:a16="http://schemas.microsoft.com/office/drawing/2014/main" xmlns="" val="2901408330"/>
                    </a:ext>
                  </a:extLst>
                </a:gridCol>
                <a:gridCol w="1890486">
                  <a:extLst>
                    <a:ext uri="{9D8B030D-6E8A-4147-A177-3AD203B41FA5}">
                      <a16:colId xmlns:a16="http://schemas.microsoft.com/office/drawing/2014/main" xmlns="" val="811105359"/>
                    </a:ext>
                  </a:extLst>
                </a:gridCol>
              </a:tblGrid>
              <a:tr h="381000">
                <a:tc>
                  <a:txBody>
                    <a:bodyPr/>
                    <a:lstStyle/>
                    <a:p>
                      <a:pPr algn="ctr" fontAlgn="ctr"/>
                      <a:r>
                        <a:rPr lang="es-ES" sz="1800" b="1" u="none" strike="noStrike">
                          <a:effectLst/>
                          <a:latin typeface="Arial" panose="020B0604020202020204" pitchFamily="34" charset="0"/>
                          <a:cs typeface="Arial" panose="020B0604020202020204" pitchFamily="34" charset="0"/>
                        </a:rPr>
                        <a:t>Concepto</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ctr" fontAlgn="ctr"/>
                      <a:r>
                        <a:rPr lang="es-ES" sz="1800" b="1" u="none" strike="noStrike">
                          <a:effectLst/>
                          <a:latin typeface="Arial" panose="020B0604020202020204" pitchFamily="34" charset="0"/>
                          <a:cs typeface="Arial" panose="020B0604020202020204" pitchFamily="34" charset="0"/>
                        </a:rPr>
                        <a:t>Valor</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ctr" fontAlgn="ctr"/>
                      <a:r>
                        <a:rPr lang="es-ES" sz="1800" b="1" u="none" strike="noStrike">
                          <a:effectLst/>
                          <a:latin typeface="Arial" panose="020B0604020202020204" pitchFamily="34" charset="0"/>
                          <a:cs typeface="Arial" panose="020B0604020202020204" pitchFamily="34" charset="0"/>
                        </a:rPr>
                        <a:t>% Dto.</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ctr" fontAlgn="ctr"/>
                      <a:r>
                        <a:rPr lang="es-ES" sz="1800" b="1" u="none" strike="noStrike" dirty="0">
                          <a:effectLst/>
                          <a:latin typeface="Arial" panose="020B0604020202020204" pitchFamily="34" charset="0"/>
                          <a:cs typeface="Arial" panose="020B0604020202020204" pitchFamily="34" charset="0"/>
                        </a:rPr>
                        <a:t>Dto. Tributario en </a:t>
                      </a:r>
                      <a:r>
                        <a:rPr lang="es-ES" sz="1800" b="1" u="none" strike="noStrike" dirty="0" smtClean="0">
                          <a:effectLst/>
                          <a:latin typeface="Arial" panose="020B0604020202020204" pitchFamily="34" charset="0"/>
                          <a:cs typeface="Arial" panose="020B0604020202020204" pitchFamily="34" charset="0"/>
                        </a:rPr>
                        <a:t>Impto. </a:t>
                      </a:r>
                      <a:r>
                        <a:rPr lang="es-ES" sz="1800" b="1" u="none" strike="noStrike" dirty="0">
                          <a:effectLst/>
                          <a:latin typeface="Arial" panose="020B0604020202020204" pitchFamily="34" charset="0"/>
                          <a:cs typeface="Arial" panose="020B0604020202020204" pitchFamily="34" charset="0"/>
                        </a:rPr>
                        <a:t>Renta</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2352823994"/>
                  </a:ext>
                </a:extLst>
              </a:tr>
              <a:tr h="190500">
                <a:tc>
                  <a:txBody>
                    <a:bodyPr/>
                    <a:lstStyle/>
                    <a:p>
                      <a:pPr algn="l" fontAlgn="b"/>
                      <a:r>
                        <a:rPr lang="es-ES" sz="1800" u="none" strike="noStrike" dirty="0" smtClean="0">
                          <a:effectLst/>
                          <a:latin typeface="Arial" panose="020B0604020202020204" pitchFamily="34" charset="0"/>
                          <a:cs typeface="Arial" panose="020B0604020202020204" pitchFamily="34" charset="0"/>
                        </a:rPr>
                        <a:t>Impuesto</a:t>
                      </a:r>
                      <a:r>
                        <a:rPr lang="es-ES" sz="1800" u="none" strike="noStrike" baseline="0" dirty="0" smtClean="0">
                          <a:effectLst/>
                          <a:latin typeface="Arial" panose="020B0604020202020204" pitchFamily="34" charset="0"/>
                          <a:cs typeface="Arial" panose="020B0604020202020204" pitchFamily="34" charset="0"/>
                        </a:rPr>
                        <a:t> pagado por i</a:t>
                      </a:r>
                      <a:r>
                        <a:rPr lang="es-ES" sz="1800" u="none" strike="noStrike" dirty="0" smtClean="0">
                          <a:effectLst/>
                          <a:latin typeface="Arial" panose="020B0604020202020204" pitchFamily="34" charset="0"/>
                          <a:cs typeface="Arial" panose="020B0604020202020204" pitchFamily="34" charset="0"/>
                        </a:rPr>
                        <a:t>ngresos de fuente </a:t>
                      </a:r>
                      <a:r>
                        <a:rPr lang="es-ES" sz="1800" u="none" strike="noStrike" dirty="0">
                          <a:effectLst/>
                          <a:latin typeface="Arial" panose="020B0604020202020204" pitchFamily="34" charset="0"/>
                          <a:cs typeface="Arial" panose="020B0604020202020204" pitchFamily="34" charset="0"/>
                        </a:rPr>
                        <a:t>extranjera</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800" u="none" strike="noStrike">
                          <a:effectLst/>
                          <a:latin typeface="Arial" panose="020B0604020202020204" pitchFamily="34" charset="0"/>
                          <a:cs typeface="Arial" panose="020B0604020202020204" pitchFamily="34" charset="0"/>
                        </a:rPr>
                        <a:t>38.400.000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ES" sz="1800" u="none" strike="noStrike" dirty="0" smtClean="0">
                          <a:effectLst/>
                          <a:latin typeface="Arial" panose="020B0604020202020204" pitchFamily="34" charset="0"/>
                          <a:cs typeface="Arial" panose="020B0604020202020204" pitchFamily="34" charset="0"/>
                        </a:rPr>
                        <a:t>35.90%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800" u="none" strike="noStrike" dirty="0" smtClean="0">
                          <a:effectLst/>
                          <a:latin typeface="Arial" panose="020B0604020202020204" pitchFamily="34" charset="0"/>
                          <a:cs typeface="Arial" panose="020B0604020202020204" pitchFamily="34" charset="0"/>
                        </a:rPr>
                        <a:t>13.786.000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98302424"/>
                  </a:ext>
                </a:extLst>
              </a:tr>
            </a:tbl>
          </a:graphicData>
        </a:graphic>
      </p:graphicFrame>
    </p:spTree>
    <p:extLst>
      <p:ext uri="{BB962C8B-B14F-4D97-AF65-F5344CB8AC3E}">
        <p14:creationId xmlns:p14="http://schemas.microsoft.com/office/powerpoint/2010/main" val="6148911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827584" y="1405167"/>
            <a:ext cx="6587989" cy="367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solidFill>
                  <a:schemeClr val="tx1"/>
                </a:solidFill>
                <a:latin typeface="Arial" panose="020B0604020202020204" pitchFamily="34" charset="0"/>
                <a:cs typeface="Arial" panose="020B0604020202020204" pitchFamily="34" charset="0"/>
              </a:rPr>
              <a:t>Cálculo del límite = </a:t>
            </a:r>
            <a:r>
              <a:rPr lang="es-ES" b="1" dirty="0" smtClean="0">
                <a:solidFill>
                  <a:schemeClr val="tx1"/>
                </a:solidFill>
                <a:latin typeface="Arial" panose="020B0604020202020204" pitchFamily="34" charset="0"/>
                <a:cs typeface="Arial" panose="020B0604020202020204" pitchFamily="34" charset="0"/>
              </a:rPr>
              <a:t>70.000.000 </a:t>
            </a:r>
            <a:r>
              <a:rPr lang="es-ES" b="1" dirty="0">
                <a:solidFill>
                  <a:schemeClr val="tx1"/>
                </a:solidFill>
                <a:latin typeface="Arial" panose="020B0604020202020204" pitchFamily="34" charset="0"/>
                <a:cs typeface="Arial" panose="020B0604020202020204" pitchFamily="34" charset="0"/>
              </a:rPr>
              <a:t>x </a:t>
            </a:r>
            <a:r>
              <a:rPr lang="es-ES" b="1" dirty="0" smtClean="0">
                <a:solidFill>
                  <a:schemeClr val="tx1"/>
                </a:solidFill>
                <a:latin typeface="Arial" panose="020B0604020202020204" pitchFamily="34" charset="0"/>
                <a:cs typeface="Arial" panose="020B0604020202020204" pitchFamily="34" charset="0"/>
              </a:rPr>
              <a:t>9% </a:t>
            </a:r>
            <a:r>
              <a:rPr lang="es-ES" b="1" dirty="0">
                <a:solidFill>
                  <a:schemeClr val="tx1"/>
                </a:solidFill>
                <a:latin typeface="Arial" panose="020B0604020202020204" pitchFamily="34" charset="0"/>
                <a:cs typeface="Arial" panose="020B0604020202020204" pitchFamily="34" charset="0"/>
              </a:rPr>
              <a:t>x 75% = </a:t>
            </a:r>
            <a:r>
              <a:rPr lang="es-ES" b="1" dirty="0" smtClean="0">
                <a:solidFill>
                  <a:schemeClr val="tx1"/>
                </a:solidFill>
                <a:latin typeface="Arial" panose="020B0604020202020204" pitchFamily="34" charset="0"/>
                <a:cs typeface="Arial" panose="020B0604020202020204" pitchFamily="34" charset="0"/>
              </a:rPr>
              <a:t>$4.725.000</a:t>
            </a:r>
            <a:endParaRPr lang="es-ES" b="1" dirty="0">
              <a:solidFill>
                <a:schemeClr val="tx1"/>
              </a:solidFill>
              <a:latin typeface="Arial" panose="020B0604020202020204" pitchFamily="34" charset="0"/>
              <a:cs typeface="Arial" panose="020B0604020202020204" pitchFamily="34" charset="0"/>
            </a:endParaRPr>
          </a:p>
        </p:txBody>
      </p:sp>
      <p:graphicFrame>
        <p:nvGraphicFramePr>
          <p:cNvPr id="8" name="Tabla 7"/>
          <p:cNvGraphicFramePr>
            <a:graphicFrameLocks noGrp="1"/>
          </p:cNvGraphicFramePr>
          <p:nvPr/>
        </p:nvGraphicFramePr>
        <p:xfrm>
          <a:off x="899592" y="2615148"/>
          <a:ext cx="7056784" cy="3406140"/>
        </p:xfrm>
        <a:graphic>
          <a:graphicData uri="http://schemas.openxmlformats.org/drawingml/2006/table">
            <a:tbl>
              <a:tblPr>
                <a:tableStyleId>{5C22544A-7EE6-4342-B048-85BDC9FD1C3A}</a:tableStyleId>
              </a:tblPr>
              <a:tblGrid>
                <a:gridCol w="4935420">
                  <a:extLst>
                    <a:ext uri="{9D8B030D-6E8A-4147-A177-3AD203B41FA5}">
                      <a16:colId xmlns:a16="http://schemas.microsoft.com/office/drawing/2014/main" xmlns="" val="1200011403"/>
                    </a:ext>
                  </a:extLst>
                </a:gridCol>
                <a:gridCol w="2121364">
                  <a:extLst>
                    <a:ext uri="{9D8B030D-6E8A-4147-A177-3AD203B41FA5}">
                      <a16:colId xmlns:a16="http://schemas.microsoft.com/office/drawing/2014/main" xmlns="" val="3415584592"/>
                    </a:ext>
                  </a:extLst>
                </a:gridCol>
              </a:tblGrid>
              <a:tr h="266700">
                <a:tc>
                  <a:txBody>
                    <a:bodyPr/>
                    <a:lstStyle/>
                    <a:p>
                      <a:pPr algn="l" rtl="0" fontAlgn="b"/>
                      <a:r>
                        <a:rPr lang="es-ES" sz="1800" u="none" strike="noStrike" dirty="0">
                          <a:effectLst/>
                          <a:latin typeface="Arial" panose="020B0604020202020204" pitchFamily="34" charset="0"/>
                          <a:cs typeface="Arial" panose="020B0604020202020204" pitchFamily="34" charset="0"/>
                        </a:rPr>
                        <a:t>Ingresos de fuente nacional</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a:effectLst/>
                          <a:latin typeface="Arial" panose="020B0604020202020204" pitchFamily="34" charset="0"/>
                          <a:cs typeface="Arial" panose="020B0604020202020204" pitchFamily="34" charset="0"/>
                        </a:rPr>
                        <a:t>650.000.000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181886443"/>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Ingresos de fuente extranjera</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a:effectLst/>
                          <a:latin typeface="Arial" panose="020B0604020202020204" pitchFamily="34" charset="0"/>
                          <a:cs typeface="Arial" panose="020B0604020202020204" pitchFamily="34" charset="0"/>
                        </a:rPr>
                        <a:t>120.000.000</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665885219"/>
                  </a:ext>
                </a:extLst>
              </a:tr>
              <a:tr h="266700">
                <a:tc>
                  <a:txBody>
                    <a:bodyPr/>
                    <a:lstStyle/>
                    <a:p>
                      <a:pPr algn="l" rtl="0" fontAlgn="b"/>
                      <a:r>
                        <a:rPr lang="es-ES" sz="1800" b="1" u="none" strike="noStrike" dirty="0">
                          <a:effectLst/>
                          <a:latin typeface="Arial" panose="020B0604020202020204" pitchFamily="34" charset="0"/>
                          <a:cs typeface="Arial" panose="020B0604020202020204" pitchFamily="34" charset="0"/>
                        </a:rPr>
                        <a:t>Ingresos netos</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a:effectLst/>
                          <a:latin typeface="Arial" panose="020B0604020202020204" pitchFamily="34" charset="0"/>
                          <a:cs typeface="Arial" panose="020B0604020202020204" pitchFamily="34" charset="0"/>
                        </a:rPr>
                        <a:t>770.000.000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549691196"/>
                  </a:ext>
                </a:extLst>
              </a:tr>
              <a:tr h="266700">
                <a:tc>
                  <a:txBody>
                    <a:bodyPr/>
                    <a:lstStyle/>
                    <a:p>
                      <a:pPr algn="l" rtl="0" fontAlgn="b"/>
                      <a:r>
                        <a:rPr lang="es-ES" sz="1800" u="none" strike="noStrike" dirty="0">
                          <a:effectLst/>
                          <a:latin typeface="Arial" panose="020B0604020202020204" pitchFamily="34" charset="0"/>
                          <a:cs typeface="Arial" panose="020B0604020202020204" pitchFamily="34" charset="0"/>
                        </a:rPr>
                        <a:t>Costos y deducciones</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dirty="0" smtClean="0">
                          <a:effectLst/>
                          <a:latin typeface="Arial" panose="020B0604020202020204" pitchFamily="34" charset="0"/>
                          <a:cs typeface="Arial" panose="020B0604020202020204" pitchFamily="34" charset="0"/>
                        </a:rPr>
                        <a:t>623.700.000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845094666"/>
                  </a:ext>
                </a:extLst>
              </a:tr>
              <a:tr h="266700">
                <a:tc>
                  <a:txBody>
                    <a:bodyPr/>
                    <a:lstStyle/>
                    <a:p>
                      <a:pPr algn="l" rtl="0" fontAlgn="b"/>
                      <a:r>
                        <a:rPr lang="es-ES" sz="1800" b="1" u="none" strike="noStrike" dirty="0">
                          <a:effectLst/>
                          <a:latin typeface="Arial" panose="020B0604020202020204" pitchFamily="34" charset="0"/>
                          <a:cs typeface="Arial" panose="020B0604020202020204" pitchFamily="34" charset="0"/>
                        </a:rPr>
                        <a:t>Renta liquida ordinaria</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146.300.000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206040705"/>
                  </a:ext>
                </a:extLst>
              </a:tr>
              <a:tr h="266700">
                <a:tc>
                  <a:txBody>
                    <a:bodyPr/>
                    <a:lstStyle/>
                    <a:p>
                      <a:pPr algn="l" rtl="0" fontAlgn="b"/>
                      <a:r>
                        <a:rPr lang="es-ES" sz="1800" u="none" strike="noStrike" dirty="0">
                          <a:effectLst/>
                          <a:latin typeface="Arial" panose="020B0604020202020204" pitchFamily="34" charset="0"/>
                          <a:cs typeface="Arial" panose="020B0604020202020204" pitchFamily="34" charset="0"/>
                        </a:rPr>
                        <a:t>Compensaciones</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dirty="0">
                          <a:effectLst/>
                          <a:latin typeface="Arial" panose="020B0604020202020204" pitchFamily="34" charset="0"/>
                          <a:cs typeface="Arial" panose="020B0604020202020204" pitchFamily="34" charset="0"/>
                        </a:rPr>
                        <a:t>10.000.000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747638451"/>
                  </a:ext>
                </a:extLst>
              </a:tr>
              <a:tr h="266700">
                <a:tc>
                  <a:txBody>
                    <a:bodyPr/>
                    <a:lstStyle/>
                    <a:p>
                      <a:pPr algn="l" rtl="0" fontAlgn="b"/>
                      <a:r>
                        <a:rPr lang="es-ES" sz="1800" b="1" u="none" strike="noStrike">
                          <a:effectLst/>
                          <a:latin typeface="Arial" panose="020B0604020202020204" pitchFamily="34" charset="0"/>
                          <a:cs typeface="Arial" panose="020B0604020202020204" pitchFamily="34" charset="0"/>
                        </a:rPr>
                        <a:t>Renta liquida  </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136.300.000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381941499"/>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Renta presuntiva</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u="none" strike="noStrike" dirty="0">
                          <a:effectLst/>
                          <a:latin typeface="Arial" panose="020B0604020202020204" pitchFamily="34" charset="0"/>
                          <a:cs typeface="Arial" panose="020B0604020202020204" pitchFamily="34" charset="0"/>
                        </a:rPr>
                        <a:t>70.000.000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660409574"/>
                  </a:ext>
                </a:extLst>
              </a:tr>
              <a:tr h="266700">
                <a:tc>
                  <a:txBody>
                    <a:bodyPr/>
                    <a:lstStyle/>
                    <a:p>
                      <a:pPr algn="l" rtl="0" fontAlgn="b"/>
                      <a:r>
                        <a:rPr lang="es-ES" sz="1800" b="1" u="none" strike="noStrike">
                          <a:effectLst/>
                          <a:latin typeface="Arial" panose="020B0604020202020204" pitchFamily="34" charset="0"/>
                          <a:cs typeface="Arial" panose="020B0604020202020204" pitchFamily="34" charset="0"/>
                        </a:rPr>
                        <a:t>Renta liquida gravable</a:t>
                      </a:r>
                      <a:endParaRPr lang="es-E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136.300.000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963985512"/>
                  </a:ext>
                </a:extLst>
              </a:tr>
              <a:tr h="266700">
                <a:tc>
                  <a:txBody>
                    <a:bodyPr/>
                    <a:lstStyle/>
                    <a:p>
                      <a:pPr algn="l" rtl="0" fontAlgn="b"/>
                      <a:r>
                        <a:rPr lang="es-ES" sz="1800" b="1" u="none" strike="noStrike" dirty="0">
                          <a:effectLst/>
                          <a:latin typeface="Arial" panose="020B0604020202020204" pitchFamily="34" charset="0"/>
                          <a:cs typeface="Arial" panose="020B0604020202020204" pitchFamily="34" charset="0"/>
                        </a:rPr>
                        <a:t>Impuesto </a:t>
                      </a:r>
                      <a:r>
                        <a:rPr lang="es-ES" sz="1800" b="1" u="none" strike="noStrike" dirty="0" smtClean="0">
                          <a:effectLst/>
                          <a:latin typeface="Arial" panose="020B0604020202020204" pitchFamily="34" charset="0"/>
                          <a:cs typeface="Arial" panose="020B0604020202020204" pitchFamily="34" charset="0"/>
                        </a:rPr>
                        <a:t>CREE 9%</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12.267.000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773255451"/>
                  </a:ext>
                </a:extLst>
              </a:tr>
              <a:tr h="266700">
                <a:tc>
                  <a:txBody>
                    <a:bodyPr/>
                    <a:lstStyle/>
                    <a:p>
                      <a:pPr algn="l" rtl="0" fontAlgn="b"/>
                      <a:r>
                        <a:rPr lang="es-ES" sz="1800" u="none" strike="noStrike">
                          <a:effectLst/>
                          <a:latin typeface="Arial" panose="020B0604020202020204" pitchFamily="34" charset="0"/>
                          <a:cs typeface="Arial" panose="020B0604020202020204" pitchFamily="34" charset="0"/>
                        </a:rPr>
                        <a:t>Descuentos Tributarios</a:t>
                      </a:r>
                      <a:endParaRPr lang="es-E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rtl="0" fontAlgn="b"/>
                      <a:r>
                        <a:rPr lang="es-ES" sz="1800" u="none" strike="noStrike" dirty="0" smtClean="0">
                          <a:effectLst/>
                          <a:latin typeface="Arial" panose="020B0604020202020204" pitchFamily="34" charset="0"/>
                          <a:cs typeface="Arial" panose="020B0604020202020204" pitchFamily="34" charset="0"/>
                        </a:rPr>
                        <a:t>7.542.000</a:t>
                      </a:r>
                      <a:endParaRPr lang="es-E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xmlns="" val="3368682219"/>
                  </a:ext>
                </a:extLst>
              </a:tr>
              <a:tr h="266700">
                <a:tc>
                  <a:txBody>
                    <a:bodyPr/>
                    <a:lstStyle/>
                    <a:p>
                      <a:pPr algn="l" rtl="0" fontAlgn="b"/>
                      <a:r>
                        <a:rPr lang="es-ES" sz="1800" b="1" u="none" strike="noStrike" dirty="0">
                          <a:effectLst/>
                          <a:latin typeface="Arial" panose="020B0604020202020204" pitchFamily="34" charset="0"/>
                          <a:cs typeface="Arial" panose="020B0604020202020204" pitchFamily="34" charset="0"/>
                        </a:rPr>
                        <a:t>Impuesto neto </a:t>
                      </a:r>
                      <a:r>
                        <a:rPr lang="es-ES" sz="1800" b="1" u="none" strike="noStrike" dirty="0" smtClean="0">
                          <a:effectLst/>
                          <a:latin typeface="Arial" panose="020B0604020202020204" pitchFamily="34" charset="0"/>
                          <a:cs typeface="Arial" panose="020B0604020202020204" pitchFamily="34" charset="0"/>
                        </a:rPr>
                        <a:t>CREE</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rtl="0" fontAlgn="b"/>
                      <a:r>
                        <a:rPr lang="es-ES" sz="1800" b="1" u="none" strike="noStrike" dirty="0" smtClean="0">
                          <a:effectLst/>
                          <a:latin typeface="Arial" panose="020B0604020202020204" pitchFamily="34" charset="0"/>
                          <a:cs typeface="Arial" panose="020B0604020202020204" pitchFamily="34" charset="0"/>
                        </a:rPr>
                        <a:t>4.725.000</a:t>
                      </a:r>
                      <a:endParaRPr lang="es-E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4235761249"/>
                  </a:ext>
                </a:extLst>
              </a:tr>
            </a:tbl>
          </a:graphicData>
        </a:graphic>
      </p:graphicFrame>
      <p:sp>
        <p:nvSpPr>
          <p:cNvPr id="9" name="Rectángulo 8"/>
          <p:cNvSpPr/>
          <p:nvPr/>
        </p:nvSpPr>
        <p:spPr>
          <a:xfrm>
            <a:off x="1187624" y="153051"/>
            <a:ext cx="6624736" cy="7556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Limitación para los Descuentos Tributarios</a:t>
            </a:r>
          </a:p>
        </p:txBody>
      </p:sp>
    </p:spTree>
    <p:extLst>
      <p:ext uri="{BB962C8B-B14F-4D97-AF65-F5344CB8AC3E}">
        <p14:creationId xmlns:p14="http://schemas.microsoft.com/office/powerpoint/2010/main" val="1366232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204828" y="620688"/>
            <a:ext cx="3950120" cy="769441"/>
          </a:xfrm>
          <a:prstGeom prst="rect">
            <a:avLst/>
          </a:prstGeom>
        </p:spPr>
        <p:txBody>
          <a:bodyPr wrap="none">
            <a:spAutoFit/>
          </a:bodyPr>
          <a:lstStyle/>
          <a:p>
            <a:r>
              <a:rPr lang="es-ES" sz="4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En resumen …</a:t>
            </a:r>
            <a:endParaRPr lang="es-ES" sz="4400" dirty="0"/>
          </a:p>
        </p:txBody>
      </p:sp>
      <p:graphicFrame>
        <p:nvGraphicFramePr>
          <p:cNvPr id="2" name="Tabla 1"/>
          <p:cNvGraphicFramePr>
            <a:graphicFrameLocks noGrp="1"/>
          </p:cNvGraphicFramePr>
          <p:nvPr/>
        </p:nvGraphicFramePr>
        <p:xfrm>
          <a:off x="611560" y="2435721"/>
          <a:ext cx="8352928" cy="1857375"/>
        </p:xfrm>
        <a:graphic>
          <a:graphicData uri="http://schemas.openxmlformats.org/drawingml/2006/table">
            <a:tbl>
              <a:tblPr>
                <a:tableStyleId>{5C22544A-7EE6-4342-B048-85BDC9FD1C3A}</a:tableStyleId>
              </a:tblPr>
              <a:tblGrid>
                <a:gridCol w="3665638">
                  <a:extLst>
                    <a:ext uri="{9D8B030D-6E8A-4147-A177-3AD203B41FA5}">
                      <a16:colId xmlns:a16="http://schemas.microsoft.com/office/drawing/2014/main" xmlns="" val="2065968874"/>
                    </a:ext>
                  </a:extLst>
                </a:gridCol>
                <a:gridCol w="1346120">
                  <a:extLst>
                    <a:ext uri="{9D8B030D-6E8A-4147-A177-3AD203B41FA5}">
                      <a16:colId xmlns:a16="http://schemas.microsoft.com/office/drawing/2014/main" xmlns="" val="2983066123"/>
                    </a:ext>
                  </a:extLst>
                </a:gridCol>
                <a:gridCol w="1792398">
                  <a:extLst>
                    <a:ext uri="{9D8B030D-6E8A-4147-A177-3AD203B41FA5}">
                      <a16:colId xmlns:a16="http://schemas.microsoft.com/office/drawing/2014/main" xmlns="" val="39461051"/>
                    </a:ext>
                  </a:extLst>
                </a:gridCol>
                <a:gridCol w="1548772">
                  <a:extLst>
                    <a:ext uri="{9D8B030D-6E8A-4147-A177-3AD203B41FA5}">
                      <a16:colId xmlns:a16="http://schemas.microsoft.com/office/drawing/2014/main" xmlns="" val="1153841807"/>
                    </a:ext>
                  </a:extLst>
                </a:gridCol>
              </a:tblGrid>
              <a:tr h="381000">
                <a:tc>
                  <a:txBody>
                    <a:bodyPr/>
                    <a:lstStyle/>
                    <a:p>
                      <a:pPr algn="ctr" fontAlgn="ctr"/>
                      <a:r>
                        <a:rPr lang="es-ES" sz="2000" b="1" u="none" strike="noStrike">
                          <a:effectLst/>
                          <a:latin typeface="Arial" panose="020B0604020202020204" pitchFamily="34" charset="0"/>
                          <a:cs typeface="Arial" panose="020B0604020202020204" pitchFamily="34" charset="0"/>
                        </a:rPr>
                        <a:t>Concepto</a:t>
                      </a:r>
                      <a:endParaRPr lang="es-ES" sz="20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fontAlgn="ctr"/>
                      <a:r>
                        <a:rPr lang="es-ES" sz="2000" b="1" u="none" strike="noStrike">
                          <a:effectLst/>
                          <a:latin typeface="Arial" panose="020B0604020202020204" pitchFamily="34" charset="0"/>
                          <a:cs typeface="Arial" panose="020B0604020202020204" pitchFamily="34" charset="0"/>
                        </a:rPr>
                        <a:t>Valor</a:t>
                      </a:r>
                      <a:endParaRPr lang="es-ES" sz="20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fontAlgn="ctr"/>
                      <a:r>
                        <a:rPr lang="es-ES" sz="2000" b="1" u="none" strike="noStrike">
                          <a:effectLst/>
                          <a:latin typeface="Arial" panose="020B0604020202020204" pitchFamily="34" charset="0"/>
                          <a:cs typeface="Arial" panose="020B0604020202020204" pitchFamily="34" charset="0"/>
                        </a:rPr>
                        <a:t>Dto. En Renta 64.10%</a:t>
                      </a:r>
                      <a:endParaRPr lang="es-ES" sz="20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fontAlgn="ctr"/>
                      <a:r>
                        <a:rPr lang="es-ES" sz="2000" b="1" u="none" strike="noStrike" dirty="0">
                          <a:effectLst/>
                          <a:latin typeface="Arial" panose="020B0604020202020204" pitchFamily="34" charset="0"/>
                          <a:cs typeface="Arial" panose="020B0604020202020204" pitchFamily="34" charset="0"/>
                        </a:rPr>
                        <a:t>Dto. en CREE 35.90%</a:t>
                      </a:r>
                      <a:endParaRPr lang="es-ES"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extLst>
                  <a:ext uri="{0D108BD9-81ED-4DB2-BD59-A6C34878D82A}">
                    <a16:rowId xmlns:a16="http://schemas.microsoft.com/office/drawing/2014/main" xmlns="" val="2712379961"/>
                  </a:ext>
                </a:extLst>
              </a:tr>
              <a:tr h="190500">
                <a:tc>
                  <a:txBody>
                    <a:bodyPr/>
                    <a:lstStyle/>
                    <a:p>
                      <a:pPr algn="l" fontAlgn="b"/>
                      <a:r>
                        <a:rPr lang="es-ES" sz="2000" u="none" strike="noStrike">
                          <a:effectLst/>
                          <a:latin typeface="Arial" panose="020B0604020202020204" pitchFamily="34" charset="0"/>
                          <a:cs typeface="Arial" panose="020B0604020202020204" pitchFamily="34" charset="0"/>
                        </a:rPr>
                        <a:t>Impueto pagado por ingresos fuente extranjera</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2000" u="none" strike="noStrike">
                          <a:effectLst/>
                          <a:latin typeface="Arial" panose="020B0604020202020204" pitchFamily="34" charset="0"/>
                          <a:cs typeface="Arial" panose="020B0604020202020204" pitchFamily="34" charset="0"/>
                        </a:rPr>
                        <a:t>38.400.000</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ES" sz="2000" u="none" strike="noStrike">
                          <a:effectLst/>
                          <a:latin typeface="Arial" panose="020B0604020202020204" pitchFamily="34" charset="0"/>
                          <a:cs typeface="Arial" panose="020B0604020202020204" pitchFamily="34" charset="0"/>
                        </a:rPr>
                        <a:t>24.614.400</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ES" sz="2000" u="none" strike="noStrike">
                          <a:effectLst/>
                          <a:latin typeface="Arial" panose="020B0604020202020204" pitchFamily="34" charset="0"/>
                          <a:cs typeface="Arial" panose="020B0604020202020204" pitchFamily="34" charset="0"/>
                        </a:rPr>
                        <a:t>13.785.600</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37342863"/>
                  </a:ext>
                </a:extLst>
              </a:tr>
              <a:tr h="190500">
                <a:tc gridSpan="3">
                  <a:txBody>
                    <a:bodyPr/>
                    <a:lstStyle/>
                    <a:p>
                      <a:pPr algn="l" fontAlgn="b"/>
                      <a:r>
                        <a:rPr lang="es-ES" sz="2000" b="1" u="none" strike="noStrike">
                          <a:effectLst/>
                          <a:latin typeface="Arial" panose="020B0604020202020204" pitchFamily="34" charset="0"/>
                          <a:cs typeface="Arial" panose="020B0604020202020204" pitchFamily="34" charset="0"/>
                        </a:rPr>
                        <a:t>Total Descuentos Tributarios en renta y Cree</a:t>
                      </a:r>
                      <a:endParaRPr lang="es-ES" sz="20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r" fontAlgn="b"/>
                      <a:r>
                        <a:rPr lang="es-ES" sz="2000" b="1" u="none" strike="noStrike" dirty="0">
                          <a:effectLst/>
                          <a:latin typeface="Arial" panose="020B0604020202020204" pitchFamily="34" charset="0"/>
                          <a:cs typeface="Arial" panose="020B0604020202020204" pitchFamily="34" charset="0"/>
                        </a:rPr>
                        <a:t>38.400.000</a:t>
                      </a:r>
                      <a:endParaRPr lang="es-ES"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37323635"/>
                  </a:ext>
                </a:extLst>
              </a:tr>
            </a:tbl>
          </a:graphicData>
        </a:graphic>
      </p:graphicFrame>
    </p:spTree>
    <p:extLst>
      <p:ext uri="{BB962C8B-B14F-4D97-AF65-F5344CB8AC3E}">
        <p14:creationId xmlns:p14="http://schemas.microsoft.com/office/powerpoint/2010/main" val="11752356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sultado de imagen para donacio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6408" y="2232248"/>
            <a:ext cx="5993904" cy="2996952"/>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2204828" y="620688"/>
            <a:ext cx="3978974" cy="769441"/>
          </a:xfrm>
          <a:prstGeom prst="rect">
            <a:avLst/>
          </a:prstGeom>
        </p:spPr>
        <p:txBody>
          <a:bodyPr wrap="none">
            <a:spAutoFit/>
          </a:bodyPr>
          <a:lstStyle/>
          <a:p>
            <a:r>
              <a:rPr lang="es-ES" sz="4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DONACIONES</a:t>
            </a:r>
            <a:endParaRPr lang="es-ES" sz="4400" dirty="0"/>
          </a:p>
        </p:txBody>
      </p:sp>
    </p:spTree>
    <p:extLst>
      <p:ext uri="{BB962C8B-B14F-4D97-AF65-F5344CB8AC3E}">
        <p14:creationId xmlns:p14="http://schemas.microsoft.com/office/powerpoint/2010/main" val="4191940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760040" y="116632"/>
            <a:ext cx="7772400" cy="57606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s-CO" sz="2400" b="1" dirty="0" smtClean="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Tributación de las sociedades extranjeras</a:t>
            </a:r>
            <a:endParaRPr lang="es-CO" sz="2400" b="1" dirty="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Rectángulo 1"/>
          <p:cNvSpPr/>
          <p:nvPr/>
        </p:nvSpPr>
        <p:spPr>
          <a:xfrm>
            <a:off x="683568" y="860059"/>
            <a:ext cx="8280920" cy="1477328"/>
          </a:xfrm>
          <a:prstGeom prst="rect">
            <a:avLst/>
          </a:prstGeom>
        </p:spPr>
        <p:txBody>
          <a:bodyPr wrap="square">
            <a:spAutoFit/>
          </a:bodyPr>
          <a:lstStyle/>
          <a:p>
            <a:r>
              <a:rPr lang="es-ES" b="1" i="1" dirty="0">
                <a:solidFill>
                  <a:srgbClr val="333333"/>
                </a:solidFill>
                <a:latin typeface="Open Sans"/>
              </a:rPr>
              <a:t>“Parágrafo Transitorio.</a:t>
            </a:r>
            <a:r>
              <a:rPr lang="es-ES" i="1" dirty="0">
                <a:solidFill>
                  <a:srgbClr val="333333"/>
                </a:solidFill>
                <a:latin typeface="Open Sans"/>
              </a:rPr>
              <a:t> Sin perjuicio de lo establecido en otras disposiciones especiales de este Estatuto, las rentas obtenidas por las sociedades y entidades extranjeras, que no sean atribuibles a una sucursal o establecimiento permanente de dichas sociedades o entidades extranjeras, por los años fiscales del 2015 al 2018, estarán sometidas a las siguientes tarifas:</a:t>
            </a:r>
            <a:endParaRPr lang="es-ES" dirty="0"/>
          </a:p>
        </p:txBody>
      </p:sp>
      <p:cxnSp>
        <p:nvCxnSpPr>
          <p:cNvPr id="6" name="Conector angular 5"/>
          <p:cNvCxnSpPr/>
          <p:nvPr/>
        </p:nvCxnSpPr>
        <p:spPr>
          <a:xfrm flipV="1">
            <a:off x="2123728" y="4077072"/>
            <a:ext cx="1728192" cy="64807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angular 7"/>
          <p:cNvCxnSpPr/>
          <p:nvPr/>
        </p:nvCxnSpPr>
        <p:spPr>
          <a:xfrm rot="5400000" flipH="1" flipV="1">
            <a:off x="3662662" y="2951717"/>
            <a:ext cx="1281053" cy="96967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a:off x="4788024" y="2796025"/>
            <a:ext cx="864096" cy="0"/>
          </a:xfrm>
          <a:prstGeom prst="line">
            <a:avLst/>
          </a:prstGeom>
        </p:spPr>
        <p:style>
          <a:lnRef idx="1">
            <a:schemeClr val="accent1"/>
          </a:lnRef>
          <a:fillRef idx="0">
            <a:schemeClr val="accent1"/>
          </a:fillRef>
          <a:effectRef idx="0">
            <a:schemeClr val="accent1"/>
          </a:effectRef>
          <a:fontRef idx="minor">
            <a:schemeClr val="tx1"/>
          </a:fontRef>
        </p:style>
      </p:cxnSp>
      <p:pic>
        <p:nvPicPr>
          <p:cNvPr id="18" name="Imagen 17"/>
          <p:cNvPicPr>
            <a:picLocks noChangeAspect="1"/>
          </p:cNvPicPr>
          <p:nvPr/>
        </p:nvPicPr>
        <p:blipFill>
          <a:blip r:embed="rId2"/>
          <a:stretch>
            <a:fillRect/>
          </a:stretch>
        </p:blipFill>
        <p:spPr>
          <a:xfrm>
            <a:off x="4211960" y="4365104"/>
            <a:ext cx="3168352" cy="2313017"/>
          </a:xfrm>
          <a:prstGeom prst="rect">
            <a:avLst/>
          </a:prstGeom>
        </p:spPr>
      </p:pic>
      <p:sp>
        <p:nvSpPr>
          <p:cNvPr id="19" name="Rectángulo 18"/>
          <p:cNvSpPr/>
          <p:nvPr/>
        </p:nvSpPr>
        <p:spPr>
          <a:xfrm>
            <a:off x="2181209" y="4763291"/>
            <a:ext cx="761747" cy="369332"/>
          </a:xfrm>
          <a:prstGeom prst="rect">
            <a:avLst/>
          </a:prstGeom>
        </p:spPr>
        <p:txBody>
          <a:bodyPr wrap="none">
            <a:spAutoFit/>
          </a:bodyPr>
          <a:lstStyle/>
          <a:p>
            <a:r>
              <a:rPr lang="es-ES" b="1" dirty="0">
                <a:solidFill>
                  <a:srgbClr val="000000"/>
                </a:solidFill>
                <a:latin typeface="Arial" panose="020B0604020202020204" pitchFamily="34" charset="0"/>
                <a:cs typeface="Arial" panose="020B0604020202020204" pitchFamily="34" charset="0"/>
              </a:rPr>
              <a:t>2015</a:t>
            </a:r>
            <a:r>
              <a:rPr lang="es-ES" b="1" dirty="0">
                <a:latin typeface="Arial" panose="020B0604020202020204" pitchFamily="34" charset="0"/>
                <a:cs typeface="Arial" panose="020B0604020202020204" pitchFamily="34" charset="0"/>
              </a:rPr>
              <a:t> </a:t>
            </a:r>
          </a:p>
        </p:txBody>
      </p:sp>
      <p:sp>
        <p:nvSpPr>
          <p:cNvPr id="20" name="Rectángulo 19"/>
          <p:cNvSpPr/>
          <p:nvPr/>
        </p:nvSpPr>
        <p:spPr>
          <a:xfrm>
            <a:off x="3018165" y="4077072"/>
            <a:ext cx="761747" cy="369332"/>
          </a:xfrm>
          <a:prstGeom prst="rect">
            <a:avLst/>
          </a:prstGeom>
        </p:spPr>
        <p:txBody>
          <a:bodyPr wrap="none">
            <a:spAutoFit/>
          </a:bodyPr>
          <a:lstStyle/>
          <a:p>
            <a:r>
              <a:rPr lang="es-ES" b="1" dirty="0" smtClean="0">
                <a:solidFill>
                  <a:srgbClr val="000000"/>
                </a:solidFill>
                <a:latin typeface="Arial" panose="020B0604020202020204" pitchFamily="34" charset="0"/>
                <a:cs typeface="Arial" panose="020B0604020202020204" pitchFamily="34" charset="0"/>
              </a:rPr>
              <a:t>2016</a:t>
            </a:r>
            <a:r>
              <a:rPr lang="es-ES" b="1" dirty="0" smtClean="0">
                <a:latin typeface="Arial" panose="020B0604020202020204" pitchFamily="34" charset="0"/>
                <a:cs typeface="Arial" panose="020B0604020202020204" pitchFamily="34" charset="0"/>
              </a:rPr>
              <a:t> </a:t>
            </a:r>
            <a:endParaRPr lang="es-ES" b="1" dirty="0">
              <a:latin typeface="Arial" panose="020B0604020202020204" pitchFamily="34" charset="0"/>
              <a:cs typeface="Arial" panose="020B0604020202020204" pitchFamily="34" charset="0"/>
            </a:endParaRPr>
          </a:p>
        </p:txBody>
      </p:sp>
      <p:sp>
        <p:nvSpPr>
          <p:cNvPr id="21" name="Rectángulo 20"/>
          <p:cNvSpPr/>
          <p:nvPr/>
        </p:nvSpPr>
        <p:spPr>
          <a:xfrm>
            <a:off x="3923928" y="3429000"/>
            <a:ext cx="761747" cy="369332"/>
          </a:xfrm>
          <a:prstGeom prst="rect">
            <a:avLst/>
          </a:prstGeom>
        </p:spPr>
        <p:txBody>
          <a:bodyPr wrap="none">
            <a:spAutoFit/>
          </a:bodyPr>
          <a:lstStyle/>
          <a:p>
            <a:r>
              <a:rPr lang="es-ES" b="1" dirty="0" smtClean="0">
                <a:solidFill>
                  <a:srgbClr val="000000"/>
                </a:solidFill>
                <a:latin typeface="Arial" panose="020B0604020202020204" pitchFamily="34" charset="0"/>
                <a:cs typeface="Arial" panose="020B0604020202020204" pitchFamily="34" charset="0"/>
              </a:rPr>
              <a:t>2017</a:t>
            </a:r>
            <a:r>
              <a:rPr lang="es-ES" b="1" dirty="0" smtClean="0">
                <a:latin typeface="Arial" panose="020B0604020202020204" pitchFamily="34" charset="0"/>
                <a:cs typeface="Arial" panose="020B0604020202020204" pitchFamily="34" charset="0"/>
              </a:rPr>
              <a:t> </a:t>
            </a:r>
            <a:endParaRPr lang="es-ES" b="1" dirty="0">
              <a:latin typeface="Arial" panose="020B0604020202020204" pitchFamily="34" charset="0"/>
              <a:cs typeface="Arial" panose="020B0604020202020204" pitchFamily="34" charset="0"/>
            </a:endParaRPr>
          </a:p>
        </p:txBody>
      </p:sp>
      <p:sp>
        <p:nvSpPr>
          <p:cNvPr id="22" name="Rectángulo 21"/>
          <p:cNvSpPr/>
          <p:nvPr/>
        </p:nvSpPr>
        <p:spPr>
          <a:xfrm>
            <a:off x="4932040" y="2780928"/>
            <a:ext cx="761747" cy="369332"/>
          </a:xfrm>
          <a:prstGeom prst="rect">
            <a:avLst/>
          </a:prstGeom>
        </p:spPr>
        <p:txBody>
          <a:bodyPr wrap="none">
            <a:spAutoFit/>
          </a:bodyPr>
          <a:lstStyle/>
          <a:p>
            <a:r>
              <a:rPr lang="es-ES" b="1" dirty="0" smtClean="0">
                <a:solidFill>
                  <a:srgbClr val="000000"/>
                </a:solidFill>
                <a:latin typeface="Arial" panose="020B0604020202020204" pitchFamily="34" charset="0"/>
                <a:cs typeface="Arial" panose="020B0604020202020204" pitchFamily="34" charset="0"/>
              </a:rPr>
              <a:t>2018</a:t>
            </a:r>
            <a:r>
              <a:rPr lang="es-ES" b="1" dirty="0" smtClean="0">
                <a:latin typeface="Arial" panose="020B0604020202020204" pitchFamily="34" charset="0"/>
                <a:cs typeface="Arial" panose="020B0604020202020204" pitchFamily="34" charset="0"/>
              </a:rPr>
              <a:t> </a:t>
            </a:r>
            <a:endParaRPr lang="es-ES" b="1" dirty="0">
              <a:latin typeface="Arial" panose="020B0604020202020204" pitchFamily="34" charset="0"/>
              <a:cs typeface="Arial" panose="020B0604020202020204" pitchFamily="34" charset="0"/>
            </a:endParaRPr>
          </a:p>
        </p:txBody>
      </p:sp>
      <p:sp>
        <p:nvSpPr>
          <p:cNvPr id="23" name="Rectángulo 22"/>
          <p:cNvSpPr/>
          <p:nvPr/>
        </p:nvSpPr>
        <p:spPr>
          <a:xfrm>
            <a:off x="2205365" y="4355812"/>
            <a:ext cx="710451" cy="369332"/>
          </a:xfrm>
          <a:prstGeom prst="rect">
            <a:avLst/>
          </a:prstGeom>
        </p:spPr>
        <p:txBody>
          <a:bodyPr wrap="none">
            <a:spAutoFit/>
          </a:bodyPr>
          <a:lstStyle/>
          <a:p>
            <a:pPr algn="ctr"/>
            <a:r>
              <a:rPr lang="es-ES" b="1" dirty="0">
                <a:solidFill>
                  <a:srgbClr val="FF0000"/>
                </a:solidFill>
                <a:latin typeface="Arial" panose="020B0604020202020204" pitchFamily="34" charset="0"/>
                <a:cs typeface="Arial" panose="020B0604020202020204" pitchFamily="34" charset="0"/>
              </a:rPr>
              <a:t>39% </a:t>
            </a:r>
          </a:p>
        </p:txBody>
      </p:sp>
      <p:sp>
        <p:nvSpPr>
          <p:cNvPr id="24" name="Rectángulo 23"/>
          <p:cNvSpPr/>
          <p:nvPr/>
        </p:nvSpPr>
        <p:spPr>
          <a:xfrm>
            <a:off x="3059832" y="3717032"/>
            <a:ext cx="710451" cy="369332"/>
          </a:xfrm>
          <a:prstGeom prst="rect">
            <a:avLst/>
          </a:prstGeom>
        </p:spPr>
        <p:txBody>
          <a:bodyPr wrap="none">
            <a:spAutoFit/>
          </a:bodyPr>
          <a:lstStyle/>
          <a:p>
            <a:pPr algn="ctr"/>
            <a:r>
              <a:rPr lang="es-ES" b="1" dirty="0" smtClean="0">
                <a:solidFill>
                  <a:srgbClr val="FF0000"/>
                </a:solidFill>
                <a:latin typeface="Arial" panose="020B0604020202020204" pitchFamily="34" charset="0"/>
                <a:cs typeface="Arial" panose="020B0604020202020204" pitchFamily="34" charset="0"/>
              </a:rPr>
              <a:t>40% </a:t>
            </a:r>
            <a:endParaRPr lang="es-ES" b="1" dirty="0">
              <a:solidFill>
                <a:srgbClr val="FF0000"/>
              </a:solidFill>
              <a:latin typeface="Arial" panose="020B0604020202020204" pitchFamily="34" charset="0"/>
              <a:cs typeface="Arial" panose="020B0604020202020204" pitchFamily="34" charset="0"/>
            </a:endParaRPr>
          </a:p>
        </p:txBody>
      </p:sp>
      <p:sp>
        <p:nvSpPr>
          <p:cNvPr id="25" name="Rectángulo 24"/>
          <p:cNvSpPr/>
          <p:nvPr/>
        </p:nvSpPr>
        <p:spPr>
          <a:xfrm>
            <a:off x="4005565" y="3059668"/>
            <a:ext cx="710451" cy="369332"/>
          </a:xfrm>
          <a:prstGeom prst="rect">
            <a:avLst/>
          </a:prstGeom>
        </p:spPr>
        <p:txBody>
          <a:bodyPr wrap="none">
            <a:spAutoFit/>
          </a:bodyPr>
          <a:lstStyle/>
          <a:p>
            <a:pPr algn="ctr"/>
            <a:r>
              <a:rPr lang="es-ES" b="1" dirty="0" smtClean="0">
                <a:solidFill>
                  <a:srgbClr val="FF0000"/>
                </a:solidFill>
                <a:latin typeface="Arial" panose="020B0604020202020204" pitchFamily="34" charset="0"/>
                <a:cs typeface="Arial" panose="020B0604020202020204" pitchFamily="34" charset="0"/>
              </a:rPr>
              <a:t>42% </a:t>
            </a:r>
            <a:endParaRPr lang="es-ES" b="1" dirty="0">
              <a:solidFill>
                <a:srgbClr val="FF0000"/>
              </a:solidFill>
              <a:latin typeface="Arial" panose="020B0604020202020204" pitchFamily="34" charset="0"/>
              <a:cs typeface="Arial" panose="020B0604020202020204" pitchFamily="34" charset="0"/>
            </a:endParaRPr>
          </a:p>
        </p:txBody>
      </p:sp>
      <p:sp>
        <p:nvSpPr>
          <p:cNvPr id="26" name="Rectángulo 25"/>
          <p:cNvSpPr/>
          <p:nvPr/>
        </p:nvSpPr>
        <p:spPr>
          <a:xfrm>
            <a:off x="4941669" y="2420888"/>
            <a:ext cx="710451" cy="369332"/>
          </a:xfrm>
          <a:prstGeom prst="rect">
            <a:avLst/>
          </a:prstGeom>
        </p:spPr>
        <p:txBody>
          <a:bodyPr wrap="none">
            <a:spAutoFit/>
          </a:bodyPr>
          <a:lstStyle/>
          <a:p>
            <a:pPr algn="ctr"/>
            <a:r>
              <a:rPr lang="es-ES" b="1" dirty="0" smtClean="0">
                <a:solidFill>
                  <a:srgbClr val="FF0000"/>
                </a:solidFill>
                <a:latin typeface="Arial" panose="020B0604020202020204" pitchFamily="34" charset="0"/>
                <a:cs typeface="Arial" panose="020B0604020202020204" pitchFamily="34" charset="0"/>
              </a:rPr>
              <a:t>43% </a:t>
            </a:r>
            <a:endParaRPr lang="es-ES" b="1" dirty="0">
              <a:solidFill>
                <a:srgbClr val="FF0000"/>
              </a:solidFill>
              <a:latin typeface="Arial" panose="020B0604020202020204" pitchFamily="34" charset="0"/>
              <a:cs typeface="Arial" panose="020B0604020202020204" pitchFamily="34" charset="0"/>
            </a:endParaRPr>
          </a:p>
        </p:txBody>
      </p:sp>
      <p:sp>
        <p:nvSpPr>
          <p:cNvPr id="16" name="Rectángulo 15"/>
          <p:cNvSpPr/>
          <p:nvPr/>
        </p:nvSpPr>
        <p:spPr>
          <a:xfrm>
            <a:off x="7593841" y="5521612"/>
            <a:ext cx="1492781" cy="369332"/>
          </a:xfrm>
          <a:prstGeom prst="rect">
            <a:avLst/>
          </a:prstGeom>
        </p:spPr>
        <p:txBody>
          <a:bodyPr wrap="none">
            <a:spAutoFit/>
          </a:bodyPr>
          <a:lstStyle/>
          <a:p>
            <a:pPr algn="ctr"/>
            <a:r>
              <a:rPr lang="es-ES" b="1" dirty="0" smtClean="0">
                <a:solidFill>
                  <a:srgbClr val="FF0000"/>
                </a:solidFill>
                <a:latin typeface="Arial" panose="020B0604020202020204" pitchFamily="34" charset="0"/>
                <a:cs typeface="Arial" panose="020B0604020202020204" pitchFamily="34" charset="0"/>
              </a:rPr>
              <a:t>Art. 326 E.T.</a:t>
            </a:r>
            <a:endParaRPr lang="es-E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7450234"/>
      </p:ext>
    </p:extLst>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80">
                                          <p:stCondLst>
                                            <p:cond delay="0"/>
                                          </p:stCondLst>
                                        </p:cTn>
                                        <p:tgtEl>
                                          <p:spTgt spid="18"/>
                                        </p:tgtEl>
                                      </p:cBhvr>
                                    </p:animEffect>
                                    <p:anim calcmode="lin" valueType="num">
                                      <p:cBhvr>
                                        <p:cTn id="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3" dur="26">
                                          <p:stCondLst>
                                            <p:cond delay="650"/>
                                          </p:stCondLst>
                                        </p:cTn>
                                        <p:tgtEl>
                                          <p:spTgt spid="18"/>
                                        </p:tgtEl>
                                      </p:cBhvr>
                                      <p:to x="100000" y="60000"/>
                                    </p:animScale>
                                    <p:animScale>
                                      <p:cBhvr>
                                        <p:cTn id="14" dur="166" decel="50000">
                                          <p:stCondLst>
                                            <p:cond delay="676"/>
                                          </p:stCondLst>
                                        </p:cTn>
                                        <p:tgtEl>
                                          <p:spTgt spid="18"/>
                                        </p:tgtEl>
                                      </p:cBhvr>
                                      <p:to x="100000" y="100000"/>
                                    </p:animScale>
                                    <p:animScale>
                                      <p:cBhvr>
                                        <p:cTn id="15" dur="26">
                                          <p:stCondLst>
                                            <p:cond delay="1312"/>
                                          </p:stCondLst>
                                        </p:cTn>
                                        <p:tgtEl>
                                          <p:spTgt spid="18"/>
                                        </p:tgtEl>
                                      </p:cBhvr>
                                      <p:to x="100000" y="80000"/>
                                    </p:animScale>
                                    <p:animScale>
                                      <p:cBhvr>
                                        <p:cTn id="16" dur="166" decel="50000">
                                          <p:stCondLst>
                                            <p:cond delay="1338"/>
                                          </p:stCondLst>
                                        </p:cTn>
                                        <p:tgtEl>
                                          <p:spTgt spid="18"/>
                                        </p:tgtEl>
                                      </p:cBhvr>
                                      <p:to x="100000" y="100000"/>
                                    </p:animScale>
                                    <p:animScale>
                                      <p:cBhvr>
                                        <p:cTn id="17" dur="26">
                                          <p:stCondLst>
                                            <p:cond delay="1642"/>
                                          </p:stCondLst>
                                        </p:cTn>
                                        <p:tgtEl>
                                          <p:spTgt spid="18"/>
                                        </p:tgtEl>
                                      </p:cBhvr>
                                      <p:to x="100000" y="90000"/>
                                    </p:animScale>
                                    <p:animScale>
                                      <p:cBhvr>
                                        <p:cTn id="18" dur="166" decel="50000">
                                          <p:stCondLst>
                                            <p:cond delay="1668"/>
                                          </p:stCondLst>
                                        </p:cTn>
                                        <p:tgtEl>
                                          <p:spTgt spid="18"/>
                                        </p:tgtEl>
                                      </p:cBhvr>
                                      <p:to x="100000" y="100000"/>
                                    </p:animScale>
                                    <p:animScale>
                                      <p:cBhvr>
                                        <p:cTn id="19" dur="26">
                                          <p:stCondLst>
                                            <p:cond delay="1808"/>
                                          </p:stCondLst>
                                        </p:cTn>
                                        <p:tgtEl>
                                          <p:spTgt spid="18"/>
                                        </p:tgtEl>
                                      </p:cBhvr>
                                      <p:to x="100000" y="95000"/>
                                    </p:animScale>
                                    <p:animScale>
                                      <p:cBhvr>
                                        <p:cTn id="20" dur="166" decel="50000">
                                          <p:stCondLst>
                                            <p:cond delay="1834"/>
                                          </p:stCondLst>
                                        </p:cTn>
                                        <p:tgtEl>
                                          <p:spTgt spid="1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rot="5400000">
            <a:off x="3979893" y="-2203667"/>
            <a:ext cx="792087" cy="5432686"/>
          </a:xfrm>
          <a:prstGeom prst="rect">
            <a:avLst/>
          </a:prstGeom>
          <a:solidFill>
            <a:schemeClr val="accent1">
              <a:lumMod val="60000"/>
              <a:lumOff val="40000"/>
            </a:schemeClr>
          </a:solidFill>
          <a:ln>
            <a:noFill/>
            <a:miter lim="800000"/>
            <a:headEnd/>
            <a:tailEnd/>
          </a:ln>
        </p:spPr>
        <p:style>
          <a:lnRef idx="0">
            <a:schemeClr val="accent4"/>
          </a:lnRef>
          <a:fillRef idx="3">
            <a:schemeClr val="accent4"/>
          </a:fillRef>
          <a:effectRef idx="3">
            <a:schemeClr val="accent4"/>
          </a:effectRef>
          <a:fontRef idx="minor">
            <a:schemeClr val="lt1"/>
          </a:fontRef>
        </p:style>
        <p:txBody>
          <a:bodyPr vert="vert270" lIns="68580" tIns="34290" rIns="68580" bIns="34290" rtlCol="0" anchor="ctr">
            <a:noAutofit/>
          </a:bodyPr>
          <a:lstStyle/>
          <a:p>
            <a:pPr algn="ctr">
              <a:spcBef>
                <a:spcPct val="0"/>
              </a:spcBef>
            </a:pPr>
            <a:r>
              <a:rPr lang="es-ES" sz="2400" b="1" dirty="0">
                <a:solidFill>
                  <a:schemeClr val="tx1">
                    <a:lumMod val="95000"/>
                    <a:lumOff val="5000"/>
                  </a:schemeClr>
                </a:solidFill>
                <a:latin typeface="Arial" panose="020B0604020202020204" pitchFamily="34" charset="0"/>
                <a:cs typeface="Arial" panose="020B0604020202020204" pitchFamily="34" charset="0"/>
              </a:rPr>
              <a:t>DONACIONES DEDUCIBLES EL 100%</a:t>
            </a:r>
          </a:p>
        </p:txBody>
      </p:sp>
      <p:sp>
        <p:nvSpPr>
          <p:cNvPr id="3" name="Rectángulo 2"/>
          <p:cNvSpPr/>
          <p:nvPr/>
        </p:nvSpPr>
        <p:spPr>
          <a:xfrm>
            <a:off x="1659593" y="1628800"/>
            <a:ext cx="5432687" cy="4176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lgn="just">
              <a:buFont typeface="Wingdings" panose="05000000000000000000" pitchFamily="2" charset="2"/>
              <a:buChar char="§"/>
            </a:pPr>
            <a:r>
              <a:rPr lang="es-ES" sz="2000" dirty="0">
                <a:solidFill>
                  <a:schemeClr val="tx1"/>
                </a:solidFill>
                <a:latin typeface="Arial" panose="020B0604020202020204" pitchFamily="34" charset="0"/>
                <a:cs typeface="Arial" panose="020B0604020202020204" pitchFamily="34" charset="0"/>
              </a:rPr>
              <a:t>A entidades que no son contribuyentes del Impuesto de </a:t>
            </a:r>
            <a:r>
              <a:rPr lang="es-ES" sz="2000" dirty="0" smtClean="0">
                <a:solidFill>
                  <a:schemeClr val="tx1"/>
                </a:solidFill>
                <a:latin typeface="Arial" panose="020B0604020202020204" pitchFamily="34" charset="0"/>
                <a:cs typeface="Arial" panose="020B0604020202020204" pitchFamily="34" charset="0"/>
              </a:rPr>
              <a:t>Renta.</a:t>
            </a:r>
          </a:p>
          <a:p>
            <a:pPr marL="214313" indent="-214313" algn="just">
              <a:buFont typeface="Wingdings" panose="05000000000000000000" pitchFamily="2" charset="2"/>
              <a:buChar char="§"/>
            </a:pPr>
            <a:endParaRPr lang="es-ES" sz="2000" dirty="0" smtClean="0">
              <a:solidFill>
                <a:schemeClr val="tx1"/>
              </a:solidFill>
              <a:latin typeface="Arial" panose="020B0604020202020204" pitchFamily="34" charset="0"/>
              <a:cs typeface="Arial" panose="020B0604020202020204" pitchFamily="34" charset="0"/>
            </a:endParaRPr>
          </a:p>
          <a:p>
            <a:pPr marL="214313" indent="-214313" algn="just">
              <a:buFont typeface="Wingdings" panose="05000000000000000000" pitchFamily="2" charset="2"/>
              <a:buChar char="§"/>
            </a:pPr>
            <a:r>
              <a:rPr lang="es-ES" sz="2000" dirty="0" smtClean="0">
                <a:solidFill>
                  <a:schemeClr val="tx1"/>
                </a:solidFill>
                <a:latin typeface="Arial" panose="020B0604020202020204" pitchFamily="34" charset="0"/>
                <a:cs typeface="Arial" panose="020B0604020202020204" pitchFamily="34" charset="0"/>
              </a:rPr>
              <a:t>A </a:t>
            </a:r>
            <a:r>
              <a:rPr lang="es-ES" sz="2000" dirty="0">
                <a:solidFill>
                  <a:schemeClr val="tx1"/>
                </a:solidFill>
                <a:latin typeface="Arial" panose="020B0604020202020204" pitchFamily="34" charset="0"/>
                <a:cs typeface="Arial" panose="020B0604020202020204" pitchFamily="34" charset="0"/>
              </a:rPr>
              <a:t>entidades del régimen Tributario Especial  limitadas al 30% de la renta liquida antes de restar </a:t>
            </a:r>
            <a:r>
              <a:rPr lang="es-ES" sz="2000" dirty="0" smtClean="0">
                <a:solidFill>
                  <a:schemeClr val="tx1"/>
                </a:solidFill>
                <a:latin typeface="Arial" panose="020B0604020202020204" pitchFamily="34" charset="0"/>
                <a:cs typeface="Arial" panose="020B0604020202020204" pitchFamily="34" charset="0"/>
              </a:rPr>
              <a:t>la donación.</a:t>
            </a:r>
          </a:p>
          <a:p>
            <a:pPr marL="214313" indent="-214313" algn="just">
              <a:buFont typeface="Wingdings" panose="05000000000000000000" pitchFamily="2" charset="2"/>
              <a:buChar char="§"/>
            </a:pPr>
            <a:endParaRPr lang="es-ES" sz="2000" dirty="0" smtClean="0">
              <a:solidFill>
                <a:schemeClr val="tx1"/>
              </a:solidFill>
              <a:latin typeface="Arial" panose="020B0604020202020204" pitchFamily="34" charset="0"/>
              <a:cs typeface="Arial" panose="020B0604020202020204" pitchFamily="34" charset="0"/>
            </a:endParaRPr>
          </a:p>
          <a:p>
            <a:pPr marL="214313" indent="-214313" algn="just">
              <a:buFont typeface="Wingdings" panose="05000000000000000000" pitchFamily="2" charset="2"/>
              <a:buChar char="§"/>
            </a:pPr>
            <a:r>
              <a:rPr lang="es-ES" sz="2000" dirty="0" smtClean="0">
                <a:solidFill>
                  <a:schemeClr val="tx1"/>
                </a:solidFill>
                <a:latin typeface="Arial" panose="020B0604020202020204" pitchFamily="34" charset="0"/>
                <a:cs typeface="Arial" panose="020B0604020202020204" pitchFamily="34" charset="0"/>
              </a:rPr>
              <a:t>Al </a:t>
            </a:r>
            <a:r>
              <a:rPr lang="es-ES" sz="2000" dirty="0">
                <a:solidFill>
                  <a:schemeClr val="tx1"/>
                </a:solidFill>
                <a:latin typeface="Arial" panose="020B0604020202020204" pitchFamily="34" charset="0"/>
                <a:cs typeface="Arial" panose="020B0604020202020204" pitchFamily="34" charset="0"/>
              </a:rPr>
              <a:t>sector privado en la red nacional de bibliotecas publicas y </a:t>
            </a:r>
            <a:r>
              <a:rPr lang="es-ES" sz="2000" dirty="0" smtClean="0">
                <a:solidFill>
                  <a:schemeClr val="tx1"/>
                </a:solidFill>
                <a:latin typeface="Arial" panose="020B0604020202020204" pitchFamily="34" charset="0"/>
                <a:cs typeface="Arial" panose="020B0604020202020204" pitchFamily="34" charset="0"/>
              </a:rPr>
              <a:t>nacionales.</a:t>
            </a:r>
          </a:p>
          <a:p>
            <a:pPr marL="214313" indent="-214313" algn="just">
              <a:buFont typeface="Wingdings" panose="05000000000000000000" pitchFamily="2" charset="2"/>
              <a:buChar char="§"/>
            </a:pPr>
            <a:endParaRPr lang="es-ES" sz="2000" dirty="0" smtClean="0">
              <a:solidFill>
                <a:schemeClr val="tx1"/>
              </a:solidFill>
              <a:latin typeface="Arial" panose="020B0604020202020204" pitchFamily="34" charset="0"/>
              <a:cs typeface="Arial" panose="020B0604020202020204" pitchFamily="34" charset="0"/>
            </a:endParaRPr>
          </a:p>
          <a:p>
            <a:pPr marL="214313" indent="-214313" algn="just">
              <a:buFont typeface="Wingdings" panose="05000000000000000000" pitchFamily="2" charset="2"/>
              <a:buChar char="§"/>
            </a:pPr>
            <a:r>
              <a:rPr lang="es-ES" sz="2000" dirty="0" smtClean="0">
                <a:solidFill>
                  <a:schemeClr val="tx1"/>
                </a:solidFill>
                <a:latin typeface="Arial" panose="020B0604020202020204" pitchFamily="34" charset="0"/>
                <a:cs typeface="Arial" panose="020B0604020202020204" pitchFamily="34" charset="0"/>
              </a:rPr>
              <a:t>Al </a:t>
            </a:r>
            <a:r>
              <a:rPr lang="es-ES" sz="2000" dirty="0">
                <a:solidFill>
                  <a:schemeClr val="tx1"/>
                </a:solidFill>
                <a:latin typeface="Arial" panose="020B0604020202020204" pitchFamily="34" charset="0"/>
                <a:cs typeface="Arial" panose="020B0604020202020204" pitchFamily="34" charset="0"/>
              </a:rPr>
              <a:t>fondo nacional de calamidades con destino al programa “Colombia Humanitaria</a:t>
            </a:r>
            <a:r>
              <a:rPr lang="es-ES" sz="2000" dirty="0" smtClean="0">
                <a:solidFill>
                  <a:schemeClr val="tx1"/>
                </a:solidFill>
                <a:latin typeface="Arial" panose="020B0604020202020204" pitchFamily="34" charset="0"/>
                <a:cs typeface="Arial" panose="020B0604020202020204" pitchFamily="34" charset="0"/>
              </a:rPr>
              <a:t>”</a:t>
            </a:r>
            <a:endParaRPr lang="es-ES" sz="2000" dirty="0">
              <a:solidFill>
                <a:schemeClr val="tx1"/>
              </a:solidFill>
            </a:endParaRPr>
          </a:p>
        </p:txBody>
      </p:sp>
    </p:spTree>
    <p:extLst>
      <p:ext uri="{BB962C8B-B14F-4D97-AF65-F5344CB8AC3E}">
        <p14:creationId xmlns:p14="http://schemas.microsoft.com/office/powerpoint/2010/main" val="25671240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rot="5400000">
            <a:off x="4627825" y="-2766281"/>
            <a:ext cx="685800" cy="6558091"/>
          </a:xfrm>
          <a:prstGeom prst="rect">
            <a:avLst/>
          </a:prstGeom>
          <a:solidFill>
            <a:schemeClr val="accent1">
              <a:lumMod val="60000"/>
              <a:lumOff val="40000"/>
            </a:schemeClr>
          </a:solidFill>
          <a:ln>
            <a:noFill/>
            <a:miter lim="800000"/>
            <a:headEnd/>
            <a:tailEnd/>
          </a:ln>
        </p:spPr>
        <p:style>
          <a:lnRef idx="0">
            <a:schemeClr val="accent4"/>
          </a:lnRef>
          <a:fillRef idx="3">
            <a:schemeClr val="accent4"/>
          </a:fillRef>
          <a:effectRef idx="3">
            <a:schemeClr val="accent4"/>
          </a:effectRef>
          <a:fontRef idx="minor">
            <a:schemeClr val="lt1"/>
          </a:fontRef>
        </p:style>
        <p:txBody>
          <a:bodyPr vert="vert270" lIns="68580" tIns="34290" rIns="68580" bIns="34290" rtlCol="0" anchor="ctr">
            <a:noAutofit/>
          </a:bodyPr>
          <a:lstStyle/>
          <a:p>
            <a:pPr algn="ctr">
              <a:spcBef>
                <a:spcPct val="0"/>
              </a:spcBef>
            </a:pPr>
            <a:r>
              <a:rPr lang="es-ES" sz="2400" b="1" dirty="0">
                <a:solidFill>
                  <a:schemeClr val="tx1">
                    <a:lumMod val="95000"/>
                    <a:lumOff val="5000"/>
                  </a:schemeClr>
                </a:solidFill>
                <a:latin typeface="Arial" panose="020B0604020202020204" pitchFamily="34" charset="0"/>
                <a:cs typeface="Arial" panose="020B0604020202020204" pitchFamily="34" charset="0"/>
              </a:rPr>
              <a:t>DONACIONES DEDUCIBLES OTRAS TARIFAS  30</a:t>
            </a:r>
            <a:r>
              <a:rPr lang="es-ES" sz="2400" b="1" dirty="0" smtClean="0">
                <a:solidFill>
                  <a:schemeClr val="tx1">
                    <a:lumMod val="95000"/>
                    <a:lumOff val="5000"/>
                  </a:schemeClr>
                </a:solidFill>
                <a:latin typeface="Arial" panose="020B0604020202020204" pitchFamily="34" charset="0"/>
                <a:cs typeface="Arial" panose="020B0604020202020204" pitchFamily="34" charset="0"/>
              </a:rPr>
              <a:t>% - 125% - </a:t>
            </a:r>
            <a:r>
              <a:rPr lang="es-ES" sz="2400" b="1" dirty="0">
                <a:solidFill>
                  <a:schemeClr val="tx1">
                    <a:lumMod val="95000"/>
                    <a:lumOff val="5000"/>
                  </a:schemeClr>
                </a:solidFill>
                <a:latin typeface="Arial" panose="020B0604020202020204" pitchFamily="34" charset="0"/>
                <a:cs typeface="Arial" panose="020B0604020202020204" pitchFamily="34" charset="0"/>
              </a:rPr>
              <a:t>165</a:t>
            </a:r>
            <a:r>
              <a:rPr lang="es-ES" sz="2400" b="1" dirty="0" smtClean="0">
                <a:solidFill>
                  <a:schemeClr val="tx1">
                    <a:lumMod val="95000"/>
                    <a:lumOff val="5000"/>
                  </a:schemeClr>
                </a:solidFill>
                <a:latin typeface="Arial" panose="020B0604020202020204" pitchFamily="34" charset="0"/>
                <a:cs typeface="Arial" panose="020B0604020202020204" pitchFamily="34" charset="0"/>
              </a:rPr>
              <a:t>% - 175</a:t>
            </a:r>
            <a:r>
              <a:rPr lang="es-ES" sz="2400" b="1" dirty="0">
                <a:solidFill>
                  <a:schemeClr val="tx1">
                    <a:lumMod val="95000"/>
                    <a:lumOff val="5000"/>
                  </a:schemeClr>
                </a:solidFill>
                <a:latin typeface="Arial" panose="020B0604020202020204" pitchFamily="34" charset="0"/>
                <a:cs typeface="Arial" panose="020B0604020202020204" pitchFamily="34" charset="0"/>
              </a:rPr>
              <a:t>%</a:t>
            </a:r>
          </a:p>
        </p:txBody>
      </p:sp>
      <p:sp>
        <p:nvSpPr>
          <p:cNvPr id="4" name="Rectángulo 3"/>
          <p:cNvSpPr/>
          <p:nvPr/>
        </p:nvSpPr>
        <p:spPr>
          <a:xfrm>
            <a:off x="1996888" y="4165220"/>
            <a:ext cx="6252883" cy="1048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ES" sz="1500" dirty="0">
              <a:solidFill>
                <a:schemeClr val="tx1"/>
              </a:solidFill>
              <a:latin typeface="Arial" panose="020B0604020202020204" pitchFamily="34" charset="0"/>
              <a:cs typeface="Arial" panose="020B0604020202020204" pitchFamily="34" charset="0"/>
            </a:endParaRPr>
          </a:p>
        </p:txBody>
      </p:sp>
      <p:sp>
        <p:nvSpPr>
          <p:cNvPr id="6" name="Rectángulo 5"/>
          <p:cNvSpPr/>
          <p:nvPr/>
        </p:nvSpPr>
        <p:spPr>
          <a:xfrm>
            <a:off x="1331640" y="1700809"/>
            <a:ext cx="6408711" cy="4320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lgn="just">
              <a:buFont typeface="Wingdings" panose="05000000000000000000" pitchFamily="2" charset="2"/>
              <a:buChar char="§"/>
            </a:pPr>
            <a:r>
              <a:rPr lang="es-ES" sz="2000" dirty="0">
                <a:solidFill>
                  <a:schemeClr val="tx1"/>
                </a:solidFill>
                <a:latin typeface="Arial" panose="020B0604020202020204" pitchFamily="34" charset="0"/>
                <a:cs typeface="Arial" panose="020B0604020202020204" pitchFamily="34" charset="0"/>
              </a:rPr>
              <a:t>125% efectuadas a ala corporación general Gustavo Matamoros D` </a:t>
            </a:r>
            <a:r>
              <a:rPr lang="es-ES" sz="2000" dirty="0" smtClean="0">
                <a:solidFill>
                  <a:schemeClr val="tx1"/>
                </a:solidFill>
                <a:latin typeface="Arial" panose="020B0604020202020204" pitchFamily="34" charset="0"/>
                <a:cs typeface="Arial" panose="020B0604020202020204" pitchFamily="34" charset="0"/>
              </a:rPr>
              <a:t>Costa.</a:t>
            </a:r>
          </a:p>
          <a:p>
            <a:pPr marL="214313" indent="-214313" algn="just">
              <a:buFont typeface="Wingdings" panose="05000000000000000000" pitchFamily="2" charset="2"/>
              <a:buChar char="§"/>
            </a:pPr>
            <a:endParaRPr lang="es-ES" sz="2000" dirty="0" smtClean="0">
              <a:solidFill>
                <a:schemeClr val="tx1"/>
              </a:solidFill>
              <a:latin typeface="Arial" panose="020B0604020202020204" pitchFamily="34" charset="0"/>
              <a:cs typeface="Arial" panose="020B0604020202020204" pitchFamily="34" charset="0"/>
            </a:endParaRPr>
          </a:p>
          <a:p>
            <a:pPr marL="214313" indent="-214313" algn="just">
              <a:buFont typeface="Wingdings" panose="05000000000000000000" pitchFamily="2" charset="2"/>
              <a:buChar char="§"/>
            </a:pPr>
            <a:r>
              <a:rPr lang="es-ES" sz="2000" dirty="0" smtClean="0">
                <a:solidFill>
                  <a:schemeClr val="tx1"/>
                </a:solidFill>
                <a:latin typeface="Arial" panose="020B0604020202020204" pitchFamily="34" charset="0"/>
                <a:cs typeface="Arial" panose="020B0604020202020204" pitchFamily="34" charset="0"/>
              </a:rPr>
              <a:t>Para </a:t>
            </a:r>
            <a:r>
              <a:rPr lang="es-ES" sz="2000" dirty="0">
                <a:solidFill>
                  <a:schemeClr val="tx1"/>
                </a:solidFill>
                <a:latin typeface="Arial" panose="020B0604020202020204" pitchFamily="34" charset="0"/>
                <a:cs typeface="Arial" panose="020B0604020202020204" pitchFamily="34" charset="0"/>
              </a:rPr>
              <a:t>el apadrinamiento de parques naturales y conservación de bosques </a:t>
            </a:r>
            <a:r>
              <a:rPr lang="es-ES" sz="2000" dirty="0" smtClean="0">
                <a:solidFill>
                  <a:schemeClr val="tx1"/>
                </a:solidFill>
                <a:latin typeface="Arial" panose="020B0604020202020204" pitchFamily="34" charset="0"/>
                <a:cs typeface="Arial" panose="020B0604020202020204" pitchFamily="34" charset="0"/>
              </a:rPr>
              <a:t>naturales.</a:t>
            </a:r>
          </a:p>
          <a:p>
            <a:pPr marL="214313" indent="-214313" algn="just">
              <a:buFont typeface="Wingdings" panose="05000000000000000000" pitchFamily="2" charset="2"/>
              <a:buChar char="§"/>
            </a:pPr>
            <a:endParaRPr lang="es-ES" sz="2000" dirty="0">
              <a:solidFill>
                <a:schemeClr val="tx1"/>
              </a:solidFill>
              <a:latin typeface="Arial" panose="020B0604020202020204" pitchFamily="34" charset="0"/>
              <a:cs typeface="Arial" panose="020B0604020202020204" pitchFamily="34" charset="0"/>
            </a:endParaRPr>
          </a:p>
          <a:p>
            <a:pPr marL="214313" indent="-214313" algn="just">
              <a:buFont typeface="Wingdings" panose="05000000000000000000" pitchFamily="2" charset="2"/>
              <a:buChar char="§"/>
            </a:pPr>
            <a:r>
              <a:rPr lang="es-ES" sz="2000" dirty="0" smtClean="0">
                <a:solidFill>
                  <a:schemeClr val="tx1"/>
                </a:solidFill>
                <a:latin typeface="Arial" panose="020B0604020202020204" pitchFamily="34" charset="0"/>
                <a:cs typeface="Arial" panose="020B0604020202020204" pitchFamily="34" charset="0"/>
              </a:rPr>
              <a:t>Los  </a:t>
            </a:r>
            <a:r>
              <a:rPr lang="es-ES" sz="2000" dirty="0">
                <a:solidFill>
                  <a:schemeClr val="tx1"/>
                </a:solidFill>
                <a:latin typeface="Arial" panose="020B0604020202020204" pitchFamily="34" charset="0"/>
                <a:cs typeface="Arial" panose="020B0604020202020204" pitchFamily="34" charset="0"/>
              </a:rPr>
              <a:t>contribuyentes podrán deducir el 175% del valor de las donaciones efectuadas a centros o grupos que desarrollen inversiones en ciencias y tecnología, deducción que no podrá exceder del 40% de la renta liquida. Art. 158-1 E.T. y art 32 Ley 1739 de 2014 </a:t>
            </a:r>
            <a:endParaRPr lang="es-ES" sz="2000" dirty="0" smtClean="0">
              <a:solidFill>
                <a:schemeClr val="tx1"/>
              </a:solidFill>
              <a:latin typeface="Arial" panose="020B0604020202020204" pitchFamily="34" charset="0"/>
              <a:cs typeface="Arial" panose="020B0604020202020204" pitchFamily="34" charset="0"/>
            </a:endParaRPr>
          </a:p>
          <a:p>
            <a:pPr marL="214313" indent="-214313" algn="just">
              <a:buFont typeface="Wingdings" panose="05000000000000000000" pitchFamily="2" charset="2"/>
              <a:buChar char="§"/>
            </a:pPr>
            <a:endParaRPr lang="es-ES" sz="2000" dirty="0">
              <a:solidFill>
                <a:schemeClr val="tx1"/>
              </a:solidFill>
              <a:latin typeface="Arial" panose="020B0604020202020204" pitchFamily="34" charset="0"/>
              <a:cs typeface="Arial" panose="020B0604020202020204" pitchFamily="34" charset="0"/>
            </a:endParaRPr>
          </a:p>
          <a:p>
            <a:pPr marL="214313" indent="-214313" algn="just">
              <a:buFont typeface="Wingdings" panose="05000000000000000000" pitchFamily="2" charset="2"/>
              <a:buChar char="§"/>
            </a:pPr>
            <a:endParaRPr lang="es-ES" sz="2000" dirty="0" smtClean="0">
              <a:solidFill>
                <a:schemeClr val="tx1"/>
              </a:solidFill>
              <a:latin typeface="Arial" panose="020B0604020202020204" pitchFamily="34" charset="0"/>
              <a:cs typeface="Arial" panose="020B0604020202020204" pitchFamily="34" charset="0"/>
            </a:endParaRPr>
          </a:p>
          <a:p>
            <a:pPr marL="214313" indent="-214313" algn="just">
              <a:buFont typeface="Wingdings" panose="05000000000000000000" pitchFamily="2" charset="2"/>
              <a:buChar char="§"/>
            </a:pPr>
            <a:endParaRPr lang="es-E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10235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Resultado de imagen para formulario 210"/>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s-CO" sz="1350" dirty="0"/>
          </a:p>
        </p:txBody>
      </p:sp>
      <p:sp>
        <p:nvSpPr>
          <p:cNvPr id="5" name="Rectángulo 4"/>
          <p:cNvSpPr/>
          <p:nvPr/>
        </p:nvSpPr>
        <p:spPr>
          <a:xfrm>
            <a:off x="2483768" y="258924"/>
            <a:ext cx="4520226"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chemeClr val="tx1"/>
                </a:solidFill>
                <a:latin typeface="Arial" panose="020B0604020202020204" pitchFamily="34" charset="0"/>
                <a:cs typeface="Arial" panose="020B0604020202020204" pitchFamily="34" charset="0"/>
              </a:rPr>
              <a:t>SALDOS A FAVOR : </a:t>
            </a:r>
            <a:r>
              <a:rPr lang="es-ES" sz="2000" b="1" dirty="0" smtClean="0">
                <a:solidFill>
                  <a:schemeClr val="tx1"/>
                </a:solidFill>
                <a:latin typeface="Arial" panose="020B0604020202020204" pitchFamily="34" charset="0"/>
                <a:cs typeface="Arial" panose="020B0604020202020204" pitchFamily="34" charset="0"/>
              </a:rPr>
              <a:t>DEVOLUCIÓN </a:t>
            </a:r>
            <a:r>
              <a:rPr lang="es-ES" sz="2000" b="1" dirty="0">
                <a:solidFill>
                  <a:schemeClr val="tx1"/>
                </a:solidFill>
                <a:latin typeface="Arial" panose="020B0604020202020204" pitchFamily="34" charset="0"/>
                <a:cs typeface="Arial" panose="020B0604020202020204" pitchFamily="34" charset="0"/>
              </a:rPr>
              <a:t>Y/O </a:t>
            </a:r>
            <a:r>
              <a:rPr lang="es-ES" sz="2000" b="1" dirty="0" smtClean="0">
                <a:solidFill>
                  <a:schemeClr val="tx1"/>
                </a:solidFill>
                <a:latin typeface="Arial" panose="020B0604020202020204" pitchFamily="34" charset="0"/>
                <a:cs typeface="Arial" panose="020B0604020202020204" pitchFamily="34" charset="0"/>
              </a:rPr>
              <a:t>COMPENSACIÓN</a:t>
            </a:r>
            <a:endParaRPr lang="es-ES" sz="2000" b="1" dirty="0">
              <a:solidFill>
                <a:schemeClr val="tx1"/>
              </a:solidFill>
              <a:latin typeface="Arial" panose="020B0604020202020204" pitchFamily="34" charset="0"/>
              <a:cs typeface="Arial" panose="020B0604020202020204" pitchFamily="34" charset="0"/>
            </a:endParaRPr>
          </a:p>
        </p:txBody>
      </p:sp>
      <p:sp>
        <p:nvSpPr>
          <p:cNvPr id="7" name="Rectángulo 6"/>
          <p:cNvSpPr/>
          <p:nvPr/>
        </p:nvSpPr>
        <p:spPr>
          <a:xfrm>
            <a:off x="1871700" y="2024844"/>
            <a:ext cx="3024336" cy="1296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solidFill>
                  <a:schemeClr val="tx1"/>
                </a:solidFill>
                <a:latin typeface="Arial" panose="020B0604020202020204" pitchFamily="34" charset="0"/>
                <a:cs typeface="Arial" panose="020B0604020202020204" pitchFamily="34" charset="0"/>
              </a:rPr>
              <a:t>Contribuyentes con saldos a favor que solicitaron a la DIAN devolución y/o compensación </a:t>
            </a:r>
          </a:p>
        </p:txBody>
      </p:sp>
      <p:sp>
        <p:nvSpPr>
          <p:cNvPr id="8" name="Rectángulo 7"/>
          <p:cNvSpPr/>
          <p:nvPr/>
        </p:nvSpPr>
        <p:spPr>
          <a:xfrm>
            <a:off x="5490102" y="2062572"/>
            <a:ext cx="1944216" cy="10423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solidFill>
                  <a:schemeClr val="tx1"/>
                </a:solidFill>
                <a:latin typeface="Arial" panose="020B0604020202020204" pitchFamily="34" charset="0"/>
                <a:cs typeface="Arial" panose="020B0604020202020204" pitchFamily="34" charset="0"/>
              </a:rPr>
              <a:t>DIAN rechaza por presentación extemporánea</a:t>
            </a:r>
          </a:p>
        </p:txBody>
      </p:sp>
      <p:sp>
        <p:nvSpPr>
          <p:cNvPr id="9" name="Rectángulo 8"/>
          <p:cNvSpPr/>
          <p:nvPr/>
        </p:nvSpPr>
        <p:spPr>
          <a:xfrm>
            <a:off x="5382092" y="5301208"/>
            <a:ext cx="2358260" cy="1009836"/>
          </a:xfrm>
          <a:prstGeom prst="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FF0000"/>
                </a:solidFill>
                <a:latin typeface="Arial" panose="020B0604020202020204" pitchFamily="34" charset="0"/>
                <a:cs typeface="Arial" panose="020B0604020202020204" pitchFamily="34" charset="0"/>
              </a:rPr>
              <a:t>¿</a:t>
            </a:r>
            <a:r>
              <a:rPr lang="es-ES" dirty="0" smtClean="0">
                <a:solidFill>
                  <a:schemeClr val="tx1"/>
                </a:solidFill>
                <a:latin typeface="Arial" panose="020B0604020202020204" pitchFamily="34" charset="0"/>
                <a:cs typeface="Arial" panose="020B0604020202020204" pitchFamily="34" charset="0"/>
              </a:rPr>
              <a:t>Se    </a:t>
            </a:r>
            <a:r>
              <a:rPr lang="es-ES" dirty="0">
                <a:solidFill>
                  <a:schemeClr val="tx1"/>
                </a:solidFill>
                <a:latin typeface="Arial" panose="020B0604020202020204" pitchFamily="34" charset="0"/>
                <a:cs typeface="Arial" panose="020B0604020202020204" pitchFamily="34" charset="0"/>
              </a:rPr>
              <a:t>puede compensar en el periodo  </a:t>
            </a:r>
            <a:r>
              <a:rPr lang="es-ES" dirty="0" smtClean="0">
                <a:solidFill>
                  <a:schemeClr val="tx1"/>
                </a:solidFill>
                <a:latin typeface="Arial" panose="020B0604020202020204" pitchFamily="34" charset="0"/>
                <a:cs typeface="Arial" panose="020B0604020202020204" pitchFamily="34" charset="0"/>
              </a:rPr>
              <a:t>siguiente</a:t>
            </a:r>
            <a:r>
              <a:rPr lang="es-ES" dirty="0" smtClean="0">
                <a:solidFill>
                  <a:srgbClr val="FF0000"/>
                </a:solidFill>
                <a:latin typeface="Arial" panose="020B0604020202020204" pitchFamily="34" charset="0"/>
                <a:cs typeface="Arial" panose="020B0604020202020204" pitchFamily="34" charset="0"/>
              </a:rPr>
              <a:t>? </a:t>
            </a:r>
            <a:endParaRPr lang="es-ES" dirty="0">
              <a:solidFill>
                <a:srgbClr val="FF0000"/>
              </a:solidFill>
              <a:latin typeface="Arial" panose="020B0604020202020204" pitchFamily="34" charset="0"/>
              <a:cs typeface="Arial" panose="020B0604020202020204" pitchFamily="34" charset="0"/>
            </a:endParaRPr>
          </a:p>
        </p:txBody>
      </p:sp>
      <p:sp>
        <p:nvSpPr>
          <p:cNvPr id="12" name="Abrir llave 11"/>
          <p:cNvSpPr/>
          <p:nvPr/>
        </p:nvSpPr>
        <p:spPr>
          <a:xfrm>
            <a:off x="5058055" y="1970838"/>
            <a:ext cx="324037" cy="1404156"/>
          </a:xfrm>
          <a:prstGeom prst="leftBrac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sz="1350" dirty="0"/>
          </a:p>
        </p:txBody>
      </p:sp>
      <p:sp>
        <p:nvSpPr>
          <p:cNvPr id="13" name="Flecha abajo 12"/>
          <p:cNvSpPr/>
          <p:nvPr/>
        </p:nvSpPr>
        <p:spPr>
          <a:xfrm>
            <a:off x="6246186" y="3645024"/>
            <a:ext cx="558062" cy="10098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dirty="0"/>
          </a:p>
        </p:txBody>
      </p:sp>
    </p:spTree>
    <p:extLst>
      <p:ext uri="{BB962C8B-B14F-4D97-AF65-F5344CB8AC3E}">
        <p14:creationId xmlns:p14="http://schemas.microsoft.com/office/powerpoint/2010/main" val="38228683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79712" y="1556792"/>
            <a:ext cx="4914546" cy="42484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a:solidFill>
                  <a:schemeClr val="tx1"/>
                </a:solidFill>
                <a:latin typeface="Arial" panose="020B0604020202020204" pitchFamily="34" charset="0"/>
                <a:cs typeface="Arial" panose="020B0604020202020204" pitchFamily="34" charset="0"/>
              </a:rPr>
              <a:t>“ Problema jurídico numero 2 </a:t>
            </a:r>
          </a:p>
          <a:p>
            <a:pPr algn="just"/>
            <a:r>
              <a:rPr lang="es-ES" dirty="0">
                <a:solidFill>
                  <a:schemeClr val="tx1"/>
                </a:solidFill>
                <a:latin typeface="Arial" panose="020B0604020202020204" pitchFamily="34" charset="0"/>
                <a:cs typeface="Arial" panose="020B0604020202020204" pitchFamily="34" charset="0"/>
              </a:rPr>
              <a:t>¿Cuándo la solicitud de devolución y/0 compensación de un saldo a favor es rechazada por la Administración Tributaria, procede su imputación en la declaración del periodo gravable siguiente?”</a:t>
            </a:r>
          </a:p>
          <a:p>
            <a:pPr algn="just"/>
            <a:endParaRPr lang="es-ES" dirty="0">
              <a:solidFill>
                <a:schemeClr val="tx1"/>
              </a:solidFill>
              <a:latin typeface="Arial" panose="020B0604020202020204" pitchFamily="34" charset="0"/>
              <a:cs typeface="Arial" panose="020B0604020202020204" pitchFamily="34" charset="0"/>
            </a:endParaRPr>
          </a:p>
          <a:p>
            <a:pPr algn="just"/>
            <a:endParaRPr lang="es-ES" dirty="0">
              <a:solidFill>
                <a:schemeClr val="tx1"/>
              </a:solidFill>
              <a:latin typeface="Arial" panose="020B0604020202020204" pitchFamily="34" charset="0"/>
              <a:cs typeface="Arial" panose="020B0604020202020204" pitchFamily="34" charset="0"/>
            </a:endParaRPr>
          </a:p>
          <a:p>
            <a:pPr algn="just"/>
            <a:r>
              <a:rPr lang="es-ES" b="1" dirty="0">
                <a:solidFill>
                  <a:schemeClr val="tx1"/>
                </a:solidFill>
                <a:latin typeface="Arial" panose="020B0604020202020204" pitchFamily="34" charset="0"/>
                <a:cs typeface="Arial" panose="020B0604020202020204" pitchFamily="34" charset="0"/>
              </a:rPr>
              <a:t>“Tesis jurídica</a:t>
            </a:r>
          </a:p>
          <a:p>
            <a:pPr algn="just"/>
            <a:r>
              <a:rPr lang="es-ES" dirty="0">
                <a:solidFill>
                  <a:schemeClr val="tx1"/>
                </a:solidFill>
                <a:latin typeface="Arial" panose="020B0604020202020204" pitchFamily="34" charset="0"/>
                <a:cs typeface="Arial" panose="020B0604020202020204" pitchFamily="34" charset="0"/>
              </a:rPr>
              <a:t>No es procedente la imputación en la declaración del periodo gravable siguiente de un saldo a favor, cuya solicitud de devolución y/o compensación fue rechazada por la Administración Tributaria”</a:t>
            </a:r>
          </a:p>
          <a:p>
            <a:pPr algn="just"/>
            <a:endParaRPr lang="es-ES" dirty="0">
              <a:solidFill>
                <a:schemeClr val="tx1"/>
              </a:solidFill>
              <a:latin typeface="Arial" panose="020B0604020202020204" pitchFamily="34" charset="0"/>
              <a:cs typeface="Arial" panose="020B0604020202020204" pitchFamily="34" charset="0"/>
            </a:endParaRPr>
          </a:p>
        </p:txBody>
      </p:sp>
      <p:sp>
        <p:nvSpPr>
          <p:cNvPr id="3" name="Rectángulo 2"/>
          <p:cNvSpPr/>
          <p:nvPr/>
        </p:nvSpPr>
        <p:spPr>
          <a:xfrm>
            <a:off x="2654787" y="404664"/>
            <a:ext cx="3564396" cy="5400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chemeClr val="tx1"/>
                </a:solidFill>
                <a:latin typeface="Arial" panose="020B0604020202020204" pitchFamily="34" charset="0"/>
                <a:cs typeface="Arial" panose="020B0604020202020204" pitchFamily="34" charset="0"/>
              </a:rPr>
              <a:t>CONCEPTO DIAN 048129 DE 2-08-2013</a:t>
            </a:r>
          </a:p>
        </p:txBody>
      </p:sp>
    </p:spTree>
    <p:extLst>
      <p:ext uri="{BB962C8B-B14F-4D97-AF65-F5344CB8AC3E}">
        <p14:creationId xmlns:p14="http://schemas.microsoft.com/office/powerpoint/2010/main" val="9661612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79712" y="1412776"/>
            <a:ext cx="5760640" cy="44104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a:solidFill>
                  <a:schemeClr val="tx1"/>
                </a:solidFill>
                <a:latin typeface="Arial" panose="020B0604020202020204" pitchFamily="34" charset="0"/>
                <a:cs typeface="Arial" panose="020B0604020202020204" pitchFamily="34" charset="0"/>
              </a:rPr>
              <a:t>“ Problema jurídico:</a:t>
            </a:r>
            <a:r>
              <a:rPr lang="es-ES" dirty="0">
                <a:solidFill>
                  <a:schemeClr val="tx1"/>
                </a:solidFill>
                <a:latin typeface="Arial" panose="020B0604020202020204" pitchFamily="34" charset="0"/>
                <a:cs typeface="Arial" panose="020B0604020202020204" pitchFamily="34" charset="0"/>
              </a:rPr>
              <a:t> </a:t>
            </a:r>
          </a:p>
          <a:p>
            <a:pPr algn="just"/>
            <a:r>
              <a:rPr lang="es-ES" dirty="0">
                <a:solidFill>
                  <a:schemeClr val="tx1"/>
                </a:solidFill>
                <a:latin typeface="Arial" panose="020B0604020202020204" pitchFamily="34" charset="0"/>
                <a:cs typeface="Arial" panose="020B0604020202020204" pitchFamily="34" charset="0"/>
              </a:rPr>
              <a:t>¿Cuándo la solicitud de devolución y/o compensación de un saldo a favor es rechazada por la Administración Tributaria, por ser extemporánea, procede su imputación en la declaración del periodo siguiente ?”</a:t>
            </a:r>
          </a:p>
          <a:p>
            <a:pPr algn="just"/>
            <a:endParaRPr lang="es-ES" dirty="0">
              <a:solidFill>
                <a:schemeClr val="tx1"/>
              </a:solidFill>
              <a:latin typeface="Arial" panose="020B0604020202020204" pitchFamily="34" charset="0"/>
              <a:cs typeface="Arial" panose="020B0604020202020204" pitchFamily="34" charset="0"/>
            </a:endParaRPr>
          </a:p>
          <a:p>
            <a:pPr algn="just"/>
            <a:r>
              <a:rPr lang="es-ES" b="1" dirty="0">
                <a:solidFill>
                  <a:schemeClr val="tx1"/>
                </a:solidFill>
                <a:latin typeface="Arial" panose="020B0604020202020204" pitchFamily="34" charset="0"/>
                <a:cs typeface="Arial" panose="020B0604020202020204" pitchFamily="34" charset="0"/>
              </a:rPr>
              <a:t>“Tesis jurídica:</a:t>
            </a:r>
          </a:p>
          <a:p>
            <a:pPr algn="just"/>
            <a:r>
              <a:rPr lang="es-ES" dirty="0">
                <a:solidFill>
                  <a:schemeClr val="tx1"/>
                </a:solidFill>
                <a:latin typeface="Arial" panose="020B0604020202020204" pitchFamily="34" charset="0"/>
                <a:cs typeface="Arial" panose="020B0604020202020204" pitchFamily="34" charset="0"/>
              </a:rPr>
              <a:t> Si es procedente la imputación en la declaración del periodo siguiente de un saldo a favor, cuya solicitud de devolución y/o compensación fue rechazada por la Administración Tributaria por ser extemporánea”</a:t>
            </a:r>
          </a:p>
          <a:p>
            <a:pPr algn="just"/>
            <a:endParaRPr lang="es-ES" dirty="0">
              <a:solidFill>
                <a:schemeClr val="tx1"/>
              </a:solidFill>
              <a:latin typeface="Arial" panose="020B0604020202020204" pitchFamily="34" charset="0"/>
              <a:cs typeface="Arial" panose="020B0604020202020204" pitchFamily="34" charset="0"/>
            </a:endParaRPr>
          </a:p>
          <a:p>
            <a:pPr algn="just"/>
            <a:r>
              <a:rPr lang="es-ES" dirty="0">
                <a:solidFill>
                  <a:schemeClr val="tx1"/>
                </a:solidFill>
                <a:latin typeface="Arial" panose="020B0604020202020204" pitchFamily="34" charset="0"/>
                <a:cs typeface="Arial" panose="020B0604020202020204" pitchFamily="34" charset="0"/>
              </a:rPr>
              <a:t>Revoca concepto 048129 de 2 de agosto de 2013 problema jurídico numero 2</a:t>
            </a:r>
            <a:r>
              <a:rPr lang="es-ES" dirty="0" smtClean="0">
                <a:solidFill>
                  <a:schemeClr val="tx1"/>
                </a:solidFill>
                <a:latin typeface="Arial" panose="020B0604020202020204" pitchFamily="34" charset="0"/>
                <a:cs typeface="Arial" panose="020B0604020202020204" pitchFamily="34" charset="0"/>
              </a:rPr>
              <a:t>. </a:t>
            </a:r>
            <a:r>
              <a:rPr lang="es-ES" b="1" dirty="0" smtClean="0">
                <a:solidFill>
                  <a:srgbClr val="FF0000"/>
                </a:solidFill>
                <a:latin typeface="Arial" panose="020B0604020202020204" pitchFamily="34" charset="0"/>
                <a:cs typeface="Arial" panose="020B0604020202020204" pitchFamily="34" charset="0"/>
              </a:rPr>
              <a:t>(circular 118 de 2005)</a:t>
            </a:r>
            <a:endParaRPr lang="es-ES" b="1" dirty="0">
              <a:solidFill>
                <a:srgbClr val="FF0000"/>
              </a:solidFill>
              <a:latin typeface="Arial" panose="020B0604020202020204" pitchFamily="34" charset="0"/>
              <a:cs typeface="Arial" panose="020B0604020202020204" pitchFamily="34" charset="0"/>
            </a:endParaRPr>
          </a:p>
          <a:p>
            <a:pPr algn="just"/>
            <a:endParaRPr lang="es-ES" dirty="0">
              <a:solidFill>
                <a:schemeClr val="tx1"/>
              </a:solidFill>
              <a:latin typeface="Arial" panose="020B0604020202020204" pitchFamily="34" charset="0"/>
              <a:cs typeface="Arial" panose="020B0604020202020204" pitchFamily="34" charset="0"/>
            </a:endParaRPr>
          </a:p>
        </p:txBody>
      </p:sp>
      <p:sp>
        <p:nvSpPr>
          <p:cNvPr id="3" name="Rectángulo 2"/>
          <p:cNvSpPr/>
          <p:nvPr/>
        </p:nvSpPr>
        <p:spPr>
          <a:xfrm>
            <a:off x="2789802" y="404664"/>
            <a:ext cx="3564396" cy="4860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chemeClr val="tx1"/>
                </a:solidFill>
              </a:rPr>
              <a:t>CONCEPTO DIAN 001960(0004) DE 17-01-2014</a:t>
            </a:r>
          </a:p>
        </p:txBody>
      </p:sp>
    </p:spTree>
    <p:extLst>
      <p:ext uri="{BB962C8B-B14F-4D97-AF65-F5344CB8AC3E}">
        <p14:creationId xmlns:p14="http://schemas.microsoft.com/office/powerpoint/2010/main" val="42935257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22738" y="332656"/>
            <a:ext cx="5085566" cy="8100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chemeClr val="tx1"/>
                </a:solidFill>
              </a:rPr>
              <a:t>CORRECCION DE LA DECLARACIÓN DE RENTA CON FORMULARIO 110 Y FORMATO 1732</a:t>
            </a:r>
          </a:p>
        </p:txBody>
      </p:sp>
      <p:sp>
        <p:nvSpPr>
          <p:cNvPr id="3" name="Rectángulo 2"/>
          <p:cNvSpPr/>
          <p:nvPr/>
        </p:nvSpPr>
        <p:spPr>
          <a:xfrm>
            <a:off x="2303748" y="1556792"/>
            <a:ext cx="4860540" cy="347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7175" indent="-257175">
              <a:buFont typeface="Arial" panose="020B0604020202020204" pitchFamily="34" charset="0"/>
              <a:buChar char="•"/>
            </a:pPr>
            <a:r>
              <a:rPr lang="es-ES" dirty="0">
                <a:solidFill>
                  <a:schemeClr val="tx1"/>
                </a:solidFill>
                <a:latin typeface="Arial" panose="020B0604020202020204" pitchFamily="34" charset="0"/>
                <a:cs typeface="Arial" panose="020B0604020202020204" pitchFamily="34" charset="0"/>
              </a:rPr>
              <a:t>Corrección voluntaria (mayor impuesto  menor saldo a favor).</a:t>
            </a:r>
          </a:p>
          <a:p>
            <a:pPr marL="257175" indent="-257175">
              <a:buFont typeface="Arial" panose="020B0604020202020204" pitchFamily="34" charset="0"/>
              <a:buChar char="•"/>
            </a:pPr>
            <a:endParaRPr lang="es-ES" dirty="0">
              <a:solidFill>
                <a:schemeClr val="tx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s-ES" dirty="0">
                <a:solidFill>
                  <a:schemeClr val="tx1"/>
                </a:solidFill>
                <a:latin typeface="Arial" panose="020B0604020202020204" pitchFamily="34" charset="0"/>
                <a:cs typeface="Arial" panose="020B0604020202020204" pitchFamily="34" charset="0"/>
              </a:rPr>
              <a:t>Corrección con emplazamiento </a:t>
            </a:r>
          </a:p>
          <a:p>
            <a:pPr marL="257175" indent="-257175">
              <a:buFont typeface="Arial" panose="020B0604020202020204" pitchFamily="34" charset="0"/>
              <a:buChar char="•"/>
            </a:pPr>
            <a:endParaRPr lang="es-ES" dirty="0">
              <a:solidFill>
                <a:schemeClr val="tx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s-ES" dirty="0">
                <a:solidFill>
                  <a:schemeClr val="tx1"/>
                </a:solidFill>
                <a:latin typeface="Arial" panose="020B0604020202020204" pitchFamily="34" charset="0"/>
                <a:cs typeface="Arial" panose="020B0604020202020204" pitchFamily="34" charset="0"/>
              </a:rPr>
              <a:t>Corrección glosas requerimiento especial</a:t>
            </a:r>
          </a:p>
          <a:p>
            <a:pPr marL="257175" indent="-257175">
              <a:buFont typeface="Arial" panose="020B0604020202020204" pitchFamily="34" charset="0"/>
              <a:buChar char="•"/>
            </a:pPr>
            <a:endParaRPr lang="es-ES" dirty="0">
              <a:solidFill>
                <a:schemeClr val="tx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s-ES" dirty="0">
                <a:solidFill>
                  <a:schemeClr val="tx1"/>
                </a:solidFill>
                <a:latin typeface="Arial" panose="020B0604020202020204" pitchFamily="34" charset="0"/>
                <a:cs typeface="Arial" panose="020B0604020202020204" pitchFamily="34" charset="0"/>
              </a:rPr>
              <a:t>Correcciones que se deriven de la liquidación de </a:t>
            </a:r>
            <a:r>
              <a:rPr lang="es-ES" dirty="0" smtClean="0">
                <a:solidFill>
                  <a:schemeClr val="tx1"/>
                </a:solidFill>
                <a:latin typeface="Arial" panose="020B0604020202020204" pitchFamily="34" charset="0"/>
                <a:cs typeface="Arial" panose="020B0604020202020204" pitchFamily="34" charset="0"/>
              </a:rPr>
              <a:t>corrección</a:t>
            </a:r>
          </a:p>
          <a:p>
            <a:pPr marL="257175" indent="-257175">
              <a:buFont typeface="Arial" panose="020B0604020202020204" pitchFamily="34" charset="0"/>
              <a:buChar char="•"/>
            </a:pPr>
            <a:endParaRPr lang="es-ES" dirty="0">
              <a:solidFill>
                <a:schemeClr val="tx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s-ES" dirty="0" smtClean="0">
                <a:solidFill>
                  <a:schemeClr val="tx1"/>
                </a:solidFill>
                <a:latin typeface="Arial" panose="020B0604020202020204" pitchFamily="34" charset="0"/>
                <a:cs typeface="Arial" panose="020B0604020202020204" pitchFamily="34" charset="0"/>
              </a:rPr>
              <a:t>590 E.T. Corrección provocada</a:t>
            </a:r>
            <a:endParaRPr lang="es-E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93322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71800" y="620688"/>
            <a:ext cx="3710136" cy="4860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chemeClr val="tx1"/>
                </a:solidFill>
              </a:rPr>
              <a:t>RESOLUCION 043 DE MARZO 5 DE 2013 </a:t>
            </a:r>
            <a:r>
              <a:rPr lang="es-ES" sz="2000" b="1" dirty="0" smtClean="0">
                <a:solidFill>
                  <a:schemeClr val="tx1"/>
                </a:solidFill>
              </a:rPr>
              <a:t>Artículo </a:t>
            </a:r>
            <a:r>
              <a:rPr lang="es-ES" sz="2000" b="1" dirty="0">
                <a:solidFill>
                  <a:schemeClr val="tx1"/>
                </a:solidFill>
              </a:rPr>
              <a:t>4 </a:t>
            </a:r>
          </a:p>
        </p:txBody>
      </p:sp>
      <p:sp>
        <p:nvSpPr>
          <p:cNvPr id="3" name="Rectángulo 2"/>
          <p:cNvSpPr/>
          <p:nvPr/>
        </p:nvSpPr>
        <p:spPr>
          <a:xfrm>
            <a:off x="1835696" y="1484784"/>
            <a:ext cx="5760640" cy="3816424"/>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solidFill>
                  <a:schemeClr val="tx1"/>
                </a:solidFill>
                <a:latin typeface="Arial" panose="020B0604020202020204" pitchFamily="34" charset="0"/>
                <a:cs typeface="Arial" panose="020B0604020202020204" pitchFamily="34" charset="0"/>
              </a:rPr>
              <a:t>“</a:t>
            </a:r>
            <a:r>
              <a:rPr lang="es-ES" b="1" dirty="0">
                <a:solidFill>
                  <a:schemeClr val="tx1"/>
                </a:solidFill>
                <a:latin typeface="Arial" panose="020B0604020202020204" pitchFamily="34" charset="0"/>
                <a:cs typeface="Arial" panose="020B0604020202020204" pitchFamily="34" charset="0"/>
              </a:rPr>
              <a:t>Parágrafo 3</a:t>
            </a:r>
            <a:r>
              <a:rPr lang="es-ES" dirty="0">
                <a:solidFill>
                  <a:schemeClr val="tx1"/>
                </a:solidFill>
                <a:latin typeface="Arial" panose="020B0604020202020204" pitchFamily="34" charset="0"/>
                <a:cs typeface="Arial" panose="020B0604020202020204" pitchFamily="34" charset="0"/>
              </a:rPr>
              <a:t>. Los obligados a presentar virtualmente el Formato 1732 y el Formulario 110, en caso de hacer correcciones, deberán generar un nuevo formato 1732 y seguir el procedimiento previsto en este articulo”</a:t>
            </a:r>
          </a:p>
          <a:p>
            <a:endParaRPr lang="es-ES" dirty="0">
              <a:solidFill>
                <a:schemeClr val="tx1"/>
              </a:solidFill>
              <a:latin typeface="Arial" panose="020B0604020202020204" pitchFamily="34" charset="0"/>
              <a:cs typeface="Arial" panose="020B0604020202020204" pitchFamily="34" charset="0"/>
            </a:endParaRPr>
          </a:p>
          <a:p>
            <a:r>
              <a:rPr lang="es-ES" dirty="0">
                <a:solidFill>
                  <a:schemeClr val="tx1"/>
                </a:solidFill>
                <a:latin typeface="Arial" panose="020B0604020202020204" pitchFamily="34" charset="0"/>
                <a:cs typeface="Arial" panose="020B0604020202020204" pitchFamily="34" charset="0"/>
              </a:rPr>
              <a:t>“</a:t>
            </a:r>
            <a:r>
              <a:rPr lang="es-ES" b="1" dirty="0">
                <a:solidFill>
                  <a:schemeClr val="tx1"/>
                </a:solidFill>
                <a:latin typeface="Arial" panose="020B0604020202020204" pitchFamily="34" charset="0"/>
                <a:cs typeface="Arial" panose="020B0604020202020204" pitchFamily="34" charset="0"/>
              </a:rPr>
              <a:t>Articulo 5. Sanciones. </a:t>
            </a:r>
            <a:r>
              <a:rPr lang="es-ES" dirty="0">
                <a:solidFill>
                  <a:schemeClr val="tx1"/>
                </a:solidFill>
                <a:latin typeface="Arial" panose="020B0604020202020204" pitchFamily="34" charset="0"/>
                <a:cs typeface="Arial" panose="020B0604020202020204" pitchFamily="34" charset="0"/>
              </a:rPr>
              <a:t>El incumplimiento en la obligación respecto del Formato No 1732 dará lugar a al aplicación de las sanciones contempladas en el articulo 651 del Estatuto Tributario, cuando no se presente simultáneamente con el Formulario No  110, o cuando el contenido presente errores, o no corresponda a lo solicitado</a:t>
            </a:r>
            <a:r>
              <a:rPr lang="es-ES" dirty="0" smtClean="0">
                <a:solidFill>
                  <a:schemeClr val="tx1"/>
                </a:solidFill>
                <a:latin typeface="Arial" panose="020B0604020202020204" pitchFamily="34" charset="0"/>
                <a:cs typeface="Arial" panose="020B0604020202020204" pitchFamily="34" charset="0"/>
              </a:rPr>
              <a:t>.</a:t>
            </a:r>
            <a:endParaRPr lang="es-E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17969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rot="5400000">
            <a:off x="4292107" y="-773605"/>
            <a:ext cx="685800" cy="4338482"/>
          </a:xfrm>
          <a:prstGeom prst="rect">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400" b="1" dirty="0">
                <a:solidFill>
                  <a:schemeClr val="tx1"/>
                </a:solidFill>
              </a:rPr>
              <a:t>NO APLICA CORRECCION 1732 </a:t>
            </a:r>
          </a:p>
        </p:txBody>
      </p:sp>
      <p:sp>
        <p:nvSpPr>
          <p:cNvPr id="3" name="Rectángulo 2"/>
          <p:cNvSpPr/>
          <p:nvPr/>
        </p:nvSpPr>
        <p:spPr>
          <a:xfrm>
            <a:off x="2681790" y="2204864"/>
            <a:ext cx="3780420" cy="28083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7175" indent="-257175">
              <a:buFont typeface="Courier New" panose="02070309020205020404" pitchFamily="49" charset="0"/>
              <a:buChar char="o"/>
            </a:pPr>
            <a:r>
              <a:rPr lang="es-ES" sz="2000" dirty="0">
                <a:solidFill>
                  <a:schemeClr val="tx1"/>
                </a:solidFill>
                <a:latin typeface="Arial" panose="020B0604020202020204" pitchFamily="34" charset="0"/>
                <a:cs typeface="Arial" panose="020B0604020202020204" pitchFamily="34" charset="0"/>
              </a:rPr>
              <a:t>Corrección artículo 589 E.T. (menor impuesto, mayor saldo a favor)</a:t>
            </a:r>
          </a:p>
          <a:p>
            <a:endParaRPr lang="es-ES" sz="2000" dirty="0">
              <a:solidFill>
                <a:schemeClr val="tx1"/>
              </a:solidFill>
              <a:latin typeface="Arial" panose="020B0604020202020204" pitchFamily="34" charset="0"/>
              <a:cs typeface="Arial" panose="020B0604020202020204" pitchFamily="34" charset="0"/>
            </a:endParaRPr>
          </a:p>
          <a:p>
            <a:endParaRPr lang="es-ES" sz="2000" dirty="0">
              <a:solidFill>
                <a:schemeClr val="tx1"/>
              </a:solidFill>
              <a:latin typeface="Arial" panose="020B0604020202020204" pitchFamily="34" charset="0"/>
              <a:cs typeface="Arial" panose="020B0604020202020204" pitchFamily="34" charset="0"/>
            </a:endParaRPr>
          </a:p>
          <a:p>
            <a:pPr marL="257175" indent="-257175">
              <a:buFont typeface="Courier New" panose="02070309020205020404" pitchFamily="49" charset="0"/>
              <a:buChar char="o"/>
            </a:pPr>
            <a:r>
              <a:rPr lang="es-ES" sz="2000" dirty="0">
                <a:solidFill>
                  <a:schemeClr val="tx1"/>
                </a:solidFill>
                <a:latin typeface="Arial" panose="020B0604020202020204" pitchFamily="34" charset="0"/>
                <a:cs typeface="Arial" panose="020B0604020202020204" pitchFamily="34" charset="0"/>
              </a:rPr>
              <a:t>Correcciones Ley antitramites (artículo 43 Ley 962 de 2005)</a:t>
            </a:r>
          </a:p>
        </p:txBody>
      </p:sp>
    </p:spTree>
    <p:extLst>
      <p:ext uri="{BB962C8B-B14F-4D97-AF65-F5344CB8AC3E}">
        <p14:creationId xmlns:p14="http://schemas.microsoft.com/office/powerpoint/2010/main" val="40152882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a:spLocks noGrp="1"/>
          </p:cNvSpPr>
          <p:nvPr>
            <p:ph type="ctrTitle"/>
          </p:nvPr>
        </p:nvSpPr>
        <p:spPr>
          <a:xfrm>
            <a:off x="827584" y="0"/>
            <a:ext cx="7772400" cy="1584229"/>
          </a:xfrm>
        </p:spPr>
        <p:txBody>
          <a:bodyPr>
            <a:noAutofit/>
          </a:bodyPr>
          <a:lstStyle/>
          <a:p>
            <a:pPr algn="ctr">
              <a:defRPr/>
            </a:pPr>
            <a:r>
              <a:rPr lang="es-CO" sz="3600" b="1" dirty="0" smtClean="0">
                <a:solidFill>
                  <a:schemeClr val="tx2">
                    <a:lumMod val="50000"/>
                  </a:schemeClr>
                </a:solidFill>
                <a:effectLst>
                  <a:outerShdw blurRad="38100" dist="38100" dir="2700000" algn="tl">
                    <a:srgbClr val="000000">
                      <a:alpha val="43137"/>
                    </a:srgbClr>
                  </a:outerShdw>
                </a:effectLst>
              </a:rPr>
              <a:t>Información contable </a:t>
            </a:r>
            <a:r>
              <a:rPr lang="es-CO" sz="3600" b="1" dirty="0" err="1" smtClean="0">
                <a:solidFill>
                  <a:schemeClr val="tx2">
                    <a:lumMod val="50000"/>
                  </a:schemeClr>
                </a:solidFill>
                <a:effectLst>
                  <a:outerShdw blurRad="38100" dist="38100" dir="2700000" algn="tl">
                    <a:srgbClr val="000000">
                      <a:alpha val="43137"/>
                    </a:srgbClr>
                  </a:outerShdw>
                </a:effectLst>
              </a:rPr>
              <a:t>vrs</a:t>
            </a:r>
            <a:r>
              <a:rPr lang="es-CO" sz="3600" b="1" dirty="0" smtClean="0">
                <a:solidFill>
                  <a:schemeClr val="tx2">
                    <a:lumMod val="50000"/>
                  </a:schemeClr>
                </a:solidFill>
                <a:effectLst>
                  <a:outerShdw blurRad="38100" dist="38100" dir="2700000" algn="tl">
                    <a:srgbClr val="000000">
                      <a:alpha val="43137"/>
                    </a:srgbClr>
                  </a:outerShdw>
                </a:effectLst>
              </a:rPr>
              <a:t> la información del impuesto de renta y cree</a:t>
            </a:r>
            <a:br>
              <a:rPr lang="es-CO" sz="3600" b="1" dirty="0" smtClean="0">
                <a:solidFill>
                  <a:schemeClr val="tx2">
                    <a:lumMod val="50000"/>
                  </a:schemeClr>
                </a:solidFill>
                <a:effectLst>
                  <a:outerShdw blurRad="38100" dist="38100" dir="2700000" algn="tl">
                    <a:srgbClr val="000000">
                      <a:alpha val="43137"/>
                    </a:srgbClr>
                  </a:outerShdw>
                </a:effectLst>
              </a:rPr>
            </a:br>
            <a:r>
              <a:rPr lang="es-CO" sz="3600" b="1" dirty="0" smtClean="0">
                <a:solidFill>
                  <a:schemeClr val="tx2">
                    <a:lumMod val="50000"/>
                  </a:schemeClr>
                </a:solidFill>
                <a:effectLst>
                  <a:outerShdw blurRad="38100" dist="38100" dir="2700000" algn="tl">
                    <a:srgbClr val="000000">
                      <a:alpha val="43137"/>
                    </a:srgbClr>
                  </a:outerShdw>
                </a:effectLst>
              </a:rPr>
              <a:t>Conciliación</a:t>
            </a:r>
            <a:endParaRPr lang="es-CO" sz="3600" b="1" dirty="0">
              <a:solidFill>
                <a:schemeClr val="tx2">
                  <a:lumMod val="50000"/>
                </a:schemeClr>
              </a:solidFill>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4581128"/>
            <a:ext cx="3172691" cy="2276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11" descr="signos de interrogacion"/>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220807">
            <a:off x="3151400" y="2174914"/>
            <a:ext cx="2818702" cy="2818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903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1 Título"/>
          <p:cNvSpPr txBox="1">
            <a:spLocks/>
          </p:cNvSpPr>
          <p:nvPr/>
        </p:nvSpPr>
        <p:spPr>
          <a:xfrm>
            <a:off x="613792" y="2204864"/>
            <a:ext cx="5614392" cy="115212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sz="1800" dirty="0" smtClean="0">
                <a:latin typeface="Arial" pitchFamily="34" charset="0"/>
                <a:cs typeface="Arial" pitchFamily="34" charset="0"/>
              </a:rPr>
              <a:t>Intereses pagados por encima de lo autorizado, los de mora en el pago de obligaciones tributarias y los pagados a filiales y casas matrices. Art. 107, 117, 124-1 E.T.</a:t>
            </a:r>
            <a:endParaRPr lang="es-MX" sz="1800" dirty="0">
              <a:latin typeface="Arial" pitchFamily="34" charset="0"/>
              <a:cs typeface="Arial" pitchFamily="34" charset="0"/>
            </a:endParaRPr>
          </a:p>
        </p:txBody>
      </p:sp>
      <p:sp>
        <p:nvSpPr>
          <p:cNvPr id="8" name="1 Título"/>
          <p:cNvSpPr txBox="1">
            <a:spLocks/>
          </p:cNvSpPr>
          <p:nvPr/>
        </p:nvSpPr>
        <p:spPr>
          <a:xfrm>
            <a:off x="611560" y="3861048"/>
            <a:ext cx="5758408" cy="936104"/>
          </a:xfrm>
          <a:prstGeom prst="rect">
            <a:avLst/>
          </a:prstGeom>
        </p:spPr>
        <p:txBody>
          <a:bodyPr vert="horz" lIns="91440" tIns="45720" rIns="91440" bIns="45720" rtlCol="0" anchor="ctr">
            <a:noAutofit/>
          </a:bodyPr>
          <a:lstStyle>
            <a:defPPr>
              <a:defRPr lang="es-CO"/>
            </a:defPPr>
            <a:lvl1pPr>
              <a:spcBef>
                <a:spcPct val="0"/>
              </a:spcBef>
              <a:buNone/>
              <a:defRPr>
                <a:latin typeface="Arial" pitchFamily="34" charset="0"/>
                <a:ea typeface="+mj-ea"/>
                <a:cs typeface="Arial" pitchFamily="34" charset="0"/>
              </a:defRPr>
            </a:lvl1pPr>
          </a:lstStyle>
          <a:p>
            <a:r>
              <a:rPr lang="es-MX" dirty="0"/>
              <a:t>Multas y sanciones a favor de entidades oficiales (excepto las indemnizaciones laborales Concept.  1514 de 2012)</a:t>
            </a:r>
          </a:p>
        </p:txBody>
      </p:sp>
      <p:sp>
        <p:nvSpPr>
          <p:cNvPr id="9" name="1 Título"/>
          <p:cNvSpPr txBox="1">
            <a:spLocks/>
          </p:cNvSpPr>
          <p:nvPr/>
        </p:nvSpPr>
        <p:spPr>
          <a:xfrm>
            <a:off x="611560" y="5589240"/>
            <a:ext cx="5758408" cy="9361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sz="1800" dirty="0" smtClean="0">
                <a:latin typeface="Arial" pitchFamily="34" charset="0"/>
                <a:cs typeface="Arial" pitchFamily="34" charset="0"/>
              </a:rPr>
              <a:t>Aportes parafiscales y de seguridad social causados pero no pagados Art. 114 E.T. Concept. DIAN 042747 de 2009.</a:t>
            </a:r>
            <a:endParaRPr lang="es-MX" sz="1800" dirty="0">
              <a:latin typeface="Arial" pitchFamily="34" charset="0"/>
              <a:cs typeface="Arial"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2270005670"/>
              </p:ext>
            </p:extLst>
          </p:nvPr>
        </p:nvGraphicFramePr>
        <p:xfrm>
          <a:off x="7092280" y="928142"/>
          <a:ext cx="1944216" cy="628650"/>
        </p:xfrm>
        <a:graphic>
          <a:graphicData uri="http://schemas.openxmlformats.org/drawingml/2006/table">
            <a:tbl>
              <a:tblPr>
                <a:tableStyleId>{5C22544A-7EE6-4342-B048-85BDC9FD1C3A}</a:tableStyleId>
              </a:tblPr>
              <a:tblGrid>
                <a:gridCol w="972108">
                  <a:extLst>
                    <a:ext uri="{9D8B030D-6E8A-4147-A177-3AD203B41FA5}">
                      <a16:colId xmlns:a16="http://schemas.microsoft.com/office/drawing/2014/main" xmlns="" val="1456562390"/>
                    </a:ext>
                  </a:extLst>
                </a:gridCol>
                <a:gridCol w="972108">
                  <a:extLst>
                    <a:ext uri="{9D8B030D-6E8A-4147-A177-3AD203B41FA5}">
                      <a16:colId xmlns:a16="http://schemas.microsoft.com/office/drawing/2014/main" xmlns="" val="3393305838"/>
                    </a:ext>
                  </a:extLst>
                </a:gridCol>
              </a:tblGrid>
              <a:tr h="200025">
                <a:tc gridSpan="2">
                  <a:txBody>
                    <a:bodyPr/>
                    <a:lstStyle/>
                    <a:p>
                      <a:pPr algn="ctr" fontAlgn="b"/>
                      <a:r>
                        <a:rPr lang="es-ES" sz="2000" b="1" u="none" strike="noStrike" dirty="0">
                          <a:effectLst/>
                          <a:latin typeface="Arial Black" panose="020B0A04020102020204" pitchFamily="34" charset="0"/>
                        </a:rPr>
                        <a:t>Aplicación</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hMerge="1">
                  <a:txBody>
                    <a:bodyPr/>
                    <a:lstStyle/>
                    <a:p>
                      <a:endParaRPr lang="es-ES"/>
                    </a:p>
                  </a:txBody>
                  <a:tcPr/>
                </a:tc>
                <a:extLst>
                  <a:ext uri="{0D108BD9-81ED-4DB2-BD59-A6C34878D82A}">
                    <a16:rowId xmlns:a16="http://schemas.microsoft.com/office/drawing/2014/main" xmlns="" val="2042140547"/>
                  </a:ext>
                </a:extLst>
              </a:tr>
              <a:tr h="200025">
                <a:tc>
                  <a:txBody>
                    <a:bodyPr/>
                    <a:lstStyle/>
                    <a:p>
                      <a:pPr algn="ctr" fontAlgn="b"/>
                      <a:r>
                        <a:rPr lang="es-ES" sz="2000" b="1" u="none" strike="noStrike" dirty="0">
                          <a:effectLst/>
                          <a:latin typeface="Arial Black" panose="020B0A04020102020204" pitchFamily="34" charset="0"/>
                        </a:rPr>
                        <a:t>Renta</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a:txBody>
                    <a:bodyPr/>
                    <a:lstStyle/>
                    <a:p>
                      <a:pPr algn="ctr" fontAlgn="b"/>
                      <a:r>
                        <a:rPr lang="es-ES" sz="2000" b="1" u="none" strike="noStrike" dirty="0">
                          <a:effectLst/>
                          <a:latin typeface="Arial Black" panose="020B0A04020102020204" pitchFamily="34" charset="0"/>
                        </a:rPr>
                        <a:t>CREE</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extLst>
                  <a:ext uri="{0D108BD9-81ED-4DB2-BD59-A6C34878D82A}">
                    <a16:rowId xmlns:a16="http://schemas.microsoft.com/office/drawing/2014/main" xmlns="" val="252227436"/>
                  </a:ext>
                </a:extLst>
              </a:tr>
            </a:tbl>
          </a:graphicData>
        </a:graphic>
      </p:graphicFrame>
      <p:sp>
        <p:nvSpPr>
          <p:cNvPr id="3" name="Rectángulo 2"/>
          <p:cNvSpPr/>
          <p:nvPr/>
        </p:nvSpPr>
        <p:spPr>
          <a:xfrm>
            <a:off x="1327356" y="231031"/>
            <a:ext cx="4972836" cy="461665"/>
          </a:xfrm>
          <a:prstGeom prst="rect">
            <a:avLst/>
          </a:prstGeom>
        </p:spPr>
        <p:txBody>
          <a:bodyPr wrap="none">
            <a:spAutoFit/>
          </a:bodyPr>
          <a:lstStyle/>
          <a:p>
            <a:r>
              <a:rPr lang="es-CO" sz="24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Procedencia de Costos y Gastos</a:t>
            </a:r>
            <a:endParaRPr lang="es-ES" sz="2400"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1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1395" y="2348880"/>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1395" y="4013085"/>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1395" y="5833247"/>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890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760040" y="116632"/>
            <a:ext cx="7772400" cy="57606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s-CO" sz="2400" b="1" dirty="0" smtClean="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Qué son los …</a:t>
            </a:r>
            <a:endParaRPr lang="es-CO" sz="2400" b="1" dirty="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5" name="Tabla 4"/>
          <p:cNvGraphicFramePr>
            <a:graphicFrameLocks noGrp="1"/>
          </p:cNvGraphicFramePr>
          <p:nvPr>
            <p:extLst/>
          </p:nvPr>
        </p:nvGraphicFramePr>
        <p:xfrm>
          <a:off x="539550" y="764704"/>
          <a:ext cx="8496943" cy="506730"/>
        </p:xfrm>
        <a:graphic>
          <a:graphicData uri="http://schemas.openxmlformats.org/drawingml/2006/table">
            <a:tbl>
              <a:tblPr>
                <a:tableStyleId>{5C22544A-7EE6-4342-B048-85BDC9FD1C3A}</a:tableStyleId>
              </a:tblPr>
              <a:tblGrid>
                <a:gridCol w="1193950">
                  <a:extLst>
                    <a:ext uri="{9D8B030D-6E8A-4147-A177-3AD203B41FA5}">
                      <a16:colId xmlns:a16="http://schemas.microsoft.com/office/drawing/2014/main" xmlns="" val="2331797004"/>
                    </a:ext>
                  </a:extLst>
                </a:gridCol>
                <a:gridCol w="1193950">
                  <a:extLst>
                    <a:ext uri="{9D8B030D-6E8A-4147-A177-3AD203B41FA5}">
                      <a16:colId xmlns:a16="http://schemas.microsoft.com/office/drawing/2014/main" xmlns="" val="1795136317"/>
                    </a:ext>
                  </a:extLst>
                </a:gridCol>
                <a:gridCol w="1333243">
                  <a:extLst>
                    <a:ext uri="{9D8B030D-6E8A-4147-A177-3AD203B41FA5}">
                      <a16:colId xmlns:a16="http://schemas.microsoft.com/office/drawing/2014/main" xmlns="" val="2075612167"/>
                    </a:ext>
                  </a:extLst>
                </a:gridCol>
                <a:gridCol w="1193950">
                  <a:extLst>
                    <a:ext uri="{9D8B030D-6E8A-4147-A177-3AD203B41FA5}">
                      <a16:colId xmlns:a16="http://schemas.microsoft.com/office/drawing/2014/main" xmlns="" val="4267792170"/>
                    </a:ext>
                  </a:extLst>
                </a:gridCol>
                <a:gridCol w="1193950">
                  <a:extLst>
                    <a:ext uri="{9D8B030D-6E8A-4147-A177-3AD203B41FA5}">
                      <a16:colId xmlns:a16="http://schemas.microsoft.com/office/drawing/2014/main" xmlns="" val="1081426817"/>
                    </a:ext>
                  </a:extLst>
                </a:gridCol>
                <a:gridCol w="1193950">
                  <a:extLst>
                    <a:ext uri="{9D8B030D-6E8A-4147-A177-3AD203B41FA5}">
                      <a16:colId xmlns:a16="http://schemas.microsoft.com/office/drawing/2014/main" xmlns="" val="1040016078"/>
                    </a:ext>
                  </a:extLst>
                </a:gridCol>
                <a:gridCol w="1193950">
                  <a:extLst>
                    <a:ext uri="{9D8B030D-6E8A-4147-A177-3AD203B41FA5}">
                      <a16:colId xmlns:a16="http://schemas.microsoft.com/office/drawing/2014/main" xmlns="" val="2291714230"/>
                    </a:ext>
                  </a:extLst>
                </a:gridCol>
              </a:tblGrid>
              <a:tr h="190500">
                <a:tc>
                  <a:txBody>
                    <a:bodyPr/>
                    <a:lstStyle/>
                    <a:p>
                      <a:pPr algn="ctr" fontAlgn="b"/>
                      <a:r>
                        <a:rPr lang="es-ES" sz="1600" b="1" u="none" strike="noStrike">
                          <a:solidFill>
                            <a:schemeClr val="accent6">
                              <a:lumMod val="75000"/>
                            </a:schemeClr>
                          </a:solidFill>
                          <a:effectLst/>
                          <a:latin typeface="Arial" panose="020B0604020202020204" pitchFamily="34" charset="0"/>
                          <a:cs typeface="Arial" panose="020B0604020202020204" pitchFamily="34" charset="0"/>
                        </a:rPr>
                        <a:t>I</a:t>
                      </a:r>
                      <a:endParaRPr lang="es-ES" sz="1600" b="1" i="0" u="none" strike="noStrike">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s-ES" sz="1600" b="1" u="none" strike="noStrike">
                          <a:solidFill>
                            <a:schemeClr val="accent6">
                              <a:lumMod val="75000"/>
                            </a:schemeClr>
                          </a:solidFill>
                          <a:effectLst/>
                          <a:latin typeface="Arial" panose="020B0604020202020204" pitchFamily="34" charset="0"/>
                          <a:cs typeface="Arial" panose="020B0604020202020204" pitchFamily="34" charset="0"/>
                        </a:rPr>
                        <a:t>N</a:t>
                      </a:r>
                      <a:endParaRPr lang="es-ES" sz="1600" b="1" i="0" u="none" strike="noStrike">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s-ES" sz="1600" b="1" u="none" strike="noStrike">
                          <a:solidFill>
                            <a:schemeClr val="accent6">
                              <a:lumMod val="75000"/>
                            </a:schemeClr>
                          </a:solidFill>
                          <a:effectLst/>
                          <a:latin typeface="Arial" panose="020B0604020202020204" pitchFamily="34" charset="0"/>
                          <a:cs typeface="Arial" panose="020B0604020202020204" pitchFamily="34" charset="0"/>
                        </a:rPr>
                        <a:t>C</a:t>
                      </a:r>
                      <a:endParaRPr lang="es-ES" sz="1600" b="1" i="0" u="none" strike="noStrike">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s-ES" sz="1600" b="1" u="none" strike="noStrike">
                          <a:solidFill>
                            <a:schemeClr val="accent6">
                              <a:lumMod val="75000"/>
                            </a:schemeClr>
                          </a:solidFill>
                          <a:effectLst/>
                          <a:latin typeface="Arial" panose="020B0604020202020204" pitchFamily="34" charset="0"/>
                          <a:cs typeface="Arial" panose="020B0604020202020204" pitchFamily="34" charset="0"/>
                        </a:rPr>
                        <a:t>R</a:t>
                      </a:r>
                      <a:endParaRPr lang="es-ES" sz="1600" b="1" i="0" u="none" strike="noStrike">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s-ES" sz="1600" b="1" u="none" strike="noStrike">
                          <a:solidFill>
                            <a:schemeClr val="accent6">
                              <a:lumMod val="75000"/>
                            </a:schemeClr>
                          </a:solidFill>
                          <a:effectLst/>
                          <a:latin typeface="Arial" panose="020B0604020202020204" pitchFamily="34" charset="0"/>
                          <a:cs typeface="Arial" panose="020B0604020202020204" pitchFamily="34" charset="0"/>
                        </a:rPr>
                        <a:t>N</a:t>
                      </a:r>
                      <a:endParaRPr lang="es-ES" sz="1600" b="1" i="0" u="none" strike="noStrike">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s-ES" sz="1600" b="1" u="none" strike="noStrike">
                          <a:solidFill>
                            <a:schemeClr val="accent6">
                              <a:lumMod val="75000"/>
                            </a:schemeClr>
                          </a:solidFill>
                          <a:effectLst/>
                          <a:latin typeface="Arial" panose="020B0604020202020204" pitchFamily="34" charset="0"/>
                          <a:cs typeface="Arial" panose="020B0604020202020204" pitchFamily="34" charset="0"/>
                        </a:rPr>
                        <a:t>G</a:t>
                      </a:r>
                      <a:endParaRPr lang="es-ES" sz="1600" b="1" i="0" u="none" strike="noStrike">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s-ES" sz="1600" b="1" u="none" strike="noStrike" dirty="0">
                          <a:solidFill>
                            <a:schemeClr val="accent6">
                              <a:lumMod val="75000"/>
                            </a:schemeClr>
                          </a:solidFill>
                          <a:effectLst/>
                          <a:latin typeface="Arial" panose="020B0604020202020204" pitchFamily="34" charset="0"/>
                          <a:cs typeface="Arial" panose="020B0604020202020204" pitchFamily="34" charset="0"/>
                        </a:rPr>
                        <a:t>O</a:t>
                      </a:r>
                      <a:endParaRPr lang="es-ES" sz="1600" b="1" i="0" u="none" strike="noStrike" dirty="0">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798206682"/>
                  </a:ext>
                </a:extLst>
              </a:tr>
              <a:tr h="190500">
                <a:tc>
                  <a:txBody>
                    <a:bodyPr/>
                    <a:lstStyle/>
                    <a:p>
                      <a:pPr algn="ctr" fontAlgn="b"/>
                      <a:r>
                        <a:rPr lang="es-ES" sz="1600" b="1" u="none" strike="noStrike">
                          <a:effectLst/>
                          <a:latin typeface="Arial" panose="020B0604020202020204" pitchFamily="34" charset="0"/>
                          <a:cs typeface="Arial" panose="020B0604020202020204" pitchFamily="34" charset="0"/>
                        </a:rPr>
                        <a:t>Ingresos</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ES" sz="1600" b="1" u="none" strike="noStrike">
                          <a:effectLst/>
                          <a:latin typeface="Arial" panose="020B0604020202020204" pitchFamily="34" charset="0"/>
                          <a:cs typeface="Arial" panose="020B0604020202020204" pitchFamily="34" charset="0"/>
                        </a:rPr>
                        <a:t>no</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ES" sz="1600" b="1" u="none" strike="noStrike">
                          <a:effectLst/>
                          <a:latin typeface="Arial" panose="020B0604020202020204" pitchFamily="34" charset="0"/>
                          <a:cs typeface="Arial" panose="020B0604020202020204" pitchFamily="34" charset="0"/>
                        </a:rPr>
                        <a:t>Constitutivos</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ES" sz="1600" b="1" u="none" strike="noStrike">
                          <a:effectLst/>
                          <a:latin typeface="Arial" panose="020B0604020202020204" pitchFamily="34" charset="0"/>
                          <a:cs typeface="Arial" panose="020B0604020202020204" pitchFamily="34" charset="0"/>
                        </a:rPr>
                        <a:t>de renta</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ES" sz="1600" b="1" u="none" strike="noStrike">
                          <a:effectLst/>
                          <a:latin typeface="Arial" panose="020B0604020202020204" pitchFamily="34" charset="0"/>
                          <a:cs typeface="Arial" panose="020B0604020202020204" pitchFamily="34" charset="0"/>
                        </a:rPr>
                        <a:t>ni</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ES" sz="1600" b="1" u="none" strike="noStrike">
                          <a:effectLst/>
                          <a:latin typeface="Arial" panose="020B0604020202020204" pitchFamily="34" charset="0"/>
                          <a:cs typeface="Arial" panose="020B0604020202020204" pitchFamily="34" charset="0"/>
                        </a:rPr>
                        <a:t>Ganancia</a:t>
                      </a:r>
                      <a:endParaRPr lang="es-E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ES" sz="1600" b="1" u="none" strike="noStrike" dirty="0">
                          <a:effectLst/>
                          <a:latin typeface="Arial" panose="020B0604020202020204" pitchFamily="34" charset="0"/>
                          <a:cs typeface="Arial" panose="020B0604020202020204" pitchFamily="34" charset="0"/>
                        </a:rPr>
                        <a:t>Ocasional</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3358982"/>
                  </a:ext>
                </a:extLst>
              </a:tr>
            </a:tbl>
          </a:graphicData>
        </a:graphic>
      </p:graphicFrame>
      <p:sp>
        <p:nvSpPr>
          <p:cNvPr id="6" name="Rectángulo 5"/>
          <p:cNvSpPr/>
          <p:nvPr/>
        </p:nvSpPr>
        <p:spPr>
          <a:xfrm>
            <a:off x="760040" y="1916832"/>
            <a:ext cx="8204448" cy="1200329"/>
          </a:xfrm>
          <a:prstGeom prst="rect">
            <a:avLst/>
          </a:prstGeom>
        </p:spPr>
        <p:txBody>
          <a:bodyPr wrap="square">
            <a:spAutoFit/>
          </a:bodyPr>
          <a:lstStyle/>
          <a:p>
            <a:r>
              <a:rPr lang="es-ES" dirty="0" smtClean="0">
                <a:solidFill>
                  <a:srgbClr val="333333"/>
                </a:solidFill>
                <a:latin typeface="Roboto"/>
              </a:rPr>
              <a:t>“Los </a:t>
            </a:r>
            <a:r>
              <a:rPr lang="es-ES" dirty="0">
                <a:solidFill>
                  <a:srgbClr val="333333"/>
                </a:solidFill>
                <a:latin typeface="Roboto"/>
              </a:rPr>
              <a:t>ingresos no constitutivos de renta ni ganancia ocasional –INCRNGO- son un tipo de ingresos que aun reuniendo la totalidad de las características para ser  ingresos gravables y estando registrados </a:t>
            </a:r>
            <a:r>
              <a:rPr lang="es-ES" dirty="0" smtClean="0">
                <a:solidFill>
                  <a:srgbClr val="333333"/>
                </a:solidFill>
                <a:latin typeface="Roboto"/>
              </a:rPr>
              <a:t>contablemente, </a:t>
            </a:r>
            <a:r>
              <a:rPr lang="es-ES" dirty="0">
                <a:solidFill>
                  <a:srgbClr val="333333"/>
                </a:solidFill>
                <a:latin typeface="Roboto"/>
              </a:rPr>
              <a:t>han sido beneficiados por expresa norma fiscal para no catalogarse como </a:t>
            </a:r>
            <a:r>
              <a:rPr lang="es-ES" dirty="0" smtClean="0">
                <a:solidFill>
                  <a:srgbClr val="333333"/>
                </a:solidFill>
                <a:latin typeface="Roboto"/>
              </a:rPr>
              <a:t>gravados”</a:t>
            </a:r>
            <a:endParaRPr lang="es-ES" dirty="0"/>
          </a:p>
        </p:txBody>
      </p:sp>
      <p:sp>
        <p:nvSpPr>
          <p:cNvPr id="7" name="Rectángulo 6"/>
          <p:cNvSpPr/>
          <p:nvPr/>
        </p:nvSpPr>
        <p:spPr>
          <a:xfrm>
            <a:off x="760040" y="3629923"/>
            <a:ext cx="8060432" cy="2031325"/>
          </a:xfrm>
          <a:prstGeom prst="rect">
            <a:avLst/>
          </a:prstGeom>
        </p:spPr>
        <p:txBody>
          <a:bodyPr wrap="square">
            <a:spAutoFit/>
          </a:bodyPr>
          <a:lstStyle/>
          <a:p>
            <a:r>
              <a:rPr lang="es-ES" dirty="0">
                <a:solidFill>
                  <a:srgbClr val="333333"/>
                </a:solidFill>
                <a:latin typeface="Roboto"/>
              </a:rPr>
              <a:t>Aunque el valor correspondiente a los INCRNGO, ya sea total o parcialmente (depende de cada caso) se reste en la liquidación del impuesto, es importante tener en cuenta que ellos son susceptibles de producir enriquecimiento, por lo que su reporte en la declaración de renta es de carácter obligatorio; de esta forma el Estado mantiene el control pertinente de las variaciones generadas cada periodo en los respectivos patrimonios de los declarantes.</a:t>
            </a:r>
            <a:endParaRPr lang="es-ES" dirty="0"/>
          </a:p>
        </p:txBody>
      </p:sp>
    </p:spTree>
    <p:extLst>
      <p:ext uri="{BB962C8B-B14F-4D97-AF65-F5344CB8AC3E}">
        <p14:creationId xmlns:p14="http://schemas.microsoft.com/office/powerpoint/2010/main" val="8630831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7092280" y="44624"/>
          <a:ext cx="1944216" cy="628650"/>
        </p:xfrm>
        <a:graphic>
          <a:graphicData uri="http://schemas.openxmlformats.org/drawingml/2006/table">
            <a:tbl>
              <a:tblPr>
                <a:tableStyleId>{5C22544A-7EE6-4342-B048-85BDC9FD1C3A}</a:tableStyleId>
              </a:tblPr>
              <a:tblGrid>
                <a:gridCol w="972108">
                  <a:extLst>
                    <a:ext uri="{9D8B030D-6E8A-4147-A177-3AD203B41FA5}">
                      <a16:colId xmlns:a16="http://schemas.microsoft.com/office/drawing/2014/main" xmlns="" val="1456562390"/>
                    </a:ext>
                  </a:extLst>
                </a:gridCol>
                <a:gridCol w="972108">
                  <a:extLst>
                    <a:ext uri="{9D8B030D-6E8A-4147-A177-3AD203B41FA5}">
                      <a16:colId xmlns:a16="http://schemas.microsoft.com/office/drawing/2014/main" xmlns="" val="3393305838"/>
                    </a:ext>
                  </a:extLst>
                </a:gridCol>
              </a:tblGrid>
              <a:tr h="200025">
                <a:tc gridSpan="2">
                  <a:txBody>
                    <a:bodyPr/>
                    <a:lstStyle/>
                    <a:p>
                      <a:pPr algn="ctr" fontAlgn="b"/>
                      <a:r>
                        <a:rPr lang="es-ES" sz="2000" b="1" u="none" strike="noStrike" dirty="0">
                          <a:effectLst/>
                          <a:latin typeface="Arial Black" panose="020B0A04020102020204" pitchFamily="34" charset="0"/>
                        </a:rPr>
                        <a:t>Aplicación</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hMerge="1">
                  <a:txBody>
                    <a:bodyPr/>
                    <a:lstStyle/>
                    <a:p>
                      <a:endParaRPr lang="es-ES"/>
                    </a:p>
                  </a:txBody>
                  <a:tcPr/>
                </a:tc>
                <a:extLst>
                  <a:ext uri="{0D108BD9-81ED-4DB2-BD59-A6C34878D82A}">
                    <a16:rowId xmlns:a16="http://schemas.microsoft.com/office/drawing/2014/main" xmlns="" val="2042140547"/>
                  </a:ext>
                </a:extLst>
              </a:tr>
              <a:tr h="200025">
                <a:tc>
                  <a:txBody>
                    <a:bodyPr/>
                    <a:lstStyle/>
                    <a:p>
                      <a:pPr algn="ctr" fontAlgn="b"/>
                      <a:r>
                        <a:rPr lang="es-ES" sz="2000" b="1" u="none" strike="noStrike" dirty="0">
                          <a:effectLst/>
                          <a:latin typeface="Arial Black" panose="020B0A04020102020204" pitchFamily="34" charset="0"/>
                        </a:rPr>
                        <a:t>Renta</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a:txBody>
                    <a:bodyPr/>
                    <a:lstStyle/>
                    <a:p>
                      <a:pPr algn="ctr" fontAlgn="b"/>
                      <a:r>
                        <a:rPr lang="es-ES" sz="2000" b="1" u="none" strike="noStrike" dirty="0">
                          <a:effectLst/>
                          <a:latin typeface="Arial Black" panose="020B0A04020102020204" pitchFamily="34" charset="0"/>
                        </a:rPr>
                        <a:t>CREE</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extLst>
                  <a:ext uri="{0D108BD9-81ED-4DB2-BD59-A6C34878D82A}">
                    <a16:rowId xmlns:a16="http://schemas.microsoft.com/office/drawing/2014/main" xmlns="" val="252227436"/>
                  </a:ext>
                </a:extLst>
              </a:tr>
            </a:tbl>
          </a:graphicData>
        </a:graphic>
      </p:graphicFrame>
      <p:sp>
        <p:nvSpPr>
          <p:cNvPr id="3" name="Rectángulo 2"/>
          <p:cNvSpPr/>
          <p:nvPr/>
        </p:nvSpPr>
        <p:spPr>
          <a:xfrm>
            <a:off x="539552" y="1052736"/>
            <a:ext cx="4968552" cy="677689"/>
          </a:xfrm>
          <a:prstGeom prst="rect">
            <a:avLst/>
          </a:prstGeom>
        </p:spPr>
        <p:txBody>
          <a:bodyPr vert="horz" lIns="91440" tIns="45720" rIns="91440" bIns="45720" rtlCol="0" anchor="ctr">
            <a:noAutofit/>
          </a:bodyPr>
          <a:lstStyle/>
          <a:p>
            <a:pPr>
              <a:spcBef>
                <a:spcPct val="0"/>
              </a:spcBef>
            </a:pPr>
            <a:r>
              <a:rPr lang="es-AR" dirty="0">
                <a:latin typeface="Arial" pitchFamily="34" charset="0"/>
                <a:ea typeface="+mj-ea"/>
                <a:cs typeface="Arial" pitchFamily="34" charset="0"/>
              </a:rPr>
              <a:t>Retenciones asumidas en renta, IVA, ICA y </a:t>
            </a:r>
            <a:r>
              <a:rPr lang="es-AR" dirty="0" smtClean="0">
                <a:latin typeface="Arial" pitchFamily="34" charset="0"/>
                <a:ea typeface="+mj-ea"/>
                <a:cs typeface="Arial" pitchFamily="34" charset="0"/>
              </a:rPr>
              <a:t>otros Artículo </a:t>
            </a:r>
            <a:r>
              <a:rPr lang="es-AR" dirty="0">
                <a:latin typeface="Arial" pitchFamily="34" charset="0"/>
                <a:ea typeface="+mj-ea"/>
                <a:cs typeface="Arial" pitchFamily="34" charset="0"/>
              </a:rPr>
              <a:t>107 del E.T. </a:t>
            </a:r>
          </a:p>
        </p:txBody>
      </p:sp>
      <p:sp>
        <p:nvSpPr>
          <p:cNvPr id="14" name="1 Título"/>
          <p:cNvSpPr txBox="1">
            <a:spLocks/>
          </p:cNvSpPr>
          <p:nvPr/>
        </p:nvSpPr>
        <p:spPr>
          <a:xfrm>
            <a:off x="541784" y="1988840"/>
            <a:ext cx="5758408" cy="714996"/>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MX" dirty="0"/>
              <a:t>Donaciones a entidades distintas de las no contribuyentes o de las E.S.A.L.  Art. 125 E.T</a:t>
            </a:r>
          </a:p>
        </p:txBody>
      </p:sp>
      <p:sp>
        <p:nvSpPr>
          <p:cNvPr id="15" name="1 Título"/>
          <p:cNvSpPr txBox="1">
            <a:spLocks/>
          </p:cNvSpPr>
          <p:nvPr/>
        </p:nvSpPr>
        <p:spPr>
          <a:xfrm>
            <a:off x="539552" y="2996952"/>
            <a:ext cx="5758408" cy="936104"/>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MX" dirty="0"/>
              <a:t>Salarios sobre los </a:t>
            </a:r>
            <a:r>
              <a:rPr lang="es-MX" dirty="0" smtClean="0"/>
              <a:t>que no se canceló los </a:t>
            </a:r>
            <a:r>
              <a:rPr lang="es-MX" dirty="0"/>
              <a:t>aportes parafiscales y de seguridad social. Art. 108 E.T. y parágrafo 3. Art. 114 E.T.</a:t>
            </a:r>
          </a:p>
        </p:txBody>
      </p:sp>
      <p:sp>
        <p:nvSpPr>
          <p:cNvPr id="16" name="1 Título"/>
          <p:cNvSpPr txBox="1">
            <a:spLocks/>
          </p:cNvSpPr>
          <p:nvPr/>
        </p:nvSpPr>
        <p:spPr>
          <a:xfrm>
            <a:off x="539552" y="4149080"/>
            <a:ext cx="5758408" cy="714996"/>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MX" dirty="0"/>
              <a:t>Pagos a trabajadores independientes que no coticen al S.G.S.S. Parágrafo 2 art. 108 E.T.</a:t>
            </a:r>
          </a:p>
        </p:txBody>
      </p:sp>
      <p:sp>
        <p:nvSpPr>
          <p:cNvPr id="17" name="1 Título"/>
          <p:cNvSpPr txBox="1">
            <a:spLocks/>
          </p:cNvSpPr>
          <p:nvPr/>
        </p:nvSpPr>
        <p:spPr>
          <a:xfrm>
            <a:off x="539552" y="5301208"/>
            <a:ext cx="5758408" cy="720080"/>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MX" dirty="0"/>
              <a:t>Pagos a casa matriz sin retención en la fuente Art. 124 E.T.</a:t>
            </a:r>
          </a:p>
        </p:txBody>
      </p:sp>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1395" y="1052736"/>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1395" y="3068960"/>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1395" y="4205046"/>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1395" y="5429182"/>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116814"/>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Rectángulo 24"/>
          <p:cNvSpPr/>
          <p:nvPr/>
        </p:nvSpPr>
        <p:spPr>
          <a:xfrm>
            <a:off x="1115616" y="188640"/>
            <a:ext cx="4972836" cy="461665"/>
          </a:xfrm>
          <a:prstGeom prst="rect">
            <a:avLst/>
          </a:prstGeom>
        </p:spPr>
        <p:txBody>
          <a:bodyPr wrap="none">
            <a:spAutoFit/>
          </a:bodyPr>
          <a:lstStyle/>
          <a:p>
            <a:r>
              <a:rPr lang="es-CO" sz="24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Procedencia de Costos y Gastos</a:t>
            </a:r>
            <a:endParaRPr lang="es-ES" sz="2400"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69885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ircle(in)">
                                      <p:cBhvr>
                                        <p:cTn id="7" dur="2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down)">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1000"/>
                                        <p:tgtEl>
                                          <p:spTgt spid="22"/>
                                        </p:tgtEl>
                                      </p:cBhvr>
                                    </p:animEffect>
                                    <p:anim calcmode="lin" valueType="num">
                                      <p:cBhvr>
                                        <p:cTn id="23" dur="1000" fill="hold"/>
                                        <p:tgtEl>
                                          <p:spTgt spid="22"/>
                                        </p:tgtEl>
                                        <p:attrNameLst>
                                          <p:attrName>ppt_x</p:attrName>
                                        </p:attrNameLst>
                                      </p:cBhvr>
                                      <p:tavLst>
                                        <p:tav tm="0">
                                          <p:val>
                                            <p:strVal val="#ppt_x"/>
                                          </p:val>
                                        </p:tav>
                                        <p:tav tm="100000">
                                          <p:val>
                                            <p:strVal val="#ppt_x"/>
                                          </p:val>
                                        </p:tav>
                                      </p:tavLst>
                                    </p:anim>
                                    <p:anim calcmode="lin" valueType="num">
                                      <p:cBhvr>
                                        <p:cTn id="2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fill="hold"/>
                                        <p:tgtEl>
                                          <p:spTgt spid="23"/>
                                        </p:tgtEl>
                                        <p:attrNameLst>
                                          <p:attrName>ppt_x</p:attrName>
                                        </p:attrNameLst>
                                      </p:cBhvr>
                                      <p:tavLst>
                                        <p:tav tm="0">
                                          <p:val>
                                            <p:strVal val="#ppt_x"/>
                                          </p:val>
                                        </p:tav>
                                        <p:tav tm="100000">
                                          <p:val>
                                            <p:strVal val="#ppt_x"/>
                                          </p:val>
                                        </p:tav>
                                      </p:tavLst>
                                    </p:anim>
                                    <p:anim calcmode="lin" valueType="num">
                                      <p:cBhvr additive="base">
                                        <p:cTn id="3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7092280" y="44624"/>
          <a:ext cx="1944216" cy="628650"/>
        </p:xfrm>
        <a:graphic>
          <a:graphicData uri="http://schemas.openxmlformats.org/drawingml/2006/table">
            <a:tbl>
              <a:tblPr>
                <a:tableStyleId>{5C22544A-7EE6-4342-B048-85BDC9FD1C3A}</a:tableStyleId>
              </a:tblPr>
              <a:tblGrid>
                <a:gridCol w="972108">
                  <a:extLst>
                    <a:ext uri="{9D8B030D-6E8A-4147-A177-3AD203B41FA5}">
                      <a16:colId xmlns:a16="http://schemas.microsoft.com/office/drawing/2014/main" xmlns="" val="1456562390"/>
                    </a:ext>
                  </a:extLst>
                </a:gridCol>
                <a:gridCol w="972108">
                  <a:extLst>
                    <a:ext uri="{9D8B030D-6E8A-4147-A177-3AD203B41FA5}">
                      <a16:colId xmlns:a16="http://schemas.microsoft.com/office/drawing/2014/main" xmlns="" val="3393305838"/>
                    </a:ext>
                  </a:extLst>
                </a:gridCol>
              </a:tblGrid>
              <a:tr h="200025">
                <a:tc gridSpan="2">
                  <a:txBody>
                    <a:bodyPr/>
                    <a:lstStyle/>
                    <a:p>
                      <a:pPr algn="ctr" fontAlgn="b"/>
                      <a:r>
                        <a:rPr lang="es-ES" sz="2000" b="1" u="none" strike="noStrike" dirty="0">
                          <a:effectLst/>
                          <a:latin typeface="Arial Black" panose="020B0A04020102020204" pitchFamily="34" charset="0"/>
                        </a:rPr>
                        <a:t>Aplicación</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hMerge="1">
                  <a:txBody>
                    <a:bodyPr/>
                    <a:lstStyle/>
                    <a:p>
                      <a:endParaRPr lang="es-ES"/>
                    </a:p>
                  </a:txBody>
                  <a:tcPr/>
                </a:tc>
                <a:extLst>
                  <a:ext uri="{0D108BD9-81ED-4DB2-BD59-A6C34878D82A}">
                    <a16:rowId xmlns:a16="http://schemas.microsoft.com/office/drawing/2014/main" xmlns="" val="2042140547"/>
                  </a:ext>
                </a:extLst>
              </a:tr>
              <a:tr h="200025">
                <a:tc>
                  <a:txBody>
                    <a:bodyPr/>
                    <a:lstStyle/>
                    <a:p>
                      <a:pPr algn="ctr" fontAlgn="b"/>
                      <a:r>
                        <a:rPr lang="es-ES" sz="2000" b="1" u="none" strike="noStrike" dirty="0">
                          <a:effectLst/>
                          <a:latin typeface="Arial Black" panose="020B0A04020102020204" pitchFamily="34" charset="0"/>
                        </a:rPr>
                        <a:t>Renta</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a:txBody>
                    <a:bodyPr/>
                    <a:lstStyle/>
                    <a:p>
                      <a:pPr algn="ctr" fontAlgn="b"/>
                      <a:r>
                        <a:rPr lang="es-ES" sz="2000" b="1" u="none" strike="noStrike" dirty="0">
                          <a:effectLst/>
                          <a:latin typeface="Arial Black" panose="020B0A04020102020204" pitchFamily="34" charset="0"/>
                        </a:rPr>
                        <a:t>CREE</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extLst>
                  <a:ext uri="{0D108BD9-81ED-4DB2-BD59-A6C34878D82A}">
                    <a16:rowId xmlns:a16="http://schemas.microsoft.com/office/drawing/2014/main" xmlns="" val="252227436"/>
                  </a:ext>
                </a:extLst>
              </a:tr>
            </a:tbl>
          </a:graphicData>
        </a:graphic>
      </p:graphicFrame>
      <p:sp>
        <p:nvSpPr>
          <p:cNvPr id="19" name="1 Título"/>
          <p:cNvSpPr txBox="1">
            <a:spLocks/>
          </p:cNvSpPr>
          <p:nvPr/>
        </p:nvSpPr>
        <p:spPr>
          <a:xfrm>
            <a:off x="533400" y="836712"/>
            <a:ext cx="5758408" cy="936104"/>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MX" dirty="0"/>
              <a:t>Gastos originados con empresas instaladas en países señalados como paraísos fiscales que no hayan estado sujetos a retención art. 124-2 E.T.</a:t>
            </a:r>
          </a:p>
        </p:txBody>
      </p:sp>
      <p:sp>
        <p:nvSpPr>
          <p:cNvPr id="20" name="1 Título"/>
          <p:cNvSpPr txBox="1">
            <a:spLocks/>
          </p:cNvSpPr>
          <p:nvPr/>
        </p:nvSpPr>
        <p:spPr>
          <a:xfrm>
            <a:off x="533400" y="2132856"/>
            <a:ext cx="5758408" cy="648072"/>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MX" dirty="0"/>
              <a:t>Pérdidas en la venta de ciertos activos fijos o movibles Artículos 151 a 155 y 312 del E.T.</a:t>
            </a:r>
          </a:p>
        </p:txBody>
      </p:sp>
      <p:sp>
        <p:nvSpPr>
          <p:cNvPr id="21" name="1 Título"/>
          <p:cNvSpPr txBox="1">
            <a:spLocks/>
          </p:cNvSpPr>
          <p:nvPr/>
        </p:nvSpPr>
        <p:spPr>
          <a:xfrm>
            <a:off x="539552" y="3140968"/>
            <a:ext cx="5758408" cy="648072"/>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MX" dirty="0"/>
              <a:t>IVA reconocido como costo o gasto que debió darle tratamiento de descontable  Art. 86 E.T.</a:t>
            </a:r>
          </a:p>
        </p:txBody>
      </p:sp>
      <p:sp>
        <p:nvSpPr>
          <p:cNvPr id="22" name="1 Título"/>
          <p:cNvSpPr txBox="1">
            <a:spLocks/>
          </p:cNvSpPr>
          <p:nvPr/>
        </p:nvSpPr>
        <p:spPr>
          <a:xfrm>
            <a:off x="541784" y="4149080"/>
            <a:ext cx="5758408" cy="648072"/>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MX" dirty="0"/>
              <a:t>Costo de los activos fijos castigados que no son de fácil destrucción o pérdida Art. 64 E.T.</a:t>
            </a:r>
          </a:p>
        </p:txBody>
      </p:sp>
      <p:sp>
        <p:nvSpPr>
          <p:cNvPr id="23" name="1 Título"/>
          <p:cNvSpPr txBox="1">
            <a:spLocks/>
          </p:cNvSpPr>
          <p:nvPr/>
        </p:nvSpPr>
        <p:spPr>
          <a:xfrm>
            <a:off x="541784" y="5301208"/>
            <a:ext cx="5758408" cy="720080"/>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MX" dirty="0"/>
              <a:t>Provisión de prestaciones sociales que no fueron consolidadas  Art. 109 a 113 y 283 E.T.</a:t>
            </a:r>
          </a:p>
        </p:txBody>
      </p:sp>
      <p:pic>
        <p:nvPicPr>
          <p:cNvPr id="2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1052736"/>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3124926"/>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4277054"/>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5501190"/>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7327" y="2204864"/>
            <a:ext cx="429089"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Rectángulo 28"/>
          <p:cNvSpPr/>
          <p:nvPr/>
        </p:nvSpPr>
        <p:spPr>
          <a:xfrm>
            <a:off x="1187624" y="116632"/>
            <a:ext cx="4972836" cy="461665"/>
          </a:xfrm>
          <a:prstGeom prst="rect">
            <a:avLst/>
          </a:prstGeom>
        </p:spPr>
        <p:txBody>
          <a:bodyPr wrap="none">
            <a:spAutoFit/>
          </a:bodyPr>
          <a:lstStyle/>
          <a:p>
            <a:r>
              <a:rPr lang="es-CO" sz="24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Procedencia de Costos y Gastos</a:t>
            </a:r>
            <a:endParaRPr lang="es-ES" sz="2400"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4472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barn(inVertical)">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wipe(down)">
                                      <p:cBhvr>
                                        <p:cTn id="2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7092280" y="44624"/>
          <a:ext cx="1944216" cy="628650"/>
        </p:xfrm>
        <a:graphic>
          <a:graphicData uri="http://schemas.openxmlformats.org/drawingml/2006/table">
            <a:tbl>
              <a:tblPr>
                <a:tableStyleId>{5C22544A-7EE6-4342-B048-85BDC9FD1C3A}</a:tableStyleId>
              </a:tblPr>
              <a:tblGrid>
                <a:gridCol w="972108">
                  <a:extLst>
                    <a:ext uri="{9D8B030D-6E8A-4147-A177-3AD203B41FA5}">
                      <a16:colId xmlns:a16="http://schemas.microsoft.com/office/drawing/2014/main" xmlns="" val="1456562390"/>
                    </a:ext>
                  </a:extLst>
                </a:gridCol>
                <a:gridCol w="972108">
                  <a:extLst>
                    <a:ext uri="{9D8B030D-6E8A-4147-A177-3AD203B41FA5}">
                      <a16:colId xmlns:a16="http://schemas.microsoft.com/office/drawing/2014/main" xmlns="" val="3393305838"/>
                    </a:ext>
                  </a:extLst>
                </a:gridCol>
              </a:tblGrid>
              <a:tr h="200025">
                <a:tc gridSpan="2">
                  <a:txBody>
                    <a:bodyPr/>
                    <a:lstStyle/>
                    <a:p>
                      <a:pPr algn="ctr" fontAlgn="b"/>
                      <a:r>
                        <a:rPr lang="es-ES" sz="2000" b="1" u="none" strike="noStrike" dirty="0">
                          <a:effectLst/>
                          <a:latin typeface="Arial Black" panose="020B0A04020102020204" pitchFamily="34" charset="0"/>
                        </a:rPr>
                        <a:t>Aplicación</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hMerge="1">
                  <a:txBody>
                    <a:bodyPr/>
                    <a:lstStyle/>
                    <a:p>
                      <a:endParaRPr lang="es-ES"/>
                    </a:p>
                  </a:txBody>
                  <a:tcPr/>
                </a:tc>
                <a:extLst>
                  <a:ext uri="{0D108BD9-81ED-4DB2-BD59-A6C34878D82A}">
                    <a16:rowId xmlns:a16="http://schemas.microsoft.com/office/drawing/2014/main" xmlns="" val="2042140547"/>
                  </a:ext>
                </a:extLst>
              </a:tr>
              <a:tr h="200025">
                <a:tc>
                  <a:txBody>
                    <a:bodyPr/>
                    <a:lstStyle/>
                    <a:p>
                      <a:pPr algn="ctr" fontAlgn="b"/>
                      <a:r>
                        <a:rPr lang="es-ES" sz="2000" b="1" u="none" strike="noStrike" dirty="0">
                          <a:effectLst/>
                          <a:latin typeface="Arial Black" panose="020B0A04020102020204" pitchFamily="34" charset="0"/>
                        </a:rPr>
                        <a:t>Renta</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a:txBody>
                    <a:bodyPr/>
                    <a:lstStyle/>
                    <a:p>
                      <a:pPr algn="ctr" fontAlgn="b"/>
                      <a:r>
                        <a:rPr lang="es-ES" sz="2000" b="1" u="none" strike="noStrike" dirty="0">
                          <a:effectLst/>
                          <a:latin typeface="Arial Black" panose="020B0A04020102020204" pitchFamily="34" charset="0"/>
                        </a:rPr>
                        <a:t>CREE</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extLst>
                  <a:ext uri="{0D108BD9-81ED-4DB2-BD59-A6C34878D82A}">
                    <a16:rowId xmlns:a16="http://schemas.microsoft.com/office/drawing/2014/main" xmlns="" val="252227436"/>
                  </a:ext>
                </a:extLst>
              </a:tr>
            </a:tbl>
          </a:graphicData>
        </a:graphic>
      </p:graphicFrame>
      <p:sp>
        <p:nvSpPr>
          <p:cNvPr id="14" name="1 Título"/>
          <p:cNvSpPr txBox="1">
            <a:spLocks/>
          </p:cNvSpPr>
          <p:nvPr/>
        </p:nvSpPr>
        <p:spPr>
          <a:xfrm>
            <a:off x="539552" y="868157"/>
            <a:ext cx="5758408" cy="688635"/>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Costos y gastos de otras vigencias Artículo 107 del E.T. Decreto reglamentario 187/75 - art. 1</a:t>
            </a:r>
            <a:endParaRPr lang="es-MX" dirty="0"/>
          </a:p>
        </p:txBody>
      </p:sp>
      <p:sp>
        <p:nvSpPr>
          <p:cNvPr id="15" name="1 Título"/>
          <p:cNvSpPr txBox="1">
            <a:spLocks/>
          </p:cNvSpPr>
          <p:nvPr/>
        </p:nvSpPr>
        <p:spPr>
          <a:xfrm>
            <a:off x="539552" y="1772816"/>
            <a:ext cx="5758408" cy="688635"/>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Costos y gastos no sometidos a retención en la fuente debiendo hacerlo. Art. 177 y 632 E.T.</a:t>
            </a:r>
            <a:endParaRPr lang="es-MX" dirty="0"/>
          </a:p>
        </p:txBody>
      </p:sp>
      <p:sp>
        <p:nvSpPr>
          <p:cNvPr id="16" name="1 Título"/>
          <p:cNvSpPr txBox="1">
            <a:spLocks/>
          </p:cNvSpPr>
          <p:nvPr/>
        </p:nvSpPr>
        <p:spPr>
          <a:xfrm>
            <a:off x="539552" y="2780928"/>
            <a:ext cx="5758408" cy="895541"/>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Gasto o costo que </a:t>
            </a:r>
            <a:r>
              <a:rPr lang="es-AR" dirty="0" smtClean="0"/>
              <a:t>constituyó </a:t>
            </a:r>
            <a:r>
              <a:rPr lang="es-AR" dirty="0"/>
              <a:t>salario y </a:t>
            </a:r>
            <a:r>
              <a:rPr lang="es-AR" dirty="0" smtClean="0"/>
              <a:t>no </a:t>
            </a:r>
            <a:r>
              <a:rPr lang="es-AR" dirty="0"/>
              <a:t>formó parte de la base gravable de retención en la fuente. Art. 87-1 y 107 E.T.</a:t>
            </a:r>
            <a:endParaRPr lang="es-MX" dirty="0"/>
          </a:p>
        </p:txBody>
      </p:sp>
      <p:sp>
        <p:nvSpPr>
          <p:cNvPr id="17" name="1 Título"/>
          <p:cNvSpPr txBox="1">
            <a:spLocks/>
          </p:cNvSpPr>
          <p:nvPr/>
        </p:nvSpPr>
        <p:spPr>
          <a:xfrm>
            <a:off x="539552" y="3861048"/>
            <a:ext cx="5758408" cy="936104"/>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Costos y gastos </a:t>
            </a:r>
            <a:r>
              <a:rPr lang="es-AR" dirty="0" smtClean="0"/>
              <a:t>proveniente </a:t>
            </a:r>
            <a:r>
              <a:rPr lang="es-AR" dirty="0"/>
              <a:t>de personas naturales del R.S. no inscritas en el RUT o que deban estar en el régimen común.</a:t>
            </a:r>
            <a:endParaRPr lang="es-MX" dirty="0"/>
          </a:p>
        </p:txBody>
      </p:sp>
      <p:sp>
        <p:nvSpPr>
          <p:cNvPr id="24" name="1 Título"/>
          <p:cNvSpPr txBox="1">
            <a:spLocks/>
          </p:cNvSpPr>
          <p:nvPr/>
        </p:nvSpPr>
        <p:spPr>
          <a:xfrm>
            <a:off x="539552" y="5085184"/>
            <a:ext cx="5758408" cy="409721"/>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smtClean="0"/>
              <a:t>Costo o gasto proveniente de proveedores </a:t>
            </a:r>
            <a:r>
              <a:rPr lang="es-AR" dirty="0"/>
              <a:t>ficticios art. 671 E.T.</a:t>
            </a:r>
            <a:endParaRPr lang="es-MX" dirty="0"/>
          </a:p>
        </p:txBody>
      </p:sp>
      <p:sp>
        <p:nvSpPr>
          <p:cNvPr id="26" name="1 Título"/>
          <p:cNvSpPr txBox="1">
            <a:spLocks/>
          </p:cNvSpPr>
          <p:nvPr/>
        </p:nvSpPr>
        <p:spPr>
          <a:xfrm>
            <a:off x="539552" y="5633265"/>
            <a:ext cx="6350994" cy="576064"/>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Costo o deducción </a:t>
            </a:r>
            <a:r>
              <a:rPr lang="es-AR" dirty="0" smtClean="0"/>
              <a:t>asociado </a:t>
            </a:r>
            <a:r>
              <a:rPr lang="es-AR" dirty="0"/>
              <a:t>a I.N.C.R.N.G.O. art. 177-1 E.T.</a:t>
            </a:r>
            <a:endParaRPr lang="es-MX" dirty="0"/>
          </a:p>
        </p:txBody>
      </p:sp>
      <p:pic>
        <p:nvPicPr>
          <p:cNvPr id="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980728"/>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2924944"/>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4005064"/>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4941168"/>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5319" y="1844824"/>
            <a:ext cx="429089"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805264"/>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Rectángulo 32"/>
          <p:cNvSpPr/>
          <p:nvPr/>
        </p:nvSpPr>
        <p:spPr>
          <a:xfrm>
            <a:off x="1255348" y="116632"/>
            <a:ext cx="4972836" cy="461665"/>
          </a:xfrm>
          <a:prstGeom prst="rect">
            <a:avLst/>
          </a:prstGeom>
        </p:spPr>
        <p:txBody>
          <a:bodyPr wrap="none">
            <a:spAutoFit/>
          </a:bodyPr>
          <a:lstStyle/>
          <a:p>
            <a:r>
              <a:rPr lang="es-CO" sz="24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Procedencia de Costos y Gastos</a:t>
            </a:r>
            <a:endParaRPr lang="es-ES" sz="2400"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89480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ircle(in)">
                                      <p:cBhvr>
                                        <p:cTn id="7" dur="20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down)">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down)">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down)">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down)">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down)">
                                      <p:cBhvr>
                                        <p:cTn id="3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7092280" y="44624"/>
          <a:ext cx="1944216" cy="628650"/>
        </p:xfrm>
        <a:graphic>
          <a:graphicData uri="http://schemas.openxmlformats.org/drawingml/2006/table">
            <a:tbl>
              <a:tblPr>
                <a:tableStyleId>{5C22544A-7EE6-4342-B048-85BDC9FD1C3A}</a:tableStyleId>
              </a:tblPr>
              <a:tblGrid>
                <a:gridCol w="972108">
                  <a:extLst>
                    <a:ext uri="{9D8B030D-6E8A-4147-A177-3AD203B41FA5}">
                      <a16:colId xmlns:a16="http://schemas.microsoft.com/office/drawing/2014/main" xmlns="" val="1456562390"/>
                    </a:ext>
                  </a:extLst>
                </a:gridCol>
                <a:gridCol w="972108">
                  <a:extLst>
                    <a:ext uri="{9D8B030D-6E8A-4147-A177-3AD203B41FA5}">
                      <a16:colId xmlns:a16="http://schemas.microsoft.com/office/drawing/2014/main" xmlns="" val="3393305838"/>
                    </a:ext>
                  </a:extLst>
                </a:gridCol>
              </a:tblGrid>
              <a:tr h="200025">
                <a:tc gridSpan="2">
                  <a:txBody>
                    <a:bodyPr/>
                    <a:lstStyle/>
                    <a:p>
                      <a:pPr algn="ctr" fontAlgn="b"/>
                      <a:r>
                        <a:rPr lang="es-ES" sz="2000" b="1" u="none" strike="noStrike" dirty="0">
                          <a:effectLst/>
                          <a:latin typeface="Arial Black" panose="020B0A04020102020204" pitchFamily="34" charset="0"/>
                        </a:rPr>
                        <a:t>Aplicación</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hMerge="1">
                  <a:txBody>
                    <a:bodyPr/>
                    <a:lstStyle/>
                    <a:p>
                      <a:endParaRPr lang="es-ES"/>
                    </a:p>
                  </a:txBody>
                  <a:tcPr/>
                </a:tc>
                <a:extLst>
                  <a:ext uri="{0D108BD9-81ED-4DB2-BD59-A6C34878D82A}">
                    <a16:rowId xmlns:a16="http://schemas.microsoft.com/office/drawing/2014/main" xmlns="" val="2042140547"/>
                  </a:ext>
                </a:extLst>
              </a:tr>
              <a:tr h="200025">
                <a:tc>
                  <a:txBody>
                    <a:bodyPr/>
                    <a:lstStyle/>
                    <a:p>
                      <a:pPr algn="ctr" fontAlgn="b"/>
                      <a:r>
                        <a:rPr lang="es-ES" sz="2000" b="1" u="none" strike="noStrike" dirty="0">
                          <a:effectLst/>
                          <a:latin typeface="Arial Black" panose="020B0A04020102020204" pitchFamily="34" charset="0"/>
                        </a:rPr>
                        <a:t>Renta</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a:txBody>
                    <a:bodyPr/>
                    <a:lstStyle/>
                    <a:p>
                      <a:pPr algn="ctr" fontAlgn="b"/>
                      <a:r>
                        <a:rPr lang="es-ES" sz="2000" b="1" u="none" strike="noStrike" dirty="0">
                          <a:effectLst/>
                          <a:latin typeface="Arial Black" panose="020B0A04020102020204" pitchFamily="34" charset="0"/>
                        </a:rPr>
                        <a:t>CREE</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extLst>
                  <a:ext uri="{0D108BD9-81ED-4DB2-BD59-A6C34878D82A}">
                    <a16:rowId xmlns:a16="http://schemas.microsoft.com/office/drawing/2014/main" xmlns="" val="252227436"/>
                  </a:ext>
                </a:extLst>
              </a:tr>
            </a:tbl>
          </a:graphicData>
        </a:graphic>
      </p:graphicFrame>
      <p:pic>
        <p:nvPicPr>
          <p:cNvPr id="12" name="Imagen 11"/>
          <p:cNvPicPr>
            <a:picLocks noChangeAspect="1"/>
          </p:cNvPicPr>
          <p:nvPr/>
        </p:nvPicPr>
        <p:blipFill>
          <a:blip r:embed="rId3"/>
          <a:stretch>
            <a:fillRect/>
          </a:stretch>
        </p:blipFill>
        <p:spPr>
          <a:xfrm>
            <a:off x="7274043" y="1916832"/>
            <a:ext cx="466309" cy="472611"/>
          </a:xfrm>
          <a:prstGeom prst="rect">
            <a:avLst/>
          </a:prstGeom>
        </p:spPr>
      </p:pic>
      <p:sp>
        <p:nvSpPr>
          <p:cNvPr id="19" name="1 Título"/>
          <p:cNvSpPr txBox="1">
            <a:spLocks/>
          </p:cNvSpPr>
          <p:nvPr/>
        </p:nvSpPr>
        <p:spPr>
          <a:xfrm>
            <a:off x="611560" y="1052736"/>
            <a:ext cx="5758408" cy="576064"/>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Gasto o costo no soportado con factura o documento equivalente.  Art. 617, 618 y 771-2 E.T.</a:t>
            </a:r>
            <a:endParaRPr lang="es-MX" dirty="0"/>
          </a:p>
        </p:txBody>
      </p:sp>
      <p:sp>
        <p:nvSpPr>
          <p:cNvPr id="21" name="1 Título"/>
          <p:cNvSpPr txBox="1">
            <a:spLocks/>
          </p:cNvSpPr>
          <p:nvPr/>
        </p:nvSpPr>
        <p:spPr>
          <a:xfrm>
            <a:off x="572190" y="1916832"/>
            <a:ext cx="6206424" cy="648072"/>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Deducción por inversiones para el control y mejoramiento ambiental art. 158-2 E.T.</a:t>
            </a:r>
            <a:endParaRPr lang="es-MX" dirty="0"/>
          </a:p>
        </p:txBody>
      </p:sp>
      <p:sp>
        <p:nvSpPr>
          <p:cNvPr id="22" name="1 Título"/>
          <p:cNvSpPr txBox="1">
            <a:spLocks/>
          </p:cNvSpPr>
          <p:nvPr/>
        </p:nvSpPr>
        <p:spPr>
          <a:xfrm>
            <a:off x="572190" y="3068960"/>
            <a:ext cx="5944026" cy="608634"/>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Deducción del 175% de las inversiones realizadas en proyectos de inv. y desarrollo tecnológico. Art. 158-1 E.T.</a:t>
            </a:r>
            <a:endParaRPr lang="es-MX" dirty="0"/>
          </a:p>
        </p:txBody>
      </p:sp>
      <p:pic>
        <p:nvPicPr>
          <p:cNvPr id="23" name="Imagen 22"/>
          <p:cNvPicPr>
            <a:picLocks noChangeAspect="1"/>
          </p:cNvPicPr>
          <p:nvPr/>
        </p:nvPicPr>
        <p:blipFill>
          <a:blip r:embed="rId3"/>
          <a:stretch>
            <a:fillRect/>
          </a:stretch>
        </p:blipFill>
        <p:spPr>
          <a:xfrm>
            <a:off x="7252386" y="3068960"/>
            <a:ext cx="466309" cy="472611"/>
          </a:xfrm>
          <a:prstGeom prst="rect">
            <a:avLst/>
          </a:prstGeom>
        </p:spPr>
      </p:pic>
      <p:sp>
        <p:nvSpPr>
          <p:cNvPr id="26" name="1 Título"/>
          <p:cNvSpPr txBox="1">
            <a:spLocks/>
          </p:cNvSpPr>
          <p:nvPr/>
        </p:nvSpPr>
        <p:spPr>
          <a:xfrm>
            <a:off x="539552" y="4198506"/>
            <a:ext cx="6012160" cy="886678"/>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Honorarios, asistencia técnica o comisiones a favor de beneficiarios del exterior que excedan el límite señalado en el art. 122 E.T.</a:t>
            </a:r>
            <a:endParaRPr lang="es-MX" dirty="0"/>
          </a:p>
        </p:txBody>
      </p:sp>
      <p:pic>
        <p:nvPicPr>
          <p:cNvPr id="27" name="Imagen 26"/>
          <p:cNvPicPr>
            <a:picLocks noChangeAspect="1"/>
          </p:cNvPicPr>
          <p:nvPr/>
        </p:nvPicPr>
        <p:blipFill>
          <a:blip r:embed="rId3"/>
          <a:stretch>
            <a:fillRect/>
          </a:stretch>
        </p:blipFill>
        <p:spPr>
          <a:xfrm>
            <a:off x="7812360" y="5476669"/>
            <a:ext cx="466309" cy="472611"/>
          </a:xfrm>
          <a:prstGeom prst="rect">
            <a:avLst/>
          </a:prstGeom>
        </p:spPr>
      </p:pic>
      <p:sp>
        <p:nvSpPr>
          <p:cNvPr id="28" name="1 Título"/>
          <p:cNvSpPr txBox="1">
            <a:spLocks/>
          </p:cNvSpPr>
          <p:nvPr/>
        </p:nvSpPr>
        <p:spPr>
          <a:xfrm>
            <a:off x="541784" y="5301208"/>
            <a:ext cx="5758408" cy="648072"/>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Créditos por pérdidas fiscales o excesos de renta presuntiva. Art. 147 y 189 E.T</a:t>
            </a:r>
            <a:r>
              <a:rPr lang="es-AR" dirty="0" smtClean="0"/>
              <a:t>. </a:t>
            </a:r>
            <a:r>
              <a:rPr lang="es-ES" b="1" dirty="0">
                <a:solidFill>
                  <a:srgbClr val="FF0000"/>
                </a:solidFill>
              </a:rPr>
              <a:t>Sentencia C-291/15</a:t>
            </a:r>
            <a:endParaRPr lang="es-MX" dirty="0">
              <a:solidFill>
                <a:srgbClr val="FF0000"/>
              </a:solidFill>
            </a:endParaRPr>
          </a:p>
        </p:txBody>
      </p:sp>
      <p:pic>
        <p:nvPicPr>
          <p:cNvPr id="30"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1395" y="980728"/>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15031" y="3068960"/>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1395" y="4421070"/>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383" y="1988840"/>
            <a:ext cx="429089"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8007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down)">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1000"/>
                                        <p:tgtEl>
                                          <p:spTgt spid="31"/>
                                        </p:tgtEl>
                                      </p:cBhvr>
                                    </p:animEffect>
                                    <p:anim calcmode="lin" valueType="num">
                                      <p:cBhvr>
                                        <p:cTn id="30" dur="1000" fill="hold"/>
                                        <p:tgtEl>
                                          <p:spTgt spid="31"/>
                                        </p:tgtEl>
                                        <p:attrNameLst>
                                          <p:attrName>ppt_x</p:attrName>
                                        </p:attrNameLst>
                                      </p:cBhvr>
                                      <p:tavLst>
                                        <p:tav tm="0">
                                          <p:val>
                                            <p:strVal val="#ppt_x"/>
                                          </p:val>
                                        </p:tav>
                                        <p:tav tm="100000">
                                          <p:val>
                                            <p:strVal val="#ppt_x"/>
                                          </p:val>
                                        </p:tav>
                                      </p:tavLst>
                                    </p:anim>
                                    <p:anim calcmode="lin" valueType="num">
                                      <p:cBhvr>
                                        <p:cTn id="3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1000"/>
                                        <p:tgtEl>
                                          <p:spTgt spid="32"/>
                                        </p:tgtEl>
                                      </p:cBhvr>
                                    </p:animEffect>
                                    <p:anim calcmode="lin" valueType="num">
                                      <p:cBhvr>
                                        <p:cTn id="37" dur="1000" fill="hold"/>
                                        <p:tgtEl>
                                          <p:spTgt spid="32"/>
                                        </p:tgtEl>
                                        <p:attrNameLst>
                                          <p:attrName>ppt_x</p:attrName>
                                        </p:attrNameLst>
                                      </p:cBhvr>
                                      <p:tavLst>
                                        <p:tav tm="0">
                                          <p:val>
                                            <p:strVal val="#ppt_x"/>
                                          </p:val>
                                        </p:tav>
                                        <p:tav tm="100000">
                                          <p:val>
                                            <p:strVal val="#ppt_x"/>
                                          </p:val>
                                        </p:tav>
                                      </p:tavLst>
                                    </p:anim>
                                    <p:anim calcmode="lin" valueType="num">
                                      <p:cBhvr>
                                        <p:cTn id="3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1000"/>
                                        <p:tgtEl>
                                          <p:spTgt spid="27"/>
                                        </p:tgtEl>
                                      </p:cBhvr>
                                    </p:animEffect>
                                    <p:anim calcmode="lin" valueType="num">
                                      <p:cBhvr>
                                        <p:cTn id="44" dur="1000" fill="hold"/>
                                        <p:tgtEl>
                                          <p:spTgt spid="27"/>
                                        </p:tgtEl>
                                        <p:attrNameLst>
                                          <p:attrName>ppt_x</p:attrName>
                                        </p:attrNameLst>
                                      </p:cBhvr>
                                      <p:tavLst>
                                        <p:tav tm="0">
                                          <p:val>
                                            <p:strVal val="#ppt_x"/>
                                          </p:val>
                                        </p:tav>
                                        <p:tav tm="100000">
                                          <p:val>
                                            <p:strVal val="#ppt_x"/>
                                          </p:val>
                                        </p:tav>
                                      </p:tavLst>
                                    </p:anim>
                                    <p:anim calcmode="lin" valueType="num">
                                      <p:cBhvr>
                                        <p:cTn id="45"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7092280" y="44624"/>
          <a:ext cx="1944216" cy="628650"/>
        </p:xfrm>
        <a:graphic>
          <a:graphicData uri="http://schemas.openxmlformats.org/drawingml/2006/table">
            <a:tbl>
              <a:tblPr>
                <a:tableStyleId>{5C22544A-7EE6-4342-B048-85BDC9FD1C3A}</a:tableStyleId>
              </a:tblPr>
              <a:tblGrid>
                <a:gridCol w="972108">
                  <a:extLst>
                    <a:ext uri="{9D8B030D-6E8A-4147-A177-3AD203B41FA5}">
                      <a16:colId xmlns:a16="http://schemas.microsoft.com/office/drawing/2014/main" xmlns="" val="1456562390"/>
                    </a:ext>
                  </a:extLst>
                </a:gridCol>
                <a:gridCol w="972108">
                  <a:extLst>
                    <a:ext uri="{9D8B030D-6E8A-4147-A177-3AD203B41FA5}">
                      <a16:colId xmlns:a16="http://schemas.microsoft.com/office/drawing/2014/main" xmlns="" val="3393305838"/>
                    </a:ext>
                  </a:extLst>
                </a:gridCol>
              </a:tblGrid>
              <a:tr h="200025">
                <a:tc gridSpan="2">
                  <a:txBody>
                    <a:bodyPr/>
                    <a:lstStyle/>
                    <a:p>
                      <a:pPr algn="ctr" fontAlgn="b"/>
                      <a:r>
                        <a:rPr lang="es-ES" sz="2000" b="1" u="none" strike="noStrike" dirty="0">
                          <a:effectLst/>
                          <a:latin typeface="Arial Black" panose="020B0A04020102020204" pitchFamily="34" charset="0"/>
                        </a:rPr>
                        <a:t>Aplicación</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hMerge="1">
                  <a:txBody>
                    <a:bodyPr/>
                    <a:lstStyle/>
                    <a:p>
                      <a:endParaRPr lang="es-ES"/>
                    </a:p>
                  </a:txBody>
                  <a:tcPr/>
                </a:tc>
                <a:extLst>
                  <a:ext uri="{0D108BD9-81ED-4DB2-BD59-A6C34878D82A}">
                    <a16:rowId xmlns:a16="http://schemas.microsoft.com/office/drawing/2014/main" xmlns="" val="2042140547"/>
                  </a:ext>
                </a:extLst>
              </a:tr>
              <a:tr h="200025">
                <a:tc>
                  <a:txBody>
                    <a:bodyPr/>
                    <a:lstStyle/>
                    <a:p>
                      <a:pPr algn="ctr" fontAlgn="b"/>
                      <a:r>
                        <a:rPr lang="es-ES" sz="2000" b="1" u="none" strike="noStrike" dirty="0">
                          <a:effectLst/>
                          <a:latin typeface="Arial Black" panose="020B0A04020102020204" pitchFamily="34" charset="0"/>
                        </a:rPr>
                        <a:t>Renta</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a:txBody>
                    <a:bodyPr/>
                    <a:lstStyle/>
                    <a:p>
                      <a:pPr algn="ctr" fontAlgn="b"/>
                      <a:r>
                        <a:rPr lang="es-ES" sz="2000" b="1" u="none" strike="noStrike" dirty="0">
                          <a:effectLst/>
                          <a:latin typeface="Arial Black" panose="020B0A04020102020204" pitchFamily="34" charset="0"/>
                        </a:rPr>
                        <a:t>CREE</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extLst>
                  <a:ext uri="{0D108BD9-81ED-4DB2-BD59-A6C34878D82A}">
                    <a16:rowId xmlns:a16="http://schemas.microsoft.com/office/drawing/2014/main" xmlns="" val="252227436"/>
                  </a:ext>
                </a:extLst>
              </a:tr>
            </a:tbl>
          </a:graphicData>
        </a:graphic>
      </p:graphicFrame>
      <p:pic>
        <p:nvPicPr>
          <p:cNvPr id="12" name="Imagen 11"/>
          <p:cNvPicPr>
            <a:picLocks noChangeAspect="1"/>
          </p:cNvPicPr>
          <p:nvPr/>
        </p:nvPicPr>
        <p:blipFill>
          <a:blip r:embed="rId3"/>
          <a:stretch>
            <a:fillRect/>
          </a:stretch>
        </p:blipFill>
        <p:spPr>
          <a:xfrm>
            <a:off x="7274043" y="3356992"/>
            <a:ext cx="466309" cy="472611"/>
          </a:xfrm>
          <a:prstGeom prst="rect">
            <a:avLst/>
          </a:prstGeom>
        </p:spPr>
      </p:pic>
      <p:sp>
        <p:nvSpPr>
          <p:cNvPr id="16" name="1 Título"/>
          <p:cNvSpPr txBox="1">
            <a:spLocks/>
          </p:cNvSpPr>
          <p:nvPr/>
        </p:nvSpPr>
        <p:spPr>
          <a:xfrm>
            <a:off x="611560" y="1772816"/>
            <a:ext cx="5758408" cy="576064"/>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a:t>Gasto o costo </a:t>
            </a:r>
            <a:r>
              <a:rPr lang="es-AR" dirty="0" smtClean="0"/>
              <a:t>por encima del 100% pagos a viudas y huérfano de las F.M. Art</a:t>
            </a:r>
            <a:r>
              <a:rPr lang="es-AR" dirty="0"/>
              <a:t>. </a:t>
            </a:r>
            <a:r>
              <a:rPr lang="es-AR" dirty="0" smtClean="0"/>
              <a:t>108-1 E.T</a:t>
            </a:r>
            <a:r>
              <a:rPr lang="es-AR" dirty="0"/>
              <a:t>.</a:t>
            </a:r>
            <a:endParaRPr lang="es-MX" dirty="0"/>
          </a:p>
        </p:txBody>
      </p:sp>
      <p:sp>
        <p:nvSpPr>
          <p:cNvPr id="17" name="1 Título"/>
          <p:cNvSpPr txBox="1">
            <a:spLocks/>
          </p:cNvSpPr>
          <p:nvPr/>
        </p:nvSpPr>
        <p:spPr>
          <a:xfrm>
            <a:off x="685800" y="3429000"/>
            <a:ext cx="5758408" cy="576064"/>
          </a:xfrm>
          <a:prstGeom prst="rect">
            <a:avLst/>
          </a:prstGeom>
        </p:spPr>
        <p:txBody>
          <a:bodyPr vert="horz" lIns="91440" tIns="45720" rIns="91440" bIns="45720" rtlCol="0" anchor="ctr">
            <a:noAutofit/>
          </a:bodyPr>
          <a:lstStyle>
            <a:defPPr>
              <a:defRPr lang="es-CO"/>
            </a:defPPr>
            <a:lvl1pPr>
              <a:spcBef>
                <a:spcPct val="0"/>
              </a:spcBef>
              <a:defRPr>
                <a:latin typeface="Arial" pitchFamily="34" charset="0"/>
                <a:ea typeface="+mj-ea"/>
                <a:cs typeface="Arial" pitchFamily="34" charset="0"/>
              </a:defRPr>
            </a:lvl1pPr>
          </a:lstStyle>
          <a:p>
            <a:r>
              <a:rPr lang="es-AR" dirty="0" smtClean="0"/>
              <a:t>Deducción especial por contratación de personal discapacitado art. 31 Ley 361 de 1997</a:t>
            </a:r>
            <a:endParaRPr lang="es-MX" dirty="0"/>
          </a:p>
        </p:txBody>
      </p:sp>
      <p:sp>
        <p:nvSpPr>
          <p:cNvPr id="20" name="Rectángulo 19"/>
          <p:cNvSpPr/>
          <p:nvPr/>
        </p:nvSpPr>
        <p:spPr>
          <a:xfrm>
            <a:off x="1327356" y="231031"/>
            <a:ext cx="4972836" cy="461665"/>
          </a:xfrm>
          <a:prstGeom prst="rect">
            <a:avLst/>
          </a:prstGeom>
        </p:spPr>
        <p:txBody>
          <a:bodyPr wrap="none">
            <a:spAutoFit/>
          </a:bodyPr>
          <a:lstStyle/>
          <a:p>
            <a:r>
              <a:rPr lang="es-CO" sz="24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Procedencia de Costos y Gastos</a:t>
            </a:r>
            <a:endParaRPr lang="es-ES" sz="2400"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2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7676" y="3427748"/>
            <a:ext cx="445021" cy="44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Imagen 28">
            <a:hlinkClick r:id="" action="ppaction://noaction"/>
          </p:cNvPr>
          <p:cNvPicPr>
            <a:picLocks noChangeAspect="1"/>
          </p:cNvPicPr>
          <p:nvPr/>
        </p:nvPicPr>
        <p:blipFill>
          <a:blip r:embed="rId3"/>
          <a:stretch>
            <a:fillRect/>
          </a:stretch>
        </p:blipFill>
        <p:spPr>
          <a:xfrm>
            <a:off x="7850107" y="1844824"/>
            <a:ext cx="466309" cy="472611"/>
          </a:xfrm>
          <a:prstGeom prst="rect">
            <a:avLst/>
          </a:prstGeom>
        </p:spPr>
      </p:pic>
    </p:spTree>
    <p:extLst>
      <p:ext uri="{BB962C8B-B14F-4D97-AF65-F5344CB8AC3E}">
        <p14:creationId xmlns:p14="http://schemas.microsoft.com/office/powerpoint/2010/main" val="7418973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arn(inVertical)">
                                      <p:cBhvr>
                                        <p:cTn id="14" dur="500"/>
                                        <p:tgtEl>
                                          <p:spTgt spid="12"/>
                                        </p:tgtEl>
                                      </p:cBhvr>
                                    </p:animEffect>
                                  </p:childTnLst>
                                </p:cTn>
                              </p:par>
                              <p:par>
                                <p:cTn id="15" presetID="16" presetClass="entr" presetSubtype="21"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barn(inVertical)">
                                      <p:cBhvr>
                                        <p:cTn id="1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56231663"/>
              </p:ext>
            </p:extLst>
          </p:nvPr>
        </p:nvGraphicFramePr>
        <p:xfrm>
          <a:off x="7092280" y="1288182"/>
          <a:ext cx="1944216" cy="628650"/>
        </p:xfrm>
        <a:graphic>
          <a:graphicData uri="http://schemas.openxmlformats.org/drawingml/2006/table">
            <a:tbl>
              <a:tblPr>
                <a:tableStyleId>{5C22544A-7EE6-4342-B048-85BDC9FD1C3A}</a:tableStyleId>
              </a:tblPr>
              <a:tblGrid>
                <a:gridCol w="972108">
                  <a:extLst>
                    <a:ext uri="{9D8B030D-6E8A-4147-A177-3AD203B41FA5}">
                      <a16:colId xmlns:a16="http://schemas.microsoft.com/office/drawing/2014/main" xmlns="" val="1456562390"/>
                    </a:ext>
                  </a:extLst>
                </a:gridCol>
                <a:gridCol w="972108">
                  <a:extLst>
                    <a:ext uri="{9D8B030D-6E8A-4147-A177-3AD203B41FA5}">
                      <a16:colId xmlns:a16="http://schemas.microsoft.com/office/drawing/2014/main" xmlns="" val="3393305838"/>
                    </a:ext>
                  </a:extLst>
                </a:gridCol>
              </a:tblGrid>
              <a:tr h="200025">
                <a:tc gridSpan="2">
                  <a:txBody>
                    <a:bodyPr/>
                    <a:lstStyle/>
                    <a:p>
                      <a:pPr algn="ctr" fontAlgn="b"/>
                      <a:r>
                        <a:rPr lang="es-ES" sz="2000" b="1" u="none" strike="noStrike" dirty="0">
                          <a:effectLst/>
                          <a:latin typeface="Arial Black" panose="020B0A04020102020204" pitchFamily="34" charset="0"/>
                        </a:rPr>
                        <a:t>Aplicación</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hMerge="1">
                  <a:txBody>
                    <a:bodyPr/>
                    <a:lstStyle/>
                    <a:p>
                      <a:endParaRPr lang="es-ES"/>
                    </a:p>
                  </a:txBody>
                  <a:tcPr/>
                </a:tc>
                <a:extLst>
                  <a:ext uri="{0D108BD9-81ED-4DB2-BD59-A6C34878D82A}">
                    <a16:rowId xmlns:a16="http://schemas.microsoft.com/office/drawing/2014/main" xmlns="" val="2042140547"/>
                  </a:ext>
                </a:extLst>
              </a:tr>
              <a:tr h="200025">
                <a:tc>
                  <a:txBody>
                    <a:bodyPr/>
                    <a:lstStyle/>
                    <a:p>
                      <a:pPr algn="ctr" fontAlgn="b"/>
                      <a:r>
                        <a:rPr lang="es-ES" sz="2000" b="1" u="none" strike="noStrike" dirty="0">
                          <a:effectLst/>
                          <a:latin typeface="Arial Black" panose="020B0A04020102020204" pitchFamily="34" charset="0"/>
                        </a:rPr>
                        <a:t>Renta</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tc>
                  <a:txBody>
                    <a:bodyPr/>
                    <a:lstStyle/>
                    <a:p>
                      <a:pPr algn="ctr" fontAlgn="b"/>
                      <a:r>
                        <a:rPr lang="es-ES" sz="2000" b="1" u="none" strike="noStrike" dirty="0">
                          <a:effectLst/>
                          <a:latin typeface="Arial Black" panose="020B0A04020102020204" pitchFamily="34" charset="0"/>
                        </a:rPr>
                        <a:t>CREE</a:t>
                      </a:r>
                      <a:endParaRPr lang="es-ES" sz="2000" b="1" i="0" u="none" strike="noStrike" dirty="0">
                        <a:solidFill>
                          <a:srgbClr val="000000"/>
                        </a:solidFill>
                        <a:effectLst/>
                        <a:latin typeface="Arial Black" panose="020B0A04020102020204" pitchFamily="34" charset="0"/>
                      </a:endParaRPr>
                    </a:p>
                  </a:txBody>
                  <a:tcPr marL="9525" marR="9525" marT="9525" marB="0" anchor="b">
                    <a:solidFill>
                      <a:schemeClr val="accent4">
                        <a:lumMod val="40000"/>
                        <a:lumOff val="60000"/>
                      </a:schemeClr>
                    </a:solidFill>
                  </a:tcPr>
                </a:tc>
                <a:extLst>
                  <a:ext uri="{0D108BD9-81ED-4DB2-BD59-A6C34878D82A}">
                    <a16:rowId xmlns:a16="http://schemas.microsoft.com/office/drawing/2014/main" xmlns="" val="252227436"/>
                  </a:ext>
                </a:extLst>
              </a:tr>
            </a:tbl>
          </a:graphicData>
        </a:graphic>
      </p:graphicFrame>
      <p:sp>
        <p:nvSpPr>
          <p:cNvPr id="3" name="Rectángulo 2"/>
          <p:cNvSpPr/>
          <p:nvPr/>
        </p:nvSpPr>
        <p:spPr>
          <a:xfrm>
            <a:off x="827584" y="332656"/>
            <a:ext cx="6011582" cy="461665"/>
          </a:xfrm>
          <a:prstGeom prst="rect">
            <a:avLst/>
          </a:prstGeom>
        </p:spPr>
        <p:txBody>
          <a:bodyPr wrap="none">
            <a:spAutoFit/>
          </a:bodyPr>
          <a:lstStyle/>
          <a:p>
            <a:r>
              <a:rPr lang="es-CO" sz="24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Ingresos Fiscales que no son contables</a:t>
            </a:r>
            <a:endParaRPr lang="es-ES"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4" name="1 Título"/>
          <p:cNvSpPr txBox="1">
            <a:spLocks/>
          </p:cNvSpPr>
          <p:nvPr/>
        </p:nvSpPr>
        <p:spPr>
          <a:xfrm>
            <a:off x="685800" y="2420888"/>
            <a:ext cx="5758408"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AR" sz="2000" dirty="0" smtClean="0">
                <a:latin typeface="Arial" pitchFamily="34" charset="0"/>
                <a:cs typeface="Arial" pitchFamily="34" charset="0"/>
              </a:rPr>
              <a:t>Ingreso presunto por préstamos  art. 35 E.T.</a:t>
            </a:r>
            <a:endParaRPr lang="es-MX" sz="2000" dirty="0">
              <a:latin typeface="Arial" pitchFamily="34" charset="0"/>
              <a:cs typeface="Arial" pitchFamily="34" charset="0"/>
            </a:endParaRPr>
          </a:p>
        </p:txBody>
      </p:sp>
      <p:sp>
        <p:nvSpPr>
          <p:cNvPr id="15" name="1 Título"/>
          <p:cNvSpPr txBox="1">
            <a:spLocks/>
          </p:cNvSpPr>
          <p:nvPr/>
        </p:nvSpPr>
        <p:spPr>
          <a:xfrm>
            <a:off x="683568" y="3501008"/>
            <a:ext cx="6155598" cy="9361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AR" sz="2000" dirty="0" smtClean="0">
                <a:latin typeface="Arial" pitchFamily="34" charset="0"/>
                <a:cs typeface="Arial" pitchFamily="34" charset="0"/>
              </a:rPr>
              <a:t>Ingreso por recuperación de pérdidas compensadas y modificadas en liquidación oficial de corrección.</a:t>
            </a:r>
            <a:endParaRPr lang="es-MX" sz="2000" dirty="0">
              <a:latin typeface="Arial" pitchFamily="34" charset="0"/>
              <a:cs typeface="Arial" pitchFamily="34" charset="0"/>
            </a:endParaRPr>
          </a:p>
        </p:txBody>
      </p:sp>
      <p:pic>
        <p:nvPicPr>
          <p:cNvPr id="16" name="Imagen 15">
            <a:hlinkClick r:id="" action="ppaction://noaction"/>
          </p:cNvPr>
          <p:cNvPicPr>
            <a:picLocks noChangeAspect="1"/>
          </p:cNvPicPr>
          <p:nvPr/>
        </p:nvPicPr>
        <p:blipFill>
          <a:blip r:embed="rId3"/>
          <a:stretch>
            <a:fillRect/>
          </a:stretch>
        </p:blipFill>
        <p:spPr>
          <a:xfrm>
            <a:off x="7274043" y="2524341"/>
            <a:ext cx="466309" cy="472611"/>
          </a:xfrm>
          <a:prstGeom prst="rect">
            <a:avLst/>
          </a:prstGeom>
        </p:spPr>
      </p:pic>
      <p:pic>
        <p:nvPicPr>
          <p:cNvPr id="17" name="Imagen 16"/>
          <p:cNvPicPr>
            <a:picLocks noChangeAspect="1"/>
          </p:cNvPicPr>
          <p:nvPr/>
        </p:nvPicPr>
        <p:blipFill>
          <a:blip r:embed="rId4"/>
          <a:stretch>
            <a:fillRect/>
          </a:stretch>
        </p:blipFill>
        <p:spPr>
          <a:xfrm>
            <a:off x="8316417" y="2596350"/>
            <a:ext cx="453704" cy="472610"/>
          </a:xfrm>
          <a:prstGeom prst="rect">
            <a:avLst/>
          </a:prstGeom>
        </p:spPr>
      </p:pic>
      <p:pic>
        <p:nvPicPr>
          <p:cNvPr id="18" name="Imagen 17"/>
          <p:cNvPicPr>
            <a:picLocks noChangeAspect="1"/>
          </p:cNvPicPr>
          <p:nvPr/>
        </p:nvPicPr>
        <p:blipFill>
          <a:blip r:embed="rId3"/>
          <a:stretch>
            <a:fillRect/>
          </a:stretch>
        </p:blipFill>
        <p:spPr>
          <a:xfrm>
            <a:off x="7850107" y="3676469"/>
            <a:ext cx="466309" cy="472611"/>
          </a:xfrm>
          <a:prstGeom prst="rect">
            <a:avLst/>
          </a:prstGeom>
        </p:spPr>
      </p:pic>
      <p:sp>
        <p:nvSpPr>
          <p:cNvPr id="20" name="1 Título"/>
          <p:cNvSpPr txBox="1">
            <a:spLocks/>
          </p:cNvSpPr>
          <p:nvPr/>
        </p:nvSpPr>
        <p:spPr>
          <a:xfrm>
            <a:off x="683568" y="5013176"/>
            <a:ext cx="5974432" cy="9361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AR" sz="2000" dirty="0" smtClean="0">
                <a:latin typeface="Arial" pitchFamily="34" charset="0"/>
                <a:cs typeface="Arial" pitchFamily="34" charset="0"/>
              </a:rPr>
              <a:t>Ajuste a los ingresos por efectos del régimen de precios de transferencia</a:t>
            </a:r>
            <a:endParaRPr lang="es-MX" sz="2000" dirty="0">
              <a:latin typeface="Arial" pitchFamily="34" charset="0"/>
              <a:cs typeface="Arial" pitchFamily="34" charset="0"/>
            </a:endParaRPr>
          </a:p>
        </p:txBody>
      </p:sp>
      <p:pic>
        <p:nvPicPr>
          <p:cNvPr id="21" name="Imagen 20">
            <a:hlinkClick r:id="rId5" action="ppaction://hlinksldjump"/>
          </p:cNvPr>
          <p:cNvPicPr>
            <a:picLocks noChangeAspect="1"/>
          </p:cNvPicPr>
          <p:nvPr/>
        </p:nvPicPr>
        <p:blipFill>
          <a:blip r:embed="rId3"/>
          <a:stretch>
            <a:fillRect/>
          </a:stretch>
        </p:blipFill>
        <p:spPr>
          <a:xfrm>
            <a:off x="7850107" y="5116629"/>
            <a:ext cx="466309" cy="472611"/>
          </a:xfrm>
          <a:prstGeom prst="rect">
            <a:avLst/>
          </a:prstGeom>
        </p:spPr>
      </p:pic>
    </p:spTree>
    <p:extLst>
      <p:ext uri="{BB962C8B-B14F-4D97-AF65-F5344CB8AC3E}">
        <p14:creationId xmlns:p14="http://schemas.microsoft.com/office/powerpoint/2010/main" val="6949348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par>
                                <p:cTn id="11" presetID="3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1000" fill="hold"/>
                                        <p:tgtEl>
                                          <p:spTgt spid="18"/>
                                        </p:tgtEl>
                                        <p:attrNameLst>
                                          <p:attrName>ppt_w</p:attrName>
                                        </p:attrNameLst>
                                      </p:cBhvr>
                                      <p:tavLst>
                                        <p:tav tm="0">
                                          <p:val>
                                            <p:fltVal val="0"/>
                                          </p:val>
                                        </p:tav>
                                        <p:tav tm="100000">
                                          <p:val>
                                            <p:strVal val="#ppt_w"/>
                                          </p:val>
                                        </p:tav>
                                      </p:tavLst>
                                    </p:anim>
                                    <p:anim calcmode="lin" valueType="num">
                                      <p:cBhvr>
                                        <p:cTn id="22" dur="1000" fill="hold"/>
                                        <p:tgtEl>
                                          <p:spTgt spid="18"/>
                                        </p:tgtEl>
                                        <p:attrNameLst>
                                          <p:attrName>ppt_h</p:attrName>
                                        </p:attrNameLst>
                                      </p:cBhvr>
                                      <p:tavLst>
                                        <p:tav tm="0">
                                          <p:val>
                                            <p:fltVal val="0"/>
                                          </p:val>
                                        </p:tav>
                                        <p:tav tm="100000">
                                          <p:val>
                                            <p:strVal val="#ppt_h"/>
                                          </p:val>
                                        </p:tav>
                                      </p:tavLst>
                                    </p:anim>
                                    <p:anim calcmode="lin" valueType="num">
                                      <p:cBhvr>
                                        <p:cTn id="23" dur="1000" fill="hold"/>
                                        <p:tgtEl>
                                          <p:spTgt spid="18"/>
                                        </p:tgtEl>
                                        <p:attrNameLst>
                                          <p:attrName>style.rotation</p:attrName>
                                        </p:attrNameLst>
                                      </p:cBhvr>
                                      <p:tavLst>
                                        <p:tav tm="0">
                                          <p:val>
                                            <p:fltVal val="90"/>
                                          </p:val>
                                        </p:tav>
                                        <p:tav tm="100000">
                                          <p:val>
                                            <p:fltVal val="0"/>
                                          </p:val>
                                        </p:tav>
                                      </p:tavLst>
                                    </p:anim>
                                    <p:animEffect transition="in" filter="fade">
                                      <p:cBhvr>
                                        <p:cTn id="24" dur="10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1000" fill="hold"/>
                                        <p:tgtEl>
                                          <p:spTgt spid="21"/>
                                        </p:tgtEl>
                                        <p:attrNameLst>
                                          <p:attrName>ppt_w</p:attrName>
                                        </p:attrNameLst>
                                      </p:cBhvr>
                                      <p:tavLst>
                                        <p:tav tm="0">
                                          <p:val>
                                            <p:fltVal val="0"/>
                                          </p:val>
                                        </p:tav>
                                        <p:tav tm="100000">
                                          <p:val>
                                            <p:strVal val="#ppt_w"/>
                                          </p:val>
                                        </p:tav>
                                      </p:tavLst>
                                    </p:anim>
                                    <p:anim calcmode="lin" valueType="num">
                                      <p:cBhvr>
                                        <p:cTn id="30" dur="1000" fill="hold"/>
                                        <p:tgtEl>
                                          <p:spTgt spid="21"/>
                                        </p:tgtEl>
                                        <p:attrNameLst>
                                          <p:attrName>ppt_h</p:attrName>
                                        </p:attrNameLst>
                                      </p:cBhvr>
                                      <p:tavLst>
                                        <p:tav tm="0">
                                          <p:val>
                                            <p:fltVal val="0"/>
                                          </p:val>
                                        </p:tav>
                                        <p:tav tm="100000">
                                          <p:val>
                                            <p:strVal val="#ppt_h"/>
                                          </p:val>
                                        </p:tav>
                                      </p:tavLst>
                                    </p:anim>
                                    <p:anim calcmode="lin" valueType="num">
                                      <p:cBhvr>
                                        <p:cTn id="31" dur="1000" fill="hold"/>
                                        <p:tgtEl>
                                          <p:spTgt spid="21"/>
                                        </p:tgtEl>
                                        <p:attrNameLst>
                                          <p:attrName>style.rotation</p:attrName>
                                        </p:attrNameLst>
                                      </p:cBhvr>
                                      <p:tavLst>
                                        <p:tav tm="0">
                                          <p:val>
                                            <p:fltVal val="90"/>
                                          </p:val>
                                        </p:tav>
                                        <p:tav tm="100000">
                                          <p:val>
                                            <p:fltVal val="0"/>
                                          </p:val>
                                        </p:tav>
                                      </p:tavLst>
                                    </p:anim>
                                    <p:animEffect transition="in" filter="fade">
                                      <p:cBhvr>
                                        <p:cTn id="32"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ángulo 2"/>
          <p:cNvSpPr/>
          <p:nvPr/>
        </p:nvSpPr>
        <p:spPr>
          <a:xfrm>
            <a:off x="827584" y="476672"/>
            <a:ext cx="7914346" cy="523220"/>
          </a:xfrm>
          <a:prstGeom prst="rect">
            <a:avLst/>
          </a:prstGeom>
        </p:spPr>
        <p:txBody>
          <a:bodyPr wrap="none">
            <a:spAutoFit/>
          </a:bodyPr>
          <a:lstStyle/>
          <a:p>
            <a:r>
              <a:rPr lang="es-CO" sz="28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Remisión a las normas del impuesto de renta</a:t>
            </a:r>
            <a:endParaRPr lang="es-ES" sz="2800"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4" name="Picture 11" descr="signos de interrogacion"/>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1772816"/>
            <a:ext cx="1656184" cy="165618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Resultado de imagen para imagen de contador public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1" y="3356992"/>
            <a:ext cx="3600397"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70546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ángulo 3"/>
          <p:cNvSpPr/>
          <p:nvPr/>
        </p:nvSpPr>
        <p:spPr>
          <a:xfrm>
            <a:off x="683568" y="1556792"/>
            <a:ext cx="8136904" cy="3785652"/>
          </a:xfrm>
          <a:prstGeom prst="rect">
            <a:avLst/>
          </a:prstGeom>
        </p:spPr>
        <p:txBody>
          <a:bodyPr wrap="square">
            <a:spAutoFit/>
          </a:bodyPr>
          <a:lstStyle/>
          <a:p>
            <a:r>
              <a:rPr lang="es-ES" sz="2400" b="1" dirty="0" smtClean="0">
                <a:latin typeface="Arial" panose="020B0604020202020204" pitchFamily="34" charset="0"/>
                <a:cs typeface="Arial" panose="020B0604020202020204" pitchFamily="34" charset="0"/>
              </a:rPr>
              <a:t>Artículo </a:t>
            </a:r>
            <a:r>
              <a:rPr lang="es-ES" sz="2400" b="1" dirty="0">
                <a:latin typeface="Arial" panose="020B0604020202020204" pitchFamily="34" charset="0"/>
                <a:cs typeface="Arial" panose="020B0604020202020204" pitchFamily="34" charset="0"/>
              </a:rPr>
              <a:t>15°.</a:t>
            </a:r>
            <a:r>
              <a:rPr lang="es-ES" sz="2400" dirty="0">
                <a:latin typeface="Arial" panose="020B0604020202020204" pitchFamily="34" charset="0"/>
                <a:cs typeface="Arial" panose="020B0604020202020204" pitchFamily="34" charset="0"/>
              </a:rPr>
              <a:t> Adiciónese el artículo 22-4 a la Ley 1607 de 2012 el cual quedará así</a:t>
            </a:r>
            <a:r>
              <a:rPr lang="es-ES" sz="2400" dirty="0" smtClean="0">
                <a:latin typeface="Arial" panose="020B0604020202020204" pitchFamily="34" charset="0"/>
                <a:cs typeface="Arial" panose="020B0604020202020204" pitchFamily="34" charset="0"/>
              </a:rPr>
              <a:t>:</a:t>
            </a:r>
          </a:p>
          <a:p>
            <a:endParaRPr lang="es-ES" sz="2400" dirty="0">
              <a:latin typeface="Arial" panose="020B0604020202020204" pitchFamily="34" charset="0"/>
              <a:cs typeface="Arial" panose="020B0604020202020204" pitchFamily="34" charset="0"/>
            </a:endParaRPr>
          </a:p>
          <a:p>
            <a:r>
              <a:rPr lang="es-ES" sz="2400" b="1" dirty="0" smtClean="0">
                <a:latin typeface="Arial" panose="020B0604020202020204" pitchFamily="34" charset="0"/>
                <a:cs typeface="Arial" panose="020B0604020202020204" pitchFamily="34" charset="0"/>
              </a:rPr>
              <a:t>"</a:t>
            </a:r>
            <a:r>
              <a:rPr lang="es-ES" sz="2400" b="1" dirty="0">
                <a:latin typeface="Arial" panose="020B0604020202020204" pitchFamily="34" charset="0"/>
                <a:cs typeface="Arial" panose="020B0604020202020204" pitchFamily="34" charset="0"/>
              </a:rPr>
              <a:t>Artículo 22-4.</a:t>
            </a:r>
            <a:r>
              <a:rPr lang="es-ES" sz="2400" dirty="0">
                <a:latin typeface="Arial" panose="020B0604020202020204" pitchFamily="34" charset="0"/>
                <a:cs typeface="Arial" panose="020B0604020202020204" pitchFamily="34" charset="0"/>
              </a:rPr>
              <a:t> Remisión a las normas del impuesto sobre la renta. Para efectos del Impuesto Sobre la renta para la Equidad - CREE- </a:t>
            </a:r>
            <a:r>
              <a:rPr lang="es-ES" sz="2400" dirty="0">
                <a:latin typeface="Arial" panose="020B0604020202020204" pitchFamily="34" charset="0"/>
                <a:cs typeface="Arial" panose="020B0604020202020204" pitchFamily="34" charset="0"/>
                <a:hlinkClick r:id="rId3" action="ppaction://hlinksldjump"/>
              </a:rPr>
              <a:t>será aplicable lo previsto en el capítulo XI del Título I del Libro 1</a:t>
            </a:r>
            <a:r>
              <a:rPr lang="es-ES" sz="2400" dirty="0">
                <a:latin typeface="Arial" panose="020B0604020202020204" pitchFamily="34" charset="0"/>
                <a:cs typeface="Arial" panose="020B0604020202020204" pitchFamily="34" charset="0"/>
              </a:rPr>
              <a:t>, en el artículo 118-1 del Estatuto Tributario Nacional, y en las </a:t>
            </a:r>
            <a:r>
              <a:rPr lang="es-ES" sz="2400" b="1" dirty="0">
                <a:solidFill>
                  <a:schemeClr val="accent6">
                    <a:lumMod val="75000"/>
                  </a:schemeClr>
                </a:solidFill>
                <a:latin typeface="Arial" panose="020B0604020202020204" pitchFamily="34" charset="0"/>
                <a:cs typeface="Arial" panose="020B0604020202020204" pitchFamily="34" charset="0"/>
              </a:rPr>
              <a:t>demás</a:t>
            </a:r>
            <a:r>
              <a:rPr lang="es-ES" sz="2400" dirty="0">
                <a:latin typeface="Arial" panose="020B0604020202020204" pitchFamily="34" charset="0"/>
                <a:cs typeface="Arial" panose="020B0604020202020204" pitchFamily="34" charset="0"/>
              </a:rPr>
              <a:t> disposiciones previstas en el Impuesto sobre la Renta siempre y cuando </a:t>
            </a:r>
            <a:r>
              <a:rPr lang="es-ES" sz="2400" dirty="0">
                <a:solidFill>
                  <a:schemeClr val="accent6">
                    <a:lumMod val="75000"/>
                  </a:schemeClr>
                </a:solidFill>
                <a:latin typeface="Arial" panose="020B0604020202020204" pitchFamily="34" charset="0"/>
                <a:cs typeface="Arial" panose="020B0604020202020204" pitchFamily="34" charset="0"/>
              </a:rPr>
              <a:t>sean compatibles </a:t>
            </a:r>
            <a:r>
              <a:rPr lang="es-ES" sz="2400" dirty="0">
                <a:latin typeface="Arial" panose="020B0604020202020204" pitchFamily="34" charset="0"/>
                <a:cs typeface="Arial" panose="020B0604020202020204" pitchFamily="34" charset="0"/>
              </a:rPr>
              <a:t>con la naturaleza de dicho impuesto. " </a:t>
            </a:r>
          </a:p>
        </p:txBody>
      </p:sp>
    </p:spTree>
    <p:extLst>
      <p:ext uri="{BB962C8B-B14F-4D97-AF65-F5344CB8AC3E}">
        <p14:creationId xmlns:p14="http://schemas.microsoft.com/office/powerpoint/2010/main" val="2048937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ángulo 2"/>
          <p:cNvSpPr/>
          <p:nvPr/>
        </p:nvSpPr>
        <p:spPr>
          <a:xfrm>
            <a:off x="1115617" y="1484784"/>
            <a:ext cx="7632847" cy="800219"/>
          </a:xfrm>
          <a:prstGeom prst="rect">
            <a:avLst/>
          </a:prstGeom>
        </p:spPr>
        <p:txBody>
          <a:bodyPr wrap="square">
            <a:spAutoFit/>
          </a:bodyPr>
          <a:lstStyle/>
          <a:p>
            <a:r>
              <a:rPr lang="es-CO" sz="23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Las reglas de juego relativas a los precios de transferencia</a:t>
            </a:r>
            <a:endParaRPr lang="es-ES" sz="2300"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8194" name="Picture 2" descr="Mini"/>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50267" y="1783531"/>
            <a:ext cx="421333" cy="42133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104901" y="3060829"/>
            <a:ext cx="7787579" cy="800219"/>
          </a:xfrm>
          <a:prstGeom prst="rect">
            <a:avLst/>
          </a:prstGeom>
        </p:spPr>
        <p:txBody>
          <a:bodyPr wrap="square">
            <a:spAutoFit/>
          </a:bodyPr>
          <a:lstStyle/>
          <a:p>
            <a:r>
              <a:rPr lang="es-CO" sz="23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 limitación a la deducción de intereses por subcapitalización </a:t>
            </a:r>
            <a:endParaRPr lang="es-ES" sz="2300"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6" name="Picture 2" descr="Mini"/>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323338"/>
            <a:ext cx="421333" cy="421333"/>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1104901" y="4509120"/>
            <a:ext cx="7787579" cy="1154162"/>
          </a:xfrm>
          <a:prstGeom prst="rect">
            <a:avLst/>
          </a:prstGeom>
        </p:spPr>
        <p:txBody>
          <a:bodyPr wrap="square">
            <a:spAutoFit/>
          </a:bodyPr>
          <a:lstStyle/>
          <a:p>
            <a:r>
              <a:rPr lang="es-CO" sz="23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Las </a:t>
            </a:r>
            <a:r>
              <a:rPr lang="es-CO" sz="23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demás disposiciones </a:t>
            </a:r>
            <a:r>
              <a:rPr lang="es-CO" sz="23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previstas en el impuesto de renta siempre y cuando </a:t>
            </a:r>
            <a:r>
              <a:rPr lang="es-CO" sz="23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sean compatibles</a:t>
            </a:r>
            <a:r>
              <a:rPr lang="es-CO" sz="23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 la naturaleza de dicho impuesto </a:t>
            </a:r>
            <a:endParaRPr lang="es-ES" sz="2300"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8" name="Picture 2" descr="Mini"/>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9552" y="4888006"/>
            <a:ext cx="421333" cy="421333"/>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827584" y="169476"/>
            <a:ext cx="7914346" cy="523220"/>
          </a:xfrm>
          <a:prstGeom prst="rect">
            <a:avLst/>
          </a:prstGeom>
        </p:spPr>
        <p:txBody>
          <a:bodyPr wrap="none">
            <a:spAutoFit/>
          </a:bodyPr>
          <a:lstStyle/>
          <a:p>
            <a:r>
              <a:rPr lang="es-CO" sz="28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Remisión a las normas del impuesto de renta</a:t>
            </a:r>
            <a:endParaRPr lang="es-ES" sz="2800"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75980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ppt_w</p:attrName>
                                        </p:attrNameLst>
                                      </p:cBhvr>
                                      <p:tavLst>
                                        <p:tav tm="0">
                                          <p:val>
                                            <p:fltVal val="0"/>
                                          </p:val>
                                        </p:tav>
                                        <p:tav tm="100000">
                                          <p:val>
                                            <p:strVal val="#ppt_w"/>
                                          </p:val>
                                        </p:tav>
                                      </p:tavLst>
                                    </p:anim>
                                    <p:anim calcmode="lin" valueType="num">
                                      <p:cBhvr>
                                        <p:cTn id="8" dur="1000" fill="hold"/>
                                        <p:tgtEl>
                                          <p:spTgt spid="8194"/>
                                        </p:tgtEl>
                                        <p:attrNameLst>
                                          <p:attrName>ppt_h</p:attrName>
                                        </p:attrNameLst>
                                      </p:cBhvr>
                                      <p:tavLst>
                                        <p:tav tm="0">
                                          <p:val>
                                            <p:fltVal val="0"/>
                                          </p:val>
                                        </p:tav>
                                        <p:tav tm="100000">
                                          <p:val>
                                            <p:strVal val="#ppt_h"/>
                                          </p:val>
                                        </p:tav>
                                      </p:tavLst>
                                    </p:anim>
                                    <p:anim calcmode="lin" valueType="num">
                                      <p:cBhvr>
                                        <p:cTn id="9" dur="1000" fill="hold"/>
                                        <p:tgtEl>
                                          <p:spTgt spid="8194"/>
                                        </p:tgtEl>
                                        <p:attrNameLst>
                                          <p:attrName>style.rotation</p:attrName>
                                        </p:attrNameLst>
                                      </p:cBhvr>
                                      <p:tavLst>
                                        <p:tav tm="0">
                                          <p:val>
                                            <p:fltVal val="90"/>
                                          </p:val>
                                        </p:tav>
                                        <p:tav tm="100000">
                                          <p:val>
                                            <p:fltVal val="0"/>
                                          </p:val>
                                        </p:tav>
                                      </p:tavLst>
                                    </p:anim>
                                    <p:animEffect transition="in" filter="fade">
                                      <p:cBhvr>
                                        <p:cTn id="10" dur="1000"/>
                                        <p:tgtEl>
                                          <p:spTgt spid="819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fltVal val="0"/>
                                          </p:val>
                                        </p:tav>
                                        <p:tav tm="100000">
                                          <p:val>
                                            <p:strVal val="#ppt_w"/>
                                          </p:val>
                                        </p:tav>
                                      </p:tavLst>
                                    </p:anim>
                                    <p:anim calcmode="lin" valueType="num">
                                      <p:cBhvr>
                                        <p:cTn id="14" dur="1000" fill="hold"/>
                                        <p:tgtEl>
                                          <p:spTgt spid="3"/>
                                        </p:tgtEl>
                                        <p:attrNameLst>
                                          <p:attrName>ppt_h</p:attrName>
                                        </p:attrNameLst>
                                      </p:cBhvr>
                                      <p:tavLst>
                                        <p:tav tm="0">
                                          <p:val>
                                            <p:fltVal val="0"/>
                                          </p:val>
                                        </p:tav>
                                        <p:tav tm="100000">
                                          <p:val>
                                            <p:strVal val="#ppt_h"/>
                                          </p:val>
                                        </p:tav>
                                      </p:tavLst>
                                    </p:anim>
                                    <p:anim calcmode="lin" valueType="num">
                                      <p:cBhvr>
                                        <p:cTn id="15" dur="1000" fill="hold"/>
                                        <p:tgtEl>
                                          <p:spTgt spid="3"/>
                                        </p:tgtEl>
                                        <p:attrNameLst>
                                          <p:attrName>style.rotation</p:attrName>
                                        </p:attrNameLst>
                                      </p:cBhvr>
                                      <p:tavLst>
                                        <p:tav tm="0">
                                          <p:val>
                                            <p:fltVal val="90"/>
                                          </p:val>
                                        </p:tav>
                                        <p:tav tm="100000">
                                          <p:val>
                                            <p:fltVal val="0"/>
                                          </p:val>
                                        </p:tav>
                                      </p:tavLst>
                                    </p:anim>
                                    <p:animEffect transition="in" filter="fade">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style.rotation</p:attrName>
                                        </p:attrNameLst>
                                      </p:cBhvr>
                                      <p:tavLst>
                                        <p:tav tm="0">
                                          <p:val>
                                            <p:fltVal val="90"/>
                                          </p:val>
                                        </p:tav>
                                        <p:tav tm="100000">
                                          <p:val>
                                            <p:fltVal val="0"/>
                                          </p:val>
                                        </p:tav>
                                      </p:tavLst>
                                    </p:anim>
                                    <p:animEffect transition="in" filter="fade">
                                      <p:cBhvr>
                                        <p:cTn id="24" dur="1000"/>
                                        <p:tgtEl>
                                          <p:spTgt spid="6"/>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ppt_w</p:attrName>
                                        </p:attrNameLst>
                                      </p:cBhvr>
                                      <p:tavLst>
                                        <p:tav tm="0">
                                          <p:val>
                                            <p:fltVal val="0"/>
                                          </p:val>
                                        </p:tav>
                                        <p:tav tm="100000">
                                          <p:val>
                                            <p:strVal val="#ppt_w"/>
                                          </p:val>
                                        </p:tav>
                                      </p:tavLst>
                                    </p:anim>
                                    <p:anim calcmode="lin" valueType="num">
                                      <p:cBhvr>
                                        <p:cTn id="28" dur="1000" fill="hold"/>
                                        <p:tgtEl>
                                          <p:spTgt spid="5"/>
                                        </p:tgtEl>
                                        <p:attrNameLst>
                                          <p:attrName>ppt_h</p:attrName>
                                        </p:attrNameLst>
                                      </p:cBhvr>
                                      <p:tavLst>
                                        <p:tav tm="0">
                                          <p:val>
                                            <p:fltVal val="0"/>
                                          </p:val>
                                        </p:tav>
                                        <p:tav tm="100000">
                                          <p:val>
                                            <p:strVal val="#ppt_h"/>
                                          </p:val>
                                        </p:tav>
                                      </p:tavLst>
                                    </p:anim>
                                    <p:anim calcmode="lin" valueType="num">
                                      <p:cBhvr>
                                        <p:cTn id="29" dur="1000" fill="hold"/>
                                        <p:tgtEl>
                                          <p:spTgt spid="5"/>
                                        </p:tgtEl>
                                        <p:attrNameLst>
                                          <p:attrName>style.rotation</p:attrName>
                                        </p:attrNameLst>
                                      </p:cBhvr>
                                      <p:tavLst>
                                        <p:tav tm="0">
                                          <p:val>
                                            <p:fltVal val="90"/>
                                          </p:val>
                                        </p:tav>
                                        <p:tav tm="100000">
                                          <p:val>
                                            <p:fltVal val="0"/>
                                          </p:val>
                                        </p:tav>
                                      </p:tavLst>
                                    </p:anim>
                                    <p:animEffect transition="in" filter="fade">
                                      <p:cBhvr>
                                        <p:cTn id="30" dur="10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1000" fill="hold"/>
                                        <p:tgtEl>
                                          <p:spTgt spid="8"/>
                                        </p:tgtEl>
                                        <p:attrNameLst>
                                          <p:attrName>ppt_w</p:attrName>
                                        </p:attrNameLst>
                                      </p:cBhvr>
                                      <p:tavLst>
                                        <p:tav tm="0">
                                          <p:val>
                                            <p:fltVal val="0"/>
                                          </p:val>
                                        </p:tav>
                                        <p:tav tm="100000">
                                          <p:val>
                                            <p:strVal val="#ppt_w"/>
                                          </p:val>
                                        </p:tav>
                                      </p:tavLst>
                                    </p:anim>
                                    <p:anim calcmode="lin" valueType="num">
                                      <p:cBhvr>
                                        <p:cTn id="36" dur="1000" fill="hold"/>
                                        <p:tgtEl>
                                          <p:spTgt spid="8"/>
                                        </p:tgtEl>
                                        <p:attrNameLst>
                                          <p:attrName>ppt_h</p:attrName>
                                        </p:attrNameLst>
                                      </p:cBhvr>
                                      <p:tavLst>
                                        <p:tav tm="0">
                                          <p:val>
                                            <p:fltVal val="0"/>
                                          </p:val>
                                        </p:tav>
                                        <p:tav tm="100000">
                                          <p:val>
                                            <p:strVal val="#ppt_h"/>
                                          </p:val>
                                        </p:tav>
                                      </p:tavLst>
                                    </p:anim>
                                    <p:anim calcmode="lin" valueType="num">
                                      <p:cBhvr>
                                        <p:cTn id="37" dur="1000" fill="hold"/>
                                        <p:tgtEl>
                                          <p:spTgt spid="8"/>
                                        </p:tgtEl>
                                        <p:attrNameLst>
                                          <p:attrName>style.rotation</p:attrName>
                                        </p:attrNameLst>
                                      </p:cBhvr>
                                      <p:tavLst>
                                        <p:tav tm="0">
                                          <p:val>
                                            <p:fltVal val="90"/>
                                          </p:val>
                                        </p:tav>
                                        <p:tav tm="100000">
                                          <p:val>
                                            <p:fltVal val="0"/>
                                          </p:val>
                                        </p:tav>
                                      </p:tavLst>
                                    </p:anim>
                                    <p:animEffect transition="in" filter="fade">
                                      <p:cBhvr>
                                        <p:cTn id="38" dur="1000"/>
                                        <p:tgtEl>
                                          <p:spTgt spid="8"/>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1000" fill="hold"/>
                                        <p:tgtEl>
                                          <p:spTgt spid="7"/>
                                        </p:tgtEl>
                                        <p:attrNameLst>
                                          <p:attrName>ppt_w</p:attrName>
                                        </p:attrNameLst>
                                      </p:cBhvr>
                                      <p:tavLst>
                                        <p:tav tm="0">
                                          <p:val>
                                            <p:fltVal val="0"/>
                                          </p:val>
                                        </p:tav>
                                        <p:tav tm="100000">
                                          <p:val>
                                            <p:strVal val="#ppt_w"/>
                                          </p:val>
                                        </p:tav>
                                      </p:tavLst>
                                    </p:anim>
                                    <p:anim calcmode="lin" valueType="num">
                                      <p:cBhvr>
                                        <p:cTn id="42" dur="1000" fill="hold"/>
                                        <p:tgtEl>
                                          <p:spTgt spid="7"/>
                                        </p:tgtEl>
                                        <p:attrNameLst>
                                          <p:attrName>ppt_h</p:attrName>
                                        </p:attrNameLst>
                                      </p:cBhvr>
                                      <p:tavLst>
                                        <p:tav tm="0">
                                          <p:val>
                                            <p:fltVal val="0"/>
                                          </p:val>
                                        </p:tav>
                                        <p:tav tm="100000">
                                          <p:val>
                                            <p:strVal val="#ppt_h"/>
                                          </p:val>
                                        </p:tav>
                                      </p:tavLst>
                                    </p:anim>
                                    <p:anim calcmode="lin" valueType="num">
                                      <p:cBhvr>
                                        <p:cTn id="43" dur="1000" fill="hold"/>
                                        <p:tgtEl>
                                          <p:spTgt spid="7"/>
                                        </p:tgtEl>
                                        <p:attrNameLst>
                                          <p:attrName>style.rotation</p:attrName>
                                        </p:attrNameLst>
                                      </p:cBhvr>
                                      <p:tavLst>
                                        <p:tav tm="0">
                                          <p:val>
                                            <p:fltVal val="90"/>
                                          </p:val>
                                        </p:tav>
                                        <p:tav tm="100000">
                                          <p:val>
                                            <p:fltVal val="0"/>
                                          </p:val>
                                        </p:tav>
                                      </p:tavLst>
                                    </p:anim>
                                    <p:animEffect transition="in" filter="fade">
                                      <p:cBhvr>
                                        <p:cTn id="4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ángulo 1"/>
          <p:cNvSpPr/>
          <p:nvPr/>
        </p:nvSpPr>
        <p:spPr>
          <a:xfrm>
            <a:off x="683568" y="116632"/>
            <a:ext cx="8136904" cy="954107"/>
          </a:xfrm>
          <a:prstGeom prst="rect">
            <a:avLst/>
          </a:prstGeom>
        </p:spPr>
        <p:txBody>
          <a:bodyPr wrap="square">
            <a:spAutoFit/>
          </a:bodyPr>
          <a:lstStyle/>
          <a:p>
            <a:pPr algn="ctr"/>
            <a:r>
              <a:rPr lang="es-CO" sz="2800" b="1"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Principales disposiciones del Impuesto de Renta no contempladas en el CRE</a:t>
            </a:r>
            <a:endParaRPr lang="es-ES" sz="2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Rectángulo 2"/>
          <p:cNvSpPr/>
          <p:nvPr/>
        </p:nvSpPr>
        <p:spPr>
          <a:xfrm>
            <a:off x="1368152" y="1700808"/>
            <a:ext cx="6660232" cy="400110"/>
          </a:xfrm>
          <a:prstGeom prst="rect">
            <a:avLst/>
          </a:prstGeom>
        </p:spPr>
        <p:txBody>
          <a:bodyPr vert="horz" lIns="91440" tIns="45720" rIns="91440" bIns="45720" rtlCol="0" anchor="ctr">
            <a:noAutofit/>
          </a:bodyPr>
          <a:lstStyle/>
          <a:p>
            <a:pPr>
              <a:spcBef>
                <a:spcPct val="0"/>
              </a:spcBef>
            </a:pPr>
            <a:r>
              <a:rPr lang="es-CO" sz="2800" dirty="0">
                <a:latin typeface="Arial" pitchFamily="34" charset="0"/>
                <a:ea typeface="+mj-ea"/>
                <a:cs typeface="Arial" pitchFamily="34" charset="0"/>
              </a:rPr>
              <a:t>Los ingresos por intereses presuntivos </a:t>
            </a:r>
            <a:endParaRPr lang="es-ES" sz="2800" dirty="0">
              <a:latin typeface="Arial" pitchFamily="34" charset="0"/>
              <a:ea typeface="+mj-ea"/>
              <a:cs typeface="Arial" pitchFamily="34" charset="0"/>
            </a:endParaRPr>
          </a:p>
        </p:txBody>
      </p:sp>
      <p:pic>
        <p:nvPicPr>
          <p:cNvPr id="4" name="Picture 2" descr="Mini"/>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02803" y="1700808"/>
            <a:ext cx="408080" cy="42133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429445" y="3204845"/>
            <a:ext cx="7542618" cy="954107"/>
          </a:xfrm>
          <a:prstGeom prst="rect">
            <a:avLst/>
          </a:prstGeom>
        </p:spPr>
        <p:txBody>
          <a:bodyPr vert="horz" lIns="91440" tIns="45720" rIns="91440" bIns="45720" rtlCol="0" anchor="ctr">
            <a:noAutofit/>
          </a:bodyPr>
          <a:lstStyle/>
          <a:p>
            <a:pPr>
              <a:spcBef>
                <a:spcPct val="0"/>
              </a:spcBef>
            </a:pPr>
            <a:r>
              <a:rPr lang="es-CO" sz="2800" dirty="0">
                <a:latin typeface="Arial" pitchFamily="34" charset="0"/>
                <a:ea typeface="+mj-ea"/>
                <a:cs typeface="Arial" pitchFamily="34" charset="0"/>
              </a:rPr>
              <a:t>El reintegro de la deducción de activos fijo reales productivos</a:t>
            </a:r>
            <a:endParaRPr lang="es-ES" sz="2800" dirty="0">
              <a:latin typeface="Arial" pitchFamily="34" charset="0"/>
              <a:ea typeface="+mj-ea"/>
              <a:cs typeface="Arial" pitchFamily="34" charset="0"/>
            </a:endParaRPr>
          </a:p>
        </p:txBody>
      </p:sp>
      <p:pic>
        <p:nvPicPr>
          <p:cNvPr id="6" name="Picture 2" descr="Mini"/>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92088" y="3511723"/>
            <a:ext cx="408080" cy="421333"/>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1357437" y="4651102"/>
            <a:ext cx="7542618" cy="954107"/>
          </a:xfrm>
          <a:prstGeom prst="rect">
            <a:avLst/>
          </a:prstGeom>
        </p:spPr>
        <p:txBody>
          <a:bodyPr vert="horz" lIns="91440" tIns="45720" rIns="91440" bIns="45720" rtlCol="0" anchor="ctr">
            <a:noAutofit/>
          </a:bodyPr>
          <a:lstStyle/>
          <a:p>
            <a:pPr>
              <a:spcBef>
                <a:spcPct val="0"/>
              </a:spcBef>
            </a:pPr>
            <a:r>
              <a:rPr lang="es-CO" sz="2800" dirty="0">
                <a:latin typeface="Arial" pitchFamily="34" charset="0"/>
                <a:ea typeface="+mj-ea"/>
                <a:cs typeface="Arial" pitchFamily="34" charset="0"/>
              </a:rPr>
              <a:t>Deducciones especiales por la contratación de personal en condición de discapacidad</a:t>
            </a:r>
            <a:endParaRPr lang="es-ES" sz="2800" dirty="0">
              <a:latin typeface="Arial" pitchFamily="34" charset="0"/>
              <a:ea typeface="+mj-ea"/>
              <a:cs typeface="Arial" pitchFamily="34" charset="0"/>
            </a:endParaRPr>
          </a:p>
        </p:txBody>
      </p:sp>
      <p:pic>
        <p:nvPicPr>
          <p:cNvPr id="8" name="Picture 2" descr="Mini"/>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92088" y="4869160"/>
            <a:ext cx="408080" cy="421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238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fltVal val="0"/>
                                          </p:val>
                                        </p:tav>
                                        <p:tav tm="100000">
                                          <p:val>
                                            <p:strVal val="#ppt_w"/>
                                          </p:val>
                                        </p:tav>
                                      </p:tavLst>
                                    </p:anim>
                                    <p:anim calcmode="lin" valueType="num">
                                      <p:cBhvr>
                                        <p:cTn id="14" dur="1000" fill="hold"/>
                                        <p:tgtEl>
                                          <p:spTgt spid="3"/>
                                        </p:tgtEl>
                                        <p:attrNameLst>
                                          <p:attrName>ppt_h</p:attrName>
                                        </p:attrNameLst>
                                      </p:cBhvr>
                                      <p:tavLst>
                                        <p:tav tm="0">
                                          <p:val>
                                            <p:fltVal val="0"/>
                                          </p:val>
                                        </p:tav>
                                        <p:tav tm="100000">
                                          <p:val>
                                            <p:strVal val="#ppt_h"/>
                                          </p:val>
                                        </p:tav>
                                      </p:tavLst>
                                    </p:anim>
                                    <p:anim calcmode="lin" valueType="num">
                                      <p:cBhvr>
                                        <p:cTn id="15" dur="1000" fill="hold"/>
                                        <p:tgtEl>
                                          <p:spTgt spid="3"/>
                                        </p:tgtEl>
                                        <p:attrNameLst>
                                          <p:attrName>style.rotation</p:attrName>
                                        </p:attrNameLst>
                                      </p:cBhvr>
                                      <p:tavLst>
                                        <p:tav tm="0">
                                          <p:val>
                                            <p:fltVal val="90"/>
                                          </p:val>
                                        </p:tav>
                                        <p:tav tm="100000">
                                          <p:val>
                                            <p:fltVal val="0"/>
                                          </p:val>
                                        </p:tav>
                                      </p:tavLst>
                                    </p:anim>
                                    <p:animEffect transition="in" filter="fade">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style.rotation</p:attrName>
                                        </p:attrNameLst>
                                      </p:cBhvr>
                                      <p:tavLst>
                                        <p:tav tm="0">
                                          <p:val>
                                            <p:fltVal val="90"/>
                                          </p:val>
                                        </p:tav>
                                        <p:tav tm="100000">
                                          <p:val>
                                            <p:fltVal val="0"/>
                                          </p:val>
                                        </p:tav>
                                      </p:tavLst>
                                    </p:anim>
                                    <p:animEffect transition="in" filter="fade">
                                      <p:cBhvr>
                                        <p:cTn id="24" dur="1000"/>
                                        <p:tgtEl>
                                          <p:spTgt spid="6"/>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ppt_w</p:attrName>
                                        </p:attrNameLst>
                                      </p:cBhvr>
                                      <p:tavLst>
                                        <p:tav tm="0">
                                          <p:val>
                                            <p:fltVal val="0"/>
                                          </p:val>
                                        </p:tav>
                                        <p:tav tm="100000">
                                          <p:val>
                                            <p:strVal val="#ppt_w"/>
                                          </p:val>
                                        </p:tav>
                                      </p:tavLst>
                                    </p:anim>
                                    <p:anim calcmode="lin" valueType="num">
                                      <p:cBhvr>
                                        <p:cTn id="28" dur="1000" fill="hold"/>
                                        <p:tgtEl>
                                          <p:spTgt spid="5"/>
                                        </p:tgtEl>
                                        <p:attrNameLst>
                                          <p:attrName>ppt_h</p:attrName>
                                        </p:attrNameLst>
                                      </p:cBhvr>
                                      <p:tavLst>
                                        <p:tav tm="0">
                                          <p:val>
                                            <p:fltVal val="0"/>
                                          </p:val>
                                        </p:tav>
                                        <p:tav tm="100000">
                                          <p:val>
                                            <p:strVal val="#ppt_h"/>
                                          </p:val>
                                        </p:tav>
                                      </p:tavLst>
                                    </p:anim>
                                    <p:anim calcmode="lin" valueType="num">
                                      <p:cBhvr>
                                        <p:cTn id="29" dur="1000" fill="hold"/>
                                        <p:tgtEl>
                                          <p:spTgt spid="5"/>
                                        </p:tgtEl>
                                        <p:attrNameLst>
                                          <p:attrName>style.rotation</p:attrName>
                                        </p:attrNameLst>
                                      </p:cBhvr>
                                      <p:tavLst>
                                        <p:tav tm="0">
                                          <p:val>
                                            <p:fltVal val="90"/>
                                          </p:val>
                                        </p:tav>
                                        <p:tav tm="100000">
                                          <p:val>
                                            <p:fltVal val="0"/>
                                          </p:val>
                                        </p:tav>
                                      </p:tavLst>
                                    </p:anim>
                                    <p:animEffect transition="in" filter="fade">
                                      <p:cBhvr>
                                        <p:cTn id="30" dur="10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1000" fill="hold"/>
                                        <p:tgtEl>
                                          <p:spTgt spid="8"/>
                                        </p:tgtEl>
                                        <p:attrNameLst>
                                          <p:attrName>ppt_w</p:attrName>
                                        </p:attrNameLst>
                                      </p:cBhvr>
                                      <p:tavLst>
                                        <p:tav tm="0">
                                          <p:val>
                                            <p:fltVal val="0"/>
                                          </p:val>
                                        </p:tav>
                                        <p:tav tm="100000">
                                          <p:val>
                                            <p:strVal val="#ppt_w"/>
                                          </p:val>
                                        </p:tav>
                                      </p:tavLst>
                                    </p:anim>
                                    <p:anim calcmode="lin" valueType="num">
                                      <p:cBhvr>
                                        <p:cTn id="36" dur="1000" fill="hold"/>
                                        <p:tgtEl>
                                          <p:spTgt spid="8"/>
                                        </p:tgtEl>
                                        <p:attrNameLst>
                                          <p:attrName>ppt_h</p:attrName>
                                        </p:attrNameLst>
                                      </p:cBhvr>
                                      <p:tavLst>
                                        <p:tav tm="0">
                                          <p:val>
                                            <p:fltVal val="0"/>
                                          </p:val>
                                        </p:tav>
                                        <p:tav tm="100000">
                                          <p:val>
                                            <p:strVal val="#ppt_h"/>
                                          </p:val>
                                        </p:tav>
                                      </p:tavLst>
                                    </p:anim>
                                    <p:anim calcmode="lin" valueType="num">
                                      <p:cBhvr>
                                        <p:cTn id="37" dur="1000" fill="hold"/>
                                        <p:tgtEl>
                                          <p:spTgt spid="8"/>
                                        </p:tgtEl>
                                        <p:attrNameLst>
                                          <p:attrName>style.rotation</p:attrName>
                                        </p:attrNameLst>
                                      </p:cBhvr>
                                      <p:tavLst>
                                        <p:tav tm="0">
                                          <p:val>
                                            <p:fltVal val="90"/>
                                          </p:val>
                                        </p:tav>
                                        <p:tav tm="100000">
                                          <p:val>
                                            <p:fltVal val="0"/>
                                          </p:val>
                                        </p:tav>
                                      </p:tavLst>
                                    </p:anim>
                                    <p:animEffect transition="in" filter="fade">
                                      <p:cBhvr>
                                        <p:cTn id="38" dur="1000"/>
                                        <p:tgtEl>
                                          <p:spTgt spid="8"/>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1000" fill="hold"/>
                                        <p:tgtEl>
                                          <p:spTgt spid="7"/>
                                        </p:tgtEl>
                                        <p:attrNameLst>
                                          <p:attrName>ppt_w</p:attrName>
                                        </p:attrNameLst>
                                      </p:cBhvr>
                                      <p:tavLst>
                                        <p:tav tm="0">
                                          <p:val>
                                            <p:fltVal val="0"/>
                                          </p:val>
                                        </p:tav>
                                        <p:tav tm="100000">
                                          <p:val>
                                            <p:strVal val="#ppt_w"/>
                                          </p:val>
                                        </p:tav>
                                      </p:tavLst>
                                    </p:anim>
                                    <p:anim calcmode="lin" valueType="num">
                                      <p:cBhvr>
                                        <p:cTn id="42" dur="1000" fill="hold"/>
                                        <p:tgtEl>
                                          <p:spTgt spid="7"/>
                                        </p:tgtEl>
                                        <p:attrNameLst>
                                          <p:attrName>ppt_h</p:attrName>
                                        </p:attrNameLst>
                                      </p:cBhvr>
                                      <p:tavLst>
                                        <p:tav tm="0">
                                          <p:val>
                                            <p:fltVal val="0"/>
                                          </p:val>
                                        </p:tav>
                                        <p:tav tm="100000">
                                          <p:val>
                                            <p:strVal val="#ppt_h"/>
                                          </p:val>
                                        </p:tav>
                                      </p:tavLst>
                                    </p:anim>
                                    <p:anim calcmode="lin" valueType="num">
                                      <p:cBhvr>
                                        <p:cTn id="43" dur="1000" fill="hold"/>
                                        <p:tgtEl>
                                          <p:spTgt spid="7"/>
                                        </p:tgtEl>
                                        <p:attrNameLst>
                                          <p:attrName>style.rotation</p:attrName>
                                        </p:attrNameLst>
                                      </p:cBhvr>
                                      <p:tavLst>
                                        <p:tav tm="0">
                                          <p:val>
                                            <p:fltVal val="90"/>
                                          </p:val>
                                        </p:tav>
                                        <p:tav tm="100000">
                                          <p:val>
                                            <p:fltVal val="0"/>
                                          </p:val>
                                        </p:tav>
                                      </p:tavLst>
                                    </p:anim>
                                    <p:animEffect transition="in" filter="fade">
                                      <p:cBhvr>
                                        <p:cTn id="4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07704" y="260648"/>
            <a:ext cx="5082989" cy="565627"/>
          </a:xfrm>
          <a:prstGeom prst="rect">
            <a:avLst/>
          </a:prstGeom>
          <a:solidFill>
            <a:srgbClr val="9999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latin typeface="Arial" panose="020B0604020202020204" pitchFamily="34" charset="0"/>
                <a:cs typeface="Arial" panose="020B0604020202020204" pitchFamily="34" charset="0"/>
              </a:rPr>
              <a:t>INGRESOS EN DIVISAS EXTRANJERAS</a:t>
            </a:r>
          </a:p>
        </p:txBody>
      </p:sp>
      <p:sp>
        <p:nvSpPr>
          <p:cNvPr id="3" name="Rectángulo 2"/>
          <p:cNvSpPr/>
          <p:nvPr/>
        </p:nvSpPr>
        <p:spPr>
          <a:xfrm>
            <a:off x="969880" y="1124744"/>
            <a:ext cx="7634568" cy="45558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a:solidFill>
                  <a:schemeClr val="tx1"/>
                </a:solidFill>
                <a:latin typeface="Arial" panose="020B0604020202020204" pitchFamily="34" charset="0"/>
                <a:cs typeface="Arial" panose="020B0604020202020204" pitchFamily="34" charset="0"/>
              </a:rPr>
              <a:t>Art.32 E.T</a:t>
            </a:r>
            <a:r>
              <a:rPr lang="es-ES" b="1" dirty="0" smtClean="0">
                <a:solidFill>
                  <a:schemeClr val="tx1"/>
                </a:solidFill>
                <a:latin typeface="Arial" panose="020B0604020202020204" pitchFamily="34" charset="0"/>
                <a:cs typeface="Arial" panose="020B0604020202020204" pitchFamily="34" charset="0"/>
              </a:rPr>
              <a:t>.</a:t>
            </a:r>
            <a:r>
              <a:rPr lang="es-ES" dirty="0" smtClean="0">
                <a:solidFill>
                  <a:schemeClr val="tx1"/>
                </a:solidFill>
                <a:latin typeface="Arial" panose="020B0604020202020204" pitchFamily="34" charset="0"/>
                <a:cs typeface="Arial" panose="020B0604020202020204" pitchFamily="34" charset="0"/>
              </a:rPr>
              <a:t> </a:t>
            </a:r>
            <a:r>
              <a:rPr lang="es-ES" dirty="0">
                <a:solidFill>
                  <a:schemeClr val="tx1"/>
                </a:solidFill>
                <a:latin typeface="Arial" panose="020B0604020202020204" pitchFamily="34" charset="0"/>
                <a:cs typeface="Arial" panose="020B0604020202020204" pitchFamily="34" charset="0"/>
              </a:rPr>
              <a:t>Las rentas percibidas en divisas extranjeras se estiman en pesos colombianos por el valor de dichas divisas en la fecha del pago liquidadas al tipo oficial de cambio</a:t>
            </a:r>
            <a:r>
              <a:rPr lang="es-ES" dirty="0" smtClean="0">
                <a:solidFill>
                  <a:schemeClr val="tx1"/>
                </a:solidFill>
                <a:latin typeface="Arial" panose="020B0604020202020204" pitchFamily="34" charset="0"/>
                <a:cs typeface="Arial" panose="020B0604020202020204" pitchFamily="34" charset="0"/>
              </a:rPr>
              <a:t>.</a:t>
            </a:r>
            <a:endParaRPr lang="es-ES" dirty="0">
              <a:solidFill>
                <a:schemeClr val="tx1"/>
              </a:solidFill>
              <a:latin typeface="Arial" panose="020B0604020202020204" pitchFamily="34" charset="0"/>
              <a:cs typeface="Arial" panose="020B0604020202020204" pitchFamily="34" charset="0"/>
            </a:endParaRPr>
          </a:p>
          <a:p>
            <a:pPr algn="just"/>
            <a:endParaRPr lang="es-ES" dirty="0">
              <a:solidFill>
                <a:schemeClr val="tx1"/>
              </a:solidFill>
              <a:latin typeface="Arial" panose="020B0604020202020204" pitchFamily="34" charset="0"/>
              <a:cs typeface="Arial" panose="020B0604020202020204" pitchFamily="34" charset="0"/>
            </a:endParaRPr>
          </a:p>
          <a:p>
            <a:pPr algn="just"/>
            <a:r>
              <a:rPr lang="es-ES" b="1" dirty="0">
                <a:solidFill>
                  <a:schemeClr val="tx1"/>
                </a:solidFill>
                <a:latin typeface="Arial" panose="020B0604020202020204" pitchFamily="34" charset="0"/>
                <a:cs typeface="Arial" panose="020B0604020202020204" pitchFamily="34" charset="0"/>
              </a:rPr>
              <a:t>Art. 32-1 E.T.</a:t>
            </a:r>
            <a:r>
              <a:rPr lang="es-ES" dirty="0">
                <a:solidFill>
                  <a:schemeClr val="tx1"/>
                </a:solidFill>
                <a:latin typeface="Arial" panose="020B0604020202020204" pitchFamily="34" charset="0"/>
                <a:cs typeface="Arial" panose="020B0604020202020204" pitchFamily="34" charset="0"/>
              </a:rPr>
              <a:t> </a:t>
            </a:r>
            <a:r>
              <a:rPr lang="es-ES" dirty="0" smtClean="0">
                <a:solidFill>
                  <a:schemeClr val="tx1"/>
                </a:solidFill>
                <a:latin typeface="Arial" panose="020B0604020202020204" pitchFamily="34" charset="0"/>
                <a:cs typeface="Arial" panose="020B0604020202020204" pitchFamily="34" charset="0"/>
              </a:rPr>
              <a:t>El </a:t>
            </a:r>
            <a:r>
              <a:rPr lang="es-ES" dirty="0">
                <a:solidFill>
                  <a:schemeClr val="tx1"/>
                </a:solidFill>
                <a:latin typeface="Arial" panose="020B0604020202020204" pitchFamily="34" charset="0"/>
                <a:cs typeface="Arial" panose="020B0604020202020204" pitchFamily="34" charset="0"/>
              </a:rPr>
              <a:t>ajuste por diferencia en cambio de los activos en moneda extranjera poseídos en el ultimo día del ejercicio o año gravable, constituye ingreso en el mismo ejercicio, </a:t>
            </a:r>
            <a:r>
              <a:rPr lang="es-ES" b="1" u="sng" dirty="0">
                <a:solidFill>
                  <a:srgbClr val="FF0000"/>
                </a:solidFill>
                <a:latin typeface="Arial" panose="020B0604020202020204" pitchFamily="34" charset="0"/>
                <a:cs typeface="Arial" panose="020B0604020202020204" pitchFamily="34" charset="0"/>
              </a:rPr>
              <a:t>para quienes lleven contabilidad de causación</a:t>
            </a:r>
            <a:r>
              <a:rPr lang="es-ES" b="1" u="sng" dirty="0" smtClean="0">
                <a:solidFill>
                  <a:srgbClr val="FF0000"/>
                </a:solidFill>
                <a:latin typeface="Arial" panose="020B0604020202020204" pitchFamily="34" charset="0"/>
                <a:cs typeface="Arial" panose="020B0604020202020204" pitchFamily="34" charset="0"/>
              </a:rPr>
              <a:t>.</a:t>
            </a:r>
            <a:endParaRPr lang="es-ES" b="1" u="sng" dirty="0">
              <a:solidFill>
                <a:schemeClr val="tx1"/>
              </a:solidFill>
              <a:latin typeface="Arial" panose="020B0604020202020204" pitchFamily="34" charset="0"/>
              <a:cs typeface="Arial" panose="020B0604020202020204" pitchFamily="34" charset="0"/>
            </a:endParaRPr>
          </a:p>
          <a:p>
            <a:pPr algn="just"/>
            <a:endParaRPr lang="es-ES" dirty="0">
              <a:solidFill>
                <a:schemeClr val="tx1"/>
              </a:solidFill>
              <a:latin typeface="Arial" panose="020B0604020202020204" pitchFamily="34" charset="0"/>
              <a:cs typeface="Arial" panose="020B0604020202020204" pitchFamily="34" charset="0"/>
            </a:endParaRPr>
          </a:p>
          <a:p>
            <a:pPr algn="just"/>
            <a:endParaRPr lang="es-ES" dirty="0">
              <a:solidFill>
                <a:schemeClr val="tx1"/>
              </a:solidFill>
              <a:latin typeface="Arial" panose="020B0604020202020204" pitchFamily="34" charset="0"/>
              <a:cs typeface="Arial" panose="020B0604020202020204" pitchFamily="34" charset="0"/>
            </a:endParaRPr>
          </a:p>
          <a:p>
            <a:pPr algn="just"/>
            <a:r>
              <a:rPr lang="es-ES" b="1" dirty="0" smtClean="0">
                <a:solidFill>
                  <a:schemeClr val="tx1"/>
                </a:solidFill>
                <a:latin typeface="Arial" panose="020B0604020202020204" pitchFamily="34" charset="0"/>
                <a:cs typeface="Arial" panose="020B0604020202020204" pitchFamily="34" charset="0"/>
              </a:rPr>
              <a:t>Parágrafo. Adicionado por el art</a:t>
            </a:r>
            <a:r>
              <a:rPr lang="es-ES" b="1" dirty="0">
                <a:solidFill>
                  <a:schemeClr val="tx1"/>
                </a:solidFill>
                <a:latin typeface="Arial" panose="020B0604020202020204" pitchFamily="34" charset="0"/>
                <a:cs typeface="Arial" panose="020B0604020202020204" pitchFamily="34" charset="0"/>
              </a:rPr>
              <a:t>. 66 Ley 1739 de 2014 </a:t>
            </a:r>
            <a:r>
              <a:rPr lang="es-ES" b="1" dirty="0" smtClean="0">
                <a:solidFill>
                  <a:schemeClr val="tx1"/>
                </a:solidFill>
                <a:latin typeface="Arial" panose="020B0604020202020204" pitchFamily="34" charset="0"/>
                <a:cs typeface="Arial" panose="020B0604020202020204" pitchFamily="34" charset="0"/>
              </a:rPr>
              <a:t>. </a:t>
            </a:r>
            <a:r>
              <a:rPr lang="es-ES" dirty="0" smtClean="0">
                <a:solidFill>
                  <a:schemeClr val="tx1"/>
                </a:solidFill>
                <a:latin typeface="Arial" panose="020B0604020202020204" pitchFamily="34" charset="0"/>
                <a:cs typeface="Arial" panose="020B0604020202020204" pitchFamily="34" charset="0"/>
              </a:rPr>
              <a:t>El </a:t>
            </a:r>
            <a:r>
              <a:rPr lang="es-ES" dirty="0">
                <a:solidFill>
                  <a:schemeClr val="tx1"/>
                </a:solidFill>
                <a:latin typeface="Arial" panose="020B0604020202020204" pitchFamily="34" charset="0"/>
                <a:cs typeface="Arial" panose="020B0604020202020204" pitchFamily="34" charset="0"/>
              </a:rPr>
              <a:t>ajuste por diferencia en cambio de las inversiones en moneda extranjera, en acciones o participaciones en Sociedades extranjeras, que constituyan activos fijos  para el contribuyente  </a:t>
            </a:r>
            <a:r>
              <a:rPr lang="es-ES" b="1" u="sng" dirty="0">
                <a:solidFill>
                  <a:srgbClr val="FF0000"/>
                </a:solidFill>
                <a:latin typeface="Arial" panose="020B0604020202020204" pitchFamily="34" charset="0"/>
                <a:cs typeface="Arial" panose="020B0604020202020204" pitchFamily="34" charset="0"/>
              </a:rPr>
              <a:t>solamente constituirá ingreso, costo o gasto en el momento de la enajenación, a cualquier titulo, o de la liquidación de la </a:t>
            </a:r>
            <a:r>
              <a:rPr lang="es-ES" b="1" u="sng" dirty="0" smtClean="0">
                <a:solidFill>
                  <a:srgbClr val="FF0000"/>
                </a:solidFill>
                <a:latin typeface="Arial" panose="020B0604020202020204" pitchFamily="34" charset="0"/>
                <a:cs typeface="Arial" panose="020B0604020202020204" pitchFamily="34" charset="0"/>
              </a:rPr>
              <a:t>inversión.</a:t>
            </a:r>
            <a:r>
              <a:rPr lang="es-ES" dirty="0" smtClean="0">
                <a:solidFill>
                  <a:schemeClr val="tx1"/>
                </a:solidFill>
                <a:latin typeface="Arial" panose="020B0604020202020204" pitchFamily="34" charset="0"/>
                <a:cs typeface="Arial" panose="020B0604020202020204" pitchFamily="34" charset="0"/>
              </a:rPr>
              <a:t> </a:t>
            </a:r>
            <a:endParaRPr lang="es-E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485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80">
                                          <p:stCondLst>
                                            <p:cond delay="0"/>
                                          </p:stCondLst>
                                        </p:cTn>
                                        <p:tgtEl>
                                          <p:spTgt spid="3">
                                            <p:txEl>
                                              <p:pRg st="5" end="5"/>
                                            </p:txEl>
                                          </p:spTgt>
                                        </p:tgtEl>
                                      </p:cBhvr>
                                    </p:animEffect>
                                    <p:anim calcmode="lin" valueType="num">
                                      <p:cBhvr>
                                        <p:cTn id="2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5" end="5"/>
                                            </p:txEl>
                                          </p:spTgt>
                                        </p:tgtEl>
                                      </p:cBhvr>
                                      <p:to x="100000" y="60000"/>
                                    </p:animScale>
                                    <p:animScale>
                                      <p:cBhvr>
                                        <p:cTn id="30" dur="166" decel="50000">
                                          <p:stCondLst>
                                            <p:cond delay="676"/>
                                          </p:stCondLst>
                                        </p:cTn>
                                        <p:tgtEl>
                                          <p:spTgt spid="3">
                                            <p:txEl>
                                              <p:pRg st="5" end="5"/>
                                            </p:txEl>
                                          </p:spTgt>
                                        </p:tgtEl>
                                      </p:cBhvr>
                                      <p:to x="100000" y="100000"/>
                                    </p:animScale>
                                    <p:animScale>
                                      <p:cBhvr>
                                        <p:cTn id="31" dur="26">
                                          <p:stCondLst>
                                            <p:cond delay="1312"/>
                                          </p:stCondLst>
                                        </p:cTn>
                                        <p:tgtEl>
                                          <p:spTgt spid="3">
                                            <p:txEl>
                                              <p:pRg st="5" end="5"/>
                                            </p:txEl>
                                          </p:spTgt>
                                        </p:tgtEl>
                                      </p:cBhvr>
                                      <p:to x="100000" y="80000"/>
                                    </p:animScale>
                                    <p:animScale>
                                      <p:cBhvr>
                                        <p:cTn id="32" dur="166" decel="50000">
                                          <p:stCondLst>
                                            <p:cond delay="1338"/>
                                          </p:stCondLst>
                                        </p:cTn>
                                        <p:tgtEl>
                                          <p:spTgt spid="3">
                                            <p:txEl>
                                              <p:pRg st="5" end="5"/>
                                            </p:txEl>
                                          </p:spTgt>
                                        </p:tgtEl>
                                      </p:cBhvr>
                                      <p:to x="100000" y="100000"/>
                                    </p:animScale>
                                    <p:animScale>
                                      <p:cBhvr>
                                        <p:cTn id="33" dur="26">
                                          <p:stCondLst>
                                            <p:cond delay="1642"/>
                                          </p:stCondLst>
                                        </p:cTn>
                                        <p:tgtEl>
                                          <p:spTgt spid="3">
                                            <p:txEl>
                                              <p:pRg st="5" end="5"/>
                                            </p:txEl>
                                          </p:spTgt>
                                        </p:tgtEl>
                                      </p:cBhvr>
                                      <p:to x="100000" y="90000"/>
                                    </p:animScale>
                                    <p:animScale>
                                      <p:cBhvr>
                                        <p:cTn id="34" dur="166" decel="50000">
                                          <p:stCondLst>
                                            <p:cond delay="1668"/>
                                          </p:stCondLst>
                                        </p:cTn>
                                        <p:tgtEl>
                                          <p:spTgt spid="3">
                                            <p:txEl>
                                              <p:pRg st="5" end="5"/>
                                            </p:txEl>
                                          </p:spTgt>
                                        </p:tgtEl>
                                      </p:cBhvr>
                                      <p:to x="100000" y="100000"/>
                                    </p:animScale>
                                    <p:animScale>
                                      <p:cBhvr>
                                        <p:cTn id="35" dur="26">
                                          <p:stCondLst>
                                            <p:cond delay="1808"/>
                                          </p:stCondLst>
                                        </p:cTn>
                                        <p:tgtEl>
                                          <p:spTgt spid="3">
                                            <p:txEl>
                                              <p:pRg st="5" end="5"/>
                                            </p:txEl>
                                          </p:spTgt>
                                        </p:tgtEl>
                                      </p:cBhvr>
                                      <p:to x="100000" y="95000"/>
                                    </p:animScale>
                                    <p:animScale>
                                      <p:cBhvr>
                                        <p:cTn id="36"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ángulo 6"/>
          <p:cNvSpPr/>
          <p:nvPr/>
        </p:nvSpPr>
        <p:spPr>
          <a:xfrm>
            <a:off x="611560" y="757148"/>
            <a:ext cx="8280920" cy="4832092"/>
          </a:xfrm>
          <a:prstGeom prst="rect">
            <a:avLst/>
          </a:prstGeom>
        </p:spPr>
        <p:txBody>
          <a:bodyPr wrap="square">
            <a:spAutoFit/>
          </a:bodyPr>
          <a:lstStyle/>
          <a:p>
            <a:r>
              <a:rPr lang="es-ES" sz="2800" b="1" dirty="0" smtClean="0">
                <a:solidFill>
                  <a:srgbClr val="000000"/>
                </a:solidFill>
                <a:latin typeface="Arial" panose="020B0604020202020204" pitchFamily="34" charset="0"/>
                <a:cs typeface="Arial" panose="020B0604020202020204" pitchFamily="34" charset="0"/>
              </a:rPr>
              <a:t>Artículo </a:t>
            </a:r>
            <a:r>
              <a:rPr lang="es-ES" sz="2800" b="1" dirty="0">
                <a:solidFill>
                  <a:srgbClr val="000000"/>
                </a:solidFill>
                <a:latin typeface="Arial" panose="020B0604020202020204" pitchFamily="34" charset="0"/>
                <a:cs typeface="Arial" panose="020B0604020202020204" pitchFamily="34" charset="0"/>
              </a:rPr>
              <a:t>12°. Adiciónese el artículo 22-1 a la Ley 1607 de 2012 el cual quedará así: </a:t>
            </a:r>
            <a:endParaRPr lang="es-ES" sz="2800" b="1" dirty="0" smtClean="0">
              <a:solidFill>
                <a:srgbClr val="000000"/>
              </a:solidFill>
              <a:latin typeface="Arial" panose="020B0604020202020204" pitchFamily="34" charset="0"/>
              <a:cs typeface="Arial" panose="020B0604020202020204" pitchFamily="34" charset="0"/>
            </a:endParaRPr>
          </a:p>
          <a:p>
            <a:endParaRPr lang="es-ES" sz="2800" dirty="0">
              <a:latin typeface="Arial" panose="020B0604020202020204" pitchFamily="34" charset="0"/>
              <a:cs typeface="Arial" panose="020B0604020202020204" pitchFamily="34" charset="0"/>
            </a:endParaRPr>
          </a:p>
          <a:p>
            <a:r>
              <a:rPr lang="es-ES" sz="2800" b="1" i="1" dirty="0">
                <a:latin typeface="Arial" panose="020B0604020202020204" pitchFamily="34" charset="0"/>
                <a:cs typeface="Arial" panose="020B0604020202020204" pitchFamily="34" charset="0"/>
              </a:rPr>
              <a:t>"Artículo </a:t>
            </a:r>
            <a:r>
              <a:rPr lang="es-ES" sz="2800" b="1" dirty="0">
                <a:latin typeface="Arial" panose="020B0604020202020204" pitchFamily="34" charset="0"/>
                <a:cs typeface="Arial" panose="020B0604020202020204" pitchFamily="34" charset="0"/>
              </a:rPr>
              <a:t>22-1. </a:t>
            </a:r>
            <a:r>
              <a:rPr lang="es-ES" sz="2800" b="1" i="1" dirty="0">
                <a:latin typeface="Arial" panose="020B0604020202020204" pitchFamily="34" charset="0"/>
                <a:cs typeface="Arial" panose="020B0604020202020204" pitchFamily="34" charset="0"/>
              </a:rPr>
              <a:t>Rentas Brutas </a:t>
            </a:r>
            <a:r>
              <a:rPr lang="es-ES" sz="2800" b="1" dirty="0">
                <a:latin typeface="Arial" panose="020B0604020202020204" pitchFamily="34" charset="0"/>
                <a:cs typeface="Arial" panose="020B0604020202020204" pitchFamily="34" charset="0"/>
              </a:rPr>
              <a:t>y </a:t>
            </a:r>
            <a:r>
              <a:rPr lang="es-ES" sz="2800" b="1" i="1" dirty="0">
                <a:latin typeface="Arial" panose="020B0604020202020204" pitchFamily="34" charset="0"/>
                <a:cs typeface="Arial" panose="020B0604020202020204" pitchFamily="34" charset="0"/>
              </a:rPr>
              <a:t>Líquidas Especiales.</a:t>
            </a:r>
            <a:r>
              <a:rPr lang="es-ES" sz="2800" i="1" dirty="0">
                <a:latin typeface="Arial" panose="020B0604020202020204" pitchFamily="34" charset="0"/>
                <a:cs typeface="Arial" panose="020B0604020202020204" pitchFamily="34" charset="0"/>
              </a:rPr>
              <a:t> Las rentas brutas especiales previstas en el Capítulo IV, del Título I del Libro primero del Estatuto Tributario, </a:t>
            </a:r>
            <a:r>
              <a:rPr lang="es-ES" sz="2800" dirty="0">
                <a:latin typeface="Arial" panose="020B0604020202020204" pitchFamily="34" charset="0"/>
                <a:cs typeface="Arial" panose="020B0604020202020204" pitchFamily="34" charset="0"/>
              </a:rPr>
              <a:t>y </a:t>
            </a:r>
            <a:r>
              <a:rPr lang="es-ES" sz="2800" i="1" dirty="0">
                <a:latin typeface="Arial" panose="020B0604020202020204" pitchFamily="34" charset="0"/>
                <a:cs typeface="Arial" panose="020B0604020202020204" pitchFamily="34" charset="0"/>
              </a:rPr>
              <a:t>las Rentas liquidas por recuperación de deducciones, señaladas en los artículos </a:t>
            </a:r>
            <a:r>
              <a:rPr lang="es-ES" sz="2800" u="sng" dirty="0">
                <a:solidFill>
                  <a:srgbClr val="FF0000"/>
                </a:solidFill>
                <a:latin typeface="Arial" panose="020B0604020202020204" pitchFamily="34" charset="0"/>
                <a:cs typeface="Arial" panose="020B0604020202020204" pitchFamily="34" charset="0"/>
              </a:rPr>
              <a:t>195 a 199 </a:t>
            </a:r>
            <a:r>
              <a:rPr lang="es-ES" sz="2800" i="1" dirty="0">
                <a:latin typeface="Arial" panose="020B0604020202020204" pitchFamily="34" charset="0"/>
                <a:cs typeface="Arial" panose="020B0604020202020204" pitchFamily="34" charset="0"/>
              </a:rPr>
              <a:t>del Estatuto Tributario serán aplicables para efectos de la determinación del Impuesto sobre la Renta para la Equidad </a:t>
            </a:r>
            <a:r>
              <a:rPr lang="es-ES" sz="2800" dirty="0">
                <a:latin typeface="Arial" panose="020B0604020202020204" pitchFamily="34" charset="0"/>
                <a:cs typeface="Arial" panose="020B0604020202020204" pitchFamily="34" charset="0"/>
              </a:rPr>
              <a:t>-</a:t>
            </a:r>
            <a:r>
              <a:rPr lang="es-ES" sz="2800" i="1" dirty="0">
                <a:latin typeface="Arial" panose="020B0604020202020204" pitchFamily="34" charset="0"/>
                <a:cs typeface="Arial" panose="020B0604020202020204" pitchFamily="34" charset="0"/>
              </a:rPr>
              <a:t>CREE." </a:t>
            </a:r>
            <a:endParaRPr lang="es-E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16652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ángulo 1"/>
          <p:cNvSpPr/>
          <p:nvPr/>
        </p:nvSpPr>
        <p:spPr>
          <a:xfrm>
            <a:off x="827584" y="692696"/>
            <a:ext cx="4572000" cy="4524315"/>
          </a:xfrm>
          <a:prstGeom prst="rect">
            <a:avLst/>
          </a:prstGeom>
          <a:ln>
            <a:solidFill>
              <a:schemeClr val="accent2">
                <a:lumMod val="75000"/>
              </a:schemeClr>
            </a:solidFill>
          </a:ln>
        </p:spPr>
        <p:txBody>
          <a:bodyPr>
            <a:spAutoFit/>
          </a:bodyPr>
          <a:lstStyle/>
          <a:p>
            <a:pPr fontAlgn="t"/>
            <a:r>
              <a:rPr lang="es-ES" b="1" dirty="0">
                <a:solidFill>
                  <a:srgbClr val="006600"/>
                </a:solidFill>
                <a:latin typeface="Arial" panose="020B0604020202020204" pitchFamily="34" charset="0"/>
              </a:rPr>
              <a:t>Art. 90. Determinación de la renta bruta en la enajenación de activos</a:t>
            </a:r>
            <a:r>
              <a:rPr lang="es-ES" b="1" dirty="0" smtClean="0">
                <a:solidFill>
                  <a:srgbClr val="006600"/>
                </a:solidFill>
                <a:latin typeface="Arial" panose="020B0604020202020204" pitchFamily="34" charset="0"/>
              </a:rPr>
              <a:t>.</a:t>
            </a:r>
          </a:p>
          <a:p>
            <a:pPr fontAlgn="t"/>
            <a:endParaRPr lang="es-ES" b="1" dirty="0">
              <a:solidFill>
                <a:srgbClr val="006600"/>
              </a:solidFill>
              <a:latin typeface="Arial" panose="020B0604020202020204" pitchFamily="34" charset="0"/>
            </a:endParaRPr>
          </a:p>
          <a:p>
            <a:pPr fontAlgn="t"/>
            <a:r>
              <a:rPr lang="es-ES" dirty="0">
                <a:solidFill>
                  <a:srgbClr val="000000"/>
                </a:solidFill>
                <a:latin typeface="Arial" panose="020B0604020202020204" pitchFamily="34" charset="0"/>
              </a:rPr>
              <a:t>La renta bruta o la pérdida proveniente de la enajenación de activos a cualquier título, está constituida por la diferencia entre el precio de la enajenación y el costo del activo o activos enajenados. </a:t>
            </a:r>
            <a:br>
              <a:rPr lang="es-ES" dirty="0">
                <a:solidFill>
                  <a:srgbClr val="000000"/>
                </a:solidFill>
                <a:latin typeface="Arial" panose="020B0604020202020204" pitchFamily="34" charset="0"/>
              </a:rPr>
            </a:br>
            <a:r>
              <a:rPr lang="es-ES" dirty="0">
                <a:solidFill>
                  <a:srgbClr val="000000"/>
                </a:solidFill>
                <a:latin typeface="Arial" panose="020B0604020202020204" pitchFamily="34" charset="0"/>
              </a:rPr>
              <a:t/>
            </a:r>
            <a:br>
              <a:rPr lang="es-ES" dirty="0">
                <a:solidFill>
                  <a:srgbClr val="000000"/>
                </a:solidFill>
                <a:latin typeface="Arial" panose="020B0604020202020204" pitchFamily="34" charset="0"/>
              </a:rPr>
            </a:br>
            <a:r>
              <a:rPr lang="es-ES" dirty="0">
                <a:solidFill>
                  <a:srgbClr val="000000"/>
                </a:solidFill>
                <a:latin typeface="Arial" panose="020B0604020202020204" pitchFamily="34" charset="0"/>
              </a:rPr>
              <a:t>Cuando se trate de activos fijos depreciables, la utilidad que resulta al momento de la enajenación deberá imputarse, en primer término, a la renta líquida por recuperación de deducciones; el saldo de la utilidad constituye renta o ganancia ocasional, según el caso.</a:t>
            </a:r>
            <a:endParaRPr lang="es-ES" b="0" i="0" dirty="0">
              <a:solidFill>
                <a:srgbClr val="000000"/>
              </a:solidFill>
              <a:effectLst/>
              <a:latin typeface="Arial" panose="020B0604020202020204" pitchFamily="34" charset="0"/>
            </a:endParaRPr>
          </a:p>
        </p:txBody>
      </p:sp>
      <p:sp>
        <p:nvSpPr>
          <p:cNvPr id="3" name="Rectángulo 2"/>
          <p:cNvSpPr/>
          <p:nvPr/>
        </p:nvSpPr>
        <p:spPr>
          <a:xfrm>
            <a:off x="5652120" y="692696"/>
            <a:ext cx="3024336" cy="4524315"/>
          </a:xfrm>
          <a:prstGeom prst="rect">
            <a:avLst/>
          </a:prstGeom>
          <a:ln>
            <a:solidFill>
              <a:schemeClr val="accent2">
                <a:lumMod val="75000"/>
              </a:schemeClr>
            </a:solidFill>
          </a:ln>
        </p:spPr>
        <p:txBody>
          <a:bodyPr wrap="square">
            <a:spAutoFit/>
          </a:bodyPr>
          <a:lstStyle/>
          <a:p>
            <a:pPr fontAlgn="t"/>
            <a:r>
              <a:rPr lang="es-ES" b="1" dirty="0">
                <a:solidFill>
                  <a:srgbClr val="006600"/>
                </a:solidFill>
                <a:latin typeface="Arial" panose="020B0604020202020204" pitchFamily="34" charset="0"/>
              </a:rPr>
              <a:t>Art. 196. Renta liquida por recuperación de deducciones en bienes depreciados</a:t>
            </a:r>
            <a:r>
              <a:rPr lang="es-ES" b="1" dirty="0" smtClean="0">
                <a:solidFill>
                  <a:srgbClr val="006600"/>
                </a:solidFill>
                <a:latin typeface="Arial" panose="020B0604020202020204" pitchFamily="34" charset="0"/>
              </a:rPr>
              <a:t>.</a:t>
            </a:r>
          </a:p>
          <a:p>
            <a:pPr fontAlgn="t"/>
            <a:endParaRPr lang="es-ES" b="1" dirty="0">
              <a:solidFill>
                <a:srgbClr val="006600"/>
              </a:solidFill>
              <a:latin typeface="Arial" panose="020B0604020202020204" pitchFamily="34" charset="0"/>
            </a:endParaRPr>
          </a:p>
          <a:p>
            <a:pPr fontAlgn="t"/>
            <a:r>
              <a:rPr lang="es-ES" dirty="0">
                <a:solidFill>
                  <a:srgbClr val="000000"/>
                </a:solidFill>
                <a:latin typeface="Arial" panose="020B0604020202020204" pitchFamily="34" charset="0"/>
              </a:rPr>
              <a:t>La utilidad que resulte al momento de la enajenación de un activo fijo depreciable deberá imputarse, en primer término, a la renta líquida por recuperación de deducciones</a:t>
            </a:r>
            <a:r>
              <a:rPr lang="es-ES" dirty="0" smtClean="0">
                <a:solidFill>
                  <a:srgbClr val="000000"/>
                </a:solidFill>
                <a:latin typeface="Arial" panose="020B0604020202020204" pitchFamily="34" charset="0"/>
              </a:rPr>
              <a:t>.</a:t>
            </a:r>
          </a:p>
          <a:p>
            <a:pPr fontAlgn="t"/>
            <a:endParaRPr lang="es-ES" b="0" i="0" dirty="0">
              <a:solidFill>
                <a:srgbClr val="000000"/>
              </a:solidFill>
              <a:effectLst/>
              <a:latin typeface="Arial" panose="020B0604020202020204" pitchFamily="34" charset="0"/>
            </a:endParaRPr>
          </a:p>
          <a:p>
            <a:pPr fontAlgn="t"/>
            <a:endParaRPr lang="es-ES" dirty="0" smtClean="0">
              <a:solidFill>
                <a:srgbClr val="000000"/>
              </a:solidFill>
              <a:latin typeface="Arial" panose="020B0604020202020204" pitchFamily="34" charset="0"/>
            </a:endParaRPr>
          </a:p>
          <a:p>
            <a:pPr fontAlgn="t"/>
            <a:endParaRPr lang="es-ES" b="0" i="0" dirty="0">
              <a:solidFill>
                <a:srgbClr val="000000"/>
              </a:solidFill>
              <a:effectLst/>
              <a:latin typeface="Arial" panose="020B0604020202020204" pitchFamily="34" charset="0"/>
            </a:endParaRPr>
          </a:p>
          <a:p>
            <a:pPr fontAlgn="t"/>
            <a:endParaRPr lang="es-ES"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9466160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ángulo 2"/>
          <p:cNvSpPr/>
          <p:nvPr/>
        </p:nvSpPr>
        <p:spPr>
          <a:xfrm>
            <a:off x="539552" y="116632"/>
            <a:ext cx="8604448" cy="648072"/>
          </a:xfrm>
          <a:prstGeom prst="rect">
            <a:avLst/>
          </a:prstGeom>
        </p:spPr>
        <p:txBody>
          <a:bodyPr vert="horz" lIns="91440" tIns="45720" rIns="91440" bIns="45720" rtlCol="0" anchor="ctr">
            <a:noAutofit/>
          </a:bodyPr>
          <a:lstStyle/>
          <a:p>
            <a:pPr>
              <a:spcBef>
                <a:spcPct val="0"/>
              </a:spcBef>
            </a:pPr>
            <a:r>
              <a:rPr lang="es-CO" dirty="0" smtClean="0">
                <a:latin typeface="Arial" pitchFamily="34" charset="0"/>
                <a:ea typeface="+mj-ea"/>
                <a:cs typeface="Arial" pitchFamily="34" charset="0"/>
              </a:rPr>
              <a:t>Se compra activo fijo (máquina) en el año 2011 por valor $30.000.000. Se reconoce depreciación por línea recta y se vende el activo en diciembre de 2015</a:t>
            </a:r>
            <a:endParaRPr lang="es-ES" dirty="0">
              <a:latin typeface="Arial" pitchFamily="34" charset="0"/>
              <a:ea typeface="+mj-ea"/>
              <a:cs typeface="Arial" pitchFamily="34" charset="0"/>
            </a:endParaRPr>
          </a:p>
        </p:txBody>
      </p:sp>
      <p:graphicFrame>
        <p:nvGraphicFramePr>
          <p:cNvPr id="4" name="Tabla 3"/>
          <p:cNvGraphicFramePr>
            <a:graphicFrameLocks noGrp="1"/>
          </p:cNvGraphicFramePr>
          <p:nvPr/>
        </p:nvGraphicFramePr>
        <p:xfrm>
          <a:off x="1619672" y="836712"/>
          <a:ext cx="5256584" cy="1266825"/>
        </p:xfrm>
        <a:graphic>
          <a:graphicData uri="http://schemas.openxmlformats.org/drawingml/2006/table">
            <a:tbl>
              <a:tblPr>
                <a:tableStyleId>{5C22544A-7EE6-4342-B048-85BDC9FD1C3A}</a:tableStyleId>
              </a:tblPr>
              <a:tblGrid>
                <a:gridCol w="3428496">
                  <a:extLst>
                    <a:ext uri="{9D8B030D-6E8A-4147-A177-3AD203B41FA5}">
                      <a16:colId xmlns:a16="http://schemas.microsoft.com/office/drawing/2014/main" xmlns="" val="1493204077"/>
                    </a:ext>
                  </a:extLst>
                </a:gridCol>
                <a:gridCol w="1828088">
                  <a:extLst>
                    <a:ext uri="{9D8B030D-6E8A-4147-A177-3AD203B41FA5}">
                      <a16:colId xmlns:a16="http://schemas.microsoft.com/office/drawing/2014/main" xmlns="" val="494661346"/>
                    </a:ext>
                  </a:extLst>
                </a:gridCol>
              </a:tblGrid>
              <a:tr h="190500">
                <a:tc>
                  <a:txBody>
                    <a:bodyPr/>
                    <a:lstStyle/>
                    <a:p>
                      <a:pPr algn="l" fontAlgn="b"/>
                      <a:r>
                        <a:rPr lang="es-ES" sz="1600" u="none" strike="noStrike">
                          <a:effectLst/>
                          <a:latin typeface="Arial" panose="020B0604020202020204" pitchFamily="34" charset="0"/>
                          <a:cs typeface="Arial" panose="020B0604020202020204" pitchFamily="34" charset="0"/>
                        </a:rPr>
                        <a:t> Costo histórico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1600" u="none" strike="noStrike" dirty="0">
                          <a:effectLst/>
                          <a:latin typeface="Arial" panose="020B0604020202020204" pitchFamily="34" charset="0"/>
                          <a:cs typeface="Arial" panose="020B0604020202020204" pitchFamily="34" charset="0"/>
                        </a:rPr>
                        <a:t>    30.000.000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62344046"/>
                  </a:ext>
                </a:extLst>
              </a:tr>
              <a:tr h="190500">
                <a:tc>
                  <a:txBody>
                    <a:bodyPr/>
                    <a:lstStyle/>
                    <a:p>
                      <a:pPr algn="l" fontAlgn="b"/>
                      <a:r>
                        <a:rPr lang="es-ES" sz="1600" u="none" strike="noStrike" dirty="0">
                          <a:effectLst/>
                          <a:latin typeface="Arial" panose="020B0604020202020204" pitchFamily="34" charset="0"/>
                          <a:cs typeface="Arial" panose="020B0604020202020204" pitchFamily="34" charset="0"/>
                        </a:rPr>
                        <a:t> Depreciación acumulada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1600" u="none" strike="noStrike" dirty="0">
                          <a:effectLst/>
                          <a:latin typeface="Arial" panose="020B0604020202020204" pitchFamily="34" charset="0"/>
                          <a:cs typeface="Arial" panose="020B0604020202020204" pitchFamily="34" charset="0"/>
                        </a:rPr>
                        <a:t>    15.000.000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43405079"/>
                  </a:ext>
                </a:extLst>
              </a:tr>
              <a:tr h="190500">
                <a:tc>
                  <a:txBody>
                    <a:bodyPr/>
                    <a:lstStyle/>
                    <a:p>
                      <a:pPr algn="l" fontAlgn="b"/>
                      <a:r>
                        <a:rPr lang="es-ES" sz="1600" b="1" u="none" strike="noStrike" dirty="0">
                          <a:effectLst/>
                          <a:latin typeface="Arial" panose="020B0604020202020204" pitchFamily="34" charset="0"/>
                          <a:cs typeface="Arial" panose="020B0604020202020204" pitchFamily="34" charset="0"/>
                        </a:rPr>
                        <a:t> Costo </a:t>
                      </a:r>
                      <a:r>
                        <a:rPr lang="es-ES" sz="1600" b="1" u="none" strike="noStrike" dirty="0" smtClean="0">
                          <a:effectLst/>
                          <a:latin typeface="Arial" panose="020B0604020202020204" pitchFamily="34" charset="0"/>
                          <a:cs typeface="Arial" panose="020B0604020202020204" pitchFamily="34" charset="0"/>
                        </a:rPr>
                        <a:t>fiscal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ES" sz="1600" b="1" u="none" strike="noStrike" dirty="0">
                          <a:effectLst/>
                          <a:latin typeface="Arial" panose="020B0604020202020204" pitchFamily="34" charset="0"/>
                          <a:cs typeface="Arial" panose="020B0604020202020204" pitchFamily="34" charset="0"/>
                        </a:rPr>
                        <a:t>    15.000.000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343998461"/>
                  </a:ext>
                </a:extLst>
              </a:tr>
              <a:tr h="190500">
                <a:tc>
                  <a:txBody>
                    <a:bodyPr/>
                    <a:lstStyle/>
                    <a:p>
                      <a:pPr algn="l" fontAlgn="b"/>
                      <a:r>
                        <a:rPr lang="es-ES" sz="1600" u="none" strike="noStrike" dirty="0">
                          <a:effectLst/>
                          <a:latin typeface="Arial" panose="020B0604020202020204" pitchFamily="34" charset="0"/>
                          <a:cs typeface="Arial" panose="020B0604020202020204" pitchFamily="34" charset="0"/>
                        </a:rPr>
                        <a:t> Precio de Venta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1600" u="none" strike="noStrike">
                          <a:effectLst/>
                          <a:latin typeface="Arial" panose="020B0604020202020204" pitchFamily="34" charset="0"/>
                          <a:cs typeface="Arial" panose="020B0604020202020204" pitchFamily="34" charset="0"/>
                        </a:rPr>
                        <a:t>    32.000.000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41705273"/>
                  </a:ext>
                </a:extLst>
              </a:tr>
              <a:tr h="190500">
                <a:tc>
                  <a:txBody>
                    <a:bodyPr/>
                    <a:lstStyle/>
                    <a:p>
                      <a:pPr algn="l" fontAlgn="b"/>
                      <a:r>
                        <a:rPr lang="es-ES" sz="1600" b="1" u="none" strike="noStrike" dirty="0">
                          <a:effectLst/>
                          <a:latin typeface="Arial" panose="020B0604020202020204" pitchFamily="34" charset="0"/>
                          <a:cs typeface="Arial" panose="020B0604020202020204" pitchFamily="34" charset="0"/>
                        </a:rPr>
                        <a:t> Utilidad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ES" sz="1600" b="1" u="none" strike="noStrike" dirty="0">
                          <a:effectLst/>
                          <a:latin typeface="Arial" panose="020B0604020202020204" pitchFamily="34" charset="0"/>
                          <a:cs typeface="Arial" panose="020B0604020202020204" pitchFamily="34" charset="0"/>
                        </a:rPr>
                        <a:t>    17.000.000   </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2357567841"/>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650936890"/>
              </p:ext>
            </p:extLst>
          </p:nvPr>
        </p:nvGraphicFramePr>
        <p:xfrm>
          <a:off x="1619672" y="2564904"/>
          <a:ext cx="5256584" cy="2533650"/>
        </p:xfrm>
        <a:graphic>
          <a:graphicData uri="http://schemas.openxmlformats.org/drawingml/2006/table">
            <a:tbl>
              <a:tblPr>
                <a:tableStyleId>{5C22544A-7EE6-4342-B048-85BDC9FD1C3A}</a:tableStyleId>
              </a:tblPr>
              <a:tblGrid>
                <a:gridCol w="3622781">
                  <a:extLst>
                    <a:ext uri="{9D8B030D-6E8A-4147-A177-3AD203B41FA5}">
                      <a16:colId xmlns:a16="http://schemas.microsoft.com/office/drawing/2014/main" xmlns="" val="2546712448"/>
                    </a:ext>
                  </a:extLst>
                </a:gridCol>
                <a:gridCol w="1633803">
                  <a:extLst>
                    <a:ext uri="{9D8B030D-6E8A-4147-A177-3AD203B41FA5}">
                      <a16:colId xmlns:a16="http://schemas.microsoft.com/office/drawing/2014/main" xmlns="" val="2138293370"/>
                    </a:ext>
                  </a:extLst>
                </a:gridCol>
              </a:tblGrid>
              <a:tr h="190500">
                <a:tc gridSpan="2">
                  <a:txBody>
                    <a:bodyPr/>
                    <a:lstStyle/>
                    <a:p>
                      <a:pPr algn="ctr" fontAlgn="b"/>
                      <a:r>
                        <a:rPr lang="es-ES" sz="1600" b="1" u="none" strike="noStrike" dirty="0">
                          <a:effectLst/>
                          <a:latin typeface="Arial" panose="020B0604020202020204" pitchFamily="34" charset="0"/>
                          <a:cs typeface="Arial" panose="020B0604020202020204" pitchFamily="34" charset="0"/>
                        </a:rPr>
                        <a:t>DECLARACIÓN DE RENTA</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hMerge="1">
                  <a:txBody>
                    <a:bodyPr/>
                    <a:lstStyle/>
                    <a:p>
                      <a:endParaRPr lang="es-ES"/>
                    </a:p>
                  </a:txBody>
                  <a:tcPr/>
                </a:tc>
                <a:extLst>
                  <a:ext uri="{0D108BD9-81ED-4DB2-BD59-A6C34878D82A}">
                    <a16:rowId xmlns:a16="http://schemas.microsoft.com/office/drawing/2014/main" xmlns="" val="1659658866"/>
                  </a:ext>
                </a:extLst>
              </a:tr>
              <a:tr h="190500">
                <a:tc gridSpan="2">
                  <a:txBody>
                    <a:bodyPr/>
                    <a:lstStyle/>
                    <a:p>
                      <a:pPr algn="l" fontAlgn="b"/>
                      <a:r>
                        <a:rPr lang="es-ES" sz="1600" b="1" u="none" strike="noStrike" dirty="0">
                          <a:solidFill>
                            <a:schemeClr val="accent6">
                              <a:lumMod val="75000"/>
                            </a:schemeClr>
                          </a:solidFill>
                          <a:effectLst/>
                          <a:latin typeface="Arial" panose="020B0604020202020204" pitchFamily="34" charset="0"/>
                          <a:cs typeface="Arial" panose="020B0604020202020204" pitchFamily="34" charset="0"/>
                        </a:rPr>
                        <a:t>Rentas Ordinarias</a:t>
                      </a:r>
                      <a:endParaRPr lang="es-ES" sz="1600" b="1" i="0" u="none" strike="noStrike" dirty="0">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extLst>
                  <a:ext uri="{0D108BD9-81ED-4DB2-BD59-A6C34878D82A}">
                    <a16:rowId xmlns:a16="http://schemas.microsoft.com/office/drawing/2014/main" xmlns="" val="1914039053"/>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43. Ingresos no operacionales</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15.000.000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836325937"/>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47. I.n.c.r.n.o.</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815687520"/>
                  </a:ext>
                </a:extLst>
              </a:tr>
              <a:tr h="190500">
                <a:tc>
                  <a:txBody>
                    <a:bodyPr/>
                    <a:lstStyle/>
                    <a:p>
                      <a:pPr algn="l" fontAlgn="b"/>
                      <a:r>
                        <a:rPr lang="es-ES" sz="1600" u="none" strike="noStrike" dirty="0">
                          <a:effectLst/>
                          <a:latin typeface="Arial" panose="020B0604020202020204" pitchFamily="34" charset="0"/>
                          <a:cs typeface="Arial" panose="020B0604020202020204" pitchFamily="34" charset="0"/>
                        </a:rPr>
                        <a:t>Renglón 64. Renta líquida gravable</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15.000.000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42255587"/>
                  </a:ext>
                </a:extLst>
              </a:tr>
              <a:tr h="190500">
                <a:tc gridSpan="2">
                  <a:txBody>
                    <a:bodyPr/>
                    <a:lstStyle/>
                    <a:p>
                      <a:pPr algn="l" fontAlgn="b"/>
                      <a:r>
                        <a:rPr lang="es-ES" sz="1600" b="1" u="none" strike="noStrike" dirty="0">
                          <a:solidFill>
                            <a:schemeClr val="accent6">
                              <a:lumMod val="75000"/>
                            </a:schemeClr>
                          </a:solidFill>
                          <a:effectLst/>
                          <a:latin typeface="Arial" panose="020B0604020202020204" pitchFamily="34" charset="0"/>
                          <a:cs typeface="Arial" panose="020B0604020202020204" pitchFamily="34" charset="0"/>
                        </a:rPr>
                        <a:t>Ganancias Ocasionales</a:t>
                      </a:r>
                      <a:endParaRPr lang="es-ES" sz="1600" b="1" i="0" u="none" strike="noStrike" dirty="0">
                        <a:solidFill>
                          <a:schemeClr val="accent6">
                            <a:lumMod val="75000"/>
                          </a:schemeClr>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extLst>
                  <a:ext uri="{0D108BD9-81ED-4DB2-BD59-A6C34878D82A}">
                    <a16:rowId xmlns:a16="http://schemas.microsoft.com/office/drawing/2014/main" xmlns="" val="2208483940"/>
                  </a:ext>
                </a:extLst>
              </a:tr>
              <a:tr h="190500">
                <a:tc>
                  <a:txBody>
                    <a:bodyPr/>
                    <a:lstStyle/>
                    <a:p>
                      <a:pPr algn="l" fontAlgn="b"/>
                      <a:r>
                        <a:rPr lang="es-ES" sz="1600" u="none" strike="noStrike" dirty="0">
                          <a:effectLst/>
                          <a:latin typeface="Arial" panose="020B0604020202020204" pitchFamily="34" charset="0"/>
                          <a:cs typeface="Arial" panose="020B0604020202020204" pitchFamily="34" charset="0"/>
                        </a:rPr>
                        <a:t>Renglón 65. Ingresos brutos por G.O.</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32.000.000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27079798"/>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66. Costo por G.O.</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30.000.000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21251662"/>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67. G.O. exenta</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a:effectLst/>
                          <a:latin typeface="Arial" panose="020B0604020202020204" pitchFamily="34" charset="0"/>
                          <a:cs typeface="Arial" panose="020B0604020202020204" pitchFamily="34" charset="0"/>
                        </a:rPr>
                        <a:t>0 </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13285518"/>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68. G.O. gravable</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dirty="0">
                          <a:effectLst/>
                          <a:latin typeface="Arial" panose="020B0604020202020204" pitchFamily="34" charset="0"/>
                          <a:cs typeface="Arial" panose="020B0604020202020204" pitchFamily="34" charset="0"/>
                        </a:rPr>
                        <a:t>2.000.000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364451094"/>
                  </a:ext>
                </a:extLst>
              </a:tr>
            </a:tbl>
          </a:graphicData>
        </a:graphic>
      </p:graphicFrame>
      <p:graphicFrame>
        <p:nvGraphicFramePr>
          <p:cNvPr id="8" name="Tabla 7"/>
          <p:cNvGraphicFramePr>
            <a:graphicFrameLocks noGrp="1"/>
          </p:cNvGraphicFramePr>
          <p:nvPr/>
        </p:nvGraphicFramePr>
        <p:xfrm>
          <a:off x="827584" y="5449788"/>
          <a:ext cx="6912768" cy="760095"/>
        </p:xfrm>
        <a:graphic>
          <a:graphicData uri="http://schemas.openxmlformats.org/drawingml/2006/table">
            <a:tbl>
              <a:tblPr>
                <a:tableStyleId>{5C22544A-7EE6-4342-B048-85BDC9FD1C3A}</a:tableStyleId>
              </a:tblPr>
              <a:tblGrid>
                <a:gridCol w="5577181">
                  <a:extLst>
                    <a:ext uri="{9D8B030D-6E8A-4147-A177-3AD203B41FA5}">
                      <a16:colId xmlns:a16="http://schemas.microsoft.com/office/drawing/2014/main" xmlns="" val="536877414"/>
                    </a:ext>
                  </a:extLst>
                </a:gridCol>
                <a:gridCol w="1335587">
                  <a:extLst>
                    <a:ext uri="{9D8B030D-6E8A-4147-A177-3AD203B41FA5}">
                      <a16:colId xmlns:a16="http://schemas.microsoft.com/office/drawing/2014/main" xmlns="" val="975593126"/>
                    </a:ext>
                  </a:extLst>
                </a:gridCol>
              </a:tblGrid>
              <a:tr h="190500">
                <a:tc gridSpan="2">
                  <a:txBody>
                    <a:bodyPr/>
                    <a:lstStyle/>
                    <a:p>
                      <a:pPr algn="ctr" fontAlgn="b"/>
                      <a:r>
                        <a:rPr lang="es-ES" sz="1600" b="1" u="none" strike="noStrike" dirty="0">
                          <a:effectLst/>
                          <a:latin typeface="Arial" panose="020B0604020202020204" pitchFamily="34" charset="0"/>
                          <a:cs typeface="Arial" panose="020B0604020202020204" pitchFamily="34" charset="0"/>
                        </a:rPr>
                        <a:t>DECLARACIÓN DE CREE</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hMerge="1">
                  <a:txBody>
                    <a:bodyPr/>
                    <a:lstStyle/>
                    <a:p>
                      <a:endParaRPr lang="es-ES"/>
                    </a:p>
                  </a:txBody>
                  <a:tcPr/>
                </a:tc>
                <a:extLst>
                  <a:ext uri="{0D108BD9-81ED-4DB2-BD59-A6C34878D82A}">
                    <a16:rowId xmlns:a16="http://schemas.microsoft.com/office/drawing/2014/main" xmlns="" val="1238122247"/>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35. Renta liquida por recuperación de deducciones</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dirty="0">
                          <a:effectLst/>
                          <a:latin typeface="Arial" panose="020B0604020202020204" pitchFamily="34" charset="0"/>
                          <a:cs typeface="Arial" panose="020B0604020202020204" pitchFamily="34" charset="0"/>
                        </a:rPr>
                        <a:t>9.000.000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54676796"/>
                  </a:ext>
                </a:extLst>
              </a:tr>
              <a:tr h="190500">
                <a:tc>
                  <a:txBody>
                    <a:bodyPr/>
                    <a:lstStyle/>
                    <a:p>
                      <a:pPr algn="l" fontAlgn="b"/>
                      <a:r>
                        <a:rPr lang="es-ES" sz="1600" u="none" strike="noStrike">
                          <a:effectLst/>
                          <a:latin typeface="Arial" panose="020B0604020202020204" pitchFamily="34" charset="0"/>
                          <a:cs typeface="Arial" panose="020B0604020202020204" pitchFamily="34" charset="0"/>
                        </a:rPr>
                        <a:t>Renglón 36. Renta líquida ordinaria del ejercicio</a:t>
                      </a:r>
                      <a:endParaRPr lang="es-E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s-ES" sz="1600" u="none" strike="noStrike" dirty="0">
                          <a:effectLst/>
                          <a:latin typeface="Arial" panose="020B0604020202020204" pitchFamily="34" charset="0"/>
                          <a:cs typeface="Arial" panose="020B0604020202020204" pitchFamily="34" charset="0"/>
                        </a:rPr>
                        <a:t>9.000.000 </a:t>
                      </a:r>
                      <a:endParaRPr lang="es-E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88601641"/>
                  </a:ext>
                </a:extLst>
              </a:tr>
            </a:tbl>
          </a:graphicData>
        </a:graphic>
      </p:graphicFrame>
    </p:spTree>
    <p:extLst>
      <p:ext uri="{BB962C8B-B14F-4D97-AF65-F5344CB8AC3E}">
        <p14:creationId xmlns:p14="http://schemas.microsoft.com/office/powerpoint/2010/main" val="23535920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80">
                                          <p:stCondLst>
                                            <p:cond delay="0"/>
                                          </p:stCondLst>
                                        </p:cTn>
                                        <p:tgtEl>
                                          <p:spTgt spid="6"/>
                                        </p:tgtEl>
                                      </p:cBhvr>
                                    </p:animEffect>
                                    <p:anim calcmode="lin" valueType="num">
                                      <p:cBhvr>
                                        <p:cTn id="2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gtEl>
                                      </p:cBhvr>
                                      <p:to x="100000" y="60000"/>
                                    </p:animScale>
                                    <p:animScale>
                                      <p:cBhvr>
                                        <p:cTn id="32" dur="166" decel="50000">
                                          <p:stCondLst>
                                            <p:cond delay="676"/>
                                          </p:stCondLst>
                                        </p:cTn>
                                        <p:tgtEl>
                                          <p:spTgt spid="6"/>
                                        </p:tgtEl>
                                      </p:cBhvr>
                                      <p:to x="100000" y="100000"/>
                                    </p:animScale>
                                    <p:animScale>
                                      <p:cBhvr>
                                        <p:cTn id="33" dur="26">
                                          <p:stCondLst>
                                            <p:cond delay="1312"/>
                                          </p:stCondLst>
                                        </p:cTn>
                                        <p:tgtEl>
                                          <p:spTgt spid="6"/>
                                        </p:tgtEl>
                                      </p:cBhvr>
                                      <p:to x="100000" y="80000"/>
                                    </p:animScale>
                                    <p:animScale>
                                      <p:cBhvr>
                                        <p:cTn id="34" dur="166" decel="50000">
                                          <p:stCondLst>
                                            <p:cond delay="1338"/>
                                          </p:stCondLst>
                                        </p:cTn>
                                        <p:tgtEl>
                                          <p:spTgt spid="6"/>
                                        </p:tgtEl>
                                      </p:cBhvr>
                                      <p:to x="100000" y="100000"/>
                                    </p:animScale>
                                    <p:animScale>
                                      <p:cBhvr>
                                        <p:cTn id="35" dur="26">
                                          <p:stCondLst>
                                            <p:cond delay="1642"/>
                                          </p:stCondLst>
                                        </p:cTn>
                                        <p:tgtEl>
                                          <p:spTgt spid="6"/>
                                        </p:tgtEl>
                                      </p:cBhvr>
                                      <p:to x="100000" y="90000"/>
                                    </p:animScale>
                                    <p:animScale>
                                      <p:cBhvr>
                                        <p:cTn id="36" dur="166" decel="50000">
                                          <p:stCondLst>
                                            <p:cond delay="1668"/>
                                          </p:stCondLst>
                                        </p:cTn>
                                        <p:tgtEl>
                                          <p:spTgt spid="6"/>
                                        </p:tgtEl>
                                      </p:cBhvr>
                                      <p:to x="100000" y="100000"/>
                                    </p:animScale>
                                    <p:animScale>
                                      <p:cBhvr>
                                        <p:cTn id="37" dur="26">
                                          <p:stCondLst>
                                            <p:cond delay="1808"/>
                                          </p:stCondLst>
                                        </p:cTn>
                                        <p:tgtEl>
                                          <p:spTgt spid="6"/>
                                        </p:tgtEl>
                                      </p:cBhvr>
                                      <p:to x="100000" y="95000"/>
                                    </p:animScale>
                                    <p:animScale>
                                      <p:cBhvr>
                                        <p:cTn id="38" dur="166" decel="50000">
                                          <p:stCondLst>
                                            <p:cond delay="1834"/>
                                          </p:stCondLst>
                                        </p:cTn>
                                        <p:tgtEl>
                                          <p:spTgt spid="6"/>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down)">
                                      <p:cBhvr>
                                        <p:cTn id="43" dur="580">
                                          <p:stCondLst>
                                            <p:cond delay="0"/>
                                          </p:stCondLst>
                                        </p:cTn>
                                        <p:tgtEl>
                                          <p:spTgt spid="8"/>
                                        </p:tgtEl>
                                      </p:cBhvr>
                                    </p:animEffect>
                                    <p:anim calcmode="lin" valueType="num">
                                      <p:cBhvr>
                                        <p:cTn id="4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9" dur="26">
                                          <p:stCondLst>
                                            <p:cond delay="650"/>
                                          </p:stCondLst>
                                        </p:cTn>
                                        <p:tgtEl>
                                          <p:spTgt spid="8"/>
                                        </p:tgtEl>
                                      </p:cBhvr>
                                      <p:to x="100000" y="60000"/>
                                    </p:animScale>
                                    <p:animScale>
                                      <p:cBhvr>
                                        <p:cTn id="50" dur="166" decel="50000">
                                          <p:stCondLst>
                                            <p:cond delay="676"/>
                                          </p:stCondLst>
                                        </p:cTn>
                                        <p:tgtEl>
                                          <p:spTgt spid="8"/>
                                        </p:tgtEl>
                                      </p:cBhvr>
                                      <p:to x="100000" y="100000"/>
                                    </p:animScale>
                                    <p:animScale>
                                      <p:cBhvr>
                                        <p:cTn id="51" dur="26">
                                          <p:stCondLst>
                                            <p:cond delay="1312"/>
                                          </p:stCondLst>
                                        </p:cTn>
                                        <p:tgtEl>
                                          <p:spTgt spid="8"/>
                                        </p:tgtEl>
                                      </p:cBhvr>
                                      <p:to x="100000" y="80000"/>
                                    </p:animScale>
                                    <p:animScale>
                                      <p:cBhvr>
                                        <p:cTn id="52" dur="166" decel="50000">
                                          <p:stCondLst>
                                            <p:cond delay="1338"/>
                                          </p:stCondLst>
                                        </p:cTn>
                                        <p:tgtEl>
                                          <p:spTgt spid="8"/>
                                        </p:tgtEl>
                                      </p:cBhvr>
                                      <p:to x="100000" y="100000"/>
                                    </p:animScale>
                                    <p:animScale>
                                      <p:cBhvr>
                                        <p:cTn id="53" dur="26">
                                          <p:stCondLst>
                                            <p:cond delay="1642"/>
                                          </p:stCondLst>
                                        </p:cTn>
                                        <p:tgtEl>
                                          <p:spTgt spid="8"/>
                                        </p:tgtEl>
                                      </p:cBhvr>
                                      <p:to x="100000" y="90000"/>
                                    </p:animScale>
                                    <p:animScale>
                                      <p:cBhvr>
                                        <p:cTn id="54" dur="166" decel="50000">
                                          <p:stCondLst>
                                            <p:cond delay="1668"/>
                                          </p:stCondLst>
                                        </p:cTn>
                                        <p:tgtEl>
                                          <p:spTgt spid="8"/>
                                        </p:tgtEl>
                                      </p:cBhvr>
                                      <p:to x="100000" y="100000"/>
                                    </p:animScale>
                                    <p:animScale>
                                      <p:cBhvr>
                                        <p:cTn id="55" dur="26">
                                          <p:stCondLst>
                                            <p:cond delay="1808"/>
                                          </p:stCondLst>
                                        </p:cTn>
                                        <p:tgtEl>
                                          <p:spTgt spid="8"/>
                                        </p:tgtEl>
                                      </p:cBhvr>
                                      <p:to x="100000" y="95000"/>
                                    </p:animScale>
                                    <p:animScale>
                                      <p:cBhvr>
                                        <p:cTn id="56"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ángulo 1"/>
          <p:cNvSpPr/>
          <p:nvPr/>
        </p:nvSpPr>
        <p:spPr>
          <a:xfrm>
            <a:off x="1907704" y="404664"/>
            <a:ext cx="4977645" cy="830997"/>
          </a:xfrm>
          <a:prstGeom prst="rect">
            <a:avLst/>
          </a:prstGeom>
        </p:spPr>
        <p:txBody>
          <a:bodyPr wrap="none">
            <a:spAutoFit/>
          </a:bodyPr>
          <a:lstStyle/>
          <a:p>
            <a:r>
              <a:rPr lang="es-ES" sz="4800" b="1" dirty="0">
                <a:latin typeface="Arial" panose="020B0604020202020204" pitchFamily="34" charset="0"/>
                <a:cs typeface="Arial" panose="020B0604020202020204" pitchFamily="34" charset="0"/>
              </a:rPr>
              <a:t>Para </a:t>
            </a:r>
            <a:r>
              <a:rPr lang="es-ES" sz="4800" b="1" dirty="0" smtClean="0">
                <a:latin typeface="Arial" panose="020B0604020202020204" pitchFamily="34" charset="0"/>
                <a:cs typeface="Arial" panose="020B0604020202020204" pitchFamily="34" charset="0"/>
              </a:rPr>
              <a:t>recordar …</a:t>
            </a:r>
            <a:endParaRPr lang="es-ES" sz="4800" b="1" dirty="0">
              <a:latin typeface="Arial" panose="020B0604020202020204" pitchFamily="34" charset="0"/>
              <a:cs typeface="Arial" panose="020B0604020202020204" pitchFamily="34" charset="0"/>
            </a:endParaRPr>
          </a:p>
        </p:txBody>
      </p:sp>
      <p:sp>
        <p:nvSpPr>
          <p:cNvPr id="3" name="AutoShape 2" descr="Resultado de imagen para gif animados de personas recordando"/>
          <p:cNvSpPr>
            <a:spLocks noChangeAspect="1" noChangeArrowheads="1"/>
          </p:cNvSpPr>
          <p:nvPr/>
        </p:nvSpPr>
        <p:spPr bwMode="auto">
          <a:xfrm>
            <a:off x="3698189" y="270892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4340" name="Picture 4" descr="Resultado de imagen para recordando pagar impuest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916832"/>
            <a:ext cx="5378831"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9198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nvPr>
        </p:nvGraphicFramePr>
        <p:xfrm>
          <a:off x="683569" y="476672"/>
          <a:ext cx="8280919" cy="5328593"/>
        </p:xfrm>
        <a:graphic>
          <a:graphicData uri="http://schemas.openxmlformats.org/drawingml/2006/table">
            <a:tbl>
              <a:tblPr>
                <a:tableStyleId>{5C22544A-7EE6-4342-B048-85BDC9FD1C3A}</a:tableStyleId>
              </a:tblPr>
              <a:tblGrid>
                <a:gridCol w="1779371">
                  <a:extLst>
                    <a:ext uri="{9D8B030D-6E8A-4147-A177-3AD203B41FA5}">
                      <a16:colId xmlns:a16="http://schemas.microsoft.com/office/drawing/2014/main" xmlns="" val="20000"/>
                    </a:ext>
                  </a:extLst>
                </a:gridCol>
                <a:gridCol w="1574059">
                  <a:extLst>
                    <a:ext uri="{9D8B030D-6E8A-4147-A177-3AD203B41FA5}">
                      <a16:colId xmlns:a16="http://schemas.microsoft.com/office/drawing/2014/main" xmlns="" val="20001"/>
                    </a:ext>
                  </a:extLst>
                </a:gridCol>
                <a:gridCol w="1300310">
                  <a:extLst>
                    <a:ext uri="{9D8B030D-6E8A-4147-A177-3AD203B41FA5}">
                      <a16:colId xmlns:a16="http://schemas.microsoft.com/office/drawing/2014/main" xmlns="" val="20002"/>
                    </a:ext>
                  </a:extLst>
                </a:gridCol>
                <a:gridCol w="3627179">
                  <a:extLst>
                    <a:ext uri="{9D8B030D-6E8A-4147-A177-3AD203B41FA5}">
                      <a16:colId xmlns:a16="http://schemas.microsoft.com/office/drawing/2014/main" xmlns="" val="20003"/>
                    </a:ext>
                  </a:extLst>
                </a:gridCol>
              </a:tblGrid>
              <a:tr h="399936">
                <a:tc gridSpan="4">
                  <a:txBody>
                    <a:bodyPr/>
                    <a:lstStyle/>
                    <a:p>
                      <a:pPr algn="ctr" fontAlgn="b"/>
                      <a:r>
                        <a:rPr lang="es-CO" sz="1600" b="1" u="none" strike="noStrike" dirty="0">
                          <a:effectLst/>
                          <a:latin typeface="Arial" panose="020B0604020202020204" pitchFamily="34" charset="0"/>
                          <a:cs typeface="Arial" panose="020B0604020202020204" pitchFamily="34" charset="0"/>
                        </a:rPr>
                        <a:t>TABLA IMPUESTO A LA RIQUEZA PERSONAS JURIDICAS  AÑO </a:t>
                      </a:r>
                      <a:r>
                        <a:rPr lang="es-CO" sz="1600" b="1" u="none" strike="noStrike" dirty="0" smtClean="0">
                          <a:effectLst/>
                          <a:latin typeface="Arial" panose="020B0604020202020204" pitchFamily="34" charset="0"/>
                          <a:cs typeface="Arial" panose="020B0604020202020204" pitchFamily="34" charset="0"/>
                        </a:rPr>
                        <a:t>2016</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xmlns="" val="10000"/>
                  </a:ext>
                </a:extLst>
              </a:tr>
              <a:tr h="786451">
                <a:tc gridSpan="2">
                  <a:txBody>
                    <a:bodyPr/>
                    <a:lstStyle/>
                    <a:p>
                      <a:pPr algn="ctr" fontAlgn="b"/>
                      <a:r>
                        <a:rPr lang="es-CO" sz="1600" b="1" u="none" strike="noStrike" dirty="0">
                          <a:effectLst/>
                          <a:latin typeface="Arial" panose="020B0604020202020204" pitchFamily="34" charset="0"/>
                          <a:cs typeface="Arial" panose="020B0604020202020204" pitchFamily="34" charset="0"/>
                        </a:rPr>
                        <a:t>RANGOS DE BASE GRAVABLE $</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s-CO"/>
                    </a:p>
                  </a:txBody>
                  <a:tcPr/>
                </a:tc>
                <a:tc rowSpan="2">
                  <a:txBody>
                    <a:bodyPr/>
                    <a:lstStyle/>
                    <a:p>
                      <a:pPr algn="ctr" fontAlgn="b"/>
                      <a:r>
                        <a:rPr lang="es-CO" sz="1600" b="1" u="none" strike="noStrike" dirty="0">
                          <a:effectLst/>
                          <a:latin typeface="Arial" panose="020B0604020202020204" pitchFamily="34" charset="0"/>
                          <a:cs typeface="Arial" panose="020B0604020202020204" pitchFamily="34" charset="0"/>
                        </a:rPr>
                        <a:t>TARIFA MARGINAL</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2">
                  <a:txBody>
                    <a:bodyPr/>
                    <a:lstStyle/>
                    <a:p>
                      <a:pPr algn="ctr" fontAlgn="b"/>
                      <a:r>
                        <a:rPr lang="es-CO" sz="1600" b="1" u="none" strike="noStrike" dirty="0">
                          <a:effectLst/>
                          <a:latin typeface="Arial" panose="020B0604020202020204" pitchFamily="34" charset="0"/>
                          <a:cs typeface="Arial" panose="020B0604020202020204" pitchFamily="34" charset="0"/>
                        </a:rPr>
                        <a:t>IMPUESTO</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1"/>
                  </a:ext>
                </a:extLst>
              </a:tr>
              <a:tr h="786451">
                <a:tc>
                  <a:txBody>
                    <a:bodyPr/>
                    <a:lstStyle/>
                    <a:p>
                      <a:pPr algn="ctr" fontAlgn="b"/>
                      <a:r>
                        <a:rPr lang="es-CO" sz="1600" b="1" u="none" strike="noStrike" dirty="0">
                          <a:effectLst/>
                          <a:latin typeface="Arial" panose="020B0604020202020204" pitchFamily="34" charset="0"/>
                          <a:cs typeface="Arial" panose="020B0604020202020204" pitchFamily="34" charset="0"/>
                        </a:rPr>
                        <a:t>Limite inferior</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b="1" u="none" strike="noStrike" dirty="0">
                          <a:effectLst/>
                          <a:latin typeface="Arial" panose="020B0604020202020204" pitchFamily="34" charset="0"/>
                          <a:cs typeface="Arial" panose="020B0604020202020204" pitchFamily="34" charset="0"/>
                        </a:rPr>
                        <a:t>Limite superior</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xmlns="" val="10002"/>
                  </a:ext>
                </a:extLst>
              </a:tr>
              <a:tr h="786451">
                <a:tc>
                  <a:txBody>
                    <a:bodyPr/>
                    <a:lstStyle/>
                    <a:p>
                      <a:pPr algn="ctr" fontAlgn="b"/>
                      <a:r>
                        <a:rPr lang="es-CO" sz="1600" u="none" strike="noStrike" dirty="0">
                          <a:effectLst/>
                          <a:latin typeface="Arial" panose="020B0604020202020204" pitchFamily="34" charset="0"/>
                          <a:cs typeface="Arial" panose="020B0604020202020204" pitchFamily="34" charset="0"/>
                        </a:rPr>
                        <a:t>&gt;0</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u="none" strike="noStrike">
                          <a:effectLst/>
                          <a:latin typeface="Arial" panose="020B0604020202020204" pitchFamily="34" charset="0"/>
                          <a:cs typeface="Arial" panose="020B0604020202020204" pitchFamily="34" charset="0"/>
                        </a:rPr>
                        <a:t>&lt;2.000.000.000</a:t>
                      </a:r>
                      <a:endParaRPr lang="es-CO"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u="none" strike="noStrike" dirty="0" smtClean="0">
                          <a:effectLst/>
                          <a:latin typeface="Arial" panose="020B0604020202020204" pitchFamily="34" charset="0"/>
                          <a:cs typeface="Arial" panose="020B0604020202020204" pitchFamily="34" charset="0"/>
                        </a:rPr>
                        <a:t>0,15%</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u="none" strike="noStrike" dirty="0">
                          <a:effectLst/>
                          <a:latin typeface="Arial" panose="020B0604020202020204" pitchFamily="34" charset="0"/>
                          <a:cs typeface="Arial" panose="020B0604020202020204" pitchFamily="34" charset="0"/>
                        </a:rPr>
                        <a:t>(Base gravable) * </a:t>
                      </a:r>
                      <a:r>
                        <a:rPr lang="es-CO" sz="1600" u="none" strike="noStrike" dirty="0" smtClean="0">
                          <a:effectLst/>
                          <a:latin typeface="Arial" panose="020B0604020202020204" pitchFamily="34" charset="0"/>
                          <a:cs typeface="Arial" panose="020B0604020202020204" pitchFamily="34" charset="0"/>
                        </a:rPr>
                        <a:t>0,15%</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3"/>
                  </a:ext>
                </a:extLst>
              </a:tr>
              <a:tr h="786451">
                <a:tc>
                  <a:txBody>
                    <a:bodyPr/>
                    <a:lstStyle/>
                    <a:p>
                      <a:pPr algn="ctr" fontAlgn="b"/>
                      <a:r>
                        <a:rPr lang="es-CO" sz="1600" u="none" strike="noStrike">
                          <a:effectLst/>
                          <a:latin typeface="Arial" panose="020B0604020202020204" pitchFamily="34" charset="0"/>
                          <a:cs typeface="Arial" panose="020B0604020202020204" pitchFamily="34" charset="0"/>
                        </a:rPr>
                        <a:t>&gt;=2.000.000.000</a:t>
                      </a:r>
                      <a:endParaRPr lang="es-CO"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u="none" strike="noStrike" dirty="0">
                          <a:effectLst/>
                          <a:latin typeface="Arial" panose="020B0604020202020204" pitchFamily="34" charset="0"/>
                          <a:cs typeface="Arial" panose="020B0604020202020204" pitchFamily="34" charset="0"/>
                        </a:rPr>
                        <a:t>&lt;3.000.000.000</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u="none" strike="noStrike" dirty="0" smtClean="0">
                          <a:effectLst/>
                          <a:latin typeface="Arial" panose="020B0604020202020204" pitchFamily="34" charset="0"/>
                          <a:cs typeface="Arial" panose="020B0604020202020204" pitchFamily="34" charset="0"/>
                        </a:rPr>
                        <a:t>0,25%</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fr-FR" sz="1600" u="none" strike="noStrike" dirty="0">
                          <a:effectLst/>
                          <a:latin typeface="Arial" panose="020B0604020202020204" pitchFamily="34" charset="0"/>
                          <a:cs typeface="Arial" panose="020B0604020202020204" pitchFamily="34" charset="0"/>
                        </a:rPr>
                        <a:t>((Base gravable - $2.000.000.000)* </a:t>
                      </a:r>
                      <a:r>
                        <a:rPr lang="fr-FR" sz="1600" u="none" strike="noStrike" dirty="0" smtClean="0">
                          <a:effectLst/>
                          <a:latin typeface="Arial" panose="020B0604020202020204" pitchFamily="34" charset="0"/>
                          <a:cs typeface="Arial" panose="020B0604020202020204" pitchFamily="34" charset="0"/>
                        </a:rPr>
                        <a:t>0,25%) </a:t>
                      </a:r>
                      <a:r>
                        <a:rPr lang="fr-FR" sz="1600" u="none" strike="noStrike" dirty="0">
                          <a:effectLst/>
                          <a:latin typeface="Arial" panose="020B0604020202020204" pitchFamily="34" charset="0"/>
                          <a:cs typeface="Arial" panose="020B0604020202020204" pitchFamily="34" charset="0"/>
                        </a:rPr>
                        <a:t>+ </a:t>
                      </a:r>
                      <a:r>
                        <a:rPr lang="fr-FR" sz="1600" u="none" strike="noStrike" dirty="0" smtClean="0">
                          <a:effectLst/>
                          <a:latin typeface="Arial" panose="020B0604020202020204" pitchFamily="34" charset="0"/>
                          <a:cs typeface="Arial" panose="020B0604020202020204" pitchFamily="34" charset="0"/>
                        </a:rPr>
                        <a:t>$3.000.000</a:t>
                      </a:r>
                      <a:endParaRPr lang="fr-F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4"/>
                  </a:ext>
                </a:extLst>
              </a:tr>
              <a:tr h="786451">
                <a:tc>
                  <a:txBody>
                    <a:bodyPr/>
                    <a:lstStyle/>
                    <a:p>
                      <a:pPr algn="ctr" fontAlgn="b"/>
                      <a:r>
                        <a:rPr lang="es-CO" sz="1600" u="none" strike="noStrike">
                          <a:effectLst/>
                          <a:latin typeface="Arial" panose="020B0604020202020204" pitchFamily="34" charset="0"/>
                          <a:cs typeface="Arial" panose="020B0604020202020204" pitchFamily="34" charset="0"/>
                        </a:rPr>
                        <a:t>&gt;=3.000.000.000</a:t>
                      </a:r>
                      <a:endParaRPr lang="es-CO"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u="none" strike="noStrike">
                          <a:effectLst/>
                          <a:latin typeface="Arial" panose="020B0604020202020204" pitchFamily="34" charset="0"/>
                          <a:cs typeface="Arial" panose="020B0604020202020204" pitchFamily="34" charset="0"/>
                        </a:rPr>
                        <a:t>&lt;5.000.000.000</a:t>
                      </a:r>
                      <a:endParaRPr lang="es-CO"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u="none" strike="noStrike" dirty="0" smtClean="0">
                          <a:effectLst/>
                          <a:latin typeface="Arial" panose="020B0604020202020204" pitchFamily="34" charset="0"/>
                          <a:cs typeface="Arial" panose="020B0604020202020204" pitchFamily="34" charset="0"/>
                        </a:rPr>
                        <a:t>0,50%</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fr-FR" sz="1600" u="none" strike="noStrike" dirty="0">
                          <a:effectLst/>
                          <a:latin typeface="Arial" panose="020B0604020202020204" pitchFamily="34" charset="0"/>
                          <a:cs typeface="Arial" panose="020B0604020202020204" pitchFamily="34" charset="0"/>
                        </a:rPr>
                        <a:t>((Base gravable - $3.000.000.000)* </a:t>
                      </a:r>
                      <a:r>
                        <a:rPr lang="fr-FR" sz="1600" u="none" strike="noStrike" dirty="0" smtClean="0">
                          <a:effectLst/>
                          <a:latin typeface="Arial" panose="020B0604020202020204" pitchFamily="34" charset="0"/>
                          <a:cs typeface="Arial" panose="020B0604020202020204" pitchFamily="34" charset="0"/>
                        </a:rPr>
                        <a:t>0,50%) </a:t>
                      </a:r>
                      <a:r>
                        <a:rPr lang="fr-FR" sz="1600" u="none" strike="noStrike" dirty="0">
                          <a:effectLst/>
                          <a:latin typeface="Arial" panose="020B0604020202020204" pitchFamily="34" charset="0"/>
                          <a:cs typeface="Arial" panose="020B0604020202020204" pitchFamily="34" charset="0"/>
                        </a:rPr>
                        <a:t>+ </a:t>
                      </a:r>
                      <a:r>
                        <a:rPr lang="fr-FR" sz="1600" u="none" strike="noStrike" dirty="0" smtClean="0">
                          <a:effectLst/>
                          <a:latin typeface="Arial" panose="020B0604020202020204" pitchFamily="34" charset="0"/>
                          <a:cs typeface="Arial" panose="020B0604020202020204" pitchFamily="34" charset="0"/>
                        </a:rPr>
                        <a:t>$5.500.000</a:t>
                      </a:r>
                      <a:endParaRPr lang="fr-F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5"/>
                  </a:ext>
                </a:extLst>
              </a:tr>
              <a:tr h="996402">
                <a:tc>
                  <a:txBody>
                    <a:bodyPr/>
                    <a:lstStyle/>
                    <a:p>
                      <a:pPr algn="ctr" fontAlgn="b"/>
                      <a:r>
                        <a:rPr lang="es-CO" sz="1600" u="none" strike="noStrike">
                          <a:effectLst/>
                          <a:latin typeface="Arial" panose="020B0604020202020204" pitchFamily="34" charset="0"/>
                          <a:cs typeface="Arial" panose="020B0604020202020204" pitchFamily="34" charset="0"/>
                        </a:rPr>
                        <a:t>&gt;=5.000.000.000</a:t>
                      </a:r>
                      <a:endParaRPr lang="es-CO"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u="none" strike="noStrike" dirty="0">
                          <a:effectLst/>
                          <a:latin typeface="Arial" panose="020B0604020202020204" pitchFamily="34" charset="0"/>
                          <a:cs typeface="Arial" panose="020B0604020202020204" pitchFamily="34" charset="0"/>
                        </a:rPr>
                        <a:t>En adelante</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s-CO" sz="1600" u="none" strike="noStrike" dirty="0" smtClean="0">
                          <a:effectLst/>
                          <a:latin typeface="Arial" panose="020B0604020202020204" pitchFamily="34" charset="0"/>
                          <a:cs typeface="Arial" panose="020B0604020202020204" pitchFamily="34" charset="0"/>
                        </a:rPr>
                        <a:t>1,00%</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fr-FR" sz="1600" u="none" strike="noStrike" dirty="0">
                          <a:effectLst/>
                          <a:latin typeface="Arial" panose="020B0604020202020204" pitchFamily="34" charset="0"/>
                          <a:cs typeface="Arial" panose="020B0604020202020204" pitchFamily="34" charset="0"/>
                        </a:rPr>
                        <a:t>((Base gravable - $5.000.000.000)*</a:t>
                      </a:r>
                      <a:r>
                        <a:rPr lang="fr-FR" sz="1600" u="none" strike="noStrike" dirty="0" smtClean="0">
                          <a:effectLst/>
                          <a:latin typeface="Arial" panose="020B0604020202020204" pitchFamily="34" charset="0"/>
                          <a:cs typeface="Arial" panose="020B0604020202020204" pitchFamily="34" charset="0"/>
                        </a:rPr>
                        <a:t>1,00%) + $15.500.000</a:t>
                      </a:r>
                      <a:endParaRPr lang="fr-F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1609895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475656" y="262389"/>
            <a:ext cx="6249660" cy="646331"/>
          </a:xfrm>
          <a:prstGeom prst="rect">
            <a:avLst/>
          </a:prstGeom>
        </p:spPr>
        <p:txBody>
          <a:bodyPr wrap="none">
            <a:spAutoFit/>
          </a:bodyPr>
          <a:lstStyle/>
          <a:p>
            <a:r>
              <a:rPr lang="es-MX" sz="3600" b="1" dirty="0" smtClean="0"/>
              <a:t>Impuesto a la Riqueza año 2015</a:t>
            </a:r>
            <a:endParaRPr lang="es-CO" sz="3600" dirty="0"/>
          </a:p>
        </p:txBody>
      </p:sp>
      <p:graphicFrame>
        <p:nvGraphicFramePr>
          <p:cNvPr id="2" name="Tabla 1"/>
          <p:cNvGraphicFramePr>
            <a:graphicFrameLocks noGrp="1"/>
          </p:cNvGraphicFramePr>
          <p:nvPr>
            <p:extLst/>
          </p:nvPr>
        </p:nvGraphicFramePr>
        <p:xfrm>
          <a:off x="755576" y="1556792"/>
          <a:ext cx="8136904" cy="4248472"/>
        </p:xfrm>
        <a:graphic>
          <a:graphicData uri="http://schemas.openxmlformats.org/drawingml/2006/table">
            <a:tbl>
              <a:tblPr>
                <a:tableStyleId>{5C22544A-7EE6-4342-B048-85BDC9FD1C3A}</a:tableStyleId>
              </a:tblPr>
              <a:tblGrid>
                <a:gridCol w="5793683">
                  <a:extLst>
                    <a:ext uri="{9D8B030D-6E8A-4147-A177-3AD203B41FA5}">
                      <a16:colId xmlns:a16="http://schemas.microsoft.com/office/drawing/2014/main" xmlns="" val="20000"/>
                    </a:ext>
                  </a:extLst>
                </a:gridCol>
                <a:gridCol w="2343221">
                  <a:extLst>
                    <a:ext uri="{9D8B030D-6E8A-4147-A177-3AD203B41FA5}">
                      <a16:colId xmlns:a16="http://schemas.microsoft.com/office/drawing/2014/main" xmlns="" val="20001"/>
                    </a:ext>
                  </a:extLst>
                </a:gridCol>
              </a:tblGrid>
              <a:tr h="560011">
                <a:tc>
                  <a:txBody>
                    <a:bodyPr/>
                    <a:lstStyle/>
                    <a:p>
                      <a:pPr algn="l" fontAlgn="b"/>
                      <a:r>
                        <a:rPr lang="es-CO" sz="2800" u="none" strike="noStrike" dirty="0">
                          <a:effectLst/>
                          <a:latin typeface="Arial" panose="020B0604020202020204" pitchFamily="34" charset="0"/>
                          <a:cs typeface="Arial" panose="020B0604020202020204" pitchFamily="34" charset="0"/>
                        </a:rPr>
                        <a:t>Patrimonio bruto enero 1 de 2015</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s-CO" sz="2800" u="none" strike="noStrike" dirty="0">
                          <a:effectLst/>
                          <a:latin typeface="Arial" panose="020B0604020202020204" pitchFamily="34" charset="0"/>
                          <a:cs typeface="Arial" panose="020B0604020202020204" pitchFamily="34" charset="0"/>
                        </a:rPr>
                        <a:t>3.865.743.000</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0"/>
                  </a:ext>
                </a:extLst>
              </a:tr>
              <a:tr h="560011">
                <a:tc>
                  <a:txBody>
                    <a:bodyPr/>
                    <a:lstStyle/>
                    <a:p>
                      <a:pPr algn="l" fontAlgn="b"/>
                      <a:r>
                        <a:rPr lang="es-CO" sz="2800" u="none" strike="noStrike">
                          <a:effectLst/>
                          <a:latin typeface="Arial" panose="020B0604020202020204" pitchFamily="34" charset="0"/>
                          <a:cs typeface="Arial" panose="020B0604020202020204" pitchFamily="34" charset="0"/>
                        </a:rPr>
                        <a:t>Pasivos</a:t>
                      </a:r>
                      <a:endParaRPr lang="es-CO" sz="2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s-CO" sz="2800" u="none" strike="noStrike" dirty="0">
                          <a:effectLst/>
                          <a:latin typeface="Arial" panose="020B0604020202020204" pitchFamily="34" charset="0"/>
                          <a:cs typeface="Arial" panose="020B0604020202020204" pitchFamily="34" charset="0"/>
                        </a:rPr>
                        <a:t>1.032.765.000</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1"/>
                  </a:ext>
                </a:extLst>
              </a:tr>
              <a:tr h="900632">
                <a:tc>
                  <a:txBody>
                    <a:bodyPr/>
                    <a:lstStyle/>
                    <a:p>
                      <a:pPr algn="l" fontAlgn="b"/>
                      <a:r>
                        <a:rPr lang="es-CO" sz="2800" b="1" u="none" strike="noStrike" dirty="0">
                          <a:effectLst/>
                          <a:latin typeface="Arial" panose="020B0604020202020204" pitchFamily="34" charset="0"/>
                          <a:cs typeface="Arial" panose="020B0604020202020204" pitchFamily="34" charset="0"/>
                        </a:rPr>
                        <a:t>Patrimonio líquido enero 1 de 2015</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s-CO" sz="2800" b="1" u="none" strike="noStrike" dirty="0">
                          <a:effectLst/>
                          <a:latin typeface="Arial" panose="020B0604020202020204" pitchFamily="34" charset="0"/>
                          <a:cs typeface="Arial" panose="020B0604020202020204" pitchFamily="34" charset="0"/>
                        </a:rPr>
                        <a:t>2.832.978.000</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2"/>
                  </a:ext>
                </a:extLst>
              </a:tr>
              <a:tr h="1107796">
                <a:tc>
                  <a:txBody>
                    <a:bodyPr/>
                    <a:lstStyle/>
                    <a:p>
                      <a:pPr algn="l" fontAlgn="b"/>
                      <a:r>
                        <a:rPr lang="es-CO" sz="2800" u="none" strike="noStrike" dirty="0" smtClean="0">
                          <a:effectLst/>
                          <a:latin typeface="Arial" panose="020B0604020202020204" pitchFamily="34" charset="0"/>
                          <a:cs typeface="Arial" panose="020B0604020202020204" pitchFamily="34" charset="0"/>
                        </a:rPr>
                        <a:t>Menos valor patrimonial </a:t>
                      </a:r>
                      <a:r>
                        <a:rPr lang="es-CO" sz="2800" u="none" strike="noStrike" dirty="0">
                          <a:effectLst/>
                          <a:latin typeface="Arial" panose="020B0604020202020204" pitchFamily="34" charset="0"/>
                          <a:cs typeface="Arial" panose="020B0604020202020204" pitchFamily="34" charset="0"/>
                        </a:rPr>
                        <a:t>acciones </a:t>
                      </a:r>
                      <a:r>
                        <a:rPr lang="es-CO" sz="2800" u="none" strike="noStrike" dirty="0" smtClean="0">
                          <a:effectLst/>
                          <a:latin typeface="Arial" panose="020B0604020202020204" pitchFamily="34" charset="0"/>
                          <a:cs typeface="Arial" panose="020B0604020202020204" pitchFamily="34" charset="0"/>
                        </a:rPr>
                        <a:t>sociedades </a:t>
                      </a:r>
                      <a:r>
                        <a:rPr lang="es-CO" sz="2800" u="none" strike="noStrike" dirty="0">
                          <a:effectLst/>
                          <a:latin typeface="Arial" panose="020B0604020202020204" pitchFamily="34" charset="0"/>
                          <a:cs typeface="Arial" panose="020B0604020202020204" pitchFamily="34" charset="0"/>
                        </a:rPr>
                        <a:t>nacionales</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s-CO" sz="2800" u="none" strike="noStrike" dirty="0">
                          <a:effectLst/>
                          <a:latin typeface="Arial" panose="020B0604020202020204" pitchFamily="34" charset="0"/>
                          <a:cs typeface="Arial" panose="020B0604020202020204" pitchFamily="34" charset="0"/>
                        </a:rPr>
                        <a:t>285.678.000</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3"/>
                  </a:ext>
                </a:extLst>
              </a:tr>
              <a:tr h="560011">
                <a:tc>
                  <a:txBody>
                    <a:bodyPr/>
                    <a:lstStyle/>
                    <a:p>
                      <a:pPr algn="l" fontAlgn="b"/>
                      <a:r>
                        <a:rPr lang="es-CO" sz="2800" b="1" u="none" strike="noStrike" dirty="0">
                          <a:effectLst/>
                          <a:latin typeface="Arial" panose="020B0604020202020204" pitchFamily="34" charset="0"/>
                          <a:cs typeface="Arial" panose="020B0604020202020204" pitchFamily="34" charset="0"/>
                        </a:rPr>
                        <a:t>Base impuesto a la </a:t>
                      </a:r>
                      <a:r>
                        <a:rPr lang="es-CO" sz="2800" b="1" u="none" strike="noStrike" dirty="0" smtClean="0">
                          <a:effectLst/>
                          <a:latin typeface="Arial" panose="020B0604020202020204" pitchFamily="34" charset="0"/>
                          <a:cs typeface="Arial" panose="020B0604020202020204" pitchFamily="34" charset="0"/>
                        </a:rPr>
                        <a:t>riqueza</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s-CO" sz="2800" b="1" u="none" strike="noStrike" dirty="0">
                          <a:effectLst/>
                          <a:latin typeface="Arial" panose="020B0604020202020204" pitchFamily="34" charset="0"/>
                          <a:cs typeface="Arial" panose="020B0604020202020204" pitchFamily="34" charset="0"/>
                        </a:rPr>
                        <a:t>2.547.300.000</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4"/>
                  </a:ext>
                </a:extLst>
              </a:tr>
              <a:tr h="560011">
                <a:tc>
                  <a:txBody>
                    <a:bodyPr/>
                    <a:lstStyle/>
                    <a:p>
                      <a:pPr algn="l" fontAlgn="b"/>
                      <a:r>
                        <a:rPr lang="es-CO" sz="2800" b="1" u="none" strike="noStrike" dirty="0">
                          <a:effectLst/>
                          <a:latin typeface="Arial" panose="020B0604020202020204" pitchFamily="34" charset="0"/>
                          <a:cs typeface="Arial" panose="020B0604020202020204" pitchFamily="34" charset="0"/>
                        </a:rPr>
                        <a:t>Impuesto a la riqueza año 2015</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s-CO" sz="2800" b="1" u="none" strike="noStrike" dirty="0" smtClean="0">
                          <a:effectLst/>
                          <a:latin typeface="Arial" panose="020B0604020202020204" pitchFamily="34" charset="0"/>
                          <a:cs typeface="Arial" panose="020B0604020202020204" pitchFamily="34" charset="0"/>
                        </a:rPr>
                        <a:t>5.916.000</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096843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331640" y="262389"/>
            <a:ext cx="6249660" cy="646331"/>
          </a:xfrm>
          <a:prstGeom prst="rect">
            <a:avLst/>
          </a:prstGeom>
        </p:spPr>
        <p:txBody>
          <a:bodyPr wrap="none">
            <a:spAutoFit/>
          </a:bodyPr>
          <a:lstStyle/>
          <a:p>
            <a:r>
              <a:rPr lang="es-MX" sz="3600" b="1" dirty="0" smtClean="0"/>
              <a:t>Impuesto a la Riqueza año 2016</a:t>
            </a:r>
            <a:endParaRPr lang="es-CO" sz="3600" dirty="0"/>
          </a:p>
        </p:txBody>
      </p:sp>
      <p:graphicFrame>
        <p:nvGraphicFramePr>
          <p:cNvPr id="2" name="Tabla 1"/>
          <p:cNvGraphicFramePr>
            <a:graphicFrameLocks noGrp="1"/>
          </p:cNvGraphicFramePr>
          <p:nvPr>
            <p:extLst/>
          </p:nvPr>
        </p:nvGraphicFramePr>
        <p:xfrm>
          <a:off x="611560" y="1224340"/>
          <a:ext cx="8280920" cy="4580923"/>
        </p:xfrm>
        <a:graphic>
          <a:graphicData uri="http://schemas.openxmlformats.org/drawingml/2006/table">
            <a:tbl>
              <a:tblPr>
                <a:tableStyleId>{5C22544A-7EE6-4342-B048-85BDC9FD1C3A}</a:tableStyleId>
              </a:tblPr>
              <a:tblGrid>
                <a:gridCol w="5896226">
                  <a:extLst>
                    <a:ext uri="{9D8B030D-6E8A-4147-A177-3AD203B41FA5}">
                      <a16:colId xmlns:a16="http://schemas.microsoft.com/office/drawing/2014/main" xmlns="" val="20000"/>
                    </a:ext>
                  </a:extLst>
                </a:gridCol>
                <a:gridCol w="2384694">
                  <a:extLst>
                    <a:ext uri="{9D8B030D-6E8A-4147-A177-3AD203B41FA5}">
                      <a16:colId xmlns:a16="http://schemas.microsoft.com/office/drawing/2014/main" xmlns="" val="20001"/>
                    </a:ext>
                  </a:extLst>
                </a:gridCol>
              </a:tblGrid>
              <a:tr h="732066">
                <a:tc>
                  <a:txBody>
                    <a:bodyPr/>
                    <a:lstStyle/>
                    <a:p>
                      <a:pPr algn="l" fontAlgn="b"/>
                      <a:r>
                        <a:rPr lang="es-CO" sz="2800" u="none" strike="noStrike" dirty="0">
                          <a:effectLst/>
                          <a:latin typeface="Arial" panose="020B0604020202020204" pitchFamily="34" charset="0"/>
                          <a:cs typeface="Arial" panose="020B0604020202020204" pitchFamily="34" charset="0"/>
                        </a:rPr>
                        <a:t>Patrimonio bruto enero 1 de </a:t>
                      </a:r>
                      <a:r>
                        <a:rPr lang="es-CO" sz="2800" u="none" strike="noStrike" dirty="0" smtClean="0">
                          <a:effectLst/>
                          <a:latin typeface="Arial" panose="020B0604020202020204" pitchFamily="34" charset="0"/>
                          <a:cs typeface="Arial" panose="020B0604020202020204" pitchFamily="34" charset="0"/>
                        </a:rPr>
                        <a:t>2016</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u="none" strike="noStrike" dirty="0" smtClean="0">
                          <a:effectLst/>
                          <a:latin typeface="Arial" panose="020B0604020202020204" pitchFamily="34" charset="0"/>
                          <a:cs typeface="Arial" panose="020B0604020202020204" pitchFamily="34" charset="0"/>
                        </a:rPr>
                        <a:t>4.123.765.000</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r h="732066">
                <a:tc>
                  <a:txBody>
                    <a:bodyPr/>
                    <a:lstStyle/>
                    <a:p>
                      <a:pPr algn="l" fontAlgn="b"/>
                      <a:r>
                        <a:rPr lang="es-CO" sz="2800" u="none" strike="noStrike" dirty="0">
                          <a:effectLst/>
                          <a:latin typeface="Arial" panose="020B0604020202020204" pitchFamily="34" charset="0"/>
                          <a:cs typeface="Arial" panose="020B0604020202020204" pitchFamily="34" charset="0"/>
                        </a:rPr>
                        <a:t>Pasivos</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u="none" strike="noStrike" dirty="0" smtClean="0">
                          <a:effectLst/>
                          <a:latin typeface="Arial" panose="020B0604020202020204" pitchFamily="34" charset="0"/>
                          <a:cs typeface="Arial" panose="020B0604020202020204" pitchFamily="34" charset="0"/>
                        </a:rPr>
                        <a:t>1.053.098.000</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1"/>
                  </a:ext>
                </a:extLst>
              </a:tr>
              <a:tr h="936575">
                <a:tc>
                  <a:txBody>
                    <a:bodyPr/>
                    <a:lstStyle/>
                    <a:p>
                      <a:pPr algn="l" fontAlgn="b"/>
                      <a:r>
                        <a:rPr lang="es-CO" sz="2800" b="1" u="none" strike="noStrike" dirty="0">
                          <a:effectLst/>
                          <a:latin typeface="Arial" panose="020B0604020202020204" pitchFamily="34" charset="0"/>
                          <a:cs typeface="Arial" panose="020B0604020202020204" pitchFamily="34" charset="0"/>
                        </a:rPr>
                        <a:t>Patrimonio líquido enero 1 de </a:t>
                      </a:r>
                      <a:r>
                        <a:rPr lang="es-CO" sz="2800" b="1" u="none" strike="noStrike" dirty="0" smtClean="0">
                          <a:effectLst/>
                          <a:latin typeface="Arial" panose="020B0604020202020204" pitchFamily="34" charset="0"/>
                          <a:cs typeface="Arial" panose="020B0604020202020204" pitchFamily="34" charset="0"/>
                        </a:rPr>
                        <a:t>2016</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b="1" u="none" strike="noStrike" dirty="0" smtClean="0">
                          <a:effectLst/>
                          <a:latin typeface="Arial" panose="020B0604020202020204" pitchFamily="34" charset="0"/>
                          <a:cs typeface="Arial" panose="020B0604020202020204" pitchFamily="34" charset="0"/>
                        </a:rPr>
                        <a:t>3.070.667.000</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2"/>
                  </a:ext>
                </a:extLst>
              </a:tr>
              <a:tr h="1448150">
                <a:tc>
                  <a:txBody>
                    <a:bodyPr/>
                    <a:lstStyle/>
                    <a:p>
                      <a:pPr algn="l" fontAlgn="b"/>
                      <a:r>
                        <a:rPr lang="es-CO" sz="2800" u="none" strike="noStrike" dirty="0" smtClean="0">
                          <a:effectLst/>
                          <a:latin typeface="Arial" panose="020B0604020202020204" pitchFamily="34" charset="0"/>
                          <a:cs typeface="Arial" panose="020B0604020202020204" pitchFamily="34" charset="0"/>
                        </a:rPr>
                        <a:t>Menos valor patrimonial </a:t>
                      </a:r>
                      <a:r>
                        <a:rPr lang="es-CO" sz="2800" u="none" strike="noStrike" dirty="0">
                          <a:effectLst/>
                          <a:latin typeface="Arial" panose="020B0604020202020204" pitchFamily="34" charset="0"/>
                          <a:cs typeface="Arial" panose="020B0604020202020204" pitchFamily="34" charset="0"/>
                        </a:rPr>
                        <a:t>acciones </a:t>
                      </a:r>
                      <a:r>
                        <a:rPr lang="es-CO" sz="2800" u="none" strike="noStrike" dirty="0" smtClean="0">
                          <a:effectLst/>
                          <a:latin typeface="Arial" panose="020B0604020202020204" pitchFamily="34" charset="0"/>
                          <a:cs typeface="Arial" panose="020B0604020202020204" pitchFamily="34" charset="0"/>
                        </a:rPr>
                        <a:t>sociedades </a:t>
                      </a:r>
                      <a:r>
                        <a:rPr lang="es-CO" sz="2800" u="none" strike="noStrike" dirty="0">
                          <a:effectLst/>
                          <a:latin typeface="Arial" panose="020B0604020202020204" pitchFamily="34" charset="0"/>
                          <a:cs typeface="Arial" panose="020B0604020202020204" pitchFamily="34" charset="0"/>
                        </a:rPr>
                        <a:t>nacionales</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u="none" strike="noStrike" dirty="0" smtClean="0">
                          <a:effectLst/>
                          <a:latin typeface="Arial" panose="020B0604020202020204" pitchFamily="34" charset="0"/>
                          <a:cs typeface="Arial" panose="020B0604020202020204" pitchFamily="34" charset="0"/>
                        </a:rPr>
                        <a:t>310.543.000</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3"/>
                  </a:ext>
                </a:extLst>
              </a:tr>
              <a:tr h="732066">
                <a:tc>
                  <a:txBody>
                    <a:bodyPr/>
                    <a:lstStyle/>
                    <a:p>
                      <a:pPr algn="l" fontAlgn="b"/>
                      <a:r>
                        <a:rPr lang="es-CO" sz="2800" b="1" u="none" strike="noStrike" dirty="0">
                          <a:effectLst/>
                          <a:latin typeface="Arial" panose="020B0604020202020204" pitchFamily="34" charset="0"/>
                          <a:cs typeface="Arial" panose="020B0604020202020204" pitchFamily="34" charset="0"/>
                        </a:rPr>
                        <a:t>Base impuesto a la </a:t>
                      </a:r>
                      <a:r>
                        <a:rPr lang="es-CO" sz="2800" b="1" u="none" strike="noStrike" dirty="0" smtClean="0">
                          <a:effectLst/>
                          <a:latin typeface="Arial" panose="020B0604020202020204" pitchFamily="34" charset="0"/>
                          <a:cs typeface="Arial" panose="020B0604020202020204" pitchFamily="34" charset="0"/>
                        </a:rPr>
                        <a:t>riqueza</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b="1" u="none" strike="noStrike" dirty="0" smtClean="0">
                          <a:effectLst/>
                          <a:latin typeface="Arial" panose="020B0604020202020204" pitchFamily="34" charset="0"/>
                          <a:cs typeface="Arial" panose="020B0604020202020204" pitchFamily="34" charset="0"/>
                        </a:rPr>
                        <a:t>2.760.124.000</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8650593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592185" y="-99392"/>
            <a:ext cx="5572103" cy="584775"/>
          </a:xfrm>
          <a:prstGeom prst="rect">
            <a:avLst/>
          </a:prstGeom>
        </p:spPr>
        <p:txBody>
          <a:bodyPr wrap="none" anchor="ctr">
            <a:spAutoFit/>
          </a:bodyPr>
          <a:lstStyle/>
          <a:p>
            <a:r>
              <a:rPr lang="es-MX" sz="3200" b="1" dirty="0" smtClean="0"/>
              <a:t>Impuesto a la Riqueza año 2016</a:t>
            </a:r>
            <a:endParaRPr lang="es-CO" sz="3200" dirty="0"/>
          </a:p>
        </p:txBody>
      </p:sp>
      <p:graphicFrame>
        <p:nvGraphicFramePr>
          <p:cNvPr id="2" name="Tabla 1"/>
          <p:cNvGraphicFramePr>
            <a:graphicFrameLocks noGrp="1"/>
          </p:cNvGraphicFramePr>
          <p:nvPr>
            <p:extLst/>
          </p:nvPr>
        </p:nvGraphicFramePr>
        <p:xfrm>
          <a:off x="611560" y="692696"/>
          <a:ext cx="7848872" cy="360040"/>
        </p:xfrm>
        <a:graphic>
          <a:graphicData uri="http://schemas.openxmlformats.org/drawingml/2006/table">
            <a:tbl>
              <a:tblPr>
                <a:tableStyleId>{5C22544A-7EE6-4342-B048-85BDC9FD1C3A}</a:tableStyleId>
              </a:tblPr>
              <a:tblGrid>
                <a:gridCol w="5813979">
                  <a:extLst>
                    <a:ext uri="{9D8B030D-6E8A-4147-A177-3AD203B41FA5}">
                      <a16:colId xmlns:a16="http://schemas.microsoft.com/office/drawing/2014/main" xmlns="" val="20000"/>
                    </a:ext>
                  </a:extLst>
                </a:gridCol>
                <a:gridCol w="2034893">
                  <a:extLst>
                    <a:ext uri="{9D8B030D-6E8A-4147-A177-3AD203B41FA5}">
                      <a16:colId xmlns:a16="http://schemas.microsoft.com/office/drawing/2014/main" xmlns="" val="20001"/>
                    </a:ext>
                  </a:extLst>
                </a:gridCol>
              </a:tblGrid>
              <a:tr h="360040">
                <a:tc>
                  <a:txBody>
                    <a:bodyPr/>
                    <a:lstStyle/>
                    <a:p>
                      <a:pPr algn="l" fontAlgn="b"/>
                      <a:r>
                        <a:rPr lang="es-CO" sz="2000" b="1" u="none" strike="noStrike" dirty="0" smtClean="0">
                          <a:effectLst/>
                          <a:latin typeface="Arial" panose="020B0604020202020204" pitchFamily="34" charset="0"/>
                          <a:cs typeface="Arial" panose="020B0604020202020204" pitchFamily="34" charset="0"/>
                        </a:rPr>
                        <a:t>Base gravable impuesto</a:t>
                      </a:r>
                      <a:r>
                        <a:rPr lang="es-CO" sz="2000" b="1" u="none" strike="noStrike" baseline="0" dirty="0" smtClean="0">
                          <a:effectLst/>
                          <a:latin typeface="Arial" panose="020B0604020202020204" pitchFamily="34" charset="0"/>
                          <a:cs typeface="Arial" panose="020B0604020202020204" pitchFamily="34" charset="0"/>
                        </a:rPr>
                        <a:t> a la riqueza </a:t>
                      </a:r>
                      <a:r>
                        <a:rPr lang="es-CO" sz="2000" b="1" u="none" strike="noStrike" dirty="0" smtClean="0">
                          <a:effectLst/>
                          <a:latin typeface="Arial" panose="020B0604020202020204" pitchFamily="34" charset="0"/>
                          <a:cs typeface="Arial" panose="020B0604020202020204" pitchFamily="34" charset="0"/>
                        </a:rPr>
                        <a:t>2015</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000" b="1" u="none" strike="noStrike" dirty="0" smtClean="0">
                          <a:effectLst/>
                          <a:latin typeface="Arial" panose="020B0604020202020204" pitchFamily="34" charset="0"/>
                          <a:cs typeface="Arial" panose="020B0604020202020204" pitchFamily="34" charset="0"/>
                        </a:rPr>
                        <a:t>2.547.300.000</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bl>
          </a:graphicData>
        </a:graphic>
      </p:graphicFrame>
      <p:sp>
        <p:nvSpPr>
          <p:cNvPr id="4" name="Recortar rectángulo de esquina diagonal 8"/>
          <p:cNvSpPr/>
          <p:nvPr/>
        </p:nvSpPr>
        <p:spPr>
          <a:xfrm>
            <a:off x="953598" y="1844824"/>
            <a:ext cx="2340260" cy="720080"/>
          </a:xfrm>
          <a:prstGeom prst="snip2DiagRect">
            <a:avLst/>
          </a:prstGeom>
          <a:solidFill>
            <a:srgbClr val="99C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smtClean="0">
                <a:solidFill>
                  <a:schemeClr val="tx1"/>
                </a:solidFill>
                <a:latin typeface="Arial" panose="020B0604020202020204" pitchFamily="34" charset="0"/>
                <a:cs typeface="Arial" panose="020B0604020202020204" pitchFamily="34" charset="0"/>
              </a:rPr>
              <a:t>Inflación año 2015</a:t>
            </a:r>
            <a:endParaRPr lang="es-CO" sz="2000" dirty="0">
              <a:solidFill>
                <a:schemeClr val="tx1"/>
              </a:solidFill>
              <a:latin typeface="Arial" panose="020B0604020202020204" pitchFamily="34" charset="0"/>
              <a:cs typeface="Arial" panose="020B0604020202020204" pitchFamily="34" charset="0"/>
            </a:endParaRPr>
          </a:p>
        </p:txBody>
      </p:sp>
      <p:sp>
        <p:nvSpPr>
          <p:cNvPr id="6" name="Flecha a la derecha con bandas 5"/>
          <p:cNvSpPr/>
          <p:nvPr/>
        </p:nvSpPr>
        <p:spPr>
          <a:xfrm>
            <a:off x="3779912" y="1906567"/>
            <a:ext cx="936104" cy="658337"/>
          </a:xfrm>
          <a:prstGeom prst="stripedRightArrow">
            <a:avLst/>
          </a:prstGeom>
          <a:solidFill>
            <a:srgbClr val="99FF6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Elipse 2"/>
          <p:cNvSpPr/>
          <p:nvPr/>
        </p:nvSpPr>
        <p:spPr>
          <a:xfrm>
            <a:off x="5058054" y="1844823"/>
            <a:ext cx="1314146" cy="7200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t>6.77%</a:t>
            </a:r>
            <a:endParaRPr lang="es-CO" sz="2200" b="1" dirty="0"/>
          </a:p>
        </p:txBody>
      </p:sp>
      <p:sp>
        <p:nvSpPr>
          <p:cNvPr id="7" name="Recortar rectángulo de esquina diagonal 8"/>
          <p:cNvSpPr/>
          <p:nvPr/>
        </p:nvSpPr>
        <p:spPr>
          <a:xfrm>
            <a:off x="2969822" y="2935209"/>
            <a:ext cx="2340260" cy="724542"/>
          </a:xfrm>
          <a:prstGeom prst="snip2Diag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smtClean="0">
                <a:solidFill>
                  <a:schemeClr val="tx1"/>
                </a:solidFill>
                <a:latin typeface="Arial" panose="020B0604020202020204" pitchFamily="34" charset="0"/>
                <a:cs typeface="Arial" panose="020B0604020202020204" pitchFamily="34" charset="0"/>
              </a:rPr>
              <a:t>25% Inflación año 2015</a:t>
            </a:r>
            <a:endParaRPr lang="es-CO" sz="2000" dirty="0">
              <a:solidFill>
                <a:schemeClr val="tx1"/>
              </a:solidFill>
              <a:latin typeface="Arial" panose="020B0604020202020204" pitchFamily="34" charset="0"/>
              <a:cs typeface="Arial" panose="020B0604020202020204" pitchFamily="34" charset="0"/>
            </a:endParaRPr>
          </a:p>
        </p:txBody>
      </p:sp>
      <p:sp>
        <p:nvSpPr>
          <p:cNvPr id="8" name="Flecha a la derecha con bandas 7"/>
          <p:cNvSpPr/>
          <p:nvPr/>
        </p:nvSpPr>
        <p:spPr>
          <a:xfrm>
            <a:off x="5796136" y="2996952"/>
            <a:ext cx="936104" cy="662799"/>
          </a:xfrm>
          <a:prstGeom prst="stripedRightArrow">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Elipse 8"/>
          <p:cNvSpPr/>
          <p:nvPr/>
        </p:nvSpPr>
        <p:spPr>
          <a:xfrm>
            <a:off x="7074278" y="2924944"/>
            <a:ext cx="1314146" cy="734807"/>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solidFill>
                  <a:schemeClr val="tx2">
                    <a:lumMod val="75000"/>
                  </a:schemeClr>
                </a:solidFill>
              </a:rPr>
              <a:t>1.69%</a:t>
            </a:r>
            <a:endParaRPr lang="es-CO" sz="2200" b="1" dirty="0">
              <a:solidFill>
                <a:schemeClr val="tx2">
                  <a:lumMod val="75000"/>
                </a:schemeClr>
              </a:solidFill>
            </a:endParaRPr>
          </a:p>
        </p:txBody>
      </p:sp>
      <p:graphicFrame>
        <p:nvGraphicFramePr>
          <p:cNvPr id="11" name="Tabla 10"/>
          <p:cNvGraphicFramePr>
            <a:graphicFrameLocks noGrp="1"/>
          </p:cNvGraphicFramePr>
          <p:nvPr>
            <p:extLst>
              <p:ext uri="{D42A27DB-BD31-4B8C-83A1-F6EECF244321}">
                <p14:modId xmlns:p14="http://schemas.microsoft.com/office/powerpoint/2010/main" val="1672351160"/>
              </p:ext>
            </p:extLst>
          </p:nvPr>
        </p:nvGraphicFramePr>
        <p:xfrm>
          <a:off x="611560" y="4621123"/>
          <a:ext cx="8424936" cy="619125"/>
        </p:xfrm>
        <a:graphic>
          <a:graphicData uri="http://schemas.openxmlformats.org/drawingml/2006/table">
            <a:tbl>
              <a:tblPr>
                <a:tableStyleId>{5C22544A-7EE6-4342-B048-85BDC9FD1C3A}</a:tableStyleId>
              </a:tblPr>
              <a:tblGrid>
                <a:gridCol w="6124353">
                  <a:extLst>
                    <a:ext uri="{9D8B030D-6E8A-4147-A177-3AD203B41FA5}">
                      <a16:colId xmlns:a16="http://schemas.microsoft.com/office/drawing/2014/main" xmlns="" val="20000"/>
                    </a:ext>
                  </a:extLst>
                </a:gridCol>
                <a:gridCol w="2300583">
                  <a:extLst>
                    <a:ext uri="{9D8B030D-6E8A-4147-A177-3AD203B41FA5}">
                      <a16:colId xmlns:a16="http://schemas.microsoft.com/office/drawing/2014/main" xmlns="" val="20001"/>
                    </a:ext>
                  </a:extLst>
                </a:gridCol>
              </a:tblGrid>
              <a:tr h="190500">
                <a:tc>
                  <a:txBody>
                    <a:bodyPr/>
                    <a:lstStyle/>
                    <a:p>
                      <a:pPr algn="l" fontAlgn="b"/>
                      <a:r>
                        <a:rPr lang="es-CO" sz="2000" u="none" strike="noStrike" dirty="0">
                          <a:effectLst/>
                          <a:latin typeface="Arial" panose="020B0604020202020204" pitchFamily="34" charset="0"/>
                          <a:cs typeface="Arial" panose="020B0604020202020204" pitchFamily="34" charset="0"/>
                        </a:rPr>
                        <a:t>Base impuesto a la </a:t>
                      </a:r>
                      <a:r>
                        <a:rPr lang="es-CO" sz="2000" u="none" strike="noStrike" dirty="0" smtClean="0">
                          <a:effectLst/>
                          <a:latin typeface="Arial" panose="020B0604020202020204" pitchFamily="34" charset="0"/>
                          <a:cs typeface="Arial" panose="020B0604020202020204" pitchFamily="34" charset="0"/>
                        </a:rPr>
                        <a:t>riqueza </a:t>
                      </a:r>
                      <a:r>
                        <a:rPr lang="es-CO" sz="2000" u="none" strike="noStrike" dirty="0">
                          <a:effectLst/>
                          <a:latin typeface="Arial" panose="020B0604020202020204" pitchFamily="34" charset="0"/>
                          <a:cs typeface="Arial" panose="020B0604020202020204" pitchFamily="34" charset="0"/>
                        </a:rPr>
                        <a:t>año </a:t>
                      </a:r>
                      <a:r>
                        <a:rPr lang="es-CO" sz="2000" u="none" strike="noStrike" dirty="0" smtClean="0">
                          <a:effectLst/>
                          <a:latin typeface="Arial" panose="020B0604020202020204" pitchFamily="34" charset="0"/>
                          <a:cs typeface="Arial" panose="020B0604020202020204" pitchFamily="34" charset="0"/>
                        </a:rPr>
                        <a:t>2015 incrementada en 6.77% (base</a:t>
                      </a:r>
                      <a:r>
                        <a:rPr lang="es-CO" sz="2000" u="none" strike="noStrike" baseline="0" dirty="0" smtClean="0">
                          <a:effectLst/>
                          <a:latin typeface="Arial" panose="020B0604020202020204" pitchFamily="34" charset="0"/>
                          <a:cs typeface="Arial" panose="020B0604020202020204" pitchFamily="34" charset="0"/>
                        </a:rPr>
                        <a:t> año 2016)</a:t>
                      </a:r>
                      <a:endParaRPr lang="es-CO"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CO" sz="2000" u="none" strike="noStrike" dirty="0" smtClean="0">
                          <a:effectLst/>
                          <a:latin typeface="Arial" panose="020B0604020202020204" pitchFamily="34" charset="0"/>
                          <a:cs typeface="Arial" panose="020B0604020202020204" pitchFamily="34" charset="0"/>
                        </a:rPr>
                        <a:t>2.590.349.000</a:t>
                      </a:r>
                      <a:endParaRPr lang="es-CO"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graphicFrame>
        <p:nvGraphicFramePr>
          <p:cNvPr id="12" name="Tabla 11"/>
          <p:cNvGraphicFramePr>
            <a:graphicFrameLocks noGrp="1"/>
          </p:cNvGraphicFramePr>
          <p:nvPr>
            <p:extLst/>
          </p:nvPr>
        </p:nvGraphicFramePr>
        <p:xfrm>
          <a:off x="611560" y="1196752"/>
          <a:ext cx="7848872" cy="314325"/>
        </p:xfrm>
        <a:graphic>
          <a:graphicData uri="http://schemas.openxmlformats.org/drawingml/2006/table">
            <a:tbl>
              <a:tblPr>
                <a:tableStyleId>{5C22544A-7EE6-4342-B048-85BDC9FD1C3A}</a:tableStyleId>
              </a:tblPr>
              <a:tblGrid>
                <a:gridCol w="5832648">
                  <a:extLst>
                    <a:ext uri="{9D8B030D-6E8A-4147-A177-3AD203B41FA5}">
                      <a16:colId xmlns:a16="http://schemas.microsoft.com/office/drawing/2014/main" xmlns="" val="20000"/>
                    </a:ext>
                  </a:extLst>
                </a:gridCol>
                <a:gridCol w="2016224">
                  <a:extLst>
                    <a:ext uri="{9D8B030D-6E8A-4147-A177-3AD203B41FA5}">
                      <a16:colId xmlns:a16="http://schemas.microsoft.com/office/drawing/2014/main" xmlns="" val="20001"/>
                    </a:ext>
                  </a:extLst>
                </a:gridCol>
              </a:tblGrid>
              <a:tr h="307231">
                <a:tc>
                  <a:txBody>
                    <a:bodyPr/>
                    <a:lstStyle/>
                    <a:p>
                      <a:pPr algn="l" fontAlgn="b"/>
                      <a:r>
                        <a:rPr lang="es-CO" sz="2000" b="1" u="none" strike="noStrike" dirty="0">
                          <a:effectLst/>
                          <a:latin typeface="Arial" panose="020B0604020202020204" pitchFamily="34" charset="0"/>
                          <a:cs typeface="Arial" panose="020B0604020202020204" pitchFamily="34" charset="0"/>
                        </a:rPr>
                        <a:t>Base </a:t>
                      </a:r>
                      <a:r>
                        <a:rPr lang="es-CO" sz="2000" b="1" u="none" strike="noStrike" dirty="0" smtClean="0">
                          <a:effectLst/>
                          <a:latin typeface="Arial" panose="020B0604020202020204" pitchFamily="34" charset="0"/>
                          <a:cs typeface="Arial" panose="020B0604020202020204" pitchFamily="34" charset="0"/>
                        </a:rPr>
                        <a:t>gravable impuesto </a:t>
                      </a:r>
                      <a:r>
                        <a:rPr lang="es-CO" sz="2000" b="1" u="none" strike="noStrike" dirty="0">
                          <a:effectLst/>
                          <a:latin typeface="Arial" panose="020B0604020202020204" pitchFamily="34" charset="0"/>
                          <a:cs typeface="Arial" panose="020B0604020202020204" pitchFamily="34" charset="0"/>
                        </a:rPr>
                        <a:t>a la </a:t>
                      </a:r>
                      <a:r>
                        <a:rPr lang="es-CO" sz="2000" b="1" u="none" strike="noStrike" dirty="0" smtClean="0">
                          <a:effectLst/>
                          <a:latin typeface="Arial" panose="020B0604020202020204" pitchFamily="34" charset="0"/>
                          <a:cs typeface="Arial" panose="020B0604020202020204" pitchFamily="34" charset="0"/>
                        </a:rPr>
                        <a:t>riqueza 2016</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000" b="1" u="none" strike="noStrike" dirty="0" smtClean="0">
                          <a:effectLst/>
                          <a:latin typeface="Arial" panose="020B0604020202020204" pitchFamily="34" charset="0"/>
                          <a:cs typeface="Arial" panose="020B0604020202020204" pitchFamily="34" charset="0"/>
                        </a:rPr>
                        <a:t>2.760.124.000</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bl>
          </a:graphicData>
        </a:graphic>
      </p:graphicFrame>
      <p:graphicFrame>
        <p:nvGraphicFramePr>
          <p:cNvPr id="14" name="Tabla 13"/>
          <p:cNvGraphicFramePr>
            <a:graphicFrameLocks noGrp="1"/>
          </p:cNvGraphicFramePr>
          <p:nvPr>
            <p:extLst/>
          </p:nvPr>
        </p:nvGraphicFramePr>
        <p:xfrm>
          <a:off x="611560" y="5484698"/>
          <a:ext cx="8424936" cy="536590"/>
        </p:xfrm>
        <a:graphic>
          <a:graphicData uri="http://schemas.openxmlformats.org/drawingml/2006/table">
            <a:tbl>
              <a:tblPr>
                <a:tableStyleId>{5C22544A-7EE6-4342-B048-85BDC9FD1C3A}</a:tableStyleId>
              </a:tblPr>
              <a:tblGrid>
                <a:gridCol w="6099589">
                  <a:extLst>
                    <a:ext uri="{9D8B030D-6E8A-4147-A177-3AD203B41FA5}">
                      <a16:colId xmlns:a16="http://schemas.microsoft.com/office/drawing/2014/main" xmlns="" val="20000"/>
                    </a:ext>
                  </a:extLst>
                </a:gridCol>
                <a:gridCol w="2325347">
                  <a:extLst>
                    <a:ext uri="{9D8B030D-6E8A-4147-A177-3AD203B41FA5}">
                      <a16:colId xmlns:a16="http://schemas.microsoft.com/office/drawing/2014/main" xmlns="" val="20001"/>
                    </a:ext>
                  </a:extLst>
                </a:gridCol>
              </a:tblGrid>
              <a:tr h="536590">
                <a:tc>
                  <a:txBody>
                    <a:bodyPr/>
                    <a:lstStyle/>
                    <a:p>
                      <a:pPr algn="l" fontAlgn="b"/>
                      <a:r>
                        <a:rPr lang="es-CO" sz="2000" b="0" u="none" strike="noStrike" dirty="0">
                          <a:effectLst/>
                          <a:latin typeface="Arial" panose="020B0604020202020204" pitchFamily="34" charset="0"/>
                          <a:cs typeface="Arial" panose="020B0604020202020204" pitchFamily="34" charset="0"/>
                        </a:rPr>
                        <a:t>Impuesto a la riqueza año </a:t>
                      </a:r>
                      <a:r>
                        <a:rPr lang="es-CO" sz="2000" b="0" u="none" strike="noStrike" dirty="0" smtClean="0">
                          <a:effectLst/>
                          <a:latin typeface="Arial" panose="020B0604020202020204" pitchFamily="34" charset="0"/>
                          <a:cs typeface="Arial" panose="020B0604020202020204" pitchFamily="34" charset="0"/>
                        </a:rPr>
                        <a:t>2016</a:t>
                      </a:r>
                      <a:endParaRPr lang="es-CO"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s-CO" sz="2000" b="0" u="none" strike="noStrike" dirty="0" smtClean="0">
                          <a:effectLst/>
                          <a:latin typeface="Arial" panose="020B0604020202020204" pitchFamily="34" charset="0"/>
                          <a:cs typeface="Arial" panose="020B0604020202020204" pitchFamily="34" charset="0"/>
                        </a:rPr>
                        <a:t>4.476.000</a:t>
                      </a:r>
                      <a:endParaRPr lang="es-CO"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xmlns="" val="10000"/>
                  </a:ext>
                </a:extLst>
              </a:tr>
            </a:tbl>
          </a:graphicData>
        </a:graphic>
      </p:graphicFrame>
      <p:graphicFrame>
        <p:nvGraphicFramePr>
          <p:cNvPr id="16" name="Tabla 15"/>
          <p:cNvGraphicFramePr>
            <a:graphicFrameLocks noGrp="1"/>
          </p:cNvGraphicFramePr>
          <p:nvPr>
            <p:extLst/>
          </p:nvPr>
        </p:nvGraphicFramePr>
        <p:xfrm>
          <a:off x="611560" y="3986088"/>
          <a:ext cx="8424936" cy="314325"/>
        </p:xfrm>
        <a:graphic>
          <a:graphicData uri="http://schemas.openxmlformats.org/drawingml/2006/table">
            <a:tbl>
              <a:tblPr>
                <a:tableStyleId>{5C22544A-7EE6-4342-B048-85BDC9FD1C3A}</a:tableStyleId>
              </a:tblPr>
              <a:tblGrid>
                <a:gridCol w="6124354">
                  <a:extLst>
                    <a:ext uri="{9D8B030D-6E8A-4147-A177-3AD203B41FA5}">
                      <a16:colId xmlns:a16="http://schemas.microsoft.com/office/drawing/2014/main" xmlns="" val="20000"/>
                    </a:ext>
                  </a:extLst>
                </a:gridCol>
                <a:gridCol w="2300582">
                  <a:extLst>
                    <a:ext uri="{9D8B030D-6E8A-4147-A177-3AD203B41FA5}">
                      <a16:colId xmlns:a16="http://schemas.microsoft.com/office/drawing/2014/main" xmlns="" val="20001"/>
                    </a:ext>
                  </a:extLst>
                </a:gridCol>
              </a:tblGrid>
              <a:tr h="190500">
                <a:tc>
                  <a:txBody>
                    <a:bodyPr/>
                    <a:lstStyle/>
                    <a:p>
                      <a:pPr algn="l" fontAlgn="b"/>
                      <a:r>
                        <a:rPr lang="es-CO" sz="2000" b="0" u="none" strike="noStrike" dirty="0">
                          <a:effectLst/>
                          <a:latin typeface="Arial" panose="020B0604020202020204" pitchFamily="34" charset="0"/>
                          <a:cs typeface="Arial" panose="020B0604020202020204" pitchFamily="34" charset="0"/>
                        </a:rPr>
                        <a:t>Valor a </a:t>
                      </a:r>
                      <a:r>
                        <a:rPr lang="es-CO" sz="2000" b="0" u="none" strike="noStrike" dirty="0" smtClean="0">
                          <a:effectLst/>
                          <a:latin typeface="Arial" panose="020B0604020202020204" pitchFamily="34" charset="0"/>
                          <a:cs typeface="Arial" panose="020B0604020202020204" pitchFamily="34" charset="0"/>
                        </a:rPr>
                        <a:t>incrementar </a:t>
                      </a:r>
                      <a:r>
                        <a:rPr lang="es-CO" sz="1600" b="0" u="none" strike="noStrike" dirty="0" smtClean="0">
                          <a:effectLst/>
                          <a:latin typeface="Arial" panose="020B0604020202020204" pitchFamily="34" charset="0"/>
                          <a:cs typeface="Arial" panose="020B0604020202020204" pitchFamily="34" charset="0"/>
                        </a:rPr>
                        <a:t>(2.547.300.000 x 1.69%)</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CO" sz="2000" b="0" u="none" strike="noStrike" dirty="0" smtClean="0">
                          <a:effectLst/>
                          <a:latin typeface="Arial" panose="020B0604020202020204" pitchFamily="34" charset="0"/>
                          <a:cs typeface="Arial" panose="020B0604020202020204" pitchFamily="34" charset="0"/>
                        </a:rPr>
                        <a:t>43.049.370</a:t>
                      </a:r>
                      <a:endParaRPr lang="es-CO"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pic>
        <p:nvPicPr>
          <p:cNvPr id="15" name="Picture 2">
            <a:hlinkClick r:id="" action="ppaction://noaction"/>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87452" y="728910"/>
            <a:ext cx="342656" cy="345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2262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down)">
                                      <p:cBhvr>
                                        <p:cTn id="25" dur="580">
                                          <p:stCondLst>
                                            <p:cond delay="0"/>
                                          </p:stCondLst>
                                        </p:cTn>
                                        <p:tgtEl>
                                          <p:spTgt spid="2"/>
                                        </p:tgtEl>
                                      </p:cBhvr>
                                    </p:animEffect>
                                    <p:anim calcmode="lin" valueType="num">
                                      <p:cBhvr>
                                        <p:cTn id="2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gtEl>
                                      </p:cBhvr>
                                      <p:to x="100000" y="60000"/>
                                    </p:animScale>
                                    <p:animScale>
                                      <p:cBhvr>
                                        <p:cTn id="32" dur="166" decel="50000">
                                          <p:stCondLst>
                                            <p:cond delay="676"/>
                                          </p:stCondLst>
                                        </p:cTn>
                                        <p:tgtEl>
                                          <p:spTgt spid="2"/>
                                        </p:tgtEl>
                                      </p:cBhvr>
                                      <p:to x="100000" y="100000"/>
                                    </p:animScale>
                                    <p:animScale>
                                      <p:cBhvr>
                                        <p:cTn id="33" dur="26">
                                          <p:stCondLst>
                                            <p:cond delay="1312"/>
                                          </p:stCondLst>
                                        </p:cTn>
                                        <p:tgtEl>
                                          <p:spTgt spid="2"/>
                                        </p:tgtEl>
                                      </p:cBhvr>
                                      <p:to x="100000" y="80000"/>
                                    </p:animScale>
                                    <p:animScale>
                                      <p:cBhvr>
                                        <p:cTn id="34" dur="166" decel="50000">
                                          <p:stCondLst>
                                            <p:cond delay="1338"/>
                                          </p:stCondLst>
                                        </p:cTn>
                                        <p:tgtEl>
                                          <p:spTgt spid="2"/>
                                        </p:tgtEl>
                                      </p:cBhvr>
                                      <p:to x="100000" y="100000"/>
                                    </p:animScale>
                                    <p:animScale>
                                      <p:cBhvr>
                                        <p:cTn id="35" dur="26">
                                          <p:stCondLst>
                                            <p:cond delay="1642"/>
                                          </p:stCondLst>
                                        </p:cTn>
                                        <p:tgtEl>
                                          <p:spTgt spid="2"/>
                                        </p:tgtEl>
                                      </p:cBhvr>
                                      <p:to x="100000" y="90000"/>
                                    </p:animScale>
                                    <p:animScale>
                                      <p:cBhvr>
                                        <p:cTn id="36" dur="166" decel="50000">
                                          <p:stCondLst>
                                            <p:cond delay="1668"/>
                                          </p:stCondLst>
                                        </p:cTn>
                                        <p:tgtEl>
                                          <p:spTgt spid="2"/>
                                        </p:tgtEl>
                                      </p:cBhvr>
                                      <p:to x="100000" y="100000"/>
                                    </p:animScale>
                                    <p:animScale>
                                      <p:cBhvr>
                                        <p:cTn id="37" dur="26">
                                          <p:stCondLst>
                                            <p:cond delay="1808"/>
                                          </p:stCondLst>
                                        </p:cTn>
                                        <p:tgtEl>
                                          <p:spTgt spid="2"/>
                                        </p:tgtEl>
                                      </p:cBhvr>
                                      <p:to x="100000" y="95000"/>
                                    </p:animScale>
                                    <p:animScale>
                                      <p:cBhvr>
                                        <p:cTn id="38" dur="166" decel="50000">
                                          <p:stCondLst>
                                            <p:cond delay="1834"/>
                                          </p:stCondLst>
                                        </p:cTn>
                                        <p:tgtEl>
                                          <p:spTgt spid="2"/>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p:cTn id="43" dur="1000" fill="hold"/>
                                        <p:tgtEl>
                                          <p:spTgt spid="4"/>
                                        </p:tgtEl>
                                        <p:attrNameLst>
                                          <p:attrName>ppt_w</p:attrName>
                                        </p:attrNameLst>
                                      </p:cBhvr>
                                      <p:tavLst>
                                        <p:tav tm="0">
                                          <p:val>
                                            <p:fltVal val="0"/>
                                          </p:val>
                                        </p:tav>
                                        <p:tav tm="100000">
                                          <p:val>
                                            <p:strVal val="#ppt_w"/>
                                          </p:val>
                                        </p:tav>
                                      </p:tavLst>
                                    </p:anim>
                                    <p:anim calcmode="lin" valueType="num">
                                      <p:cBhvr>
                                        <p:cTn id="44" dur="1000" fill="hold"/>
                                        <p:tgtEl>
                                          <p:spTgt spid="4"/>
                                        </p:tgtEl>
                                        <p:attrNameLst>
                                          <p:attrName>ppt_h</p:attrName>
                                        </p:attrNameLst>
                                      </p:cBhvr>
                                      <p:tavLst>
                                        <p:tav tm="0">
                                          <p:val>
                                            <p:fltVal val="0"/>
                                          </p:val>
                                        </p:tav>
                                        <p:tav tm="100000">
                                          <p:val>
                                            <p:strVal val="#ppt_h"/>
                                          </p:val>
                                        </p:tav>
                                      </p:tavLst>
                                    </p:anim>
                                    <p:anim calcmode="lin" valueType="num">
                                      <p:cBhvr>
                                        <p:cTn id="45" dur="1000" fill="hold"/>
                                        <p:tgtEl>
                                          <p:spTgt spid="4"/>
                                        </p:tgtEl>
                                        <p:attrNameLst>
                                          <p:attrName>style.rotation</p:attrName>
                                        </p:attrNameLst>
                                      </p:cBhvr>
                                      <p:tavLst>
                                        <p:tav tm="0">
                                          <p:val>
                                            <p:fltVal val="90"/>
                                          </p:val>
                                        </p:tav>
                                        <p:tav tm="100000">
                                          <p:val>
                                            <p:fltVal val="0"/>
                                          </p:val>
                                        </p:tav>
                                      </p:tavLst>
                                    </p:anim>
                                    <p:animEffect transition="in" filter="fade">
                                      <p:cBhvr>
                                        <p:cTn id="46" dur="1000"/>
                                        <p:tgtEl>
                                          <p:spTgt spid="4"/>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fltVal val="0"/>
                                          </p:val>
                                        </p:tav>
                                        <p:tav tm="100000">
                                          <p:val>
                                            <p:strVal val="#ppt_w"/>
                                          </p:val>
                                        </p:tav>
                                      </p:tavLst>
                                    </p:anim>
                                    <p:anim calcmode="lin" valueType="num">
                                      <p:cBhvr>
                                        <p:cTn id="50" dur="1000" fill="hold"/>
                                        <p:tgtEl>
                                          <p:spTgt spid="6"/>
                                        </p:tgtEl>
                                        <p:attrNameLst>
                                          <p:attrName>ppt_h</p:attrName>
                                        </p:attrNameLst>
                                      </p:cBhvr>
                                      <p:tavLst>
                                        <p:tav tm="0">
                                          <p:val>
                                            <p:fltVal val="0"/>
                                          </p:val>
                                        </p:tav>
                                        <p:tav tm="100000">
                                          <p:val>
                                            <p:strVal val="#ppt_h"/>
                                          </p:val>
                                        </p:tav>
                                      </p:tavLst>
                                    </p:anim>
                                    <p:anim calcmode="lin" valueType="num">
                                      <p:cBhvr>
                                        <p:cTn id="51" dur="1000" fill="hold"/>
                                        <p:tgtEl>
                                          <p:spTgt spid="6"/>
                                        </p:tgtEl>
                                        <p:attrNameLst>
                                          <p:attrName>style.rotation</p:attrName>
                                        </p:attrNameLst>
                                      </p:cBhvr>
                                      <p:tavLst>
                                        <p:tav tm="0">
                                          <p:val>
                                            <p:fltVal val="90"/>
                                          </p:val>
                                        </p:tav>
                                        <p:tav tm="100000">
                                          <p:val>
                                            <p:fltVal val="0"/>
                                          </p:val>
                                        </p:tav>
                                      </p:tavLst>
                                    </p:anim>
                                    <p:animEffect transition="in" filter="fade">
                                      <p:cBhvr>
                                        <p:cTn id="52" dur="1000"/>
                                        <p:tgtEl>
                                          <p:spTgt spid="6"/>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p:cTn id="55" dur="1000" fill="hold"/>
                                        <p:tgtEl>
                                          <p:spTgt spid="3"/>
                                        </p:tgtEl>
                                        <p:attrNameLst>
                                          <p:attrName>ppt_w</p:attrName>
                                        </p:attrNameLst>
                                      </p:cBhvr>
                                      <p:tavLst>
                                        <p:tav tm="0">
                                          <p:val>
                                            <p:fltVal val="0"/>
                                          </p:val>
                                        </p:tav>
                                        <p:tav tm="100000">
                                          <p:val>
                                            <p:strVal val="#ppt_w"/>
                                          </p:val>
                                        </p:tav>
                                      </p:tavLst>
                                    </p:anim>
                                    <p:anim calcmode="lin" valueType="num">
                                      <p:cBhvr>
                                        <p:cTn id="56" dur="1000" fill="hold"/>
                                        <p:tgtEl>
                                          <p:spTgt spid="3"/>
                                        </p:tgtEl>
                                        <p:attrNameLst>
                                          <p:attrName>ppt_h</p:attrName>
                                        </p:attrNameLst>
                                      </p:cBhvr>
                                      <p:tavLst>
                                        <p:tav tm="0">
                                          <p:val>
                                            <p:fltVal val="0"/>
                                          </p:val>
                                        </p:tav>
                                        <p:tav tm="100000">
                                          <p:val>
                                            <p:strVal val="#ppt_h"/>
                                          </p:val>
                                        </p:tav>
                                      </p:tavLst>
                                    </p:anim>
                                    <p:anim calcmode="lin" valueType="num">
                                      <p:cBhvr>
                                        <p:cTn id="57" dur="1000" fill="hold"/>
                                        <p:tgtEl>
                                          <p:spTgt spid="3"/>
                                        </p:tgtEl>
                                        <p:attrNameLst>
                                          <p:attrName>style.rotation</p:attrName>
                                        </p:attrNameLst>
                                      </p:cBhvr>
                                      <p:tavLst>
                                        <p:tav tm="0">
                                          <p:val>
                                            <p:fltVal val="90"/>
                                          </p:val>
                                        </p:tav>
                                        <p:tav tm="100000">
                                          <p:val>
                                            <p:fltVal val="0"/>
                                          </p:val>
                                        </p:tav>
                                      </p:tavLst>
                                    </p:anim>
                                    <p:animEffect transition="in" filter="fade">
                                      <p:cBhvr>
                                        <p:cTn id="58" dur="1000"/>
                                        <p:tgtEl>
                                          <p:spTgt spid="3"/>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p:cTn id="63" dur="1000" fill="hold"/>
                                        <p:tgtEl>
                                          <p:spTgt spid="7"/>
                                        </p:tgtEl>
                                        <p:attrNameLst>
                                          <p:attrName>ppt_w</p:attrName>
                                        </p:attrNameLst>
                                      </p:cBhvr>
                                      <p:tavLst>
                                        <p:tav tm="0">
                                          <p:val>
                                            <p:fltVal val="0"/>
                                          </p:val>
                                        </p:tav>
                                        <p:tav tm="100000">
                                          <p:val>
                                            <p:strVal val="#ppt_w"/>
                                          </p:val>
                                        </p:tav>
                                      </p:tavLst>
                                    </p:anim>
                                    <p:anim calcmode="lin" valueType="num">
                                      <p:cBhvr>
                                        <p:cTn id="64" dur="1000" fill="hold"/>
                                        <p:tgtEl>
                                          <p:spTgt spid="7"/>
                                        </p:tgtEl>
                                        <p:attrNameLst>
                                          <p:attrName>ppt_h</p:attrName>
                                        </p:attrNameLst>
                                      </p:cBhvr>
                                      <p:tavLst>
                                        <p:tav tm="0">
                                          <p:val>
                                            <p:fltVal val="0"/>
                                          </p:val>
                                        </p:tav>
                                        <p:tav tm="100000">
                                          <p:val>
                                            <p:strVal val="#ppt_h"/>
                                          </p:val>
                                        </p:tav>
                                      </p:tavLst>
                                    </p:anim>
                                    <p:anim calcmode="lin" valueType="num">
                                      <p:cBhvr>
                                        <p:cTn id="65" dur="1000" fill="hold"/>
                                        <p:tgtEl>
                                          <p:spTgt spid="7"/>
                                        </p:tgtEl>
                                        <p:attrNameLst>
                                          <p:attrName>style.rotation</p:attrName>
                                        </p:attrNameLst>
                                      </p:cBhvr>
                                      <p:tavLst>
                                        <p:tav tm="0">
                                          <p:val>
                                            <p:fltVal val="90"/>
                                          </p:val>
                                        </p:tav>
                                        <p:tav tm="100000">
                                          <p:val>
                                            <p:fltVal val="0"/>
                                          </p:val>
                                        </p:tav>
                                      </p:tavLst>
                                    </p:anim>
                                    <p:animEffect transition="in" filter="fade">
                                      <p:cBhvr>
                                        <p:cTn id="66" dur="1000"/>
                                        <p:tgtEl>
                                          <p:spTgt spid="7"/>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8"/>
                                        </p:tgtEl>
                                        <p:attrNameLst>
                                          <p:attrName>style.visibility</p:attrName>
                                        </p:attrNameLst>
                                      </p:cBhvr>
                                      <p:to>
                                        <p:strVal val="visible"/>
                                      </p:to>
                                    </p:set>
                                    <p:anim calcmode="lin" valueType="num">
                                      <p:cBhvr>
                                        <p:cTn id="69" dur="1000" fill="hold"/>
                                        <p:tgtEl>
                                          <p:spTgt spid="8"/>
                                        </p:tgtEl>
                                        <p:attrNameLst>
                                          <p:attrName>ppt_w</p:attrName>
                                        </p:attrNameLst>
                                      </p:cBhvr>
                                      <p:tavLst>
                                        <p:tav tm="0">
                                          <p:val>
                                            <p:fltVal val="0"/>
                                          </p:val>
                                        </p:tav>
                                        <p:tav tm="100000">
                                          <p:val>
                                            <p:strVal val="#ppt_w"/>
                                          </p:val>
                                        </p:tav>
                                      </p:tavLst>
                                    </p:anim>
                                    <p:anim calcmode="lin" valueType="num">
                                      <p:cBhvr>
                                        <p:cTn id="70" dur="1000" fill="hold"/>
                                        <p:tgtEl>
                                          <p:spTgt spid="8"/>
                                        </p:tgtEl>
                                        <p:attrNameLst>
                                          <p:attrName>ppt_h</p:attrName>
                                        </p:attrNameLst>
                                      </p:cBhvr>
                                      <p:tavLst>
                                        <p:tav tm="0">
                                          <p:val>
                                            <p:fltVal val="0"/>
                                          </p:val>
                                        </p:tav>
                                        <p:tav tm="100000">
                                          <p:val>
                                            <p:strVal val="#ppt_h"/>
                                          </p:val>
                                        </p:tav>
                                      </p:tavLst>
                                    </p:anim>
                                    <p:anim calcmode="lin" valueType="num">
                                      <p:cBhvr>
                                        <p:cTn id="71" dur="1000" fill="hold"/>
                                        <p:tgtEl>
                                          <p:spTgt spid="8"/>
                                        </p:tgtEl>
                                        <p:attrNameLst>
                                          <p:attrName>style.rotation</p:attrName>
                                        </p:attrNameLst>
                                      </p:cBhvr>
                                      <p:tavLst>
                                        <p:tav tm="0">
                                          <p:val>
                                            <p:fltVal val="90"/>
                                          </p:val>
                                        </p:tav>
                                        <p:tav tm="100000">
                                          <p:val>
                                            <p:fltVal val="0"/>
                                          </p:val>
                                        </p:tav>
                                      </p:tavLst>
                                    </p:anim>
                                    <p:animEffect transition="in" filter="fade">
                                      <p:cBhvr>
                                        <p:cTn id="72" dur="1000"/>
                                        <p:tgtEl>
                                          <p:spTgt spid="8"/>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 calcmode="lin" valueType="num">
                                      <p:cBhvr>
                                        <p:cTn id="77" dur="1000" fill="hold"/>
                                        <p:tgtEl>
                                          <p:spTgt spid="9"/>
                                        </p:tgtEl>
                                        <p:attrNameLst>
                                          <p:attrName>style.rotation</p:attrName>
                                        </p:attrNameLst>
                                      </p:cBhvr>
                                      <p:tavLst>
                                        <p:tav tm="0">
                                          <p:val>
                                            <p:fltVal val="90"/>
                                          </p:val>
                                        </p:tav>
                                        <p:tav tm="100000">
                                          <p:val>
                                            <p:fltVal val="0"/>
                                          </p:val>
                                        </p:tav>
                                      </p:tavLst>
                                    </p:anim>
                                    <p:animEffect transition="in" filter="fade">
                                      <p:cBhvr>
                                        <p:cTn id="78" dur="1000"/>
                                        <p:tgtEl>
                                          <p:spTgt spid="9"/>
                                        </p:tgtEl>
                                      </p:cBhvr>
                                    </p:animEffect>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nodeType="click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wipe(down)">
                                      <p:cBhvr>
                                        <p:cTn id="83" dur="580">
                                          <p:stCondLst>
                                            <p:cond delay="0"/>
                                          </p:stCondLst>
                                        </p:cTn>
                                        <p:tgtEl>
                                          <p:spTgt spid="16"/>
                                        </p:tgtEl>
                                      </p:cBhvr>
                                    </p:animEffect>
                                    <p:anim calcmode="lin" valueType="num">
                                      <p:cBhvr>
                                        <p:cTn id="8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89" dur="26">
                                          <p:stCondLst>
                                            <p:cond delay="650"/>
                                          </p:stCondLst>
                                        </p:cTn>
                                        <p:tgtEl>
                                          <p:spTgt spid="16"/>
                                        </p:tgtEl>
                                      </p:cBhvr>
                                      <p:to x="100000" y="60000"/>
                                    </p:animScale>
                                    <p:animScale>
                                      <p:cBhvr>
                                        <p:cTn id="90" dur="166" decel="50000">
                                          <p:stCondLst>
                                            <p:cond delay="676"/>
                                          </p:stCondLst>
                                        </p:cTn>
                                        <p:tgtEl>
                                          <p:spTgt spid="16"/>
                                        </p:tgtEl>
                                      </p:cBhvr>
                                      <p:to x="100000" y="100000"/>
                                    </p:animScale>
                                    <p:animScale>
                                      <p:cBhvr>
                                        <p:cTn id="91" dur="26">
                                          <p:stCondLst>
                                            <p:cond delay="1312"/>
                                          </p:stCondLst>
                                        </p:cTn>
                                        <p:tgtEl>
                                          <p:spTgt spid="16"/>
                                        </p:tgtEl>
                                      </p:cBhvr>
                                      <p:to x="100000" y="80000"/>
                                    </p:animScale>
                                    <p:animScale>
                                      <p:cBhvr>
                                        <p:cTn id="92" dur="166" decel="50000">
                                          <p:stCondLst>
                                            <p:cond delay="1338"/>
                                          </p:stCondLst>
                                        </p:cTn>
                                        <p:tgtEl>
                                          <p:spTgt spid="16"/>
                                        </p:tgtEl>
                                      </p:cBhvr>
                                      <p:to x="100000" y="100000"/>
                                    </p:animScale>
                                    <p:animScale>
                                      <p:cBhvr>
                                        <p:cTn id="93" dur="26">
                                          <p:stCondLst>
                                            <p:cond delay="1642"/>
                                          </p:stCondLst>
                                        </p:cTn>
                                        <p:tgtEl>
                                          <p:spTgt spid="16"/>
                                        </p:tgtEl>
                                      </p:cBhvr>
                                      <p:to x="100000" y="90000"/>
                                    </p:animScale>
                                    <p:animScale>
                                      <p:cBhvr>
                                        <p:cTn id="94" dur="166" decel="50000">
                                          <p:stCondLst>
                                            <p:cond delay="1668"/>
                                          </p:stCondLst>
                                        </p:cTn>
                                        <p:tgtEl>
                                          <p:spTgt spid="16"/>
                                        </p:tgtEl>
                                      </p:cBhvr>
                                      <p:to x="100000" y="100000"/>
                                    </p:animScale>
                                    <p:animScale>
                                      <p:cBhvr>
                                        <p:cTn id="95" dur="26">
                                          <p:stCondLst>
                                            <p:cond delay="1808"/>
                                          </p:stCondLst>
                                        </p:cTn>
                                        <p:tgtEl>
                                          <p:spTgt spid="16"/>
                                        </p:tgtEl>
                                      </p:cBhvr>
                                      <p:to x="100000" y="95000"/>
                                    </p:animScale>
                                    <p:animScale>
                                      <p:cBhvr>
                                        <p:cTn id="96" dur="166" decel="50000">
                                          <p:stCondLst>
                                            <p:cond delay="1834"/>
                                          </p:stCondLst>
                                        </p:cTn>
                                        <p:tgtEl>
                                          <p:spTgt spid="16"/>
                                        </p:tgtEl>
                                      </p:cBhvr>
                                      <p:to x="100000" y="100000"/>
                                    </p:animScale>
                                  </p:childTnLst>
                                </p:cTn>
                              </p:par>
                            </p:childTnLst>
                          </p:cTn>
                        </p:par>
                      </p:childTnLst>
                    </p:cTn>
                  </p:par>
                  <p:par>
                    <p:cTn id="97" fill="hold">
                      <p:stCondLst>
                        <p:cond delay="indefinite"/>
                      </p:stCondLst>
                      <p:childTnLst>
                        <p:par>
                          <p:cTn id="98" fill="hold">
                            <p:stCondLst>
                              <p:cond delay="0"/>
                            </p:stCondLst>
                            <p:childTnLst>
                              <p:par>
                                <p:cTn id="99" presetID="26" presetClass="entr" presetSubtype="0" fill="hold" nodeType="click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wipe(down)">
                                      <p:cBhvr>
                                        <p:cTn id="101" dur="580">
                                          <p:stCondLst>
                                            <p:cond delay="0"/>
                                          </p:stCondLst>
                                        </p:cTn>
                                        <p:tgtEl>
                                          <p:spTgt spid="11"/>
                                        </p:tgtEl>
                                      </p:cBhvr>
                                    </p:animEffect>
                                    <p:anim calcmode="lin" valueType="num">
                                      <p:cBhvr>
                                        <p:cTn id="10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07" dur="26">
                                          <p:stCondLst>
                                            <p:cond delay="650"/>
                                          </p:stCondLst>
                                        </p:cTn>
                                        <p:tgtEl>
                                          <p:spTgt spid="11"/>
                                        </p:tgtEl>
                                      </p:cBhvr>
                                      <p:to x="100000" y="60000"/>
                                    </p:animScale>
                                    <p:animScale>
                                      <p:cBhvr>
                                        <p:cTn id="108" dur="166" decel="50000">
                                          <p:stCondLst>
                                            <p:cond delay="676"/>
                                          </p:stCondLst>
                                        </p:cTn>
                                        <p:tgtEl>
                                          <p:spTgt spid="11"/>
                                        </p:tgtEl>
                                      </p:cBhvr>
                                      <p:to x="100000" y="100000"/>
                                    </p:animScale>
                                    <p:animScale>
                                      <p:cBhvr>
                                        <p:cTn id="109" dur="26">
                                          <p:stCondLst>
                                            <p:cond delay="1312"/>
                                          </p:stCondLst>
                                        </p:cTn>
                                        <p:tgtEl>
                                          <p:spTgt spid="11"/>
                                        </p:tgtEl>
                                      </p:cBhvr>
                                      <p:to x="100000" y="80000"/>
                                    </p:animScale>
                                    <p:animScale>
                                      <p:cBhvr>
                                        <p:cTn id="110" dur="166" decel="50000">
                                          <p:stCondLst>
                                            <p:cond delay="1338"/>
                                          </p:stCondLst>
                                        </p:cTn>
                                        <p:tgtEl>
                                          <p:spTgt spid="11"/>
                                        </p:tgtEl>
                                      </p:cBhvr>
                                      <p:to x="100000" y="100000"/>
                                    </p:animScale>
                                    <p:animScale>
                                      <p:cBhvr>
                                        <p:cTn id="111" dur="26">
                                          <p:stCondLst>
                                            <p:cond delay="1642"/>
                                          </p:stCondLst>
                                        </p:cTn>
                                        <p:tgtEl>
                                          <p:spTgt spid="11"/>
                                        </p:tgtEl>
                                      </p:cBhvr>
                                      <p:to x="100000" y="90000"/>
                                    </p:animScale>
                                    <p:animScale>
                                      <p:cBhvr>
                                        <p:cTn id="112" dur="166" decel="50000">
                                          <p:stCondLst>
                                            <p:cond delay="1668"/>
                                          </p:stCondLst>
                                        </p:cTn>
                                        <p:tgtEl>
                                          <p:spTgt spid="11"/>
                                        </p:tgtEl>
                                      </p:cBhvr>
                                      <p:to x="100000" y="100000"/>
                                    </p:animScale>
                                    <p:animScale>
                                      <p:cBhvr>
                                        <p:cTn id="113" dur="26">
                                          <p:stCondLst>
                                            <p:cond delay="1808"/>
                                          </p:stCondLst>
                                        </p:cTn>
                                        <p:tgtEl>
                                          <p:spTgt spid="11"/>
                                        </p:tgtEl>
                                      </p:cBhvr>
                                      <p:to x="100000" y="95000"/>
                                    </p:animScale>
                                    <p:animScale>
                                      <p:cBhvr>
                                        <p:cTn id="114" dur="166" decel="50000">
                                          <p:stCondLst>
                                            <p:cond delay="1834"/>
                                          </p:stCondLst>
                                        </p:cTn>
                                        <p:tgtEl>
                                          <p:spTgt spid="11"/>
                                        </p:tgtEl>
                                      </p:cBhvr>
                                      <p:to x="100000" y="100000"/>
                                    </p:animScale>
                                  </p:childTnLst>
                                </p:cTn>
                              </p:par>
                            </p:childTnLst>
                          </p:cTn>
                        </p:par>
                      </p:childTnLst>
                    </p:cTn>
                  </p:par>
                  <p:par>
                    <p:cTn id="115" fill="hold">
                      <p:stCondLst>
                        <p:cond delay="indefinite"/>
                      </p:stCondLst>
                      <p:childTnLst>
                        <p:par>
                          <p:cTn id="116" fill="hold">
                            <p:stCondLst>
                              <p:cond delay="0"/>
                            </p:stCondLst>
                            <p:childTnLst>
                              <p:par>
                                <p:cTn id="117" presetID="26" presetClass="entr" presetSubtype="0" fill="hold" nodeType="clickEffect">
                                  <p:stCondLst>
                                    <p:cond delay="0"/>
                                  </p:stCondLst>
                                  <p:childTnLst>
                                    <p:set>
                                      <p:cBhvr>
                                        <p:cTn id="118" dur="1" fill="hold">
                                          <p:stCondLst>
                                            <p:cond delay="0"/>
                                          </p:stCondLst>
                                        </p:cTn>
                                        <p:tgtEl>
                                          <p:spTgt spid="14"/>
                                        </p:tgtEl>
                                        <p:attrNameLst>
                                          <p:attrName>style.visibility</p:attrName>
                                        </p:attrNameLst>
                                      </p:cBhvr>
                                      <p:to>
                                        <p:strVal val="visible"/>
                                      </p:to>
                                    </p:set>
                                    <p:animEffect transition="in" filter="wipe(down)">
                                      <p:cBhvr>
                                        <p:cTn id="119" dur="580">
                                          <p:stCondLst>
                                            <p:cond delay="0"/>
                                          </p:stCondLst>
                                        </p:cTn>
                                        <p:tgtEl>
                                          <p:spTgt spid="14"/>
                                        </p:tgtEl>
                                      </p:cBhvr>
                                    </p:animEffect>
                                    <p:anim calcmode="lin" valueType="num">
                                      <p:cBhvr>
                                        <p:cTn id="12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25" dur="26">
                                          <p:stCondLst>
                                            <p:cond delay="650"/>
                                          </p:stCondLst>
                                        </p:cTn>
                                        <p:tgtEl>
                                          <p:spTgt spid="14"/>
                                        </p:tgtEl>
                                      </p:cBhvr>
                                      <p:to x="100000" y="60000"/>
                                    </p:animScale>
                                    <p:animScale>
                                      <p:cBhvr>
                                        <p:cTn id="126" dur="166" decel="50000">
                                          <p:stCondLst>
                                            <p:cond delay="676"/>
                                          </p:stCondLst>
                                        </p:cTn>
                                        <p:tgtEl>
                                          <p:spTgt spid="14"/>
                                        </p:tgtEl>
                                      </p:cBhvr>
                                      <p:to x="100000" y="100000"/>
                                    </p:animScale>
                                    <p:animScale>
                                      <p:cBhvr>
                                        <p:cTn id="127" dur="26">
                                          <p:stCondLst>
                                            <p:cond delay="1312"/>
                                          </p:stCondLst>
                                        </p:cTn>
                                        <p:tgtEl>
                                          <p:spTgt spid="14"/>
                                        </p:tgtEl>
                                      </p:cBhvr>
                                      <p:to x="100000" y="80000"/>
                                    </p:animScale>
                                    <p:animScale>
                                      <p:cBhvr>
                                        <p:cTn id="128" dur="166" decel="50000">
                                          <p:stCondLst>
                                            <p:cond delay="1338"/>
                                          </p:stCondLst>
                                        </p:cTn>
                                        <p:tgtEl>
                                          <p:spTgt spid="14"/>
                                        </p:tgtEl>
                                      </p:cBhvr>
                                      <p:to x="100000" y="100000"/>
                                    </p:animScale>
                                    <p:animScale>
                                      <p:cBhvr>
                                        <p:cTn id="129" dur="26">
                                          <p:stCondLst>
                                            <p:cond delay="1642"/>
                                          </p:stCondLst>
                                        </p:cTn>
                                        <p:tgtEl>
                                          <p:spTgt spid="14"/>
                                        </p:tgtEl>
                                      </p:cBhvr>
                                      <p:to x="100000" y="90000"/>
                                    </p:animScale>
                                    <p:animScale>
                                      <p:cBhvr>
                                        <p:cTn id="130" dur="166" decel="50000">
                                          <p:stCondLst>
                                            <p:cond delay="1668"/>
                                          </p:stCondLst>
                                        </p:cTn>
                                        <p:tgtEl>
                                          <p:spTgt spid="14"/>
                                        </p:tgtEl>
                                      </p:cBhvr>
                                      <p:to x="100000" y="100000"/>
                                    </p:animScale>
                                    <p:animScale>
                                      <p:cBhvr>
                                        <p:cTn id="131" dur="26">
                                          <p:stCondLst>
                                            <p:cond delay="1808"/>
                                          </p:stCondLst>
                                        </p:cTn>
                                        <p:tgtEl>
                                          <p:spTgt spid="14"/>
                                        </p:tgtEl>
                                      </p:cBhvr>
                                      <p:to x="100000" y="95000"/>
                                    </p:animScale>
                                    <p:animScale>
                                      <p:cBhvr>
                                        <p:cTn id="132"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3" grpId="0" animBg="1"/>
      <p:bldP spid="7" grpId="0" animBg="1"/>
      <p:bldP spid="8" grpId="0" animBg="1"/>
      <p:bldP spid="9"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331640" y="262389"/>
            <a:ext cx="6249660" cy="646331"/>
          </a:xfrm>
          <a:prstGeom prst="rect">
            <a:avLst/>
          </a:prstGeom>
        </p:spPr>
        <p:txBody>
          <a:bodyPr wrap="none">
            <a:spAutoFit/>
          </a:bodyPr>
          <a:lstStyle/>
          <a:p>
            <a:r>
              <a:rPr lang="es-MX" sz="3600" b="1" dirty="0" smtClean="0"/>
              <a:t>Impuesto a la Riqueza año 2016</a:t>
            </a:r>
            <a:endParaRPr lang="es-CO" sz="3600" dirty="0"/>
          </a:p>
        </p:txBody>
      </p:sp>
      <p:graphicFrame>
        <p:nvGraphicFramePr>
          <p:cNvPr id="2" name="Tabla 1"/>
          <p:cNvGraphicFramePr>
            <a:graphicFrameLocks noGrp="1"/>
          </p:cNvGraphicFramePr>
          <p:nvPr>
            <p:extLst>
              <p:ext uri="{D42A27DB-BD31-4B8C-83A1-F6EECF244321}">
                <p14:modId xmlns:p14="http://schemas.microsoft.com/office/powerpoint/2010/main" val="4010739513"/>
              </p:ext>
            </p:extLst>
          </p:nvPr>
        </p:nvGraphicFramePr>
        <p:xfrm>
          <a:off x="755576" y="1412776"/>
          <a:ext cx="8136904" cy="4244975"/>
        </p:xfrm>
        <a:graphic>
          <a:graphicData uri="http://schemas.openxmlformats.org/drawingml/2006/table">
            <a:tbl>
              <a:tblPr>
                <a:tableStyleId>{5C22544A-7EE6-4342-B048-85BDC9FD1C3A}</a:tableStyleId>
              </a:tblPr>
              <a:tblGrid>
                <a:gridCol w="5793683">
                  <a:extLst>
                    <a:ext uri="{9D8B030D-6E8A-4147-A177-3AD203B41FA5}">
                      <a16:colId xmlns:a16="http://schemas.microsoft.com/office/drawing/2014/main" xmlns="" val="20000"/>
                    </a:ext>
                  </a:extLst>
                </a:gridCol>
                <a:gridCol w="2343221">
                  <a:extLst>
                    <a:ext uri="{9D8B030D-6E8A-4147-A177-3AD203B41FA5}">
                      <a16:colId xmlns:a16="http://schemas.microsoft.com/office/drawing/2014/main" xmlns="" val="20001"/>
                    </a:ext>
                  </a:extLst>
                </a:gridCol>
              </a:tblGrid>
              <a:tr h="673281">
                <a:tc>
                  <a:txBody>
                    <a:bodyPr/>
                    <a:lstStyle/>
                    <a:p>
                      <a:pPr algn="l" fontAlgn="b"/>
                      <a:r>
                        <a:rPr lang="es-CO" sz="2800" u="none" strike="noStrike" dirty="0">
                          <a:effectLst/>
                          <a:latin typeface="Arial" panose="020B0604020202020204" pitchFamily="34" charset="0"/>
                          <a:cs typeface="Arial" panose="020B0604020202020204" pitchFamily="34" charset="0"/>
                        </a:rPr>
                        <a:t>Patrimonio bruto enero 1 de </a:t>
                      </a:r>
                      <a:r>
                        <a:rPr lang="es-CO" sz="2800" u="none" strike="noStrike" dirty="0" smtClean="0">
                          <a:effectLst/>
                          <a:latin typeface="Arial" panose="020B0604020202020204" pitchFamily="34" charset="0"/>
                          <a:cs typeface="Arial" panose="020B0604020202020204" pitchFamily="34" charset="0"/>
                        </a:rPr>
                        <a:t>2016</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u="none" strike="noStrike" dirty="0" smtClean="0">
                          <a:effectLst/>
                          <a:latin typeface="Arial" panose="020B0604020202020204" pitchFamily="34" charset="0"/>
                          <a:cs typeface="Arial" panose="020B0604020202020204" pitchFamily="34" charset="0"/>
                        </a:rPr>
                        <a:t>3.915.024.000</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r h="673281">
                <a:tc>
                  <a:txBody>
                    <a:bodyPr/>
                    <a:lstStyle/>
                    <a:p>
                      <a:pPr algn="l" fontAlgn="b"/>
                      <a:r>
                        <a:rPr lang="es-CO" sz="2800" u="none" strike="noStrike" dirty="0">
                          <a:effectLst/>
                          <a:latin typeface="Arial" panose="020B0604020202020204" pitchFamily="34" charset="0"/>
                          <a:cs typeface="Arial" panose="020B0604020202020204" pitchFamily="34" charset="0"/>
                        </a:rPr>
                        <a:t>Pasivos</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u="none" strike="noStrike" dirty="0" smtClean="0">
                          <a:effectLst/>
                          <a:latin typeface="Arial" panose="020B0604020202020204" pitchFamily="34" charset="0"/>
                          <a:cs typeface="Arial" panose="020B0604020202020204" pitchFamily="34" charset="0"/>
                        </a:rPr>
                        <a:t>1.496.654.000</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1"/>
                  </a:ext>
                </a:extLst>
              </a:tr>
              <a:tr h="893270">
                <a:tc>
                  <a:txBody>
                    <a:bodyPr/>
                    <a:lstStyle/>
                    <a:p>
                      <a:pPr algn="l" fontAlgn="b"/>
                      <a:r>
                        <a:rPr lang="es-CO" sz="2800" b="1" u="none" strike="noStrike" dirty="0">
                          <a:effectLst/>
                          <a:latin typeface="Arial" panose="020B0604020202020204" pitchFamily="34" charset="0"/>
                          <a:cs typeface="Arial" panose="020B0604020202020204" pitchFamily="34" charset="0"/>
                        </a:rPr>
                        <a:t>Patrimonio líquido enero 1 de </a:t>
                      </a:r>
                      <a:r>
                        <a:rPr lang="es-CO" sz="2800" b="1" u="none" strike="noStrike" dirty="0" smtClean="0">
                          <a:effectLst/>
                          <a:latin typeface="Arial" panose="020B0604020202020204" pitchFamily="34" charset="0"/>
                          <a:cs typeface="Arial" panose="020B0604020202020204" pitchFamily="34" charset="0"/>
                        </a:rPr>
                        <a:t>2016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b="1" u="none" strike="noStrike" dirty="0" smtClean="0">
                          <a:effectLst/>
                          <a:latin typeface="Arial" panose="020B0604020202020204" pitchFamily="34" charset="0"/>
                          <a:cs typeface="Arial" panose="020B0604020202020204" pitchFamily="34" charset="0"/>
                        </a:rPr>
                        <a:t>2.418.370.000</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2"/>
                  </a:ext>
                </a:extLst>
              </a:tr>
              <a:tr h="1331862">
                <a:tc>
                  <a:txBody>
                    <a:bodyPr/>
                    <a:lstStyle/>
                    <a:p>
                      <a:pPr algn="l" fontAlgn="b"/>
                      <a:r>
                        <a:rPr lang="es-CO" sz="2800" u="none" strike="noStrike" dirty="0" smtClean="0">
                          <a:effectLst/>
                          <a:latin typeface="Arial" panose="020B0604020202020204" pitchFamily="34" charset="0"/>
                          <a:cs typeface="Arial" panose="020B0604020202020204" pitchFamily="34" charset="0"/>
                        </a:rPr>
                        <a:t>Menos valor patrimonial </a:t>
                      </a:r>
                      <a:r>
                        <a:rPr lang="es-CO" sz="2800" u="none" strike="noStrike" dirty="0">
                          <a:effectLst/>
                          <a:latin typeface="Arial" panose="020B0604020202020204" pitchFamily="34" charset="0"/>
                          <a:cs typeface="Arial" panose="020B0604020202020204" pitchFamily="34" charset="0"/>
                        </a:rPr>
                        <a:t>acciones </a:t>
                      </a:r>
                      <a:r>
                        <a:rPr lang="es-CO" sz="2800" u="none" strike="noStrike" dirty="0" smtClean="0">
                          <a:effectLst/>
                          <a:latin typeface="Arial" panose="020B0604020202020204" pitchFamily="34" charset="0"/>
                          <a:cs typeface="Arial" panose="020B0604020202020204" pitchFamily="34" charset="0"/>
                        </a:rPr>
                        <a:t>sociedades </a:t>
                      </a:r>
                      <a:r>
                        <a:rPr lang="es-CO" sz="2800" u="none" strike="noStrike" dirty="0">
                          <a:effectLst/>
                          <a:latin typeface="Arial" panose="020B0604020202020204" pitchFamily="34" charset="0"/>
                          <a:cs typeface="Arial" panose="020B0604020202020204" pitchFamily="34" charset="0"/>
                        </a:rPr>
                        <a:t>nacionales</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u="none" strike="noStrike" dirty="0" smtClean="0">
                          <a:effectLst/>
                          <a:latin typeface="Arial" panose="020B0604020202020204" pitchFamily="34" charset="0"/>
                          <a:cs typeface="Arial" panose="020B0604020202020204" pitchFamily="34" charset="0"/>
                        </a:rPr>
                        <a:t>260.043.000</a:t>
                      </a:r>
                      <a:endParaRPr lang="es-CO" sz="2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3"/>
                  </a:ext>
                </a:extLst>
              </a:tr>
              <a:tr h="673281">
                <a:tc>
                  <a:txBody>
                    <a:bodyPr/>
                    <a:lstStyle/>
                    <a:p>
                      <a:pPr algn="l" fontAlgn="b"/>
                      <a:r>
                        <a:rPr lang="es-CO" sz="2800" b="1" u="none" strike="noStrike" dirty="0">
                          <a:effectLst/>
                          <a:latin typeface="Arial" panose="020B0604020202020204" pitchFamily="34" charset="0"/>
                          <a:cs typeface="Arial" panose="020B0604020202020204" pitchFamily="34" charset="0"/>
                        </a:rPr>
                        <a:t>Base impuesto a la </a:t>
                      </a:r>
                      <a:r>
                        <a:rPr lang="es-CO" sz="2800" b="1" u="none" strike="noStrike" dirty="0" smtClean="0">
                          <a:effectLst/>
                          <a:latin typeface="Arial" panose="020B0604020202020204" pitchFamily="34" charset="0"/>
                          <a:cs typeface="Arial" panose="020B0604020202020204" pitchFamily="34" charset="0"/>
                        </a:rPr>
                        <a:t>riqueza</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800" b="1" u="none" strike="noStrike" dirty="0" smtClean="0">
                          <a:effectLst/>
                          <a:latin typeface="Arial" panose="020B0604020202020204" pitchFamily="34" charset="0"/>
                          <a:cs typeface="Arial" panose="020B0604020202020204" pitchFamily="34" charset="0"/>
                        </a:rPr>
                        <a:t>2.158.327.000</a:t>
                      </a:r>
                      <a:endParaRPr lang="es-CO" sz="2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3248361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592185" y="-27384"/>
            <a:ext cx="5572103" cy="584775"/>
          </a:xfrm>
          <a:prstGeom prst="rect">
            <a:avLst/>
          </a:prstGeom>
        </p:spPr>
        <p:txBody>
          <a:bodyPr wrap="none" anchor="ctr">
            <a:spAutoFit/>
          </a:bodyPr>
          <a:lstStyle/>
          <a:p>
            <a:r>
              <a:rPr lang="es-MX" sz="3200" b="1" dirty="0" smtClean="0"/>
              <a:t>Impuesto a la Riqueza año 2016</a:t>
            </a:r>
            <a:endParaRPr lang="es-CO" sz="3200" dirty="0"/>
          </a:p>
        </p:txBody>
      </p:sp>
      <p:graphicFrame>
        <p:nvGraphicFramePr>
          <p:cNvPr id="2" name="Tabla 1"/>
          <p:cNvGraphicFramePr>
            <a:graphicFrameLocks noGrp="1"/>
          </p:cNvGraphicFramePr>
          <p:nvPr>
            <p:extLst/>
          </p:nvPr>
        </p:nvGraphicFramePr>
        <p:xfrm>
          <a:off x="755576" y="764704"/>
          <a:ext cx="7848872" cy="360040"/>
        </p:xfrm>
        <a:graphic>
          <a:graphicData uri="http://schemas.openxmlformats.org/drawingml/2006/table">
            <a:tbl>
              <a:tblPr>
                <a:tableStyleId>{5C22544A-7EE6-4342-B048-85BDC9FD1C3A}</a:tableStyleId>
              </a:tblPr>
              <a:tblGrid>
                <a:gridCol w="5813979">
                  <a:extLst>
                    <a:ext uri="{9D8B030D-6E8A-4147-A177-3AD203B41FA5}">
                      <a16:colId xmlns:a16="http://schemas.microsoft.com/office/drawing/2014/main" xmlns="" val="20000"/>
                    </a:ext>
                  </a:extLst>
                </a:gridCol>
                <a:gridCol w="2034893">
                  <a:extLst>
                    <a:ext uri="{9D8B030D-6E8A-4147-A177-3AD203B41FA5}">
                      <a16:colId xmlns:a16="http://schemas.microsoft.com/office/drawing/2014/main" xmlns="" val="20001"/>
                    </a:ext>
                  </a:extLst>
                </a:gridCol>
              </a:tblGrid>
              <a:tr h="360040">
                <a:tc>
                  <a:txBody>
                    <a:bodyPr/>
                    <a:lstStyle/>
                    <a:p>
                      <a:pPr algn="l" fontAlgn="b"/>
                      <a:r>
                        <a:rPr lang="es-CO" sz="2000" b="1" u="none" strike="noStrike" dirty="0" smtClean="0">
                          <a:effectLst/>
                          <a:latin typeface="Arial" panose="020B0604020202020204" pitchFamily="34" charset="0"/>
                          <a:cs typeface="Arial" panose="020B0604020202020204" pitchFamily="34" charset="0"/>
                        </a:rPr>
                        <a:t>Base impuesto</a:t>
                      </a:r>
                      <a:r>
                        <a:rPr lang="es-CO" sz="2000" b="1" u="none" strike="noStrike" baseline="0" dirty="0" smtClean="0">
                          <a:effectLst/>
                          <a:latin typeface="Arial" panose="020B0604020202020204" pitchFamily="34" charset="0"/>
                          <a:cs typeface="Arial" panose="020B0604020202020204" pitchFamily="34" charset="0"/>
                        </a:rPr>
                        <a:t> a la riqueza </a:t>
                      </a:r>
                      <a:r>
                        <a:rPr lang="es-CO" sz="2000" b="1" u="none" strike="noStrike" dirty="0" smtClean="0">
                          <a:effectLst/>
                          <a:latin typeface="Arial" panose="020B0604020202020204" pitchFamily="34" charset="0"/>
                          <a:cs typeface="Arial" panose="020B0604020202020204" pitchFamily="34" charset="0"/>
                        </a:rPr>
                        <a:t>2015</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000" b="1" u="none" strike="noStrike" dirty="0" smtClean="0">
                          <a:effectLst/>
                          <a:latin typeface="Arial" panose="020B0604020202020204" pitchFamily="34" charset="0"/>
                          <a:cs typeface="Arial" panose="020B0604020202020204" pitchFamily="34" charset="0"/>
                        </a:rPr>
                        <a:t>2.547.300.000</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bl>
          </a:graphicData>
        </a:graphic>
      </p:graphicFrame>
      <p:sp>
        <p:nvSpPr>
          <p:cNvPr id="4" name="Recortar rectángulo de esquina diagonal 8"/>
          <p:cNvSpPr/>
          <p:nvPr/>
        </p:nvSpPr>
        <p:spPr>
          <a:xfrm>
            <a:off x="971600" y="1916833"/>
            <a:ext cx="2340260" cy="720080"/>
          </a:xfrm>
          <a:prstGeom prst="snip2DiagRect">
            <a:avLst/>
          </a:prstGeom>
          <a:solidFill>
            <a:srgbClr val="99C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smtClean="0">
                <a:solidFill>
                  <a:schemeClr val="tx1"/>
                </a:solidFill>
                <a:latin typeface="Arial" panose="020B0604020202020204" pitchFamily="34" charset="0"/>
                <a:cs typeface="Arial" panose="020B0604020202020204" pitchFamily="34" charset="0"/>
              </a:rPr>
              <a:t>Inflación año 2015</a:t>
            </a:r>
            <a:endParaRPr lang="es-CO" sz="2000" dirty="0">
              <a:solidFill>
                <a:schemeClr val="tx1"/>
              </a:solidFill>
              <a:latin typeface="Arial" panose="020B0604020202020204" pitchFamily="34" charset="0"/>
              <a:cs typeface="Arial" panose="020B0604020202020204" pitchFamily="34" charset="0"/>
            </a:endParaRPr>
          </a:p>
        </p:txBody>
      </p:sp>
      <p:sp>
        <p:nvSpPr>
          <p:cNvPr id="6" name="Flecha a la derecha con bandas 5"/>
          <p:cNvSpPr/>
          <p:nvPr/>
        </p:nvSpPr>
        <p:spPr>
          <a:xfrm>
            <a:off x="3797914" y="1978576"/>
            <a:ext cx="936104" cy="658337"/>
          </a:xfrm>
          <a:prstGeom prst="stripedRightArrow">
            <a:avLst/>
          </a:prstGeom>
          <a:solidFill>
            <a:srgbClr val="99FF6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Elipse 2"/>
          <p:cNvSpPr/>
          <p:nvPr/>
        </p:nvSpPr>
        <p:spPr>
          <a:xfrm>
            <a:off x="5076056" y="1916832"/>
            <a:ext cx="1314146" cy="7200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t>6.77%</a:t>
            </a:r>
            <a:endParaRPr lang="es-CO" sz="2200" b="1" dirty="0"/>
          </a:p>
        </p:txBody>
      </p:sp>
      <p:sp>
        <p:nvSpPr>
          <p:cNvPr id="7" name="Recortar rectángulo de esquina diagonal 8"/>
          <p:cNvSpPr/>
          <p:nvPr/>
        </p:nvSpPr>
        <p:spPr>
          <a:xfrm>
            <a:off x="2969822" y="3003441"/>
            <a:ext cx="2340260" cy="652533"/>
          </a:xfrm>
          <a:prstGeom prst="snip2Diag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smtClean="0">
                <a:solidFill>
                  <a:schemeClr val="tx1"/>
                </a:solidFill>
                <a:latin typeface="Arial" panose="020B0604020202020204" pitchFamily="34" charset="0"/>
                <a:cs typeface="Arial" panose="020B0604020202020204" pitchFamily="34" charset="0"/>
              </a:rPr>
              <a:t>25% Inflación año 2016</a:t>
            </a:r>
            <a:endParaRPr lang="es-CO" sz="2000" dirty="0">
              <a:solidFill>
                <a:schemeClr val="tx1"/>
              </a:solidFill>
              <a:latin typeface="Arial" panose="020B0604020202020204" pitchFamily="34" charset="0"/>
              <a:cs typeface="Arial" panose="020B0604020202020204" pitchFamily="34" charset="0"/>
            </a:endParaRPr>
          </a:p>
        </p:txBody>
      </p:sp>
      <p:sp>
        <p:nvSpPr>
          <p:cNvPr id="8" name="Flecha a la derecha con bandas 7"/>
          <p:cNvSpPr/>
          <p:nvPr/>
        </p:nvSpPr>
        <p:spPr>
          <a:xfrm>
            <a:off x="5796136" y="3065184"/>
            <a:ext cx="936104" cy="590790"/>
          </a:xfrm>
          <a:prstGeom prst="stripedRightArrow">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Elipse 8"/>
          <p:cNvSpPr/>
          <p:nvPr/>
        </p:nvSpPr>
        <p:spPr>
          <a:xfrm>
            <a:off x="7074278" y="2924944"/>
            <a:ext cx="1314146" cy="806814"/>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solidFill>
                  <a:schemeClr val="tx2">
                    <a:lumMod val="75000"/>
                  </a:schemeClr>
                </a:solidFill>
              </a:rPr>
              <a:t>1.69%</a:t>
            </a:r>
            <a:endParaRPr lang="es-CO" sz="2200" b="1" dirty="0">
              <a:solidFill>
                <a:schemeClr val="tx2">
                  <a:lumMod val="75000"/>
                </a:schemeClr>
              </a:solidFill>
            </a:endParaRPr>
          </a:p>
        </p:txBody>
      </p:sp>
      <p:graphicFrame>
        <p:nvGraphicFramePr>
          <p:cNvPr id="11" name="Tabla 10"/>
          <p:cNvGraphicFramePr>
            <a:graphicFrameLocks noGrp="1"/>
          </p:cNvGraphicFramePr>
          <p:nvPr>
            <p:extLst>
              <p:ext uri="{D42A27DB-BD31-4B8C-83A1-F6EECF244321}">
                <p14:modId xmlns:p14="http://schemas.microsoft.com/office/powerpoint/2010/main" val="3899714827"/>
              </p:ext>
            </p:extLst>
          </p:nvPr>
        </p:nvGraphicFramePr>
        <p:xfrm>
          <a:off x="611560" y="4693131"/>
          <a:ext cx="8352928" cy="619125"/>
        </p:xfrm>
        <a:graphic>
          <a:graphicData uri="http://schemas.openxmlformats.org/drawingml/2006/table">
            <a:tbl>
              <a:tblPr>
                <a:tableStyleId>{5C22544A-7EE6-4342-B048-85BDC9FD1C3A}</a:tableStyleId>
              </a:tblPr>
              <a:tblGrid>
                <a:gridCol w="6072008">
                  <a:extLst>
                    <a:ext uri="{9D8B030D-6E8A-4147-A177-3AD203B41FA5}">
                      <a16:colId xmlns:a16="http://schemas.microsoft.com/office/drawing/2014/main" xmlns="" val="20000"/>
                    </a:ext>
                  </a:extLst>
                </a:gridCol>
                <a:gridCol w="2280920">
                  <a:extLst>
                    <a:ext uri="{9D8B030D-6E8A-4147-A177-3AD203B41FA5}">
                      <a16:colId xmlns:a16="http://schemas.microsoft.com/office/drawing/2014/main" xmlns="" val="20001"/>
                    </a:ext>
                  </a:extLst>
                </a:gridCol>
              </a:tblGrid>
              <a:tr h="190500">
                <a:tc>
                  <a:txBody>
                    <a:bodyPr/>
                    <a:lstStyle/>
                    <a:p>
                      <a:pPr algn="l" fontAlgn="b"/>
                      <a:r>
                        <a:rPr lang="es-CO" sz="2000" u="none" strike="noStrike" dirty="0">
                          <a:effectLst/>
                          <a:latin typeface="Arial" panose="020B0604020202020204" pitchFamily="34" charset="0"/>
                          <a:cs typeface="Arial" panose="020B0604020202020204" pitchFamily="34" charset="0"/>
                        </a:rPr>
                        <a:t>Base impuesto a la </a:t>
                      </a:r>
                      <a:r>
                        <a:rPr lang="es-CO" sz="2000" u="none" strike="noStrike" dirty="0" smtClean="0">
                          <a:effectLst/>
                          <a:latin typeface="Arial" panose="020B0604020202020204" pitchFamily="34" charset="0"/>
                          <a:cs typeface="Arial" panose="020B0604020202020204" pitchFamily="34" charset="0"/>
                        </a:rPr>
                        <a:t>riqueza </a:t>
                      </a:r>
                      <a:r>
                        <a:rPr lang="es-CO" sz="2000" u="none" strike="noStrike" dirty="0">
                          <a:effectLst/>
                          <a:latin typeface="Arial" panose="020B0604020202020204" pitchFamily="34" charset="0"/>
                          <a:cs typeface="Arial" panose="020B0604020202020204" pitchFamily="34" charset="0"/>
                        </a:rPr>
                        <a:t>año </a:t>
                      </a:r>
                      <a:r>
                        <a:rPr lang="es-CO" sz="2000" u="none" strike="noStrike" dirty="0" smtClean="0">
                          <a:effectLst/>
                          <a:latin typeface="Arial" panose="020B0604020202020204" pitchFamily="34" charset="0"/>
                          <a:cs typeface="Arial" panose="020B0604020202020204" pitchFamily="34" charset="0"/>
                        </a:rPr>
                        <a:t>2015 disminuida</a:t>
                      </a:r>
                      <a:r>
                        <a:rPr lang="es-CO" sz="2000" u="none" strike="noStrike" baseline="0" dirty="0" smtClean="0">
                          <a:effectLst/>
                          <a:latin typeface="Arial" panose="020B0604020202020204" pitchFamily="34" charset="0"/>
                          <a:cs typeface="Arial" panose="020B0604020202020204" pitchFamily="34" charset="0"/>
                        </a:rPr>
                        <a:t> </a:t>
                      </a:r>
                      <a:r>
                        <a:rPr lang="es-CO" sz="2000" u="none" strike="noStrike" dirty="0" smtClean="0">
                          <a:effectLst/>
                          <a:latin typeface="Arial" panose="020B0604020202020204" pitchFamily="34" charset="0"/>
                          <a:cs typeface="Arial" panose="020B0604020202020204" pitchFamily="34" charset="0"/>
                        </a:rPr>
                        <a:t>en 1.69% (base</a:t>
                      </a:r>
                      <a:r>
                        <a:rPr lang="es-CO" sz="2000" u="none" strike="noStrike" baseline="0" dirty="0" smtClean="0">
                          <a:effectLst/>
                          <a:latin typeface="Arial" panose="020B0604020202020204" pitchFamily="34" charset="0"/>
                          <a:cs typeface="Arial" panose="020B0604020202020204" pitchFamily="34" charset="0"/>
                        </a:rPr>
                        <a:t> año 2016)</a:t>
                      </a:r>
                      <a:endParaRPr lang="es-CO"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CO" sz="2000" u="none" strike="noStrike" dirty="0" smtClean="0">
                          <a:effectLst/>
                          <a:latin typeface="Arial" panose="020B0604020202020204" pitchFamily="34" charset="0"/>
                          <a:cs typeface="Arial" panose="020B0604020202020204" pitchFamily="34" charset="0"/>
                        </a:rPr>
                        <a:t>2.504.251.000</a:t>
                      </a:r>
                      <a:endParaRPr lang="es-CO"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graphicFrame>
        <p:nvGraphicFramePr>
          <p:cNvPr id="12" name="Tabla 11"/>
          <p:cNvGraphicFramePr>
            <a:graphicFrameLocks noGrp="1"/>
          </p:cNvGraphicFramePr>
          <p:nvPr>
            <p:extLst>
              <p:ext uri="{D42A27DB-BD31-4B8C-83A1-F6EECF244321}">
                <p14:modId xmlns:p14="http://schemas.microsoft.com/office/powerpoint/2010/main" val="908436569"/>
              </p:ext>
            </p:extLst>
          </p:nvPr>
        </p:nvGraphicFramePr>
        <p:xfrm>
          <a:off x="755576" y="1268760"/>
          <a:ext cx="7848872" cy="314325"/>
        </p:xfrm>
        <a:graphic>
          <a:graphicData uri="http://schemas.openxmlformats.org/drawingml/2006/table">
            <a:tbl>
              <a:tblPr>
                <a:tableStyleId>{5C22544A-7EE6-4342-B048-85BDC9FD1C3A}</a:tableStyleId>
              </a:tblPr>
              <a:tblGrid>
                <a:gridCol w="5832648">
                  <a:extLst>
                    <a:ext uri="{9D8B030D-6E8A-4147-A177-3AD203B41FA5}">
                      <a16:colId xmlns:a16="http://schemas.microsoft.com/office/drawing/2014/main" xmlns="" val="20000"/>
                    </a:ext>
                  </a:extLst>
                </a:gridCol>
                <a:gridCol w="2016224">
                  <a:extLst>
                    <a:ext uri="{9D8B030D-6E8A-4147-A177-3AD203B41FA5}">
                      <a16:colId xmlns:a16="http://schemas.microsoft.com/office/drawing/2014/main" xmlns="" val="20001"/>
                    </a:ext>
                  </a:extLst>
                </a:gridCol>
              </a:tblGrid>
              <a:tr h="307231">
                <a:tc>
                  <a:txBody>
                    <a:bodyPr/>
                    <a:lstStyle/>
                    <a:p>
                      <a:pPr algn="l" fontAlgn="b"/>
                      <a:r>
                        <a:rPr lang="es-CO" sz="2000" b="1" u="none" strike="noStrike" dirty="0">
                          <a:effectLst/>
                          <a:latin typeface="Arial" panose="020B0604020202020204" pitchFamily="34" charset="0"/>
                          <a:cs typeface="Arial" panose="020B0604020202020204" pitchFamily="34" charset="0"/>
                        </a:rPr>
                        <a:t>Base impuesto a la </a:t>
                      </a:r>
                      <a:r>
                        <a:rPr lang="es-CO" sz="2000" b="1" u="none" strike="noStrike" dirty="0" smtClean="0">
                          <a:effectLst/>
                          <a:latin typeface="Arial" panose="020B0604020202020204" pitchFamily="34" charset="0"/>
                          <a:cs typeface="Arial" panose="020B0604020202020204" pitchFamily="34" charset="0"/>
                        </a:rPr>
                        <a:t>riqueza 2016</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000" b="1" u="none" strike="noStrike" dirty="0" smtClean="0">
                          <a:effectLst/>
                          <a:latin typeface="Arial" panose="020B0604020202020204" pitchFamily="34" charset="0"/>
                          <a:cs typeface="Arial" panose="020B0604020202020204" pitchFamily="34" charset="0"/>
                        </a:rPr>
                        <a:t>2.158.327.000</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bl>
          </a:graphicData>
        </a:graphic>
      </p:graphicFrame>
      <p:graphicFrame>
        <p:nvGraphicFramePr>
          <p:cNvPr id="14" name="Tabla 13"/>
          <p:cNvGraphicFramePr>
            <a:graphicFrameLocks noGrp="1"/>
          </p:cNvGraphicFramePr>
          <p:nvPr>
            <p:extLst>
              <p:ext uri="{D42A27DB-BD31-4B8C-83A1-F6EECF244321}">
                <p14:modId xmlns:p14="http://schemas.microsoft.com/office/powerpoint/2010/main" val="3907828752"/>
              </p:ext>
            </p:extLst>
          </p:nvPr>
        </p:nvGraphicFramePr>
        <p:xfrm>
          <a:off x="611560" y="5556706"/>
          <a:ext cx="8352928" cy="536590"/>
        </p:xfrm>
        <a:graphic>
          <a:graphicData uri="http://schemas.openxmlformats.org/drawingml/2006/table">
            <a:tbl>
              <a:tblPr>
                <a:tableStyleId>{5C22544A-7EE6-4342-B048-85BDC9FD1C3A}</a:tableStyleId>
              </a:tblPr>
              <a:tblGrid>
                <a:gridCol w="6047455">
                  <a:extLst>
                    <a:ext uri="{9D8B030D-6E8A-4147-A177-3AD203B41FA5}">
                      <a16:colId xmlns:a16="http://schemas.microsoft.com/office/drawing/2014/main" xmlns="" val="20000"/>
                    </a:ext>
                  </a:extLst>
                </a:gridCol>
                <a:gridCol w="2305473">
                  <a:extLst>
                    <a:ext uri="{9D8B030D-6E8A-4147-A177-3AD203B41FA5}">
                      <a16:colId xmlns:a16="http://schemas.microsoft.com/office/drawing/2014/main" xmlns="" val="20001"/>
                    </a:ext>
                  </a:extLst>
                </a:gridCol>
              </a:tblGrid>
              <a:tr h="536590">
                <a:tc>
                  <a:txBody>
                    <a:bodyPr/>
                    <a:lstStyle/>
                    <a:p>
                      <a:pPr algn="l" fontAlgn="b"/>
                      <a:r>
                        <a:rPr lang="es-CO" sz="2000" b="0" u="none" strike="noStrike" dirty="0">
                          <a:effectLst/>
                          <a:latin typeface="Arial" panose="020B0604020202020204" pitchFamily="34" charset="0"/>
                          <a:cs typeface="Arial" panose="020B0604020202020204" pitchFamily="34" charset="0"/>
                        </a:rPr>
                        <a:t>Impuesto a la riqueza año </a:t>
                      </a:r>
                      <a:r>
                        <a:rPr lang="es-CO" sz="2000" b="0" u="none" strike="noStrike" dirty="0" smtClean="0">
                          <a:effectLst/>
                          <a:latin typeface="Arial" panose="020B0604020202020204" pitchFamily="34" charset="0"/>
                          <a:cs typeface="Arial" panose="020B0604020202020204" pitchFamily="34" charset="0"/>
                        </a:rPr>
                        <a:t>2016</a:t>
                      </a:r>
                      <a:endParaRPr lang="es-CO"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s-CO" sz="2000" b="0" u="none" strike="noStrike" dirty="0" smtClean="0">
                          <a:effectLst/>
                          <a:latin typeface="Arial" panose="020B0604020202020204" pitchFamily="34" charset="0"/>
                          <a:cs typeface="Arial" panose="020B0604020202020204" pitchFamily="34" charset="0"/>
                        </a:rPr>
                        <a:t>4.261.000</a:t>
                      </a:r>
                      <a:endParaRPr lang="es-CO"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xmlns="" val="10000"/>
                  </a:ext>
                </a:extLst>
              </a:tr>
            </a:tbl>
          </a:graphicData>
        </a:graphic>
      </p:graphicFrame>
      <p:graphicFrame>
        <p:nvGraphicFramePr>
          <p:cNvPr id="13" name="Tabla 12"/>
          <p:cNvGraphicFramePr>
            <a:graphicFrameLocks noGrp="1"/>
          </p:cNvGraphicFramePr>
          <p:nvPr>
            <p:extLst>
              <p:ext uri="{D42A27DB-BD31-4B8C-83A1-F6EECF244321}">
                <p14:modId xmlns:p14="http://schemas.microsoft.com/office/powerpoint/2010/main" val="1618050063"/>
              </p:ext>
            </p:extLst>
          </p:nvPr>
        </p:nvGraphicFramePr>
        <p:xfrm>
          <a:off x="611560" y="4194795"/>
          <a:ext cx="8352928" cy="314325"/>
        </p:xfrm>
        <a:graphic>
          <a:graphicData uri="http://schemas.openxmlformats.org/drawingml/2006/table">
            <a:tbl>
              <a:tblPr>
                <a:tableStyleId>{5C22544A-7EE6-4342-B048-85BDC9FD1C3A}</a:tableStyleId>
              </a:tblPr>
              <a:tblGrid>
                <a:gridCol w="6048672">
                  <a:extLst>
                    <a:ext uri="{9D8B030D-6E8A-4147-A177-3AD203B41FA5}">
                      <a16:colId xmlns:a16="http://schemas.microsoft.com/office/drawing/2014/main" xmlns="" val="20000"/>
                    </a:ext>
                  </a:extLst>
                </a:gridCol>
                <a:gridCol w="2304256">
                  <a:extLst>
                    <a:ext uri="{9D8B030D-6E8A-4147-A177-3AD203B41FA5}">
                      <a16:colId xmlns:a16="http://schemas.microsoft.com/office/drawing/2014/main" xmlns="" val="20001"/>
                    </a:ext>
                  </a:extLst>
                </a:gridCol>
              </a:tblGrid>
              <a:tr h="190500">
                <a:tc>
                  <a:txBody>
                    <a:bodyPr/>
                    <a:lstStyle/>
                    <a:p>
                      <a:pPr algn="l" fontAlgn="b"/>
                      <a:r>
                        <a:rPr lang="es-CO" sz="2000" u="none" strike="noStrike" dirty="0">
                          <a:effectLst/>
                          <a:latin typeface="Arial" panose="020B0604020202020204" pitchFamily="34" charset="0"/>
                          <a:cs typeface="Arial" panose="020B0604020202020204" pitchFamily="34" charset="0"/>
                        </a:rPr>
                        <a:t>Valor a </a:t>
                      </a:r>
                      <a:r>
                        <a:rPr lang="es-CO" sz="2000" u="none" strike="noStrike" dirty="0" smtClean="0">
                          <a:effectLst/>
                          <a:latin typeface="Arial" panose="020B0604020202020204" pitchFamily="34" charset="0"/>
                          <a:cs typeface="Arial" panose="020B0604020202020204" pitchFamily="34" charset="0"/>
                        </a:rPr>
                        <a:t>disminuir </a:t>
                      </a:r>
                      <a:r>
                        <a:rPr lang="es-CO" sz="1600" u="none" strike="noStrike" dirty="0" smtClean="0">
                          <a:effectLst/>
                          <a:latin typeface="Arial" panose="020B0604020202020204" pitchFamily="34" charset="0"/>
                          <a:cs typeface="Arial" panose="020B0604020202020204" pitchFamily="34" charset="0"/>
                        </a:rPr>
                        <a:t>(2.547.300.000</a:t>
                      </a:r>
                      <a:r>
                        <a:rPr lang="es-CO" sz="1600" u="none" strike="noStrike" baseline="0" dirty="0" smtClean="0">
                          <a:effectLst/>
                          <a:latin typeface="Arial" panose="020B0604020202020204" pitchFamily="34" charset="0"/>
                          <a:cs typeface="Arial" panose="020B0604020202020204" pitchFamily="34" charset="0"/>
                        </a:rPr>
                        <a:t> x 1.69%)</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s-CO" sz="2000" b="0" u="none" strike="noStrike" dirty="0" smtClean="0">
                          <a:effectLst/>
                          <a:latin typeface="Arial" panose="020B0604020202020204" pitchFamily="34" charset="0"/>
                          <a:cs typeface="Arial" panose="020B0604020202020204" pitchFamily="34" charset="0"/>
                        </a:rPr>
                        <a:t>43.049.370</a:t>
                      </a:r>
                      <a:endParaRPr lang="es-CO" sz="2000" b="0" i="0" u="none" strike="noStrike" dirty="0" smtClean="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pic>
        <p:nvPicPr>
          <p:cNvPr id="18" name="Picture 3">
            <a:hlinkClick r:id="" action="ppaction://noaction"/>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07234" y="986216"/>
            <a:ext cx="288032" cy="304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4881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down)">
                                      <p:cBhvr>
                                        <p:cTn id="25" dur="580">
                                          <p:stCondLst>
                                            <p:cond delay="0"/>
                                          </p:stCondLst>
                                        </p:cTn>
                                        <p:tgtEl>
                                          <p:spTgt spid="2"/>
                                        </p:tgtEl>
                                      </p:cBhvr>
                                    </p:animEffect>
                                    <p:anim calcmode="lin" valueType="num">
                                      <p:cBhvr>
                                        <p:cTn id="2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gtEl>
                                      </p:cBhvr>
                                      <p:to x="100000" y="60000"/>
                                    </p:animScale>
                                    <p:animScale>
                                      <p:cBhvr>
                                        <p:cTn id="32" dur="166" decel="50000">
                                          <p:stCondLst>
                                            <p:cond delay="676"/>
                                          </p:stCondLst>
                                        </p:cTn>
                                        <p:tgtEl>
                                          <p:spTgt spid="2"/>
                                        </p:tgtEl>
                                      </p:cBhvr>
                                      <p:to x="100000" y="100000"/>
                                    </p:animScale>
                                    <p:animScale>
                                      <p:cBhvr>
                                        <p:cTn id="33" dur="26">
                                          <p:stCondLst>
                                            <p:cond delay="1312"/>
                                          </p:stCondLst>
                                        </p:cTn>
                                        <p:tgtEl>
                                          <p:spTgt spid="2"/>
                                        </p:tgtEl>
                                      </p:cBhvr>
                                      <p:to x="100000" y="80000"/>
                                    </p:animScale>
                                    <p:animScale>
                                      <p:cBhvr>
                                        <p:cTn id="34" dur="166" decel="50000">
                                          <p:stCondLst>
                                            <p:cond delay="1338"/>
                                          </p:stCondLst>
                                        </p:cTn>
                                        <p:tgtEl>
                                          <p:spTgt spid="2"/>
                                        </p:tgtEl>
                                      </p:cBhvr>
                                      <p:to x="100000" y="100000"/>
                                    </p:animScale>
                                    <p:animScale>
                                      <p:cBhvr>
                                        <p:cTn id="35" dur="26">
                                          <p:stCondLst>
                                            <p:cond delay="1642"/>
                                          </p:stCondLst>
                                        </p:cTn>
                                        <p:tgtEl>
                                          <p:spTgt spid="2"/>
                                        </p:tgtEl>
                                      </p:cBhvr>
                                      <p:to x="100000" y="90000"/>
                                    </p:animScale>
                                    <p:animScale>
                                      <p:cBhvr>
                                        <p:cTn id="36" dur="166" decel="50000">
                                          <p:stCondLst>
                                            <p:cond delay="1668"/>
                                          </p:stCondLst>
                                        </p:cTn>
                                        <p:tgtEl>
                                          <p:spTgt spid="2"/>
                                        </p:tgtEl>
                                      </p:cBhvr>
                                      <p:to x="100000" y="100000"/>
                                    </p:animScale>
                                    <p:animScale>
                                      <p:cBhvr>
                                        <p:cTn id="37" dur="26">
                                          <p:stCondLst>
                                            <p:cond delay="1808"/>
                                          </p:stCondLst>
                                        </p:cTn>
                                        <p:tgtEl>
                                          <p:spTgt spid="2"/>
                                        </p:tgtEl>
                                      </p:cBhvr>
                                      <p:to x="100000" y="95000"/>
                                    </p:animScale>
                                    <p:animScale>
                                      <p:cBhvr>
                                        <p:cTn id="38" dur="166" decel="50000">
                                          <p:stCondLst>
                                            <p:cond delay="1834"/>
                                          </p:stCondLst>
                                        </p:cTn>
                                        <p:tgtEl>
                                          <p:spTgt spid="2"/>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p:cTn id="43" dur="1000" fill="hold"/>
                                        <p:tgtEl>
                                          <p:spTgt spid="4"/>
                                        </p:tgtEl>
                                        <p:attrNameLst>
                                          <p:attrName>ppt_w</p:attrName>
                                        </p:attrNameLst>
                                      </p:cBhvr>
                                      <p:tavLst>
                                        <p:tav tm="0">
                                          <p:val>
                                            <p:fltVal val="0"/>
                                          </p:val>
                                        </p:tav>
                                        <p:tav tm="100000">
                                          <p:val>
                                            <p:strVal val="#ppt_w"/>
                                          </p:val>
                                        </p:tav>
                                      </p:tavLst>
                                    </p:anim>
                                    <p:anim calcmode="lin" valueType="num">
                                      <p:cBhvr>
                                        <p:cTn id="44" dur="1000" fill="hold"/>
                                        <p:tgtEl>
                                          <p:spTgt spid="4"/>
                                        </p:tgtEl>
                                        <p:attrNameLst>
                                          <p:attrName>ppt_h</p:attrName>
                                        </p:attrNameLst>
                                      </p:cBhvr>
                                      <p:tavLst>
                                        <p:tav tm="0">
                                          <p:val>
                                            <p:fltVal val="0"/>
                                          </p:val>
                                        </p:tav>
                                        <p:tav tm="100000">
                                          <p:val>
                                            <p:strVal val="#ppt_h"/>
                                          </p:val>
                                        </p:tav>
                                      </p:tavLst>
                                    </p:anim>
                                    <p:anim calcmode="lin" valueType="num">
                                      <p:cBhvr>
                                        <p:cTn id="45" dur="1000" fill="hold"/>
                                        <p:tgtEl>
                                          <p:spTgt spid="4"/>
                                        </p:tgtEl>
                                        <p:attrNameLst>
                                          <p:attrName>style.rotation</p:attrName>
                                        </p:attrNameLst>
                                      </p:cBhvr>
                                      <p:tavLst>
                                        <p:tav tm="0">
                                          <p:val>
                                            <p:fltVal val="90"/>
                                          </p:val>
                                        </p:tav>
                                        <p:tav tm="100000">
                                          <p:val>
                                            <p:fltVal val="0"/>
                                          </p:val>
                                        </p:tav>
                                      </p:tavLst>
                                    </p:anim>
                                    <p:animEffect transition="in" filter="fade">
                                      <p:cBhvr>
                                        <p:cTn id="46" dur="1000"/>
                                        <p:tgtEl>
                                          <p:spTgt spid="4"/>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fltVal val="0"/>
                                          </p:val>
                                        </p:tav>
                                        <p:tav tm="100000">
                                          <p:val>
                                            <p:strVal val="#ppt_w"/>
                                          </p:val>
                                        </p:tav>
                                      </p:tavLst>
                                    </p:anim>
                                    <p:anim calcmode="lin" valueType="num">
                                      <p:cBhvr>
                                        <p:cTn id="50" dur="1000" fill="hold"/>
                                        <p:tgtEl>
                                          <p:spTgt spid="6"/>
                                        </p:tgtEl>
                                        <p:attrNameLst>
                                          <p:attrName>ppt_h</p:attrName>
                                        </p:attrNameLst>
                                      </p:cBhvr>
                                      <p:tavLst>
                                        <p:tav tm="0">
                                          <p:val>
                                            <p:fltVal val="0"/>
                                          </p:val>
                                        </p:tav>
                                        <p:tav tm="100000">
                                          <p:val>
                                            <p:strVal val="#ppt_h"/>
                                          </p:val>
                                        </p:tav>
                                      </p:tavLst>
                                    </p:anim>
                                    <p:anim calcmode="lin" valueType="num">
                                      <p:cBhvr>
                                        <p:cTn id="51" dur="1000" fill="hold"/>
                                        <p:tgtEl>
                                          <p:spTgt spid="6"/>
                                        </p:tgtEl>
                                        <p:attrNameLst>
                                          <p:attrName>style.rotation</p:attrName>
                                        </p:attrNameLst>
                                      </p:cBhvr>
                                      <p:tavLst>
                                        <p:tav tm="0">
                                          <p:val>
                                            <p:fltVal val="90"/>
                                          </p:val>
                                        </p:tav>
                                        <p:tav tm="100000">
                                          <p:val>
                                            <p:fltVal val="0"/>
                                          </p:val>
                                        </p:tav>
                                      </p:tavLst>
                                    </p:anim>
                                    <p:animEffect transition="in" filter="fade">
                                      <p:cBhvr>
                                        <p:cTn id="52" dur="1000"/>
                                        <p:tgtEl>
                                          <p:spTgt spid="6"/>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p:cTn id="55" dur="1000" fill="hold"/>
                                        <p:tgtEl>
                                          <p:spTgt spid="3"/>
                                        </p:tgtEl>
                                        <p:attrNameLst>
                                          <p:attrName>ppt_w</p:attrName>
                                        </p:attrNameLst>
                                      </p:cBhvr>
                                      <p:tavLst>
                                        <p:tav tm="0">
                                          <p:val>
                                            <p:fltVal val="0"/>
                                          </p:val>
                                        </p:tav>
                                        <p:tav tm="100000">
                                          <p:val>
                                            <p:strVal val="#ppt_w"/>
                                          </p:val>
                                        </p:tav>
                                      </p:tavLst>
                                    </p:anim>
                                    <p:anim calcmode="lin" valueType="num">
                                      <p:cBhvr>
                                        <p:cTn id="56" dur="1000" fill="hold"/>
                                        <p:tgtEl>
                                          <p:spTgt spid="3"/>
                                        </p:tgtEl>
                                        <p:attrNameLst>
                                          <p:attrName>ppt_h</p:attrName>
                                        </p:attrNameLst>
                                      </p:cBhvr>
                                      <p:tavLst>
                                        <p:tav tm="0">
                                          <p:val>
                                            <p:fltVal val="0"/>
                                          </p:val>
                                        </p:tav>
                                        <p:tav tm="100000">
                                          <p:val>
                                            <p:strVal val="#ppt_h"/>
                                          </p:val>
                                        </p:tav>
                                      </p:tavLst>
                                    </p:anim>
                                    <p:anim calcmode="lin" valueType="num">
                                      <p:cBhvr>
                                        <p:cTn id="57" dur="1000" fill="hold"/>
                                        <p:tgtEl>
                                          <p:spTgt spid="3"/>
                                        </p:tgtEl>
                                        <p:attrNameLst>
                                          <p:attrName>style.rotation</p:attrName>
                                        </p:attrNameLst>
                                      </p:cBhvr>
                                      <p:tavLst>
                                        <p:tav tm="0">
                                          <p:val>
                                            <p:fltVal val="90"/>
                                          </p:val>
                                        </p:tav>
                                        <p:tav tm="100000">
                                          <p:val>
                                            <p:fltVal val="0"/>
                                          </p:val>
                                        </p:tav>
                                      </p:tavLst>
                                    </p:anim>
                                    <p:animEffect transition="in" filter="fade">
                                      <p:cBhvr>
                                        <p:cTn id="58" dur="1000"/>
                                        <p:tgtEl>
                                          <p:spTgt spid="3"/>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p:cTn id="63" dur="1000" fill="hold"/>
                                        <p:tgtEl>
                                          <p:spTgt spid="7"/>
                                        </p:tgtEl>
                                        <p:attrNameLst>
                                          <p:attrName>ppt_w</p:attrName>
                                        </p:attrNameLst>
                                      </p:cBhvr>
                                      <p:tavLst>
                                        <p:tav tm="0">
                                          <p:val>
                                            <p:fltVal val="0"/>
                                          </p:val>
                                        </p:tav>
                                        <p:tav tm="100000">
                                          <p:val>
                                            <p:strVal val="#ppt_w"/>
                                          </p:val>
                                        </p:tav>
                                      </p:tavLst>
                                    </p:anim>
                                    <p:anim calcmode="lin" valueType="num">
                                      <p:cBhvr>
                                        <p:cTn id="64" dur="1000" fill="hold"/>
                                        <p:tgtEl>
                                          <p:spTgt spid="7"/>
                                        </p:tgtEl>
                                        <p:attrNameLst>
                                          <p:attrName>ppt_h</p:attrName>
                                        </p:attrNameLst>
                                      </p:cBhvr>
                                      <p:tavLst>
                                        <p:tav tm="0">
                                          <p:val>
                                            <p:fltVal val="0"/>
                                          </p:val>
                                        </p:tav>
                                        <p:tav tm="100000">
                                          <p:val>
                                            <p:strVal val="#ppt_h"/>
                                          </p:val>
                                        </p:tav>
                                      </p:tavLst>
                                    </p:anim>
                                    <p:anim calcmode="lin" valueType="num">
                                      <p:cBhvr>
                                        <p:cTn id="65" dur="1000" fill="hold"/>
                                        <p:tgtEl>
                                          <p:spTgt spid="7"/>
                                        </p:tgtEl>
                                        <p:attrNameLst>
                                          <p:attrName>style.rotation</p:attrName>
                                        </p:attrNameLst>
                                      </p:cBhvr>
                                      <p:tavLst>
                                        <p:tav tm="0">
                                          <p:val>
                                            <p:fltVal val="90"/>
                                          </p:val>
                                        </p:tav>
                                        <p:tav tm="100000">
                                          <p:val>
                                            <p:fltVal val="0"/>
                                          </p:val>
                                        </p:tav>
                                      </p:tavLst>
                                    </p:anim>
                                    <p:animEffect transition="in" filter="fade">
                                      <p:cBhvr>
                                        <p:cTn id="66" dur="1000"/>
                                        <p:tgtEl>
                                          <p:spTgt spid="7"/>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8"/>
                                        </p:tgtEl>
                                        <p:attrNameLst>
                                          <p:attrName>style.visibility</p:attrName>
                                        </p:attrNameLst>
                                      </p:cBhvr>
                                      <p:to>
                                        <p:strVal val="visible"/>
                                      </p:to>
                                    </p:set>
                                    <p:anim calcmode="lin" valueType="num">
                                      <p:cBhvr>
                                        <p:cTn id="69" dur="1000" fill="hold"/>
                                        <p:tgtEl>
                                          <p:spTgt spid="8"/>
                                        </p:tgtEl>
                                        <p:attrNameLst>
                                          <p:attrName>ppt_w</p:attrName>
                                        </p:attrNameLst>
                                      </p:cBhvr>
                                      <p:tavLst>
                                        <p:tav tm="0">
                                          <p:val>
                                            <p:fltVal val="0"/>
                                          </p:val>
                                        </p:tav>
                                        <p:tav tm="100000">
                                          <p:val>
                                            <p:strVal val="#ppt_w"/>
                                          </p:val>
                                        </p:tav>
                                      </p:tavLst>
                                    </p:anim>
                                    <p:anim calcmode="lin" valueType="num">
                                      <p:cBhvr>
                                        <p:cTn id="70" dur="1000" fill="hold"/>
                                        <p:tgtEl>
                                          <p:spTgt spid="8"/>
                                        </p:tgtEl>
                                        <p:attrNameLst>
                                          <p:attrName>ppt_h</p:attrName>
                                        </p:attrNameLst>
                                      </p:cBhvr>
                                      <p:tavLst>
                                        <p:tav tm="0">
                                          <p:val>
                                            <p:fltVal val="0"/>
                                          </p:val>
                                        </p:tav>
                                        <p:tav tm="100000">
                                          <p:val>
                                            <p:strVal val="#ppt_h"/>
                                          </p:val>
                                        </p:tav>
                                      </p:tavLst>
                                    </p:anim>
                                    <p:anim calcmode="lin" valueType="num">
                                      <p:cBhvr>
                                        <p:cTn id="71" dur="1000" fill="hold"/>
                                        <p:tgtEl>
                                          <p:spTgt spid="8"/>
                                        </p:tgtEl>
                                        <p:attrNameLst>
                                          <p:attrName>style.rotation</p:attrName>
                                        </p:attrNameLst>
                                      </p:cBhvr>
                                      <p:tavLst>
                                        <p:tav tm="0">
                                          <p:val>
                                            <p:fltVal val="90"/>
                                          </p:val>
                                        </p:tav>
                                        <p:tav tm="100000">
                                          <p:val>
                                            <p:fltVal val="0"/>
                                          </p:val>
                                        </p:tav>
                                      </p:tavLst>
                                    </p:anim>
                                    <p:animEffect transition="in" filter="fade">
                                      <p:cBhvr>
                                        <p:cTn id="72" dur="1000"/>
                                        <p:tgtEl>
                                          <p:spTgt spid="8"/>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 calcmode="lin" valueType="num">
                                      <p:cBhvr>
                                        <p:cTn id="77" dur="1000" fill="hold"/>
                                        <p:tgtEl>
                                          <p:spTgt spid="9"/>
                                        </p:tgtEl>
                                        <p:attrNameLst>
                                          <p:attrName>style.rotation</p:attrName>
                                        </p:attrNameLst>
                                      </p:cBhvr>
                                      <p:tavLst>
                                        <p:tav tm="0">
                                          <p:val>
                                            <p:fltVal val="90"/>
                                          </p:val>
                                        </p:tav>
                                        <p:tav tm="100000">
                                          <p:val>
                                            <p:fltVal val="0"/>
                                          </p:val>
                                        </p:tav>
                                      </p:tavLst>
                                    </p:anim>
                                    <p:animEffect transition="in" filter="fade">
                                      <p:cBhvr>
                                        <p:cTn id="78" dur="1000"/>
                                        <p:tgtEl>
                                          <p:spTgt spid="9"/>
                                        </p:tgtEl>
                                      </p:cBhvr>
                                    </p:animEffect>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nodeType="click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wipe(down)">
                                      <p:cBhvr>
                                        <p:cTn id="83" dur="580">
                                          <p:stCondLst>
                                            <p:cond delay="0"/>
                                          </p:stCondLst>
                                        </p:cTn>
                                        <p:tgtEl>
                                          <p:spTgt spid="13"/>
                                        </p:tgtEl>
                                      </p:cBhvr>
                                    </p:animEffect>
                                    <p:anim calcmode="lin" valueType="num">
                                      <p:cBhvr>
                                        <p:cTn id="8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89" dur="26">
                                          <p:stCondLst>
                                            <p:cond delay="650"/>
                                          </p:stCondLst>
                                        </p:cTn>
                                        <p:tgtEl>
                                          <p:spTgt spid="13"/>
                                        </p:tgtEl>
                                      </p:cBhvr>
                                      <p:to x="100000" y="60000"/>
                                    </p:animScale>
                                    <p:animScale>
                                      <p:cBhvr>
                                        <p:cTn id="90" dur="166" decel="50000">
                                          <p:stCondLst>
                                            <p:cond delay="676"/>
                                          </p:stCondLst>
                                        </p:cTn>
                                        <p:tgtEl>
                                          <p:spTgt spid="13"/>
                                        </p:tgtEl>
                                      </p:cBhvr>
                                      <p:to x="100000" y="100000"/>
                                    </p:animScale>
                                    <p:animScale>
                                      <p:cBhvr>
                                        <p:cTn id="91" dur="26">
                                          <p:stCondLst>
                                            <p:cond delay="1312"/>
                                          </p:stCondLst>
                                        </p:cTn>
                                        <p:tgtEl>
                                          <p:spTgt spid="13"/>
                                        </p:tgtEl>
                                      </p:cBhvr>
                                      <p:to x="100000" y="80000"/>
                                    </p:animScale>
                                    <p:animScale>
                                      <p:cBhvr>
                                        <p:cTn id="92" dur="166" decel="50000">
                                          <p:stCondLst>
                                            <p:cond delay="1338"/>
                                          </p:stCondLst>
                                        </p:cTn>
                                        <p:tgtEl>
                                          <p:spTgt spid="13"/>
                                        </p:tgtEl>
                                      </p:cBhvr>
                                      <p:to x="100000" y="100000"/>
                                    </p:animScale>
                                    <p:animScale>
                                      <p:cBhvr>
                                        <p:cTn id="93" dur="26">
                                          <p:stCondLst>
                                            <p:cond delay="1642"/>
                                          </p:stCondLst>
                                        </p:cTn>
                                        <p:tgtEl>
                                          <p:spTgt spid="13"/>
                                        </p:tgtEl>
                                      </p:cBhvr>
                                      <p:to x="100000" y="90000"/>
                                    </p:animScale>
                                    <p:animScale>
                                      <p:cBhvr>
                                        <p:cTn id="94" dur="166" decel="50000">
                                          <p:stCondLst>
                                            <p:cond delay="1668"/>
                                          </p:stCondLst>
                                        </p:cTn>
                                        <p:tgtEl>
                                          <p:spTgt spid="13"/>
                                        </p:tgtEl>
                                      </p:cBhvr>
                                      <p:to x="100000" y="100000"/>
                                    </p:animScale>
                                    <p:animScale>
                                      <p:cBhvr>
                                        <p:cTn id="95" dur="26">
                                          <p:stCondLst>
                                            <p:cond delay="1808"/>
                                          </p:stCondLst>
                                        </p:cTn>
                                        <p:tgtEl>
                                          <p:spTgt spid="13"/>
                                        </p:tgtEl>
                                      </p:cBhvr>
                                      <p:to x="100000" y="95000"/>
                                    </p:animScale>
                                    <p:animScale>
                                      <p:cBhvr>
                                        <p:cTn id="96" dur="166" decel="50000">
                                          <p:stCondLst>
                                            <p:cond delay="1834"/>
                                          </p:stCondLst>
                                        </p:cTn>
                                        <p:tgtEl>
                                          <p:spTgt spid="13"/>
                                        </p:tgtEl>
                                      </p:cBhvr>
                                      <p:to x="100000" y="100000"/>
                                    </p:animScale>
                                  </p:childTnLst>
                                </p:cTn>
                              </p:par>
                            </p:childTnLst>
                          </p:cTn>
                        </p:par>
                      </p:childTnLst>
                    </p:cTn>
                  </p:par>
                  <p:par>
                    <p:cTn id="97" fill="hold">
                      <p:stCondLst>
                        <p:cond delay="indefinite"/>
                      </p:stCondLst>
                      <p:childTnLst>
                        <p:par>
                          <p:cTn id="98" fill="hold">
                            <p:stCondLst>
                              <p:cond delay="0"/>
                            </p:stCondLst>
                            <p:childTnLst>
                              <p:par>
                                <p:cTn id="99" presetID="26" presetClass="entr" presetSubtype="0" fill="hold" nodeType="click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wipe(down)">
                                      <p:cBhvr>
                                        <p:cTn id="101" dur="580">
                                          <p:stCondLst>
                                            <p:cond delay="0"/>
                                          </p:stCondLst>
                                        </p:cTn>
                                        <p:tgtEl>
                                          <p:spTgt spid="11"/>
                                        </p:tgtEl>
                                      </p:cBhvr>
                                    </p:animEffect>
                                    <p:anim calcmode="lin" valueType="num">
                                      <p:cBhvr>
                                        <p:cTn id="10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07" dur="26">
                                          <p:stCondLst>
                                            <p:cond delay="650"/>
                                          </p:stCondLst>
                                        </p:cTn>
                                        <p:tgtEl>
                                          <p:spTgt spid="11"/>
                                        </p:tgtEl>
                                      </p:cBhvr>
                                      <p:to x="100000" y="60000"/>
                                    </p:animScale>
                                    <p:animScale>
                                      <p:cBhvr>
                                        <p:cTn id="108" dur="166" decel="50000">
                                          <p:stCondLst>
                                            <p:cond delay="676"/>
                                          </p:stCondLst>
                                        </p:cTn>
                                        <p:tgtEl>
                                          <p:spTgt spid="11"/>
                                        </p:tgtEl>
                                      </p:cBhvr>
                                      <p:to x="100000" y="100000"/>
                                    </p:animScale>
                                    <p:animScale>
                                      <p:cBhvr>
                                        <p:cTn id="109" dur="26">
                                          <p:stCondLst>
                                            <p:cond delay="1312"/>
                                          </p:stCondLst>
                                        </p:cTn>
                                        <p:tgtEl>
                                          <p:spTgt spid="11"/>
                                        </p:tgtEl>
                                      </p:cBhvr>
                                      <p:to x="100000" y="80000"/>
                                    </p:animScale>
                                    <p:animScale>
                                      <p:cBhvr>
                                        <p:cTn id="110" dur="166" decel="50000">
                                          <p:stCondLst>
                                            <p:cond delay="1338"/>
                                          </p:stCondLst>
                                        </p:cTn>
                                        <p:tgtEl>
                                          <p:spTgt spid="11"/>
                                        </p:tgtEl>
                                      </p:cBhvr>
                                      <p:to x="100000" y="100000"/>
                                    </p:animScale>
                                    <p:animScale>
                                      <p:cBhvr>
                                        <p:cTn id="111" dur="26">
                                          <p:stCondLst>
                                            <p:cond delay="1642"/>
                                          </p:stCondLst>
                                        </p:cTn>
                                        <p:tgtEl>
                                          <p:spTgt spid="11"/>
                                        </p:tgtEl>
                                      </p:cBhvr>
                                      <p:to x="100000" y="90000"/>
                                    </p:animScale>
                                    <p:animScale>
                                      <p:cBhvr>
                                        <p:cTn id="112" dur="166" decel="50000">
                                          <p:stCondLst>
                                            <p:cond delay="1668"/>
                                          </p:stCondLst>
                                        </p:cTn>
                                        <p:tgtEl>
                                          <p:spTgt spid="11"/>
                                        </p:tgtEl>
                                      </p:cBhvr>
                                      <p:to x="100000" y="100000"/>
                                    </p:animScale>
                                    <p:animScale>
                                      <p:cBhvr>
                                        <p:cTn id="113" dur="26">
                                          <p:stCondLst>
                                            <p:cond delay="1808"/>
                                          </p:stCondLst>
                                        </p:cTn>
                                        <p:tgtEl>
                                          <p:spTgt spid="11"/>
                                        </p:tgtEl>
                                      </p:cBhvr>
                                      <p:to x="100000" y="95000"/>
                                    </p:animScale>
                                    <p:animScale>
                                      <p:cBhvr>
                                        <p:cTn id="114" dur="166" decel="50000">
                                          <p:stCondLst>
                                            <p:cond delay="1834"/>
                                          </p:stCondLst>
                                        </p:cTn>
                                        <p:tgtEl>
                                          <p:spTgt spid="11"/>
                                        </p:tgtEl>
                                      </p:cBhvr>
                                      <p:to x="100000" y="100000"/>
                                    </p:animScale>
                                  </p:childTnLst>
                                </p:cTn>
                              </p:par>
                            </p:childTnLst>
                          </p:cTn>
                        </p:par>
                      </p:childTnLst>
                    </p:cTn>
                  </p:par>
                  <p:par>
                    <p:cTn id="115" fill="hold">
                      <p:stCondLst>
                        <p:cond delay="indefinite"/>
                      </p:stCondLst>
                      <p:childTnLst>
                        <p:par>
                          <p:cTn id="116" fill="hold">
                            <p:stCondLst>
                              <p:cond delay="0"/>
                            </p:stCondLst>
                            <p:childTnLst>
                              <p:par>
                                <p:cTn id="117" presetID="26" presetClass="entr" presetSubtype="0" fill="hold" nodeType="clickEffect">
                                  <p:stCondLst>
                                    <p:cond delay="0"/>
                                  </p:stCondLst>
                                  <p:childTnLst>
                                    <p:set>
                                      <p:cBhvr>
                                        <p:cTn id="118" dur="1" fill="hold">
                                          <p:stCondLst>
                                            <p:cond delay="0"/>
                                          </p:stCondLst>
                                        </p:cTn>
                                        <p:tgtEl>
                                          <p:spTgt spid="14"/>
                                        </p:tgtEl>
                                        <p:attrNameLst>
                                          <p:attrName>style.visibility</p:attrName>
                                        </p:attrNameLst>
                                      </p:cBhvr>
                                      <p:to>
                                        <p:strVal val="visible"/>
                                      </p:to>
                                    </p:set>
                                    <p:animEffect transition="in" filter="wipe(down)">
                                      <p:cBhvr>
                                        <p:cTn id="119" dur="580">
                                          <p:stCondLst>
                                            <p:cond delay="0"/>
                                          </p:stCondLst>
                                        </p:cTn>
                                        <p:tgtEl>
                                          <p:spTgt spid="14"/>
                                        </p:tgtEl>
                                      </p:cBhvr>
                                    </p:animEffect>
                                    <p:anim calcmode="lin" valueType="num">
                                      <p:cBhvr>
                                        <p:cTn id="12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25" dur="26">
                                          <p:stCondLst>
                                            <p:cond delay="650"/>
                                          </p:stCondLst>
                                        </p:cTn>
                                        <p:tgtEl>
                                          <p:spTgt spid="14"/>
                                        </p:tgtEl>
                                      </p:cBhvr>
                                      <p:to x="100000" y="60000"/>
                                    </p:animScale>
                                    <p:animScale>
                                      <p:cBhvr>
                                        <p:cTn id="126" dur="166" decel="50000">
                                          <p:stCondLst>
                                            <p:cond delay="676"/>
                                          </p:stCondLst>
                                        </p:cTn>
                                        <p:tgtEl>
                                          <p:spTgt spid="14"/>
                                        </p:tgtEl>
                                      </p:cBhvr>
                                      <p:to x="100000" y="100000"/>
                                    </p:animScale>
                                    <p:animScale>
                                      <p:cBhvr>
                                        <p:cTn id="127" dur="26">
                                          <p:stCondLst>
                                            <p:cond delay="1312"/>
                                          </p:stCondLst>
                                        </p:cTn>
                                        <p:tgtEl>
                                          <p:spTgt spid="14"/>
                                        </p:tgtEl>
                                      </p:cBhvr>
                                      <p:to x="100000" y="80000"/>
                                    </p:animScale>
                                    <p:animScale>
                                      <p:cBhvr>
                                        <p:cTn id="128" dur="166" decel="50000">
                                          <p:stCondLst>
                                            <p:cond delay="1338"/>
                                          </p:stCondLst>
                                        </p:cTn>
                                        <p:tgtEl>
                                          <p:spTgt spid="14"/>
                                        </p:tgtEl>
                                      </p:cBhvr>
                                      <p:to x="100000" y="100000"/>
                                    </p:animScale>
                                    <p:animScale>
                                      <p:cBhvr>
                                        <p:cTn id="129" dur="26">
                                          <p:stCondLst>
                                            <p:cond delay="1642"/>
                                          </p:stCondLst>
                                        </p:cTn>
                                        <p:tgtEl>
                                          <p:spTgt spid="14"/>
                                        </p:tgtEl>
                                      </p:cBhvr>
                                      <p:to x="100000" y="90000"/>
                                    </p:animScale>
                                    <p:animScale>
                                      <p:cBhvr>
                                        <p:cTn id="130" dur="166" decel="50000">
                                          <p:stCondLst>
                                            <p:cond delay="1668"/>
                                          </p:stCondLst>
                                        </p:cTn>
                                        <p:tgtEl>
                                          <p:spTgt spid="14"/>
                                        </p:tgtEl>
                                      </p:cBhvr>
                                      <p:to x="100000" y="100000"/>
                                    </p:animScale>
                                    <p:animScale>
                                      <p:cBhvr>
                                        <p:cTn id="131" dur="26">
                                          <p:stCondLst>
                                            <p:cond delay="1808"/>
                                          </p:stCondLst>
                                        </p:cTn>
                                        <p:tgtEl>
                                          <p:spTgt spid="14"/>
                                        </p:tgtEl>
                                      </p:cBhvr>
                                      <p:to x="100000" y="95000"/>
                                    </p:animScale>
                                    <p:animScale>
                                      <p:cBhvr>
                                        <p:cTn id="132"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3"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4" name="Rectángulo 3"/>
          <p:cNvSpPr/>
          <p:nvPr/>
        </p:nvSpPr>
        <p:spPr>
          <a:xfrm>
            <a:off x="899592" y="260648"/>
            <a:ext cx="7488832" cy="27363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800" b="1" dirty="0" smtClean="0">
                <a:solidFill>
                  <a:schemeClr val="tx1"/>
                </a:solidFill>
                <a:latin typeface="Arial" panose="020B0604020202020204" pitchFamily="34" charset="0"/>
                <a:cs typeface="Arial" panose="020B0604020202020204" pitchFamily="34" charset="0"/>
              </a:rPr>
              <a:t>¿Qué es una renta liquida por recuperación de deducciones?</a:t>
            </a:r>
            <a:endParaRPr lang="es-ES" sz="4800" b="1" dirty="0">
              <a:solidFill>
                <a:schemeClr val="tx1"/>
              </a:solidFill>
              <a:latin typeface="Arial" panose="020B0604020202020204" pitchFamily="34" charset="0"/>
              <a:cs typeface="Arial" panose="020B0604020202020204" pitchFamily="34" charset="0"/>
            </a:endParaRPr>
          </a:p>
        </p:txBody>
      </p:sp>
      <p:pic>
        <p:nvPicPr>
          <p:cNvPr id="1026" name="Picture 2" descr="http://www.canalgif.net/Gifs-animados/Signos/Interrogantes/Imagen-animada-Interrogante-17.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3223164"/>
            <a:ext cx="2592288"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119014"/>
      </p:ext>
    </p:extLst>
  </p:cSld>
  <p:clrMapOvr>
    <a:masterClrMapping/>
  </p:clrMapOvr>
  <p:transition spd="med">
    <p:pull dir="l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34708" y="44624"/>
            <a:ext cx="5889620" cy="954107"/>
          </a:xfrm>
          <a:prstGeom prst="rect">
            <a:avLst/>
          </a:prstGeom>
        </p:spPr>
        <p:txBody>
          <a:bodyPr wrap="square">
            <a:spAutoFit/>
          </a:bodyPr>
          <a:lstStyle/>
          <a:p>
            <a:pPr algn="ctr"/>
            <a:r>
              <a:rPr lang="es-CO" sz="2800" b="1" dirty="0" smtClean="0"/>
              <a:t>Tarifas del Impuesto Complementario de Normalización Tributaria</a:t>
            </a:r>
            <a:endParaRPr lang="es-CO" sz="2800" b="1" dirty="0"/>
          </a:p>
        </p:txBody>
      </p:sp>
      <p:sp>
        <p:nvSpPr>
          <p:cNvPr id="6" name="Recortar rectángulo de esquina diagonal 8"/>
          <p:cNvSpPr/>
          <p:nvPr/>
        </p:nvSpPr>
        <p:spPr>
          <a:xfrm>
            <a:off x="878624" y="1313290"/>
            <a:ext cx="2340260" cy="720080"/>
          </a:xfrm>
          <a:prstGeom prst="snip2DiagRect">
            <a:avLst/>
          </a:prstGeom>
          <a:solidFill>
            <a:srgbClr val="99C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a:solidFill>
                  <a:schemeClr val="tx1"/>
                </a:solidFill>
                <a:latin typeface="Arial" panose="020B0604020202020204" pitchFamily="34" charset="0"/>
                <a:cs typeface="Arial" panose="020B0604020202020204" pitchFamily="34" charset="0"/>
              </a:rPr>
              <a:t>A</a:t>
            </a:r>
            <a:r>
              <a:rPr lang="es-CO" sz="2000" dirty="0" smtClean="0">
                <a:solidFill>
                  <a:schemeClr val="tx1"/>
                </a:solidFill>
                <a:latin typeface="Arial" panose="020B0604020202020204" pitchFamily="34" charset="0"/>
                <a:cs typeface="Arial" panose="020B0604020202020204" pitchFamily="34" charset="0"/>
              </a:rPr>
              <a:t>ño 2015</a:t>
            </a:r>
            <a:endParaRPr lang="es-CO" sz="2000" dirty="0">
              <a:solidFill>
                <a:schemeClr val="tx1"/>
              </a:solidFill>
              <a:latin typeface="Arial" panose="020B0604020202020204" pitchFamily="34" charset="0"/>
              <a:cs typeface="Arial" panose="020B0604020202020204" pitchFamily="34" charset="0"/>
            </a:endParaRPr>
          </a:p>
        </p:txBody>
      </p:sp>
      <p:sp>
        <p:nvSpPr>
          <p:cNvPr id="8" name="Elipse 7"/>
          <p:cNvSpPr/>
          <p:nvPr/>
        </p:nvSpPr>
        <p:spPr>
          <a:xfrm>
            <a:off x="2186735" y="2492894"/>
            <a:ext cx="1314146" cy="720081"/>
          </a:xfrm>
          <a:prstGeom prst="ellipse">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solidFill>
                  <a:schemeClr val="accent1">
                    <a:lumMod val="50000"/>
                  </a:schemeClr>
                </a:solidFill>
              </a:rPr>
              <a:t>10%</a:t>
            </a:r>
            <a:endParaRPr lang="es-CO" sz="2200" b="1" dirty="0">
              <a:solidFill>
                <a:schemeClr val="accent1">
                  <a:lumMod val="50000"/>
                </a:schemeClr>
              </a:solidFill>
            </a:endParaRPr>
          </a:p>
        </p:txBody>
      </p:sp>
      <p:sp>
        <p:nvSpPr>
          <p:cNvPr id="9" name="Recortar rectángulo de esquina diagonal 8"/>
          <p:cNvSpPr/>
          <p:nvPr/>
        </p:nvSpPr>
        <p:spPr>
          <a:xfrm>
            <a:off x="1691680" y="3284983"/>
            <a:ext cx="2340260" cy="720080"/>
          </a:xfrm>
          <a:prstGeom prst="snip2Diag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a:solidFill>
                  <a:schemeClr val="tx1"/>
                </a:solidFill>
                <a:latin typeface="Arial" panose="020B0604020202020204" pitchFamily="34" charset="0"/>
                <a:cs typeface="Arial" panose="020B0604020202020204" pitchFamily="34" charset="0"/>
              </a:rPr>
              <a:t>A</a:t>
            </a:r>
            <a:r>
              <a:rPr lang="es-CO" sz="2000" dirty="0" smtClean="0">
                <a:solidFill>
                  <a:schemeClr val="tx1"/>
                </a:solidFill>
                <a:latin typeface="Arial" panose="020B0604020202020204" pitchFamily="34" charset="0"/>
                <a:cs typeface="Arial" panose="020B0604020202020204" pitchFamily="34" charset="0"/>
              </a:rPr>
              <a:t>ño 2016</a:t>
            </a:r>
            <a:endParaRPr lang="es-CO" sz="2000" dirty="0">
              <a:solidFill>
                <a:schemeClr val="tx1"/>
              </a:solidFill>
              <a:latin typeface="Arial" panose="020B0604020202020204" pitchFamily="34" charset="0"/>
              <a:cs typeface="Arial" panose="020B0604020202020204" pitchFamily="34" charset="0"/>
            </a:endParaRPr>
          </a:p>
        </p:txBody>
      </p:sp>
      <p:sp>
        <p:nvSpPr>
          <p:cNvPr id="11" name="Elipse 10"/>
          <p:cNvSpPr/>
          <p:nvPr/>
        </p:nvSpPr>
        <p:spPr>
          <a:xfrm>
            <a:off x="3185846" y="4509118"/>
            <a:ext cx="1314146" cy="720081"/>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t>11.5%</a:t>
            </a:r>
            <a:endParaRPr lang="es-CO" sz="2200" b="1" dirty="0"/>
          </a:p>
        </p:txBody>
      </p:sp>
      <p:sp>
        <p:nvSpPr>
          <p:cNvPr id="12" name="Recortar rectángulo de esquina diagonal 11"/>
          <p:cNvSpPr/>
          <p:nvPr/>
        </p:nvSpPr>
        <p:spPr>
          <a:xfrm>
            <a:off x="3005826" y="5373215"/>
            <a:ext cx="2340260" cy="720080"/>
          </a:xfrm>
          <a:prstGeom prst="snip2Diag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a:solidFill>
                  <a:schemeClr val="tx1"/>
                </a:solidFill>
                <a:latin typeface="Arial" panose="020B0604020202020204" pitchFamily="34" charset="0"/>
                <a:cs typeface="Arial" panose="020B0604020202020204" pitchFamily="34" charset="0"/>
              </a:rPr>
              <a:t>A</a:t>
            </a:r>
            <a:r>
              <a:rPr lang="es-CO" sz="2000" dirty="0" smtClean="0">
                <a:solidFill>
                  <a:schemeClr val="tx1"/>
                </a:solidFill>
                <a:latin typeface="Arial" panose="020B0604020202020204" pitchFamily="34" charset="0"/>
                <a:cs typeface="Arial" panose="020B0604020202020204" pitchFamily="34" charset="0"/>
              </a:rPr>
              <a:t>ño 2017</a:t>
            </a:r>
            <a:endParaRPr lang="es-CO" sz="2000" dirty="0">
              <a:solidFill>
                <a:schemeClr val="tx1"/>
              </a:solidFill>
              <a:latin typeface="Arial" panose="020B0604020202020204" pitchFamily="34" charset="0"/>
              <a:cs typeface="Arial" panose="020B0604020202020204" pitchFamily="34" charset="0"/>
            </a:endParaRPr>
          </a:p>
        </p:txBody>
      </p:sp>
      <p:sp>
        <p:nvSpPr>
          <p:cNvPr id="13" name="Flecha a la derecha con bandas 12"/>
          <p:cNvSpPr/>
          <p:nvPr/>
        </p:nvSpPr>
        <p:spPr>
          <a:xfrm>
            <a:off x="5706126" y="5445223"/>
            <a:ext cx="936104" cy="578754"/>
          </a:xfrm>
          <a:prstGeom prst="stripedRightArrow">
            <a:avLst/>
          </a:prstGeom>
          <a:solidFill>
            <a:srgbClr val="CCFFCC"/>
          </a:solidFill>
          <a:ln>
            <a:solidFill>
              <a:schemeClr val="bg1"/>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Elipse 13"/>
          <p:cNvSpPr/>
          <p:nvPr/>
        </p:nvSpPr>
        <p:spPr>
          <a:xfrm>
            <a:off x="7146286" y="5373215"/>
            <a:ext cx="1314146" cy="720081"/>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t>13%</a:t>
            </a:r>
            <a:endParaRPr lang="es-CO" sz="2200" b="1" dirty="0"/>
          </a:p>
        </p:txBody>
      </p:sp>
      <p:pic>
        <p:nvPicPr>
          <p:cNvPr id="3" name="Imagen 2"/>
          <p:cNvPicPr>
            <a:picLocks noChangeAspect="1"/>
          </p:cNvPicPr>
          <p:nvPr/>
        </p:nvPicPr>
        <p:blipFill>
          <a:blip r:embed="rId2"/>
          <a:stretch>
            <a:fillRect/>
          </a:stretch>
        </p:blipFill>
        <p:spPr>
          <a:xfrm>
            <a:off x="4499992" y="1742421"/>
            <a:ext cx="3000134" cy="3107561"/>
          </a:xfrm>
          <a:prstGeom prst="rect">
            <a:avLst/>
          </a:prstGeom>
        </p:spPr>
      </p:pic>
      <p:sp>
        <p:nvSpPr>
          <p:cNvPr id="15" name="Flecha doblada hacia arriba 14"/>
          <p:cNvSpPr/>
          <p:nvPr/>
        </p:nvSpPr>
        <p:spPr>
          <a:xfrm rot="5400000">
            <a:off x="854935" y="2082608"/>
            <a:ext cx="1180614" cy="1080120"/>
          </a:xfrm>
          <a:prstGeom prst="bentUpArrow">
            <a:avLst>
              <a:gd name="adj1" fmla="val 25000"/>
              <a:gd name="adj2" fmla="val 29502"/>
              <a:gd name="adj3" fmla="val 41426"/>
            </a:avLst>
          </a:prstGeom>
          <a:solidFill>
            <a:srgbClr val="00B050"/>
          </a:solidFill>
          <a:ln>
            <a:solidFill>
              <a:schemeClr val="bg1"/>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 name="Flecha doblada hacia arriba 16"/>
          <p:cNvSpPr/>
          <p:nvPr/>
        </p:nvSpPr>
        <p:spPr>
          <a:xfrm rot="5400000">
            <a:off x="1677437" y="4098832"/>
            <a:ext cx="1180614" cy="1080120"/>
          </a:xfrm>
          <a:prstGeom prst="bentUpArrow">
            <a:avLst>
              <a:gd name="adj1" fmla="val 25000"/>
              <a:gd name="adj2" fmla="val 29502"/>
              <a:gd name="adj3" fmla="val 41426"/>
            </a:avLst>
          </a:prstGeom>
          <a:solidFill>
            <a:srgbClr val="00B0F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7319510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1000" fill="hold"/>
                                        <p:tgtEl>
                                          <p:spTgt spid="15"/>
                                        </p:tgtEl>
                                        <p:attrNameLst>
                                          <p:attrName>ppt_w</p:attrName>
                                        </p:attrNameLst>
                                      </p:cBhvr>
                                      <p:tavLst>
                                        <p:tav tm="0">
                                          <p:val>
                                            <p:fltVal val="0"/>
                                          </p:val>
                                        </p:tav>
                                        <p:tav tm="100000">
                                          <p:val>
                                            <p:strVal val="#ppt_w"/>
                                          </p:val>
                                        </p:tav>
                                      </p:tavLst>
                                    </p:anim>
                                    <p:anim calcmode="lin" valueType="num">
                                      <p:cBhvr>
                                        <p:cTn id="14" dur="1000" fill="hold"/>
                                        <p:tgtEl>
                                          <p:spTgt spid="15"/>
                                        </p:tgtEl>
                                        <p:attrNameLst>
                                          <p:attrName>ppt_h</p:attrName>
                                        </p:attrNameLst>
                                      </p:cBhvr>
                                      <p:tavLst>
                                        <p:tav tm="0">
                                          <p:val>
                                            <p:fltVal val="0"/>
                                          </p:val>
                                        </p:tav>
                                        <p:tav tm="100000">
                                          <p:val>
                                            <p:strVal val="#ppt_h"/>
                                          </p:val>
                                        </p:tav>
                                      </p:tavLst>
                                    </p:anim>
                                    <p:anim calcmode="lin" valueType="num">
                                      <p:cBhvr>
                                        <p:cTn id="15" dur="1000" fill="hold"/>
                                        <p:tgtEl>
                                          <p:spTgt spid="15"/>
                                        </p:tgtEl>
                                        <p:attrNameLst>
                                          <p:attrName>style.rotation</p:attrName>
                                        </p:attrNameLst>
                                      </p:cBhvr>
                                      <p:tavLst>
                                        <p:tav tm="0">
                                          <p:val>
                                            <p:fltVal val="90"/>
                                          </p:val>
                                        </p:tav>
                                        <p:tav tm="100000">
                                          <p:val>
                                            <p:fltVal val="0"/>
                                          </p:val>
                                        </p:tav>
                                      </p:tavLst>
                                    </p:anim>
                                    <p:animEffect transition="in" filter="fade">
                                      <p:cBhvr>
                                        <p:cTn id="16" dur="1000"/>
                                        <p:tgtEl>
                                          <p:spTgt spid="15"/>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80">
                                          <p:stCondLst>
                                            <p:cond delay="0"/>
                                          </p:stCondLst>
                                        </p:cTn>
                                        <p:tgtEl>
                                          <p:spTgt spid="9"/>
                                        </p:tgtEl>
                                      </p:cBhvr>
                                    </p:animEffect>
                                    <p:anim calcmode="lin" valueType="num">
                                      <p:cBhvr>
                                        <p:cTn id="2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3" dur="26">
                                          <p:stCondLst>
                                            <p:cond delay="650"/>
                                          </p:stCondLst>
                                        </p:cTn>
                                        <p:tgtEl>
                                          <p:spTgt spid="9"/>
                                        </p:tgtEl>
                                      </p:cBhvr>
                                      <p:to x="100000" y="60000"/>
                                    </p:animScale>
                                    <p:animScale>
                                      <p:cBhvr>
                                        <p:cTn id="34" dur="166" decel="50000">
                                          <p:stCondLst>
                                            <p:cond delay="676"/>
                                          </p:stCondLst>
                                        </p:cTn>
                                        <p:tgtEl>
                                          <p:spTgt spid="9"/>
                                        </p:tgtEl>
                                      </p:cBhvr>
                                      <p:to x="100000" y="100000"/>
                                    </p:animScale>
                                    <p:animScale>
                                      <p:cBhvr>
                                        <p:cTn id="35" dur="26">
                                          <p:stCondLst>
                                            <p:cond delay="1312"/>
                                          </p:stCondLst>
                                        </p:cTn>
                                        <p:tgtEl>
                                          <p:spTgt spid="9"/>
                                        </p:tgtEl>
                                      </p:cBhvr>
                                      <p:to x="100000" y="80000"/>
                                    </p:animScale>
                                    <p:animScale>
                                      <p:cBhvr>
                                        <p:cTn id="36" dur="166" decel="50000">
                                          <p:stCondLst>
                                            <p:cond delay="1338"/>
                                          </p:stCondLst>
                                        </p:cTn>
                                        <p:tgtEl>
                                          <p:spTgt spid="9"/>
                                        </p:tgtEl>
                                      </p:cBhvr>
                                      <p:to x="100000" y="100000"/>
                                    </p:animScale>
                                    <p:animScale>
                                      <p:cBhvr>
                                        <p:cTn id="37" dur="26">
                                          <p:stCondLst>
                                            <p:cond delay="1642"/>
                                          </p:stCondLst>
                                        </p:cTn>
                                        <p:tgtEl>
                                          <p:spTgt spid="9"/>
                                        </p:tgtEl>
                                      </p:cBhvr>
                                      <p:to x="100000" y="90000"/>
                                    </p:animScale>
                                    <p:animScale>
                                      <p:cBhvr>
                                        <p:cTn id="38" dur="166" decel="50000">
                                          <p:stCondLst>
                                            <p:cond delay="1668"/>
                                          </p:stCondLst>
                                        </p:cTn>
                                        <p:tgtEl>
                                          <p:spTgt spid="9"/>
                                        </p:tgtEl>
                                      </p:cBhvr>
                                      <p:to x="100000" y="100000"/>
                                    </p:animScale>
                                    <p:animScale>
                                      <p:cBhvr>
                                        <p:cTn id="39" dur="26">
                                          <p:stCondLst>
                                            <p:cond delay="1808"/>
                                          </p:stCondLst>
                                        </p:cTn>
                                        <p:tgtEl>
                                          <p:spTgt spid="9"/>
                                        </p:tgtEl>
                                      </p:cBhvr>
                                      <p:to x="100000" y="95000"/>
                                    </p:animScale>
                                    <p:animScale>
                                      <p:cBhvr>
                                        <p:cTn id="40" dur="166" decel="50000">
                                          <p:stCondLst>
                                            <p:cond delay="1834"/>
                                          </p:stCondLst>
                                        </p:cTn>
                                        <p:tgtEl>
                                          <p:spTgt spid="9"/>
                                        </p:tgtEl>
                                      </p:cBhvr>
                                      <p:to x="100000" y="100000"/>
                                    </p:animScale>
                                  </p:childTnLst>
                                </p:cTn>
                              </p:par>
                              <p:par>
                                <p:cTn id="41" presetID="26"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down)">
                                      <p:cBhvr>
                                        <p:cTn id="43" dur="580">
                                          <p:stCondLst>
                                            <p:cond delay="0"/>
                                          </p:stCondLst>
                                        </p:cTn>
                                        <p:tgtEl>
                                          <p:spTgt spid="17"/>
                                        </p:tgtEl>
                                      </p:cBhvr>
                                    </p:animEffect>
                                    <p:anim calcmode="lin" valueType="num">
                                      <p:cBhvr>
                                        <p:cTn id="44"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49" dur="26">
                                          <p:stCondLst>
                                            <p:cond delay="650"/>
                                          </p:stCondLst>
                                        </p:cTn>
                                        <p:tgtEl>
                                          <p:spTgt spid="17"/>
                                        </p:tgtEl>
                                      </p:cBhvr>
                                      <p:to x="100000" y="60000"/>
                                    </p:animScale>
                                    <p:animScale>
                                      <p:cBhvr>
                                        <p:cTn id="50" dur="166" decel="50000">
                                          <p:stCondLst>
                                            <p:cond delay="676"/>
                                          </p:stCondLst>
                                        </p:cTn>
                                        <p:tgtEl>
                                          <p:spTgt spid="17"/>
                                        </p:tgtEl>
                                      </p:cBhvr>
                                      <p:to x="100000" y="100000"/>
                                    </p:animScale>
                                    <p:animScale>
                                      <p:cBhvr>
                                        <p:cTn id="51" dur="26">
                                          <p:stCondLst>
                                            <p:cond delay="1312"/>
                                          </p:stCondLst>
                                        </p:cTn>
                                        <p:tgtEl>
                                          <p:spTgt spid="17"/>
                                        </p:tgtEl>
                                      </p:cBhvr>
                                      <p:to x="100000" y="80000"/>
                                    </p:animScale>
                                    <p:animScale>
                                      <p:cBhvr>
                                        <p:cTn id="52" dur="166" decel="50000">
                                          <p:stCondLst>
                                            <p:cond delay="1338"/>
                                          </p:stCondLst>
                                        </p:cTn>
                                        <p:tgtEl>
                                          <p:spTgt spid="17"/>
                                        </p:tgtEl>
                                      </p:cBhvr>
                                      <p:to x="100000" y="100000"/>
                                    </p:animScale>
                                    <p:animScale>
                                      <p:cBhvr>
                                        <p:cTn id="53" dur="26">
                                          <p:stCondLst>
                                            <p:cond delay="1642"/>
                                          </p:stCondLst>
                                        </p:cTn>
                                        <p:tgtEl>
                                          <p:spTgt spid="17"/>
                                        </p:tgtEl>
                                      </p:cBhvr>
                                      <p:to x="100000" y="90000"/>
                                    </p:animScale>
                                    <p:animScale>
                                      <p:cBhvr>
                                        <p:cTn id="54" dur="166" decel="50000">
                                          <p:stCondLst>
                                            <p:cond delay="1668"/>
                                          </p:stCondLst>
                                        </p:cTn>
                                        <p:tgtEl>
                                          <p:spTgt spid="17"/>
                                        </p:tgtEl>
                                      </p:cBhvr>
                                      <p:to x="100000" y="100000"/>
                                    </p:animScale>
                                    <p:animScale>
                                      <p:cBhvr>
                                        <p:cTn id="55" dur="26">
                                          <p:stCondLst>
                                            <p:cond delay="1808"/>
                                          </p:stCondLst>
                                        </p:cTn>
                                        <p:tgtEl>
                                          <p:spTgt spid="17"/>
                                        </p:tgtEl>
                                      </p:cBhvr>
                                      <p:to x="100000" y="95000"/>
                                    </p:animScale>
                                    <p:animScale>
                                      <p:cBhvr>
                                        <p:cTn id="56" dur="166" decel="50000">
                                          <p:stCondLst>
                                            <p:cond delay="1834"/>
                                          </p:stCondLst>
                                        </p:cTn>
                                        <p:tgtEl>
                                          <p:spTgt spid="17"/>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down)">
                                      <p:cBhvr>
                                        <p:cTn id="59" dur="580">
                                          <p:stCondLst>
                                            <p:cond delay="0"/>
                                          </p:stCondLst>
                                        </p:cTn>
                                        <p:tgtEl>
                                          <p:spTgt spid="11"/>
                                        </p:tgtEl>
                                      </p:cBhvr>
                                    </p:animEffect>
                                    <p:anim calcmode="lin" valueType="num">
                                      <p:cBhvr>
                                        <p:cTn id="6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65" dur="26">
                                          <p:stCondLst>
                                            <p:cond delay="650"/>
                                          </p:stCondLst>
                                        </p:cTn>
                                        <p:tgtEl>
                                          <p:spTgt spid="11"/>
                                        </p:tgtEl>
                                      </p:cBhvr>
                                      <p:to x="100000" y="60000"/>
                                    </p:animScale>
                                    <p:animScale>
                                      <p:cBhvr>
                                        <p:cTn id="66" dur="166" decel="50000">
                                          <p:stCondLst>
                                            <p:cond delay="676"/>
                                          </p:stCondLst>
                                        </p:cTn>
                                        <p:tgtEl>
                                          <p:spTgt spid="11"/>
                                        </p:tgtEl>
                                      </p:cBhvr>
                                      <p:to x="100000" y="100000"/>
                                    </p:animScale>
                                    <p:animScale>
                                      <p:cBhvr>
                                        <p:cTn id="67" dur="26">
                                          <p:stCondLst>
                                            <p:cond delay="1312"/>
                                          </p:stCondLst>
                                        </p:cTn>
                                        <p:tgtEl>
                                          <p:spTgt spid="11"/>
                                        </p:tgtEl>
                                      </p:cBhvr>
                                      <p:to x="100000" y="80000"/>
                                    </p:animScale>
                                    <p:animScale>
                                      <p:cBhvr>
                                        <p:cTn id="68" dur="166" decel="50000">
                                          <p:stCondLst>
                                            <p:cond delay="1338"/>
                                          </p:stCondLst>
                                        </p:cTn>
                                        <p:tgtEl>
                                          <p:spTgt spid="11"/>
                                        </p:tgtEl>
                                      </p:cBhvr>
                                      <p:to x="100000" y="100000"/>
                                    </p:animScale>
                                    <p:animScale>
                                      <p:cBhvr>
                                        <p:cTn id="69" dur="26">
                                          <p:stCondLst>
                                            <p:cond delay="1642"/>
                                          </p:stCondLst>
                                        </p:cTn>
                                        <p:tgtEl>
                                          <p:spTgt spid="11"/>
                                        </p:tgtEl>
                                      </p:cBhvr>
                                      <p:to x="100000" y="90000"/>
                                    </p:animScale>
                                    <p:animScale>
                                      <p:cBhvr>
                                        <p:cTn id="70" dur="166" decel="50000">
                                          <p:stCondLst>
                                            <p:cond delay="1668"/>
                                          </p:stCondLst>
                                        </p:cTn>
                                        <p:tgtEl>
                                          <p:spTgt spid="11"/>
                                        </p:tgtEl>
                                      </p:cBhvr>
                                      <p:to x="100000" y="100000"/>
                                    </p:animScale>
                                    <p:animScale>
                                      <p:cBhvr>
                                        <p:cTn id="71" dur="26">
                                          <p:stCondLst>
                                            <p:cond delay="1808"/>
                                          </p:stCondLst>
                                        </p:cTn>
                                        <p:tgtEl>
                                          <p:spTgt spid="11"/>
                                        </p:tgtEl>
                                      </p:cBhvr>
                                      <p:to x="100000" y="95000"/>
                                    </p:animScale>
                                    <p:animScale>
                                      <p:cBhvr>
                                        <p:cTn id="72" dur="166" decel="50000">
                                          <p:stCondLst>
                                            <p:cond delay="1834"/>
                                          </p:stCondLst>
                                        </p:cTn>
                                        <p:tgtEl>
                                          <p:spTgt spid="11"/>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ipe(down)">
                                      <p:cBhvr>
                                        <p:cTn id="77" dur="580">
                                          <p:stCondLst>
                                            <p:cond delay="0"/>
                                          </p:stCondLst>
                                        </p:cTn>
                                        <p:tgtEl>
                                          <p:spTgt spid="12"/>
                                        </p:tgtEl>
                                      </p:cBhvr>
                                    </p:animEffect>
                                    <p:anim calcmode="lin" valueType="num">
                                      <p:cBhvr>
                                        <p:cTn id="7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83" dur="26">
                                          <p:stCondLst>
                                            <p:cond delay="650"/>
                                          </p:stCondLst>
                                        </p:cTn>
                                        <p:tgtEl>
                                          <p:spTgt spid="12"/>
                                        </p:tgtEl>
                                      </p:cBhvr>
                                      <p:to x="100000" y="60000"/>
                                    </p:animScale>
                                    <p:animScale>
                                      <p:cBhvr>
                                        <p:cTn id="84" dur="166" decel="50000">
                                          <p:stCondLst>
                                            <p:cond delay="676"/>
                                          </p:stCondLst>
                                        </p:cTn>
                                        <p:tgtEl>
                                          <p:spTgt spid="12"/>
                                        </p:tgtEl>
                                      </p:cBhvr>
                                      <p:to x="100000" y="100000"/>
                                    </p:animScale>
                                    <p:animScale>
                                      <p:cBhvr>
                                        <p:cTn id="85" dur="26">
                                          <p:stCondLst>
                                            <p:cond delay="1312"/>
                                          </p:stCondLst>
                                        </p:cTn>
                                        <p:tgtEl>
                                          <p:spTgt spid="12"/>
                                        </p:tgtEl>
                                      </p:cBhvr>
                                      <p:to x="100000" y="80000"/>
                                    </p:animScale>
                                    <p:animScale>
                                      <p:cBhvr>
                                        <p:cTn id="86" dur="166" decel="50000">
                                          <p:stCondLst>
                                            <p:cond delay="1338"/>
                                          </p:stCondLst>
                                        </p:cTn>
                                        <p:tgtEl>
                                          <p:spTgt spid="12"/>
                                        </p:tgtEl>
                                      </p:cBhvr>
                                      <p:to x="100000" y="100000"/>
                                    </p:animScale>
                                    <p:animScale>
                                      <p:cBhvr>
                                        <p:cTn id="87" dur="26">
                                          <p:stCondLst>
                                            <p:cond delay="1642"/>
                                          </p:stCondLst>
                                        </p:cTn>
                                        <p:tgtEl>
                                          <p:spTgt spid="12"/>
                                        </p:tgtEl>
                                      </p:cBhvr>
                                      <p:to x="100000" y="90000"/>
                                    </p:animScale>
                                    <p:animScale>
                                      <p:cBhvr>
                                        <p:cTn id="88" dur="166" decel="50000">
                                          <p:stCondLst>
                                            <p:cond delay="1668"/>
                                          </p:stCondLst>
                                        </p:cTn>
                                        <p:tgtEl>
                                          <p:spTgt spid="12"/>
                                        </p:tgtEl>
                                      </p:cBhvr>
                                      <p:to x="100000" y="100000"/>
                                    </p:animScale>
                                    <p:animScale>
                                      <p:cBhvr>
                                        <p:cTn id="89" dur="26">
                                          <p:stCondLst>
                                            <p:cond delay="1808"/>
                                          </p:stCondLst>
                                        </p:cTn>
                                        <p:tgtEl>
                                          <p:spTgt spid="12"/>
                                        </p:tgtEl>
                                      </p:cBhvr>
                                      <p:to x="100000" y="95000"/>
                                    </p:animScale>
                                    <p:animScale>
                                      <p:cBhvr>
                                        <p:cTn id="90" dur="166" decel="50000">
                                          <p:stCondLst>
                                            <p:cond delay="1834"/>
                                          </p:stCondLst>
                                        </p:cTn>
                                        <p:tgtEl>
                                          <p:spTgt spid="12"/>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wipe(down)">
                                      <p:cBhvr>
                                        <p:cTn id="93" dur="580">
                                          <p:stCondLst>
                                            <p:cond delay="0"/>
                                          </p:stCondLst>
                                        </p:cTn>
                                        <p:tgtEl>
                                          <p:spTgt spid="13"/>
                                        </p:tgtEl>
                                      </p:cBhvr>
                                    </p:animEffect>
                                    <p:anim calcmode="lin" valueType="num">
                                      <p:cBhvr>
                                        <p:cTn id="9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99" dur="26">
                                          <p:stCondLst>
                                            <p:cond delay="650"/>
                                          </p:stCondLst>
                                        </p:cTn>
                                        <p:tgtEl>
                                          <p:spTgt spid="13"/>
                                        </p:tgtEl>
                                      </p:cBhvr>
                                      <p:to x="100000" y="60000"/>
                                    </p:animScale>
                                    <p:animScale>
                                      <p:cBhvr>
                                        <p:cTn id="100" dur="166" decel="50000">
                                          <p:stCondLst>
                                            <p:cond delay="676"/>
                                          </p:stCondLst>
                                        </p:cTn>
                                        <p:tgtEl>
                                          <p:spTgt spid="13"/>
                                        </p:tgtEl>
                                      </p:cBhvr>
                                      <p:to x="100000" y="100000"/>
                                    </p:animScale>
                                    <p:animScale>
                                      <p:cBhvr>
                                        <p:cTn id="101" dur="26">
                                          <p:stCondLst>
                                            <p:cond delay="1312"/>
                                          </p:stCondLst>
                                        </p:cTn>
                                        <p:tgtEl>
                                          <p:spTgt spid="13"/>
                                        </p:tgtEl>
                                      </p:cBhvr>
                                      <p:to x="100000" y="80000"/>
                                    </p:animScale>
                                    <p:animScale>
                                      <p:cBhvr>
                                        <p:cTn id="102" dur="166" decel="50000">
                                          <p:stCondLst>
                                            <p:cond delay="1338"/>
                                          </p:stCondLst>
                                        </p:cTn>
                                        <p:tgtEl>
                                          <p:spTgt spid="13"/>
                                        </p:tgtEl>
                                      </p:cBhvr>
                                      <p:to x="100000" y="100000"/>
                                    </p:animScale>
                                    <p:animScale>
                                      <p:cBhvr>
                                        <p:cTn id="103" dur="26">
                                          <p:stCondLst>
                                            <p:cond delay="1642"/>
                                          </p:stCondLst>
                                        </p:cTn>
                                        <p:tgtEl>
                                          <p:spTgt spid="13"/>
                                        </p:tgtEl>
                                      </p:cBhvr>
                                      <p:to x="100000" y="90000"/>
                                    </p:animScale>
                                    <p:animScale>
                                      <p:cBhvr>
                                        <p:cTn id="104" dur="166" decel="50000">
                                          <p:stCondLst>
                                            <p:cond delay="1668"/>
                                          </p:stCondLst>
                                        </p:cTn>
                                        <p:tgtEl>
                                          <p:spTgt spid="13"/>
                                        </p:tgtEl>
                                      </p:cBhvr>
                                      <p:to x="100000" y="100000"/>
                                    </p:animScale>
                                    <p:animScale>
                                      <p:cBhvr>
                                        <p:cTn id="105" dur="26">
                                          <p:stCondLst>
                                            <p:cond delay="1808"/>
                                          </p:stCondLst>
                                        </p:cTn>
                                        <p:tgtEl>
                                          <p:spTgt spid="13"/>
                                        </p:tgtEl>
                                      </p:cBhvr>
                                      <p:to x="100000" y="95000"/>
                                    </p:animScale>
                                    <p:animScale>
                                      <p:cBhvr>
                                        <p:cTn id="106" dur="166" decel="50000">
                                          <p:stCondLst>
                                            <p:cond delay="1834"/>
                                          </p:stCondLst>
                                        </p:cTn>
                                        <p:tgtEl>
                                          <p:spTgt spid="13"/>
                                        </p:tgtEl>
                                      </p:cBhvr>
                                      <p:to x="100000" y="100000"/>
                                    </p:animScale>
                                  </p:childTnLst>
                                </p:cTn>
                              </p:par>
                              <p:par>
                                <p:cTn id="107" presetID="26" presetClass="entr" presetSubtype="0" fill="hold" grpId="0" nodeType="withEffect">
                                  <p:stCondLst>
                                    <p:cond delay="0"/>
                                  </p:stCondLst>
                                  <p:childTnLst>
                                    <p:set>
                                      <p:cBhvr>
                                        <p:cTn id="108" dur="1" fill="hold">
                                          <p:stCondLst>
                                            <p:cond delay="0"/>
                                          </p:stCondLst>
                                        </p:cTn>
                                        <p:tgtEl>
                                          <p:spTgt spid="14"/>
                                        </p:tgtEl>
                                        <p:attrNameLst>
                                          <p:attrName>style.visibility</p:attrName>
                                        </p:attrNameLst>
                                      </p:cBhvr>
                                      <p:to>
                                        <p:strVal val="visible"/>
                                      </p:to>
                                    </p:set>
                                    <p:animEffect transition="in" filter="wipe(down)">
                                      <p:cBhvr>
                                        <p:cTn id="109" dur="580">
                                          <p:stCondLst>
                                            <p:cond delay="0"/>
                                          </p:stCondLst>
                                        </p:cTn>
                                        <p:tgtEl>
                                          <p:spTgt spid="14"/>
                                        </p:tgtEl>
                                      </p:cBhvr>
                                    </p:animEffect>
                                    <p:anim calcmode="lin" valueType="num">
                                      <p:cBhvr>
                                        <p:cTn id="11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15" dur="26">
                                          <p:stCondLst>
                                            <p:cond delay="650"/>
                                          </p:stCondLst>
                                        </p:cTn>
                                        <p:tgtEl>
                                          <p:spTgt spid="14"/>
                                        </p:tgtEl>
                                      </p:cBhvr>
                                      <p:to x="100000" y="60000"/>
                                    </p:animScale>
                                    <p:animScale>
                                      <p:cBhvr>
                                        <p:cTn id="116" dur="166" decel="50000">
                                          <p:stCondLst>
                                            <p:cond delay="676"/>
                                          </p:stCondLst>
                                        </p:cTn>
                                        <p:tgtEl>
                                          <p:spTgt spid="14"/>
                                        </p:tgtEl>
                                      </p:cBhvr>
                                      <p:to x="100000" y="100000"/>
                                    </p:animScale>
                                    <p:animScale>
                                      <p:cBhvr>
                                        <p:cTn id="117" dur="26">
                                          <p:stCondLst>
                                            <p:cond delay="1312"/>
                                          </p:stCondLst>
                                        </p:cTn>
                                        <p:tgtEl>
                                          <p:spTgt spid="14"/>
                                        </p:tgtEl>
                                      </p:cBhvr>
                                      <p:to x="100000" y="80000"/>
                                    </p:animScale>
                                    <p:animScale>
                                      <p:cBhvr>
                                        <p:cTn id="118" dur="166" decel="50000">
                                          <p:stCondLst>
                                            <p:cond delay="1338"/>
                                          </p:stCondLst>
                                        </p:cTn>
                                        <p:tgtEl>
                                          <p:spTgt spid="14"/>
                                        </p:tgtEl>
                                      </p:cBhvr>
                                      <p:to x="100000" y="100000"/>
                                    </p:animScale>
                                    <p:animScale>
                                      <p:cBhvr>
                                        <p:cTn id="119" dur="26">
                                          <p:stCondLst>
                                            <p:cond delay="1642"/>
                                          </p:stCondLst>
                                        </p:cTn>
                                        <p:tgtEl>
                                          <p:spTgt spid="14"/>
                                        </p:tgtEl>
                                      </p:cBhvr>
                                      <p:to x="100000" y="90000"/>
                                    </p:animScale>
                                    <p:animScale>
                                      <p:cBhvr>
                                        <p:cTn id="120" dur="166" decel="50000">
                                          <p:stCondLst>
                                            <p:cond delay="1668"/>
                                          </p:stCondLst>
                                        </p:cTn>
                                        <p:tgtEl>
                                          <p:spTgt spid="14"/>
                                        </p:tgtEl>
                                      </p:cBhvr>
                                      <p:to x="100000" y="100000"/>
                                    </p:animScale>
                                    <p:animScale>
                                      <p:cBhvr>
                                        <p:cTn id="121" dur="26">
                                          <p:stCondLst>
                                            <p:cond delay="1808"/>
                                          </p:stCondLst>
                                        </p:cTn>
                                        <p:tgtEl>
                                          <p:spTgt spid="14"/>
                                        </p:tgtEl>
                                      </p:cBhvr>
                                      <p:to x="100000" y="95000"/>
                                    </p:animScale>
                                    <p:animScale>
                                      <p:cBhvr>
                                        <p:cTn id="122"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1" grpId="0" animBg="1"/>
      <p:bldP spid="12" grpId="0" animBg="1"/>
      <p:bldP spid="13" grpId="0" animBg="1"/>
      <p:bldP spid="14" grpId="0" animBg="1"/>
      <p:bldP spid="15" grpId="0" animBg="1"/>
      <p:bldP spid="17"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259632" y="908720"/>
            <a:ext cx="669674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chemeClr val="tx1"/>
                </a:solidFill>
              </a:rPr>
              <a:t>Sobretasa al impuesto - CREE</a:t>
            </a:r>
            <a:endParaRPr lang="es-CO" sz="3200" b="1" dirty="0">
              <a:solidFill>
                <a:schemeClr val="tx1"/>
              </a:solidFill>
            </a:endParaRPr>
          </a:p>
        </p:txBody>
      </p:sp>
      <p:graphicFrame>
        <p:nvGraphicFramePr>
          <p:cNvPr id="3" name="Tabla 2"/>
          <p:cNvGraphicFramePr>
            <a:graphicFrameLocks noGrp="1"/>
          </p:cNvGraphicFramePr>
          <p:nvPr>
            <p:extLst/>
          </p:nvPr>
        </p:nvGraphicFramePr>
        <p:xfrm>
          <a:off x="899591" y="2266935"/>
          <a:ext cx="7776865" cy="2242185"/>
        </p:xfrm>
        <a:graphic>
          <a:graphicData uri="http://schemas.openxmlformats.org/drawingml/2006/table">
            <a:tbl>
              <a:tblPr>
                <a:tableStyleId>{5C22544A-7EE6-4342-B048-85BDC9FD1C3A}</a:tableStyleId>
              </a:tblPr>
              <a:tblGrid>
                <a:gridCol w="1515829">
                  <a:extLst>
                    <a:ext uri="{9D8B030D-6E8A-4147-A177-3AD203B41FA5}">
                      <a16:colId xmlns:a16="http://schemas.microsoft.com/office/drawing/2014/main" xmlns="" val="20000"/>
                    </a:ext>
                  </a:extLst>
                </a:gridCol>
                <a:gridCol w="1423562">
                  <a:extLst>
                    <a:ext uri="{9D8B030D-6E8A-4147-A177-3AD203B41FA5}">
                      <a16:colId xmlns:a16="http://schemas.microsoft.com/office/drawing/2014/main" xmlns="" val="20001"/>
                    </a:ext>
                  </a:extLst>
                </a:gridCol>
                <a:gridCol w="1581735">
                  <a:extLst>
                    <a:ext uri="{9D8B030D-6E8A-4147-A177-3AD203B41FA5}">
                      <a16:colId xmlns:a16="http://schemas.microsoft.com/office/drawing/2014/main" xmlns="" val="20002"/>
                    </a:ext>
                  </a:extLst>
                </a:gridCol>
                <a:gridCol w="3255739">
                  <a:extLst>
                    <a:ext uri="{9D8B030D-6E8A-4147-A177-3AD203B41FA5}">
                      <a16:colId xmlns:a16="http://schemas.microsoft.com/office/drawing/2014/main" xmlns="" val="20003"/>
                    </a:ext>
                  </a:extLst>
                </a:gridCol>
              </a:tblGrid>
              <a:tr h="200025">
                <a:tc gridSpan="4">
                  <a:txBody>
                    <a:bodyPr/>
                    <a:lstStyle/>
                    <a:p>
                      <a:pPr algn="ctr" fontAlgn="b"/>
                      <a:r>
                        <a:rPr lang="es-CO" sz="1600" b="1" u="none" strike="noStrike" dirty="0">
                          <a:effectLst/>
                          <a:latin typeface="Arial" panose="020B0604020202020204" pitchFamily="34" charset="0"/>
                          <a:cs typeface="Arial" panose="020B0604020202020204" pitchFamily="34" charset="0"/>
                        </a:rPr>
                        <a:t>TABLA SOBRETASA IMPUESTO SOBRE LA RENTA PARA LA EQUIDAD - CREE AÑO 2016</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xmlns="" val="10000"/>
                  </a:ext>
                </a:extLst>
              </a:tr>
              <a:tr h="200025">
                <a:tc gridSpan="2">
                  <a:txBody>
                    <a:bodyPr/>
                    <a:lstStyle/>
                    <a:p>
                      <a:pPr algn="ctr" fontAlgn="b"/>
                      <a:r>
                        <a:rPr lang="es-CO" sz="1600" b="1" u="none" strike="noStrike" dirty="0">
                          <a:effectLst/>
                          <a:latin typeface="Arial" panose="020B0604020202020204" pitchFamily="34" charset="0"/>
                          <a:cs typeface="Arial" panose="020B0604020202020204" pitchFamily="34" charset="0"/>
                        </a:rPr>
                        <a:t>RANGOS DE BASE GRAVABLE $</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hMerge="1">
                  <a:txBody>
                    <a:bodyPr/>
                    <a:lstStyle/>
                    <a:p>
                      <a:endParaRPr lang="es-CO"/>
                    </a:p>
                  </a:txBody>
                  <a:tcPr/>
                </a:tc>
                <a:tc rowSpan="2">
                  <a:txBody>
                    <a:bodyPr/>
                    <a:lstStyle/>
                    <a:p>
                      <a:pPr algn="ctr" fontAlgn="b"/>
                      <a:r>
                        <a:rPr lang="es-CO" sz="1600" b="1" u="none" strike="noStrike" dirty="0">
                          <a:effectLst/>
                          <a:latin typeface="Arial" panose="020B0604020202020204" pitchFamily="34" charset="0"/>
                          <a:cs typeface="Arial" panose="020B0604020202020204" pitchFamily="34" charset="0"/>
                        </a:rPr>
                        <a:t>TARIFA MARGINAL</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rowSpan="2">
                  <a:txBody>
                    <a:bodyPr/>
                    <a:lstStyle/>
                    <a:p>
                      <a:pPr algn="ctr" fontAlgn="b"/>
                      <a:r>
                        <a:rPr lang="es-CO" sz="1600" b="1" u="none" strike="noStrike" dirty="0">
                          <a:effectLst/>
                          <a:latin typeface="Arial" panose="020B0604020202020204" pitchFamily="34" charset="0"/>
                          <a:cs typeface="Arial" panose="020B0604020202020204" pitchFamily="34" charset="0"/>
                        </a:rPr>
                        <a:t>IMPUESTO</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1"/>
                  </a:ext>
                </a:extLst>
              </a:tr>
              <a:tr h="200025">
                <a:tc>
                  <a:txBody>
                    <a:bodyPr/>
                    <a:lstStyle/>
                    <a:p>
                      <a:pPr algn="ctr" fontAlgn="b"/>
                      <a:r>
                        <a:rPr lang="es-CO" sz="1600" b="1" u="none" strike="noStrike" dirty="0">
                          <a:effectLst/>
                          <a:latin typeface="Arial" panose="020B0604020202020204" pitchFamily="34" charset="0"/>
                          <a:cs typeface="Arial" panose="020B0604020202020204" pitchFamily="34" charset="0"/>
                        </a:rPr>
                        <a:t>Limite inferior</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CO" sz="1600" b="1" u="none" strike="noStrike" dirty="0">
                          <a:effectLst/>
                          <a:latin typeface="Arial" panose="020B0604020202020204" pitchFamily="34" charset="0"/>
                          <a:cs typeface="Arial" panose="020B0604020202020204" pitchFamily="34" charset="0"/>
                        </a:rPr>
                        <a:t>Limite superior</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xmlns="" val="10002"/>
                  </a:ext>
                </a:extLst>
              </a:tr>
              <a:tr h="190500">
                <a:tc>
                  <a:txBody>
                    <a:bodyPr/>
                    <a:lstStyle/>
                    <a:p>
                      <a:pPr algn="ctr" fontAlgn="b"/>
                      <a:r>
                        <a:rPr lang="es-CO" sz="1600" b="1" u="none" strike="noStrike" dirty="0">
                          <a:effectLst/>
                          <a:latin typeface="Arial" panose="020B0604020202020204" pitchFamily="34" charset="0"/>
                          <a:cs typeface="Arial" panose="020B0604020202020204" pitchFamily="34" charset="0"/>
                        </a:rPr>
                        <a:t>0</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CO" sz="1600" b="1" u="none" strike="noStrike" dirty="0">
                          <a:effectLst/>
                          <a:latin typeface="Arial" panose="020B0604020202020204" pitchFamily="34" charset="0"/>
                          <a:cs typeface="Arial" panose="020B0604020202020204" pitchFamily="34" charset="0"/>
                        </a:rPr>
                        <a:t>&lt;800.000.000</a:t>
                      </a:r>
                      <a:endParaRPr lang="es-CO"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CO" sz="1600" u="none" strike="noStrike">
                          <a:effectLst/>
                          <a:latin typeface="Arial" panose="020B0604020202020204" pitchFamily="34" charset="0"/>
                          <a:cs typeface="Arial" panose="020B0604020202020204" pitchFamily="34" charset="0"/>
                        </a:rPr>
                        <a:t>0,0%</a:t>
                      </a:r>
                      <a:endParaRPr lang="es-CO"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CO" sz="1600" u="none" strike="noStrike">
                          <a:effectLst/>
                          <a:latin typeface="Arial" panose="020B0604020202020204" pitchFamily="34" charset="0"/>
                          <a:cs typeface="Arial" panose="020B0604020202020204" pitchFamily="34" charset="0"/>
                        </a:rPr>
                        <a:t>(Base gravable) *  0%</a:t>
                      </a:r>
                      <a:endParaRPr lang="es-CO"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3"/>
                  </a:ext>
                </a:extLst>
              </a:tr>
              <a:tr h="200025">
                <a:tc>
                  <a:txBody>
                    <a:bodyPr/>
                    <a:lstStyle/>
                    <a:p>
                      <a:pPr algn="ctr" fontAlgn="b"/>
                      <a:r>
                        <a:rPr lang="es-CO" sz="1600" u="none" strike="noStrike">
                          <a:effectLst/>
                          <a:latin typeface="Arial" panose="020B0604020202020204" pitchFamily="34" charset="0"/>
                          <a:cs typeface="Arial" panose="020B0604020202020204" pitchFamily="34" charset="0"/>
                        </a:rPr>
                        <a:t>&gt;=800.000.000</a:t>
                      </a:r>
                      <a:endParaRPr lang="es-CO"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CO" sz="1600" u="none" strike="noStrike" dirty="0">
                          <a:effectLst/>
                          <a:latin typeface="Arial" panose="020B0604020202020204" pitchFamily="34" charset="0"/>
                          <a:cs typeface="Arial" panose="020B0604020202020204" pitchFamily="34" charset="0"/>
                        </a:rPr>
                        <a:t>En adelante</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CO" sz="1600" u="none" strike="noStrike" dirty="0">
                          <a:effectLst/>
                          <a:latin typeface="Arial" panose="020B0604020202020204" pitchFamily="34" charset="0"/>
                          <a:cs typeface="Arial" panose="020B0604020202020204" pitchFamily="34" charset="0"/>
                        </a:rPr>
                        <a:t>6,0%</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b"/>
                      <a:r>
                        <a:rPr lang="es-CO" sz="1600" u="none" strike="noStrike" dirty="0">
                          <a:effectLst/>
                          <a:latin typeface="Arial" panose="020B0604020202020204" pitchFamily="34" charset="0"/>
                          <a:cs typeface="Arial" panose="020B0604020202020204" pitchFamily="34" charset="0"/>
                        </a:rPr>
                        <a:t>(Base gravable - $800.000.000) * 6,0%</a:t>
                      </a:r>
                      <a:endParaRPr lang="es-CO"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40665947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043481" y="47526"/>
            <a:ext cx="6282554" cy="954107"/>
          </a:xfrm>
          <a:prstGeom prst="rect">
            <a:avLst/>
          </a:prstGeom>
        </p:spPr>
        <p:txBody>
          <a:bodyPr wrap="none" anchor="t">
            <a:spAutoFit/>
          </a:bodyPr>
          <a:lstStyle/>
          <a:p>
            <a:pPr algn="ctr"/>
            <a:r>
              <a:rPr lang="es-MX" sz="2800" b="1" dirty="0" smtClean="0"/>
              <a:t>Cálculo Impuesto CREE 2015 y Sobretasa</a:t>
            </a:r>
          </a:p>
          <a:p>
            <a:pPr algn="ctr"/>
            <a:r>
              <a:rPr lang="es-MX" sz="2800" b="1" dirty="0" smtClean="0"/>
              <a:t>Año 2016</a:t>
            </a:r>
            <a:endParaRPr lang="es-CO" sz="2800" dirty="0">
              <a:solidFill>
                <a:srgbClr val="FF0000"/>
              </a:solidFill>
            </a:endParaRPr>
          </a:p>
        </p:txBody>
      </p:sp>
      <p:graphicFrame>
        <p:nvGraphicFramePr>
          <p:cNvPr id="2" name="Tabla 1"/>
          <p:cNvGraphicFramePr>
            <a:graphicFrameLocks noGrp="1"/>
          </p:cNvGraphicFramePr>
          <p:nvPr>
            <p:extLst/>
          </p:nvPr>
        </p:nvGraphicFramePr>
        <p:xfrm>
          <a:off x="611560" y="1052736"/>
          <a:ext cx="7848872" cy="360040"/>
        </p:xfrm>
        <a:graphic>
          <a:graphicData uri="http://schemas.openxmlformats.org/drawingml/2006/table">
            <a:tbl>
              <a:tblPr>
                <a:tableStyleId>{5C22544A-7EE6-4342-B048-85BDC9FD1C3A}</a:tableStyleId>
              </a:tblPr>
              <a:tblGrid>
                <a:gridCol w="5813979">
                  <a:extLst>
                    <a:ext uri="{9D8B030D-6E8A-4147-A177-3AD203B41FA5}">
                      <a16:colId xmlns:a16="http://schemas.microsoft.com/office/drawing/2014/main" xmlns="" val="20000"/>
                    </a:ext>
                  </a:extLst>
                </a:gridCol>
                <a:gridCol w="2034893">
                  <a:extLst>
                    <a:ext uri="{9D8B030D-6E8A-4147-A177-3AD203B41FA5}">
                      <a16:colId xmlns:a16="http://schemas.microsoft.com/office/drawing/2014/main" xmlns="" val="20001"/>
                    </a:ext>
                  </a:extLst>
                </a:gridCol>
              </a:tblGrid>
              <a:tr h="360040">
                <a:tc>
                  <a:txBody>
                    <a:bodyPr/>
                    <a:lstStyle/>
                    <a:p>
                      <a:pPr algn="l" fontAlgn="b"/>
                      <a:r>
                        <a:rPr lang="es-CO" sz="2000" b="1" u="none" strike="noStrike" dirty="0" smtClean="0">
                          <a:effectLst/>
                          <a:latin typeface="Arial" panose="020B0604020202020204" pitchFamily="34" charset="0"/>
                          <a:cs typeface="Arial" panose="020B0604020202020204" pitchFamily="34" charset="0"/>
                        </a:rPr>
                        <a:t>Base impuesto</a:t>
                      </a:r>
                      <a:r>
                        <a:rPr lang="es-CO" sz="2000" b="1" u="none" strike="noStrike" baseline="0" dirty="0" smtClean="0">
                          <a:effectLst/>
                          <a:latin typeface="Arial" panose="020B0604020202020204" pitchFamily="34" charset="0"/>
                          <a:cs typeface="Arial" panose="020B0604020202020204" pitchFamily="34" charset="0"/>
                        </a:rPr>
                        <a:t> CREE </a:t>
                      </a:r>
                      <a:r>
                        <a:rPr lang="es-CO" sz="2000" b="1" u="none" strike="noStrike" dirty="0" smtClean="0">
                          <a:effectLst/>
                          <a:latin typeface="Arial" panose="020B0604020202020204" pitchFamily="34" charset="0"/>
                          <a:cs typeface="Arial" panose="020B0604020202020204" pitchFamily="34" charset="0"/>
                        </a:rPr>
                        <a:t>2015</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000" b="1" u="none" strike="noStrike" dirty="0" smtClean="0">
                          <a:effectLst/>
                          <a:latin typeface="Arial" panose="020B0604020202020204" pitchFamily="34" charset="0"/>
                          <a:cs typeface="Arial" panose="020B0604020202020204" pitchFamily="34" charset="0"/>
                        </a:rPr>
                        <a:t>1.547.300.000</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bl>
          </a:graphicData>
        </a:graphic>
      </p:graphicFrame>
      <p:graphicFrame>
        <p:nvGraphicFramePr>
          <p:cNvPr id="12" name="Tabla 11"/>
          <p:cNvGraphicFramePr>
            <a:graphicFrameLocks noGrp="1"/>
          </p:cNvGraphicFramePr>
          <p:nvPr>
            <p:extLst/>
          </p:nvPr>
        </p:nvGraphicFramePr>
        <p:xfrm>
          <a:off x="611560" y="1556792"/>
          <a:ext cx="7848872" cy="314325"/>
        </p:xfrm>
        <a:graphic>
          <a:graphicData uri="http://schemas.openxmlformats.org/drawingml/2006/table">
            <a:tbl>
              <a:tblPr>
                <a:tableStyleId>{5C22544A-7EE6-4342-B048-85BDC9FD1C3A}</a:tableStyleId>
              </a:tblPr>
              <a:tblGrid>
                <a:gridCol w="5832648">
                  <a:extLst>
                    <a:ext uri="{9D8B030D-6E8A-4147-A177-3AD203B41FA5}">
                      <a16:colId xmlns:a16="http://schemas.microsoft.com/office/drawing/2014/main" xmlns="" val="20000"/>
                    </a:ext>
                  </a:extLst>
                </a:gridCol>
                <a:gridCol w="2016224">
                  <a:extLst>
                    <a:ext uri="{9D8B030D-6E8A-4147-A177-3AD203B41FA5}">
                      <a16:colId xmlns:a16="http://schemas.microsoft.com/office/drawing/2014/main" xmlns="" val="20001"/>
                    </a:ext>
                  </a:extLst>
                </a:gridCol>
              </a:tblGrid>
              <a:tr h="307231">
                <a:tc>
                  <a:txBody>
                    <a:bodyPr/>
                    <a:lstStyle/>
                    <a:p>
                      <a:pPr algn="l" fontAlgn="b"/>
                      <a:r>
                        <a:rPr lang="es-CO" sz="2000" b="1" u="none" strike="noStrike" dirty="0" smtClean="0">
                          <a:effectLst/>
                          <a:latin typeface="Arial" panose="020B0604020202020204" pitchFamily="34" charset="0"/>
                          <a:cs typeface="Arial" panose="020B0604020202020204" pitchFamily="34" charset="0"/>
                        </a:rPr>
                        <a:t>Impuesto CREE 2015 – 9%</a:t>
                      </a:r>
                      <a:endParaRPr lang="es-CO"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CO" sz="2000" b="1" i="0" u="none" strike="noStrike" dirty="0" smtClean="0">
                          <a:solidFill>
                            <a:srgbClr val="000000"/>
                          </a:solidFill>
                          <a:effectLst/>
                          <a:latin typeface="Arial" panose="020B0604020202020204" pitchFamily="34" charset="0"/>
                          <a:cs typeface="Arial" panose="020B0604020202020204" pitchFamily="34" charset="0"/>
                        </a:rPr>
                        <a:t>139.257.000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bl>
          </a:graphicData>
        </a:graphic>
      </p:graphicFrame>
      <p:sp>
        <p:nvSpPr>
          <p:cNvPr id="13" name="Llamada de flecha hacia abajo 12"/>
          <p:cNvSpPr/>
          <p:nvPr/>
        </p:nvSpPr>
        <p:spPr>
          <a:xfrm>
            <a:off x="3779912" y="2060848"/>
            <a:ext cx="1872208" cy="936104"/>
          </a:xfrm>
          <a:prstGeom prst="downArrowCallou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tx1">
                    <a:lumMod val="95000"/>
                    <a:lumOff val="5000"/>
                  </a:schemeClr>
                </a:solidFill>
                <a:latin typeface="Arial" panose="020B0604020202020204" pitchFamily="34" charset="0"/>
                <a:cs typeface="Arial" panose="020B0604020202020204" pitchFamily="34" charset="0"/>
              </a:rPr>
              <a:t>Sobretasa 2015</a:t>
            </a:r>
            <a:endParaRPr lang="es-CO"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7" name="Recortar rectángulo de esquina diagonal 8"/>
          <p:cNvSpPr/>
          <p:nvPr/>
        </p:nvSpPr>
        <p:spPr>
          <a:xfrm>
            <a:off x="1175582" y="4221088"/>
            <a:ext cx="2340260" cy="720080"/>
          </a:xfrm>
          <a:prstGeom prst="snip2DiagRect">
            <a:avLst/>
          </a:prstGeom>
          <a:solidFill>
            <a:srgbClr val="66FF6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smtClean="0">
                <a:solidFill>
                  <a:schemeClr val="tx1"/>
                </a:solidFill>
                <a:latin typeface="Arial" panose="020B0604020202020204" pitchFamily="34" charset="0"/>
                <a:cs typeface="Arial" panose="020B0604020202020204" pitchFamily="34" charset="0"/>
              </a:rPr>
              <a:t>Sobretasa año 2016</a:t>
            </a:r>
            <a:endParaRPr lang="es-CO" sz="2000" dirty="0">
              <a:solidFill>
                <a:schemeClr val="tx1"/>
              </a:solidFill>
              <a:latin typeface="Arial" panose="020B0604020202020204" pitchFamily="34" charset="0"/>
              <a:cs typeface="Arial" panose="020B0604020202020204" pitchFamily="34" charset="0"/>
            </a:endParaRPr>
          </a:p>
        </p:txBody>
      </p:sp>
      <p:sp>
        <p:nvSpPr>
          <p:cNvPr id="18" name="Elipse 17"/>
          <p:cNvSpPr/>
          <p:nvPr/>
        </p:nvSpPr>
        <p:spPr>
          <a:xfrm>
            <a:off x="5010007" y="4221087"/>
            <a:ext cx="2586329" cy="720081"/>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200" b="1" dirty="0" smtClean="0"/>
              <a:t>$44.838.000</a:t>
            </a:r>
            <a:endParaRPr lang="es-CO" sz="2200" b="1" dirty="0"/>
          </a:p>
        </p:txBody>
      </p:sp>
      <p:sp>
        <p:nvSpPr>
          <p:cNvPr id="15" name="Flecha a la derecha con bandas 14"/>
          <p:cNvSpPr/>
          <p:nvPr/>
        </p:nvSpPr>
        <p:spPr>
          <a:xfrm>
            <a:off x="3929888" y="4356393"/>
            <a:ext cx="792088" cy="512767"/>
          </a:xfrm>
          <a:prstGeom prst="stripedRightArrow">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3" name="2 Tabla"/>
          <p:cNvGraphicFramePr>
            <a:graphicFrameLocks noGrp="1"/>
          </p:cNvGraphicFramePr>
          <p:nvPr>
            <p:extLst/>
          </p:nvPr>
        </p:nvGraphicFramePr>
        <p:xfrm>
          <a:off x="2971516" y="5589240"/>
          <a:ext cx="4912851" cy="1013460"/>
        </p:xfrm>
        <a:graphic>
          <a:graphicData uri="http://schemas.openxmlformats.org/drawingml/2006/table">
            <a:tbl>
              <a:tblPr>
                <a:tableStyleId>{5C22544A-7EE6-4342-B048-85BDC9FD1C3A}</a:tableStyleId>
              </a:tblPr>
              <a:tblGrid>
                <a:gridCol w="1637617">
                  <a:extLst>
                    <a:ext uri="{9D8B030D-6E8A-4147-A177-3AD203B41FA5}">
                      <a16:colId xmlns:a16="http://schemas.microsoft.com/office/drawing/2014/main" xmlns="" val="20000"/>
                    </a:ext>
                  </a:extLst>
                </a:gridCol>
                <a:gridCol w="1637617">
                  <a:extLst>
                    <a:ext uri="{9D8B030D-6E8A-4147-A177-3AD203B41FA5}">
                      <a16:colId xmlns:a16="http://schemas.microsoft.com/office/drawing/2014/main" xmlns="" val="20001"/>
                    </a:ext>
                  </a:extLst>
                </a:gridCol>
                <a:gridCol w="1637617">
                  <a:extLst>
                    <a:ext uri="{9D8B030D-6E8A-4147-A177-3AD203B41FA5}">
                      <a16:colId xmlns:a16="http://schemas.microsoft.com/office/drawing/2014/main" xmlns="" val="20002"/>
                    </a:ext>
                  </a:extLst>
                </a:gridCol>
              </a:tblGrid>
              <a:tr h="190500">
                <a:tc>
                  <a:txBody>
                    <a:bodyPr/>
                    <a:lstStyle/>
                    <a:p>
                      <a:pPr algn="l" fontAlgn="b"/>
                      <a:r>
                        <a:rPr lang="es-CO" sz="1600" u="none" strike="noStrike" dirty="0">
                          <a:effectLst/>
                          <a:latin typeface="Arial" pitchFamily="34" charset="0"/>
                          <a:cs typeface="Arial" pitchFamily="34" charset="0"/>
                        </a:rPr>
                        <a:t> Renta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b"/>
                      <a:r>
                        <a:rPr lang="es-CO" sz="1600" u="none" strike="noStrike" dirty="0">
                          <a:effectLst/>
                          <a:latin typeface="Arial" pitchFamily="34" charset="0"/>
                          <a:cs typeface="Arial" pitchFamily="34" charset="0"/>
                        </a:rPr>
                        <a:t>      </a:t>
                      </a:r>
                      <a:r>
                        <a:rPr lang="es-CO" sz="1600" u="none" strike="noStrike" dirty="0" smtClean="0">
                          <a:effectLst/>
                          <a:latin typeface="Arial" pitchFamily="34" charset="0"/>
                          <a:cs typeface="Arial" pitchFamily="34" charset="0"/>
                        </a:rPr>
                        <a:t>386.825.000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O" sz="1600" u="none" strike="noStrike">
                          <a:effectLst/>
                          <a:latin typeface="Arial" pitchFamily="34" charset="0"/>
                          <a:cs typeface="Arial" pitchFamily="34" charset="0"/>
                        </a:rPr>
                        <a:t>25%</a:t>
                      </a:r>
                      <a:endParaRPr lang="es-CO" sz="16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xmlns="" val="10000"/>
                  </a:ext>
                </a:extLst>
              </a:tr>
              <a:tr h="190500">
                <a:tc>
                  <a:txBody>
                    <a:bodyPr/>
                    <a:lstStyle/>
                    <a:p>
                      <a:pPr algn="l" fontAlgn="b"/>
                      <a:r>
                        <a:rPr lang="es-CO" sz="1600" u="none" strike="noStrike">
                          <a:effectLst/>
                          <a:latin typeface="Arial" pitchFamily="34" charset="0"/>
                          <a:cs typeface="Arial" pitchFamily="34" charset="0"/>
                        </a:rPr>
                        <a:t> CREE </a:t>
                      </a:r>
                      <a:endParaRPr lang="es-CO" sz="16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b"/>
                      <a:r>
                        <a:rPr lang="es-CO" sz="1600" u="none" strike="noStrike" dirty="0">
                          <a:effectLst/>
                          <a:latin typeface="Arial" pitchFamily="34" charset="0"/>
                          <a:cs typeface="Arial" pitchFamily="34" charset="0"/>
                        </a:rPr>
                        <a:t>      </a:t>
                      </a:r>
                      <a:r>
                        <a:rPr lang="es-CO" sz="1600" u="none" strike="noStrike" dirty="0" smtClean="0">
                          <a:effectLst/>
                          <a:latin typeface="Arial" pitchFamily="34" charset="0"/>
                          <a:cs typeface="Arial" pitchFamily="34" charset="0"/>
                        </a:rPr>
                        <a:t>139.257.000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O" sz="1600" u="none" strike="noStrike">
                          <a:effectLst/>
                          <a:latin typeface="Arial" pitchFamily="34" charset="0"/>
                          <a:cs typeface="Arial" pitchFamily="34" charset="0"/>
                        </a:rPr>
                        <a:t>9%</a:t>
                      </a:r>
                      <a:endParaRPr lang="es-CO" sz="16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xmlns="" val="10001"/>
                  </a:ext>
                </a:extLst>
              </a:tr>
              <a:tr h="190500">
                <a:tc>
                  <a:txBody>
                    <a:bodyPr/>
                    <a:lstStyle/>
                    <a:p>
                      <a:pPr algn="l" fontAlgn="b"/>
                      <a:r>
                        <a:rPr lang="es-CO" sz="1600" u="none" strike="noStrike">
                          <a:effectLst/>
                          <a:latin typeface="Arial" pitchFamily="34" charset="0"/>
                          <a:cs typeface="Arial" pitchFamily="34" charset="0"/>
                        </a:rPr>
                        <a:t> Sobretaza </a:t>
                      </a:r>
                      <a:endParaRPr lang="es-CO" sz="16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b"/>
                      <a:r>
                        <a:rPr lang="es-CO" sz="1600" u="none" strike="noStrike" dirty="0">
                          <a:effectLst/>
                          <a:latin typeface="Arial" pitchFamily="34" charset="0"/>
                          <a:cs typeface="Arial" pitchFamily="34" charset="0"/>
                        </a:rPr>
                        <a:t>         </a:t>
                      </a:r>
                      <a:r>
                        <a:rPr lang="es-CO" sz="1600" u="none" strike="noStrike" dirty="0" smtClean="0">
                          <a:effectLst/>
                          <a:latin typeface="Arial" pitchFamily="34" charset="0"/>
                          <a:cs typeface="Arial" pitchFamily="34" charset="0"/>
                        </a:rPr>
                        <a:t>44.838.000 </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O" sz="1600" u="none" strike="noStrike" dirty="0" smtClean="0">
                          <a:effectLst/>
                          <a:latin typeface="Arial" pitchFamily="34" charset="0"/>
                          <a:cs typeface="Arial" pitchFamily="34" charset="0"/>
                        </a:rPr>
                        <a:t>6%</a:t>
                      </a:r>
                      <a:endParaRPr lang="es-CO" sz="16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xmlns="" val="10002"/>
                  </a:ext>
                </a:extLst>
              </a:tr>
              <a:tr h="190500">
                <a:tc>
                  <a:txBody>
                    <a:bodyPr/>
                    <a:lstStyle/>
                    <a:p>
                      <a:pPr algn="l" fontAlgn="b"/>
                      <a:r>
                        <a:rPr lang="es-CO" sz="1600" b="1" u="none" strike="noStrike">
                          <a:effectLst/>
                          <a:latin typeface="Arial" pitchFamily="34" charset="0"/>
                          <a:cs typeface="Arial" pitchFamily="34" charset="0"/>
                        </a:rPr>
                        <a:t> TOTAL </a:t>
                      </a:r>
                      <a:endParaRPr lang="es-CO" sz="1600" b="1"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b"/>
                      <a:r>
                        <a:rPr lang="es-CO" sz="1600" b="1" u="none" strike="noStrike" dirty="0">
                          <a:effectLst/>
                          <a:latin typeface="Arial" pitchFamily="34" charset="0"/>
                          <a:cs typeface="Arial" pitchFamily="34" charset="0"/>
                        </a:rPr>
                        <a:t>      953.447.000 </a:t>
                      </a:r>
                      <a:endParaRPr lang="es-CO" sz="16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O" sz="1600" b="1" u="none" strike="noStrike" dirty="0">
                          <a:effectLst/>
                          <a:latin typeface="Arial" pitchFamily="34" charset="0"/>
                          <a:cs typeface="Arial" pitchFamily="34" charset="0"/>
                        </a:rPr>
                        <a:t>39%</a:t>
                      </a:r>
                      <a:endParaRPr lang="es-CO" sz="16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xmlns="" val="10003"/>
                  </a:ext>
                </a:extLst>
              </a:tr>
            </a:tbl>
          </a:graphicData>
        </a:graphic>
      </p:graphicFrame>
      <p:sp>
        <p:nvSpPr>
          <p:cNvPr id="11" name="Rectángulo 4"/>
          <p:cNvSpPr/>
          <p:nvPr/>
        </p:nvSpPr>
        <p:spPr>
          <a:xfrm>
            <a:off x="539552" y="5877272"/>
            <a:ext cx="1939121" cy="523220"/>
          </a:xfrm>
          <a:prstGeom prst="rect">
            <a:avLst/>
          </a:prstGeom>
        </p:spPr>
        <p:txBody>
          <a:bodyPr wrap="none" anchor="t">
            <a:spAutoFit/>
          </a:bodyPr>
          <a:lstStyle/>
          <a:p>
            <a:pPr algn="ctr"/>
            <a:r>
              <a:rPr lang="es-MX" sz="2800" b="1" dirty="0" smtClean="0"/>
              <a:t>En resumen</a:t>
            </a:r>
            <a:endParaRPr lang="es-CO" sz="2800" dirty="0">
              <a:solidFill>
                <a:srgbClr val="FF0000"/>
              </a:solidFill>
            </a:endParaRPr>
          </a:p>
        </p:txBody>
      </p:sp>
      <p:sp>
        <p:nvSpPr>
          <p:cNvPr id="4" name="Rectángulo 3"/>
          <p:cNvSpPr/>
          <p:nvPr/>
        </p:nvSpPr>
        <p:spPr>
          <a:xfrm>
            <a:off x="2483768" y="3172906"/>
            <a:ext cx="4424609" cy="400110"/>
          </a:xfrm>
          <a:prstGeom prst="rect">
            <a:avLst/>
          </a:prstGeom>
          <a:ln>
            <a:solidFill>
              <a:schemeClr val="accent2">
                <a:lumMod val="50000"/>
              </a:schemeClr>
            </a:solidFill>
          </a:ln>
        </p:spPr>
        <p:txBody>
          <a:bodyPr wrap="none">
            <a:spAutoFit/>
          </a:bodyPr>
          <a:lstStyle/>
          <a:p>
            <a:r>
              <a:rPr lang="es-ES" sz="2000" b="1" dirty="0">
                <a:solidFill>
                  <a:srgbClr val="000000"/>
                </a:solidFill>
                <a:latin typeface="Arial" panose="020B0604020202020204" pitchFamily="34" charset="0"/>
                <a:cs typeface="Arial" panose="020B0604020202020204" pitchFamily="34" charset="0"/>
              </a:rPr>
              <a:t> (1.547.300.000 - 800.000.000) x 6% </a:t>
            </a:r>
            <a:endParaRPr lang="es-E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7054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80">
                                          <p:stCondLst>
                                            <p:cond delay="0"/>
                                          </p:stCondLst>
                                        </p:cTn>
                                        <p:tgtEl>
                                          <p:spTgt spid="12"/>
                                        </p:tgtEl>
                                      </p:cBhvr>
                                    </p:animEffect>
                                    <p:anim calcmode="lin" valueType="num">
                                      <p:cBhvr>
                                        <p:cTn id="2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1" dur="26">
                                          <p:stCondLst>
                                            <p:cond delay="650"/>
                                          </p:stCondLst>
                                        </p:cTn>
                                        <p:tgtEl>
                                          <p:spTgt spid="12"/>
                                        </p:tgtEl>
                                      </p:cBhvr>
                                      <p:to x="100000" y="60000"/>
                                    </p:animScale>
                                    <p:animScale>
                                      <p:cBhvr>
                                        <p:cTn id="32" dur="166" decel="50000">
                                          <p:stCondLst>
                                            <p:cond delay="676"/>
                                          </p:stCondLst>
                                        </p:cTn>
                                        <p:tgtEl>
                                          <p:spTgt spid="12"/>
                                        </p:tgtEl>
                                      </p:cBhvr>
                                      <p:to x="100000" y="100000"/>
                                    </p:animScale>
                                    <p:animScale>
                                      <p:cBhvr>
                                        <p:cTn id="33" dur="26">
                                          <p:stCondLst>
                                            <p:cond delay="1312"/>
                                          </p:stCondLst>
                                        </p:cTn>
                                        <p:tgtEl>
                                          <p:spTgt spid="12"/>
                                        </p:tgtEl>
                                      </p:cBhvr>
                                      <p:to x="100000" y="80000"/>
                                    </p:animScale>
                                    <p:animScale>
                                      <p:cBhvr>
                                        <p:cTn id="34" dur="166" decel="50000">
                                          <p:stCondLst>
                                            <p:cond delay="1338"/>
                                          </p:stCondLst>
                                        </p:cTn>
                                        <p:tgtEl>
                                          <p:spTgt spid="12"/>
                                        </p:tgtEl>
                                      </p:cBhvr>
                                      <p:to x="100000" y="100000"/>
                                    </p:animScale>
                                    <p:animScale>
                                      <p:cBhvr>
                                        <p:cTn id="35" dur="26">
                                          <p:stCondLst>
                                            <p:cond delay="1642"/>
                                          </p:stCondLst>
                                        </p:cTn>
                                        <p:tgtEl>
                                          <p:spTgt spid="12"/>
                                        </p:tgtEl>
                                      </p:cBhvr>
                                      <p:to x="100000" y="90000"/>
                                    </p:animScale>
                                    <p:animScale>
                                      <p:cBhvr>
                                        <p:cTn id="36" dur="166" decel="50000">
                                          <p:stCondLst>
                                            <p:cond delay="1668"/>
                                          </p:stCondLst>
                                        </p:cTn>
                                        <p:tgtEl>
                                          <p:spTgt spid="12"/>
                                        </p:tgtEl>
                                      </p:cBhvr>
                                      <p:to x="100000" y="100000"/>
                                    </p:animScale>
                                    <p:animScale>
                                      <p:cBhvr>
                                        <p:cTn id="37" dur="26">
                                          <p:stCondLst>
                                            <p:cond delay="1808"/>
                                          </p:stCondLst>
                                        </p:cTn>
                                        <p:tgtEl>
                                          <p:spTgt spid="12"/>
                                        </p:tgtEl>
                                      </p:cBhvr>
                                      <p:to x="100000" y="95000"/>
                                    </p:animScale>
                                    <p:animScale>
                                      <p:cBhvr>
                                        <p:cTn id="38" dur="166" decel="50000">
                                          <p:stCondLst>
                                            <p:cond delay="1834"/>
                                          </p:stCondLst>
                                        </p:cTn>
                                        <p:tgtEl>
                                          <p:spTgt spid="12"/>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80">
                                          <p:stCondLst>
                                            <p:cond delay="0"/>
                                          </p:stCondLst>
                                        </p:cTn>
                                        <p:tgtEl>
                                          <p:spTgt spid="13"/>
                                        </p:tgtEl>
                                      </p:cBhvr>
                                    </p:animEffect>
                                    <p:anim calcmode="lin" valueType="num">
                                      <p:cBhvr>
                                        <p:cTn id="4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49" dur="26">
                                          <p:stCondLst>
                                            <p:cond delay="650"/>
                                          </p:stCondLst>
                                        </p:cTn>
                                        <p:tgtEl>
                                          <p:spTgt spid="13"/>
                                        </p:tgtEl>
                                      </p:cBhvr>
                                      <p:to x="100000" y="60000"/>
                                    </p:animScale>
                                    <p:animScale>
                                      <p:cBhvr>
                                        <p:cTn id="50" dur="166" decel="50000">
                                          <p:stCondLst>
                                            <p:cond delay="676"/>
                                          </p:stCondLst>
                                        </p:cTn>
                                        <p:tgtEl>
                                          <p:spTgt spid="13"/>
                                        </p:tgtEl>
                                      </p:cBhvr>
                                      <p:to x="100000" y="100000"/>
                                    </p:animScale>
                                    <p:animScale>
                                      <p:cBhvr>
                                        <p:cTn id="51" dur="26">
                                          <p:stCondLst>
                                            <p:cond delay="1312"/>
                                          </p:stCondLst>
                                        </p:cTn>
                                        <p:tgtEl>
                                          <p:spTgt spid="13"/>
                                        </p:tgtEl>
                                      </p:cBhvr>
                                      <p:to x="100000" y="80000"/>
                                    </p:animScale>
                                    <p:animScale>
                                      <p:cBhvr>
                                        <p:cTn id="52" dur="166" decel="50000">
                                          <p:stCondLst>
                                            <p:cond delay="1338"/>
                                          </p:stCondLst>
                                        </p:cTn>
                                        <p:tgtEl>
                                          <p:spTgt spid="13"/>
                                        </p:tgtEl>
                                      </p:cBhvr>
                                      <p:to x="100000" y="100000"/>
                                    </p:animScale>
                                    <p:animScale>
                                      <p:cBhvr>
                                        <p:cTn id="53" dur="26">
                                          <p:stCondLst>
                                            <p:cond delay="1642"/>
                                          </p:stCondLst>
                                        </p:cTn>
                                        <p:tgtEl>
                                          <p:spTgt spid="13"/>
                                        </p:tgtEl>
                                      </p:cBhvr>
                                      <p:to x="100000" y="90000"/>
                                    </p:animScale>
                                    <p:animScale>
                                      <p:cBhvr>
                                        <p:cTn id="54" dur="166" decel="50000">
                                          <p:stCondLst>
                                            <p:cond delay="1668"/>
                                          </p:stCondLst>
                                        </p:cTn>
                                        <p:tgtEl>
                                          <p:spTgt spid="13"/>
                                        </p:tgtEl>
                                      </p:cBhvr>
                                      <p:to x="100000" y="100000"/>
                                    </p:animScale>
                                    <p:animScale>
                                      <p:cBhvr>
                                        <p:cTn id="55" dur="26">
                                          <p:stCondLst>
                                            <p:cond delay="1808"/>
                                          </p:stCondLst>
                                        </p:cTn>
                                        <p:tgtEl>
                                          <p:spTgt spid="13"/>
                                        </p:tgtEl>
                                      </p:cBhvr>
                                      <p:to x="100000" y="95000"/>
                                    </p:animScale>
                                    <p:animScale>
                                      <p:cBhvr>
                                        <p:cTn id="56" dur="166" decel="50000">
                                          <p:stCondLst>
                                            <p:cond delay="1834"/>
                                          </p:stCondLst>
                                        </p:cTn>
                                        <p:tgtEl>
                                          <p:spTgt spid="13"/>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p:cTn id="61" dur="1000" fill="hold"/>
                                        <p:tgtEl>
                                          <p:spTgt spid="17"/>
                                        </p:tgtEl>
                                        <p:attrNameLst>
                                          <p:attrName>ppt_w</p:attrName>
                                        </p:attrNameLst>
                                      </p:cBhvr>
                                      <p:tavLst>
                                        <p:tav tm="0">
                                          <p:val>
                                            <p:fltVal val="0"/>
                                          </p:val>
                                        </p:tav>
                                        <p:tav tm="100000">
                                          <p:val>
                                            <p:strVal val="#ppt_w"/>
                                          </p:val>
                                        </p:tav>
                                      </p:tavLst>
                                    </p:anim>
                                    <p:anim calcmode="lin" valueType="num">
                                      <p:cBhvr>
                                        <p:cTn id="62" dur="1000" fill="hold"/>
                                        <p:tgtEl>
                                          <p:spTgt spid="17"/>
                                        </p:tgtEl>
                                        <p:attrNameLst>
                                          <p:attrName>ppt_h</p:attrName>
                                        </p:attrNameLst>
                                      </p:cBhvr>
                                      <p:tavLst>
                                        <p:tav tm="0">
                                          <p:val>
                                            <p:fltVal val="0"/>
                                          </p:val>
                                        </p:tav>
                                        <p:tav tm="100000">
                                          <p:val>
                                            <p:strVal val="#ppt_h"/>
                                          </p:val>
                                        </p:tav>
                                      </p:tavLst>
                                    </p:anim>
                                    <p:anim calcmode="lin" valueType="num">
                                      <p:cBhvr>
                                        <p:cTn id="63" dur="1000" fill="hold"/>
                                        <p:tgtEl>
                                          <p:spTgt spid="17"/>
                                        </p:tgtEl>
                                        <p:attrNameLst>
                                          <p:attrName>style.rotation</p:attrName>
                                        </p:attrNameLst>
                                      </p:cBhvr>
                                      <p:tavLst>
                                        <p:tav tm="0">
                                          <p:val>
                                            <p:fltVal val="90"/>
                                          </p:val>
                                        </p:tav>
                                        <p:tav tm="100000">
                                          <p:val>
                                            <p:fltVal val="0"/>
                                          </p:val>
                                        </p:tav>
                                      </p:tavLst>
                                    </p:anim>
                                    <p:animEffect transition="in" filter="fade">
                                      <p:cBhvr>
                                        <p:cTn id="64" dur="1000"/>
                                        <p:tgtEl>
                                          <p:spTgt spid="17"/>
                                        </p:tgtEl>
                                      </p:cBhvr>
                                    </p:animEffect>
                                  </p:childTnLst>
                                </p:cTn>
                              </p:par>
                              <p:par>
                                <p:cTn id="65" presetID="31"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p:cTn id="67" dur="1000" fill="hold"/>
                                        <p:tgtEl>
                                          <p:spTgt spid="15"/>
                                        </p:tgtEl>
                                        <p:attrNameLst>
                                          <p:attrName>ppt_w</p:attrName>
                                        </p:attrNameLst>
                                      </p:cBhvr>
                                      <p:tavLst>
                                        <p:tav tm="0">
                                          <p:val>
                                            <p:fltVal val="0"/>
                                          </p:val>
                                        </p:tav>
                                        <p:tav tm="100000">
                                          <p:val>
                                            <p:strVal val="#ppt_w"/>
                                          </p:val>
                                        </p:tav>
                                      </p:tavLst>
                                    </p:anim>
                                    <p:anim calcmode="lin" valueType="num">
                                      <p:cBhvr>
                                        <p:cTn id="68" dur="1000" fill="hold"/>
                                        <p:tgtEl>
                                          <p:spTgt spid="15"/>
                                        </p:tgtEl>
                                        <p:attrNameLst>
                                          <p:attrName>ppt_h</p:attrName>
                                        </p:attrNameLst>
                                      </p:cBhvr>
                                      <p:tavLst>
                                        <p:tav tm="0">
                                          <p:val>
                                            <p:fltVal val="0"/>
                                          </p:val>
                                        </p:tav>
                                        <p:tav tm="100000">
                                          <p:val>
                                            <p:strVal val="#ppt_h"/>
                                          </p:val>
                                        </p:tav>
                                      </p:tavLst>
                                    </p:anim>
                                    <p:anim calcmode="lin" valueType="num">
                                      <p:cBhvr>
                                        <p:cTn id="69" dur="1000" fill="hold"/>
                                        <p:tgtEl>
                                          <p:spTgt spid="15"/>
                                        </p:tgtEl>
                                        <p:attrNameLst>
                                          <p:attrName>style.rotation</p:attrName>
                                        </p:attrNameLst>
                                      </p:cBhvr>
                                      <p:tavLst>
                                        <p:tav tm="0">
                                          <p:val>
                                            <p:fltVal val="90"/>
                                          </p:val>
                                        </p:tav>
                                        <p:tav tm="100000">
                                          <p:val>
                                            <p:fltVal val="0"/>
                                          </p:val>
                                        </p:tav>
                                      </p:tavLst>
                                    </p:anim>
                                    <p:animEffect transition="in" filter="fade">
                                      <p:cBhvr>
                                        <p:cTn id="70" dur="1000"/>
                                        <p:tgtEl>
                                          <p:spTgt spid="15"/>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p:cTn id="73" dur="1000" fill="hold"/>
                                        <p:tgtEl>
                                          <p:spTgt spid="18"/>
                                        </p:tgtEl>
                                        <p:attrNameLst>
                                          <p:attrName>ppt_w</p:attrName>
                                        </p:attrNameLst>
                                      </p:cBhvr>
                                      <p:tavLst>
                                        <p:tav tm="0">
                                          <p:val>
                                            <p:fltVal val="0"/>
                                          </p:val>
                                        </p:tav>
                                        <p:tav tm="100000">
                                          <p:val>
                                            <p:strVal val="#ppt_w"/>
                                          </p:val>
                                        </p:tav>
                                      </p:tavLst>
                                    </p:anim>
                                    <p:anim calcmode="lin" valueType="num">
                                      <p:cBhvr>
                                        <p:cTn id="74" dur="1000" fill="hold"/>
                                        <p:tgtEl>
                                          <p:spTgt spid="18"/>
                                        </p:tgtEl>
                                        <p:attrNameLst>
                                          <p:attrName>ppt_h</p:attrName>
                                        </p:attrNameLst>
                                      </p:cBhvr>
                                      <p:tavLst>
                                        <p:tav tm="0">
                                          <p:val>
                                            <p:fltVal val="0"/>
                                          </p:val>
                                        </p:tav>
                                        <p:tav tm="100000">
                                          <p:val>
                                            <p:strVal val="#ppt_h"/>
                                          </p:val>
                                        </p:tav>
                                      </p:tavLst>
                                    </p:anim>
                                    <p:anim calcmode="lin" valueType="num">
                                      <p:cBhvr>
                                        <p:cTn id="75" dur="1000" fill="hold"/>
                                        <p:tgtEl>
                                          <p:spTgt spid="18"/>
                                        </p:tgtEl>
                                        <p:attrNameLst>
                                          <p:attrName>style.rotation</p:attrName>
                                        </p:attrNameLst>
                                      </p:cBhvr>
                                      <p:tavLst>
                                        <p:tav tm="0">
                                          <p:val>
                                            <p:fltVal val="90"/>
                                          </p:val>
                                        </p:tav>
                                        <p:tav tm="100000">
                                          <p:val>
                                            <p:fltVal val="0"/>
                                          </p:val>
                                        </p:tav>
                                      </p:tavLst>
                                    </p:anim>
                                    <p:animEffect transition="in" filter="fade">
                                      <p:cBhvr>
                                        <p:cTn id="76" dur="1000"/>
                                        <p:tgtEl>
                                          <p:spTgt spid="18"/>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p:cTn id="81" dur="500" fill="hold"/>
                                        <p:tgtEl>
                                          <p:spTgt spid="11"/>
                                        </p:tgtEl>
                                        <p:attrNameLst>
                                          <p:attrName>ppt_w</p:attrName>
                                        </p:attrNameLst>
                                      </p:cBhvr>
                                      <p:tavLst>
                                        <p:tav tm="0">
                                          <p:val>
                                            <p:fltVal val="0"/>
                                          </p:val>
                                        </p:tav>
                                        <p:tav tm="100000">
                                          <p:val>
                                            <p:strVal val="#ppt_w"/>
                                          </p:val>
                                        </p:tav>
                                      </p:tavLst>
                                    </p:anim>
                                    <p:anim calcmode="lin" valueType="num">
                                      <p:cBhvr>
                                        <p:cTn id="82" dur="500" fill="hold"/>
                                        <p:tgtEl>
                                          <p:spTgt spid="11"/>
                                        </p:tgtEl>
                                        <p:attrNameLst>
                                          <p:attrName>ppt_h</p:attrName>
                                        </p:attrNameLst>
                                      </p:cBhvr>
                                      <p:tavLst>
                                        <p:tav tm="0">
                                          <p:val>
                                            <p:fltVal val="0"/>
                                          </p:val>
                                        </p:tav>
                                        <p:tav tm="100000">
                                          <p:val>
                                            <p:strVal val="#ppt_h"/>
                                          </p:val>
                                        </p:tav>
                                      </p:tavLst>
                                    </p:anim>
                                    <p:animEffect transition="in" filter="fade">
                                      <p:cBhvr>
                                        <p:cTn id="83" dur="500"/>
                                        <p:tgtEl>
                                          <p:spTgt spid="11"/>
                                        </p:tgtEl>
                                      </p:cBhvr>
                                    </p:animEffect>
                                  </p:childTnLst>
                                </p:cTn>
                              </p:par>
                              <p:par>
                                <p:cTn id="84" presetID="53" presetClass="entr" presetSubtype="16" fill="hold" nodeType="withEffect">
                                  <p:stCondLst>
                                    <p:cond delay="0"/>
                                  </p:stCondLst>
                                  <p:childTnLst>
                                    <p:set>
                                      <p:cBhvr>
                                        <p:cTn id="85" dur="1" fill="hold">
                                          <p:stCondLst>
                                            <p:cond delay="0"/>
                                          </p:stCondLst>
                                        </p:cTn>
                                        <p:tgtEl>
                                          <p:spTgt spid="3"/>
                                        </p:tgtEl>
                                        <p:attrNameLst>
                                          <p:attrName>style.visibility</p:attrName>
                                        </p:attrNameLst>
                                      </p:cBhvr>
                                      <p:to>
                                        <p:strVal val="visible"/>
                                      </p:to>
                                    </p:set>
                                    <p:anim calcmode="lin" valueType="num">
                                      <p:cBhvr>
                                        <p:cTn id="86" dur="500" fill="hold"/>
                                        <p:tgtEl>
                                          <p:spTgt spid="3"/>
                                        </p:tgtEl>
                                        <p:attrNameLst>
                                          <p:attrName>ppt_w</p:attrName>
                                        </p:attrNameLst>
                                      </p:cBhvr>
                                      <p:tavLst>
                                        <p:tav tm="0">
                                          <p:val>
                                            <p:fltVal val="0"/>
                                          </p:val>
                                        </p:tav>
                                        <p:tav tm="100000">
                                          <p:val>
                                            <p:strVal val="#ppt_w"/>
                                          </p:val>
                                        </p:tav>
                                      </p:tavLst>
                                    </p:anim>
                                    <p:anim calcmode="lin" valueType="num">
                                      <p:cBhvr>
                                        <p:cTn id="87" dur="500" fill="hold"/>
                                        <p:tgtEl>
                                          <p:spTgt spid="3"/>
                                        </p:tgtEl>
                                        <p:attrNameLst>
                                          <p:attrName>ppt_h</p:attrName>
                                        </p:attrNameLst>
                                      </p:cBhvr>
                                      <p:tavLst>
                                        <p:tav tm="0">
                                          <p:val>
                                            <p:fltVal val="0"/>
                                          </p:val>
                                        </p:tav>
                                        <p:tav tm="100000">
                                          <p:val>
                                            <p:strVal val="#ppt_h"/>
                                          </p:val>
                                        </p:tav>
                                      </p:tavLst>
                                    </p:anim>
                                    <p:animEffect transition="in" filter="fade">
                                      <p:cBhvr>
                                        <p:cTn id="8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18" grpId="0" animBg="1"/>
      <p:bldP spid="15" grpId="0" animBg="1"/>
      <p:bldP spid="11"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030568" y="0"/>
            <a:ext cx="5061712" cy="830997"/>
          </a:xfrm>
          <a:prstGeom prst="rect">
            <a:avLst/>
          </a:prstGeom>
          <a:ln>
            <a:solidFill>
              <a:schemeClr val="accent1">
                <a:lumMod val="50000"/>
              </a:schemeClr>
            </a:solidFill>
          </a:ln>
        </p:spPr>
        <p:txBody>
          <a:bodyPr wrap="square" anchor="t">
            <a:spAutoFit/>
          </a:bodyPr>
          <a:lstStyle/>
          <a:p>
            <a:pPr algn="ctr"/>
            <a:r>
              <a:rPr lang="es-MX" sz="2400" b="1" dirty="0" smtClean="0">
                <a:latin typeface="Arial" panose="020B0604020202020204" pitchFamily="34" charset="0"/>
                <a:cs typeface="Arial" panose="020B0604020202020204" pitchFamily="34" charset="0"/>
              </a:rPr>
              <a:t>Descuentos Tributarios en el CREE</a:t>
            </a:r>
          </a:p>
        </p:txBody>
      </p:sp>
      <p:sp>
        <p:nvSpPr>
          <p:cNvPr id="11" name="Rectángulo 10"/>
          <p:cNvSpPr/>
          <p:nvPr/>
        </p:nvSpPr>
        <p:spPr>
          <a:xfrm>
            <a:off x="666092" y="3892291"/>
            <a:ext cx="1364476" cy="406265"/>
          </a:xfrm>
          <a:prstGeom prst="rect">
            <a:avLst/>
          </a:prstGeom>
        </p:spPr>
        <p:txBody>
          <a:bodyPr wrap="none" anchor="t">
            <a:spAutoFit/>
          </a:bodyPr>
          <a:lstStyle/>
          <a:p>
            <a:pPr algn="ctr"/>
            <a:r>
              <a:rPr lang="es-MX" b="1" dirty="0" smtClean="0">
                <a:latin typeface="Arial" panose="020B0604020202020204" pitchFamily="34" charset="0"/>
                <a:cs typeface="Arial" panose="020B0604020202020204" pitchFamily="34" charset="0"/>
              </a:rPr>
              <a:t>Descuento</a:t>
            </a:r>
          </a:p>
        </p:txBody>
      </p:sp>
      <p:sp>
        <p:nvSpPr>
          <p:cNvPr id="3" name="Igual que 2"/>
          <p:cNvSpPr/>
          <p:nvPr/>
        </p:nvSpPr>
        <p:spPr>
          <a:xfrm>
            <a:off x="2123728" y="3777644"/>
            <a:ext cx="936104" cy="763024"/>
          </a:xfrm>
          <a:prstGeom prst="mathEqual">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latin typeface="Arial" panose="020B0604020202020204" pitchFamily="34" charset="0"/>
              <a:cs typeface="Arial" panose="020B0604020202020204" pitchFamily="34" charset="0"/>
            </a:endParaRPr>
          </a:p>
        </p:txBody>
      </p:sp>
      <p:sp>
        <p:nvSpPr>
          <p:cNvPr id="14" name="Rectángulo 13"/>
          <p:cNvSpPr/>
          <p:nvPr/>
        </p:nvSpPr>
        <p:spPr>
          <a:xfrm>
            <a:off x="3774174" y="3604259"/>
            <a:ext cx="2165978" cy="406265"/>
          </a:xfrm>
          <a:prstGeom prst="rect">
            <a:avLst/>
          </a:prstGeom>
        </p:spPr>
        <p:txBody>
          <a:bodyPr wrap="none" anchor="t">
            <a:spAutoFit/>
          </a:bodyPr>
          <a:lstStyle/>
          <a:p>
            <a:pPr algn="ctr"/>
            <a:r>
              <a:rPr lang="es-MX" b="1" dirty="0" smtClean="0">
                <a:latin typeface="Arial" panose="020B0604020202020204" pitchFamily="34" charset="0"/>
                <a:cs typeface="Arial" panose="020B0604020202020204" pitchFamily="34" charset="0"/>
              </a:rPr>
              <a:t>TCREE + STCREE</a:t>
            </a:r>
          </a:p>
        </p:txBody>
      </p:sp>
      <p:cxnSp>
        <p:nvCxnSpPr>
          <p:cNvPr id="6" name="Conector recto 5"/>
          <p:cNvCxnSpPr/>
          <p:nvPr/>
        </p:nvCxnSpPr>
        <p:spPr>
          <a:xfrm>
            <a:off x="3347864" y="4005064"/>
            <a:ext cx="2959591" cy="0"/>
          </a:xfrm>
          <a:prstGeom prst="line">
            <a:avLst/>
          </a:prstGeom>
        </p:spPr>
        <p:style>
          <a:lnRef idx="3">
            <a:schemeClr val="dk1"/>
          </a:lnRef>
          <a:fillRef idx="0">
            <a:schemeClr val="dk1"/>
          </a:fillRef>
          <a:effectRef idx="2">
            <a:schemeClr val="dk1"/>
          </a:effectRef>
          <a:fontRef idx="minor">
            <a:schemeClr val="tx1"/>
          </a:fontRef>
        </p:style>
      </p:cxnSp>
      <p:sp>
        <p:nvSpPr>
          <p:cNvPr id="16" name="Rectángulo 15"/>
          <p:cNvSpPr/>
          <p:nvPr/>
        </p:nvSpPr>
        <p:spPr>
          <a:xfrm>
            <a:off x="3275856" y="4055471"/>
            <a:ext cx="3031599" cy="406265"/>
          </a:xfrm>
          <a:prstGeom prst="rect">
            <a:avLst/>
          </a:prstGeom>
        </p:spPr>
        <p:txBody>
          <a:bodyPr wrap="none" anchor="t">
            <a:spAutoFit/>
          </a:bodyPr>
          <a:lstStyle/>
          <a:p>
            <a:pPr algn="ctr"/>
            <a:r>
              <a:rPr lang="es-MX" b="1" dirty="0" smtClean="0">
                <a:latin typeface="Arial" panose="020B0604020202020204" pitchFamily="34" charset="0"/>
                <a:cs typeface="Arial" panose="020B0604020202020204" pitchFamily="34" charset="0"/>
              </a:rPr>
              <a:t>TRyC + TCREE + STCREE</a:t>
            </a:r>
          </a:p>
        </p:txBody>
      </p:sp>
      <p:sp>
        <p:nvSpPr>
          <p:cNvPr id="19" name="Corchetes 18"/>
          <p:cNvSpPr/>
          <p:nvPr/>
        </p:nvSpPr>
        <p:spPr>
          <a:xfrm>
            <a:off x="3203849" y="3573016"/>
            <a:ext cx="3291216" cy="1093595"/>
          </a:xfrm>
          <a:prstGeom prst="bracketPair">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s-CO">
              <a:latin typeface="Arial" panose="020B0604020202020204" pitchFamily="34" charset="0"/>
              <a:cs typeface="Arial" panose="020B0604020202020204" pitchFamily="34" charset="0"/>
            </a:endParaRPr>
          </a:p>
        </p:txBody>
      </p:sp>
      <p:sp>
        <p:nvSpPr>
          <p:cNvPr id="21" name="Rectángulo 20"/>
          <p:cNvSpPr/>
          <p:nvPr/>
        </p:nvSpPr>
        <p:spPr>
          <a:xfrm>
            <a:off x="7226181" y="3831196"/>
            <a:ext cx="1018227" cy="406265"/>
          </a:xfrm>
          <a:prstGeom prst="rect">
            <a:avLst/>
          </a:prstGeom>
        </p:spPr>
        <p:txBody>
          <a:bodyPr wrap="none" anchor="t">
            <a:spAutoFit/>
          </a:bodyPr>
          <a:lstStyle/>
          <a:p>
            <a:pPr algn="ctr"/>
            <a:r>
              <a:rPr lang="es-MX" b="1" dirty="0" smtClean="0">
                <a:latin typeface="Arial" panose="020B0604020202020204" pitchFamily="34" charset="0"/>
                <a:cs typeface="Arial" panose="020B0604020202020204" pitchFamily="34" charset="0"/>
              </a:rPr>
              <a:t> ImpExt</a:t>
            </a:r>
          </a:p>
        </p:txBody>
      </p:sp>
      <p:sp>
        <p:nvSpPr>
          <p:cNvPr id="22" name="Rectángulo 21"/>
          <p:cNvSpPr/>
          <p:nvPr/>
        </p:nvSpPr>
        <p:spPr>
          <a:xfrm>
            <a:off x="6710664" y="3744355"/>
            <a:ext cx="381616" cy="914097"/>
          </a:xfrm>
          <a:prstGeom prst="rect">
            <a:avLst/>
          </a:prstGeom>
        </p:spPr>
        <p:txBody>
          <a:bodyPr wrap="square" anchor="t">
            <a:spAutoFit/>
          </a:bodyPr>
          <a:lstStyle/>
          <a:p>
            <a:pPr algn="ctr"/>
            <a:r>
              <a:rPr lang="es-MX" sz="4800" b="1" dirty="0" smtClean="0">
                <a:latin typeface="Arial" panose="020B0604020202020204" pitchFamily="34" charset="0"/>
                <a:cs typeface="Arial" panose="020B0604020202020204" pitchFamily="34" charset="0"/>
              </a:rPr>
              <a:t>* </a:t>
            </a:r>
          </a:p>
        </p:txBody>
      </p:sp>
      <p:sp>
        <p:nvSpPr>
          <p:cNvPr id="31" name="Rectángulo 30"/>
          <p:cNvSpPr/>
          <p:nvPr/>
        </p:nvSpPr>
        <p:spPr>
          <a:xfrm>
            <a:off x="827584" y="1700808"/>
            <a:ext cx="2880320" cy="1200329"/>
          </a:xfrm>
          <a:prstGeom prst="rect">
            <a:avLst/>
          </a:prstGeom>
          <a:ln>
            <a:solidFill>
              <a:schemeClr val="accent1">
                <a:lumMod val="50000"/>
              </a:schemeClr>
            </a:solidFill>
          </a:ln>
        </p:spPr>
        <p:txBody>
          <a:bodyPr wrap="square" anchor="t">
            <a:spAutoFit/>
          </a:bodyPr>
          <a:lstStyle/>
          <a:p>
            <a:pPr algn="just"/>
            <a:r>
              <a:rPr lang="es-MX" dirty="0" smtClean="0">
                <a:latin typeface="Arial" panose="020B0604020202020204" pitchFamily="34" charset="0"/>
                <a:cs typeface="Arial" panose="020B0604020202020204" pitchFamily="34" charset="0"/>
              </a:rPr>
              <a:t>Por pago de impuesto de renta sobre ingresos de fuente extranjera</a:t>
            </a:r>
          </a:p>
          <a:p>
            <a:pPr algn="just"/>
            <a:endParaRPr lang="es-MX" dirty="0" smtClean="0">
              <a:latin typeface="Arial" panose="020B0604020202020204" pitchFamily="34" charset="0"/>
              <a:cs typeface="Arial" panose="020B0604020202020204" pitchFamily="34" charset="0"/>
            </a:endParaRPr>
          </a:p>
        </p:txBody>
      </p:sp>
      <p:sp>
        <p:nvSpPr>
          <p:cNvPr id="32" name="Rectángulo 31"/>
          <p:cNvSpPr/>
          <p:nvPr/>
        </p:nvSpPr>
        <p:spPr>
          <a:xfrm>
            <a:off x="5225810" y="1725776"/>
            <a:ext cx="2874582" cy="1200329"/>
          </a:xfrm>
          <a:prstGeom prst="rect">
            <a:avLst/>
          </a:prstGeom>
          <a:ln>
            <a:solidFill>
              <a:schemeClr val="accent1">
                <a:lumMod val="50000"/>
              </a:schemeClr>
            </a:solidFill>
          </a:ln>
        </p:spPr>
        <p:txBody>
          <a:bodyPr wrap="square" anchor="t">
            <a:spAutoFit/>
          </a:bodyPr>
          <a:lstStyle/>
          <a:p>
            <a:pPr algn="just"/>
            <a:r>
              <a:rPr lang="es-MX" dirty="0" smtClean="0">
                <a:latin typeface="Arial" panose="020B0604020202020204" pitchFamily="34" charset="0"/>
                <a:cs typeface="Arial" panose="020B0604020202020204" pitchFamily="34" charset="0"/>
              </a:rPr>
              <a:t>Por dividendos o participaciones de sociedades domiciliadas en el exterior.</a:t>
            </a:r>
          </a:p>
        </p:txBody>
      </p:sp>
      <p:cxnSp>
        <p:nvCxnSpPr>
          <p:cNvPr id="7" name="Conector recto de flecha 6"/>
          <p:cNvCxnSpPr>
            <a:stCxn id="5" idx="2"/>
          </p:cNvCxnSpPr>
          <p:nvPr/>
        </p:nvCxnSpPr>
        <p:spPr>
          <a:xfrm flipH="1">
            <a:off x="3707904" y="830997"/>
            <a:ext cx="853520" cy="86981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Conector recto de flecha 34"/>
          <p:cNvCxnSpPr>
            <a:stCxn id="5" idx="2"/>
          </p:cNvCxnSpPr>
          <p:nvPr/>
        </p:nvCxnSpPr>
        <p:spPr>
          <a:xfrm>
            <a:off x="4561424" y="830997"/>
            <a:ext cx="658648" cy="89477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6" name="Rectángulo 35"/>
          <p:cNvSpPr/>
          <p:nvPr/>
        </p:nvSpPr>
        <p:spPr>
          <a:xfrm>
            <a:off x="467544" y="5733256"/>
            <a:ext cx="1641762" cy="646331"/>
          </a:xfrm>
          <a:prstGeom prst="rect">
            <a:avLst/>
          </a:prstGeom>
        </p:spPr>
        <p:txBody>
          <a:bodyPr wrap="square" anchor="t">
            <a:spAutoFit/>
          </a:bodyPr>
          <a:lstStyle/>
          <a:p>
            <a:pPr algn="ctr"/>
            <a:r>
              <a:rPr lang="es-MX" b="1" dirty="0" smtClean="0">
                <a:latin typeface="Arial" panose="020B0604020202020204" pitchFamily="34" charset="0"/>
                <a:cs typeface="Arial" panose="020B0604020202020204" pitchFamily="34" charset="0"/>
              </a:rPr>
              <a:t>Proporción aplicable</a:t>
            </a:r>
          </a:p>
        </p:txBody>
      </p:sp>
      <p:sp>
        <p:nvSpPr>
          <p:cNvPr id="37" name="Igual que 36"/>
          <p:cNvSpPr/>
          <p:nvPr/>
        </p:nvSpPr>
        <p:spPr>
          <a:xfrm>
            <a:off x="2109306" y="5694910"/>
            <a:ext cx="936104" cy="763024"/>
          </a:xfrm>
          <a:prstGeom prst="mathEqual">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latin typeface="Arial" panose="020B0604020202020204" pitchFamily="34" charset="0"/>
              <a:cs typeface="Arial" panose="020B0604020202020204" pitchFamily="34" charset="0"/>
            </a:endParaRPr>
          </a:p>
        </p:txBody>
      </p:sp>
      <p:sp>
        <p:nvSpPr>
          <p:cNvPr id="38" name="Rectángulo 37"/>
          <p:cNvSpPr/>
          <p:nvPr/>
        </p:nvSpPr>
        <p:spPr>
          <a:xfrm>
            <a:off x="3759752" y="5535000"/>
            <a:ext cx="2165978" cy="406265"/>
          </a:xfrm>
          <a:prstGeom prst="rect">
            <a:avLst/>
          </a:prstGeom>
        </p:spPr>
        <p:txBody>
          <a:bodyPr wrap="none" anchor="t">
            <a:spAutoFit/>
          </a:bodyPr>
          <a:lstStyle/>
          <a:p>
            <a:pPr algn="ctr"/>
            <a:r>
              <a:rPr lang="es-MX" b="1" dirty="0" smtClean="0">
                <a:latin typeface="Arial" panose="020B0604020202020204" pitchFamily="34" charset="0"/>
                <a:cs typeface="Arial" panose="020B0604020202020204" pitchFamily="34" charset="0"/>
              </a:rPr>
              <a:t>TCREE + STCREE</a:t>
            </a:r>
          </a:p>
        </p:txBody>
      </p:sp>
      <p:sp>
        <p:nvSpPr>
          <p:cNvPr id="40" name="Rectángulo 39"/>
          <p:cNvSpPr/>
          <p:nvPr/>
        </p:nvSpPr>
        <p:spPr>
          <a:xfrm>
            <a:off x="3261434" y="5986212"/>
            <a:ext cx="3031599" cy="406265"/>
          </a:xfrm>
          <a:prstGeom prst="rect">
            <a:avLst/>
          </a:prstGeom>
        </p:spPr>
        <p:txBody>
          <a:bodyPr wrap="none" anchor="t">
            <a:spAutoFit/>
          </a:bodyPr>
          <a:lstStyle/>
          <a:p>
            <a:pPr algn="ctr"/>
            <a:r>
              <a:rPr lang="es-MX" b="1" dirty="0" smtClean="0">
                <a:latin typeface="Arial" panose="020B0604020202020204" pitchFamily="34" charset="0"/>
                <a:cs typeface="Arial" panose="020B0604020202020204" pitchFamily="34" charset="0"/>
              </a:rPr>
              <a:t>TRyC + TCREE + STCREE</a:t>
            </a:r>
          </a:p>
        </p:txBody>
      </p:sp>
      <p:sp>
        <p:nvSpPr>
          <p:cNvPr id="41" name="Corchetes 40"/>
          <p:cNvSpPr/>
          <p:nvPr/>
        </p:nvSpPr>
        <p:spPr>
          <a:xfrm>
            <a:off x="3189427" y="5503757"/>
            <a:ext cx="3291216" cy="1093595"/>
          </a:xfrm>
          <a:prstGeom prst="bracketPair">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s-CO">
              <a:latin typeface="Arial" panose="020B0604020202020204" pitchFamily="34" charset="0"/>
              <a:cs typeface="Arial" panose="020B0604020202020204" pitchFamily="34" charset="0"/>
            </a:endParaRPr>
          </a:p>
        </p:txBody>
      </p:sp>
      <p:cxnSp>
        <p:nvCxnSpPr>
          <p:cNvPr id="44" name="Conector recto 43"/>
          <p:cNvCxnSpPr/>
          <p:nvPr/>
        </p:nvCxnSpPr>
        <p:spPr>
          <a:xfrm>
            <a:off x="3347864" y="5949280"/>
            <a:ext cx="2959591"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36807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down)">
                                      <p:cBhvr>
                                        <p:cTn id="23" dur="580">
                                          <p:stCondLst>
                                            <p:cond delay="0"/>
                                          </p:stCondLst>
                                        </p:cTn>
                                        <p:tgtEl>
                                          <p:spTgt spid="31"/>
                                        </p:tgtEl>
                                      </p:cBhvr>
                                    </p:animEffect>
                                    <p:anim calcmode="lin" valueType="num">
                                      <p:cBhvr>
                                        <p:cTn id="24"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29" dur="26">
                                          <p:stCondLst>
                                            <p:cond delay="650"/>
                                          </p:stCondLst>
                                        </p:cTn>
                                        <p:tgtEl>
                                          <p:spTgt spid="31"/>
                                        </p:tgtEl>
                                      </p:cBhvr>
                                      <p:to x="100000" y="60000"/>
                                    </p:animScale>
                                    <p:animScale>
                                      <p:cBhvr>
                                        <p:cTn id="30" dur="166" decel="50000">
                                          <p:stCondLst>
                                            <p:cond delay="676"/>
                                          </p:stCondLst>
                                        </p:cTn>
                                        <p:tgtEl>
                                          <p:spTgt spid="31"/>
                                        </p:tgtEl>
                                      </p:cBhvr>
                                      <p:to x="100000" y="100000"/>
                                    </p:animScale>
                                    <p:animScale>
                                      <p:cBhvr>
                                        <p:cTn id="31" dur="26">
                                          <p:stCondLst>
                                            <p:cond delay="1312"/>
                                          </p:stCondLst>
                                        </p:cTn>
                                        <p:tgtEl>
                                          <p:spTgt spid="31"/>
                                        </p:tgtEl>
                                      </p:cBhvr>
                                      <p:to x="100000" y="80000"/>
                                    </p:animScale>
                                    <p:animScale>
                                      <p:cBhvr>
                                        <p:cTn id="32" dur="166" decel="50000">
                                          <p:stCondLst>
                                            <p:cond delay="1338"/>
                                          </p:stCondLst>
                                        </p:cTn>
                                        <p:tgtEl>
                                          <p:spTgt spid="31"/>
                                        </p:tgtEl>
                                      </p:cBhvr>
                                      <p:to x="100000" y="100000"/>
                                    </p:animScale>
                                    <p:animScale>
                                      <p:cBhvr>
                                        <p:cTn id="33" dur="26">
                                          <p:stCondLst>
                                            <p:cond delay="1642"/>
                                          </p:stCondLst>
                                        </p:cTn>
                                        <p:tgtEl>
                                          <p:spTgt spid="31"/>
                                        </p:tgtEl>
                                      </p:cBhvr>
                                      <p:to x="100000" y="90000"/>
                                    </p:animScale>
                                    <p:animScale>
                                      <p:cBhvr>
                                        <p:cTn id="34" dur="166" decel="50000">
                                          <p:stCondLst>
                                            <p:cond delay="1668"/>
                                          </p:stCondLst>
                                        </p:cTn>
                                        <p:tgtEl>
                                          <p:spTgt spid="31"/>
                                        </p:tgtEl>
                                      </p:cBhvr>
                                      <p:to x="100000" y="100000"/>
                                    </p:animScale>
                                    <p:animScale>
                                      <p:cBhvr>
                                        <p:cTn id="35" dur="26">
                                          <p:stCondLst>
                                            <p:cond delay="1808"/>
                                          </p:stCondLst>
                                        </p:cTn>
                                        <p:tgtEl>
                                          <p:spTgt spid="31"/>
                                        </p:tgtEl>
                                      </p:cBhvr>
                                      <p:to x="100000" y="95000"/>
                                    </p:animScale>
                                    <p:animScale>
                                      <p:cBhvr>
                                        <p:cTn id="36" dur="166" decel="50000">
                                          <p:stCondLst>
                                            <p:cond delay="1834"/>
                                          </p:stCondLst>
                                        </p:cTn>
                                        <p:tgtEl>
                                          <p:spTgt spid="31"/>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down)">
                                      <p:cBhvr>
                                        <p:cTn id="39" dur="580">
                                          <p:stCondLst>
                                            <p:cond delay="0"/>
                                          </p:stCondLst>
                                        </p:cTn>
                                        <p:tgtEl>
                                          <p:spTgt spid="11"/>
                                        </p:tgtEl>
                                      </p:cBhvr>
                                    </p:animEffect>
                                    <p:anim calcmode="lin" valueType="num">
                                      <p:cBhvr>
                                        <p:cTn id="4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5" dur="26">
                                          <p:stCondLst>
                                            <p:cond delay="650"/>
                                          </p:stCondLst>
                                        </p:cTn>
                                        <p:tgtEl>
                                          <p:spTgt spid="11"/>
                                        </p:tgtEl>
                                      </p:cBhvr>
                                      <p:to x="100000" y="60000"/>
                                    </p:animScale>
                                    <p:animScale>
                                      <p:cBhvr>
                                        <p:cTn id="46" dur="166" decel="50000">
                                          <p:stCondLst>
                                            <p:cond delay="676"/>
                                          </p:stCondLst>
                                        </p:cTn>
                                        <p:tgtEl>
                                          <p:spTgt spid="11"/>
                                        </p:tgtEl>
                                      </p:cBhvr>
                                      <p:to x="100000" y="100000"/>
                                    </p:animScale>
                                    <p:animScale>
                                      <p:cBhvr>
                                        <p:cTn id="47" dur="26">
                                          <p:stCondLst>
                                            <p:cond delay="1312"/>
                                          </p:stCondLst>
                                        </p:cTn>
                                        <p:tgtEl>
                                          <p:spTgt spid="11"/>
                                        </p:tgtEl>
                                      </p:cBhvr>
                                      <p:to x="100000" y="80000"/>
                                    </p:animScale>
                                    <p:animScale>
                                      <p:cBhvr>
                                        <p:cTn id="48" dur="166" decel="50000">
                                          <p:stCondLst>
                                            <p:cond delay="1338"/>
                                          </p:stCondLst>
                                        </p:cTn>
                                        <p:tgtEl>
                                          <p:spTgt spid="11"/>
                                        </p:tgtEl>
                                      </p:cBhvr>
                                      <p:to x="100000" y="100000"/>
                                    </p:animScale>
                                    <p:animScale>
                                      <p:cBhvr>
                                        <p:cTn id="49" dur="26">
                                          <p:stCondLst>
                                            <p:cond delay="1642"/>
                                          </p:stCondLst>
                                        </p:cTn>
                                        <p:tgtEl>
                                          <p:spTgt spid="11"/>
                                        </p:tgtEl>
                                      </p:cBhvr>
                                      <p:to x="100000" y="90000"/>
                                    </p:animScale>
                                    <p:animScale>
                                      <p:cBhvr>
                                        <p:cTn id="50" dur="166" decel="50000">
                                          <p:stCondLst>
                                            <p:cond delay="1668"/>
                                          </p:stCondLst>
                                        </p:cTn>
                                        <p:tgtEl>
                                          <p:spTgt spid="11"/>
                                        </p:tgtEl>
                                      </p:cBhvr>
                                      <p:to x="100000" y="100000"/>
                                    </p:animScale>
                                    <p:animScale>
                                      <p:cBhvr>
                                        <p:cTn id="51" dur="26">
                                          <p:stCondLst>
                                            <p:cond delay="1808"/>
                                          </p:stCondLst>
                                        </p:cTn>
                                        <p:tgtEl>
                                          <p:spTgt spid="11"/>
                                        </p:tgtEl>
                                      </p:cBhvr>
                                      <p:to x="100000" y="95000"/>
                                    </p:animScale>
                                    <p:animScale>
                                      <p:cBhvr>
                                        <p:cTn id="52" dur="166" decel="50000">
                                          <p:stCondLst>
                                            <p:cond delay="1834"/>
                                          </p:stCondLst>
                                        </p:cTn>
                                        <p:tgtEl>
                                          <p:spTgt spid="11"/>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wipe(down)">
                                      <p:cBhvr>
                                        <p:cTn id="55" dur="580">
                                          <p:stCondLst>
                                            <p:cond delay="0"/>
                                          </p:stCondLst>
                                        </p:cTn>
                                        <p:tgtEl>
                                          <p:spTgt spid="3"/>
                                        </p:tgtEl>
                                      </p:cBhvr>
                                    </p:animEffect>
                                    <p:anim calcmode="lin" valueType="num">
                                      <p:cBhvr>
                                        <p:cTn id="5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gtEl>
                                      </p:cBhvr>
                                      <p:to x="100000" y="60000"/>
                                    </p:animScale>
                                    <p:animScale>
                                      <p:cBhvr>
                                        <p:cTn id="62" dur="166" decel="50000">
                                          <p:stCondLst>
                                            <p:cond delay="676"/>
                                          </p:stCondLst>
                                        </p:cTn>
                                        <p:tgtEl>
                                          <p:spTgt spid="3"/>
                                        </p:tgtEl>
                                      </p:cBhvr>
                                      <p:to x="100000" y="100000"/>
                                    </p:animScale>
                                    <p:animScale>
                                      <p:cBhvr>
                                        <p:cTn id="63" dur="26">
                                          <p:stCondLst>
                                            <p:cond delay="1312"/>
                                          </p:stCondLst>
                                        </p:cTn>
                                        <p:tgtEl>
                                          <p:spTgt spid="3"/>
                                        </p:tgtEl>
                                      </p:cBhvr>
                                      <p:to x="100000" y="80000"/>
                                    </p:animScale>
                                    <p:animScale>
                                      <p:cBhvr>
                                        <p:cTn id="64" dur="166" decel="50000">
                                          <p:stCondLst>
                                            <p:cond delay="1338"/>
                                          </p:stCondLst>
                                        </p:cTn>
                                        <p:tgtEl>
                                          <p:spTgt spid="3"/>
                                        </p:tgtEl>
                                      </p:cBhvr>
                                      <p:to x="100000" y="100000"/>
                                    </p:animScale>
                                    <p:animScale>
                                      <p:cBhvr>
                                        <p:cTn id="65" dur="26">
                                          <p:stCondLst>
                                            <p:cond delay="1642"/>
                                          </p:stCondLst>
                                        </p:cTn>
                                        <p:tgtEl>
                                          <p:spTgt spid="3"/>
                                        </p:tgtEl>
                                      </p:cBhvr>
                                      <p:to x="100000" y="90000"/>
                                    </p:animScale>
                                    <p:animScale>
                                      <p:cBhvr>
                                        <p:cTn id="66" dur="166" decel="50000">
                                          <p:stCondLst>
                                            <p:cond delay="1668"/>
                                          </p:stCondLst>
                                        </p:cTn>
                                        <p:tgtEl>
                                          <p:spTgt spid="3"/>
                                        </p:tgtEl>
                                      </p:cBhvr>
                                      <p:to x="100000" y="100000"/>
                                    </p:animScale>
                                    <p:animScale>
                                      <p:cBhvr>
                                        <p:cTn id="67" dur="26">
                                          <p:stCondLst>
                                            <p:cond delay="1808"/>
                                          </p:stCondLst>
                                        </p:cTn>
                                        <p:tgtEl>
                                          <p:spTgt spid="3"/>
                                        </p:tgtEl>
                                      </p:cBhvr>
                                      <p:to x="100000" y="95000"/>
                                    </p:animScale>
                                    <p:animScale>
                                      <p:cBhvr>
                                        <p:cTn id="68" dur="166" decel="50000">
                                          <p:stCondLst>
                                            <p:cond delay="1834"/>
                                          </p:stCondLst>
                                        </p:cTn>
                                        <p:tgtEl>
                                          <p:spTgt spid="3"/>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wipe(down)">
                                      <p:cBhvr>
                                        <p:cTn id="71" dur="580">
                                          <p:stCondLst>
                                            <p:cond delay="0"/>
                                          </p:stCondLst>
                                        </p:cTn>
                                        <p:tgtEl>
                                          <p:spTgt spid="6"/>
                                        </p:tgtEl>
                                      </p:cBhvr>
                                    </p:animEffect>
                                    <p:anim calcmode="lin" valueType="num">
                                      <p:cBhvr>
                                        <p:cTn id="7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77" dur="26">
                                          <p:stCondLst>
                                            <p:cond delay="650"/>
                                          </p:stCondLst>
                                        </p:cTn>
                                        <p:tgtEl>
                                          <p:spTgt spid="6"/>
                                        </p:tgtEl>
                                      </p:cBhvr>
                                      <p:to x="100000" y="60000"/>
                                    </p:animScale>
                                    <p:animScale>
                                      <p:cBhvr>
                                        <p:cTn id="78" dur="166" decel="50000">
                                          <p:stCondLst>
                                            <p:cond delay="676"/>
                                          </p:stCondLst>
                                        </p:cTn>
                                        <p:tgtEl>
                                          <p:spTgt spid="6"/>
                                        </p:tgtEl>
                                      </p:cBhvr>
                                      <p:to x="100000" y="100000"/>
                                    </p:animScale>
                                    <p:animScale>
                                      <p:cBhvr>
                                        <p:cTn id="79" dur="26">
                                          <p:stCondLst>
                                            <p:cond delay="1312"/>
                                          </p:stCondLst>
                                        </p:cTn>
                                        <p:tgtEl>
                                          <p:spTgt spid="6"/>
                                        </p:tgtEl>
                                      </p:cBhvr>
                                      <p:to x="100000" y="80000"/>
                                    </p:animScale>
                                    <p:animScale>
                                      <p:cBhvr>
                                        <p:cTn id="80" dur="166" decel="50000">
                                          <p:stCondLst>
                                            <p:cond delay="1338"/>
                                          </p:stCondLst>
                                        </p:cTn>
                                        <p:tgtEl>
                                          <p:spTgt spid="6"/>
                                        </p:tgtEl>
                                      </p:cBhvr>
                                      <p:to x="100000" y="100000"/>
                                    </p:animScale>
                                    <p:animScale>
                                      <p:cBhvr>
                                        <p:cTn id="81" dur="26">
                                          <p:stCondLst>
                                            <p:cond delay="1642"/>
                                          </p:stCondLst>
                                        </p:cTn>
                                        <p:tgtEl>
                                          <p:spTgt spid="6"/>
                                        </p:tgtEl>
                                      </p:cBhvr>
                                      <p:to x="100000" y="90000"/>
                                    </p:animScale>
                                    <p:animScale>
                                      <p:cBhvr>
                                        <p:cTn id="82" dur="166" decel="50000">
                                          <p:stCondLst>
                                            <p:cond delay="1668"/>
                                          </p:stCondLst>
                                        </p:cTn>
                                        <p:tgtEl>
                                          <p:spTgt spid="6"/>
                                        </p:tgtEl>
                                      </p:cBhvr>
                                      <p:to x="100000" y="100000"/>
                                    </p:animScale>
                                    <p:animScale>
                                      <p:cBhvr>
                                        <p:cTn id="83" dur="26">
                                          <p:stCondLst>
                                            <p:cond delay="1808"/>
                                          </p:stCondLst>
                                        </p:cTn>
                                        <p:tgtEl>
                                          <p:spTgt spid="6"/>
                                        </p:tgtEl>
                                      </p:cBhvr>
                                      <p:to x="100000" y="95000"/>
                                    </p:animScale>
                                    <p:animScale>
                                      <p:cBhvr>
                                        <p:cTn id="84" dur="166" decel="50000">
                                          <p:stCondLst>
                                            <p:cond delay="1834"/>
                                          </p:stCondLst>
                                        </p:cTn>
                                        <p:tgtEl>
                                          <p:spTgt spid="6"/>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down)">
                                      <p:cBhvr>
                                        <p:cTn id="87" dur="580">
                                          <p:stCondLst>
                                            <p:cond delay="0"/>
                                          </p:stCondLst>
                                        </p:cTn>
                                        <p:tgtEl>
                                          <p:spTgt spid="14"/>
                                        </p:tgtEl>
                                      </p:cBhvr>
                                    </p:animEffect>
                                    <p:anim calcmode="lin" valueType="num">
                                      <p:cBhvr>
                                        <p:cTn id="8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93" dur="26">
                                          <p:stCondLst>
                                            <p:cond delay="650"/>
                                          </p:stCondLst>
                                        </p:cTn>
                                        <p:tgtEl>
                                          <p:spTgt spid="14"/>
                                        </p:tgtEl>
                                      </p:cBhvr>
                                      <p:to x="100000" y="60000"/>
                                    </p:animScale>
                                    <p:animScale>
                                      <p:cBhvr>
                                        <p:cTn id="94" dur="166" decel="50000">
                                          <p:stCondLst>
                                            <p:cond delay="676"/>
                                          </p:stCondLst>
                                        </p:cTn>
                                        <p:tgtEl>
                                          <p:spTgt spid="14"/>
                                        </p:tgtEl>
                                      </p:cBhvr>
                                      <p:to x="100000" y="100000"/>
                                    </p:animScale>
                                    <p:animScale>
                                      <p:cBhvr>
                                        <p:cTn id="95" dur="26">
                                          <p:stCondLst>
                                            <p:cond delay="1312"/>
                                          </p:stCondLst>
                                        </p:cTn>
                                        <p:tgtEl>
                                          <p:spTgt spid="14"/>
                                        </p:tgtEl>
                                      </p:cBhvr>
                                      <p:to x="100000" y="80000"/>
                                    </p:animScale>
                                    <p:animScale>
                                      <p:cBhvr>
                                        <p:cTn id="96" dur="166" decel="50000">
                                          <p:stCondLst>
                                            <p:cond delay="1338"/>
                                          </p:stCondLst>
                                        </p:cTn>
                                        <p:tgtEl>
                                          <p:spTgt spid="14"/>
                                        </p:tgtEl>
                                      </p:cBhvr>
                                      <p:to x="100000" y="100000"/>
                                    </p:animScale>
                                    <p:animScale>
                                      <p:cBhvr>
                                        <p:cTn id="97" dur="26">
                                          <p:stCondLst>
                                            <p:cond delay="1642"/>
                                          </p:stCondLst>
                                        </p:cTn>
                                        <p:tgtEl>
                                          <p:spTgt spid="14"/>
                                        </p:tgtEl>
                                      </p:cBhvr>
                                      <p:to x="100000" y="90000"/>
                                    </p:animScale>
                                    <p:animScale>
                                      <p:cBhvr>
                                        <p:cTn id="98" dur="166" decel="50000">
                                          <p:stCondLst>
                                            <p:cond delay="1668"/>
                                          </p:stCondLst>
                                        </p:cTn>
                                        <p:tgtEl>
                                          <p:spTgt spid="14"/>
                                        </p:tgtEl>
                                      </p:cBhvr>
                                      <p:to x="100000" y="100000"/>
                                    </p:animScale>
                                    <p:animScale>
                                      <p:cBhvr>
                                        <p:cTn id="99" dur="26">
                                          <p:stCondLst>
                                            <p:cond delay="1808"/>
                                          </p:stCondLst>
                                        </p:cTn>
                                        <p:tgtEl>
                                          <p:spTgt spid="14"/>
                                        </p:tgtEl>
                                      </p:cBhvr>
                                      <p:to x="100000" y="95000"/>
                                    </p:animScale>
                                    <p:animScale>
                                      <p:cBhvr>
                                        <p:cTn id="100" dur="166" decel="50000">
                                          <p:stCondLst>
                                            <p:cond delay="1834"/>
                                          </p:stCondLst>
                                        </p:cTn>
                                        <p:tgtEl>
                                          <p:spTgt spid="14"/>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16"/>
                                        </p:tgtEl>
                                        <p:attrNameLst>
                                          <p:attrName>style.visibility</p:attrName>
                                        </p:attrNameLst>
                                      </p:cBhvr>
                                      <p:to>
                                        <p:strVal val="visible"/>
                                      </p:to>
                                    </p:set>
                                    <p:animEffect transition="in" filter="wipe(down)">
                                      <p:cBhvr>
                                        <p:cTn id="103" dur="580">
                                          <p:stCondLst>
                                            <p:cond delay="0"/>
                                          </p:stCondLst>
                                        </p:cTn>
                                        <p:tgtEl>
                                          <p:spTgt spid="16"/>
                                        </p:tgtEl>
                                      </p:cBhvr>
                                    </p:animEffect>
                                    <p:anim calcmode="lin" valueType="num">
                                      <p:cBhvr>
                                        <p:cTn id="10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09" dur="26">
                                          <p:stCondLst>
                                            <p:cond delay="650"/>
                                          </p:stCondLst>
                                        </p:cTn>
                                        <p:tgtEl>
                                          <p:spTgt spid="16"/>
                                        </p:tgtEl>
                                      </p:cBhvr>
                                      <p:to x="100000" y="60000"/>
                                    </p:animScale>
                                    <p:animScale>
                                      <p:cBhvr>
                                        <p:cTn id="110" dur="166" decel="50000">
                                          <p:stCondLst>
                                            <p:cond delay="676"/>
                                          </p:stCondLst>
                                        </p:cTn>
                                        <p:tgtEl>
                                          <p:spTgt spid="16"/>
                                        </p:tgtEl>
                                      </p:cBhvr>
                                      <p:to x="100000" y="100000"/>
                                    </p:animScale>
                                    <p:animScale>
                                      <p:cBhvr>
                                        <p:cTn id="111" dur="26">
                                          <p:stCondLst>
                                            <p:cond delay="1312"/>
                                          </p:stCondLst>
                                        </p:cTn>
                                        <p:tgtEl>
                                          <p:spTgt spid="16"/>
                                        </p:tgtEl>
                                      </p:cBhvr>
                                      <p:to x="100000" y="80000"/>
                                    </p:animScale>
                                    <p:animScale>
                                      <p:cBhvr>
                                        <p:cTn id="112" dur="166" decel="50000">
                                          <p:stCondLst>
                                            <p:cond delay="1338"/>
                                          </p:stCondLst>
                                        </p:cTn>
                                        <p:tgtEl>
                                          <p:spTgt spid="16"/>
                                        </p:tgtEl>
                                      </p:cBhvr>
                                      <p:to x="100000" y="100000"/>
                                    </p:animScale>
                                    <p:animScale>
                                      <p:cBhvr>
                                        <p:cTn id="113" dur="26">
                                          <p:stCondLst>
                                            <p:cond delay="1642"/>
                                          </p:stCondLst>
                                        </p:cTn>
                                        <p:tgtEl>
                                          <p:spTgt spid="16"/>
                                        </p:tgtEl>
                                      </p:cBhvr>
                                      <p:to x="100000" y="90000"/>
                                    </p:animScale>
                                    <p:animScale>
                                      <p:cBhvr>
                                        <p:cTn id="114" dur="166" decel="50000">
                                          <p:stCondLst>
                                            <p:cond delay="1668"/>
                                          </p:stCondLst>
                                        </p:cTn>
                                        <p:tgtEl>
                                          <p:spTgt spid="16"/>
                                        </p:tgtEl>
                                      </p:cBhvr>
                                      <p:to x="100000" y="100000"/>
                                    </p:animScale>
                                    <p:animScale>
                                      <p:cBhvr>
                                        <p:cTn id="115" dur="26">
                                          <p:stCondLst>
                                            <p:cond delay="1808"/>
                                          </p:stCondLst>
                                        </p:cTn>
                                        <p:tgtEl>
                                          <p:spTgt spid="16"/>
                                        </p:tgtEl>
                                      </p:cBhvr>
                                      <p:to x="100000" y="95000"/>
                                    </p:animScale>
                                    <p:animScale>
                                      <p:cBhvr>
                                        <p:cTn id="116" dur="166" decel="50000">
                                          <p:stCondLst>
                                            <p:cond delay="1834"/>
                                          </p:stCondLst>
                                        </p:cTn>
                                        <p:tgtEl>
                                          <p:spTgt spid="16"/>
                                        </p:tgtEl>
                                      </p:cBhvr>
                                      <p:to x="100000" y="100000"/>
                                    </p:animScale>
                                  </p:childTnLst>
                                </p:cTn>
                              </p:par>
                              <p:par>
                                <p:cTn id="117" presetID="26" presetClass="entr" presetSubtype="0" fill="hold" grpId="0" nodeType="withEffect">
                                  <p:stCondLst>
                                    <p:cond delay="0"/>
                                  </p:stCondLst>
                                  <p:childTnLst>
                                    <p:set>
                                      <p:cBhvr>
                                        <p:cTn id="118" dur="1" fill="hold">
                                          <p:stCondLst>
                                            <p:cond delay="0"/>
                                          </p:stCondLst>
                                        </p:cTn>
                                        <p:tgtEl>
                                          <p:spTgt spid="19"/>
                                        </p:tgtEl>
                                        <p:attrNameLst>
                                          <p:attrName>style.visibility</p:attrName>
                                        </p:attrNameLst>
                                      </p:cBhvr>
                                      <p:to>
                                        <p:strVal val="visible"/>
                                      </p:to>
                                    </p:set>
                                    <p:animEffect transition="in" filter="wipe(down)">
                                      <p:cBhvr>
                                        <p:cTn id="119" dur="580">
                                          <p:stCondLst>
                                            <p:cond delay="0"/>
                                          </p:stCondLst>
                                        </p:cTn>
                                        <p:tgtEl>
                                          <p:spTgt spid="19"/>
                                        </p:tgtEl>
                                      </p:cBhvr>
                                    </p:animEffect>
                                    <p:anim calcmode="lin" valueType="num">
                                      <p:cBhvr>
                                        <p:cTn id="120"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25" dur="26">
                                          <p:stCondLst>
                                            <p:cond delay="650"/>
                                          </p:stCondLst>
                                        </p:cTn>
                                        <p:tgtEl>
                                          <p:spTgt spid="19"/>
                                        </p:tgtEl>
                                      </p:cBhvr>
                                      <p:to x="100000" y="60000"/>
                                    </p:animScale>
                                    <p:animScale>
                                      <p:cBhvr>
                                        <p:cTn id="126" dur="166" decel="50000">
                                          <p:stCondLst>
                                            <p:cond delay="676"/>
                                          </p:stCondLst>
                                        </p:cTn>
                                        <p:tgtEl>
                                          <p:spTgt spid="19"/>
                                        </p:tgtEl>
                                      </p:cBhvr>
                                      <p:to x="100000" y="100000"/>
                                    </p:animScale>
                                    <p:animScale>
                                      <p:cBhvr>
                                        <p:cTn id="127" dur="26">
                                          <p:stCondLst>
                                            <p:cond delay="1312"/>
                                          </p:stCondLst>
                                        </p:cTn>
                                        <p:tgtEl>
                                          <p:spTgt spid="19"/>
                                        </p:tgtEl>
                                      </p:cBhvr>
                                      <p:to x="100000" y="80000"/>
                                    </p:animScale>
                                    <p:animScale>
                                      <p:cBhvr>
                                        <p:cTn id="128" dur="166" decel="50000">
                                          <p:stCondLst>
                                            <p:cond delay="1338"/>
                                          </p:stCondLst>
                                        </p:cTn>
                                        <p:tgtEl>
                                          <p:spTgt spid="19"/>
                                        </p:tgtEl>
                                      </p:cBhvr>
                                      <p:to x="100000" y="100000"/>
                                    </p:animScale>
                                    <p:animScale>
                                      <p:cBhvr>
                                        <p:cTn id="129" dur="26">
                                          <p:stCondLst>
                                            <p:cond delay="1642"/>
                                          </p:stCondLst>
                                        </p:cTn>
                                        <p:tgtEl>
                                          <p:spTgt spid="19"/>
                                        </p:tgtEl>
                                      </p:cBhvr>
                                      <p:to x="100000" y="90000"/>
                                    </p:animScale>
                                    <p:animScale>
                                      <p:cBhvr>
                                        <p:cTn id="130" dur="166" decel="50000">
                                          <p:stCondLst>
                                            <p:cond delay="1668"/>
                                          </p:stCondLst>
                                        </p:cTn>
                                        <p:tgtEl>
                                          <p:spTgt spid="19"/>
                                        </p:tgtEl>
                                      </p:cBhvr>
                                      <p:to x="100000" y="100000"/>
                                    </p:animScale>
                                    <p:animScale>
                                      <p:cBhvr>
                                        <p:cTn id="131" dur="26">
                                          <p:stCondLst>
                                            <p:cond delay="1808"/>
                                          </p:stCondLst>
                                        </p:cTn>
                                        <p:tgtEl>
                                          <p:spTgt spid="19"/>
                                        </p:tgtEl>
                                      </p:cBhvr>
                                      <p:to x="100000" y="95000"/>
                                    </p:animScale>
                                    <p:animScale>
                                      <p:cBhvr>
                                        <p:cTn id="132" dur="166" decel="50000">
                                          <p:stCondLst>
                                            <p:cond delay="1834"/>
                                          </p:stCondLst>
                                        </p:cTn>
                                        <p:tgtEl>
                                          <p:spTgt spid="19"/>
                                        </p:tgtEl>
                                      </p:cBhvr>
                                      <p:to x="100000" y="100000"/>
                                    </p:animScale>
                                  </p:childTnLst>
                                </p:cTn>
                              </p:par>
                              <p:par>
                                <p:cTn id="133" presetID="26" presetClass="entr" presetSubtype="0" fill="hold" grpId="0" nodeType="withEffect">
                                  <p:stCondLst>
                                    <p:cond delay="0"/>
                                  </p:stCondLst>
                                  <p:childTnLst>
                                    <p:set>
                                      <p:cBhvr>
                                        <p:cTn id="134" dur="1" fill="hold">
                                          <p:stCondLst>
                                            <p:cond delay="0"/>
                                          </p:stCondLst>
                                        </p:cTn>
                                        <p:tgtEl>
                                          <p:spTgt spid="22"/>
                                        </p:tgtEl>
                                        <p:attrNameLst>
                                          <p:attrName>style.visibility</p:attrName>
                                        </p:attrNameLst>
                                      </p:cBhvr>
                                      <p:to>
                                        <p:strVal val="visible"/>
                                      </p:to>
                                    </p:set>
                                    <p:animEffect transition="in" filter="wipe(down)">
                                      <p:cBhvr>
                                        <p:cTn id="135" dur="580">
                                          <p:stCondLst>
                                            <p:cond delay="0"/>
                                          </p:stCondLst>
                                        </p:cTn>
                                        <p:tgtEl>
                                          <p:spTgt spid="22"/>
                                        </p:tgtEl>
                                      </p:cBhvr>
                                    </p:animEffect>
                                    <p:anim calcmode="lin" valueType="num">
                                      <p:cBhvr>
                                        <p:cTn id="136"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141" dur="26">
                                          <p:stCondLst>
                                            <p:cond delay="650"/>
                                          </p:stCondLst>
                                        </p:cTn>
                                        <p:tgtEl>
                                          <p:spTgt spid="22"/>
                                        </p:tgtEl>
                                      </p:cBhvr>
                                      <p:to x="100000" y="60000"/>
                                    </p:animScale>
                                    <p:animScale>
                                      <p:cBhvr>
                                        <p:cTn id="142" dur="166" decel="50000">
                                          <p:stCondLst>
                                            <p:cond delay="676"/>
                                          </p:stCondLst>
                                        </p:cTn>
                                        <p:tgtEl>
                                          <p:spTgt spid="22"/>
                                        </p:tgtEl>
                                      </p:cBhvr>
                                      <p:to x="100000" y="100000"/>
                                    </p:animScale>
                                    <p:animScale>
                                      <p:cBhvr>
                                        <p:cTn id="143" dur="26">
                                          <p:stCondLst>
                                            <p:cond delay="1312"/>
                                          </p:stCondLst>
                                        </p:cTn>
                                        <p:tgtEl>
                                          <p:spTgt spid="22"/>
                                        </p:tgtEl>
                                      </p:cBhvr>
                                      <p:to x="100000" y="80000"/>
                                    </p:animScale>
                                    <p:animScale>
                                      <p:cBhvr>
                                        <p:cTn id="144" dur="166" decel="50000">
                                          <p:stCondLst>
                                            <p:cond delay="1338"/>
                                          </p:stCondLst>
                                        </p:cTn>
                                        <p:tgtEl>
                                          <p:spTgt spid="22"/>
                                        </p:tgtEl>
                                      </p:cBhvr>
                                      <p:to x="100000" y="100000"/>
                                    </p:animScale>
                                    <p:animScale>
                                      <p:cBhvr>
                                        <p:cTn id="145" dur="26">
                                          <p:stCondLst>
                                            <p:cond delay="1642"/>
                                          </p:stCondLst>
                                        </p:cTn>
                                        <p:tgtEl>
                                          <p:spTgt spid="22"/>
                                        </p:tgtEl>
                                      </p:cBhvr>
                                      <p:to x="100000" y="90000"/>
                                    </p:animScale>
                                    <p:animScale>
                                      <p:cBhvr>
                                        <p:cTn id="146" dur="166" decel="50000">
                                          <p:stCondLst>
                                            <p:cond delay="1668"/>
                                          </p:stCondLst>
                                        </p:cTn>
                                        <p:tgtEl>
                                          <p:spTgt spid="22"/>
                                        </p:tgtEl>
                                      </p:cBhvr>
                                      <p:to x="100000" y="100000"/>
                                    </p:animScale>
                                    <p:animScale>
                                      <p:cBhvr>
                                        <p:cTn id="147" dur="26">
                                          <p:stCondLst>
                                            <p:cond delay="1808"/>
                                          </p:stCondLst>
                                        </p:cTn>
                                        <p:tgtEl>
                                          <p:spTgt spid="22"/>
                                        </p:tgtEl>
                                      </p:cBhvr>
                                      <p:to x="100000" y="95000"/>
                                    </p:animScale>
                                    <p:animScale>
                                      <p:cBhvr>
                                        <p:cTn id="148" dur="166" decel="50000">
                                          <p:stCondLst>
                                            <p:cond delay="1834"/>
                                          </p:stCondLst>
                                        </p:cTn>
                                        <p:tgtEl>
                                          <p:spTgt spid="22"/>
                                        </p:tgtEl>
                                      </p:cBhvr>
                                      <p:to x="100000" y="100000"/>
                                    </p:animScale>
                                  </p:childTnLst>
                                </p:cTn>
                              </p:par>
                              <p:par>
                                <p:cTn id="149" presetID="26" presetClass="entr" presetSubtype="0" fill="hold" grpId="0" nodeType="withEffect">
                                  <p:stCondLst>
                                    <p:cond delay="0"/>
                                  </p:stCondLst>
                                  <p:childTnLst>
                                    <p:set>
                                      <p:cBhvr>
                                        <p:cTn id="150" dur="1" fill="hold">
                                          <p:stCondLst>
                                            <p:cond delay="0"/>
                                          </p:stCondLst>
                                        </p:cTn>
                                        <p:tgtEl>
                                          <p:spTgt spid="21"/>
                                        </p:tgtEl>
                                        <p:attrNameLst>
                                          <p:attrName>style.visibility</p:attrName>
                                        </p:attrNameLst>
                                      </p:cBhvr>
                                      <p:to>
                                        <p:strVal val="visible"/>
                                      </p:to>
                                    </p:set>
                                    <p:animEffect transition="in" filter="wipe(down)">
                                      <p:cBhvr>
                                        <p:cTn id="151" dur="580">
                                          <p:stCondLst>
                                            <p:cond delay="0"/>
                                          </p:stCondLst>
                                        </p:cTn>
                                        <p:tgtEl>
                                          <p:spTgt spid="21"/>
                                        </p:tgtEl>
                                      </p:cBhvr>
                                    </p:animEffect>
                                    <p:anim calcmode="lin" valueType="num">
                                      <p:cBhvr>
                                        <p:cTn id="152"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157" dur="26">
                                          <p:stCondLst>
                                            <p:cond delay="650"/>
                                          </p:stCondLst>
                                        </p:cTn>
                                        <p:tgtEl>
                                          <p:spTgt spid="21"/>
                                        </p:tgtEl>
                                      </p:cBhvr>
                                      <p:to x="100000" y="60000"/>
                                    </p:animScale>
                                    <p:animScale>
                                      <p:cBhvr>
                                        <p:cTn id="158" dur="166" decel="50000">
                                          <p:stCondLst>
                                            <p:cond delay="676"/>
                                          </p:stCondLst>
                                        </p:cTn>
                                        <p:tgtEl>
                                          <p:spTgt spid="21"/>
                                        </p:tgtEl>
                                      </p:cBhvr>
                                      <p:to x="100000" y="100000"/>
                                    </p:animScale>
                                    <p:animScale>
                                      <p:cBhvr>
                                        <p:cTn id="159" dur="26">
                                          <p:stCondLst>
                                            <p:cond delay="1312"/>
                                          </p:stCondLst>
                                        </p:cTn>
                                        <p:tgtEl>
                                          <p:spTgt spid="21"/>
                                        </p:tgtEl>
                                      </p:cBhvr>
                                      <p:to x="100000" y="80000"/>
                                    </p:animScale>
                                    <p:animScale>
                                      <p:cBhvr>
                                        <p:cTn id="160" dur="166" decel="50000">
                                          <p:stCondLst>
                                            <p:cond delay="1338"/>
                                          </p:stCondLst>
                                        </p:cTn>
                                        <p:tgtEl>
                                          <p:spTgt spid="21"/>
                                        </p:tgtEl>
                                      </p:cBhvr>
                                      <p:to x="100000" y="100000"/>
                                    </p:animScale>
                                    <p:animScale>
                                      <p:cBhvr>
                                        <p:cTn id="161" dur="26">
                                          <p:stCondLst>
                                            <p:cond delay="1642"/>
                                          </p:stCondLst>
                                        </p:cTn>
                                        <p:tgtEl>
                                          <p:spTgt spid="21"/>
                                        </p:tgtEl>
                                      </p:cBhvr>
                                      <p:to x="100000" y="90000"/>
                                    </p:animScale>
                                    <p:animScale>
                                      <p:cBhvr>
                                        <p:cTn id="162" dur="166" decel="50000">
                                          <p:stCondLst>
                                            <p:cond delay="1668"/>
                                          </p:stCondLst>
                                        </p:cTn>
                                        <p:tgtEl>
                                          <p:spTgt spid="21"/>
                                        </p:tgtEl>
                                      </p:cBhvr>
                                      <p:to x="100000" y="100000"/>
                                    </p:animScale>
                                    <p:animScale>
                                      <p:cBhvr>
                                        <p:cTn id="163" dur="26">
                                          <p:stCondLst>
                                            <p:cond delay="1808"/>
                                          </p:stCondLst>
                                        </p:cTn>
                                        <p:tgtEl>
                                          <p:spTgt spid="21"/>
                                        </p:tgtEl>
                                      </p:cBhvr>
                                      <p:to x="100000" y="95000"/>
                                    </p:animScale>
                                    <p:animScale>
                                      <p:cBhvr>
                                        <p:cTn id="164" dur="166" decel="50000">
                                          <p:stCondLst>
                                            <p:cond delay="1834"/>
                                          </p:stCondLst>
                                        </p:cTn>
                                        <p:tgtEl>
                                          <p:spTgt spid="21"/>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nodeType="clickEffect">
                                  <p:stCondLst>
                                    <p:cond delay="0"/>
                                  </p:stCondLst>
                                  <p:childTnLst>
                                    <p:set>
                                      <p:cBhvr>
                                        <p:cTn id="168" dur="1" fill="hold">
                                          <p:stCondLst>
                                            <p:cond delay="0"/>
                                          </p:stCondLst>
                                        </p:cTn>
                                        <p:tgtEl>
                                          <p:spTgt spid="35"/>
                                        </p:tgtEl>
                                        <p:attrNameLst>
                                          <p:attrName>style.visibility</p:attrName>
                                        </p:attrNameLst>
                                      </p:cBhvr>
                                      <p:to>
                                        <p:strVal val="visible"/>
                                      </p:to>
                                    </p:set>
                                    <p:animEffect transition="in" filter="wipe(down)">
                                      <p:cBhvr>
                                        <p:cTn id="169" dur="580">
                                          <p:stCondLst>
                                            <p:cond delay="0"/>
                                          </p:stCondLst>
                                        </p:cTn>
                                        <p:tgtEl>
                                          <p:spTgt spid="35"/>
                                        </p:tgtEl>
                                      </p:cBhvr>
                                    </p:animEffect>
                                    <p:anim calcmode="lin" valueType="num">
                                      <p:cBhvr>
                                        <p:cTn id="170" dur="1822" tmFilter="0,0; 0.14,0.36; 0.43,0.73; 0.71,0.91; 1.0,1.0">
                                          <p:stCondLst>
                                            <p:cond delay="0"/>
                                          </p:stCondLst>
                                        </p:cTn>
                                        <p:tgtEl>
                                          <p:spTgt spid="35"/>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35"/>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35"/>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35"/>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35"/>
                                        </p:tgtEl>
                                        <p:attrNameLst>
                                          <p:attrName>ppt_y</p:attrName>
                                        </p:attrNameLst>
                                      </p:cBhvr>
                                      <p:tavLst>
                                        <p:tav tm="0" fmla="#ppt_y-sin(pi*$)/81">
                                          <p:val>
                                            <p:fltVal val="0"/>
                                          </p:val>
                                        </p:tav>
                                        <p:tav tm="100000">
                                          <p:val>
                                            <p:fltVal val="1"/>
                                          </p:val>
                                        </p:tav>
                                      </p:tavLst>
                                    </p:anim>
                                    <p:animScale>
                                      <p:cBhvr>
                                        <p:cTn id="175" dur="26">
                                          <p:stCondLst>
                                            <p:cond delay="650"/>
                                          </p:stCondLst>
                                        </p:cTn>
                                        <p:tgtEl>
                                          <p:spTgt spid="35"/>
                                        </p:tgtEl>
                                      </p:cBhvr>
                                      <p:to x="100000" y="60000"/>
                                    </p:animScale>
                                    <p:animScale>
                                      <p:cBhvr>
                                        <p:cTn id="176" dur="166" decel="50000">
                                          <p:stCondLst>
                                            <p:cond delay="676"/>
                                          </p:stCondLst>
                                        </p:cTn>
                                        <p:tgtEl>
                                          <p:spTgt spid="35"/>
                                        </p:tgtEl>
                                      </p:cBhvr>
                                      <p:to x="100000" y="100000"/>
                                    </p:animScale>
                                    <p:animScale>
                                      <p:cBhvr>
                                        <p:cTn id="177" dur="26">
                                          <p:stCondLst>
                                            <p:cond delay="1312"/>
                                          </p:stCondLst>
                                        </p:cTn>
                                        <p:tgtEl>
                                          <p:spTgt spid="35"/>
                                        </p:tgtEl>
                                      </p:cBhvr>
                                      <p:to x="100000" y="80000"/>
                                    </p:animScale>
                                    <p:animScale>
                                      <p:cBhvr>
                                        <p:cTn id="178" dur="166" decel="50000">
                                          <p:stCondLst>
                                            <p:cond delay="1338"/>
                                          </p:stCondLst>
                                        </p:cTn>
                                        <p:tgtEl>
                                          <p:spTgt spid="35"/>
                                        </p:tgtEl>
                                      </p:cBhvr>
                                      <p:to x="100000" y="100000"/>
                                    </p:animScale>
                                    <p:animScale>
                                      <p:cBhvr>
                                        <p:cTn id="179" dur="26">
                                          <p:stCondLst>
                                            <p:cond delay="1642"/>
                                          </p:stCondLst>
                                        </p:cTn>
                                        <p:tgtEl>
                                          <p:spTgt spid="35"/>
                                        </p:tgtEl>
                                      </p:cBhvr>
                                      <p:to x="100000" y="90000"/>
                                    </p:animScale>
                                    <p:animScale>
                                      <p:cBhvr>
                                        <p:cTn id="180" dur="166" decel="50000">
                                          <p:stCondLst>
                                            <p:cond delay="1668"/>
                                          </p:stCondLst>
                                        </p:cTn>
                                        <p:tgtEl>
                                          <p:spTgt spid="35"/>
                                        </p:tgtEl>
                                      </p:cBhvr>
                                      <p:to x="100000" y="100000"/>
                                    </p:animScale>
                                    <p:animScale>
                                      <p:cBhvr>
                                        <p:cTn id="181" dur="26">
                                          <p:stCondLst>
                                            <p:cond delay="1808"/>
                                          </p:stCondLst>
                                        </p:cTn>
                                        <p:tgtEl>
                                          <p:spTgt spid="35"/>
                                        </p:tgtEl>
                                      </p:cBhvr>
                                      <p:to x="100000" y="95000"/>
                                    </p:animScale>
                                    <p:animScale>
                                      <p:cBhvr>
                                        <p:cTn id="182" dur="166" decel="50000">
                                          <p:stCondLst>
                                            <p:cond delay="1834"/>
                                          </p:stCondLst>
                                        </p:cTn>
                                        <p:tgtEl>
                                          <p:spTgt spid="35"/>
                                        </p:tgtEl>
                                      </p:cBhvr>
                                      <p:to x="100000" y="100000"/>
                                    </p:animScale>
                                  </p:childTnLst>
                                </p:cTn>
                              </p:par>
                              <p:par>
                                <p:cTn id="183" presetID="26" presetClass="entr" presetSubtype="0" fill="hold" grpId="0" nodeType="withEffect">
                                  <p:stCondLst>
                                    <p:cond delay="0"/>
                                  </p:stCondLst>
                                  <p:childTnLst>
                                    <p:set>
                                      <p:cBhvr>
                                        <p:cTn id="184" dur="1" fill="hold">
                                          <p:stCondLst>
                                            <p:cond delay="0"/>
                                          </p:stCondLst>
                                        </p:cTn>
                                        <p:tgtEl>
                                          <p:spTgt spid="32"/>
                                        </p:tgtEl>
                                        <p:attrNameLst>
                                          <p:attrName>style.visibility</p:attrName>
                                        </p:attrNameLst>
                                      </p:cBhvr>
                                      <p:to>
                                        <p:strVal val="visible"/>
                                      </p:to>
                                    </p:set>
                                    <p:animEffect transition="in" filter="wipe(down)">
                                      <p:cBhvr>
                                        <p:cTn id="185" dur="580">
                                          <p:stCondLst>
                                            <p:cond delay="0"/>
                                          </p:stCondLst>
                                        </p:cTn>
                                        <p:tgtEl>
                                          <p:spTgt spid="32"/>
                                        </p:tgtEl>
                                      </p:cBhvr>
                                    </p:animEffect>
                                    <p:anim calcmode="lin" valueType="num">
                                      <p:cBhvr>
                                        <p:cTn id="186"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87"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88"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189"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190"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191" dur="26">
                                          <p:stCondLst>
                                            <p:cond delay="650"/>
                                          </p:stCondLst>
                                        </p:cTn>
                                        <p:tgtEl>
                                          <p:spTgt spid="32"/>
                                        </p:tgtEl>
                                      </p:cBhvr>
                                      <p:to x="100000" y="60000"/>
                                    </p:animScale>
                                    <p:animScale>
                                      <p:cBhvr>
                                        <p:cTn id="192" dur="166" decel="50000">
                                          <p:stCondLst>
                                            <p:cond delay="676"/>
                                          </p:stCondLst>
                                        </p:cTn>
                                        <p:tgtEl>
                                          <p:spTgt spid="32"/>
                                        </p:tgtEl>
                                      </p:cBhvr>
                                      <p:to x="100000" y="100000"/>
                                    </p:animScale>
                                    <p:animScale>
                                      <p:cBhvr>
                                        <p:cTn id="193" dur="26">
                                          <p:stCondLst>
                                            <p:cond delay="1312"/>
                                          </p:stCondLst>
                                        </p:cTn>
                                        <p:tgtEl>
                                          <p:spTgt spid="32"/>
                                        </p:tgtEl>
                                      </p:cBhvr>
                                      <p:to x="100000" y="80000"/>
                                    </p:animScale>
                                    <p:animScale>
                                      <p:cBhvr>
                                        <p:cTn id="194" dur="166" decel="50000">
                                          <p:stCondLst>
                                            <p:cond delay="1338"/>
                                          </p:stCondLst>
                                        </p:cTn>
                                        <p:tgtEl>
                                          <p:spTgt spid="32"/>
                                        </p:tgtEl>
                                      </p:cBhvr>
                                      <p:to x="100000" y="100000"/>
                                    </p:animScale>
                                    <p:animScale>
                                      <p:cBhvr>
                                        <p:cTn id="195" dur="26">
                                          <p:stCondLst>
                                            <p:cond delay="1642"/>
                                          </p:stCondLst>
                                        </p:cTn>
                                        <p:tgtEl>
                                          <p:spTgt spid="32"/>
                                        </p:tgtEl>
                                      </p:cBhvr>
                                      <p:to x="100000" y="90000"/>
                                    </p:animScale>
                                    <p:animScale>
                                      <p:cBhvr>
                                        <p:cTn id="196" dur="166" decel="50000">
                                          <p:stCondLst>
                                            <p:cond delay="1668"/>
                                          </p:stCondLst>
                                        </p:cTn>
                                        <p:tgtEl>
                                          <p:spTgt spid="32"/>
                                        </p:tgtEl>
                                      </p:cBhvr>
                                      <p:to x="100000" y="100000"/>
                                    </p:animScale>
                                    <p:animScale>
                                      <p:cBhvr>
                                        <p:cTn id="197" dur="26">
                                          <p:stCondLst>
                                            <p:cond delay="1808"/>
                                          </p:stCondLst>
                                        </p:cTn>
                                        <p:tgtEl>
                                          <p:spTgt spid="32"/>
                                        </p:tgtEl>
                                      </p:cBhvr>
                                      <p:to x="100000" y="95000"/>
                                    </p:animScale>
                                    <p:animScale>
                                      <p:cBhvr>
                                        <p:cTn id="198" dur="166" decel="50000">
                                          <p:stCondLst>
                                            <p:cond delay="1834"/>
                                          </p:stCondLst>
                                        </p:cTn>
                                        <p:tgtEl>
                                          <p:spTgt spid="32"/>
                                        </p:tgtEl>
                                      </p:cBhvr>
                                      <p:to x="100000" y="100000"/>
                                    </p:animScale>
                                  </p:childTnLst>
                                </p:cTn>
                              </p:par>
                              <p:par>
                                <p:cTn id="199" presetID="26" presetClass="entr" presetSubtype="0" fill="hold" grpId="0" nodeType="withEffect">
                                  <p:stCondLst>
                                    <p:cond delay="0"/>
                                  </p:stCondLst>
                                  <p:childTnLst>
                                    <p:set>
                                      <p:cBhvr>
                                        <p:cTn id="200" dur="1" fill="hold">
                                          <p:stCondLst>
                                            <p:cond delay="0"/>
                                          </p:stCondLst>
                                        </p:cTn>
                                        <p:tgtEl>
                                          <p:spTgt spid="36"/>
                                        </p:tgtEl>
                                        <p:attrNameLst>
                                          <p:attrName>style.visibility</p:attrName>
                                        </p:attrNameLst>
                                      </p:cBhvr>
                                      <p:to>
                                        <p:strVal val="visible"/>
                                      </p:to>
                                    </p:set>
                                    <p:animEffect transition="in" filter="wipe(down)">
                                      <p:cBhvr>
                                        <p:cTn id="201" dur="580">
                                          <p:stCondLst>
                                            <p:cond delay="0"/>
                                          </p:stCondLst>
                                        </p:cTn>
                                        <p:tgtEl>
                                          <p:spTgt spid="36"/>
                                        </p:tgtEl>
                                      </p:cBhvr>
                                    </p:animEffect>
                                    <p:anim calcmode="lin" valueType="num">
                                      <p:cBhvr>
                                        <p:cTn id="202" dur="1822" tmFilter="0,0; 0.14,0.36; 0.43,0.73; 0.71,0.91; 1.0,1.0">
                                          <p:stCondLst>
                                            <p:cond delay="0"/>
                                          </p:stCondLst>
                                        </p:cTn>
                                        <p:tgtEl>
                                          <p:spTgt spid="36"/>
                                        </p:tgtEl>
                                        <p:attrNameLst>
                                          <p:attrName>ppt_x</p:attrName>
                                        </p:attrNameLst>
                                      </p:cBhvr>
                                      <p:tavLst>
                                        <p:tav tm="0">
                                          <p:val>
                                            <p:strVal val="#ppt_x-0.25"/>
                                          </p:val>
                                        </p:tav>
                                        <p:tav tm="100000">
                                          <p:val>
                                            <p:strVal val="#ppt_x"/>
                                          </p:val>
                                        </p:tav>
                                      </p:tavLst>
                                    </p:anim>
                                    <p:anim calcmode="lin" valueType="num">
                                      <p:cBhvr>
                                        <p:cTn id="203" dur="664" tmFilter="0.0,0.0; 0.25,0.07; 0.50,0.2; 0.75,0.467; 1.0,1.0">
                                          <p:stCondLst>
                                            <p:cond delay="0"/>
                                          </p:stCondLst>
                                        </p:cTn>
                                        <p:tgtEl>
                                          <p:spTgt spid="36"/>
                                        </p:tgtEl>
                                        <p:attrNameLst>
                                          <p:attrName>ppt_y</p:attrName>
                                        </p:attrNameLst>
                                      </p:cBhvr>
                                      <p:tavLst>
                                        <p:tav tm="0" fmla="#ppt_y-sin(pi*$)/3">
                                          <p:val>
                                            <p:fltVal val="0.5"/>
                                          </p:val>
                                        </p:tav>
                                        <p:tav tm="100000">
                                          <p:val>
                                            <p:fltVal val="1"/>
                                          </p:val>
                                        </p:tav>
                                      </p:tavLst>
                                    </p:anim>
                                    <p:anim calcmode="lin" valueType="num">
                                      <p:cBhvr>
                                        <p:cTn id="204" dur="664" tmFilter="0, 0; 0.125,0.2665; 0.25,0.4; 0.375,0.465; 0.5,0.5;  0.625,0.535; 0.75,0.6; 0.875,0.7335; 1,1">
                                          <p:stCondLst>
                                            <p:cond delay="664"/>
                                          </p:stCondLst>
                                        </p:cTn>
                                        <p:tgtEl>
                                          <p:spTgt spid="36"/>
                                        </p:tgtEl>
                                        <p:attrNameLst>
                                          <p:attrName>ppt_y</p:attrName>
                                        </p:attrNameLst>
                                      </p:cBhvr>
                                      <p:tavLst>
                                        <p:tav tm="0" fmla="#ppt_y-sin(pi*$)/9">
                                          <p:val>
                                            <p:fltVal val="0"/>
                                          </p:val>
                                        </p:tav>
                                        <p:tav tm="100000">
                                          <p:val>
                                            <p:fltVal val="1"/>
                                          </p:val>
                                        </p:tav>
                                      </p:tavLst>
                                    </p:anim>
                                    <p:anim calcmode="lin" valueType="num">
                                      <p:cBhvr>
                                        <p:cTn id="205" dur="332" tmFilter="0, 0; 0.125,0.2665; 0.25,0.4; 0.375,0.465; 0.5,0.5;  0.625,0.535; 0.75,0.6; 0.875,0.7335; 1,1">
                                          <p:stCondLst>
                                            <p:cond delay="1324"/>
                                          </p:stCondLst>
                                        </p:cTn>
                                        <p:tgtEl>
                                          <p:spTgt spid="36"/>
                                        </p:tgtEl>
                                        <p:attrNameLst>
                                          <p:attrName>ppt_y</p:attrName>
                                        </p:attrNameLst>
                                      </p:cBhvr>
                                      <p:tavLst>
                                        <p:tav tm="0" fmla="#ppt_y-sin(pi*$)/27">
                                          <p:val>
                                            <p:fltVal val="0"/>
                                          </p:val>
                                        </p:tav>
                                        <p:tav tm="100000">
                                          <p:val>
                                            <p:fltVal val="1"/>
                                          </p:val>
                                        </p:tav>
                                      </p:tavLst>
                                    </p:anim>
                                    <p:anim calcmode="lin" valueType="num">
                                      <p:cBhvr>
                                        <p:cTn id="206" dur="164" tmFilter="0, 0; 0.125,0.2665; 0.25,0.4; 0.375,0.465; 0.5,0.5;  0.625,0.535; 0.75,0.6; 0.875,0.7335; 1,1">
                                          <p:stCondLst>
                                            <p:cond delay="1656"/>
                                          </p:stCondLst>
                                        </p:cTn>
                                        <p:tgtEl>
                                          <p:spTgt spid="36"/>
                                        </p:tgtEl>
                                        <p:attrNameLst>
                                          <p:attrName>ppt_y</p:attrName>
                                        </p:attrNameLst>
                                      </p:cBhvr>
                                      <p:tavLst>
                                        <p:tav tm="0" fmla="#ppt_y-sin(pi*$)/81">
                                          <p:val>
                                            <p:fltVal val="0"/>
                                          </p:val>
                                        </p:tav>
                                        <p:tav tm="100000">
                                          <p:val>
                                            <p:fltVal val="1"/>
                                          </p:val>
                                        </p:tav>
                                      </p:tavLst>
                                    </p:anim>
                                    <p:animScale>
                                      <p:cBhvr>
                                        <p:cTn id="207" dur="26">
                                          <p:stCondLst>
                                            <p:cond delay="650"/>
                                          </p:stCondLst>
                                        </p:cTn>
                                        <p:tgtEl>
                                          <p:spTgt spid="36"/>
                                        </p:tgtEl>
                                      </p:cBhvr>
                                      <p:to x="100000" y="60000"/>
                                    </p:animScale>
                                    <p:animScale>
                                      <p:cBhvr>
                                        <p:cTn id="208" dur="166" decel="50000">
                                          <p:stCondLst>
                                            <p:cond delay="676"/>
                                          </p:stCondLst>
                                        </p:cTn>
                                        <p:tgtEl>
                                          <p:spTgt spid="36"/>
                                        </p:tgtEl>
                                      </p:cBhvr>
                                      <p:to x="100000" y="100000"/>
                                    </p:animScale>
                                    <p:animScale>
                                      <p:cBhvr>
                                        <p:cTn id="209" dur="26">
                                          <p:stCondLst>
                                            <p:cond delay="1312"/>
                                          </p:stCondLst>
                                        </p:cTn>
                                        <p:tgtEl>
                                          <p:spTgt spid="36"/>
                                        </p:tgtEl>
                                      </p:cBhvr>
                                      <p:to x="100000" y="80000"/>
                                    </p:animScale>
                                    <p:animScale>
                                      <p:cBhvr>
                                        <p:cTn id="210" dur="166" decel="50000">
                                          <p:stCondLst>
                                            <p:cond delay="1338"/>
                                          </p:stCondLst>
                                        </p:cTn>
                                        <p:tgtEl>
                                          <p:spTgt spid="36"/>
                                        </p:tgtEl>
                                      </p:cBhvr>
                                      <p:to x="100000" y="100000"/>
                                    </p:animScale>
                                    <p:animScale>
                                      <p:cBhvr>
                                        <p:cTn id="211" dur="26">
                                          <p:stCondLst>
                                            <p:cond delay="1642"/>
                                          </p:stCondLst>
                                        </p:cTn>
                                        <p:tgtEl>
                                          <p:spTgt spid="36"/>
                                        </p:tgtEl>
                                      </p:cBhvr>
                                      <p:to x="100000" y="90000"/>
                                    </p:animScale>
                                    <p:animScale>
                                      <p:cBhvr>
                                        <p:cTn id="212" dur="166" decel="50000">
                                          <p:stCondLst>
                                            <p:cond delay="1668"/>
                                          </p:stCondLst>
                                        </p:cTn>
                                        <p:tgtEl>
                                          <p:spTgt spid="36"/>
                                        </p:tgtEl>
                                      </p:cBhvr>
                                      <p:to x="100000" y="100000"/>
                                    </p:animScale>
                                    <p:animScale>
                                      <p:cBhvr>
                                        <p:cTn id="213" dur="26">
                                          <p:stCondLst>
                                            <p:cond delay="1808"/>
                                          </p:stCondLst>
                                        </p:cTn>
                                        <p:tgtEl>
                                          <p:spTgt spid="36"/>
                                        </p:tgtEl>
                                      </p:cBhvr>
                                      <p:to x="100000" y="95000"/>
                                    </p:animScale>
                                    <p:animScale>
                                      <p:cBhvr>
                                        <p:cTn id="214" dur="166" decel="50000">
                                          <p:stCondLst>
                                            <p:cond delay="1834"/>
                                          </p:stCondLst>
                                        </p:cTn>
                                        <p:tgtEl>
                                          <p:spTgt spid="36"/>
                                        </p:tgtEl>
                                      </p:cBhvr>
                                      <p:to x="100000" y="100000"/>
                                    </p:animScale>
                                  </p:childTnLst>
                                </p:cTn>
                              </p:par>
                              <p:par>
                                <p:cTn id="215" presetID="26" presetClass="entr" presetSubtype="0" fill="hold" nodeType="withEffect">
                                  <p:stCondLst>
                                    <p:cond delay="0"/>
                                  </p:stCondLst>
                                  <p:childTnLst>
                                    <p:set>
                                      <p:cBhvr>
                                        <p:cTn id="216" dur="1" fill="hold">
                                          <p:stCondLst>
                                            <p:cond delay="0"/>
                                          </p:stCondLst>
                                        </p:cTn>
                                        <p:tgtEl>
                                          <p:spTgt spid="44"/>
                                        </p:tgtEl>
                                        <p:attrNameLst>
                                          <p:attrName>style.visibility</p:attrName>
                                        </p:attrNameLst>
                                      </p:cBhvr>
                                      <p:to>
                                        <p:strVal val="visible"/>
                                      </p:to>
                                    </p:set>
                                    <p:animEffect transition="in" filter="wipe(down)">
                                      <p:cBhvr>
                                        <p:cTn id="217" dur="580">
                                          <p:stCondLst>
                                            <p:cond delay="0"/>
                                          </p:stCondLst>
                                        </p:cTn>
                                        <p:tgtEl>
                                          <p:spTgt spid="44"/>
                                        </p:tgtEl>
                                      </p:cBhvr>
                                    </p:animEffect>
                                    <p:anim calcmode="lin" valueType="num">
                                      <p:cBhvr>
                                        <p:cTn id="218" dur="1822" tmFilter="0,0; 0.14,0.36; 0.43,0.73; 0.71,0.91; 1.0,1.0">
                                          <p:stCondLst>
                                            <p:cond delay="0"/>
                                          </p:stCondLst>
                                        </p:cTn>
                                        <p:tgtEl>
                                          <p:spTgt spid="44"/>
                                        </p:tgtEl>
                                        <p:attrNameLst>
                                          <p:attrName>ppt_x</p:attrName>
                                        </p:attrNameLst>
                                      </p:cBhvr>
                                      <p:tavLst>
                                        <p:tav tm="0">
                                          <p:val>
                                            <p:strVal val="#ppt_x-0.25"/>
                                          </p:val>
                                        </p:tav>
                                        <p:tav tm="100000">
                                          <p:val>
                                            <p:strVal val="#ppt_x"/>
                                          </p:val>
                                        </p:tav>
                                      </p:tavLst>
                                    </p:anim>
                                    <p:anim calcmode="lin" valueType="num">
                                      <p:cBhvr>
                                        <p:cTn id="219" dur="664" tmFilter="0.0,0.0; 0.25,0.07; 0.50,0.2; 0.75,0.467; 1.0,1.0">
                                          <p:stCondLst>
                                            <p:cond delay="0"/>
                                          </p:stCondLst>
                                        </p:cTn>
                                        <p:tgtEl>
                                          <p:spTgt spid="44"/>
                                        </p:tgtEl>
                                        <p:attrNameLst>
                                          <p:attrName>ppt_y</p:attrName>
                                        </p:attrNameLst>
                                      </p:cBhvr>
                                      <p:tavLst>
                                        <p:tav tm="0" fmla="#ppt_y-sin(pi*$)/3">
                                          <p:val>
                                            <p:fltVal val="0.5"/>
                                          </p:val>
                                        </p:tav>
                                        <p:tav tm="100000">
                                          <p:val>
                                            <p:fltVal val="1"/>
                                          </p:val>
                                        </p:tav>
                                      </p:tavLst>
                                    </p:anim>
                                    <p:anim calcmode="lin" valueType="num">
                                      <p:cBhvr>
                                        <p:cTn id="220" dur="664" tmFilter="0, 0; 0.125,0.2665; 0.25,0.4; 0.375,0.465; 0.5,0.5;  0.625,0.535; 0.75,0.6; 0.875,0.7335; 1,1">
                                          <p:stCondLst>
                                            <p:cond delay="664"/>
                                          </p:stCondLst>
                                        </p:cTn>
                                        <p:tgtEl>
                                          <p:spTgt spid="44"/>
                                        </p:tgtEl>
                                        <p:attrNameLst>
                                          <p:attrName>ppt_y</p:attrName>
                                        </p:attrNameLst>
                                      </p:cBhvr>
                                      <p:tavLst>
                                        <p:tav tm="0" fmla="#ppt_y-sin(pi*$)/9">
                                          <p:val>
                                            <p:fltVal val="0"/>
                                          </p:val>
                                        </p:tav>
                                        <p:tav tm="100000">
                                          <p:val>
                                            <p:fltVal val="1"/>
                                          </p:val>
                                        </p:tav>
                                      </p:tavLst>
                                    </p:anim>
                                    <p:anim calcmode="lin" valueType="num">
                                      <p:cBhvr>
                                        <p:cTn id="221" dur="332" tmFilter="0, 0; 0.125,0.2665; 0.25,0.4; 0.375,0.465; 0.5,0.5;  0.625,0.535; 0.75,0.6; 0.875,0.7335; 1,1">
                                          <p:stCondLst>
                                            <p:cond delay="1324"/>
                                          </p:stCondLst>
                                        </p:cTn>
                                        <p:tgtEl>
                                          <p:spTgt spid="44"/>
                                        </p:tgtEl>
                                        <p:attrNameLst>
                                          <p:attrName>ppt_y</p:attrName>
                                        </p:attrNameLst>
                                      </p:cBhvr>
                                      <p:tavLst>
                                        <p:tav tm="0" fmla="#ppt_y-sin(pi*$)/27">
                                          <p:val>
                                            <p:fltVal val="0"/>
                                          </p:val>
                                        </p:tav>
                                        <p:tav tm="100000">
                                          <p:val>
                                            <p:fltVal val="1"/>
                                          </p:val>
                                        </p:tav>
                                      </p:tavLst>
                                    </p:anim>
                                    <p:anim calcmode="lin" valueType="num">
                                      <p:cBhvr>
                                        <p:cTn id="222" dur="164" tmFilter="0, 0; 0.125,0.2665; 0.25,0.4; 0.375,0.465; 0.5,0.5;  0.625,0.535; 0.75,0.6; 0.875,0.7335; 1,1">
                                          <p:stCondLst>
                                            <p:cond delay="1656"/>
                                          </p:stCondLst>
                                        </p:cTn>
                                        <p:tgtEl>
                                          <p:spTgt spid="44"/>
                                        </p:tgtEl>
                                        <p:attrNameLst>
                                          <p:attrName>ppt_y</p:attrName>
                                        </p:attrNameLst>
                                      </p:cBhvr>
                                      <p:tavLst>
                                        <p:tav tm="0" fmla="#ppt_y-sin(pi*$)/81">
                                          <p:val>
                                            <p:fltVal val="0"/>
                                          </p:val>
                                        </p:tav>
                                        <p:tav tm="100000">
                                          <p:val>
                                            <p:fltVal val="1"/>
                                          </p:val>
                                        </p:tav>
                                      </p:tavLst>
                                    </p:anim>
                                    <p:animScale>
                                      <p:cBhvr>
                                        <p:cTn id="223" dur="26">
                                          <p:stCondLst>
                                            <p:cond delay="650"/>
                                          </p:stCondLst>
                                        </p:cTn>
                                        <p:tgtEl>
                                          <p:spTgt spid="44"/>
                                        </p:tgtEl>
                                      </p:cBhvr>
                                      <p:to x="100000" y="60000"/>
                                    </p:animScale>
                                    <p:animScale>
                                      <p:cBhvr>
                                        <p:cTn id="224" dur="166" decel="50000">
                                          <p:stCondLst>
                                            <p:cond delay="676"/>
                                          </p:stCondLst>
                                        </p:cTn>
                                        <p:tgtEl>
                                          <p:spTgt spid="44"/>
                                        </p:tgtEl>
                                      </p:cBhvr>
                                      <p:to x="100000" y="100000"/>
                                    </p:animScale>
                                    <p:animScale>
                                      <p:cBhvr>
                                        <p:cTn id="225" dur="26">
                                          <p:stCondLst>
                                            <p:cond delay="1312"/>
                                          </p:stCondLst>
                                        </p:cTn>
                                        <p:tgtEl>
                                          <p:spTgt spid="44"/>
                                        </p:tgtEl>
                                      </p:cBhvr>
                                      <p:to x="100000" y="80000"/>
                                    </p:animScale>
                                    <p:animScale>
                                      <p:cBhvr>
                                        <p:cTn id="226" dur="166" decel="50000">
                                          <p:stCondLst>
                                            <p:cond delay="1338"/>
                                          </p:stCondLst>
                                        </p:cTn>
                                        <p:tgtEl>
                                          <p:spTgt spid="44"/>
                                        </p:tgtEl>
                                      </p:cBhvr>
                                      <p:to x="100000" y="100000"/>
                                    </p:animScale>
                                    <p:animScale>
                                      <p:cBhvr>
                                        <p:cTn id="227" dur="26">
                                          <p:stCondLst>
                                            <p:cond delay="1642"/>
                                          </p:stCondLst>
                                        </p:cTn>
                                        <p:tgtEl>
                                          <p:spTgt spid="44"/>
                                        </p:tgtEl>
                                      </p:cBhvr>
                                      <p:to x="100000" y="90000"/>
                                    </p:animScale>
                                    <p:animScale>
                                      <p:cBhvr>
                                        <p:cTn id="228" dur="166" decel="50000">
                                          <p:stCondLst>
                                            <p:cond delay="1668"/>
                                          </p:stCondLst>
                                        </p:cTn>
                                        <p:tgtEl>
                                          <p:spTgt spid="44"/>
                                        </p:tgtEl>
                                      </p:cBhvr>
                                      <p:to x="100000" y="100000"/>
                                    </p:animScale>
                                    <p:animScale>
                                      <p:cBhvr>
                                        <p:cTn id="229" dur="26">
                                          <p:stCondLst>
                                            <p:cond delay="1808"/>
                                          </p:stCondLst>
                                        </p:cTn>
                                        <p:tgtEl>
                                          <p:spTgt spid="44"/>
                                        </p:tgtEl>
                                      </p:cBhvr>
                                      <p:to x="100000" y="95000"/>
                                    </p:animScale>
                                    <p:animScale>
                                      <p:cBhvr>
                                        <p:cTn id="230" dur="166" decel="50000">
                                          <p:stCondLst>
                                            <p:cond delay="1834"/>
                                          </p:stCondLst>
                                        </p:cTn>
                                        <p:tgtEl>
                                          <p:spTgt spid="44"/>
                                        </p:tgtEl>
                                      </p:cBhvr>
                                      <p:to x="100000" y="100000"/>
                                    </p:animScale>
                                  </p:childTnLst>
                                </p:cTn>
                              </p:par>
                              <p:par>
                                <p:cTn id="231" presetID="26" presetClass="entr" presetSubtype="0" fill="hold" grpId="0" nodeType="withEffect">
                                  <p:stCondLst>
                                    <p:cond delay="0"/>
                                  </p:stCondLst>
                                  <p:childTnLst>
                                    <p:set>
                                      <p:cBhvr>
                                        <p:cTn id="232" dur="1" fill="hold">
                                          <p:stCondLst>
                                            <p:cond delay="0"/>
                                          </p:stCondLst>
                                        </p:cTn>
                                        <p:tgtEl>
                                          <p:spTgt spid="38"/>
                                        </p:tgtEl>
                                        <p:attrNameLst>
                                          <p:attrName>style.visibility</p:attrName>
                                        </p:attrNameLst>
                                      </p:cBhvr>
                                      <p:to>
                                        <p:strVal val="visible"/>
                                      </p:to>
                                    </p:set>
                                    <p:animEffect transition="in" filter="wipe(down)">
                                      <p:cBhvr>
                                        <p:cTn id="233" dur="580">
                                          <p:stCondLst>
                                            <p:cond delay="0"/>
                                          </p:stCondLst>
                                        </p:cTn>
                                        <p:tgtEl>
                                          <p:spTgt spid="38"/>
                                        </p:tgtEl>
                                      </p:cBhvr>
                                    </p:animEffect>
                                    <p:anim calcmode="lin" valueType="num">
                                      <p:cBhvr>
                                        <p:cTn id="234"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235"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236"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237"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238"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239" dur="26">
                                          <p:stCondLst>
                                            <p:cond delay="650"/>
                                          </p:stCondLst>
                                        </p:cTn>
                                        <p:tgtEl>
                                          <p:spTgt spid="38"/>
                                        </p:tgtEl>
                                      </p:cBhvr>
                                      <p:to x="100000" y="60000"/>
                                    </p:animScale>
                                    <p:animScale>
                                      <p:cBhvr>
                                        <p:cTn id="240" dur="166" decel="50000">
                                          <p:stCondLst>
                                            <p:cond delay="676"/>
                                          </p:stCondLst>
                                        </p:cTn>
                                        <p:tgtEl>
                                          <p:spTgt spid="38"/>
                                        </p:tgtEl>
                                      </p:cBhvr>
                                      <p:to x="100000" y="100000"/>
                                    </p:animScale>
                                    <p:animScale>
                                      <p:cBhvr>
                                        <p:cTn id="241" dur="26">
                                          <p:stCondLst>
                                            <p:cond delay="1312"/>
                                          </p:stCondLst>
                                        </p:cTn>
                                        <p:tgtEl>
                                          <p:spTgt spid="38"/>
                                        </p:tgtEl>
                                      </p:cBhvr>
                                      <p:to x="100000" y="80000"/>
                                    </p:animScale>
                                    <p:animScale>
                                      <p:cBhvr>
                                        <p:cTn id="242" dur="166" decel="50000">
                                          <p:stCondLst>
                                            <p:cond delay="1338"/>
                                          </p:stCondLst>
                                        </p:cTn>
                                        <p:tgtEl>
                                          <p:spTgt spid="38"/>
                                        </p:tgtEl>
                                      </p:cBhvr>
                                      <p:to x="100000" y="100000"/>
                                    </p:animScale>
                                    <p:animScale>
                                      <p:cBhvr>
                                        <p:cTn id="243" dur="26">
                                          <p:stCondLst>
                                            <p:cond delay="1642"/>
                                          </p:stCondLst>
                                        </p:cTn>
                                        <p:tgtEl>
                                          <p:spTgt spid="38"/>
                                        </p:tgtEl>
                                      </p:cBhvr>
                                      <p:to x="100000" y="90000"/>
                                    </p:animScale>
                                    <p:animScale>
                                      <p:cBhvr>
                                        <p:cTn id="244" dur="166" decel="50000">
                                          <p:stCondLst>
                                            <p:cond delay="1668"/>
                                          </p:stCondLst>
                                        </p:cTn>
                                        <p:tgtEl>
                                          <p:spTgt spid="38"/>
                                        </p:tgtEl>
                                      </p:cBhvr>
                                      <p:to x="100000" y="100000"/>
                                    </p:animScale>
                                    <p:animScale>
                                      <p:cBhvr>
                                        <p:cTn id="245" dur="26">
                                          <p:stCondLst>
                                            <p:cond delay="1808"/>
                                          </p:stCondLst>
                                        </p:cTn>
                                        <p:tgtEl>
                                          <p:spTgt spid="38"/>
                                        </p:tgtEl>
                                      </p:cBhvr>
                                      <p:to x="100000" y="95000"/>
                                    </p:animScale>
                                    <p:animScale>
                                      <p:cBhvr>
                                        <p:cTn id="246" dur="166" decel="50000">
                                          <p:stCondLst>
                                            <p:cond delay="1834"/>
                                          </p:stCondLst>
                                        </p:cTn>
                                        <p:tgtEl>
                                          <p:spTgt spid="38"/>
                                        </p:tgtEl>
                                      </p:cBhvr>
                                      <p:to x="100000" y="100000"/>
                                    </p:animScale>
                                  </p:childTnLst>
                                </p:cTn>
                              </p:par>
                              <p:par>
                                <p:cTn id="247" presetID="26" presetClass="entr" presetSubtype="0" fill="hold" grpId="0" nodeType="withEffect">
                                  <p:stCondLst>
                                    <p:cond delay="0"/>
                                  </p:stCondLst>
                                  <p:childTnLst>
                                    <p:set>
                                      <p:cBhvr>
                                        <p:cTn id="248" dur="1" fill="hold">
                                          <p:stCondLst>
                                            <p:cond delay="0"/>
                                          </p:stCondLst>
                                        </p:cTn>
                                        <p:tgtEl>
                                          <p:spTgt spid="40"/>
                                        </p:tgtEl>
                                        <p:attrNameLst>
                                          <p:attrName>style.visibility</p:attrName>
                                        </p:attrNameLst>
                                      </p:cBhvr>
                                      <p:to>
                                        <p:strVal val="visible"/>
                                      </p:to>
                                    </p:set>
                                    <p:animEffect transition="in" filter="wipe(down)">
                                      <p:cBhvr>
                                        <p:cTn id="249" dur="580">
                                          <p:stCondLst>
                                            <p:cond delay="0"/>
                                          </p:stCondLst>
                                        </p:cTn>
                                        <p:tgtEl>
                                          <p:spTgt spid="40"/>
                                        </p:tgtEl>
                                      </p:cBhvr>
                                    </p:animEffect>
                                    <p:anim calcmode="lin" valueType="num">
                                      <p:cBhvr>
                                        <p:cTn id="250"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251"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252"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253"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254"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255" dur="26">
                                          <p:stCondLst>
                                            <p:cond delay="650"/>
                                          </p:stCondLst>
                                        </p:cTn>
                                        <p:tgtEl>
                                          <p:spTgt spid="40"/>
                                        </p:tgtEl>
                                      </p:cBhvr>
                                      <p:to x="100000" y="60000"/>
                                    </p:animScale>
                                    <p:animScale>
                                      <p:cBhvr>
                                        <p:cTn id="256" dur="166" decel="50000">
                                          <p:stCondLst>
                                            <p:cond delay="676"/>
                                          </p:stCondLst>
                                        </p:cTn>
                                        <p:tgtEl>
                                          <p:spTgt spid="40"/>
                                        </p:tgtEl>
                                      </p:cBhvr>
                                      <p:to x="100000" y="100000"/>
                                    </p:animScale>
                                    <p:animScale>
                                      <p:cBhvr>
                                        <p:cTn id="257" dur="26">
                                          <p:stCondLst>
                                            <p:cond delay="1312"/>
                                          </p:stCondLst>
                                        </p:cTn>
                                        <p:tgtEl>
                                          <p:spTgt spid="40"/>
                                        </p:tgtEl>
                                      </p:cBhvr>
                                      <p:to x="100000" y="80000"/>
                                    </p:animScale>
                                    <p:animScale>
                                      <p:cBhvr>
                                        <p:cTn id="258" dur="166" decel="50000">
                                          <p:stCondLst>
                                            <p:cond delay="1338"/>
                                          </p:stCondLst>
                                        </p:cTn>
                                        <p:tgtEl>
                                          <p:spTgt spid="40"/>
                                        </p:tgtEl>
                                      </p:cBhvr>
                                      <p:to x="100000" y="100000"/>
                                    </p:animScale>
                                    <p:animScale>
                                      <p:cBhvr>
                                        <p:cTn id="259" dur="26">
                                          <p:stCondLst>
                                            <p:cond delay="1642"/>
                                          </p:stCondLst>
                                        </p:cTn>
                                        <p:tgtEl>
                                          <p:spTgt spid="40"/>
                                        </p:tgtEl>
                                      </p:cBhvr>
                                      <p:to x="100000" y="90000"/>
                                    </p:animScale>
                                    <p:animScale>
                                      <p:cBhvr>
                                        <p:cTn id="260" dur="166" decel="50000">
                                          <p:stCondLst>
                                            <p:cond delay="1668"/>
                                          </p:stCondLst>
                                        </p:cTn>
                                        <p:tgtEl>
                                          <p:spTgt spid="40"/>
                                        </p:tgtEl>
                                      </p:cBhvr>
                                      <p:to x="100000" y="100000"/>
                                    </p:animScale>
                                    <p:animScale>
                                      <p:cBhvr>
                                        <p:cTn id="261" dur="26">
                                          <p:stCondLst>
                                            <p:cond delay="1808"/>
                                          </p:stCondLst>
                                        </p:cTn>
                                        <p:tgtEl>
                                          <p:spTgt spid="40"/>
                                        </p:tgtEl>
                                      </p:cBhvr>
                                      <p:to x="100000" y="95000"/>
                                    </p:animScale>
                                    <p:animScale>
                                      <p:cBhvr>
                                        <p:cTn id="262" dur="166" decel="50000">
                                          <p:stCondLst>
                                            <p:cond delay="1834"/>
                                          </p:stCondLst>
                                        </p:cTn>
                                        <p:tgtEl>
                                          <p:spTgt spid="40"/>
                                        </p:tgtEl>
                                      </p:cBhvr>
                                      <p:to x="100000" y="100000"/>
                                    </p:animScale>
                                  </p:childTnLst>
                                </p:cTn>
                              </p:par>
                              <p:par>
                                <p:cTn id="263" presetID="26" presetClass="entr" presetSubtype="0" fill="hold" grpId="0" nodeType="withEffect">
                                  <p:stCondLst>
                                    <p:cond delay="0"/>
                                  </p:stCondLst>
                                  <p:childTnLst>
                                    <p:set>
                                      <p:cBhvr>
                                        <p:cTn id="264" dur="1" fill="hold">
                                          <p:stCondLst>
                                            <p:cond delay="0"/>
                                          </p:stCondLst>
                                        </p:cTn>
                                        <p:tgtEl>
                                          <p:spTgt spid="41"/>
                                        </p:tgtEl>
                                        <p:attrNameLst>
                                          <p:attrName>style.visibility</p:attrName>
                                        </p:attrNameLst>
                                      </p:cBhvr>
                                      <p:to>
                                        <p:strVal val="visible"/>
                                      </p:to>
                                    </p:set>
                                    <p:animEffect transition="in" filter="wipe(down)">
                                      <p:cBhvr>
                                        <p:cTn id="265" dur="580">
                                          <p:stCondLst>
                                            <p:cond delay="0"/>
                                          </p:stCondLst>
                                        </p:cTn>
                                        <p:tgtEl>
                                          <p:spTgt spid="41"/>
                                        </p:tgtEl>
                                      </p:cBhvr>
                                    </p:animEffect>
                                    <p:anim calcmode="lin" valueType="num">
                                      <p:cBhvr>
                                        <p:cTn id="266" dur="1822" tmFilter="0,0; 0.14,0.36; 0.43,0.73; 0.71,0.91; 1.0,1.0">
                                          <p:stCondLst>
                                            <p:cond delay="0"/>
                                          </p:stCondLst>
                                        </p:cTn>
                                        <p:tgtEl>
                                          <p:spTgt spid="41"/>
                                        </p:tgtEl>
                                        <p:attrNameLst>
                                          <p:attrName>ppt_x</p:attrName>
                                        </p:attrNameLst>
                                      </p:cBhvr>
                                      <p:tavLst>
                                        <p:tav tm="0">
                                          <p:val>
                                            <p:strVal val="#ppt_x-0.25"/>
                                          </p:val>
                                        </p:tav>
                                        <p:tav tm="100000">
                                          <p:val>
                                            <p:strVal val="#ppt_x"/>
                                          </p:val>
                                        </p:tav>
                                      </p:tavLst>
                                    </p:anim>
                                    <p:anim calcmode="lin" valueType="num">
                                      <p:cBhvr>
                                        <p:cTn id="267" dur="664" tmFilter="0.0,0.0; 0.25,0.07; 0.50,0.2; 0.75,0.467; 1.0,1.0">
                                          <p:stCondLst>
                                            <p:cond delay="0"/>
                                          </p:stCondLst>
                                        </p:cTn>
                                        <p:tgtEl>
                                          <p:spTgt spid="41"/>
                                        </p:tgtEl>
                                        <p:attrNameLst>
                                          <p:attrName>ppt_y</p:attrName>
                                        </p:attrNameLst>
                                      </p:cBhvr>
                                      <p:tavLst>
                                        <p:tav tm="0" fmla="#ppt_y-sin(pi*$)/3">
                                          <p:val>
                                            <p:fltVal val="0.5"/>
                                          </p:val>
                                        </p:tav>
                                        <p:tav tm="100000">
                                          <p:val>
                                            <p:fltVal val="1"/>
                                          </p:val>
                                        </p:tav>
                                      </p:tavLst>
                                    </p:anim>
                                    <p:anim calcmode="lin" valueType="num">
                                      <p:cBhvr>
                                        <p:cTn id="268" dur="664" tmFilter="0, 0; 0.125,0.2665; 0.25,0.4; 0.375,0.465; 0.5,0.5;  0.625,0.535; 0.75,0.6; 0.875,0.7335; 1,1">
                                          <p:stCondLst>
                                            <p:cond delay="664"/>
                                          </p:stCondLst>
                                        </p:cTn>
                                        <p:tgtEl>
                                          <p:spTgt spid="41"/>
                                        </p:tgtEl>
                                        <p:attrNameLst>
                                          <p:attrName>ppt_y</p:attrName>
                                        </p:attrNameLst>
                                      </p:cBhvr>
                                      <p:tavLst>
                                        <p:tav tm="0" fmla="#ppt_y-sin(pi*$)/9">
                                          <p:val>
                                            <p:fltVal val="0"/>
                                          </p:val>
                                        </p:tav>
                                        <p:tav tm="100000">
                                          <p:val>
                                            <p:fltVal val="1"/>
                                          </p:val>
                                        </p:tav>
                                      </p:tavLst>
                                    </p:anim>
                                    <p:anim calcmode="lin" valueType="num">
                                      <p:cBhvr>
                                        <p:cTn id="269" dur="332" tmFilter="0, 0; 0.125,0.2665; 0.25,0.4; 0.375,0.465; 0.5,0.5;  0.625,0.535; 0.75,0.6; 0.875,0.7335; 1,1">
                                          <p:stCondLst>
                                            <p:cond delay="1324"/>
                                          </p:stCondLst>
                                        </p:cTn>
                                        <p:tgtEl>
                                          <p:spTgt spid="41"/>
                                        </p:tgtEl>
                                        <p:attrNameLst>
                                          <p:attrName>ppt_y</p:attrName>
                                        </p:attrNameLst>
                                      </p:cBhvr>
                                      <p:tavLst>
                                        <p:tav tm="0" fmla="#ppt_y-sin(pi*$)/27">
                                          <p:val>
                                            <p:fltVal val="0"/>
                                          </p:val>
                                        </p:tav>
                                        <p:tav tm="100000">
                                          <p:val>
                                            <p:fltVal val="1"/>
                                          </p:val>
                                        </p:tav>
                                      </p:tavLst>
                                    </p:anim>
                                    <p:anim calcmode="lin" valueType="num">
                                      <p:cBhvr>
                                        <p:cTn id="270" dur="164" tmFilter="0, 0; 0.125,0.2665; 0.25,0.4; 0.375,0.465; 0.5,0.5;  0.625,0.535; 0.75,0.6; 0.875,0.7335; 1,1">
                                          <p:stCondLst>
                                            <p:cond delay="1656"/>
                                          </p:stCondLst>
                                        </p:cTn>
                                        <p:tgtEl>
                                          <p:spTgt spid="41"/>
                                        </p:tgtEl>
                                        <p:attrNameLst>
                                          <p:attrName>ppt_y</p:attrName>
                                        </p:attrNameLst>
                                      </p:cBhvr>
                                      <p:tavLst>
                                        <p:tav tm="0" fmla="#ppt_y-sin(pi*$)/81">
                                          <p:val>
                                            <p:fltVal val="0"/>
                                          </p:val>
                                        </p:tav>
                                        <p:tav tm="100000">
                                          <p:val>
                                            <p:fltVal val="1"/>
                                          </p:val>
                                        </p:tav>
                                      </p:tavLst>
                                    </p:anim>
                                    <p:animScale>
                                      <p:cBhvr>
                                        <p:cTn id="271" dur="26">
                                          <p:stCondLst>
                                            <p:cond delay="650"/>
                                          </p:stCondLst>
                                        </p:cTn>
                                        <p:tgtEl>
                                          <p:spTgt spid="41"/>
                                        </p:tgtEl>
                                      </p:cBhvr>
                                      <p:to x="100000" y="60000"/>
                                    </p:animScale>
                                    <p:animScale>
                                      <p:cBhvr>
                                        <p:cTn id="272" dur="166" decel="50000">
                                          <p:stCondLst>
                                            <p:cond delay="676"/>
                                          </p:stCondLst>
                                        </p:cTn>
                                        <p:tgtEl>
                                          <p:spTgt spid="41"/>
                                        </p:tgtEl>
                                      </p:cBhvr>
                                      <p:to x="100000" y="100000"/>
                                    </p:animScale>
                                    <p:animScale>
                                      <p:cBhvr>
                                        <p:cTn id="273" dur="26">
                                          <p:stCondLst>
                                            <p:cond delay="1312"/>
                                          </p:stCondLst>
                                        </p:cTn>
                                        <p:tgtEl>
                                          <p:spTgt spid="41"/>
                                        </p:tgtEl>
                                      </p:cBhvr>
                                      <p:to x="100000" y="80000"/>
                                    </p:animScale>
                                    <p:animScale>
                                      <p:cBhvr>
                                        <p:cTn id="274" dur="166" decel="50000">
                                          <p:stCondLst>
                                            <p:cond delay="1338"/>
                                          </p:stCondLst>
                                        </p:cTn>
                                        <p:tgtEl>
                                          <p:spTgt spid="41"/>
                                        </p:tgtEl>
                                      </p:cBhvr>
                                      <p:to x="100000" y="100000"/>
                                    </p:animScale>
                                    <p:animScale>
                                      <p:cBhvr>
                                        <p:cTn id="275" dur="26">
                                          <p:stCondLst>
                                            <p:cond delay="1642"/>
                                          </p:stCondLst>
                                        </p:cTn>
                                        <p:tgtEl>
                                          <p:spTgt spid="41"/>
                                        </p:tgtEl>
                                      </p:cBhvr>
                                      <p:to x="100000" y="90000"/>
                                    </p:animScale>
                                    <p:animScale>
                                      <p:cBhvr>
                                        <p:cTn id="276" dur="166" decel="50000">
                                          <p:stCondLst>
                                            <p:cond delay="1668"/>
                                          </p:stCondLst>
                                        </p:cTn>
                                        <p:tgtEl>
                                          <p:spTgt spid="41"/>
                                        </p:tgtEl>
                                      </p:cBhvr>
                                      <p:to x="100000" y="100000"/>
                                    </p:animScale>
                                    <p:animScale>
                                      <p:cBhvr>
                                        <p:cTn id="277" dur="26">
                                          <p:stCondLst>
                                            <p:cond delay="1808"/>
                                          </p:stCondLst>
                                        </p:cTn>
                                        <p:tgtEl>
                                          <p:spTgt spid="41"/>
                                        </p:tgtEl>
                                      </p:cBhvr>
                                      <p:to x="100000" y="95000"/>
                                    </p:animScale>
                                    <p:animScale>
                                      <p:cBhvr>
                                        <p:cTn id="278" dur="166" decel="50000">
                                          <p:stCondLst>
                                            <p:cond delay="1834"/>
                                          </p:stCondLst>
                                        </p:cTn>
                                        <p:tgtEl>
                                          <p:spTgt spid="41"/>
                                        </p:tgtEl>
                                      </p:cBhvr>
                                      <p:to x="100000" y="100000"/>
                                    </p:animScale>
                                  </p:childTnLst>
                                </p:cTn>
                              </p:par>
                              <p:par>
                                <p:cTn id="279" presetID="26" presetClass="entr" presetSubtype="0" fill="hold" grpId="0" nodeType="withEffect">
                                  <p:stCondLst>
                                    <p:cond delay="0"/>
                                  </p:stCondLst>
                                  <p:childTnLst>
                                    <p:set>
                                      <p:cBhvr>
                                        <p:cTn id="280" dur="1" fill="hold">
                                          <p:stCondLst>
                                            <p:cond delay="0"/>
                                          </p:stCondLst>
                                        </p:cTn>
                                        <p:tgtEl>
                                          <p:spTgt spid="37"/>
                                        </p:tgtEl>
                                        <p:attrNameLst>
                                          <p:attrName>style.visibility</p:attrName>
                                        </p:attrNameLst>
                                      </p:cBhvr>
                                      <p:to>
                                        <p:strVal val="visible"/>
                                      </p:to>
                                    </p:set>
                                    <p:animEffect transition="in" filter="wipe(down)">
                                      <p:cBhvr>
                                        <p:cTn id="281" dur="580">
                                          <p:stCondLst>
                                            <p:cond delay="0"/>
                                          </p:stCondLst>
                                        </p:cTn>
                                        <p:tgtEl>
                                          <p:spTgt spid="37"/>
                                        </p:tgtEl>
                                      </p:cBhvr>
                                    </p:animEffect>
                                    <p:anim calcmode="lin" valueType="num">
                                      <p:cBhvr>
                                        <p:cTn id="282"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83"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84"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85"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86"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87" dur="26">
                                          <p:stCondLst>
                                            <p:cond delay="650"/>
                                          </p:stCondLst>
                                        </p:cTn>
                                        <p:tgtEl>
                                          <p:spTgt spid="37"/>
                                        </p:tgtEl>
                                      </p:cBhvr>
                                      <p:to x="100000" y="60000"/>
                                    </p:animScale>
                                    <p:animScale>
                                      <p:cBhvr>
                                        <p:cTn id="288" dur="166" decel="50000">
                                          <p:stCondLst>
                                            <p:cond delay="676"/>
                                          </p:stCondLst>
                                        </p:cTn>
                                        <p:tgtEl>
                                          <p:spTgt spid="37"/>
                                        </p:tgtEl>
                                      </p:cBhvr>
                                      <p:to x="100000" y="100000"/>
                                    </p:animScale>
                                    <p:animScale>
                                      <p:cBhvr>
                                        <p:cTn id="289" dur="26">
                                          <p:stCondLst>
                                            <p:cond delay="1312"/>
                                          </p:stCondLst>
                                        </p:cTn>
                                        <p:tgtEl>
                                          <p:spTgt spid="37"/>
                                        </p:tgtEl>
                                      </p:cBhvr>
                                      <p:to x="100000" y="80000"/>
                                    </p:animScale>
                                    <p:animScale>
                                      <p:cBhvr>
                                        <p:cTn id="290" dur="166" decel="50000">
                                          <p:stCondLst>
                                            <p:cond delay="1338"/>
                                          </p:stCondLst>
                                        </p:cTn>
                                        <p:tgtEl>
                                          <p:spTgt spid="37"/>
                                        </p:tgtEl>
                                      </p:cBhvr>
                                      <p:to x="100000" y="100000"/>
                                    </p:animScale>
                                    <p:animScale>
                                      <p:cBhvr>
                                        <p:cTn id="291" dur="26">
                                          <p:stCondLst>
                                            <p:cond delay="1642"/>
                                          </p:stCondLst>
                                        </p:cTn>
                                        <p:tgtEl>
                                          <p:spTgt spid="37"/>
                                        </p:tgtEl>
                                      </p:cBhvr>
                                      <p:to x="100000" y="90000"/>
                                    </p:animScale>
                                    <p:animScale>
                                      <p:cBhvr>
                                        <p:cTn id="292" dur="166" decel="50000">
                                          <p:stCondLst>
                                            <p:cond delay="1668"/>
                                          </p:stCondLst>
                                        </p:cTn>
                                        <p:tgtEl>
                                          <p:spTgt spid="37"/>
                                        </p:tgtEl>
                                      </p:cBhvr>
                                      <p:to x="100000" y="100000"/>
                                    </p:animScale>
                                    <p:animScale>
                                      <p:cBhvr>
                                        <p:cTn id="293" dur="26">
                                          <p:stCondLst>
                                            <p:cond delay="1808"/>
                                          </p:stCondLst>
                                        </p:cTn>
                                        <p:tgtEl>
                                          <p:spTgt spid="37"/>
                                        </p:tgtEl>
                                      </p:cBhvr>
                                      <p:to x="100000" y="95000"/>
                                    </p:animScale>
                                    <p:animScale>
                                      <p:cBhvr>
                                        <p:cTn id="294" dur="166" decel="50000">
                                          <p:stCondLst>
                                            <p:cond delay="1834"/>
                                          </p:stCondLst>
                                        </p:cTn>
                                        <p:tgtEl>
                                          <p:spTgt spid="3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animBg="1"/>
      <p:bldP spid="14" grpId="0"/>
      <p:bldP spid="16" grpId="0"/>
      <p:bldP spid="19" grpId="0" animBg="1"/>
      <p:bldP spid="21" grpId="0"/>
      <p:bldP spid="22" grpId="0"/>
      <p:bldP spid="31" grpId="0" animBg="1"/>
      <p:bldP spid="32" grpId="0" animBg="1"/>
      <p:bldP spid="36" grpId="0"/>
      <p:bldP spid="37" grpId="0" animBg="1"/>
      <p:bldP spid="38" grpId="0"/>
      <p:bldP spid="40" grpId="0"/>
      <p:bldP spid="41"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120613" y="332656"/>
            <a:ext cx="6804756"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b="1" dirty="0" smtClean="0">
                <a:solidFill>
                  <a:schemeClr val="tx1"/>
                </a:solidFill>
                <a:latin typeface="Arial" panose="020B0604020202020204" pitchFamily="34" charset="0"/>
                <a:cs typeface="Arial" panose="020B0604020202020204" pitchFamily="34" charset="0"/>
              </a:rPr>
              <a:t>Prohibición en el impuesto sobre la renta para la equidad “CREE”</a:t>
            </a:r>
            <a:endParaRPr lang="es-CO" sz="2800" b="1" dirty="0">
              <a:solidFill>
                <a:schemeClr val="tx1"/>
              </a:solidFill>
              <a:latin typeface="Arial" panose="020B0604020202020204" pitchFamily="34" charset="0"/>
              <a:cs typeface="Arial" panose="020B0604020202020204" pitchFamily="34" charset="0"/>
            </a:endParaRPr>
          </a:p>
        </p:txBody>
      </p:sp>
      <p:pic>
        <p:nvPicPr>
          <p:cNvPr id="4100" name="Picture 4" descr="Flecha animada"/>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1247056"/>
            <a:ext cx="790049" cy="1677888"/>
          </a:xfrm>
          <a:prstGeom prst="rect">
            <a:avLst/>
          </a:prstGeom>
          <a:noFill/>
          <a:extLst>
            <a:ext uri="{909E8E84-426E-40DD-AFC4-6F175D3DCCD1}">
              <a14:hiddenFill xmlns:a14="http://schemas.microsoft.com/office/drawing/2010/main">
                <a:solidFill>
                  <a:srgbClr val="FFFFFF"/>
                </a:solidFill>
              </a14:hiddenFill>
            </a:ext>
          </a:extLst>
        </p:spPr>
      </p:pic>
      <p:sp>
        <p:nvSpPr>
          <p:cNvPr id="6" name="Proceso 5"/>
          <p:cNvSpPr/>
          <p:nvPr/>
        </p:nvSpPr>
        <p:spPr>
          <a:xfrm>
            <a:off x="1619672" y="3212976"/>
            <a:ext cx="5976664" cy="2232248"/>
          </a:xfrm>
          <a:prstGeom prst="flowChartProcess">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O" dirty="0">
                <a:solidFill>
                  <a:schemeClr val="tx1"/>
                </a:solidFill>
                <a:latin typeface="Arial" panose="020B0604020202020204" pitchFamily="34" charset="0"/>
                <a:cs typeface="Arial" panose="020B0604020202020204" pitchFamily="34" charset="0"/>
              </a:rPr>
              <a:t>En ningún caso el CREE, ni su sobretasa podrá ser compensada con saldos a favor por concepto de otros impuestos que hallan sido liquidados en la declaraciones Tributarias. Del mismo modo los saldos a favor que se liquiden en las declaraciones del CREE y su sobretasa, no podrán compensarse con deudas por concepto de otros </a:t>
            </a:r>
            <a:r>
              <a:rPr lang="es-CO" dirty="0" smtClean="0">
                <a:solidFill>
                  <a:schemeClr val="tx1"/>
                </a:solidFill>
                <a:latin typeface="Arial" panose="020B0604020202020204" pitchFamily="34" charset="0"/>
                <a:cs typeface="Arial" panose="020B0604020202020204" pitchFamily="34" charset="0"/>
              </a:rPr>
              <a:t>tributos. (art. 20 Ley 1739/14)</a:t>
            </a:r>
            <a:endParaRPr lang="es-CO" dirty="0">
              <a:ln>
                <a:solidFill>
                  <a:schemeClr val="bg1"/>
                </a:solidFill>
              </a:ln>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86372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nvPr>
        </p:nvGraphicFramePr>
        <p:xfrm>
          <a:off x="827584" y="908720"/>
          <a:ext cx="8064896" cy="4876800"/>
        </p:xfrm>
        <a:graphic>
          <a:graphicData uri="http://schemas.openxmlformats.org/drawingml/2006/table">
            <a:tbl>
              <a:tblPr/>
              <a:tblGrid>
                <a:gridCol w="8064896">
                  <a:extLst>
                    <a:ext uri="{9D8B030D-6E8A-4147-A177-3AD203B41FA5}">
                      <a16:colId xmlns:a16="http://schemas.microsoft.com/office/drawing/2014/main" xmlns="" val="20000"/>
                    </a:ext>
                  </a:extLst>
                </a:gridCol>
              </a:tblGrid>
              <a:tr h="0">
                <a:tc>
                  <a:txBody>
                    <a:bodyPr/>
                    <a:lstStyle/>
                    <a:p>
                      <a:pPr algn="l"/>
                      <a:r>
                        <a:rPr lang="es-ES_tradnl" sz="2000" b="1" dirty="0">
                          <a:effectLst/>
                          <a:latin typeface="Arial" panose="020B0604020202020204" pitchFamily="34" charset="0"/>
                          <a:cs typeface="Arial" panose="020B0604020202020204" pitchFamily="34" charset="0"/>
                        </a:rPr>
                        <a:t>Piden inexequibilidad parcial de prohibición de compensar CREE </a:t>
                      </a:r>
                      <a:r>
                        <a:rPr lang="es-ES_tradnl" sz="2000" dirty="0">
                          <a:effectLst/>
                          <a:latin typeface="Arial" panose="020B0604020202020204" pitchFamily="34" charset="0"/>
                          <a:cs typeface="Arial" panose="020B0604020202020204" pitchFamily="34" charset="0"/>
                        </a:rPr>
                        <a:t/>
                      </a:r>
                      <a:br>
                        <a:rPr lang="es-ES_tradnl" sz="2000" dirty="0">
                          <a:effectLst/>
                          <a:latin typeface="Arial" panose="020B0604020202020204" pitchFamily="34" charset="0"/>
                          <a:cs typeface="Arial" panose="020B0604020202020204" pitchFamily="34" charset="0"/>
                        </a:rPr>
                      </a:br>
                      <a:endParaRPr lang="es-ES_tradnl" sz="2000" dirty="0">
                        <a:latin typeface="Arial" panose="020B0604020202020204" pitchFamily="34" charset="0"/>
                        <a:cs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xmlns="" val="10000"/>
                  </a:ext>
                </a:extLst>
              </a:tr>
              <a:tr h="0">
                <a:tc>
                  <a:txBody>
                    <a:bodyPr/>
                    <a:lstStyle/>
                    <a:p>
                      <a:pPr algn="l"/>
                      <a:r>
                        <a:rPr lang="es-ES_tradnl" sz="2000" b="1" i="1" dirty="0">
                          <a:solidFill>
                            <a:schemeClr val="accent6">
                              <a:lumMod val="75000"/>
                            </a:schemeClr>
                          </a:solidFill>
                          <a:effectLst/>
                          <a:latin typeface="Arial" panose="020B0604020202020204" pitchFamily="34" charset="0"/>
                          <a:cs typeface="Arial" panose="020B0604020202020204" pitchFamily="34" charset="0"/>
                        </a:rPr>
                        <a:t>(Corte Constitucional, Demanda D-11057 - 10/1/2015</a:t>
                      </a:r>
                      <a:r>
                        <a:rPr lang="es-ES_tradnl" sz="2000" b="1" i="1" dirty="0" smtClean="0">
                          <a:solidFill>
                            <a:schemeClr val="accent6">
                              <a:lumMod val="75000"/>
                            </a:schemeClr>
                          </a:solidFill>
                          <a:effectLst/>
                          <a:latin typeface="Arial" panose="020B0604020202020204" pitchFamily="34" charset="0"/>
                          <a:cs typeface="Arial" panose="020B0604020202020204" pitchFamily="34" charset="0"/>
                        </a:rPr>
                        <a:t>)</a:t>
                      </a:r>
                    </a:p>
                    <a:p>
                      <a:pPr algn="l"/>
                      <a:endParaRPr lang="es-ES_tradnl" sz="2000" dirty="0">
                        <a:latin typeface="Arial" panose="020B0604020202020204" pitchFamily="34" charset="0"/>
                        <a:cs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xmlns="" val="10001"/>
                  </a:ext>
                </a:extLst>
              </a:tr>
              <a:tr h="0">
                <a:tc>
                  <a:txBody>
                    <a:bodyPr/>
                    <a:lstStyle/>
                    <a:p>
                      <a:pPr algn="just"/>
                      <a:r>
                        <a:rPr lang="es-ES_tradnl" sz="2000" dirty="0">
                          <a:effectLst/>
                          <a:latin typeface="Arial" panose="020B0604020202020204" pitchFamily="34" charset="0"/>
                          <a:cs typeface="Arial" panose="020B0604020202020204" pitchFamily="34" charset="0"/>
                        </a:rPr>
                        <a:t>El artículo 20 de la Ley 1739 del 2014 (reforma tributaria), que adicionó el artículo 26-1 de la Ley 1607 del 2012, estimó la prohibición de la compensación del impuesto sobre la renta para la equidad (CREE). Una demanda pide la inconstitucionalidad de la expresión “Del mismo modo, los saldos a favor que se liquiden en las declaraciones del impuesto sobre la renta para la equidad CREE, y su sobretasa, no podrán compensarse con deudas por concepto de otros impuestos, anticipos, retenciones, intereses y sanciones”, previsto en la mencionada norma. Según los ciudadanos, tal prohibición atenta contra los principios de </a:t>
                      </a:r>
                      <a:r>
                        <a:rPr lang="es-ES_tradnl" sz="2000" b="1" u="none" dirty="0">
                          <a:solidFill>
                            <a:schemeClr val="accent6">
                              <a:lumMod val="75000"/>
                            </a:schemeClr>
                          </a:solidFill>
                          <a:effectLst/>
                          <a:latin typeface="Arial" panose="020B0604020202020204" pitchFamily="34" charset="0"/>
                          <a:cs typeface="Arial" panose="020B0604020202020204" pitchFamily="34" charset="0"/>
                        </a:rPr>
                        <a:t>justicia y equidad </a:t>
                      </a:r>
                      <a:r>
                        <a:rPr lang="es-ES_tradnl" sz="2000" dirty="0">
                          <a:effectLst/>
                          <a:latin typeface="Arial" panose="020B0604020202020204" pitchFamily="34" charset="0"/>
                          <a:cs typeface="Arial" panose="020B0604020202020204" pitchFamily="34" charset="0"/>
                        </a:rPr>
                        <a:t>y afecta la propiedad privada, entre otras lesiones a la Constitución (demandantes: Gustavo Pardo y José María Ayala</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0641880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3" name="13 Tabla"/>
          <p:cNvGraphicFramePr>
            <a:graphicFrameLocks noGrp="1"/>
          </p:cNvGraphicFramePr>
          <p:nvPr>
            <p:extLst>
              <p:ext uri="{D42A27DB-BD31-4B8C-83A1-F6EECF244321}">
                <p14:modId xmlns:p14="http://schemas.microsoft.com/office/powerpoint/2010/main" val="2882404941"/>
              </p:ext>
            </p:extLst>
          </p:nvPr>
        </p:nvGraphicFramePr>
        <p:xfrm>
          <a:off x="1115616" y="1268760"/>
          <a:ext cx="6768752" cy="1013460"/>
        </p:xfrm>
        <a:graphic>
          <a:graphicData uri="http://schemas.openxmlformats.org/drawingml/2006/table">
            <a:tbl>
              <a:tblPr>
                <a:tableStyleId>{5C22544A-7EE6-4342-B048-85BDC9FD1C3A}</a:tableStyleId>
              </a:tblPr>
              <a:tblGrid>
                <a:gridCol w="5391775">
                  <a:extLst>
                    <a:ext uri="{9D8B030D-6E8A-4147-A177-3AD203B41FA5}">
                      <a16:colId xmlns:a16="http://schemas.microsoft.com/office/drawing/2014/main" xmlns="" val="20000"/>
                    </a:ext>
                  </a:extLst>
                </a:gridCol>
                <a:gridCol w="1376977">
                  <a:extLst>
                    <a:ext uri="{9D8B030D-6E8A-4147-A177-3AD203B41FA5}">
                      <a16:colId xmlns:a16="http://schemas.microsoft.com/office/drawing/2014/main" xmlns="" val="20001"/>
                    </a:ext>
                  </a:extLst>
                </a:gridCol>
              </a:tblGrid>
              <a:tr h="190500">
                <a:tc>
                  <a:txBody>
                    <a:bodyPr/>
                    <a:lstStyle/>
                    <a:p>
                      <a:pPr algn="l" fontAlgn="b"/>
                      <a:r>
                        <a:rPr lang="es-MX" sz="1600" b="1" u="none" strike="noStrike" dirty="0">
                          <a:effectLst/>
                          <a:latin typeface="Arial" panose="020B0604020202020204" pitchFamily="34" charset="0"/>
                          <a:cs typeface="Arial" panose="020B0604020202020204" pitchFamily="34" charset="0"/>
                        </a:rPr>
                        <a:t>UTILIDAD ANTES DE IMPUESTOS</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118,546,987</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r h="190500">
                <a:tc>
                  <a:txBody>
                    <a:bodyPr/>
                    <a:lstStyle/>
                    <a:p>
                      <a:pPr algn="l" fontAlgn="b"/>
                      <a:r>
                        <a:rPr lang="es-MX" sz="1600" b="1" u="none" strike="noStrike" dirty="0">
                          <a:effectLst/>
                          <a:latin typeface="Arial" panose="020B0604020202020204" pitchFamily="34" charset="0"/>
                          <a:cs typeface="Arial" panose="020B0604020202020204" pitchFamily="34" charset="0"/>
                        </a:rPr>
                        <a:t>Impuesto de Renta</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a:t>
                      </a:r>
                      <a:r>
                        <a:rPr lang="es-MX" sz="1600" b="1" u="none" strike="noStrike" dirty="0" smtClean="0">
                          <a:effectLst/>
                          <a:latin typeface="Arial" panose="020B0604020202020204" pitchFamily="34" charset="0"/>
                          <a:cs typeface="Arial" panose="020B0604020202020204" pitchFamily="34" charset="0"/>
                        </a:rPr>
                        <a:t>32,239,000</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1"/>
                  </a:ext>
                </a:extLst>
              </a:tr>
              <a:tr h="190500">
                <a:tc>
                  <a:txBody>
                    <a:bodyPr/>
                    <a:lstStyle/>
                    <a:p>
                      <a:pPr algn="l" fontAlgn="b"/>
                      <a:r>
                        <a:rPr lang="es-MX" sz="1600" b="1" u="none" strike="noStrike" dirty="0">
                          <a:effectLst/>
                          <a:latin typeface="Arial" panose="020B0604020202020204" pitchFamily="34" charset="0"/>
                          <a:cs typeface="Arial" panose="020B0604020202020204" pitchFamily="34" charset="0"/>
                        </a:rPr>
                        <a:t>Impuesto CREE</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a:t>
                      </a:r>
                      <a:r>
                        <a:rPr lang="es-MX" sz="1600" b="1" u="none" strike="noStrike" dirty="0" smtClean="0">
                          <a:effectLst/>
                          <a:latin typeface="Arial" panose="020B0604020202020204" pitchFamily="34" charset="0"/>
                          <a:cs typeface="Arial" panose="020B0604020202020204" pitchFamily="34" charset="0"/>
                        </a:rPr>
                        <a:t>11,106,000</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2"/>
                  </a:ext>
                </a:extLst>
              </a:tr>
              <a:tr h="190500">
                <a:tc>
                  <a:txBody>
                    <a:bodyPr/>
                    <a:lstStyle/>
                    <a:p>
                      <a:pPr algn="l" fontAlgn="b"/>
                      <a:r>
                        <a:rPr lang="es-MX" sz="1600" b="1" u="none" strike="noStrike" dirty="0">
                          <a:effectLst/>
                          <a:latin typeface="Arial" panose="020B0604020202020204" pitchFamily="34" charset="0"/>
                          <a:cs typeface="Arial" panose="020B0604020202020204" pitchFamily="34" charset="0"/>
                        </a:rPr>
                        <a:t>UTILIDAD NETA DEL EJERCICIO</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smtClean="0">
                          <a:effectLst/>
                          <a:latin typeface="Arial" panose="020B0604020202020204" pitchFamily="34" charset="0"/>
                          <a:cs typeface="Arial" panose="020B0604020202020204" pitchFamily="34" charset="0"/>
                        </a:rPr>
                        <a:t>74,701,987</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3"/>
                  </a:ext>
                </a:extLst>
              </a:tr>
            </a:tbl>
          </a:graphicData>
        </a:graphic>
      </p:graphicFrame>
      <p:sp>
        <p:nvSpPr>
          <p:cNvPr id="4" name="Text Box 4"/>
          <p:cNvSpPr txBox="1">
            <a:spLocks noChangeArrowheads="1"/>
          </p:cNvSpPr>
          <p:nvPr/>
        </p:nvSpPr>
        <p:spPr bwMode="auto">
          <a:xfrm>
            <a:off x="1043608" y="188640"/>
            <a:ext cx="7503510" cy="800219"/>
          </a:xfrm>
          <a:prstGeom prst="rect">
            <a:avLst/>
          </a:prstGeom>
          <a:solidFill>
            <a:schemeClr val="bg1"/>
          </a:solidFill>
          <a:ln>
            <a:solidFill>
              <a:schemeClr val="bg1"/>
            </a:solidFill>
            <a:headEnd/>
            <a:tailEnd/>
          </a:ln>
        </p:spPr>
        <p:style>
          <a:lnRef idx="2">
            <a:schemeClr val="accent4"/>
          </a:lnRef>
          <a:fillRef idx="1">
            <a:schemeClr val="lt1"/>
          </a:fillRef>
          <a:effectRef idx="0">
            <a:schemeClr val="accent4"/>
          </a:effectRef>
          <a:fontRef idx="minor">
            <a:schemeClr val="dk1"/>
          </a:fontRef>
        </p:style>
        <p:txBody>
          <a:bodyPr wrap="square">
            <a:spAutoFit/>
            <a:flatTx/>
          </a:bodyPr>
          <a:lstStyle>
            <a:lvl1pPr eaLnBrk="0" hangingPunct="0">
              <a:defRPr sz="2400" b="1" i="1">
                <a:solidFill>
                  <a:schemeClr val="tx1"/>
                </a:solidFill>
                <a:latin typeface="Arial" charset="0"/>
              </a:defRPr>
            </a:lvl1pPr>
            <a:lvl2pPr marL="742950" indent="-285750" eaLnBrk="0" hangingPunct="0">
              <a:defRPr sz="2400" b="1" i="1">
                <a:solidFill>
                  <a:schemeClr val="tx1"/>
                </a:solidFill>
                <a:latin typeface="Arial" charset="0"/>
              </a:defRPr>
            </a:lvl2pPr>
            <a:lvl3pPr marL="1143000" indent="-228600" eaLnBrk="0" hangingPunct="0">
              <a:defRPr sz="2400" b="1" i="1">
                <a:solidFill>
                  <a:schemeClr val="tx1"/>
                </a:solidFill>
                <a:latin typeface="Arial" charset="0"/>
              </a:defRPr>
            </a:lvl3pPr>
            <a:lvl4pPr marL="1600200" indent="-228600" eaLnBrk="0" hangingPunct="0">
              <a:defRPr sz="2400" b="1" i="1">
                <a:solidFill>
                  <a:schemeClr val="tx1"/>
                </a:solidFill>
                <a:latin typeface="Arial" charset="0"/>
              </a:defRPr>
            </a:lvl4pPr>
            <a:lvl5pPr marL="2057400" indent="-228600" eaLnBrk="0" hangingPunct="0">
              <a:defRPr sz="2400" b="1" i="1">
                <a:solidFill>
                  <a:schemeClr val="tx1"/>
                </a:solidFill>
                <a:latin typeface="Arial" charset="0"/>
              </a:defRPr>
            </a:lvl5pPr>
            <a:lvl6pPr marL="2514600" indent="-228600" eaLnBrk="0" fontAlgn="base" hangingPunct="0">
              <a:spcBef>
                <a:spcPct val="0"/>
              </a:spcBef>
              <a:spcAft>
                <a:spcPct val="0"/>
              </a:spcAft>
              <a:defRPr sz="2400" b="1" i="1">
                <a:solidFill>
                  <a:schemeClr val="tx1"/>
                </a:solidFill>
                <a:latin typeface="Arial" charset="0"/>
              </a:defRPr>
            </a:lvl6pPr>
            <a:lvl7pPr marL="2971800" indent="-228600" eaLnBrk="0" fontAlgn="base" hangingPunct="0">
              <a:spcBef>
                <a:spcPct val="0"/>
              </a:spcBef>
              <a:spcAft>
                <a:spcPct val="0"/>
              </a:spcAft>
              <a:defRPr sz="2400" b="1" i="1">
                <a:solidFill>
                  <a:schemeClr val="tx1"/>
                </a:solidFill>
                <a:latin typeface="Arial" charset="0"/>
              </a:defRPr>
            </a:lvl7pPr>
            <a:lvl8pPr marL="3429000" indent="-228600" eaLnBrk="0" fontAlgn="base" hangingPunct="0">
              <a:spcBef>
                <a:spcPct val="0"/>
              </a:spcBef>
              <a:spcAft>
                <a:spcPct val="0"/>
              </a:spcAft>
              <a:defRPr sz="2400" b="1" i="1">
                <a:solidFill>
                  <a:schemeClr val="tx1"/>
                </a:solidFill>
                <a:latin typeface="Arial" charset="0"/>
              </a:defRPr>
            </a:lvl8pPr>
            <a:lvl9pPr marL="3886200" indent="-228600" eaLnBrk="0" fontAlgn="base" hangingPunct="0">
              <a:spcBef>
                <a:spcPct val="0"/>
              </a:spcBef>
              <a:spcAft>
                <a:spcPct val="0"/>
              </a:spcAft>
              <a:defRPr sz="2400" b="1" i="1">
                <a:solidFill>
                  <a:schemeClr val="tx1"/>
                </a:solidFill>
                <a:latin typeface="Arial" charset="0"/>
              </a:defRPr>
            </a:lvl9pPr>
          </a:lstStyle>
          <a:p>
            <a:pPr algn="ctr" eaLnBrk="1" hangingPunct="1">
              <a:spcBef>
                <a:spcPct val="50000"/>
              </a:spcBef>
              <a:defRPr/>
            </a:pPr>
            <a:r>
              <a:rPr lang="es-ES" sz="2300" i="0" dirty="0" smtClean="0">
                <a:latin typeface="Arial" panose="020B0604020202020204" pitchFamily="34" charset="0"/>
                <a:cs typeface="Arial" panose="020B0604020202020204" pitchFamily="34" charset="0"/>
              </a:rPr>
              <a:t>Cálculo de Dividendos no Constitutivos de Renta ni Ganancia Ocasional </a:t>
            </a:r>
          </a:p>
        </p:txBody>
      </p:sp>
      <p:graphicFrame>
        <p:nvGraphicFramePr>
          <p:cNvPr id="5" name="16 Tabla"/>
          <p:cNvGraphicFramePr>
            <a:graphicFrameLocks noGrp="1"/>
          </p:cNvGraphicFramePr>
          <p:nvPr>
            <p:extLst>
              <p:ext uri="{D42A27DB-BD31-4B8C-83A1-F6EECF244321}">
                <p14:modId xmlns:p14="http://schemas.microsoft.com/office/powerpoint/2010/main" val="4212388915"/>
              </p:ext>
            </p:extLst>
          </p:nvPr>
        </p:nvGraphicFramePr>
        <p:xfrm>
          <a:off x="827584" y="2605271"/>
          <a:ext cx="7344815" cy="1576973"/>
        </p:xfrm>
        <a:graphic>
          <a:graphicData uri="http://schemas.openxmlformats.org/drawingml/2006/table">
            <a:tbl>
              <a:tblPr>
                <a:tableStyleId>{5C22544A-7EE6-4342-B048-85BDC9FD1C3A}</a:tableStyleId>
              </a:tblPr>
              <a:tblGrid>
                <a:gridCol w="1008112">
                  <a:extLst>
                    <a:ext uri="{9D8B030D-6E8A-4147-A177-3AD203B41FA5}">
                      <a16:colId xmlns:a16="http://schemas.microsoft.com/office/drawing/2014/main" xmlns="" val="20000"/>
                    </a:ext>
                  </a:extLst>
                </a:gridCol>
                <a:gridCol w="3348373">
                  <a:extLst>
                    <a:ext uri="{9D8B030D-6E8A-4147-A177-3AD203B41FA5}">
                      <a16:colId xmlns:a16="http://schemas.microsoft.com/office/drawing/2014/main" xmlns="" val="20001"/>
                    </a:ext>
                  </a:extLst>
                </a:gridCol>
                <a:gridCol w="1494165">
                  <a:extLst>
                    <a:ext uri="{9D8B030D-6E8A-4147-A177-3AD203B41FA5}">
                      <a16:colId xmlns:a16="http://schemas.microsoft.com/office/drawing/2014/main" xmlns="" val="20002"/>
                    </a:ext>
                  </a:extLst>
                </a:gridCol>
                <a:gridCol w="1494165">
                  <a:extLst>
                    <a:ext uri="{9D8B030D-6E8A-4147-A177-3AD203B41FA5}">
                      <a16:colId xmlns:a16="http://schemas.microsoft.com/office/drawing/2014/main" xmlns="" val="20003"/>
                    </a:ext>
                  </a:extLst>
                </a:gridCol>
              </a:tblGrid>
              <a:tr h="319673">
                <a:tc gridSpan="4">
                  <a:txBody>
                    <a:bodyPr/>
                    <a:lstStyle/>
                    <a:p>
                      <a:pPr algn="ctr" fontAlgn="b"/>
                      <a:r>
                        <a:rPr lang="es-MX" sz="1600" b="1" u="none" strike="noStrike" dirty="0">
                          <a:effectLst/>
                          <a:latin typeface="Arial" panose="020B0604020202020204" pitchFamily="34" charset="0"/>
                          <a:cs typeface="Arial" panose="020B0604020202020204" pitchFamily="34" charset="0"/>
                        </a:rPr>
                        <a:t>REGISTRO CONTABLE</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0"/>
                  </a:ext>
                </a:extLst>
              </a:tr>
              <a:tr h="190500">
                <a:tc>
                  <a:txBody>
                    <a:bodyPr/>
                    <a:lstStyle/>
                    <a:p>
                      <a:pPr algn="ctr" fontAlgn="b"/>
                      <a:r>
                        <a:rPr lang="es-MX" sz="1600" u="none" strike="noStrike" dirty="0">
                          <a:effectLst/>
                          <a:latin typeface="Arial" panose="020B0604020202020204" pitchFamily="34" charset="0"/>
                          <a:cs typeface="Arial" panose="020B0604020202020204" pitchFamily="34" charset="0"/>
                        </a:rPr>
                        <a:t>590505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Ganancias y pérdidas</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smtClean="0">
                          <a:effectLst/>
                          <a:latin typeface="Arial" panose="020B0604020202020204" pitchFamily="34" charset="0"/>
                          <a:cs typeface="Arial" panose="020B0604020202020204" pitchFamily="34" charset="0"/>
                        </a:rPr>
                        <a:t>74.701.987</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1"/>
                  </a:ext>
                </a:extLst>
              </a:tr>
              <a:tr h="190500">
                <a:tc>
                  <a:txBody>
                    <a:bodyPr/>
                    <a:lstStyle/>
                    <a:p>
                      <a:pPr algn="ctr" fontAlgn="b"/>
                      <a:r>
                        <a:rPr lang="es-MX" sz="1600" u="none" strike="noStrike" dirty="0">
                          <a:effectLst/>
                          <a:latin typeface="Arial" panose="020B0604020202020204" pitchFamily="34" charset="0"/>
                          <a:cs typeface="Arial" panose="020B0604020202020204" pitchFamily="34" charset="0"/>
                        </a:rPr>
                        <a:t>330505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Reserva</a:t>
                      </a:r>
                      <a:r>
                        <a:rPr lang="es-MX" sz="1600" u="none" strike="noStrike" baseline="0" dirty="0" smtClean="0">
                          <a:effectLst/>
                          <a:latin typeface="Arial" panose="020B0604020202020204" pitchFamily="34" charset="0"/>
                          <a:cs typeface="Arial" panose="020B0604020202020204" pitchFamily="34" charset="0"/>
                        </a:rPr>
                        <a:t> legal</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smtClean="0">
                          <a:effectLst/>
                          <a:latin typeface="Arial" panose="020B0604020202020204" pitchFamily="34" charset="0"/>
                          <a:cs typeface="Arial" panose="020B0604020202020204" pitchFamily="34" charset="0"/>
                        </a:rPr>
                        <a:t>7.470.199</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2"/>
                  </a:ext>
                </a:extLst>
              </a:tr>
              <a:tr h="190500">
                <a:tc>
                  <a:txBody>
                    <a:bodyPr/>
                    <a:lstStyle/>
                    <a:p>
                      <a:pPr algn="ctr" fontAlgn="b"/>
                      <a:r>
                        <a:rPr lang="es-MX" sz="1600" u="none" strike="noStrike" dirty="0">
                          <a:effectLst/>
                          <a:latin typeface="Arial" panose="020B0604020202020204" pitchFamily="34" charset="0"/>
                          <a:cs typeface="Arial" panose="020B0604020202020204" pitchFamily="34" charset="0"/>
                        </a:rPr>
                        <a:t>360505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Utilidad</a:t>
                      </a:r>
                      <a:r>
                        <a:rPr lang="es-MX" sz="1600" u="none" strike="noStrike" baseline="0" dirty="0" smtClean="0">
                          <a:effectLst/>
                          <a:latin typeface="Arial" panose="020B0604020202020204" pitchFamily="34" charset="0"/>
                          <a:cs typeface="Arial" panose="020B0604020202020204" pitchFamily="34" charset="0"/>
                        </a:rPr>
                        <a:t> del ejercicio</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smtClean="0">
                          <a:effectLst/>
                          <a:latin typeface="Arial" panose="020B0604020202020204" pitchFamily="34" charset="0"/>
                          <a:cs typeface="Arial" panose="020B0604020202020204" pitchFamily="34" charset="0"/>
                        </a:rPr>
                        <a:t>67.231.788</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3"/>
                  </a:ext>
                </a:extLst>
              </a:tr>
              <a:tr h="190500">
                <a:tc>
                  <a:txBody>
                    <a:bodyPr/>
                    <a:lstStyle/>
                    <a:p>
                      <a:pPr algn="l" fontAlgn="b"/>
                      <a:r>
                        <a:rPr lang="es-MX" sz="1600" b="1" u="none" strike="noStrike">
                          <a:effectLst/>
                          <a:latin typeface="Arial" panose="020B0604020202020204" pitchFamily="34" charset="0"/>
                          <a:cs typeface="Arial" panose="020B0604020202020204" pitchFamily="34" charset="0"/>
                        </a:rPr>
                        <a:t>SUMAS IGUALES</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b="1" u="none" strike="noStrike" dirty="0">
                          <a:effectLst/>
                          <a:latin typeface="Arial" panose="020B0604020202020204" pitchFamily="34" charset="0"/>
                          <a:cs typeface="Arial" panose="020B0604020202020204" pitchFamily="34" charset="0"/>
                        </a:rPr>
                        <a:t>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i="0" u="none" strike="noStrike" dirty="0" smtClean="0">
                          <a:solidFill>
                            <a:schemeClr val="dk1"/>
                          </a:solidFill>
                          <a:effectLst/>
                          <a:latin typeface="Arial" panose="020B0604020202020204" pitchFamily="34" charset="0"/>
                          <a:cs typeface="Arial" panose="020B0604020202020204" pitchFamily="34" charset="0"/>
                        </a:rPr>
                        <a:t>74.701.987</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smtClean="0">
                          <a:effectLst/>
                          <a:latin typeface="Arial" panose="020B0604020202020204" pitchFamily="34" charset="0"/>
                          <a:cs typeface="Arial" panose="020B0604020202020204" pitchFamily="34" charset="0"/>
                        </a:rPr>
                        <a:t>74.701.987</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4"/>
                  </a:ext>
                </a:extLst>
              </a:tr>
            </a:tbl>
          </a:graphicData>
        </a:graphic>
      </p:graphicFrame>
      <p:graphicFrame>
        <p:nvGraphicFramePr>
          <p:cNvPr id="6" name="17 Tabla"/>
          <p:cNvGraphicFramePr>
            <a:graphicFrameLocks noGrp="1"/>
          </p:cNvGraphicFramePr>
          <p:nvPr>
            <p:extLst>
              <p:ext uri="{D42A27DB-BD31-4B8C-83A1-F6EECF244321}">
                <p14:modId xmlns:p14="http://schemas.microsoft.com/office/powerpoint/2010/main" val="3325545888"/>
              </p:ext>
            </p:extLst>
          </p:nvPr>
        </p:nvGraphicFramePr>
        <p:xfrm>
          <a:off x="1331640" y="4437112"/>
          <a:ext cx="6552728" cy="558165"/>
        </p:xfrm>
        <a:graphic>
          <a:graphicData uri="http://schemas.openxmlformats.org/drawingml/2006/table">
            <a:tbl>
              <a:tblPr>
                <a:tableStyleId>{5C22544A-7EE6-4342-B048-85BDC9FD1C3A}</a:tableStyleId>
              </a:tblPr>
              <a:tblGrid>
                <a:gridCol w="6552728">
                  <a:extLst>
                    <a:ext uri="{9D8B030D-6E8A-4147-A177-3AD203B41FA5}">
                      <a16:colId xmlns:a16="http://schemas.microsoft.com/office/drawing/2014/main" xmlns="" val="20000"/>
                    </a:ext>
                  </a:extLst>
                </a:gridCol>
              </a:tblGrid>
              <a:tr h="342900">
                <a:tc>
                  <a:txBody>
                    <a:bodyPr/>
                    <a:lstStyle/>
                    <a:p>
                      <a:pPr algn="just" fontAlgn="ctr"/>
                      <a:r>
                        <a:rPr lang="es-MX" sz="1800" b="1" u="none" strike="noStrike" dirty="0" smtClean="0">
                          <a:effectLst/>
                          <a:latin typeface="Arial" panose="020B0604020202020204" pitchFamily="34" charset="0"/>
                          <a:cs typeface="Arial" panose="020B0604020202020204" pitchFamily="34" charset="0"/>
                        </a:rPr>
                        <a:t>Posteriormente al año siguiente se hace el traslado a la cuenta utilidades</a:t>
                      </a:r>
                      <a:r>
                        <a:rPr lang="es-MX" sz="1800" b="1" u="none" strike="noStrike" baseline="0" dirty="0" smtClean="0">
                          <a:effectLst/>
                          <a:latin typeface="Arial" panose="020B0604020202020204" pitchFamily="34" charset="0"/>
                          <a:cs typeface="Arial" panose="020B0604020202020204" pitchFamily="34" charset="0"/>
                        </a:rPr>
                        <a:t> retenidas</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extLst>
                  <a:ext uri="{0D108BD9-81ED-4DB2-BD59-A6C34878D82A}">
                    <a16:rowId xmlns:a16="http://schemas.microsoft.com/office/drawing/2014/main" xmlns="" val="10000"/>
                  </a:ext>
                </a:extLst>
              </a:tr>
            </a:tbl>
          </a:graphicData>
        </a:graphic>
      </p:graphicFrame>
      <p:graphicFrame>
        <p:nvGraphicFramePr>
          <p:cNvPr id="7" name="18 Tabla"/>
          <p:cNvGraphicFramePr>
            <a:graphicFrameLocks noGrp="1"/>
          </p:cNvGraphicFramePr>
          <p:nvPr>
            <p:extLst>
              <p:ext uri="{D42A27DB-BD31-4B8C-83A1-F6EECF244321}">
                <p14:modId xmlns:p14="http://schemas.microsoft.com/office/powerpoint/2010/main" val="3947032822"/>
              </p:ext>
            </p:extLst>
          </p:nvPr>
        </p:nvGraphicFramePr>
        <p:xfrm>
          <a:off x="827583" y="5201756"/>
          <a:ext cx="7344815" cy="1013460"/>
        </p:xfrm>
        <a:graphic>
          <a:graphicData uri="http://schemas.openxmlformats.org/drawingml/2006/table">
            <a:tbl>
              <a:tblPr>
                <a:tableStyleId>{5C22544A-7EE6-4342-B048-85BDC9FD1C3A}</a:tableStyleId>
              </a:tblPr>
              <a:tblGrid>
                <a:gridCol w="1815571">
                  <a:extLst>
                    <a:ext uri="{9D8B030D-6E8A-4147-A177-3AD203B41FA5}">
                      <a16:colId xmlns:a16="http://schemas.microsoft.com/office/drawing/2014/main" xmlns="" val="20000"/>
                    </a:ext>
                  </a:extLst>
                </a:gridCol>
                <a:gridCol w="2888410">
                  <a:extLst>
                    <a:ext uri="{9D8B030D-6E8A-4147-A177-3AD203B41FA5}">
                      <a16:colId xmlns:a16="http://schemas.microsoft.com/office/drawing/2014/main" xmlns="" val="20001"/>
                    </a:ext>
                  </a:extLst>
                </a:gridCol>
                <a:gridCol w="1402942">
                  <a:extLst>
                    <a:ext uri="{9D8B030D-6E8A-4147-A177-3AD203B41FA5}">
                      <a16:colId xmlns:a16="http://schemas.microsoft.com/office/drawing/2014/main" xmlns="" val="20002"/>
                    </a:ext>
                  </a:extLst>
                </a:gridCol>
                <a:gridCol w="1237892">
                  <a:extLst>
                    <a:ext uri="{9D8B030D-6E8A-4147-A177-3AD203B41FA5}">
                      <a16:colId xmlns:a16="http://schemas.microsoft.com/office/drawing/2014/main" xmlns="" val="20003"/>
                    </a:ext>
                  </a:extLst>
                </a:gridCol>
              </a:tblGrid>
              <a:tr h="190500">
                <a:tc gridSpan="4">
                  <a:txBody>
                    <a:bodyPr/>
                    <a:lstStyle/>
                    <a:p>
                      <a:pPr algn="ctr" fontAlgn="b"/>
                      <a:r>
                        <a:rPr lang="es-MX" sz="1600" b="1" u="none" strike="noStrike" dirty="0">
                          <a:effectLst/>
                          <a:latin typeface="Arial" panose="020B0604020202020204" pitchFamily="34" charset="0"/>
                          <a:cs typeface="Arial" panose="020B0604020202020204" pitchFamily="34" charset="0"/>
                        </a:rPr>
                        <a:t>REGISTRO CONTABLE</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99F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0"/>
                  </a:ext>
                </a:extLst>
              </a:tr>
              <a:tr h="190500">
                <a:tc>
                  <a:txBody>
                    <a:bodyPr/>
                    <a:lstStyle/>
                    <a:p>
                      <a:pPr algn="ctr" fontAlgn="b"/>
                      <a:r>
                        <a:rPr lang="es-MX" sz="1600" u="none" strike="noStrike" dirty="0">
                          <a:effectLst/>
                          <a:latin typeface="Arial" panose="020B0604020202020204" pitchFamily="34" charset="0"/>
                          <a:cs typeface="Arial" panose="020B0604020202020204" pitchFamily="34" charset="0"/>
                        </a:rPr>
                        <a:t>360505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a:effectLst/>
                          <a:latin typeface="Arial" panose="020B0604020202020204" pitchFamily="34" charset="0"/>
                          <a:cs typeface="Arial" panose="020B0604020202020204" pitchFamily="34" charset="0"/>
                        </a:rPr>
                        <a:t>UTILIDAD DEL EJERCICIO</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smtClean="0">
                          <a:effectLst/>
                          <a:latin typeface="Arial" panose="020B0604020202020204" pitchFamily="34" charset="0"/>
                          <a:cs typeface="Arial" panose="020B0604020202020204" pitchFamily="34" charset="0"/>
                        </a:rPr>
                        <a:t>67,231.788</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1"/>
                  </a:ext>
                </a:extLst>
              </a:tr>
              <a:tr h="190500">
                <a:tc>
                  <a:txBody>
                    <a:bodyPr/>
                    <a:lstStyle/>
                    <a:p>
                      <a:pPr algn="ctr" fontAlgn="b"/>
                      <a:r>
                        <a:rPr lang="es-MX" sz="1600" u="none" strike="noStrike" dirty="0">
                          <a:effectLst/>
                          <a:latin typeface="Arial" panose="020B0604020202020204" pitchFamily="34" charset="0"/>
                          <a:cs typeface="Arial" panose="020B0604020202020204" pitchFamily="34" charset="0"/>
                        </a:rPr>
                        <a:t>370505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UTILIDAD DEL </a:t>
                      </a:r>
                      <a:r>
                        <a:rPr lang="es-MX" sz="1600" u="none" strike="noStrike" dirty="0" smtClean="0">
                          <a:effectLst/>
                          <a:latin typeface="Arial" panose="020B0604020202020204" pitchFamily="34" charset="0"/>
                          <a:cs typeface="Arial" panose="020B0604020202020204" pitchFamily="34" charset="0"/>
                        </a:rPr>
                        <a:t>EJERC. ANT.</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smtClean="0">
                          <a:effectLst/>
                          <a:latin typeface="Arial" panose="020B0604020202020204" pitchFamily="34" charset="0"/>
                          <a:cs typeface="Arial" panose="020B0604020202020204" pitchFamily="34" charset="0"/>
                        </a:rPr>
                        <a:t>67.231.788</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2"/>
                  </a:ext>
                </a:extLst>
              </a:tr>
              <a:tr h="190500">
                <a:tc>
                  <a:txBody>
                    <a:bodyPr/>
                    <a:lstStyle/>
                    <a:p>
                      <a:pPr algn="l" fontAlgn="b"/>
                      <a:r>
                        <a:rPr lang="es-MX" sz="1600" b="1" u="none" strike="noStrike">
                          <a:effectLst/>
                          <a:latin typeface="Arial" panose="020B0604020202020204" pitchFamily="34" charset="0"/>
                          <a:cs typeface="Arial" panose="020B0604020202020204" pitchFamily="34" charset="0"/>
                        </a:rPr>
                        <a:t>SUMAS IGUALES</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b="1" u="none" strike="noStrike" dirty="0">
                          <a:effectLst/>
                          <a:latin typeface="Arial" panose="020B0604020202020204" pitchFamily="34" charset="0"/>
                          <a:cs typeface="Arial" panose="020B0604020202020204" pitchFamily="34" charset="0"/>
                        </a:rPr>
                        <a:t>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smtClean="0">
                          <a:effectLst/>
                          <a:latin typeface="Arial" panose="020B0604020202020204" pitchFamily="34" charset="0"/>
                          <a:cs typeface="Arial" panose="020B0604020202020204" pitchFamily="34" charset="0"/>
                        </a:rPr>
                        <a:t>67,231,788</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smtClean="0">
                          <a:effectLst/>
                          <a:latin typeface="Arial" panose="020B0604020202020204" pitchFamily="34" charset="0"/>
                          <a:cs typeface="Arial" panose="020B0604020202020204" pitchFamily="34" charset="0"/>
                        </a:rPr>
                        <a:t>67,231,788</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8015394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6 Tabla"/>
          <p:cNvGraphicFramePr>
            <a:graphicFrameLocks noGrp="1"/>
          </p:cNvGraphicFramePr>
          <p:nvPr>
            <p:extLst>
              <p:ext uri="{D42A27DB-BD31-4B8C-83A1-F6EECF244321}">
                <p14:modId xmlns:p14="http://schemas.microsoft.com/office/powerpoint/2010/main" val="365851583"/>
              </p:ext>
            </p:extLst>
          </p:nvPr>
        </p:nvGraphicFramePr>
        <p:xfrm>
          <a:off x="611560" y="332656"/>
          <a:ext cx="8352928" cy="5724053"/>
        </p:xfrm>
        <a:graphic>
          <a:graphicData uri="http://schemas.openxmlformats.org/drawingml/2006/table">
            <a:tbl>
              <a:tblPr>
                <a:tableStyleId>{5C22544A-7EE6-4342-B048-85BDC9FD1C3A}</a:tableStyleId>
              </a:tblPr>
              <a:tblGrid>
                <a:gridCol w="6873188">
                  <a:extLst>
                    <a:ext uri="{9D8B030D-6E8A-4147-A177-3AD203B41FA5}">
                      <a16:colId xmlns:a16="http://schemas.microsoft.com/office/drawing/2014/main" xmlns="" val="20000"/>
                    </a:ext>
                  </a:extLst>
                </a:gridCol>
                <a:gridCol w="1479740">
                  <a:extLst>
                    <a:ext uri="{9D8B030D-6E8A-4147-A177-3AD203B41FA5}">
                      <a16:colId xmlns:a16="http://schemas.microsoft.com/office/drawing/2014/main" xmlns="" val="20001"/>
                    </a:ext>
                  </a:extLst>
                </a:gridCol>
              </a:tblGrid>
              <a:tr h="0">
                <a:tc gridSpan="2">
                  <a:txBody>
                    <a:bodyPr/>
                    <a:lstStyle/>
                    <a:p>
                      <a:pPr algn="ctr" fontAlgn="b"/>
                      <a:r>
                        <a:rPr lang="es-MX" sz="1800" b="1" u="none" strike="noStrike" dirty="0" smtClean="0">
                          <a:effectLst/>
                          <a:latin typeface="Arial" panose="020B0604020202020204" pitchFamily="34" charset="0"/>
                          <a:cs typeface="Arial" panose="020B0604020202020204" pitchFamily="34" charset="0"/>
                        </a:rPr>
                        <a:t>Cálculo de dividendos no constitutivos de renta ni ganancia ocasional</a:t>
                      </a:r>
                      <a:endParaRPr lang="es-MX" sz="18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hMerge="1">
                  <a:txBody>
                    <a:bodyPr/>
                    <a:lstStyle/>
                    <a:p>
                      <a:endParaRPr lang="es-MX"/>
                    </a:p>
                  </a:txBody>
                  <a:tcPr/>
                </a:tc>
                <a:extLst>
                  <a:ext uri="{0D108BD9-81ED-4DB2-BD59-A6C34878D82A}">
                    <a16:rowId xmlns:a16="http://schemas.microsoft.com/office/drawing/2014/main" xmlns="" val="10000"/>
                  </a:ext>
                </a:extLst>
              </a:tr>
              <a:tr h="198145">
                <a:tc gridSpan="2">
                  <a:txBody>
                    <a:bodyPr/>
                    <a:lstStyle/>
                    <a:p>
                      <a:pPr algn="ctr" fontAlgn="b"/>
                      <a:r>
                        <a:rPr lang="es-MX" sz="1600" b="1" u="none" strike="noStrike" dirty="0" smtClean="0">
                          <a:effectLst/>
                          <a:latin typeface="Arial" panose="020B0604020202020204" pitchFamily="34" charset="0"/>
                          <a:cs typeface="Arial" panose="020B0604020202020204" pitchFamily="34" charset="0"/>
                        </a:rPr>
                        <a:t>Art. 49 E.T. Ley 1607 de 2012</a:t>
                      </a:r>
                      <a:endParaRPr lang="es-MX" sz="16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hMerge="1">
                  <a:txBody>
                    <a:bodyPr/>
                    <a:lstStyle/>
                    <a:p>
                      <a:endParaRPr lang="es-MX"/>
                    </a:p>
                  </a:txBody>
                  <a:tcPr/>
                </a:tc>
                <a:extLst>
                  <a:ext uri="{0D108BD9-81ED-4DB2-BD59-A6C34878D82A}">
                    <a16:rowId xmlns:a16="http://schemas.microsoft.com/office/drawing/2014/main" xmlns="" val="10001"/>
                  </a:ext>
                </a:extLst>
              </a:tr>
              <a:tr h="473440">
                <a:tc>
                  <a:txBody>
                    <a:bodyPr/>
                    <a:lstStyle/>
                    <a:p>
                      <a:pPr algn="ctr" fontAlgn="ctr"/>
                      <a:r>
                        <a:rPr lang="es-MX" sz="1600" b="1" i="0" u="none" strike="noStrike" dirty="0" smtClean="0">
                          <a:solidFill>
                            <a:schemeClr val="dk1"/>
                          </a:solidFill>
                          <a:effectLst/>
                          <a:latin typeface="Arial" panose="020B0604020202020204" pitchFamily="34" charset="0"/>
                          <a:cs typeface="Arial" panose="020B0604020202020204" pitchFamily="34" charset="0"/>
                        </a:rPr>
                        <a:t>Detalle</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ctr"/>
                      <a:r>
                        <a:rPr lang="es-MX" sz="1600" b="1" u="none" strike="noStrike" dirty="0" smtClean="0">
                          <a:effectLst/>
                          <a:latin typeface="Arial" panose="020B0604020202020204" pitchFamily="34" charset="0"/>
                          <a:cs typeface="Arial" panose="020B0604020202020204" pitchFamily="34" charset="0"/>
                        </a:rPr>
                        <a:t>Cálculo en el ejercicio 2015</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2"/>
                  </a:ext>
                </a:extLst>
              </a:tr>
              <a:tr h="166772">
                <a:tc>
                  <a:txBody>
                    <a:bodyPr/>
                    <a:lstStyle/>
                    <a:p>
                      <a:pPr algn="just" fontAlgn="t"/>
                      <a:r>
                        <a:rPr lang="es-MX" sz="1400" u="none" strike="noStrike" dirty="0">
                          <a:effectLst/>
                          <a:latin typeface="Arial" panose="020B0604020202020204" pitchFamily="34" charset="0"/>
                          <a:cs typeface="Arial" panose="020B0604020202020204" pitchFamily="34" charset="0"/>
                        </a:rPr>
                        <a:t>Utilidad contable después  de impuestos </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74,701,987</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166772">
                <a:tc gridSpan="2">
                  <a:txBody>
                    <a:bodyPr/>
                    <a:lstStyle/>
                    <a:p>
                      <a:pPr algn="ctr" fontAlgn="t"/>
                      <a:r>
                        <a:rPr lang="es-MX" sz="1400" b="1" u="none" strike="noStrike" dirty="0">
                          <a:effectLst/>
                          <a:latin typeface="Arial" panose="020B0604020202020204" pitchFamily="34" charset="0"/>
                          <a:cs typeface="Arial" panose="020B0604020202020204" pitchFamily="34" charset="0"/>
                        </a:rPr>
                        <a:t>DATOS TOMADOS DE LA DECLARACIÓN DE RENTA</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MX"/>
                    </a:p>
                  </a:txBody>
                  <a:tcPr/>
                </a:tc>
                <a:extLst>
                  <a:ext uri="{0D108BD9-81ED-4DB2-BD59-A6C34878D82A}">
                    <a16:rowId xmlns:a16="http://schemas.microsoft.com/office/drawing/2014/main" xmlns="" val="10004"/>
                  </a:ext>
                </a:extLst>
              </a:tr>
              <a:tr h="166772">
                <a:tc>
                  <a:txBody>
                    <a:bodyPr/>
                    <a:lstStyle/>
                    <a:p>
                      <a:pPr algn="just" fontAlgn="t"/>
                      <a:r>
                        <a:rPr lang="es-MX" sz="1400" u="none" strike="noStrike" dirty="0">
                          <a:effectLst/>
                          <a:latin typeface="Arial" panose="020B0604020202020204" pitchFamily="34" charset="0"/>
                          <a:cs typeface="Arial" panose="020B0604020202020204" pitchFamily="34" charset="0"/>
                        </a:rPr>
                        <a:t> -Renta liquida gravable (por sistema ordinario o por presuntiva)</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128,954,000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r h="173377">
                <a:tc>
                  <a:txBody>
                    <a:bodyPr/>
                    <a:lstStyle/>
                    <a:p>
                      <a:pPr algn="just" fontAlgn="t"/>
                      <a:r>
                        <a:rPr lang="es-MX" sz="1400" b="1" u="none" strike="noStrike" dirty="0">
                          <a:effectLst/>
                          <a:latin typeface="Arial" panose="020B0604020202020204" pitchFamily="34" charset="0"/>
                          <a:cs typeface="Arial" panose="020B0604020202020204" pitchFamily="34" charset="0"/>
                        </a:rPr>
                        <a:t>Menos:</a:t>
                      </a:r>
                      <a:r>
                        <a:rPr lang="es-MX" sz="1400" u="none" strike="noStrike" dirty="0">
                          <a:effectLst/>
                          <a:latin typeface="Arial" panose="020B0604020202020204" pitchFamily="34" charset="0"/>
                          <a:cs typeface="Arial" panose="020B0604020202020204" pitchFamily="34" charset="0"/>
                        </a:rPr>
                        <a:t> Impuesto básico de renta </a:t>
                      </a:r>
                      <a:r>
                        <a:rPr lang="es-MX" sz="1400" u="none" strike="noStrike" dirty="0" smtClean="0">
                          <a:effectLst/>
                          <a:latin typeface="Arial" panose="020B0604020202020204" pitchFamily="34" charset="0"/>
                          <a:cs typeface="Arial" panose="020B0604020202020204" pitchFamily="34" charset="0"/>
                        </a:rPr>
                        <a:t>(antes </a:t>
                      </a:r>
                      <a:r>
                        <a:rPr lang="es-MX" sz="1400" u="none" strike="noStrike" dirty="0">
                          <a:effectLst/>
                          <a:latin typeface="Arial" panose="020B0604020202020204" pitchFamily="34" charset="0"/>
                          <a:cs typeface="Arial" panose="020B0604020202020204" pitchFamily="34" charset="0"/>
                        </a:rPr>
                        <a:t>de los descuentos)</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(32,239,000)</a:t>
                      </a:r>
                      <a:endParaRPr lang="es-MX" sz="1400" b="1" i="0" u="none" strike="noStrike" dirty="0">
                        <a:solidFill>
                          <a:srgbClr val="3366FF"/>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6"/>
                  </a:ext>
                </a:extLst>
              </a:tr>
              <a:tr h="280705">
                <a:tc>
                  <a:txBody>
                    <a:bodyPr/>
                    <a:lstStyle/>
                    <a:p>
                      <a:pPr algn="just" fontAlgn="t"/>
                      <a:r>
                        <a:rPr lang="es-MX" sz="1400" b="1" u="none" strike="noStrike" dirty="0">
                          <a:effectLst/>
                          <a:latin typeface="Arial" panose="020B0604020202020204" pitchFamily="34" charset="0"/>
                          <a:cs typeface="Arial" panose="020B0604020202020204" pitchFamily="34" charset="0"/>
                        </a:rPr>
                        <a:t>Más</a:t>
                      </a:r>
                      <a:r>
                        <a:rPr lang="es-MX" sz="1400" u="none" strike="noStrike" dirty="0">
                          <a:effectLst/>
                          <a:latin typeface="Arial" panose="020B0604020202020204" pitchFamily="34" charset="0"/>
                          <a:cs typeface="Arial" panose="020B0604020202020204" pitchFamily="34" charset="0"/>
                        </a:rPr>
                        <a:t>: </a:t>
                      </a:r>
                      <a:r>
                        <a:rPr lang="es-MX" sz="1400" u="none" strike="noStrike" dirty="0" smtClean="0">
                          <a:effectLst/>
                          <a:latin typeface="Arial" panose="020B0604020202020204" pitchFamily="34" charset="0"/>
                          <a:cs typeface="Arial" panose="020B0604020202020204" pitchFamily="34" charset="0"/>
                        </a:rPr>
                        <a:t>Impuesto </a:t>
                      </a:r>
                      <a:r>
                        <a:rPr lang="es-MX" sz="1400" u="none" strike="noStrike" dirty="0">
                          <a:effectLst/>
                          <a:latin typeface="Arial" panose="020B0604020202020204" pitchFamily="34" charset="0"/>
                          <a:cs typeface="Arial" panose="020B0604020202020204" pitchFamily="34" charset="0"/>
                        </a:rPr>
                        <a:t>de renta </a:t>
                      </a:r>
                      <a:r>
                        <a:rPr lang="es-MX" sz="1400" u="none" strike="noStrike" dirty="0" smtClean="0">
                          <a:effectLst/>
                          <a:latin typeface="Arial" panose="020B0604020202020204" pitchFamily="34" charset="0"/>
                          <a:cs typeface="Arial" panose="020B0604020202020204" pitchFamily="34" charset="0"/>
                        </a:rPr>
                        <a:t>pagado en el exterior por </a:t>
                      </a:r>
                      <a:r>
                        <a:rPr lang="es-MX" sz="1400" u="none" strike="noStrike" dirty="0">
                          <a:effectLst/>
                          <a:latin typeface="Arial" panose="020B0604020202020204" pitchFamily="34" charset="0"/>
                          <a:cs typeface="Arial" panose="020B0604020202020204" pitchFamily="34" charset="0"/>
                        </a:rPr>
                        <a:t>el concepto de </a:t>
                      </a:r>
                      <a:r>
                        <a:rPr lang="es-MX" sz="1400" u="none" strike="noStrike" dirty="0" smtClean="0">
                          <a:effectLst/>
                          <a:latin typeface="Arial" panose="020B0604020202020204" pitchFamily="34" charset="0"/>
                          <a:cs typeface="Arial" panose="020B0604020202020204" pitchFamily="34" charset="0"/>
                        </a:rPr>
                        <a:t>dividendos (</a:t>
                      </a:r>
                      <a:r>
                        <a:rPr lang="es-MX" sz="1400" u="none" strike="noStrike" dirty="0">
                          <a:effectLst/>
                          <a:latin typeface="Arial" panose="020B0604020202020204" pitchFamily="34" charset="0"/>
                          <a:cs typeface="Arial" panose="020B0604020202020204" pitchFamily="34" charset="0"/>
                        </a:rPr>
                        <a:t>Art. 254)</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7"/>
                  </a:ext>
                </a:extLst>
              </a:tr>
              <a:tr h="166772">
                <a:tc>
                  <a:txBody>
                    <a:bodyPr/>
                    <a:lstStyle/>
                    <a:p>
                      <a:pPr algn="just" fontAlgn="t"/>
                      <a:r>
                        <a:rPr lang="es-MX" sz="1400" b="1" u="none" strike="noStrike" dirty="0">
                          <a:effectLst/>
                          <a:latin typeface="Arial" panose="020B0604020202020204" pitchFamily="34" charset="0"/>
                          <a:cs typeface="Arial" panose="020B0604020202020204" pitchFamily="34" charset="0"/>
                        </a:rPr>
                        <a:t>Mas:</a:t>
                      </a:r>
                      <a:r>
                        <a:rPr lang="es-MX" sz="1400" u="none" strike="noStrike" dirty="0">
                          <a:effectLst/>
                          <a:latin typeface="Arial" panose="020B0604020202020204" pitchFamily="34" charset="0"/>
                          <a:cs typeface="Arial" panose="020B0604020202020204" pitchFamily="34" charset="0"/>
                        </a:rPr>
                        <a:t> Ganancia ocasional Gravable</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8"/>
                  </a:ext>
                </a:extLst>
              </a:tr>
              <a:tr h="173377">
                <a:tc>
                  <a:txBody>
                    <a:bodyPr/>
                    <a:lstStyle/>
                    <a:p>
                      <a:pPr algn="just" fontAlgn="t"/>
                      <a:r>
                        <a:rPr lang="es-MX" sz="1400" b="1" u="none" strike="noStrike" dirty="0">
                          <a:effectLst/>
                          <a:latin typeface="Arial" panose="020B0604020202020204" pitchFamily="34" charset="0"/>
                          <a:cs typeface="Arial" panose="020B0604020202020204" pitchFamily="34" charset="0"/>
                        </a:rPr>
                        <a:t>Menos:</a:t>
                      </a:r>
                      <a:r>
                        <a:rPr lang="es-MX" sz="1400" u="none" strike="noStrike" dirty="0">
                          <a:effectLst/>
                          <a:latin typeface="Arial" panose="020B0604020202020204" pitchFamily="34" charset="0"/>
                          <a:cs typeface="Arial" panose="020B0604020202020204" pitchFamily="34" charset="0"/>
                        </a:rPr>
                        <a:t> Impuesto de ganancia ocasional</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1" i="0" u="none" strike="noStrike" dirty="0">
                        <a:solidFill>
                          <a:srgbClr val="3366FF"/>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9"/>
                  </a:ext>
                </a:extLst>
              </a:tr>
              <a:tr h="280705">
                <a:tc>
                  <a:txBody>
                    <a:bodyPr/>
                    <a:lstStyle/>
                    <a:p>
                      <a:pPr algn="just" fontAlgn="t"/>
                      <a:r>
                        <a:rPr lang="es-MX" sz="1400" b="1" u="none" strike="noStrike" dirty="0">
                          <a:effectLst/>
                          <a:latin typeface="Arial" panose="020B0604020202020204" pitchFamily="34" charset="0"/>
                          <a:cs typeface="Arial" panose="020B0604020202020204" pitchFamily="34" charset="0"/>
                        </a:rPr>
                        <a:t>Mas:</a:t>
                      </a:r>
                      <a:r>
                        <a:rPr lang="es-MX" sz="1400" u="none" strike="noStrike" dirty="0">
                          <a:effectLst/>
                          <a:latin typeface="Arial" panose="020B0604020202020204" pitchFamily="34" charset="0"/>
                          <a:cs typeface="Arial" panose="020B0604020202020204" pitchFamily="34" charset="0"/>
                        </a:rPr>
                        <a:t> Dividendos o participaciones no gravado de sociedades nacionales o domiciliadas en países miembros de la C.A.N.</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0"/>
                  </a:ext>
                </a:extLst>
              </a:tr>
              <a:tr h="280705">
                <a:tc>
                  <a:txBody>
                    <a:bodyPr/>
                    <a:lstStyle/>
                    <a:p>
                      <a:pPr algn="just" fontAlgn="t"/>
                      <a:r>
                        <a:rPr lang="es-MX" sz="1400" b="1" u="none" strike="noStrike" dirty="0">
                          <a:effectLst/>
                          <a:latin typeface="Arial" panose="020B0604020202020204" pitchFamily="34" charset="0"/>
                          <a:cs typeface="Arial" panose="020B0604020202020204" pitchFamily="34" charset="0"/>
                        </a:rPr>
                        <a:t>Más:</a:t>
                      </a:r>
                      <a:r>
                        <a:rPr lang="es-MX" sz="1400" u="none" strike="noStrike" dirty="0">
                          <a:effectLst/>
                          <a:latin typeface="Arial" panose="020B0604020202020204" pitchFamily="34" charset="0"/>
                          <a:cs typeface="Arial" panose="020B0604020202020204" pitchFamily="34" charset="0"/>
                        </a:rPr>
                        <a:t> el Mayor valor por Deducción especial fiscal llevado a la declaración de renta por inversiones en, proyectos de investigación tecnológica (ver art.158-1 E.T.)</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1"/>
                  </a:ext>
                </a:extLst>
              </a:tr>
              <a:tr h="173377">
                <a:tc>
                  <a:txBody>
                    <a:bodyPr/>
                    <a:lstStyle/>
                    <a:p>
                      <a:pPr algn="just" fontAlgn="t"/>
                      <a:r>
                        <a:rPr lang="es-MX" sz="1400" b="1" u="none" strike="noStrike" dirty="0">
                          <a:effectLst/>
                          <a:latin typeface="Arial" panose="020B0604020202020204" pitchFamily="34" charset="0"/>
                          <a:cs typeface="Arial" panose="020B0604020202020204" pitchFamily="34" charset="0"/>
                        </a:rPr>
                        <a:t>Monto </a:t>
                      </a:r>
                      <a:r>
                        <a:rPr lang="es-MX" sz="1400" b="1" u="none" strike="noStrike" dirty="0" smtClean="0">
                          <a:effectLst/>
                          <a:latin typeface="Arial" panose="020B0604020202020204" pitchFamily="34" charset="0"/>
                          <a:cs typeface="Arial" panose="020B0604020202020204" pitchFamily="34" charset="0"/>
                        </a:rPr>
                        <a:t>máximo </a:t>
                      </a:r>
                      <a:r>
                        <a:rPr lang="es-MX" sz="1400" b="1" u="none" strike="noStrike" dirty="0">
                          <a:effectLst/>
                          <a:latin typeface="Arial" panose="020B0604020202020204" pitchFamily="34" charset="0"/>
                          <a:cs typeface="Arial" panose="020B0604020202020204" pitchFamily="34" charset="0"/>
                        </a:rPr>
                        <a:t>que se puede distribuir como no gravado</a:t>
                      </a:r>
                      <a:endParaRPr lang="es-MX" sz="14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s-MX" sz="1400" b="1" u="none" strike="noStrike" dirty="0">
                          <a:effectLst/>
                          <a:latin typeface="Arial" panose="020B0604020202020204" pitchFamily="34" charset="0"/>
                          <a:cs typeface="Arial" panose="020B0604020202020204" pitchFamily="34" charset="0"/>
                        </a:rPr>
                        <a:t>96,715,000</a:t>
                      </a:r>
                      <a:endParaRPr lang="es-MX" sz="14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12"/>
                  </a:ext>
                </a:extLst>
              </a:tr>
              <a:tr h="189889">
                <a:tc gridSpan="2">
                  <a:txBody>
                    <a:bodyPr/>
                    <a:lstStyle/>
                    <a:p>
                      <a:pPr algn="ctr" fontAlgn="ctr"/>
                      <a:r>
                        <a:rPr lang="es-MX" sz="1400" b="1" u="none" strike="noStrike" dirty="0">
                          <a:effectLst/>
                          <a:latin typeface="Arial" panose="020B0604020202020204" pitchFamily="34" charset="0"/>
                          <a:cs typeface="Arial" panose="020B0604020202020204" pitchFamily="34" charset="0"/>
                        </a:rPr>
                        <a:t>DISTRIBUCIÓN DE LA UTILIDAD CONTABLE ENTRE LOS SOCIOS Y/O ACCIONISTAS</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MX"/>
                    </a:p>
                  </a:txBody>
                  <a:tcPr/>
                </a:tc>
                <a:extLst>
                  <a:ext uri="{0D108BD9-81ED-4DB2-BD59-A6C34878D82A}">
                    <a16:rowId xmlns:a16="http://schemas.microsoft.com/office/drawing/2014/main" xmlns="" val="10013"/>
                  </a:ext>
                </a:extLst>
              </a:tr>
              <a:tr h="166772">
                <a:tc>
                  <a:txBody>
                    <a:bodyPr/>
                    <a:lstStyle/>
                    <a:p>
                      <a:pPr algn="just" fontAlgn="t"/>
                      <a:r>
                        <a:rPr lang="es-MX" sz="1400" u="none" strike="noStrike" dirty="0">
                          <a:effectLst/>
                          <a:latin typeface="Arial" panose="020B0604020202020204" pitchFamily="34" charset="0"/>
                          <a:cs typeface="Arial" panose="020B0604020202020204" pitchFamily="34" charset="0"/>
                        </a:rPr>
                        <a:t>Utilidad no gravada</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74,701,987</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4"/>
                  </a:ext>
                </a:extLst>
              </a:tr>
              <a:tr h="166772">
                <a:tc>
                  <a:txBody>
                    <a:bodyPr/>
                    <a:lstStyle/>
                    <a:p>
                      <a:pPr algn="just" fontAlgn="t"/>
                      <a:r>
                        <a:rPr lang="es-MX" sz="1400" u="none" strike="noStrike" dirty="0">
                          <a:effectLst/>
                          <a:latin typeface="Arial" panose="020B0604020202020204" pitchFamily="34" charset="0"/>
                          <a:cs typeface="Arial" panose="020B0604020202020204" pitchFamily="34" charset="0"/>
                        </a:rPr>
                        <a:t>Utilidad gravada</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5"/>
                  </a:ext>
                </a:extLst>
              </a:tr>
              <a:tr h="173377">
                <a:tc>
                  <a:txBody>
                    <a:bodyPr/>
                    <a:lstStyle/>
                    <a:p>
                      <a:pPr algn="l" fontAlgn="t"/>
                      <a:r>
                        <a:rPr lang="es-MX" sz="1400" b="1" u="none" strike="noStrike" dirty="0">
                          <a:effectLst/>
                          <a:latin typeface="Arial" panose="020B0604020202020204" pitchFamily="34" charset="0"/>
                          <a:cs typeface="Arial" panose="020B0604020202020204" pitchFamily="34" charset="0"/>
                        </a:rPr>
                        <a:t>Total a entregar a los socios</a:t>
                      </a:r>
                      <a:endParaRPr lang="es-MX" sz="14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b="1" u="none" strike="noStrike" dirty="0">
                          <a:effectLst/>
                          <a:latin typeface="Arial" panose="020B0604020202020204" pitchFamily="34" charset="0"/>
                          <a:cs typeface="Arial" panose="020B0604020202020204" pitchFamily="34" charset="0"/>
                        </a:rPr>
                        <a:t>74,701,987</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6"/>
                  </a:ext>
                </a:extLst>
              </a:tr>
              <a:tr h="412802">
                <a:tc gridSpan="2">
                  <a:txBody>
                    <a:bodyPr/>
                    <a:lstStyle/>
                    <a:p>
                      <a:pPr algn="ctr" fontAlgn="auto"/>
                      <a:r>
                        <a:rPr lang="es-MX" sz="1400" b="1" u="none" strike="noStrike" dirty="0" smtClean="0">
                          <a:effectLst/>
                          <a:latin typeface="Arial" panose="020B0604020202020204" pitchFamily="34" charset="0"/>
                          <a:cs typeface="Arial" panose="020B0604020202020204" pitchFamily="34" charset="0"/>
                        </a:rPr>
                        <a:t>Valor a controlar en cuentas</a:t>
                      </a:r>
                      <a:r>
                        <a:rPr lang="es-MX" sz="1400" b="1" u="none" strike="noStrike" baseline="0" dirty="0" smtClean="0">
                          <a:effectLst/>
                          <a:latin typeface="Arial" panose="020B0604020202020204" pitchFamily="34" charset="0"/>
                          <a:cs typeface="Arial" panose="020B0604020202020204" pitchFamily="34" charset="0"/>
                        </a:rPr>
                        <a:t> de orden</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hMerge="1">
                  <a:txBody>
                    <a:bodyPr/>
                    <a:lstStyle/>
                    <a:p>
                      <a:endParaRPr lang="es-MX"/>
                    </a:p>
                  </a:txBody>
                  <a:tcPr/>
                </a:tc>
                <a:extLst>
                  <a:ext uri="{0D108BD9-81ED-4DB2-BD59-A6C34878D82A}">
                    <a16:rowId xmlns:a16="http://schemas.microsoft.com/office/drawing/2014/main" xmlns="" val="10017"/>
                  </a:ext>
                </a:extLst>
              </a:tr>
              <a:tr h="470594">
                <a:tc>
                  <a:txBody>
                    <a:bodyPr/>
                    <a:lstStyle/>
                    <a:p>
                      <a:pPr algn="just" fontAlgn="t"/>
                      <a:r>
                        <a:rPr lang="es-MX" sz="1400" u="none" strike="noStrike" dirty="0">
                          <a:effectLst/>
                          <a:latin typeface="Arial" panose="020B0604020202020204" pitchFamily="34" charset="0"/>
                          <a:cs typeface="Arial" panose="020B0604020202020204" pitchFamily="34" charset="0"/>
                        </a:rPr>
                        <a:t>Exceso </a:t>
                      </a:r>
                      <a:r>
                        <a:rPr lang="es-MX" sz="1400" u="none" strike="noStrike" dirty="0" smtClean="0">
                          <a:effectLst/>
                          <a:latin typeface="Arial" panose="020B0604020202020204" pitchFamily="34" charset="0"/>
                          <a:cs typeface="Arial" panose="020B0604020202020204" pitchFamily="34" charset="0"/>
                        </a:rPr>
                        <a:t>de utilidades no gravadas,</a:t>
                      </a:r>
                      <a:r>
                        <a:rPr lang="es-MX" sz="1400" u="none" strike="noStrike" baseline="0" dirty="0" smtClean="0">
                          <a:effectLst/>
                          <a:latin typeface="Arial" panose="020B0604020202020204" pitchFamily="34" charset="0"/>
                          <a:cs typeface="Arial" panose="020B0604020202020204" pitchFamily="34" charset="0"/>
                        </a:rPr>
                        <a:t> el cual se puede imputar a las utilidades gravadas de los 5 ejercicios siguientes.</a:t>
                      </a:r>
                      <a:endParaRPr lang="es-MX" sz="1400" b="0"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22,013,013</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8"/>
                  </a:ext>
                </a:extLst>
              </a:tr>
              <a:tr h="173377">
                <a:tc>
                  <a:txBody>
                    <a:bodyPr/>
                    <a:lstStyle/>
                    <a:p>
                      <a:pPr algn="l" fontAlgn="t"/>
                      <a:r>
                        <a:rPr lang="es-MX" sz="1400" b="1" u="none" strike="noStrike" dirty="0">
                          <a:effectLst/>
                          <a:latin typeface="Arial" panose="020B0604020202020204" pitchFamily="34" charset="0"/>
                          <a:cs typeface="Arial" panose="020B0604020202020204" pitchFamily="34" charset="0"/>
                        </a:rPr>
                        <a:t>Total a controlar en cuentas de orden</a:t>
                      </a:r>
                      <a:endParaRPr lang="es-MX" sz="14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b="1" u="none" strike="noStrike" dirty="0">
                          <a:effectLst/>
                          <a:latin typeface="Arial" panose="020B0604020202020204" pitchFamily="34" charset="0"/>
                          <a:cs typeface="Arial" panose="020B0604020202020204" pitchFamily="34" charset="0"/>
                        </a:rPr>
                        <a:t>22,013,013</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9"/>
                  </a:ext>
                </a:extLst>
              </a:tr>
            </a:tbl>
          </a:graphicData>
        </a:graphic>
      </p:graphicFrame>
    </p:spTree>
    <p:extLst>
      <p:ext uri="{BB962C8B-B14F-4D97-AF65-F5344CB8AC3E}">
        <p14:creationId xmlns:p14="http://schemas.microsoft.com/office/powerpoint/2010/main" val="42094375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6 Tabla"/>
          <p:cNvGraphicFramePr>
            <a:graphicFrameLocks noGrp="1"/>
          </p:cNvGraphicFramePr>
          <p:nvPr>
            <p:extLst>
              <p:ext uri="{D42A27DB-BD31-4B8C-83A1-F6EECF244321}">
                <p14:modId xmlns:p14="http://schemas.microsoft.com/office/powerpoint/2010/main" val="2163602046"/>
              </p:ext>
            </p:extLst>
          </p:nvPr>
        </p:nvGraphicFramePr>
        <p:xfrm>
          <a:off x="698246" y="188640"/>
          <a:ext cx="7776864" cy="253365"/>
        </p:xfrm>
        <a:graphic>
          <a:graphicData uri="http://schemas.openxmlformats.org/drawingml/2006/table">
            <a:tbl>
              <a:tblPr>
                <a:tableStyleId>{5C22544A-7EE6-4342-B048-85BDC9FD1C3A}</a:tableStyleId>
              </a:tblPr>
              <a:tblGrid>
                <a:gridCol w="5504091">
                  <a:extLst>
                    <a:ext uri="{9D8B030D-6E8A-4147-A177-3AD203B41FA5}">
                      <a16:colId xmlns:a16="http://schemas.microsoft.com/office/drawing/2014/main" xmlns="" val="20000"/>
                    </a:ext>
                  </a:extLst>
                </a:gridCol>
                <a:gridCol w="2272773">
                  <a:extLst>
                    <a:ext uri="{9D8B030D-6E8A-4147-A177-3AD203B41FA5}">
                      <a16:colId xmlns:a16="http://schemas.microsoft.com/office/drawing/2014/main" xmlns="" val="20001"/>
                    </a:ext>
                  </a:extLst>
                </a:gridCol>
              </a:tblGrid>
              <a:tr h="190500">
                <a:tc>
                  <a:txBody>
                    <a:bodyPr/>
                    <a:lstStyle/>
                    <a:p>
                      <a:pPr algn="l" fontAlgn="b"/>
                      <a:r>
                        <a:rPr lang="es-MX" sz="1600" b="1" i="0" u="none" strike="noStrike" dirty="0" smtClean="0">
                          <a:solidFill>
                            <a:schemeClr val="dk1"/>
                          </a:solidFill>
                          <a:effectLst/>
                          <a:latin typeface="Arial" panose="020B0604020202020204" pitchFamily="34" charset="0"/>
                          <a:cs typeface="Arial" panose="020B0604020202020204" pitchFamily="34" charset="0"/>
                        </a:rPr>
                        <a:t>Utilidad</a:t>
                      </a:r>
                      <a:r>
                        <a:rPr lang="es-MX" sz="1600" b="1" i="0" u="none" strike="noStrike" baseline="0" dirty="0" smtClean="0">
                          <a:solidFill>
                            <a:schemeClr val="dk1"/>
                          </a:solidFill>
                          <a:effectLst/>
                          <a:latin typeface="Arial" panose="020B0604020202020204" pitchFamily="34" charset="0"/>
                          <a:cs typeface="Arial" panose="020B0604020202020204" pitchFamily="34" charset="0"/>
                        </a:rPr>
                        <a:t> Comercial</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smtClean="0">
                          <a:effectLst/>
                          <a:latin typeface="Arial" panose="020B0604020202020204" pitchFamily="34" charset="0"/>
                          <a:cs typeface="Arial" panose="020B0604020202020204" pitchFamily="34" charset="0"/>
                        </a:rPr>
                        <a:t>74,701,987</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bl>
          </a:graphicData>
        </a:graphic>
      </p:graphicFrame>
      <p:graphicFrame>
        <p:nvGraphicFramePr>
          <p:cNvPr id="3" name="8 Tabla"/>
          <p:cNvGraphicFramePr>
            <a:graphicFrameLocks noGrp="1"/>
          </p:cNvGraphicFramePr>
          <p:nvPr>
            <p:extLst>
              <p:ext uri="{D42A27DB-BD31-4B8C-83A1-F6EECF244321}">
                <p14:modId xmlns:p14="http://schemas.microsoft.com/office/powerpoint/2010/main" val="3219273525"/>
              </p:ext>
            </p:extLst>
          </p:nvPr>
        </p:nvGraphicFramePr>
        <p:xfrm>
          <a:off x="683568" y="3284984"/>
          <a:ext cx="7791542" cy="558165"/>
        </p:xfrm>
        <a:graphic>
          <a:graphicData uri="http://schemas.openxmlformats.org/drawingml/2006/table">
            <a:tbl>
              <a:tblPr>
                <a:tableStyleId>{5C22544A-7EE6-4342-B048-85BDC9FD1C3A}</a:tableStyleId>
              </a:tblPr>
              <a:tblGrid>
                <a:gridCol w="7791542">
                  <a:extLst>
                    <a:ext uri="{9D8B030D-6E8A-4147-A177-3AD203B41FA5}">
                      <a16:colId xmlns:a16="http://schemas.microsoft.com/office/drawing/2014/main" xmlns="" val="20000"/>
                    </a:ext>
                  </a:extLst>
                </a:gridCol>
              </a:tblGrid>
              <a:tr h="342900">
                <a:tc>
                  <a:txBody>
                    <a:bodyPr/>
                    <a:lstStyle/>
                    <a:p>
                      <a:pPr algn="just" fontAlgn="ctr"/>
                      <a:r>
                        <a:rPr lang="es-MX" sz="1800" b="1" u="none" strike="noStrike" dirty="0" smtClean="0">
                          <a:effectLst/>
                          <a:latin typeface="Arial" panose="020B0604020202020204" pitchFamily="34" charset="0"/>
                          <a:cs typeface="Arial" panose="020B0604020202020204" pitchFamily="34" charset="0"/>
                        </a:rPr>
                        <a:t>Posteriormente al año siguiente se hace el traslado a la cuenta utilidades</a:t>
                      </a:r>
                      <a:r>
                        <a:rPr lang="es-MX" sz="1800" b="1" u="none" strike="noStrike" baseline="0" dirty="0" smtClean="0">
                          <a:effectLst/>
                          <a:latin typeface="Arial" panose="020B0604020202020204" pitchFamily="34" charset="0"/>
                          <a:cs typeface="Arial" panose="020B0604020202020204" pitchFamily="34" charset="0"/>
                        </a:rPr>
                        <a:t> retenidas</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extLst>
                  <a:ext uri="{0D108BD9-81ED-4DB2-BD59-A6C34878D82A}">
                    <a16:rowId xmlns:a16="http://schemas.microsoft.com/office/drawing/2014/main" xmlns="" val="10000"/>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2869003383"/>
              </p:ext>
            </p:extLst>
          </p:nvPr>
        </p:nvGraphicFramePr>
        <p:xfrm>
          <a:off x="539552" y="692696"/>
          <a:ext cx="8496943" cy="2017395"/>
        </p:xfrm>
        <a:graphic>
          <a:graphicData uri="http://schemas.openxmlformats.org/drawingml/2006/table">
            <a:tbl>
              <a:tblPr>
                <a:tableStyleId>{5C22544A-7EE6-4342-B048-85BDC9FD1C3A}</a:tableStyleId>
              </a:tblPr>
              <a:tblGrid>
                <a:gridCol w="1168329">
                  <a:extLst>
                    <a:ext uri="{9D8B030D-6E8A-4147-A177-3AD203B41FA5}">
                      <a16:colId xmlns:a16="http://schemas.microsoft.com/office/drawing/2014/main" xmlns="" val="20000"/>
                    </a:ext>
                  </a:extLst>
                </a:gridCol>
                <a:gridCol w="4390088">
                  <a:extLst>
                    <a:ext uri="{9D8B030D-6E8A-4147-A177-3AD203B41FA5}">
                      <a16:colId xmlns:a16="http://schemas.microsoft.com/office/drawing/2014/main" xmlns="" val="20001"/>
                    </a:ext>
                  </a:extLst>
                </a:gridCol>
                <a:gridCol w="1469263">
                  <a:extLst>
                    <a:ext uri="{9D8B030D-6E8A-4147-A177-3AD203B41FA5}">
                      <a16:colId xmlns:a16="http://schemas.microsoft.com/office/drawing/2014/main" xmlns="" val="20002"/>
                    </a:ext>
                  </a:extLst>
                </a:gridCol>
                <a:gridCol w="1469263">
                  <a:extLst>
                    <a:ext uri="{9D8B030D-6E8A-4147-A177-3AD203B41FA5}">
                      <a16:colId xmlns:a16="http://schemas.microsoft.com/office/drawing/2014/main" xmlns="" val="20003"/>
                    </a:ext>
                  </a:extLst>
                </a:gridCol>
              </a:tblGrid>
              <a:tr h="231934">
                <a:tc gridSpan="4">
                  <a:txBody>
                    <a:bodyPr/>
                    <a:lstStyle/>
                    <a:p>
                      <a:pPr algn="ctr" fontAlgn="b"/>
                      <a:r>
                        <a:rPr lang="es-MX" sz="1600" b="1" u="none" strike="noStrike" dirty="0" smtClean="0">
                          <a:effectLst/>
                          <a:latin typeface="Arial" panose="020B0604020202020204" pitchFamily="34" charset="0"/>
                          <a:cs typeface="Arial" panose="020B0604020202020204" pitchFamily="34" charset="0"/>
                        </a:rPr>
                        <a:t>REGISTRO CONTABLE</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99F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0"/>
                  </a:ext>
                </a:extLst>
              </a:tr>
              <a:tr h="231934">
                <a:tc>
                  <a:txBody>
                    <a:bodyPr/>
                    <a:lstStyle/>
                    <a:p>
                      <a:pPr algn="l" fontAlgn="b"/>
                      <a:r>
                        <a:rPr lang="es-MX" sz="1600" u="none" strike="noStrike" dirty="0">
                          <a:effectLst/>
                          <a:latin typeface="Arial" panose="020B0604020202020204" pitchFamily="34" charset="0"/>
                          <a:cs typeface="Arial" panose="020B0604020202020204" pitchFamily="34" charset="0"/>
                        </a:rPr>
                        <a:t>590505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Ganancia</a:t>
                      </a:r>
                      <a:r>
                        <a:rPr lang="es-MX" sz="1600" u="none" strike="noStrike" baseline="0" dirty="0" smtClean="0">
                          <a:effectLst/>
                          <a:latin typeface="Arial" panose="020B0604020202020204" pitchFamily="34" charset="0"/>
                          <a:cs typeface="Arial" panose="020B0604020202020204" pitchFamily="34" charset="0"/>
                        </a:rPr>
                        <a:t> y pérdidas</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a:effectLst/>
                          <a:latin typeface="Arial" panose="020B0604020202020204" pitchFamily="34" charset="0"/>
                          <a:cs typeface="Arial" panose="020B0604020202020204" pitchFamily="34" charset="0"/>
                        </a:rPr>
                        <a:t>74,701,987</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1"/>
                  </a:ext>
                </a:extLst>
              </a:tr>
              <a:tr h="231934">
                <a:tc>
                  <a:txBody>
                    <a:bodyPr/>
                    <a:lstStyle/>
                    <a:p>
                      <a:pPr algn="l" fontAlgn="b"/>
                      <a:r>
                        <a:rPr lang="es-MX" sz="1600" u="none" strike="noStrike" dirty="0" smtClean="0">
                          <a:effectLst/>
                          <a:latin typeface="Arial" panose="020B0604020202020204" pitchFamily="34" charset="0"/>
                          <a:cs typeface="Arial" panose="020B0604020202020204" pitchFamily="34" charset="0"/>
                        </a:rPr>
                        <a:t>330506</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Reserva legal no gravada</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a:effectLst/>
                          <a:latin typeface="Arial" panose="020B0604020202020204" pitchFamily="34" charset="0"/>
                          <a:cs typeface="Arial" panose="020B0604020202020204" pitchFamily="34" charset="0"/>
                        </a:rPr>
                        <a:t> </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7,470,199</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2"/>
                  </a:ext>
                </a:extLst>
              </a:tr>
              <a:tr h="231934">
                <a:tc>
                  <a:txBody>
                    <a:bodyPr/>
                    <a:lstStyle/>
                    <a:p>
                      <a:pPr algn="l" fontAlgn="b"/>
                      <a:r>
                        <a:rPr lang="es-MX" sz="1600" u="none" strike="noStrike" dirty="0" smtClean="0">
                          <a:effectLst/>
                          <a:latin typeface="Arial" panose="020B0604020202020204" pitchFamily="34" charset="0"/>
                          <a:cs typeface="Arial" panose="020B0604020202020204" pitchFamily="34" charset="0"/>
                        </a:rPr>
                        <a:t>360506</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Utilidad del ejercicio no gravada</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a:effectLst/>
                          <a:latin typeface="Arial" panose="020B0604020202020204" pitchFamily="34" charset="0"/>
                          <a:cs typeface="Arial" panose="020B0604020202020204" pitchFamily="34" charset="0"/>
                        </a:rPr>
                        <a:t> </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67,231,788</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3"/>
                  </a:ext>
                </a:extLst>
              </a:tr>
              <a:tr h="231934">
                <a:tc>
                  <a:txBody>
                    <a:bodyPr/>
                    <a:lstStyle/>
                    <a:p>
                      <a:pPr algn="l" fontAlgn="b"/>
                      <a:r>
                        <a:rPr lang="es-MX" sz="1600" u="none" strike="noStrike" dirty="0">
                          <a:effectLst/>
                          <a:latin typeface="Arial" panose="020B0604020202020204" pitchFamily="34" charset="0"/>
                          <a:cs typeface="Arial" panose="020B0604020202020204" pitchFamily="34" charset="0"/>
                        </a:rPr>
                        <a:t>83</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Exceso U.N.G. Año 2015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a:effectLst/>
                          <a:latin typeface="Arial" panose="020B0604020202020204" pitchFamily="34" charset="0"/>
                          <a:cs typeface="Arial" panose="020B0604020202020204" pitchFamily="34" charset="0"/>
                          <a:hlinkClick r:id="" action="ppaction://noaction"/>
                        </a:rPr>
                        <a:t>22,013,013</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4"/>
                  </a:ext>
                </a:extLst>
              </a:tr>
              <a:tr h="231934">
                <a:tc>
                  <a:txBody>
                    <a:bodyPr/>
                    <a:lstStyle/>
                    <a:p>
                      <a:pPr algn="l" fontAlgn="b"/>
                      <a:r>
                        <a:rPr lang="es-MX" sz="1600" u="none" strike="noStrike">
                          <a:effectLst/>
                          <a:latin typeface="Arial" panose="020B0604020202020204" pitchFamily="34" charset="0"/>
                          <a:cs typeface="Arial" panose="020B0604020202020204" pitchFamily="34" charset="0"/>
                        </a:rPr>
                        <a:t>84</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Exceso U.N.G. Año 2015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a:effectLst/>
                          <a:latin typeface="Arial" panose="020B0604020202020204" pitchFamily="34" charset="0"/>
                          <a:cs typeface="Arial" panose="020B0604020202020204" pitchFamily="34" charset="0"/>
                        </a:rPr>
                        <a:t> </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22,013,013</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5"/>
                  </a:ext>
                </a:extLst>
              </a:tr>
              <a:tr h="453957">
                <a:tc>
                  <a:txBody>
                    <a:bodyPr/>
                    <a:lstStyle/>
                    <a:p>
                      <a:pPr algn="l" fontAlgn="b"/>
                      <a:r>
                        <a:rPr lang="es-MX" sz="1600" b="1" u="none" strike="noStrike">
                          <a:effectLst/>
                          <a:latin typeface="Arial" panose="020B0604020202020204" pitchFamily="34" charset="0"/>
                          <a:cs typeface="Arial" panose="020B0604020202020204" pitchFamily="34" charset="0"/>
                        </a:rPr>
                        <a:t>SUMAS IGUALES</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b="1" u="none" strike="noStrike" dirty="0">
                          <a:effectLst/>
                          <a:latin typeface="Arial" panose="020B0604020202020204" pitchFamily="34" charset="0"/>
                          <a:cs typeface="Arial" panose="020B0604020202020204" pitchFamily="34" charset="0"/>
                        </a:rPr>
                        <a:t>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96,715,000</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96,715,000</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6"/>
                  </a:ext>
                </a:extLst>
              </a:tr>
            </a:tbl>
          </a:graphicData>
        </a:graphic>
      </p:graphicFrame>
      <p:graphicFrame>
        <p:nvGraphicFramePr>
          <p:cNvPr id="5" name="10 Tabla"/>
          <p:cNvGraphicFramePr>
            <a:graphicFrameLocks noGrp="1"/>
          </p:cNvGraphicFramePr>
          <p:nvPr>
            <p:extLst>
              <p:ext uri="{D42A27DB-BD31-4B8C-83A1-F6EECF244321}">
                <p14:modId xmlns:p14="http://schemas.microsoft.com/office/powerpoint/2010/main" val="3281585213"/>
              </p:ext>
            </p:extLst>
          </p:nvPr>
        </p:nvGraphicFramePr>
        <p:xfrm>
          <a:off x="539553" y="4075911"/>
          <a:ext cx="8496942" cy="1013460"/>
        </p:xfrm>
        <a:graphic>
          <a:graphicData uri="http://schemas.openxmlformats.org/drawingml/2006/table">
            <a:tbl>
              <a:tblPr>
                <a:tableStyleId>{5C22544A-7EE6-4342-B048-85BDC9FD1C3A}</a:tableStyleId>
              </a:tblPr>
              <a:tblGrid>
                <a:gridCol w="2088231">
                  <a:extLst>
                    <a:ext uri="{9D8B030D-6E8A-4147-A177-3AD203B41FA5}">
                      <a16:colId xmlns:a16="http://schemas.microsoft.com/office/drawing/2014/main" xmlns="" val="20000"/>
                    </a:ext>
                  </a:extLst>
                </a:gridCol>
                <a:gridCol w="3096344">
                  <a:extLst>
                    <a:ext uri="{9D8B030D-6E8A-4147-A177-3AD203B41FA5}">
                      <a16:colId xmlns:a16="http://schemas.microsoft.com/office/drawing/2014/main" xmlns="" val="20001"/>
                    </a:ext>
                  </a:extLst>
                </a:gridCol>
                <a:gridCol w="1584176">
                  <a:extLst>
                    <a:ext uri="{9D8B030D-6E8A-4147-A177-3AD203B41FA5}">
                      <a16:colId xmlns:a16="http://schemas.microsoft.com/office/drawing/2014/main" xmlns="" val="20002"/>
                    </a:ext>
                  </a:extLst>
                </a:gridCol>
                <a:gridCol w="1728191">
                  <a:extLst>
                    <a:ext uri="{9D8B030D-6E8A-4147-A177-3AD203B41FA5}">
                      <a16:colId xmlns:a16="http://schemas.microsoft.com/office/drawing/2014/main" xmlns="" val="20003"/>
                    </a:ext>
                  </a:extLst>
                </a:gridCol>
              </a:tblGrid>
              <a:tr h="190500">
                <a:tc gridSpan="4">
                  <a:txBody>
                    <a:bodyPr/>
                    <a:lstStyle/>
                    <a:p>
                      <a:pPr algn="ctr" fontAlgn="b"/>
                      <a:r>
                        <a:rPr lang="es-MX" sz="1600" b="1" u="none" strike="noStrike" dirty="0">
                          <a:effectLst/>
                          <a:latin typeface="Arial" panose="020B0604020202020204" pitchFamily="34" charset="0"/>
                          <a:cs typeface="Arial" panose="020B0604020202020204" pitchFamily="34" charset="0"/>
                        </a:rPr>
                        <a:t>REGISTRO CONTABLE</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99F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0"/>
                  </a:ext>
                </a:extLst>
              </a:tr>
              <a:tr h="190500">
                <a:tc>
                  <a:txBody>
                    <a:bodyPr/>
                    <a:lstStyle/>
                    <a:p>
                      <a:pPr algn="l" fontAlgn="b"/>
                      <a:r>
                        <a:rPr lang="es-MX" sz="1600" u="none" strike="noStrike" dirty="0" smtClean="0">
                          <a:effectLst/>
                          <a:latin typeface="Arial" panose="020B0604020202020204" pitchFamily="34" charset="0"/>
                          <a:cs typeface="Arial" panose="020B0604020202020204" pitchFamily="34" charset="0"/>
                        </a:rPr>
                        <a:t>360506</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Utilidad del ejercicio no gravada</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a:effectLst/>
                          <a:latin typeface="Arial" panose="020B0604020202020204" pitchFamily="34" charset="0"/>
                          <a:cs typeface="Arial" panose="020B0604020202020204" pitchFamily="34" charset="0"/>
                        </a:rPr>
                        <a:t>67,231,788</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1"/>
                  </a:ext>
                </a:extLst>
              </a:tr>
              <a:tr h="190500">
                <a:tc>
                  <a:txBody>
                    <a:bodyPr/>
                    <a:lstStyle/>
                    <a:p>
                      <a:pPr algn="l" fontAlgn="b"/>
                      <a:r>
                        <a:rPr lang="es-MX" sz="1600" u="none" strike="noStrike" dirty="0" smtClean="0">
                          <a:effectLst/>
                          <a:latin typeface="Arial" panose="020B0604020202020204" pitchFamily="34" charset="0"/>
                          <a:cs typeface="Arial" panose="020B0604020202020204" pitchFamily="34" charset="0"/>
                        </a:rPr>
                        <a:t>370505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Utilidades retenidas no gravadas</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u="none" strike="noStrike">
                          <a:effectLst/>
                          <a:latin typeface="Arial" panose="020B0604020202020204" pitchFamily="34" charset="0"/>
                          <a:cs typeface="Arial" panose="020B0604020202020204" pitchFamily="34" charset="0"/>
                        </a:rPr>
                        <a:t> </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67,231,788</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2"/>
                  </a:ext>
                </a:extLst>
              </a:tr>
              <a:tr h="190500">
                <a:tc>
                  <a:txBody>
                    <a:bodyPr/>
                    <a:lstStyle/>
                    <a:p>
                      <a:pPr algn="l" fontAlgn="b"/>
                      <a:r>
                        <a:rPr lang="es-MX" sz="1600" b="1" u="none" strike="noStrike">
                          <a:effectLst/>
                          <a:latin typeface="Arial" panose="020B0604020202020204" pitchFamily="34" charset="0"/>
                          <a:cs typeface="Arial" panose="020B0604020202020204" pitchFamily="34" charset="0"/>
                        </a:rPr>
                        <a:t>SUMAS IGUALES</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fontAlgn="b"/>
                      <a:r>
                        <a:rPr lang="es-MX" sz="1600" b="1" u="none" strike="noStrike" dirty="0">
                          <a:effectLst/>
                          <a:latin typeface="Arial" panose="020B0604020202020204" pitchFamily="34" charset="0"/>
                          <a:cs typeface="Arial" panose="020B0604020202020204" pitchFamily="34" charset="0"/>
                        </a:rPr>
                        <a:t>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a:effectLst/>
                          <a:latin typeface="Arial" panose="020B0604020202020204" pitchFamily="34" charset="0"/>
                          <a:cs typeface="Arial" panose="020B0604020202020204" pitchFamily="34" charset="0"/>
                        </a:rPr>
                        <a:t>67,231,788</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67,231,788</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4767072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14 Tabla"/>
          <p:cNvGraphicFramePr>
            <a:graphicFrameLocks noGrp="1"/>
          </p:cNvGraphicFramePr>
          <p:nvPr>
            <p:extLst>
              <p:ext uri="{D42A27DB-BD31-4B8C-83A1-F6EECF244321}">
                <p14:modId xmlns:p14="http://schemas.microsoft.com/office/powerpoint/2010/main" val="936656082"/>
              </p:ext>
            </p:extLst>
          </p:nvPr>
        </p:nvGraphicFramePr>
        <p:xfrm>
          <a:off x="611560" y="449635"/>
          <a:ext cx="8352928" cy="5778234"/>
        </p:xfrm>
        <a:graphic>
          <a:graphicData uri="http://schemas.openxmlformats.org/drawingml/2006/table">
            <a:tbl>
              <a:tblPr>
                <a:tableStyleId>{5C22544A-7EE6-4342-B048-85BDC9FD1C3A}</a:tableStyleId>
              </a:tblPr>
              <a:tblGrid>
                <a:gridCol w="6873187">
                  <a:extLst>
                    <a:ext uri="{9D8B030D-6E8A-4147-A177-3AD203B41FA5}">
                      <a16:colId xmlns:a16="http://schemas.microsoft.com/office/drawing/2014/main" xmlns="" val="20000"/>
                    </a:ext>
                  </a:extLst>
                </a:gridCol>
                <a:gridCol w="1479741">
                  <a:extLst>
                    <a:ext uri="{9D8B030D-6E8A-4147-A177-3AD203B41FA5}">
                      <a16:colId xmlns:a16="http://schemas.microsoft.com/office/drawing/2014/main" xmlns="" val="20001"/>
                    </a:ext>
                  </a:extLst>
                </a:gridCol>
              </a:tblGrid>
              <a:tr h="198145">
                <a:tc gridSpan="2">
                  <a:txBody>
                    <a:bodyPr/>
                    <a:lstStyle/>
                    <a:p>
                      <a:pPr algn="ctr" fontAlgn="b"/>
                      <a:r>
                        <a:rPr lang="es-MX" sz="1800" b="1" u="none" strike="noStrike" dirty="0" smtClean="0">
                          <a:effectLst/>
                          <a:latin typeface="Arial" panose="020B0604020202020204" pitchFamily="34" charset="0"/>
                          <a:cs typeface="Arial" panose="020B0604020202020204" pitchFamily="34" charset="0"/>
                        </a:rPr>
                        <a:t>Cálculo de dividendos no constitutivos de renta ni ganancia ocasional</a:t>
                      </a:r>
                      <a:endParaRPr lang="es-MX" sz="18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xmlns="" val="10000"/>
                  </a:ext>
                </a:extLst>
              </a:tr>
              <a:tr h="198145">
                <a:tc gridSpan="2">
                  <a:txBody>
                    <a:bodyPr/>
                    <a:lstStyle/>
                    <a:p>
                      <a:pPr algn="ctr" fontAlgn="b"/>
                      <a:r>
                        <a:rPr lang="es-MX" sz="1600" b="1" u="none" strike="noStrike" dirty="0" smtClean="0">
                          <a:effectLst/>
                          <a:latin typeface="Arial" panose="020B0604020202020204" pitchFamily="34" charset="0"/>
                          <a:cs typeface="Arial" panose="020B0604020202020204" pitchFamily="34" charset="0"/>
                        </a:rPr>
                        <a:t>Art. 49 E.T. Ley 1607 de 2012</a:t>
                      </a:r>
                      <a:endParaRPr lang="es-MX" sz="16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xmlns="" val="10001"/>
                  </a:ext>
                </a:extLst>
              </a:tr>
              <a:tr h="346754">
                <a:tc>
                  <a:txBody>
                    <a:bodyPr/>
                    <a:lstStyle/>
                    <a:p>
                      <a:pPr algn="ctr" fontAlgn="ctr"/>
                      <a:r>
                        <a:rPr lang="es-MX" sz="1600" b="1" i="0" u="none" strike="noStrike" dirty="0" smtClean="0">
                          <a:solidFill>
                            <a:schemeClr val="dk1"/>
                          </a:solidFill>
                          <a:effectLst/>
                          <a:latin typeface="Arial" panose="020B0604020202020204" pitchFamily="34" charset="0"/>
                          <a:cs typeface="Arial" panose="020B0604020202020204" pitchFamily="34" charset="0"/>
                        </a:rPr>
                        <a:t>Detalle</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fontAlgn="ctr"/>
                      <a:r>
                        <a:rPr lang="es-MX" sz="1600" b="1" u="none" strike="noStrike" dirty="0" smtClean="0">
                          <a:effectLst/>
                          <a:latin typeface="Arial" panose="020B0604020202020204" pitchFamily="34" charset="0"/>
                          <a:cs typeface="Arial" panose="020B0604020202020204" pitchFamily="34" charset="0"/>
                        </a:rPr>
                        <a:t>Cálculo en el ejercicio 2016</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2"/>
                  </a:ext>
                </a:extLst>
              </a:tr>
              <a:tr h="166772">
                <a:tc>
                  <a:txBody>
                    <a:bodyPr/>
                    <a:lstStyle/>
                    <a:p>
                      <a:pPr algn="just" fontAlgn="t"/>
                      <a:r>
                        <a:rPr lang="es-MX" sz="1400" u="none" strike="noStrike">
                          <a:effectLst/>
                          <a:latin typeface="Arial" panose="020B0604020202020204" pitchFamily="34" charset="0"/>
                          <a:cs typeface="Arial" panose="020B0604020202020204" pitchFamily="34" charset="0"/>
                        </a:rPr>
                        <a:t>Utilidad contable después  de impuestos </a:t>
                      </a:r>
                      <a:endParaRPr lang="es-MX" sz="1400" b="0" i="0" u="none" strike="noStrike">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90,568,760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166772">
                <a:tc gridSpan="2">
                  <a:txBody>
                    <a:bodyPr/>
                    <a:lstStyle/>
                    <a:p>
                      <a:pPr algn="ctr" fontAlgn="t"/>
                      <a:r>
                        <a:rPr lang="es-MX" sz="1400" b="1" u="none" strike="noStrike" dirty="0">
                          <a:effectLst/>
                          <a:latin typeface="Arial" panose="020B0604020202020204" pitchFamily="34" charset="0"/>
                          <a:cs typeface="Arial" panose="020B0604020202020204" pitchFamily="34" charset="0"/>
                        </a:rPr>
                        <a:t>DATOS TOMADOS DE LA DECLARACIÓN DE RENTA</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MX"/>
                    </a:p>
                  </a:txBody>
                  <a:tcPr/>
                </a:tc>
                <a:extLst>
                  <a:ext uri="{0D108BD9-81ED-4DB2-BD59-A6C34878D82A}">
                    <a16:rowId xmlns:a16="http://schemas.microsoft.com/office/drawing/2014/main" xmlns="" val="10004"/>
                  </a:ext>
                </a:extLst>
              </a:tr>
              <a:tr h="166772">
                <a:tc>
                  <a:txBody>
                    <a:bodyPr/>
                    <a:lstStyle/>
                    <a:p>
                      <a:pPr algn="just" fontAlgn="t"/>
                      <a:r>
                        <a:rPr lang="es-MX" sz="1400" u="none" strike="noStrike" dirty="0">
                          <a:effectLst/>
                          <a:latin typeface="Arial" panose="020B0604020202020204" pitchFamily="34" charset="0"/>
                          <a:cs typeface="Arial" panose="020B0604020202020204" pitchFamily="34" charset="0"/>
                        </a:rPr>
                        <a:t> -Renta liquida gravable (por sistema ordinario o por presuntiva)</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91,567,000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r h="275797">
                <a:tc>
                  <a:txBody>
                    <a:bodyPr/>
                    <a:lstStyle/>
                    <a:p>
                      <a:pPr algn="just" fontAlgn="t"/>
                      <a:r>
                        <a:rPr lang="es-MX" sz="1400" b="1" u="none" strike="noStrike" dirty="0">
                          <a:effectLst/>
                          <a:latin typeface="Arial" panose="020B0604020202020204" pitchFamily="34" charset="0"/>
                          <a:cs typeface="Arial" panose="020B0604020202020204" pitchFamily="34" charset="0"/>
                        </a:rPr>
                        <a:t>Menos:</a:t>
                      </a:r>
                      <a:r>
                        <a:rPr lang="es-MX" sz="1400" u="none" strike="noStrike" dirty="0">
                          <a:effectLst/>
                          <a:latin typeface="Arial" panose="020B0604020202020204" pitchFamily="34" charset="0"/>
                          <a:cs typeface="Arial" panose="020B0604020202020204" pitchFamily="34" charset="0"/>
                        </a:rPr>
                        <a:t> Impuesto básico de renta (el que se liquida antes de los descuentos)</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(22,892,000)</a:t>
                      </a:r>
                      <a:endParaRPr lang="es-MX" sz="1400" b="1" i="0" u="none" strike="noStrike" dirty="0">
                        <a:solidFill>
                          <a:srgbClr val="3366FF"/>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6"/>
                  </a:ext>
                </a:extLst>
              </a:tr>
              <a:tr h="280705">
                <a:tc>
                  <a:txBody>
                    <a:bodyPr/>
                    <a:lstStyle/>
                    <a:p>
                      <a:pPr algn="just" fontAlgn="t"/>
                      <a:r>
                        <a:rPr lang="es-MX" sz="1400" b="1" u="none" strike="noStrike" dirty="0">
                          <a:effectLst/>
                          <a:latin typeface="Arial" panose="020B0604020202020204" pitchFamily="34" charset="0"/>
                          <a:cs typeface="Arial" panose="020B0604020202020204" pitchFamily="34" charset="0"/>
                        </a:rPr>
                        <a:t>Más:</a:t>
                      </a:r>
                      <a:r>
                        <a:rPr lang="es-MX" sz="1400" u="none" strike="noStrike" dirty="0">
                          <a:effectLst/>
                          <a:latin typeface="Arial" panose="020B0604020202020204" pitchFamily="34" charset="0"/>
                          <a:cs typeface="Arial" panose="020B0604020202020204" pitchFamily="34" charset="0"/>
                        </a:rPr>
                        <a:t> </a:t>
                      </a:r>
                      <a:r>
                        <a:rPr lang="es-MX" sz="1400" u="none" strike="noStrike" dirty="0" smtClean="0">
                          <a:effectLst/>
                          <a:latin typeface="Arial" panose="020B0604020202020204" pitchFamily="34" charset="0"/>
                          <a:cs typeface="Arial" panose="020B0604020202020204" pitchFamily="34" charset="0"/>
                        </a:rPr>
                        <a:t>Impuesto </a:t>
                      </a:r>
                      <a:r>
                        <a:rPr lang="es-MX" sz="1400" u="none" strike="noStrike" dirty="0">
                          <a:effectLst/>
                          <a:latin typeface="Arial" panose="020B0604020202020204" pitchFamily="34" charset="0"/>
                          <a:cs typeface="Arial" panose="020B0604020202020204" pitchFamily="34" charset="0"/>
                        </a:rPr>
                        <a:t>de renta </a:t>
                      </a:r>
                      <a:r>
                        <a:rPr lang="es-MX" sz="1400" u="none" strike="noStrike" dirty="0" smtClean="0">
                          <a:effectLst/>
                          <a:latin typeface="Arial" panose="020B0604020202020204" pitchFamily="34" charset="0"/>
                          <a:cs typeface="Arial" panose="020B0604020202020204" pitchFamily="34" charset="0"/>
                        </a:rPr>
                        <a:t>pagado en el exterior por </a:t>
                      </a:r>
                      <a:r>
                        <a:rPr lang="es-MX" sz="1400" u="none" strike="noStrike" dirty="0">
                          <a:effectLst/>
                          <a:latin typeface="Arial" panose="020B0604020202020204" pitchFamily="34" charset="0"/>
                          <a:cs typeface="Arial" panose="020B0604020202020204" pitchFamily="34" charset="0"/>
                        </a:rPr>
                        <a:t>el concepto de </a:t>
                      </a:r>
                      <a:r>
                        <a:rPr lang="es-MX" sz="1400" u="none" strike="noStrike" dirty="0" smtClean="0">
                          <a:effectLst/>
                          <a:latin typeface="Arial" panose="020B0604020202020204" pitchFamily="34" charset="0"/>
                          <a:cs typeface="Arial" panose="020B0604020202020204" pitchFamily="34" charset="0"/>
                        </a:rPr>
                        <a:t>dividendos (</a:t>
                      </a:r>
                      <a:r>
                        <a:rPr lang="es-MX" sz="1400" u="none" strike="noStrike" dirty="0">
                          <a:effectLst/>
                          <a:latin typeface="Arial" panose="020B0604020202020204" pitchFamily="34" charset="0"/>
                          <a:cs typeface="Arial" panose="020B0604020202020204" pitchFamily="34" charset="0"/>
                        </a:rPr>
                        <a:t>Art. 254)</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7"/>
                  </a:ext>
                </a:extLst>
              </a:tr>
              <a:tr h="166772">
                <a:tc>
                  <a:txBody>
                    <a:bodyPr/>
                    <a:lstStyle/>
                    <a:p>
                      <a:pPr algn="just" fontAlgn="t"/>
                      <a:r>
                        <a:rPr lang="es-MX" sz="1400" b="1" u="none" strike="noStrike" dirty="0">
                          <a:effectLst/>
                          <a:latin typeface="Arial" panose="020B0604020202020204" pitchFamily="34" charset="0"/>
                          <a:cs typeface="Arial" panose="020B0604020202020204" pitchFamily="34" charset="0"/>
                        </a:rPr>
                        <a:t>Mas:</a:t>
                      </a:r>
                      <a:r>
                        <a:rPr lang="es-MX" sz="1400" u="none" strike="noStrike" dirty="0">
                          <a:effectLst/>
                          <a:latin typeface="Arial" panose="020B0604020202020204" pitchFamily="34" charset="0"/>
                          <a:cs typeface="Arial" panose="020B0604020202020204" pitchFamily="34" charset="0"/>
                        </a:rPr>
                        <a:t> Ganancia ocasional Gravable</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8"/>
                  </a:ext>
                </a:extLst>
              </a:tr>
              <a:tr h="173377">
                <a:tc>
                  <a:txBody>
                    <a:bodyPr/>
                    <a:lstStyle/>
                    <a:p>
                      <a:pPr algn="just" fontAlgn="t"/>
                      <a:r>
                        <a:rPr lang="es-MX" sz="1400" b="1" u="none" strike="noStrike" dirty="0">
                          <a:effectLst/>
                          <a:latin typeface="Arial" panose="020B0604020202020204" pitchFamily="34" charset="0"/>
                          <a:cs typeface="Arial" panose="020B0604020202020204" pitchFamily="34" charset="0"/>
                        </a:rPr>
                        <a:t>Menos:</a:t>
                      </a:r>
                      <a:r>
                        <a:rPr lang="es-MX" sz="1400" u="none" strike="noStrike" dirty="0">
                          <a:effectLst/>
                          <a:latin typeface="Arial" panose="020B0604020202020204" pitchFamily="34" charset="0"/>
                          <a:cs typeface="Arial" panose="020B0604020202020204" pitchFamily="34" charset="0"/>
                        </a:rPr>
                        <a:t> Impuesto de ganancia ocasional</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1" i="0" u="none" strike="noStrike" dirty="0">
                        <a:solidFill>
                          <a:srgbClr val="3366FF"/>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9"/>
                  </a:ext>
                </a:extLst>
              </a:tr>
              <a:tr h="280705">
                <a:tc>
                  <a:txBody>
                    <a:bodyPr/>
                    <a:lstStyle/>
                    <a:p>
                      <a:pPr algn="just" fontAlgn="t"/>
                      <a:r>
                        <a:rPr lang="es-MX" sz="1400" b="1" u="none" strike="noStrike" dirty="0">
                          <a:effectLst/>
                          <a:latin typeface="Arial" panose="020B0604020202020204" pitchFamily="34" charset="0"/>
                          <a:cs typeface="Arial" panose="020B0604020202020204" pitchFamily="34" charset="0"/>
                        </a:rPr>
                        <a:t>Mas:</a:t>
                      </a:r>
                      <a:r>
                        <a:rPr lang="es-MX" sz="1400" u="none" strike="noStrike" dirty="0">
                          <a:effectLst/>
                          <a:latin typeface="Arial" panose="020B0604020202020204" pitchFamily="34" charset="0"/>
                          <a:cs typeface="Arial" panose="020B0604020202020204" pitchFamily="34" charset="0"/>
                        </a:rPr>
                        <a:t> Dividendos o participaciones no gravado de sociedades nacionales o domiciliadas en países miembros de la C.A.N.</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0"/>
                  </a:ext>
                </a:extLst>
              </a:tr>
              <a:tr h="280705">
                <a:tc>
                  <a:txBody>
                    <a:bodyPr/>
                    <a:lstStyle/>
                    <a:p>
                      <a:pPr algn="just" fontAlgn="t"/>
                      <a:r>
                        <a:rPr lang="es-MX" sz="1400" b="1" u="none" strike="noStrike" dirty="0">
                          <a:effectLst/>
                          <a:latin typeface="Arial" panose="020B0604020202020204" pitchFamily="34" charset="0"/>
                          <a:cs typeface="Arial" panose="020B0604020202020204" pitchFamily="34" charset="0"/>
                        </a:rPr>
                        <a:t>Más:</a:t>
                      </a:r>
                      <a:r>
                        <a:rPr lang="es-MX" sz="1400" u="none" strike="noStrike" dirty="0">
                          <a:effectLst/>
                          <a:latin typeface="Arial" panose="020B0604020202020204" pitchFamily="34" charset="0"/>
                          <a:cs typeface="Arial" panose="020B0604020202020204" pitchFamily="34" charset="0"/>
                        </a:rPr>
                        <a:t> el Mayor valor por Deducción especial fiscal llevado a la declaración de renta por inversiones en, proyectos de investigación tecnológica (ver art.158-1 E.T.)</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1"/>
                  </a:ext>
                </a:extLst>
              </a:tr>
              <a:tr h="173377">
                <a:tc>
                  <a:txBody>
                    <a:bodyPr/>
                    <a:lstStyle/>
                    <a:p>
                      <a:pPr algn="just" fontAlgn="t"/>
                      <a:r>
                        <a:rPr lang="es-MX" sz="1400" b="1" u="none" strike="noStrike" dirty="0">
                          <a:effectLst/>
                          <a:latin typeface="Arial" panose="020B0604020202020204" pitchFamily="34" charset="0"/>
                          <a:cs typeface="Arial" panose="020B0604020202020204" pitchFamily="34" charset="0"/>
                        </a:rPr>
                        <a:t>Monto </a:t>
                      </a:r>
                      <a:r>
                        <a:rPr lang="es-MX" sz="1400" b="1" u="none" strike="noStrike" dirty="0" smtClean="0">
                          <a:effectLst/>
                          <a:latin typeface="Arial" panose="020B0604020202020204" pitchFamily="34" charset="0"/>
                          <a:cs typeface="Arial" panose="020B0604020202020204" pitchFamily="34" charset="0"/>
                        </a:rPr>
                        <a:t>máximo </a:t>
                      </a:r>
                      <a:r>
                        <a:rPr lang="es-MX" sz="1400" b="1" u="none" strike="noStrike" dirty="0">
                          <a:effectLst/>
                          <a:latin typeface="Arial" panose="020B0604020202020204" pitchFamily="34" charset="0"/>
                          <a:cs typeface="Arial" panose="020B0604020202020204" pitchFamily="34" charset="0"/>
                        </a:rPr>
                        <a:t>que se puede distribuir como no gravado</a:t>
                      </a:r>
                      <a:endParaRPr lang="es-MX" sz="14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ctr"/>
                      <a:r>
                        <a:rPr lang="es-MX" sz="1400" b="1" u="none" strike="noStrike" dirty="0">
                          <a:effectLst/>
                          <a:latin typeface="Arial" panose="020B0604020202020204" pitchFamily="34" charset="0"/>
                          <a:cs typeface="Arial" panose="020B0604020202020204" pitchFamily="34" charset="0"/>
                        </a:rPr>
                        <a:t>68,675,000</a:t>
                      </a:r>
                      <a:endParaRPr lang="es-MX" sz="14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12"/>
                  </a:ext>
                </a:extLst>
              </a:tr>
              <a:tr h="189889">
                <a:tc gridSpan="2">
                  <a:txBody>
                    <a:bodyPr/>
                    <a:lstStyle/>
                    <a:p>
                      <a:pPr algn="ctr" fontAlgn="ctr"/>
                      <a:r>
                        <a:rPr lang="es-MX" sz="1400" b="1" u="none" strike="noStrike" dirty="0">
                          <a:effectLst/>
                          <a:latin typeface="Arial" panose="020B0604020202020204" pitchFamily="34" charset="0"/>
                          <a:cs typeface="Arial" panose="020B0604020202020204" pitchFamily="34" charset="0"/>
                        </a:rPr>
                        <a:t>DISTRIBUCIÓN DE LA UTILIDAD CONTABLE ENTRE LOS SOCIOS Y/O ACCIONISTAS</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MX"/>
                    </a:p>
                  </a:txBody>
                  <a:tcPr/>
                </a:tc>
                <a:extLst>
                  <a:ext uri="{0D108BD9-81ED-4DB2-BD59-A6C34878D82A}">
                    <a16:rowId xmlns:a16="http://schemas.microsoft.com/office/drawing/2014/main" xmlns="" val="10013"/>
                  </a:ext>
                </a:extLst>
              </a:tr>
              <a:tr h="166772">
                <a:tc>
                  <a:txBody>
                    <a:bodyPr/>
                    <a:lstStyle/>
                    <a:p>
                      <a:pPr algn="just" fontAlgn="t"/>
                      <a:r>
                        <a:rPr lang="es-MX" sz="1400" u="none" strike="noStrike" dirty="0">
                          <a:effectLst/>
                          <a:latin typeface="Arial" panose="020B0604020202020204" pitchFamily="34" charset="0"/>
                          <a:cs typeface="Arial" panose="020B0604020202020204" pitchFamily="34" charset="0"/>
                        </a:rPr>
                        <a:t>Utilidad no gravada</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68,675,000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4"/>
                  </a:ext>
                </a:extLst>
              </a:tr>
              <a:tr h="166772">
                <a:tc>
                  <a:txBody>
                    <a:bodyPr/>
                    <a:lstStyle/>
                    <a:p>
                      <a:pPr algn="just" fontAlgn="t"/>
                      <a:r>
                        <a:rPr lang="es-MX" sz="1400" u="none" strike="noStrike" dirty="0">
                          <a:effectLst/>
                          <a:latin typeface="Arial" panose="020B0604020202020204" pitchFamily="34" charset="0"/>
                          <a:cs typeface="Arial" panose="020B0604020202020204" pitchFamily="34" charset="0"/>
                        </a:rPr>
                        <a:t>Utilidad gravada</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21,893,760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5"/>
                  </a:ext>
                </a:extLst>
              </a:tr>
              <a:tr h="173377">
                <a:tc>
                  <a:txBody>
                    <a:bodyPr/>
                    <a:lstStyle/>
                    <a:p>
                      <a:pPr algn="l" fontAlgn="t"/>
                      <a:r>
                        <a:rPr lang="es-MX" sz="1400" b="1" u="none" strike="noStrike" dirty="0">
                          <a:effectLst/>
                          <a:latin typeface="Arial" panose="020B0604020202020204" pitchFamily="34" charset="0"/>
                          <a:cs typeface="Arial" panose="020B0604020202020204" pitchFamily="34" charset="0"/>
                        </a:rPr>
                        <a:t>Total a entregar a los socios</a:t>
                      </a:r>
                      <a:endParaRPr lang="es-MX" sz="14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b="1" u="none" strike="noStrike" dirty="0">
                          <a:effectLst/>
                          <a:latin typeface="Arial" panose="020B0604020202020204" pitchFamily="34" charset="0"/>
                          <a:cs typeface="Arial" panose="020B0604020202020204" pitchFamily="34" charset="0"/>
                        </a:rPr>
                        <a:t>90,568,760</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6"/>
                  </a:ext>
                </a:extLst>
              </a:tr>
              <a:tr h="412802">
                <a:tc gridSpan="2">
                  <a:txBody>
                    <a:bodyPr/>
                    <a:lstStyle/>
                    <a:p>
                      <a:pPr algn="ctr" fontAlgn="auto"/>
                      <a:r>
                        <a:rPr lang="es-MX" sz="1400" b="1" u="none" strike="noStrike" dirty="0" smtClean="0">
                          <a:effectLst/>
                          <a:latin typeface="Arial" panose="020B0604020202020204" pitchFamily="34" charset="0"/>
                          <a:cs typeface="Arial" panose="020B0604020202020204" pitchFamily="34" charset="0"/>
                        </a:rPr>
                        <a:t>Valor a controlar en cuentas de orden</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xmlns="" val="10017"/>
                  </a:ext>
                </a:extLst>
              </a:tr>
              <a:tr h="470594">
                <a:tc>
                  <a:txBody>
                    <a:bodyPr/>
                    <a:lstStyle/>
                    <a:p>
                      <a:pPr marL="0" marR="0" indent="0" algn="just" defTabSz="914400" rtl="0" eaLnBrk="1" fontAlgn="t" latinLnBrk="0" hangingPunct="1">
                        <a:lnSpc>
                          <a:spcPct val="100000"/>
                        </a:lnSpc>
                        <a:spcBef>
                          <a:spcPts val="0"/>
                        </a:spcBef>
                        <a:spcAft>
                          <a:spcPts val="0"/>
                        </a:spcAft>
                        <a:buClrTx/>
                        <a:buSzTx/>
                        <a:buFontTx/>
                        <a:buNone/>
                        <a:tabLst/>
                        <a:defRPr/>
                      </a:pPr>
                      <a:r>
                        <a:rPr lang="es-MX" sz="1400" u="none" strike="noStrike" dirty="0" smtClean="0">
                          <a:effectLst/>
                          <a:latin typeface="Arial" panose="020B0604020202020204" pitchFamily="34" charset="0"/>
                          <a:cs typeface="Arial" panose="020B0604020202020204" pitchFamily="34" charset="0"/>
                        </a:rPr>
                        <a:t>Exceso de utilidades no gravadas,</a:t>
                      </a:r>
                      <a:r>
                        <a:rPr lang="es-MX" sz="1400" u="none" strike="noStrike" baseline="0" dirty="0" smtClean="0">
                          <a:effectLst/>
                          <a:latin typeface="Arial" panose="020B0604020202020204" pitchFamily="34" charset="0"/>
                          <a:cs typeface="Arial" panose="020B0604020202020204" pitchFamily="34" charset="0"/>
                        </a:rPr>
                        <a:t> el cual se puede imputar a las utilidades gravadas de los 5 ejercicios siguientes, o de los 2 ejercicios anteriores.</a:t>
                      </a:r>
                      <a:endParaRPr lang="es-MX" sz="1400" b="0" i="0" u="none" strike="noStrike" dirty="0" smtClean="0">
                        <a:solidFill>
                          <a:srgbClr val="0D0D0D"/>
                        </a:solidFill>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8"/>
                  </a:ext>
                </a:extLst>
              </a:tr>
              <a:tr h="173377">
                <a:tc>
                  <a:txBody>
                    <a:bodyPr/>
                    <a:lstStyle/>
                    <a:p>
                      <a:pPr algn="l" fontAlgn="t"/>
                      <a:r>
                        <a:rPr lang="es-MX" sz="1400" b="1" u="none" strike="noStrike" dirty="0">
                          <a:effectLst/>
                          <a:latin typeface="Arial" panose="020B0604020202020204" pitchFamily="34" charset="0"/>
                          <a:cs typeface="Arial" panose="020B0604020202020204" pitchFamily="34" charset="0"/>
                        </a:rPr>
                        <a:t>Total a controlar en cuentas de orden</a:t>
                      </a:r>
                      <a:endParaRPr lang="es-MX" sz="1400" b="1" i="0" u="none" strike="noStrike" dirty="0">
                        <a:solidFill>
                          <a:srgbClr val="0D0D0D"/>
                        </a:solidFill>
                        <a:effectLst/>
                        <a:latin typeface="Arial" panose="020B0604020202020204" pitchFamily="34" charset="0"/>
                        <a:cs typeface="Arial" panose="020B0604020202020204" pitchFamily="34" charset="0"/>
                      </a:endParaRPr>
                    </a:p>
                  </a:txBody>
                  <a:tcPr marL="8256" marR="8256" marT="825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effectLst/>
                        <a:latin typeface="Arial" panose="020B0604020202020204" pitchFamily="34" charset="0"/>
                        <a:cs typeface="Arial" panose="020B0604020202020204" pitchFamily="34" charset="0"/>
                      </a:endParaRPr>
                    </a:p>
                  </a:txBody>
                  <a:tcPr marL="8256" marR="8256" marT="82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19"/>
                  </a:ext>
                </a:extLst>
              </a:tr>
            </a:tbl>
          </a:graphicData>
        </a:graphic>
      </p:graphicFrame>
    </p:spTree>
    <p:extLst>
      <p:ext uri="{BB962C8B-B14F-4D97-AF65-F5344CB8AC3E}">
        <p14:creationId xmlns:p14="http://schemas.microsoft.com/office/powerpoint/2010/main" val="1950104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25602" name="Rectangle 2"/>
          <p:cNvSpPr>
            <a:spLocks noGrp="1" noChangeArrowheads="1"/>
          </p:cNvSpPr>
          <p:nvPr>
            <p:ph type="title" idx="4294967295"/>
          </p:nvPr>
        </p:nvSpPr>
        <p:spPr>
          <a:xfrm>
            <a:off x="716054" y="2339788"/>
            <a:ext cx="701536" cy="3090860"/>
          </a:xfrm>
          <a:solidFill>
            <a:schemeClr val="accent1">
              <a:lumMod val="60000"/>
              <a:lumOff val="40000"/>
            </a:schemeClr>
          </a:solidFill>
          <a:ln>
            <a:noFill/>
            <a:miter lim="800000"/>
            <a:headEnd/>
            <a:tailEnd/>
          </a:ln>
          <a:extLst/>
        </p:spPr>
        <p:style>
          <a:lnRef idx="0">
            <a:schemeClr val="accent4"/>
          </a:lnRef>
          <a:fillRef idx="3">
            <a:schemeClr val="accent4"/>
          </a:fillRef>
          <a:effectRef idx="3">
            <a:schemeClr val="accent4"/>
          </a:effectRef>
          <a:fontRef idx="minor">
            <a:schemeClr val="lt1"/>
          </a:fontRef>
        </p:style>
        <p:txBody>
          <a:bodyPr vert="vert270">
            <a:noAutofit/>
          </a:bodyPr>
          <a:lstStyle/>
          <a:p>
            <a:pPr algn="ctr" eaLnBrk="1" hangingPunct="1">
              <a:defRPr/>
            </a:pPr>
            <a:r>
              <a:rPr lang="es-MX" sz="2000" b="1" dirty="0">
                <a:solidFill>
                  <a:schemeClr val="tx1">
                    <a:lumMod val="95000"/>
                    <a:lumOff val="5000"/>
                  </a:schemeClr>
                </a:solidFill>
                <a:latin typeface="Arial" panose="020B0604020202020204" pitchFamily="34" charset="0"/>
                <a:cs typeface="Arial" panose="020B0604020202020204" pitchFamily="34" charset="0"/>
              </a:rPr>
              <a:t>RENTAS GRAVABLES ESPECIALES</a:t>
            </a:r>
          </a:p>
        </p:txBody>
      </p:sp>
      <p:sp>
        <p:nvSpPr>
          <p:cNvPr id="4" name="Rectángulo 3"/>
          <p:cNvSpPr/>
          <p:nvPr/>
        </p:nvSpPr>
        <p:spPr>
          <a:xfrm>
            <a:off x="1976718" y="404664"/>
            <a:ext cx="5970494"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a:solidFill>
                  <a:schemeClr val="tx1"/>
                </a:solidFill>
                <a:latin typeface="Arial" panose="020B0604020202020204" pitchFamily="34" charset="0"/>
                <a:cs typeface="Arial" panose="020B0604020202020204" pitchFamily="34" charset="0"/>
              </a:rPr>
              <a:t>REINTEGRO DE BENEFICIOS EN EL IMPUESTO DE </a:t>
            </a:r>
            <a:r>
              <a:rPr lang="es-ES" sz="2800" b="1" dirty="0" smtClean="0">
                <a:solidFill>
                  <a:schemeClr val="tx1"/>
                </a:solidFill>
                <a:latin typeface="Arial" panose="020B0604020202020204" pitchFamily="34" charset="0"/>
                <a:cs typeface="Arial" panose="020B0604020202020204" pitchFamily="34" charset="0"/>
              </a:rPr>
              <a:t>RENTA</a:t>
            </a:r>
            <a:endParaRPr lang="es-ES" sz="2800" b="1" dirty="0">
              <a:solidFill>
                <a:schemeClr val="tx1"/>
              </a:solidFill>
              <a:latin typeface="Arial" panose="020B0604020202020204" pitchFamily="34" charset="0"/>
              <a:cs typeface="Arial" panose="020B0604020202020204" pitchFamily="34" charset="0"/>
            </a:endParaRPr>
          </a:p>
        </p:txBody>
      </p:sp>
      <p:sp>
        <p:nvSpPr>
          <p:cNvPr id="3" name="Rectángulo 2"/>
          <p:cNvSpPr/>
          <p:nvPr/>
        </p:nvSpPr>
        <p:spPr>
          <a:xfrm>
            <a:off x="2380129" y="2339788"/>
            <a:ext cx="5163671" cy="28174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7175" indent="-257175" algn="just">
              <a:buFont typeface="Wingdings" panose="05000000000000000000" pitchFamily="2" charset="2"/>
              <a:buChar char="v"/>
              <a:defRPr/>
            </a:pPr>
            <a:r>
              <a:rPr lang="es-MX" sz="2800" dirty="0">
                <a:solidFill>
                  <a:schemeClr val="tx1"/>
                </a:solidFill>
                <a:latin typeface="Arial" panose="020B0604020202020204" pitchFamily="34" charset="0"/>
                <a:cs typeface="Arial" panose="020B0604020202020204" pitchFamily="34" charset="0"/>
              </a:rPr>
              <a:t>Reintegro beneficio de la deducción especial por adquisición de activos fijos productivos, cuando el activo se deja de utilizar. Art. 158-3 E.T. Art. 3 D.R. 1466/04</a:t>
            </a:r>
            <a:endParaRPr lang="es-ES" sz="2800" dirty="0">
              <a:solidFill>
                <a:schemeClr val="tx1"/>
              </a:solidFill>
              <a:latin typeface="Arial" panose="020B0604020202020204" pitchFamily="34" charset="0"/>
              <a:cs typeface="Arial" panose="020B0604020202020204" pitchFamily="34" charset="0"/>
            </a:endParaRPr>
          </a:p>
        </p:txBody>
      </p:sp>
      <p:sp>
        <p:nvSpPr>
          <p:cNvPr id="6" name="Abrir llave 5"/>
          <p:cNvSpPr/>
          <p:nvPr/>
        </p:nvSpPr>
        <p:spPr>
          <a:xfrm>
            <a:off x="1885950" y="1988840"/>
            <a:ext cx="453802" cy="3659371"/>
          </a:xfrm>
          <a:prstGeom prst="leftBrace">
            <a:avLst/>
          </a:prstGeom>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s-ES" sz="1350" dirty="0"/>
          </a:p>
        </p:txBody>
      </p:sp>
    </p:spTree>
    <p:extLst>
      <p:ext uri="{BB962C8B-B14F-4D97-AF65-F5344CB8AC3E}">
        <p14:creationId xmlns:p14="http://schemas.microsoft.com/office/powerpoint/2010/main" val="145835982"/>
      </p:ext>
    </p:extLst>
  </p:cSld>
  <p:clrMapOvr>
    <a:masterClrMapping/>
  </p:clrMapOvr>
  <p:transition spd="med">
    <p:pull dir="ld"/>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9 Tabla"/>
          <p:cNvGraphicFramePr>
            <a:graphicFrameLocks noGrp="1"/>
          </p:cNvGraphicFramePr>
          <p:nvPr>
            <p:extLst>
              <p:ext uri="{D42A27DB-BD31-4B8C-83A1-F6EECF244321}">
                <p14:modId xmlns:p14="http://schemas.microsoft.com/office/powerpoint/2010/main" val="2388289691"/>
              </p:ext>
            </p:extLst>
          </p:nvPr>
        </p:nvGraphicFramePr>
        <p:xfrm>
          <a:off x="827584" y="260648"/>
          <a:ext cx="7920880" cy="253365"/>
        </p:xfrm>
        <a:graphic>
          <a:graphicData uri="http://schemas.openxmlformats.org/drawingml/2006/table">
            <a:tbl>
              <a:tblPr>
                <a:tableStyleId>{5C22544A-7EE6-4342-B048-85BDC9FD1C3A}</a:tableStyleId>
              </a:tblPr>
              <a:tblGrid>
                <a:gridCol w="5621064">
                  <a:extLst>
                    <a:ext uri="{9D8B030D-6E8A-4147-A177-3AD203B41FA5}">
                      <a16:colId xmlns:a16="http://schemas.microsoft.com/office/drawing/2014/main" xmlns="" val="20000"/>
                    </a:ext>
                  </a:extLst>
                </a:gridCol>
                <a:gridCol w="2299816">
                  <a:extLst>
                    <a:ext uri="{9D8B030D-6E8A-4147-A177-3AD203B41FA5}">
                      <a16:colId xmlns:a16="http://schemas.microsoft.com/office/drawing/2014/main" xmlns="" val="20001"/>
                    </a:ext>
                  </a:extLst>
                </a:gridCol>
              </a:tblGrid>
              <a:tr h="190500">
                <a:tc>
                  <a:txBody>
                    <a:bodyPr/>
                    <a:lstStyle/>
                    <a:p>
                      <a:pPr algn="l" fontAlgn="b"/>
                      <a:r>
                        <a:rPr lang="es-MX" sz="1600" b="1" u="none" strike="noStrike" dirty="0" smtClean="0">
                          <a:effectLst/>
                          <a:latin typeface="Arial" panose="020B0604020202020204" pitchFamily="34" charset="0"/>
                          <a:cs typeface="Arial" panose="020B0604020202020204" pitchFamily="34" charset="0"/>
                        </a:rPr>
                        <a:t>Utilidad neta del ejercicio</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b="1" u="none" strike="noStrike" dirty="0" smtClean="0">
                          <a:effectLst/>
                          <a:latin typeface="Arial" panose="020B0604020202020204" pitchFamily="34" charset="0"/>
                          <a:cs typeface="Arial" panose="020B0604020202020204" pitchFamily="34" charset="0"/>
                        </a:rPr>
                        <a:t>90,568,760</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0"/>
                  </a:ext>
                </a:extLst>
              </a:tr>
            </a:tbl>
          </a:graphicData>
        </a:graphic>
      </p:graphicFrame>
      <p:graphicFrame>
        <p:nvGraphicFramePr>
          <p:cNvPr id="3" name="10 Tabla"/>
          <p:cNvGraphicFramePr>
            <a:graphicFrameLocks noGrp="1"/>
          </p:cNvGraphicFramePr>
          <p:nvPr>
            <p:extLst>
              <p:ext uri="{D42A27DB-BD31-4B8C-83A1-F6EECF244321}">
                <p14:modId xmlns:p14="http://schemas.microsoft.com/office/powerpoint/2010/main" val="424109975"/>
              </p:ext>
            </p:extLst>
          </p:nvPr>
        </p:nvGraphicFramePr>
        <p:xfrm>
          <a:off x="827584" y="692696"/>
          <a:ext cx="7920880" cy="1013460"/>
        </p:xfrm>
        <a:graphic>
          <a:graphicData uri="http://schemas.openxmlformats.org/drawingml/2006/table">
            <a:tbl>
              <a:tblPr>
                <a:tableStyleId>{5C22544A-7EE6-4342-B048-85BDC9FD1C3A}</a:tableStyleId>
              </a:tblPr>
              <a:tblGrid>
                <a:gridCol w="6577841">
                  <a:extLst>
                    <a:ext uri="{9D8B030D-6E8A-4147-A177-3AD203B41FA5}">
                      <a16:colId xmlns:a16="http://schemas.microsoft.com/office/drawing/2014/main" xmlns="" val="20000"/>
                    </a:ext>
                  </a:extLst>
                </a:gridCol>
                <a:gridCol w="1343039">
                  <a:extLst>
                    <a:ext uri="{9D8B030D-6E8A-4147-A177-3AD203B41FA5}">
                      <a16:colId xmlns:a16="http://schemas.microsoft.com/office/drawing/2014/main" xmlns="" val="20001"/>
                    </a:ext>
                  </a:extLst>
                </a:gridCol>
              </a:tblGrid>
              <a:tr h="190500">
                <a:tc gridSpan="2">
                  <a:txBody>
                    <a:bodyPr/>
                    <a:lstStyle/>
                    <a:p>
                      <a:pPr algn="ctr" fontAlgn="b"/>
                      <a:r>
                        <a:rPr lang="es-MX" sz="1600" b="1" u="none" strike="noStrike" dirty="0">
                          <a:effectLst/>
                          <a:latin typeface="Arial" panose="020B0604020202020204" pitchFamily="34" charset="0"/>
                          <a:cs typeface="Arial" panose="020B0604020202020204" pitchFamily="34" charset="0"/>
                        </a:rPr>
                        <a:t>COMPENSACIÓN DE LOS EXCESOS DE UTILIDADES NO GRAVADAS</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99FF"/>
                    </a:solidFill>
                  </a:tcPr>
                </a:tc>
                <a:tc hMerge="1">
                  <a:txBody>
                    <a:bodyPr/>
                    <a:lstStyle/>
                    <a:p>
                      <a:endParaRPr lang="es-MX"/>
                    </a:p>
                  </a:txBody>
                  <a:tcPr/>
                </a:tc>
                <a:extLst>
                  <a:ext uri="{0D108BD9-81ED-4DB2-BD59-A6C34878D82A}">
                    <a16:rowId xmlns:a16="http://schemas.microsoft.com/office/drawing/2014/main" xmlns="" val="10000"/>
                  </a:ext>
                </a:extLst>
              </a:tr>
              <a:tr h="190500">
                <a:tc>
                  <a:txBody>
                    <a:bodyPr/>
                    <a:lstStyle/>
                    <a:p>
                      <a:pPr algn="l" fontAlgn="b"/>
                      <a:r>
                        <a:rPr lang="es-MX" sz="1600" u="none" strike="noStrike" dirty="0" smtClean="0">
                          <a:effectLst/>
                          <a:latin typeface="Arial" panose="020B0604020202020204" pitchFamily="34" charset="0"/>
                          <a:cs typeface="Arial" panose="020B0604020202020204" pitchFamily="34" charset="0"/>
                        </a:rPr>
                        <a:t>Utilidad no gravada año 2016 directa</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68,675,000</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1"/>
                  </a:ext>
                </a:extLst>
              </a:tr>
              <a:tr h="190500">
                <a:tc>
                  <a:txBody>
                    <a:bodyPr/>
                    <a:lstStyle/>
                    <a:p>
                      <a:pPr algn="l" fontAlgn="b"/>
                      <a:r>
                        <a:rPr lang="es-MX" sz="1600" u="none" strike="noStrike" dirty="0" smtClean="0">
                          <a:effectLst/>
                          <a:latin typeface="Arial" panose="020B0604020202020204" pitchFamily="34" charset="0"/>
                          <a:cs typeface="Arial" panose="020B0604020202020204" pitchFamily="34" charset="0"/>
                        </a:rPr>
                        <a:t>Utilidad no gravada año 2016 por compensación (2015)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21,893,760</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2"/>
                  </a:ext>
                </a:extLst>
              </a:tr>
              <a:tr h="190500">
                <a:tc>
                  <a:txBody>
                    <a:bodyPr/>
                    <a:lstStyle/>
                    <a:p>
                      <a:pPr algn="l" fontAlgn="b"/>
                      <a:r>
                        <a:rPr lang="es-MX" sz="1600" b="1" u="none" strike="noStrike" dirty="0" smtClean="0">
                          <a:effectLst/>
                          <a:latin typeface="Arial" panose="020B0604020202020204" pitchFamily="34" charset="0"/>
                          <a:cs typeface="Arial" panose="020B0604020202020204" pitchFamily="34" charset="0"/>
                        </a:rPr>
                        <a:t>Utilidad neta</a:t>
                      </a:r>
                      <a:r>
                        <a:rPr lang="es-MX" sz="1600" b="1" u="none" strike="noStrike" baseline="0" dirty="0" smtClean="0">
                          <a:effectLst/>
                          <a:latin typeface="Arial" panose="020B0604020202020204" pitchFamily="34" charset="0"/>
                          <a:cs typeface="Arial" panose="020B0604020202020204" pitchFamily="34" charset="0"/>
                        </a:rPr>
                        <a:t> </a:t>
                      </a:r>
                      <a:r>
                        <a:rPr lang="es-MX" sz="1600" b="1" u="none" strike="noStrike" dirty="0" smtClean="0">
                          <a:effectLst/>
                          <a:latin typeface="Arial" panose="020B0604020202020204" pitchFamily="34" charset="0"/>
                          <a:cs typeface="Arial" panose="020B0604020202020204" pitchFamily="34" charset="0"/>
                        </a:rPr>
                        <a:t>no gravada año 2014</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90,568,760</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3"/>
                  </a:ext>
                </a:extLst>
              </a:tr>
            </a:tbl>
          </a:graphicData>
        </a:graphic>
      </p:graphicFrame>
      <p:graphicFrame>
        <p:nvGraphicFramePr>
          <p:cNvPr id="4" name="11 Tabla"/>
          <p:cNvGraphicFramePr>
            <a:graphicFrameLocks noGrp="1"/>
          </p:cNvGraphicFramePr>
          <p:nvPr>
            <p:extLst>
              <p:ext uri="{D42A27DB-BD31-4B8C-83A1-F6EECF244321}">
                <p14:modId xmlns:p14="http://schemas.microsoft.com/office/powerpoint/2010/main" val="2073498708"/>
              </p:ext>
            </p:extLst>
          </p:nvPr>
        </p:nvGraphicFramePr>
        <p:xfrm>
          <a:off x="539550" y="1987669"/>
          <a:ext cx="8496945" cy="2017395"/>
        </p:xfrm>
        <a:graphic>
          <a:graphicData uri="http://schemas.openxmlformats.org/drawingml/2006/table">
            <a:tbl>
              <a:tblPr>
                <a:tableStyleId>{5C22544A-7EE6-4342-B048-85BDC9FD1C3A}</a:tableStyleId>
              </a:tblPr>
              <a:tblGrid>
                <a:gridCol w="1604434">
                  <a:extLst>
                    <a:ext uri="{9D8B030D-6E8A-4147-A177-3AD203B41FA5}">
                      <a16:colId xmlns:a16="http://schemas.microsoft.com/office/drawing/2014/main" xmlns="" val="20000"/>
                    </a:ext>
                  </a:extLst>
                </a:gridCol>
                <a:gridCol w="4011081">
                  <a:extLst>
                    <a:ext uri="{9D8B030D-6E8A-4147-A177-3AD203B41FA5}">
                      <a16:colId xmlns:a16="http://schemas.microsoft.com/office/drawing/2014/main" xmlns="" val="20001"/>
                    </a:ext>
                  </a:extLst>
                </a:gridCol>
                <a:gridCol w="1440715">
                  <a:extLst>
                    <a:ext uri="{9D8B030D-6E8A-4147-A177-3AD203B41FA5}">
                      <a16:colId xmlns:a16="http://schemas.microsoft.com/office/drawing/2014/main" xmlns="" val="20002"/>
                    </a:ext>
                  </a:extLst>
                </a:gridCol>
                <a:gridCol w="1440715">
                  <a:extLst>
                    <a:ext uri="{9D8B030D-6E8A-4147-A177-3AD203B41FA5}">
                      <a16:colId xmlns:a16="http://schemas.microsoft.com/office/drawing/2014/main" xmlns="" val="20003"/>
                    </a:ext>
                  </a:extLst>
                </a:gridCol>
              </a:tblGrid>
              <a:tr h="190500">
                <a:tc gridSpan="4">
                  <a:txBody>
                    <a:bodyPr/>
                    <a:lstStyle/>
                    <a:p>
                      <a:pPr algn="ctr" fontAlgn="b"/>
                      <a:r>
                        <a:rPr lang="es-MX" sz="1600" b="1" u="none" strike="noStrike" dirty="0">
                          <a:effectLst/>
                          <a:latin typeface="Arial" panose="020B0604020202020204" pitchFamily="34" charset="0"/>
                          <a:cs typeface="Arial" panose="020B0604020202020204" pitchFamily="34" charset="0"/>
                        </a:rPr>
                        <a:t>REGISTRO CONTABLE</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99F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0"/>
                  </a:ext>
                </a:extLst>
              </a:tr>
              <a:tr h="190500">
                <a:tc>
                  <a:txBody>
                    <a:bodyPr/>
                    <a:lstStyle/>
                    <a:p>
                      <a:pPr algn="l" fontAlgn="b"/>
                      <a:r>
                        <a:rPr lang="es-MX" sz="1600" u="none" strike="noStrike" dirty="0">
                          <a:effectLst/>
                          <a:latin typeface="Arial" panose="020B0604020202020204" pitchFamily="34" charset="0"/>
                          <a:cs typeface="Arial" panose="020B0604020202020204" pitchFamily="34" charset="0"/>
                        </a:rPr>
                        <a:t>590505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Ganancias y pérdidas</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a:effectLst/>
                          <a:latin typeface="Arial" panose="020B0604020202020204" pitchFamily="34" charset="0"/>
                          <a:cs typeface="Arial" panose="020B0604020202020204" pitchFamily="34" charset="0"/>
                        </a:rPr>
                        <a:t>90,568,760</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1"/>
                  </a:ext>
                </a:extLst>
              </a:tr>
              <a:tr h="190500">
                <a:tc>
                  <a:txBody>
                    <a:bodyPr/>
                    <a:lstStyle/>
                    <a:p>
                      <a:pPr algn="l" fontAlgn="b"/>
                      <a:r>
                        <a:rPr lang="es-MX" sz="1600" u="none" strike="noStrike" dirty="0" smtClean="0">
                          <a:effectLst/>
                          <a:latin typeface="Arial" panose="020B0604020202020204" pitchFamily="34" charset="0"/>
                          <a:cs typeface="Arial" panose="020B0604020202020204" pitchFamily="34" charset="0"/>
                        </a:rPr>
                        <a:t>330505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Reserva legal no gravada</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a:effectLst/>
                          <a:latin typeface="Arial" panose="020B0604020202020204" pitchFamily="34" charset="0"/>
                          <a:cs typeface="Arial" panose="020B0604020202020204" pitchFamily="34" charset="0"/>
                        </a:rPr>
                        <a:t> </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9,056,876</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2"/>
                  </a:ext>
                </a:extLst>
              </a:tr>
              <a:tr h="190500">
                <a:tc>
                  <a:txBody>
                    <a:bodyPr/>
                    <a:lstStyle/>
                    <a:p>
                      <a:pPr algn="l" fontAlgn="b"/>
                      <a:r>
                        <a:rPr lang="es-MX" sz="1600" u="none" strike="noStrike" dirty="0" smtClean="0">
                          <a:effectLst/>
                          <a:latin typeface="Arial" panose="020B0604020202020204" pitchFamily="34" charset="0"/>
                          <a:cs typeface="Arial" panose="020B0604020202020204" pitchFamily="34" charset="0"/>
                        </a:rPr>
                        <a:t>360506</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Utilidad del ejercicio no gravada</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81,511,884</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3"/>
                  </a:ext>
                </a:extLst>
              </a:tr>
              <a:tr h="190500">
                <a:tc>
                  <a:txBody>
                    <a:bodyPr/>
                    <a:lstStyle/>
                    <a:p>
                      <a:pPr algn="l" fontAlgn="b"/>
                      <a:r>
                        <a:rPr lang="es-MX" sz="1600" u="none" strike="noStrike" dirty="0">
                          <a:effectLst/>
                          <a:latin typeface="Arial" panose="020B0604020202020204" pitchFamily="34" charset="0"/>
                          <a:cs typeface="Arial" panose="020B0604020202020204" pitchFamily="34" charset="0"/>
                        </a:rPr>
                        <a:t>83</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MX" sz="1600" u="none" strike="noStrike" dirty="0" smtClean="0">
                          <a:effectLst/>
                          <a:latin typeface="Arial" panose="020B0604020202020204" pitchFamily="34" charset="0"/>
                          <a:cs typeface="Arial" panose="020B0604020202020204" pitchFamily="34" charset="0"/>
                        </a:rPr>
                        <a:t>Exceso U.N.G. Año 2015</a:t>
                      </a:r>
                      <a:endParaRPr lang="es-MX" sz="1600" b="0" i="0" u="none" strike="noStrike" dirty="0" smtClean="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21,893,760</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4"/>
                  </a:ext>
                </a:extLst>
              </a:tr>
              <a:tr h="190500">
                <a:tc>
                  <a:txBody>
                    <a:bodyPr/>
                    <a:lstStyle/>
                    <a:p>
                      <a:pPr algn="l" fontAlgn="b"/>
                      <a:r>
                        <a:rPr lang="es-MX" sz="1600" u="none" strike="noStrike">
                          <a:effectLst/>
                          <a:latin typeface="Arial" panose="020B0604020202020204" pitchFamily="34" charset="0"/>
                          <a:cs typeface="Arial" panose="020B0604020202020204" pitchFamily="34" charset="0"/>
                        </a:rPr>
                        <a:t>84</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MX" sz="1600" u="none" strike="noStrike" dirty="0" smtClean="0">
                          <a:effectLst/>
                          <a:latin typeface="Arial" panose="020B0604020202020204" pitchFamily="34" charset="0"/>
                          <a:cs typeface="Arial" panose="020B0604020202020204" pitchFamily="34" charset="0"/>
                        </a:rPr>
                        <a:t>Exceso U.N.G. Año 2015</a:t>
                      </a:r>
                      <a:endParaRPr lang="es-MX" sz="1600" b="0" i="0" u="none" strike="noStrike" dirty="0" smtClean="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21,893,760</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0</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5"/>
                  </a:ext>
                </a:extLst>
              </a:tr>
              <a:tr h="190500">
                <a:tc>
                  <a:txBody>
                    <a:bodyPr/>
                    <a:lstStyle/>
                    <a:p>
                      <a:pPr algn="l" fontAlgn="b"/>
                      <a:r>
                        <a:rPr lang="es-MX" sz="1600" b="1" u="none" strike="noStrike" dirty="0">
                          <a:effectLst/>
                          <a:latin typeface="Arial" panose="020B0604020202020204" pitchFamily="34" charset="0"/>
                          <a:cs typeface="Arial" panose="020B0604020202020204" pitchFamily="34" charset="0"/>
                        </a:rPr>
                        <a:t>SUMAS IGUALES</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b="1" u="none" strike="noStrike">
                          <a:effectLst/>
                          <a:latin typeface="Arial" panose="020B0604020202020204" pitchFamily="34" charset="0"/>
                          <a:cs typeface="Arial" panose="020B0604020202020204" pitchFamily="34" charset="0"/>
                        </a:rPr>
                        <a:t> </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b="1" u="none" strike="noStrike">
                          <a:effectLst/>
                          <a:latin typeface="Arial" panose="020B0604020202020204" pitchFamily="34" charset="0"/>
                          <a:cs typeface="Arial" panose="020B0604020202020204" pitchFamily="34" charset="0"/>
                        </a:rPr>
                        <a:t>112,462,520</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112,462,520</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6"/>
                  </a:ext>
                </a:extLst>
              </a:tr>
            </a:tbl>
          </a:graphicData>
        </a:graphic>
      </p:graphicFrame>
      <p:graphicFrame>
        <p:nvGraphicFramePr>
          <p:cNvPr id="6" name="13 Tabla"/>
          <p:cNvGraphicFramePr>
            <a:graphicFrameLocks noGrp="1"/>
          </p:cNvGraphicFramePr>
          <p:nvPr>
            <p:extLst>
              <p:ext uri="{D42A27DB-BD31-4B8C-83A1-F6EECF244321}">
                <p14:modId xmlns:p14="http://schemas.microsoft.com/office/powerpoint/2010/main" val="3090467073"/>
              </p:ext>
            </p:extLst>
          </p:nvPr>
        </p:nvGraphicFramePr>
        <p:xfrm>
          <a:off x="539551" y="5052020"/>
          <a:ext cx="8496944" cy="1257300"/>
        </p:xfrm>
        <a:graphic>
          <a:graphicData uri="http://schemas.openxmlformats.org/drawingml/2006/table">
            <a:tbl>
              <a:tblPr>
                <a:tableStyleId>{5C22544A-7EE6-4342-B048-85BDC9FD1C3A}</a:tableStyleId>
              </a:tblPr>
              <a:tblGrid>
                <a:gridCol w="1604434">
                  <a:extLst>
                    <a:ext uri="{9D8B030D-6E8A-4147-A177-3AD203B41FA5}">
                      <a16:colId xmlns:a16="http://schemas.microsoft.com/office/drawing/2014/main" xmlns="" val="20000"/>
                    </a:ext>
                  </a:extLst>
                </a:gridCol>
                <a:gridCol w="4011080">
                  <a:extLst>
                    <a:ext uri="{9D8B030D-6E8A-4147-A177-3AD203B41FA5}">
                      <a16:colId xmlns:a16="http://schemas.microsoft.com/office/drawing/2014/main" xmlns="" val="20001"/>
                    </a:ext>
                  </a:extLst>
                </a:gridCol>
                <a:gridCol w="1440715">
                  <a:extLst>
                    <a:ext uri="{9D8B030D-6E8A-4147-A177-3AD203B41FA5}">
                      <a16:colId xmlns:a16="http://schemas.microsoft.com/office/drawing/2014/main" xmlns="" val="20002"/>
                    </a:ext>
                  </a:extLst>
                </a:gridCol>
                <a:gridCol w="1440715">
                  <a:extLst>
                    <a:ext uri="{9D8B030D-6E8A-4147-A177-3AD203B41FA5}">
                      <a16:colId xmlns:a16="http://schemas.microsoft.com/office/drawing/2014/main" xmlns="" val="20003"/>
                    </a:ext>
                  </a:extLst>
                </a:gridCol>
              </a:tblGrid>
              <a:tr h="190500">
                <a:tc gridSpan="4">
                  <a:txBody>
                    <a:bodyPr/>
                    <a:lstStyle/>
                    <a:p>
                      <a:pPr algn="ctr" fontAlgn="b"/>
                      <a:r>
                        <a:rPr lang="es-MX" sz="1600" b="1" u="none" strike="noStrike" dirty="0">
                          <a:effectLst/>
                          <a:latin typeface="Arial" panose="020B0604020202020204" pitchFamily="34" charset="0"/>
                          <a:cs typeface="Arial" panose="020B0604020202020204" pitchFamily="34" charset="0"/>
                        </a:rPr>
                        <a:t>REGISTRO CONTABLE</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99F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0"/>
                  </a:ext>
                </a:extLst>
              </a:tr>
              <a:tr h="190500">
                <a:tc>
                  <a:txBody>
                    <a:bodyPr/>
                    <a:lstStyle/>
                    <a:p>
                      <a:pPr algn="l" fontAlgn="b"/>
                      <a:r>
                        <a:rPr lang="es-MX" sz="1600" u="none" strike="noStrike" dirty="0" smtClean="0">
                          <a:effectLst/>
                          <a:latin typeface="Arial" panose="020B0604020202020204" pitchFamily="34" charset="0"/>
                          <a:cs typeface="Arial" panose="020B0604020202020204" pitchFamily="34" charset="0"/>
                        </a:rPr>
                        <a:t>360506</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Utilidad del ejercicio no gravada</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a:effectLst/>
                          <a:latin typeface="Arial" panose="020B0604020202020204" pitchFamily="34" charset="0"/>
                          <a:cs typeface="Arial" panose="020B0604020202020204" pitchFamily="34" charset="0"/>
                        </a:rPr>
                        <a:t>81,511,884</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dirty="0">
                          <a:effectLst/>
                          <a:latin typeface="Arial" panose="020B0604020202020204" pitchFamily="34" charset="0"/>
                          <a:cs typeface="Arial" panose="020B0604020202020204" pitchFamily="34" charset="0"/>
                        </a:rPr>
                        <a:t>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1"/>
                  </a:ext>
                </a:extLst>
              </a:tr>
              <a:tr h="190500">
                <a:tc>
                  <a:txBody>
                    <a:bodyPr/>
                    <a:lstStyle/>
                    <a:p>
                      <a:pPr algn="l" fontAlgn="b"/>
                      <a:r>
                        <a:rPr lang="es-MX" sz="1600" u="none" strike="noStrike" dirty="0" smtClean="0">
                          <a:effectLst/>
                          <a:latin typeface="Arial" panose="020B0604020202020204" pitchFamily="34" charset="0"/>
                          <a:cs typeface="Arial" panose="020B0604020202020204" pitchFamily="34" charset="0"/>
                        </a:rPr>
                        <a:t>370505</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dirty="0" smtClean="0">
                          <a:effectLst/>
                          <a:latin typeface="Arial" panose="020B0604020202020204" pitchFamily="34" charset="0"/>
                          <a:cs typeface="Arial" panose="020B0604020202020204" pitchFamily="34" charset="0"/>
                        </a:rPr>
                        <a:t>Utilidades retenidas no gravadas</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u="none" strike="noStrike">
                          <a:effectLst/>
                          <a:latin typeface="Arial" panose="020B0604020202020204" pitchFamily="34" charset="0"/>
                          <a:cs typeface="Arial" panose="020B0604020202020204" pitchFamily="34" charset="0"/>
                        </a:rPr>
                        <a:t> </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81,511,884</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2"/>
                  </a:ext>
                </a:extLst>
              </a:tr>
              <a:tr h="190500">
                <a:tc>
                  <a:txBody>
                    <a:bodyPr/>
                    <a:lstStyle/>
                    <a:p>
                      <a:pPr algn="l" fontAlgn="b"/>
                      <a:r>
                        <a:rPr lang="es-MX" sz="1600" b="1" u="none" strike="noStrike" dirty="0">
                          <a:effectLst/>
                          <a:latin typeface="Arial" panose="020B0604020202020204" pitchFamily="34" charset="0"/>
                          <a:cs typeface="Arial" panose="020B0604020202020204" pitchFamily="34" charset="0"/>
                        </a:rPr>
                        <a:t>SUMAS IGUALES</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l" fontAlgn="b"/>
                      <a:r>
                        <a:rPr lang="es-MX" sz="1600" b="1" u="none" strike="noStrike" dirty="0">
                          <a:effectLst/>
                          <a:latin typeface="Arial" panose="020B0604020202020204" pitchFamily="34" charset="0"/>
                          <a:cs typeface="Arial" panose="020B0604020202020204" pitchFamily="34" charset="0"/>
                        </a:rPr>
                        <a:t>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b="1" u="none" strike="noStrike">
                          <a:effectLst/>
                          <a:latin typeface="Arial" panose="020B0604020202020204" pitchFamily="34" charset="0"/>
                          <a:cs typeface="Arial" panose="020B0604020202020204" pitchFamily="34" charset="0"/>
                        </a:rPr>
                        <a:t>81,511,884</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81,511,884</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xmlns="" val="10003"/>
                  </a:ext>
                </a:extLst>
              </a:tr>
            </a:tbl>
          </a:graphicData>
        </a:graphic>
      </p:graphicFrame>
      <p:graphicFrame>
        <p:nvGraphicFramePr>
          <p:cNvPr id="7" name="8 Tabla"/>
          <p:cNvGraphicFramePr>
            <a:graphicFrameLocks noGrp="1"/>
          </p:cNvGraphicFramePr>
          <p:nvPr>
            <p:extLst>
              <p:ext uri="{D42A27DB-BD31-4B8C-83A1-F6EECF244321}">
                <p14:modId xmlns:p14="http://schemas.microsoft.com/office/powerpoint/2010/main" val="2955923256"/>
              </p:ext>
            </p:extLst>
          </p:nvPr>
        </p:nvGraphicFramePr>
        <p:xfrm>
          <a:off x="683568" y="4238987"/>
          <a:ext cx="7791542" cy="558165"/>
        </p:xfrm>
        <a:graphic>
          <a:graphicData uri="http://schemas.openxmlformats.org/drawingml/2006/table">
            <a:tbl>
              <a:tblPr>
                <a:tableStyleId>{5C22544A-7EE6-4342-B048-85BDC9FD1C3A}</a:tableStyleId>
              </a:tblPr>
              <a:tblGrid>
                <a:gridCol w="7791542">
                  <a:extLst>
                    <a:ext uri="{9D8B030D-6E8A-4147-A177-3AD203B41FA5}">
                      <a16:colId xmlns:a16="http://schemas.microsoft.com/office/drawing/2014/main" xmlns="" val="20000"/>
                    </a:ext>
                  </a:extLst>
                </a:gridCol>
              </a:tblGrid>
              <a:tr h="342900">
                <a:tc>
                  <a:txBody>
                    <a:bodyPr/>
                    <a:lstStyle/>
                    <a:p>
                      <a:pPr algn="just" fontAlgn="ctr"/>
                      <a:r>
                        <a:rPr lang="es-MX" sz="1800" b="1" u="none" strike="noStrike" dirty="0" smtClean="0">
                          <a:effectLst/>
                          <a:latin typeface="Arial" panose="020B0604020202020204" pitchFamily="34" charset="0"/>
                          <a:cs typeface="Arial" panose="020B0604020202020204" pitchFamily="34" charset="0"/>
                        </a:rPr>
                        <a:t>Posteriormente al año siguiente se hace el traslado a la cuenta utilidades</a:t>
                      </a:r>
                      <a:r>
                        <a:rPr lang="es-MX" sz="1800" b="1" u="none" strike="noStrike" baseline="0" dirty="0" smtClean="0">
                          <a:effectLst/>
                          <a:latin typeface="Arial" panose="020B0604020202020204" pitchFamily="34" charset="0"/>
                          <a:cs typeface="Arial" panose="020B0604020202020204" pitchFamily="34" charset="0"/>
                        </a:rPr>
                        <a:t> retenidas</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no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6700392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7" name="6 Tabla"/>
          <p:cNvGraphicFramePr>
            <a:graphicFrameLocks noGrp="1"/>
          </p:cNvGraphicFramePr>
          <p:nvPr>
            <p:extLst>
              <p:ext uri="{D42A27DB-BD31-4B8C-83A1-F6EECF244321}">
                <p14:modId xmlns:p14="http://schemas.microsoft.com/office/powerpoint/2010/main" val="1462468538"/>
              </p:ext>
            </p:extLst>
          </p:nvPr>
        </p:nvGraphicFramePr>
        <p:xfrm>
          <a:off x="2051720" y="1268760"/>
          <a:ext cx="4680520" cy="2070395"/>
        </p:xfrm>
        <a:graphic>
          <a:graphicData uri="http://schemas.openxmlformats.org/drawingml/2006/table">
            <a:tbl>
              <a:tblPr>
                <a:tableStyleId>{5C22544A-7EE6-4342-B048-85BDC9FD1C3A}</a:tableStyleId>
              </a:tblPr>
              <a:tblGrid>
                <a:gridCol w="2588667">
                  <a:extLst>
                    <a:ext uri="{9D8B030D-6E8A-4147-A177-3AD203B41FA5}">
                      <a16:colId xmlns:a16="http://schemas.microsoft.com/office/drawing/2014/main" xmlns="" val="20000"/>
                    </a:ext>
                  </a:extLst>
                </a:gridCol>
                <a:gridCol w="2091853">
                  <a:extLst>
                    <a:ext uri="{9D8B030D-6E8A-4147-A177-3AD203B41FA5}">
                      <a16:colId xmlns:a16="http://schemas.microsoft.com/office/drawing/2014/main" xmlns="" val="20001"/>
                    </a:ext>
                  </a:extLst>
                </a:gridCol>
              </a:tblGrid>
              <a:tr h="414079">
                <a:tc gridSpan="2">
                  <a:txBody>
                    <a:bodyPr/>
                    <a:lstStyle/>
                    <a:p>
                      <a:pPr algn="ctr" fontAlgn="b"/>
                      <a:r>
                        <a:rPr lang="es-CO" sz="2400" u="none" strike="noStrike" dirty="0" smtClean="0">
                          <a:effectLst/>
                          <a:latin typeface="Arial" pitchFamily="34" charset="0"/>
                          <a:cs typeface="Arial" pitchFamily="34" charset="0"/>
                        </a:rPr>
                        <a:t>83. </a:t>
                      </a:r>
                      <a:r>
                        <a:rPr lang="es-CO" sz="2400" u="none" strike="noStrike" dirty="0">
                          <a:effectLst/>
                          <a:latin typeface="Arial" pitchFamily="34" charset="0"/>
                          <a:cs typeface="Arial" pitchFamily="34" charset="0"/>
                        </a:rPr>
                        <a:t>U.N.G. AÑO </a:t>
                      </a:r>
                      <a:r>
                        <a:rPr lang="es-CO" sz="2400" u="none" strike="noStrike" dirty="0" smtClean="0">
                          <a:effectLst/>
                          <a:latin typeface="Arial" pitchFamily="34" charset="0"/>
                          <a:cs typeface="Arial" pitchFamily="34" charset="0"/>
                        </a:rPr>
                        <a:t>2015</a:t>
                      </a:r>
                      <a:endParaRPr lang="es-CO" sz="2400" b="1" i="0" u="none" strike="noStrike" dirty="0">
                        <a:solidFill>
                          <a:srgbClr val="000000"/>
                        </a:solidFill>
                        <a:effectLst/>
                        <a:latin typeface="Arial" pitchFamily="34" charset="0"/>
                        <a:cs typeface="Arial" pitchFamily="34" charset="0"/>
                      </a:endParaRPr>
                    </a:p>
                  </a:txBody>
                  <a:tcPr marL="9525" marR="9525" marT="9525" marB="0" anchor="b">
                    <a:lnB w="12700" cap="flat" cmpd="sng" algn="ctr">
                      <a:solidFill>
                        <a:schemeClr val="tx1"/>
                      </a:solidFill>
                      <a:prstDash val="solid"/>
                      <a:round/>
                      <a:headEnd type="none" w="med" len="med"/>
                      <a:tailEnd type="none" w="med" len="med"/>
                    </a:lnB>
                    <a:solidFill>
                      <a:srgbClr val="9999FF"/>
                    </a:solidFill>
                  </a:tcPr>
                </a:tc>
                <a:tc hMerge="1">
                  <a:txBody>
                    <a:bodyPr/>
                    <a:lstStyle/>
                    <a:p>
                      <a:endParaRPr lang="es-CO"/>
                    </a:p>
                  </a:txBody>
                  <a:tcPr/>
                </a:tc>
                <a:extLst>
                  <a:ext uri="{0D108BD9-81ED-4DB2-BD59-A6C34878D82A}">
                    <a16:rowId xmlns:a16="http://schemas.microsoft.com/office/drawing/2014/main" xmlns="" val="10000"/>
                  </a:ext>
                </a:extLst>
              </a:tr>
              <a:tr h="414079">
                <a:tc>
                  <a:txBody>
                    <a:bodyPr/>
                    <a:lstStyle/>
                    <a:p>
                      <a:pPr algn="l" fontAlgn="b"/>
                      <a:r>
                        <a:rPr lang="es-CO" sz="2400" u="none" strike="noStrike" dirty="0">
                          <a:effectLst/>
                          <a:latin typeface="Arial" pitchFamily="34" charset="0"/>
                          <a:cs typeface="Arial" pitchFamily="34" charset="0"/>
                        </a:rPr>
                        <a:t>         22.013.013 </a:t>
                      </a:r>
                      <a:endParaRPr lang="es-CO" sz="24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s-CO" sz="2400" u="none" strike="noStrike" dirty="0">
                          <a:effectLst/>
                          <a:latin typeface="Arial" pitchFamily="34" charset="0"/>
                          <a:cs typeface="Arial" pitchFamily="34" charset="0"/>
                        </a:rPr>
                        <a:t>  21.893.760 </a:t>
                      </a:r>
                      <a:endParaRPr lang="es-CO" sz="24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414079">
                <a:tc>
                  <a:txBody>
                    <a:bodyPr/>
                    <a:lstStyle/>
                    <a:p>
                      <a:pPr algn="l" fontAlgn="b"/>
                      <a:r>
                        <a:rPr lang="es-CO" sz="2400" u="none" strike="noStrike" dirty="0">
                          <a:effectLst/>
                          <a:latin typeface="Arial" pitchFamily="34" charset="0"/>
                          <a:cs typeface="Arial" pitchFamily="34" charset="0"/>
                        </a:rPr>
                        <a:t>               </a:t>
                      </a:r>
                      <a:r>
                        <a:rPr lang="es-CO" sz="2400" b="1" u="none" strike="noStrike" dirty="0">
                          <a:effectLst/>
                          <a:latin typeface="Arial" pitchFamily="34" charset="0"/>
                          <a:cs typeface="Arial" pitchFamily="34" charset="0"/>
                        </a:rPr>
                        <a:t>119.253</a:t>
                      </a:r>
                      <a:r>
                        <a:rPr lang="es-CO" sz="2400" u="none" strike="noStrike" dirty="0">
                          <a:effectLst/>
                          <a:latin typeface="Arial" pitchFamily="34" charset="0"/>
                          <a:cs typeface="Arial" pitchFamily="34" charset="0"/>
                        </a:rPr>
                        <a:t> </a:t>
                      </a:r>
                      <a:endParaRPr lang="es-CO" sz="24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l" fontAlgn="b"/>
                      <a:r>
                        <a:rPr lang="es-CO" sz="2400" u="none" strike="noStrike" dirty="0">
                          <a:effectLst/>
                          <a:latin typeface="Arial" pitchFamily="34" charset="0"/>
                          <a:cs typeface="Arial" pitchFamily="34" charset="0"/>
                        </a:rPr>
                        <a:t> </a:t>
                      </a:r>
                      <a:endParaRPr lang="es-CO" sz="24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xmlns="" val="10002"/>
                  </a:ext>
                </a:extLst>
              </a:tr>
              <a:tr h="414079">
                <a:tc>
                  <a:txBody>
                    <a:bodyPr/>
                    <a:lstStyle/>
                    <a:p>
                      <a:pPr algn="l" fontAlgn="b"/>
                      <a:endParaRPr lang="es-CO" sz="24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c>
                  <a:txBody>
                    <a:bodyPr/>
                    <a:lstStyle/>
                    <a:p>
                      <a:pPr algn="l" fontAlgn="b"/>
                      <a:r>
                        <a:rPr lang="es-CO" sz="2400" u="none" strike="noStrike" dirty="0">
                          <a:effectLst/>
                          <a:latin typeface="Arial" pitchFamily="34" charset="0"/>
                          <a:cs typeface="Arial" pitchFamily="34" charset="0"/>
                        </a:rPr>
                        <a:t> </a:t>
                      </a:r>
                      <a:endParaRPr lang="es-CO" sz="24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xmlns="" val="10003"/>
                  </a:ext>
                </a:extLst>
              </a:tr>
              <a:tr h="414079">
                <a:tc>
                  <a:txBody>
                    <a:bodyPr/>
                    <a:lstStyle/>
                    <a:p>
                      <a:pPr algn="l" fontAlgn="b"/>
                      <a:endParaRPr lang="es-CO" sz="24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c>
                  <a:txBody>
                    <a:bodyPr/>
                    <a:lstStyle/>
                    <a:p>
                      <a:pPr algn="l" fontAlgn="b"/>
                      <a:r>
                        <a:rPr lang="es-CO" sz="2400" u="none" strike="noStrike" dirty="0">
                          <a:effectLst/>
                          <a:latin typeface="Arial" pitchFamily="34" charset="0"/>
                          <a:cs typeface="Arial" pitchFamily="34" charset="0"/>
                        </a:rPr>
                        <a:t> </a:t>
                      </a:r>
                      <a:endParaRPr lang="es-CO" sz="24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0950137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218" name="Picture 2" descr="http://www.siscont.com.co/archivos/articulos/imagenes%20articulos/liquidador%20interes%20mor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1052736"/>
            <a:ext cx="3810000" cy="25812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3 Tabla"/>
          <p:cNvGraphicFramePr>
            <a:graphicFrameLocks noGrp="1"/>
          </p:cNvGraphicFramePr>
          <p:nvPr>
            <p:extLst>
              <p:ext uri="{D42A27DB-BD31-4B8C-83A1-F6EECF244321}">
                <p14:modId xmlns:p14="http://schemas.microsoft.com/office/powerpoint/2010/main" val="315977506"/>
              </p:ext>
            </p:extLst>
          </p:nvPr>
        </p:nvGraphicFramePr>
        <p:xfrm>
          <a:off x="683568" y="3356992"/>
          <a:ext cx="7581900" cy="2421880"/>
        </p:xfrm>
        <a:graphic>
          <a:graphicData uri="http://schemas.openxmlformats.org/drawingml/2006/table">
            <a:tbl>
              <a:tblPr/>
              <a:tblGrid>
                <a:gridCol w="7581900">
                  <a:extLst>
                    <a:ext uri="{9D8B030D-6E8A-4147-A177-3AD203B41FA5}">
                      <a16:colId xmlns:a16="http://schemas.microsoft.com/office/drawing/2014/main" xmlns="" val="20000"/>
                    </a:ext>
                  </a:extLst>
                </a:gridCol>
              </a:tblGrid>
              <a:tr h="242188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auto"/>
                      <a:r>
                        <a:rPr lang="es-MX" sz="2400" b="0" kern="1200" dirty="0">
                          <a:solidFill>
                            <a:schemeClr val="tx2">
                              <a:lumMod val="50000"/>
                            </a:schemeClr>
                          </a:solidFill>
                          <a:effectLst/>
                          <a:latin typeface="Arial" panose="020B0604020202020204" pitchFamily="34" charset="0"/>
                          <a:ea typeface="+mn-ea"/>
                          <a:cs typeface="Arial" panose="020B0604020202020204" pitchFamily="34" charset="0"/>
                        </a:rPr>
                        <a:t>La compañía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La</a:t>
                      </a:r>
                      <a:r>
                        <a:rPr lang="es-MX" sz="2400" b="0" kern="1200" baseline="0" dirty="0" smtClean="0">
                          <a:solidFill>
                            <a:schemeClr val="tx2">
                              <a:lumMod val="50000"/>
                            </a:schemeClr>
                          </a:solidFill>
                          <a:effectLst/>
                          <a:latin typeface="Arial" panose="020B0604020202020204" pitchFamily="34" charset="0"/>
                          <a:ea typeface="+mn-ea"/>
                          <a:cs typeface="Arial" panose="020B0604020202020204" pitchFamily="34" charset="0"/>
                        </a:rPr>
                        <a:t> Norteña S</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AS </a:t>
                      </a:r>
                      <a:r>
                        <a:rPr lang="es-MX" sz="2400" b="0" kern="1200" dirty="0">
                          <a:solidFill>
                            <a:schemeClr val="tx2">
                              <a:lumMod val="50000"/>
                            </a:schemeClr>
                          </a:solidFill>
                          <a:effectLst/>
                          <a:latin typeface="Arial" panose="020B0604020202020204" pitchFamily="34" charset="0"/>
                          <a:ea typeface="+mn-ea"/>
                          <a:cs typeface="Arial" panose="020B0604020202020204" pitchFamily="34" charset="0"/>
                        </a:rPr>
                        <a:t>tomo dos prestamos durante el año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2015 </a:t>
                      </a:r>
                      <a:r>
                        <a:rPr lang="es-MX" sz="2400" b="0" kern="1200" dirty="0">
                          <a:solidFill>
                            <a:schemeClr val="tx2">
                              <a:lumMod val="50000"/>
                            </a:schemeClr>
                          </a:solidFill>
                          <a:effectLst/>
                          <a:latin typeface="Arial" panose="020B0604020202020204" pitchFamily="34" charset="0"/>
                          <a:ea typeface="+mn-ea"/>
                          <a:cs typeface="Arial" panose="020B0604020202020204" pitchFamily="34" charset="0"/>
                        </a:rPr>
                        <a:t>así: Uno recibido el 1 de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febrero por </a:t>
                      </a:r>
                      <a:r>
                        <a:rPr lang="es-MX" sz="2400" b="0" kern="1200" dirty="0">
                          <a:solidFill>
                            <a:schemeClr val="tx2">
                              <a:lumMod val="50000"/>
                            </a:schemeClr>
                          </a:solidFill>
                          <a:effectLst/>
                          <a:latin typeface="Arial" panose="020B0604020202020204" pitchFamily="34" charset="0"/>
                          <a:ea typeface="+mn-ea"/>
                          <a:cs typeface="Arial" panose="020B0604020202020204" pitchFamily="34" charset="0"/>
                        </a:rPr>
                        <a:t>valor de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$400.000.000 </a:t>
                      </a:r>
                      <a:r>
                        <a:rPr lang="es-MX" sz="2400" b="0" kern="1200" dirty="0">
                          <a:solidFill>
                            <a:schemeClr val="tx2">
                              <a:lumMod val="50000"/>
                            </a:schemeClr>
                          </a:solidFill>
                          <a:effectLst/>
                          <a:latin typeface="Arial" panose="020B0604020202020204" pitchFamily="34" charset="0"/>
                          <a:ea typeface="+mn-ea"/>
                          <a:cs typeface="Arial" panose="020B0604020202020204" pitchFamily="34" charset="0"/>
                        </a:rPr>
                        <a:t>y pagado en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tres cuotas</a:t>
                      </a:r>
                      <a:r>
                        <a:rPr lang="es-MX" sz="2400" b="0" kern="1200" dirty="0">
                          <a:solidFill>
                            <a:schemeClr val="tx2">
                              <a:lumMod val="50000"/>
                            </a:schemeClr>
                          </a:solidFill>
                          <a:effectLst/>
                          <a:latin typeface="Arial" panose="020B0604020202020204" pitchFamily="34" charset="0"/>
                          <a:ea typeface="+mn-ea"/>
                          <a:cs typeface="Arial" panose="020B0604020202020204" pitchFamily="34" charset="0"/>
                        </a:rPr>
                        <a:t>; el segundo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el 1</a:t>
                      </a:r>
                      <a:r>
                        <a:rPr lang="es-MX" sz="2400" b="0" kern="1200" baseline="0" dirty="0" smtClean="0">
                          <a:solidFill>
                            <a:schemeClr val="tx2">
                              <a:lumMod val="50000"/>
                            </a:schemeClr>
                          </a:solidFill>
                          <a:effectLst/>
                          <a:latin typeface="Arial" panose="020B0604020202020204" pitchFamily="34" charset="0"/>
                          <a:ea typeface="+mn-ea"/>
                          <a:cs typeface="Arial" panose="020B0604020202020204" pitchFamily="34" charset="0"/>
                        </a:rPr>
                        <a:t> de julio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por $200.000.000 </a:t>
                      </a:r>
                      <a:r>
                        <a:rPr lang="es-MX" sz="2400" b="0" kern="1200" dirty="0">
                          <a:solidFill>
                            <a:schemeClr val="tx2">
                              <a:lumMod val="50000"/>
                            </a:schemeClr>
                          </a:solidFill>
                          <a:effectLst/>
                          <a:latin typeface="Arial" panose="020B0604020202020204" pitchFamily="34" charset="0"/>
                          <a:ea typeface="+mn-ea"/>
                          <a:cs typeface="Arial" panose="020B0604020202020204" pitchFamily="34" charset="0"/>
                        </a:rPr>
                        <a:t>cancelado en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6 </a:t>
                      </a:r>
                      <a:r>
                        <a:rPr lang="es-MX" sz="2400" b="0" kern="1200" dirty="0">
                          <a:solidFill>
                            <a:schemeClr val="tx2">
                              <a:lumMod val="50000"/>
                            </a:schemeClr>
                          </a:solidFill>
                          <a:effectLst/>
                          <a:latin typeface="Arial" panose="020B0604020202020204" pitchFamily="34" charset="0"/>
                          <a:ea typeface="+mn-ea"/>
                          <a:cs typeface="Arial" panose="020B0604020202020204" pitchFamily="34" charset="0"/>
                        </a:rPr>
                        <a:t>cuotas. Los dos créditos a una tasa del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1.10% </a:t>
                      </a:r>
                      <a:r>
                        <a:rPr lang="es-MX" sz="2400" b="0" kern="1200" dirty="0">
                          <a:solidFill>
                            <a:schemeClr val="tx2">
                              <a:lumMod val="50000"/>
                            </a:schemeClr>
                          </a:solidFill>
                          <a:effectLst/>
                          <a:latin typeface="Arial" panose="020B0604020202020204" pitchFamily="34" charset="0"/>
                          <a:ea typeface="+mn-ea"/>
                          <a:cs typeface="Arial" panose="020B0604020202020204" pitchFamily="34" charset="0"/>
                        </a:rPr>
                        <a:t>y su patrimonio líquido año anterior fue de </a:t>
                      </a:r>
                      <a:r>
                        <a:rPr lang="es-MX" sz="2400" b="0" kern="1200" dirty="0" smtClean="0">
                          <a:solidFill>
                            <a:schemeClr val="tx2">
                              <a:lumMod val="50000"/>
                            </a:schemeClr>
                          </a:solidFill>
                          <a:effectLst/>
                          <a:latin typeface="Arial" panose="020B0604020202020204" pitchFamily="34" charset="0"/>
                          <a:ea typeface="+mn-ea"/>
                          <a:cs typeface="Arial" panose="020B0604020202020204" pitchFamily="34" charset="0"/>
                        </a:rPr>
                        <a:t>$53.023.000</a:t>
                      </a:r>
                      <a:endParaRPr lang="es-MX" sz="2400" b="0" kern="1200" dirty="0">
                        <a:solidFill>
                          <a:schemeClr val="tx2">
                            <a:lumMod val="50000"/>
                          </a:schemeClr>
                        </a:solidFill>
                        <a:effectLst/>
                        <a:latin typeface="Arial" panose="020B0604020202020204" pitchFamily="34" charset="0"/>
                        <a:ea typeface="+mn-ea"/>
                        <a:cs typeface="Arial" panose="020B0604020202020204" pitchFamily="34" charset="0"/>
                      </a:endParaRPr>
                    </a:p>
                  </a:txBody>
                  <a:tcPr marL="9525" marR="9525" marT="9527"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4" name="4 CuadroTexto"/>
          <p:cNvSpPr txBox="1">
            <a:spLocks noChangeArrowheads="1"/>
          </p:cNvSpPr>
          <p:nvPr/>
        </p:nvSpPr>
        <p:spPr bwMode="auto">
          <a:xfrm>
            <a:off x="842963" y="295329"/>
            <a:ext cx="7689850" cy="954750"/>
          </a:xfrm>
          <a:prstGeom prst="rect">
            <a:avLst/>
          </a:prstGeom>
          <a:noFill/>
          <a:ln w="9525">
            <a:noFill/>
            <a:miter lim="800000"/>
            <a:headEnd/>
            <a:tailEnd/>
          </a:ln>
          <a:effectLst/>
          <a:scene3d>
            <a:camera prst="orthographicFront">
              <a:rot lat="0" lon="0" rev="0"/>
            </a:camera>
            <a:lightRig rig="glow" dir="t">
              <a:rot lat="0" lon="0" rev="4800000"/>
            </a:lightRig>
          </a:scene3d>
          <a:sp3d prstMaterial="matte">
            <a:bevelT w="127000" h="63500"/>
          </a:sp3d>
        </p:spPr>
        <p:txBody>
          <a:bodyPr wrap="square" lIns="92075" tIns="46038" rIns="92075" bIns="46038">
            <a:spAutoFit/>
          </a:bodyPr>
          <a:lstStyle>
            <a:defPPr>
              <a:defRPr lang="es-CO"/>
            </a:defPPr>
            <a:lvl1pPr algn="ctr" defTabSz="762000">
              <a:spcBef>
                <a:spcPct val="50000"/>
              </a:spcBef>
              <a:defRPr sz="4400">
                <a:solidFill>
                  <a:schemeClr val="tx2">
                    <a:lumMod val="50000"/>
                  </a:schemeClr>
                </a:solidFill>
                <a:effectLst>
                  <a:outerShdw blurRad="38100" dist="38100" dir="2700000" algn="tl">
                    <a:srgbClr val="000000"/>
                  </a:outerShdw>
                </a:effectLst>
                <a:latin typeface="Arial" panose="020B0604020202020204" pitchFamily="34" charset="0"/>
                <a:cs typeface="Arial"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s-ES_tradnl" altLang="es-CO" sz="2800" b="1" dirty="0" smtClean="0">
                <a:effectLst/>
              </a:rPr>
              <a:t>CALCULO DE LOS INTERESES DEDUCIBLES. SUBCAPITALIZACIÓN</a:t>
            </a:r>
            <a:endParaRPr lang="es-ES_tradnl" altLang="es-CO" sz="2800" b="1" dirty="0">
              <a:effectLst/>
            </a:endParaRPr>
          </a:p>
        </p:txBody>
      </p:sp>
    </p:spTree>
    <p:extLst>
      <p:ext uri="{BB962C8B-B14F-4D97-AF65-F5344CB8AC3E}">
        <p14:creationId xmlns:p14="http://schemas.microsoft.com/office/powerpoint/2010/main" val="13552236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4015780193"/>
              </p:ext>
            </p:extLst>
          </p:nvPr>
        </p:nvGraphicFramePr>
        <p:xfrm>
          <a:off x="755576" y="404664"/>
          <a:ext cx="8064895" cy="5811619"/>
        </p:xfrm>
        <a:graphic>
          <a:graphicData uri="http://schemas.openxmlformats.org/drawingml/2006/table">
            <a:tbl>
              <a:tblPr>
                <a:tableStyleId>{5C22544A-7EE6-4342-B048-85BDC9FD1C3A}</a:tableStyleId>
              </a:tblPr>
              <a:tblGrid>
                <a:gridCol w="3473753">
                  <a:extLst>
                    <a:ext uri="{9D8B030D-6E8A-4147-A177-3AD203B41FA5}">
                      <a16:colId xmlns:a16="http://schemas.microsoft.com/office/drawing/2014/main" xmlns="" val="20000"/>
                    </a:ext>
                  </a:extLst>
                </a:gridCol>
                <a:gridCol w="1898984">
                  <a:extLst>
                    <a:ext uri="{9D8B030D-6E8A-4147-A177-3AD203B41FA5}">
                      <a16:colId xmlns:a16="http://schemas.microsoft.com/office/drawing/2014/main" xmlns="" val="20001"/>
                    </a:ext>
                  </a:extLst>
                </a:gridCol>
                <a:gridCol w="2692158">
                  <a:extLst>
                    <a:ext uri="{9D8B030D-6E8A-4147-A177-3AD203B41FA5}">
                      <a16:colId xmlns:a16="http://schemas.microsoft.com/office/drawing/2014/main" xmlns="" val="20002"/>
                    </a:ext>
                  </a:extLst>
                </a:gridCol>
              </a:tblGrid>
              <a:tr h="477056">
                <a:tc gridSpan="3">
                  <a:txBody>
                    <a:bodyPr/>
                    <a:lstStyle/>
                    <a:p>
                      <a:pPr algn="ctr" fontAlgn="ctr"/>
                      <a:r>
                        <a:rPr lang="es-CO" sz="1800" b="1" u="none" strike="noStrike" dirty="0">
                          <a:effectLst/>
                          <a:latin typeface="Arial" pitchFamily="34" charset="0"/>
                          <a:cs typeface="Arial" pitchFamily="34" charset="0"/>
                        </a:rPr>
                        <a:t>SUBCAPITALIZACIÓN" ARTÍCULO 118-1 DEL E.T. (Decretos 3027 de 2013 y 627 de 2014)</a:t>
                      </a:r>
                      <a:endParaRPr lang="es-CO" sz="1800" b="1" i="0" u="none" strike="noStrike" dirty="0">
                        <a:solidFill>
                          <a:srgbClr val="000000"/>
                        </a:solidFill>
                        <a:effectLst/>
                        <a:latin typeface="Arial" pitchFamily="34" charset="0"/>
                        <a:cs typeface="Arial" pitchFamily="34" charset="0"/>
                      </a:endParaRPr>
                    </a:p>
                  </a:txBody>
                  <a:tcPr marL="8674" marR="8674" marT="86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xmlns="" val="10000"/>
                  </a:ext>
                </a:extLst>
              </a:tr>
              <a:tr h="175210">
                <a:tc>
                  <a:txBody>
                    <a:bodyPr/>
                    <a:lstStyle/>
                    <a:p>
                      <a:pPr algn="l" fontAlgn="b"/>
                      <a:endParaRPr lang="es-CO" sz="1800" b="0" i="0" u="none" strike="noStrike">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s-CO" sz="1800" b="0" i="0" u="none" strike="noStrike" dirty="0">
                        <a:effectLst/>
                        <a:latin typeface="Arial" pitchFamily="34" charset="0"/>
                        <a:cs typeface="Arial" pitchFamily="34" charset="0"/>
                      </a:endParaRPr>
                    </a:p>
                  </a:txBody>
                  <a:tcPr marL="8674" marR="8674" marT="867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800" b="0" i="0" u="none" strike="noStrike">
                        <a:effectLst/>
                        <a:latin typeface="Arial" pitchFamily="34" charset="0"/>
                        <a:cs typeface="Arial" pitchFamily="34" charset="0"/>
                      </a:endParaRPr>
                    </a:p>
                  </a:txBody>
                  <a:tcPr marL="8674" marR="8674" marT="8674"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60213">
                <a:tc gridSpan="2">
                  <a:txBody>
                    <a:bodyPr/>
                    <a:lstStyle/>
                    <a:p>
                      <a:pPr algn="l" fontAlgn="b"/>
                      <a:r>
                        <a:rPr lang="es-CO" sz="1800" u="none" strike="noStrike" dirty="0">
                          <a:effectLst/>
                          <a:latin typeface="Arial" pitchFamily="34" charset="0"/>
                          <a:cs typeface="Arial" pitchFamily="34" charset="0"/>
                        </a:rPr>
                        <a:t>Patrimonio líquido a diciembre 31 de </a:t>
                      </a:r>
                      <a:r>
                        <a:rPr lang="es-CO" sz="1800" u="none" strike="noStrike" dirty="0" smtClean="0">
                          <a:effectLst/>
                          <a:latin typeface="Arial" pitchFamily="34" charset="0"/>
                          <a:cs typeface="Arial" pitchFamily="34" charset="0"/>
                        </a:rPr>
                        <a:t>2014</a:t>
                      </a: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CO"/>
                    </a:p>
                  </a:txBody>
                  <a:tcPr/>
                </a:tc>
                <a:tc>
                  <a:txBody>
                    <a:bodyPr/>
                    <a:lstStyle/>
                    <a:p>
                      <a:pPr algn="l" fontAlgn="b"/>
                      <a:r>
                        <a:rPr lang="es-CO" sz="1800" u="none" strike="noStrike" dirty="0">
                          <a:effectLst/>
                          <a:latin typeface="Arial" pitchFamily="34" charset="0"/>
                          <a:cs typeface="Arial" pitchFamily="34" charset="0"/>
                        </a:rPr>
                        <a:t>                53.023.000 </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75210">
                <a:tc>
                  <a:txBody>
                    <a:bodyPr/>
                    <a:lstStyle/>
                    <a:p>
                      <a:pPr algn="l" fontAlgn="b"/>
                      <a:endParaRPr lang="es-CO" sz="1800" b="0" i="0" u="none" strike="noStrike">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s-CO" sz="1800" b="0" i="0" u="none" strike="noStrike">
                        <a:effectLst/>
                        <a:latin typeface="Arial" pitchFamily="34" charset="0"/>
                        <a:cs typeface="Arial" pitchFamily="34" charset="0"/>
                      </a:endParaRPr>
                    </a:p>
                  </a:txBody>
                  <a:tcPr marL="8674" marR="8674" marT="867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800" b="0" i="0" u="none" strike="noStrike">
                        <a:effectLst/>
                        <a:latin typeface="Arial" pitchFamily="34" charset="0"/>
                        <a:cs typeface="Arial" pitchFamily="34" charset="0"/>
                      </a:endParaRPr>
                    </a:p>
                  </a:txBody>
                  <a:tcPr marL="8674" marR="8674" marT="8674"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607163">
                <a:tc gridSpan="2">
                  <a:txBody>
                    <a:bodyPr/>
                    <a:lstStyle/>
                    <a:p>
                      <a:pPr algn="l" fontAlgn="b"/>
                      <a:r>
                        <a:rPr lang="es-CO" sz="1800" u="none" strike="noStrike" dirty="0">
                          <a:effectLst/>
                          <a:latin typeface="Arial" pitchFamily="34" charset="0"/>
                          <a:cs typeface="Arial" pitchFamily="34" charset="0"/>
                        </a:rPr>
                        <a:t>Límite de endeudamiento promedio durante el </a:t>
                      </a:r>
                      <a:r>
                        <a:rPr lang="es-CO" sz="1800" u="none" strike="noStrike" dirty="0" smtClean="0">
                          <a:effectLst/>
                          <a:latin typeface="Arial" pitchFamily="34" charset="0"/>
                          <a:cs typeface="Arial" pitchFamily="34" charset="0"/>
                        </a:rPr>
                        <a:t>2015 </a:t>
                      </a:r>
                      <a:r>
                        <a:rPr lang="es-CO" sz="1800" u="none" strike="noStrike" dirty="0">
                          <a:effectLst/>
                          <a:latin typeface="Arial" pitchFamily="34" charset="0"/>
                          <a:cs typeface="Arial" pitchFamily="34" charset="0"/>
                        </a:rPr>
                        <a:t>(patrimonio líquido del </a:t>
                      </a:r>
                      <a:r>
                        <a:rPr lang="es-CO" sz="1800" u="none" strike="noStrike" dirty="0" smtClean="0">
                          <a:effectLst/>
                          <a:latin typeface="Arial" pitchFamily="34" charset="0"/>
                          <a:cs typeface="Arial" pitchFamily="34" charset="0"/>
                        </a:rPr>
                        <a:t>2014 </a:t>
                      </a:r>
                      <a:r>
                        <a:rPr lang="es-CO" sz="1800" u="none" strike="noStrike" dirty="0">
                          <a:effectLst/>
                          <a:latin typeface="Arial" pitchFamily="34" charset="0"/>
                          <a:cs typeface="Arial" pitchFamily="34" charset="0"/>
                        </a:rPr>
                        <a:t>x 3)</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CO"/>
                    </a:p>
                  </a:txBody>
                  <a:tcPr/>
                </a:tc>
                <a:tc>
                  <a:txBody>
                    <a:bodyPr/>
                    <a:lstStyle/>
                    <a:p>
                      <a:pPr algn="l" fontAlgn="b"/>
                      <a:r>
                        <a:rPr lang="es-CO" sz="1800" u="none" strike="noStrike" dirty="0">
                          <a:effectLst/>
                          <a:latin typeface="Arial" pitchFamily="34" charset="0"/>
                          <a:cs typeface="Arial" pitchFamily="34" charset="0"/>
                        </a:rPr>
                        <a:t>             </a:t>
                      </a:r>
                      <a:r>
                        <a:rPr lang="es-CO" sz="1800" u="none" strike="noStrike" dirty="0">
                          <a:effectLst/>
                          <a:latin typeface="Arial" pitchFamily="34" charset="0"/>
                          <a:cs typeface="Arial" pitchFamily="34" charset="0"/>
                          <a:hlinkClick r:id="rId3" action="ppaction://hlinksldjump"/>
                        </a:rPr>
                        <a:t>159.069.000</a:t>
                      </a:r>
                      <a:r>
                        <a:rPr lang="es-CO" sz="1800" u="none" strike="noStrike" dirty="0">
                          <a:effectLst/>
                          <a:latin typeface="Arial" pitchFamily="34" charset="0"/>
                          <a:cs typeface="Arial" pitchFamily="34" charset="0"/>
                        </a:rPr>
                        <a:t> </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175210">
                <a:tc>
                  <a:txBody>
                    <a:bodyPr/>
                    <a:lstStyle/>
                    <a:p>
                      <a:pPr algn="l" fontAlgn="b"/>
                      <a:endParaRPr lang="es-CO" sz="1800" b="0" i="0" u="none" strike="noStrike">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800" b="0" i="0" u="none" strike="noStrike">
                        <a:effectLst/>
                        <a:latin typeface="Arial" pitchFamily="34" charset="0"/>
                        <a:cs typeface="Arial" pitchFamily="34" charset="0"/>
                      </a:endParaRPr>
                    </a:p>
                  </a:txBody>
                  <a:tcPr marL="8674" marR="8674" marT="867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800" b="0" i="0" u="none" strike="noStrike">
                        <a:effectLst/>
                        <a:latin typeface="Arial" pitchFamily="34" charset="0"/>
                        <a:cs typeface="Arial" pitchFamily="34" charset="0"/>
                      </a:endParaRPr>
                    </a:p>
                  </a:txBody>
                  <a:tcPr marL="8674" marR="8674" marT="8674"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182149">
                <a:tc gridSpan="3">
                  <a:txBody>
                    <a:bodyPr/>
                    <a:lstStyle/>
                    <a:p>
                      <a:pPr algn="ctr" fontAlgn="b"/>
                      <a:r>
                        <a:rPr lang="es-CO" sz="1800" b="1" u="none" strike="noStrike" dirty="0">
                          <a:effectLst/>
                          <a:latin typeface="Arial" pitchFamily="34" charset="0"/>
                          <a:cs typeface="Arial" pitchFamily="34" charset="0"/>
                        </a:rPr>
                        <a:t>Créditos tomados durante el año </a:t>
                      </a:r>
                      <a:r>
                        <a:rPr lang="es-CO" sz="1800" b="1" u="none" strike="noStrike" dirty="0" smtClean="0">
                          <a:effectLst/>
                          <a:latin typeface="Arial" pitchFamily="34" charset="0"/>
                          <a:cs typeface="Arial" pitchFamily="34" charset="0"/>
                        </a:rPr>
                        <a:t>2015</a:t>
                      </a:r>
                      <a:endParaRPr lang="es-CO" sz="1800" b="1"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xmlns="" val="10006"/>
                  </a:ext>
                </a:extLst>
              </a:tr>
              <a:tr h="546446">
                <a:tc>
                  <a:txBody>
                    <a:bodyPr/>
                    <a:lstStyle/>
                    <a:p>
                      <a:pPr algn="ctr" fontAlgn="ctr"/>
                      <a:r>
                        <a:rPr lang="es-CO" sz="1800" b="1" u="none" strike="noStrike" dirty="0">
                          <a:effectLst/>
                          <a:latin typeface="Arial" pitchFamily="34" charset="0"/>
                          <a:cs typeface="Arial" pitchFamily="34" charset="0"/>
                        </a:rPr>
                        <a:t> Detalles de los préstamos </a:t>
                      </a:r>
                      <a:br>
                        <a:rPr lang="es-CO" sz="1800" b="1" u="none" strike="noStrike" dirty="0">
                          <a:effectLst/>
                          <a:latin typeface="Arial" pitchFamily="34" charset="0"/>
                          <a:cs typeface="Arial" pitchFamily="34" charset="0"/>
                        </a:rPr>
                      </a:br>
                      <a:r>
                        <a:rPr lang="es-CO" sz="1800" b="1" u="none" strike="noStrike" dirty="0">
                          <a:effectLst/>
                          <a:latin typeface="Arial" pitchFamily="34" charset="0"/>
                          <a:cs typeface="Arial" pitchFamily="34" charset="0"/>
                        </a:rPr>
                        <a:t>tomados en </a:t>
                      </a:r>
                      <a:r>
                        <a:rPr lang="es-CO" sz="1800" b="1" u="none" strike="noStrike" dirty="0" smtClean="0">
                          <a:effectLst/>
                          <a:latin typeface="Arial" pitchFamily="34" charset="0"/>
                          <a:cs typeface="Arial" pitchFamily="34" charset="0"/>
                        </a:rPr>
                        <a:t>2015</a:t>
                      </a:r>
                      <a:endParaRPr lang="es-CO" sz="1800" b="1" i="0" u="none" strike="noStrike" dirty="0">
                        <a:effectLst/>
                        <a:latin typeface="Arial" pitchFamily="34" charset="0"/>
                        <a:cs typeface="Arial" pitchFamily="34" charset="0"/>
                      </a:endParaRPr>
                    </a:p>
                  </a:txBody>
                  <a:tcPr marL="8674" marR="8674" marT="86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800" b="1" u="none" strike="noStrike">
                          <a:effectLst/>
                          <a:latin typeface="Arial" pitchFamily="34" charset="0"/>
                          <a:cs typeface="Arial" pitchFamily="34" charset="0"/>
                        </a:rPr>
                        <a:t> Capital inicial </a:t>
                      </a:r>
                      <a:endParaRPr lang="es-CO" sz="1800" b="1" i="0" u="none" strike="noStrike">
                        <a:effectLst/>
                        <a:latin typeface="Arial" pitchFamily="34" charset="0"/>
                        <a:cs typeface="Arial" pitchFamily="34" charset="0"/>
                      </a:endParaRPr>
                    </a:p>
                  </a:txBody>
                  <a:tcPr marL="8674" marR="8674" marT="86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800" b="1" u="none" strike="noStrike" dirty="0">
                          <a:effectLst/>
                          <a:latin typeface="Arial" pitchFamily="34" charset="0"/>
                          <a:cs typeface="Arial" pitchFamily="34" charset="0"/>
                        </a:rPr>
                        <a:t> Intereses pagados sobre los préstamos </a:t>
                      </a:r>
                      <a:endParaRPr lang="es-CO" sz="1800" b="1" i="0" u="none" strike="noStrike" dirty="0">
                        <a:effectLst/>
                        <a:latin typeface="Arial" pitchFamily="34" charset="0"/>
                        <a:cs typeface="Arial" pitchFamily="34" charset="0"/>
                      </a:endParaRPr>
                    </a:p>
                  </a:txBody>
                  <a:tcPr marL="8674" marR="8674" marT="86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346950">
                <a:tc>
                  <a:txBody>
                    <a:bodyPr/>
                    <a:lstStyle/>
                    <a:p>
                      <a:pPr algn="l" fontAlgn="b"/>
                      <a:r>
                        <a:rPr lang="es-CO" sz="1800" u="none" strike="noStrike" dirty="0">
                          <a:effectLst/>
                          <a:latin typeface="Arial" pitchFamily="34" charset="0"/>
                          <a:cs typeface="Arial" pitchFamily="34" charset="0"/>
                        </a:rPr>
                        <a:t>Préstamo durante </a:t>
                      </a:r>
                      <a:r>
                        <a:rPr lang="es-CO" sz="1800" u="none" strike="noStrike" dirty="0" smtClean="0">
                          <a:effectLst/>
                          <a:latin typeface="Arial" pitchFamily="34" charset="0"/>
                          <a:cs typeface="Arial" pitchFamily="34" charset="0"/>
                        </a:rPr>
                        <a:t>feb-abr 2015</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s-CO" sz="1800" u="none" strike="noStrike" dirty="0">
                          <a:effectLst/>
                          <a:latin typeface="Arial" pitchFamily="34" charset="0"/>
                          <a:cs typeface="Arial" pitchFamily="34" charset="0"/>
                        </a:rPr>
                        <a:t>  </a:t>
                      </a:r>
                      <a:r>
                        <a:rPr lang="es-CO" sz="1800" u="none" strike="noStrike" dirty="0" smtClean="0">
                          <a:effectLst/>
                          <a:latin typeface="Arial" pitchFamily="34" charset="0"/>
                          <a:cs typeface="Arial" pitchFamily="34" charset="0"/>
                        </a:rPr>
                        <a:t>400.000.000 </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a:effectLst/>
                          <a:latin typeface="Arial" pitchFamily="34" charset="0"/>
                          <a:cs typeface="Arial" pitchFamily="34" charset="0"/>
                        </a:rPr>
                        <a:t>                </a:t>
                      </a:r>
                      <a:r>
                        <a:rPr lang="es-CO" sz="1800" u="none" strike="noStrike" dirty="0" smtClean="0">
                          <a:effectLst/>
                          <a:latin typeface="Arial" pitchFamily="34" charset="0"/>
                          <a:cs typeface="Arial" pitchFamily="34" charset="0"/>
                        </a:rPr>
                        <a:t>20.164.601 </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346950">
                <a:tc>
                  <a:txBody>
                    <a:bodyPr/>
                    <a:lstStyle/>
                    <a:p>
                      <a:pPr algn="l" fontAlgn="b"/>
                      <a:r>
                        <a:rPr lang="es-CO" sz="1800" u="none" strike="noStrike" dirty="0">
                          <a:effectLst/>
                          <a:latin typeface="Arial" pitchFamily="34" charset="0"/>
                          <a:cs typeface="Arial" pitchFamily="34" charset="0"/>
                        </a:rPr>
                        <a:t>Préstamo durante jul-dic </a:t>
                      </a:r>
                      <a:r>
                        <a:rPr lang="es-CO" sz="1800" u="none" strike="noStrike" dirty="0" smtClean="0">
                          <a:effectLst/>
                          <a:latin typeface="Arial" pitchFamily="34" charset="0"/>
                          <a:cs typeface="Arial" pitchFamily="34" charset="0"/>
                        </a:rPr>
                        <a:t>2015</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s-CO" sz="1800" u="none" strike="noStrike" dirty="0">
                          <a:effectLst/>
                          <a:latin typeface="Arial" pitchFamily="34" charset="0"/>
                          <a:cs typeface="Arial" pitchFamily="34" charset="0"/>
                        </a:rPr>
                        <a:t>  </a:t>
                      </a:r>
                      <a:r>
                        <a:rPr lang="es-CO" sz="1800" u="none" strike="noStrike" dirty="0" smtClean="0">
                          <a:effectLst/>
                          <a:latin typeface="Arial" pitchFamily="34" charset="0"/>
                          <a:cs typeface="Arial" pitchFamily="34" charset="0"/>
                        </a:rPr>
                        <a:t>200.000.000 </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a:effectLst/>
                          <a:latin typeface="Arial" pitchFamily="34" charset="0"/>
                          <a:cs typeface="Arial" pitchFamily="34" charset="0"/>
                        </a:rPr>
                        <a:t>                  </a:t>
                      </a:r>
                      <a:r>
                        <a:rPr lang="es-CO" sz="1800" u="none" strike="noStrike" dirty="0" smtClean="0">
                          <a:effectLst/>
                          <a:latin typeface="Arial" pitchFamily="34" charset="0"/>
                          <a:cs typeface="Arial" pitchFamily="34" charset="0"/>
                        </a:rPr>
                        <a:t>17.859.965</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182149">
                <a:tc>
                  <a:txBody>
                    <a:bodyPr/>
                    <a:lstStyle/>
                    <a:p>
                      <a:pPr algn="l" fontAlgn="b"/>
                      <a:r>
                        <a:rPr lang="es-CO" sz="1800" b="1" u="none" strike="noStrike">
                          <a:effectLst/>
                          <a:latin typeface="Arial" pitchFamily="34" charset="0"/>
                          <a:cs typeface="Arial" pitchFamily="34" charset="0"/>
                        </a:rPr>
                        <a:t>Totales</a:t>
                      </a:r>
                      <a:endParaRPr lang="es-CO" sz="1800" b="1" i="0" u="none" strike="noStrike">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s-CO" sz="1800" b="1" u="none" strike="noStrike" dirty="0">
                          <a:effectLst/>
                          <a:latin typeface="Arial" pitchFamily="34" charset="0"/>
                          <a:cs typeface="Arial" pitchFamily="34" charset="0"/>
                        </a:rPr>
                        <a:t>  </a:t>
                      </a:r>
                      <a:r>
                        <a:rPr lang="es-CO" sz="1800" b="1" u="none" strike="noStrike" dirty="0" smtClean="0">
                          <a:effectLst/>
                          <a:latin typeface="Arial" pitchFamily="34" charset="0"/>
                          <a:cs typeface="Arial" pitchFamily="34" charset="0"/>
                        </a:rPr>
                        <a:t>600.000.000 </a:t>
                      </a:r>
                      <a:endParaRPr lang="es-CO" sz="1800" b="1"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b="1" u="none" strike="noStrike" dirty="0" smtClean="0">
                          <a:effectLst/>
                          <a:latin typeface="Arial" pitchFamily="34" charset="0"/>
                          <a:cs typeface="Arial" pitchFamily="34" charset="0"/>
                        </a:rPr>
                        <a:t>38,024,566     </a:t>
                      </a:r>
                      <a:endParaRPr lang="es-CO" sz="1800" b="1"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175210">
                <a:tc>
                  <a:txBody>
                    <a:bodyPr/>
                    <a:lstStyle/>
                    <a:p>
                      <a:pPr algn="l" fontAlgn="b"/>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l" fontAlgn="b"/>
                      <a:endParaRPr lang="es-CO" sz="1800" b="0" i="0" u="none" strike="noStrike" dirty="0">
                        <a:effectLst/>
                        <a:latin typeface="Arial" pitchFamily="34" charset="0"/>
                        <a:cs typeface="Arial" pitchFamily="34" charset="0"/>
                      </a:endParaRPr>
                    </a:p>
                  </a:txBody>
                  <a:tcPr marL="8674" marR="8674" marT="8674" marB="0" anchor="b">
                    <a:lnT w="12700" cap="flat" cmpd="sng" algn="ctr">
                      <a:solidFill>
                        <a:schemeClr val="tx1"/>
                      </a:solidFill>
                      <a:prstDash val="solid"/>
                      <a:round/>
                      <a:headEnd type="none" w="med" len="med"/>
                      <a:tailEnd type="none" w="med" len="med"/>
                    </a:lnT>
                    <a:solidFill>
                      <a:schemeClr val="bg1"/>
                    </a:solidFill>
                  </a:tcPr>
                </a:tc>
                <a:tc>
                  <a:txBody>
                    <a:bodyPr/>
                    <a:lstStyle/>
                    <a:p>
                      <a:pPr algn="l" fontAlgn="b"/>
                      <a:endParaRPr lang="es-CO" sz="1800" b="0" i="0" u="none" strike="noStrike" dirty="0">
                        <a:effectLst/>
                        <a:latin typeface="Arial" pitchFamily="34" charset="0"/>
                        <a:cs typeface="Arial" pitchFamily="34" charset="0"/>
                      </a:endParaRPr>
                    </a:p>
                  </a:txBody>
                  <a:tcPr marL="8674" marR="8674" marT="8674"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xmlns="" val="10011"/>
                  </a:ext>
                </a:extLst>
              </a:tr>
              <a:tr h="175210">
                <a:tc>
                  <a:txBody>
                    <a:bodyPr/>
                    <a:lstStyle/>
                    <a:p>
                      <a:pPr algn="l" fontAlgn="b"/>
                      <a:endParaRPr lang="es-CO" sz="1800" b="0" i="0" u="none" strike="noStrike">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800" b="0" i="0" u="none" strike="noStrike">
                        <a:effectLst/>
                        <a:latin typeface="Arial" pitchFamily="34" charset="0"/>
                        <a:cs typeface="Arial" pitchFamily="34" charset="0"/>
                      </a:endParaRPr>
                    </a:p>
                  </a:txBody>
                  <a:tcPr marL="8674" marR="8674" marT="8674" marB="0" anchor="b">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800" b="0" i="0" u="none" strike="noStrike">
                        <a:effectLst/>
                        <a:latin typeface="Arial" pitchFamily="34" charset="0"/>
                        <a:cs typeface="Arial" pitchFamily="34" charset="0"/>
                      </a:endParaRPr>
                    </a:p>
                  </a:txBody>
                  <a:tcPr marL="8674" marR="8674" marT="8674"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2"/>
                  </a:ext>
                </a:extLst>
              </a:tr>
              <a:tr h="175210">
                <a:tc>
                  <a:txBody>
                    <a:bodyPr/>
                    <a:lstStyle/>
                    <a:p>
                      <a:pPr algn="l" fontAlgn="b"/>
                      <a:r>
                        <a:rPr lang="es-CO" sz="1800" u="none" strike="noStrike">
                          <a:effectLst/>
                          <a:latin typeface="Arial" pitchFamily="34" charset="0"/>
                          <a:cs typeface="Arial" pitchFamily="34" charset="0"/>
                        </a:rPr>
                        <a:t>Valor</a:t>
                      </a:r>
                      <a:endParaRPr lang="es-CO" sz="1800" b="0" i="0" u="none" strike="noStrike">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smtClean="0">
                          <a:effectLst/>
                          <a:latin typeface="Arial" pitchFamily="34" charset="0"/>
                          <a:cs typeface="Arial" pitchFamily="34" charset="0"/>
                        </a:rPr>
                        <a:t>400.000.000</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smtClean="0">
                          <a:effectLst/>
                          <a:latin typeface="Arial" pitchFamily="34" charset="0"/>
                          <a:cs typeface="Arial" pitchFamily="34" charset="0"/>
                        </a:rPr>
                        <a:t>200.000.000</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3"/>
                  </a:ext>
                </a:extLst>
              </a:tr>
              <a:tr h="175210">
                <a:tc>
                  <a:txBody>
                    <a:bodyPr/>
                    <a:lstStyle/>
                    <a:p>
                      <a:pPr algn="l" fontAlgn="b"/>
                      <a:r>
                        <a:rPr lang="es-CO" sz="1800" u="none" strike="noStrike" dirty="0">
                          <a:effectLst/>
                          <a:latin typeface="Arial" pitchFamily="34" charset="0"/>
                          <a:cs typeface="Arial" pitchFamily="34" charset="0"/>
                        </a:rPr>
                        <a:t>cuotas</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Arial" pitchFamily="34" charset="0"/>
                          <a:cs typeface="Arial" pitchFamily="34" charset="0"/>
                        </a:rPr>
                        <a:t>3</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Arial" pitchFamily="34" charset="0"/>
                          <a:cs typeface="Arial" pitchFamily="34" charset="0"/>
                        </a:rPr>
                        <a:t>6</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4"/>
                  </a:ext>
                </a:extLst>
              </a:tr>
              <a:tr h="175210">
                <a:tc>
                  <a:txBody>
                    <a:bodyPr/>
                    <a:lstStyle/>
                    <a:p>
                      <a:pPr algn="l" fontAlgn="b"/>
                      <a:r>
                        <a:rPr lang="es-CO" sz="1800" u="none" strike="noStrike">
                          <a:effectLst/>
                          <a:latin typeface="Arial" pitchFamily="34" charset="0"/>
                          <a:cs typeface="Arial" pitchFamily="34" charset="0"/>
                        </a:rPr>
                        <a:t>Tasa</a:t>
                      </a:r>
                      <a:endParaRPr lang="es-CO" sz="1800" b="0" i="0" u="none" strike="noStrike">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smtClean="0">
                          <a:effectLst/>
                          <a:latin typeface="Arial" pitchFamily="34" charset="0"/>
                          <a:cs typeface="Arial" pitchFamily="34" charset="0"/>
                        </a:rPr>
                        <a:t>2,5%</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smtClean="0">
                          <a:effectLst/>
                          <a:latin typeface="Arial" pitchFamily="34" charset="0"/>
                          <a:cs typeface="Arial" pitchFamily="34" charset="0"/>
                        </a:rPr>
                        <a:t>2,5%</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5"/>
                  </a:ext>
                </a:extLst>
              </a:tr>
              <a:tr h="175210">
                <a:tc>
                  <a:txBody>
                    <a:bodyPr/>
                    <a:lstStyle/>
                    <a:p>
                      <a:pPr algn="l" fontAlgn="b"/>
                      <a:r>
                        <a:rPr lang="es-CO" sz="1800" u="none" strike="noStrike">
                          <a:effectLst/>
                          <a:latin typeface="Arial" pitchFamily="34" charset="0"/>
                          <a:cs typeface="Arial" pitchFamily="34" charset="0"/>
                        </a:rPr>
                        <a:t>cuota</a:t>
                      </a:r>
                      <a:endParaRPr lang="es-CO" sz="1800" b="0" i="0" u="none" strike="noStrike">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b="0" i="0" u="none" strike="noStrike" dirty="0" smtClean="0">
                          <a:effectLst/>
                          <a:latin typeface="Arial" pitchFamily="34" charset="0"/>
                          <a:cs typeface="Arial" pitchFamily="34" charset="0"/>
                        </a:rPr>
                        <a:t>140,054,867</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b="0" i="0" u="none" strike="noStrike" dirty="0" smtClean="0">
                          <a:effectLst/>
                          <a:latin typeface="Arial" pitchFamily="34" charset="0"/>
                          <a:cs typeface="Arial" pitchFamily="34" charset="0"/>
                        </a:rPr>
                        <a:t>36,309,994</a:t>
                      </a:r>
                      <a:endParaRPr lang="es-CO" sz="1800" b="0" i="0" u="none" strike="noStrike" dirty="0">
                        <a:effectLst/>
                        <a:latin typeface="Arial" pitchFamily="34" charset="0"/>
                        <a:cs typeface="Arial" pitchFamily="34" charset="0"/>
                      </a:endParaRPr>
                    </a:p>
                  </a:txBody>
                  <a:tcPr marL="8674" marR="8674" marT="86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6"/>
                  </a:ext>
                </a:extLst>
              </a:tr>
            </a:tbl>
          </a:graphicData>
        </a:graphic>
      </p:graphicFrame>
    </p:spTree>
    <p:extLst>
      <p:ext uri="{BB962C8B-B14F-4D97-AF65-F5344CB8AC3E}">
        <p14:creationId xmlns:p14="http://schemas.microsoft.com/office/powerpoint/2010/main" val="400447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408470075"/>
              </p:ext>
            </p:extLst>
          </p:nvPr>
        </p:nvGraphicFramePr>
        <p:xfrm>
          <a:off x="0" y="3"/>
          <a:ext cx="9144000" cy="6659970"/>
        </p:xfrm>
        <a:graphic>
          <a:graphicData uri="http://schemas.openxmlformats.org/drawingml/2006/table">
            <a:tbl>
              <a:tblPr>
                <a:tableStyleId>{5C22544A-7EE6-4342-B048-85BDC9FD1C3A}</a:tableStyleId>
              </a:tblPr>
              <a:tblGrid>
                <a:gridCol w="1852262">
                  <a:extLst>
                    <a:ext uri="{9D8B030D-6E8A-4147-A177-3AD203B41FA5}">
                      <a16:colId xmlns:a16="http://schemas.microsoft.com/office/drawing/2014/main" xmlns="" val="1422658081"/>
                    </a:ext>
                  </a:extLst>
                </a:gridCol>
                <a:gridCol w="1012569">
                  <a:extLst>
                    <a:ext uri="{9D8B030D-6E8A-4147-A177-3AD203B41FA5}">
                      <a16:colId xmlns:a16="http://schemas.microsoft.com/office/drawing/2014/main" xmlns="" val="2265726578"/>
                    </a:ext>
                  </a:extLst>
                </a:gridCol>
                <a:gridCol w="1296584">
                  <a:extLst>
                    <a:ext uri="{9D8B030D-6E8A-4147-A177-3AD203B41FA5}">
                      <a16:colId xmlns:a16="http://schemas.microsoft.com/office/drawing/2014/main" xmlns="" val="448616419"/>
                    </a:ext>
                  </a:extLst>
                </a:gridCol>
                <a:gridCol w="1065050">
                  <a:extLst>
                    <a:ext uri="{9D8B030D-6E8A-4147-A177-3AD203B41FA5}">
                      <a16:colId xmlns:a16="http://schemas.microsoft.com/office/drawing/2014/main" xmlns="" val="4089720251"/>
                    </a:ext>
                  </a:extLst>
                </a:gridCol>
                <a:gridCol w="1024918">
                  <a:extLst>
                    <a:ext uri="{9D8B030D-6E8A-4147-A177-3AD203B41FA5}">
                      <a16:colId xmlns:a16="http://schemas.microsoft.com/office/drawing/2014/main" xmlns="" val="3819054473"/>
                    </a:ext>
                  </a:extLst>
                </a:gridCol>
                <a:gridCol w="1509594">
                  <a:extLst>
                    <a:ext uri="{9D8B030D-6E8A-4147-A177-3AD203B41FA5}">
                      <a16:colId xmlns:a16="http://schemas.microsoft.com/office/drawing/2014/main" xmlns="" val="4158200628"/>
                    </a:ext>
                  </a:extLst>
                </a:gridCol>
                <a:gridCol w="1383023">
                  <a:extLst>
                    <a:ext uri="{9D8B030D-6E8A-4147-A177-3AD203B41FA5}">
                      <a16:colId xmlns:a16="http://schemas.microsoft.com/office/drawing/2014/main" xmlns="" val="1756908426"/>
                    </a:ext>
                  </a:extLst>
                </a:gridCol>
              </a:tblGrid>
              <a:tr h="924609">
                <a:tc>
                  <a:txBody>
                    <a:bodyPr/>
                    <a:lstStyle/>
                    <a:p>
                      <a:pPr algn="ctr" fontAlgn="ctr"/>
                      <a:r>
                        <a:rPr lang="es-ES" sz="1200" b="1" u="none" strike="noStrike">
                          <a:effectLst/>
                          <a:latin typeface="Arial" panose="020B0604020202020204" pitchFamily="34" charset="0"/>
                          <a:cs typeface="Arial" panose="020B0604020202020204" pitchFamily="34" charset="0"/>
                        </a:rPr>
                        <a:t>Periodos en los cuales hizo los abonos a la deuda</a:t>
                      </a:r>
                      <a:endParaRPr lang="es-ES" sz="1200" b="1" i="0" u="none" strike="noStrike">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200" b="1" u="none" strike="noStrike">
                          <a:effectLst/>
                          <a:latin typeface="Arial" panose="020B0604020202020204" pitchFamily="34" charset="0"/>
                          <a:cs typeface="Arial" panose="020B0604020202020204" pitchFamily="34" charset="0"/>
                        </a:rPr>
                        <a:t>Cuota del mes</a:t>
                      </a:r>
                      <a:endParaRPr lang="es-ES" sz="1200" b="1" i="0" u="none" strike="noStrike">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200" b="1" u="none" strike="noStrike">
                          <a:effectLst/>
                          <a:latin typeface="Arial" panose="020B0604020202020204" pitchFamily="34" charset="0"/>
                          <a:cs typeface="Arial" panose="020B0604020202020204" pitchFamily="34" charset="0"/>
                        </a:rPr>
                        <a:t>Abona a capital</a:t>
                      </a:r>
                      <a:endParaRPr lang="es-ES" sz="1200" b="1" i="0" u="none" strike="noStrike">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200" b="1" u="none" strike="noStrike">
                          <a:effectLst/>
                          <a:latin typeface="Arial" panose="020B0604020202020204" pitchFamily="34" charset="0"/>
                          <a:cs typeface="Arial" panose="020B0604020202020204" pitchFamily="34" charset="0"/>
                        </a:rPr>
                        <a:t>Abona a Intereses</a:t>
                      </a:r>
                      <a:endParaRPr lang="es-ES" sz="1200" b="1" i="0" u="none" strike="noStrike">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200" b="1" u="none" strike="noStrike">
                          <a:effectLst/>
                          <a:latin typeface="Arial" panose="020B0604020202020204" pitchFamily="34" charset="0"/>
                          <a:cs typeface="Arial" panose="020B0604020202020204" pitchFamily="34" charset="0"/>
                        </a:rPr>
                        <a:t>Saldo Capital </a:t>
                      </a:r>
                      <a:br>
                        <a:rPr lang="es-ES" sz="1200" b="1" u="none" strike="noStrike">
                          <a:effectLst/>
                          <a:latin typeface="Arial" panose="020B0604020202020204" pitchFamily="34" charset="0"/>
                          <a:cs typeface="Arial" panose="020B0604020202020204" pitchFamily="34" charset="0"/>
                        </a:rPr>
                      </a:br>
                      <a:r>
                        <a:rPr lang="es-ES" sz="1200" b="1" u="none" strike="noStrike">
                          <a:effectLst/>
                          <a:latin typeface="Arial" panose="020B0604020202020204" pitchFamily="34" charset="0"/>
                          <a:cs typeface="Arial" panose="020B0604020202020204" pitchFamily="34" charset="0"/>
                        </a:rPr>
                        <a:t>(A)</a:t>
                      </a:r>
                      <a:endParaRPr lang="es-ES" sz="1200" b="1" i="0" u="none" strike="noStrike">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200" b="1" u="none" strike="noStrike" dirty="0">
                          <a:effectLst/>
                          <a:latin typeface="Arial" panose="020B0604020202020204" pitchFamily="34" charset="0"/>
                          <a:cs typeface="Arial" panose="020B0604020202020204" pitchFamily="34" charset="0"/>
                        </a:rPr>
                        <a:t>Días de permanencia del saldo de la deuda  (B)</a:t>
                      </a:r>
                      <a:endParaRPr lang="es-ES" sz="12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200" b="1" u="none" strike="noStrike" dirty="0">
                          <a:effectLst/>
                          <a:latin typeface="Arial" panose="020B0604020202020204" pitchFamily="34" charset="0"/>
                          <a:cs typeface="Arial" panose="020B0604020202020204" pitchFamily="34" charset="0"/>
                        </a:rPr>
                        <a:t>(Deuda ponderada) Periodo de permanencia </a:t>
                      </a:r>
                      <a:br>
                        <a:rPr lang="es-ES" sz="1200" b="1" u="none" strike="noStrike" dirty="0">
                          <a:effectLst/>
                          <a:latin typeface="Arial" panose="020B0604020202020204" pitchFamily="34" charset="0"/>
                          <a:cs typeface="Arial" panose="020B0604020202020204" pitchFamily="34" charset="0"/>
                        </a:rPr>
                      </a:br>
                      <a:r>
                        <a:rPr lang="es-ES" sz="1200" b="1" u="none" strike="noStrike" dirty="0">
                          <a:effectLst/>
                          <a:latin typeface="Arial" panose="020B0604020202020204" pitchFamily="34" charset="0"/>
                          <a:cs typeface="Arial" panose="020B0604020202020204" pitchFamily="34" charset="0"/>
                        </a:rPr>
                        <a:t>(A x B)</a:t>
                      </a:r>
                      <a:endParaRPr lang="es-ES" sz="12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586557934"/>
                  </a:ext>
                </a:extLst>
              </a:tr>
              <a:tr h="204397">
                <a:tc>
                  <a:txBody>
                    <a:bodyPr/>
                    <a:lstStyle/>
                    <a:p>
                      <a:pPr algn="l" fontAlgn="b"/>
                      <a:r>
                        <a:rPr lang="es-ES" sz="1200" b="1" u="none" strike="noStrike" dirty="0">
                          <a:effectLst/>
                          <a:latin typeface="Arial" panose="020B0604020202020204" pitchFamily="34" charset="0"/>
                          <a:cs typeface="Arial" panose="020B0604020202020204" pitchFamily="34" charset="0"/>
                        </a:rPr>
                        <a:t>Caso de la deuda 1:</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400.000.000</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28</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11.200.000.000</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2293302624"/>
                  </a:ext>
                </a:extLst>
              </a:tr>
              <a:tr h="204397">
                <a:tc>
                  <a:txBody>
                    <a:bodyPr/>
                    <a:lstStyle/>
                    <a:p>
                      <a:pPr algn="ctr" fontAlgn="b"/>
                      <a:r>
                        <a:rPr lang="en-US" sz="1200" u="none" strike="noStrike" dirty="0">
                          <a:effectLst/>
                          <a:latin typeface="Arial" panose="020B0604020202020204" pitchFamily="34" charset="0"/>
                          <a:cs typeface="Arial" panose="020B0604020202020204" pitchFamily="34" charset="0"/>
                        </a:rPr>
                        <a:t>Feb 1 a  </a:t>
                      </a:r>
                      <a:r>
                        <a:rPr lang="en-US" sz="1200" u="none" strike="noStrike" dirty="0" err="1">
                          <a:effectLst/>
                          <a:latin typeface="Arial" panose="020B0604020202020204" pitchFamily="34" charset="0"/>
                          <a:cs typeface="Arial" panose="020B0604020202020204" pitchFamily="34" charset="0"/>
                        </a:rPr>
                        <a:t>feb</a:t>
                      </a:r>
                      <a:r>
                        <a:rPr lang="en-US" sz="1200" u="none" strike="noStrike" dirty="0">
                          <a:effectLst/>
                          <a:latin typeface="Arial" panose="020B0604020202020204" pitchFamily="34" charset="0"/>
                          <a:cs typeface="Arial" panose="020B0604020202020204" pitchFamily="34" charset="0"/>
                        </a:rPr>
                        <a:t> 28/15</a:t>
                      </a:r>
                      <a:endParaRPr lang="en-U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140.054.867</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130.054.867</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10.000.000</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269.945.133</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31</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8.368.299.126</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2150306344"/>
                  </a:ext>
                </a:extLst>
              </a:tr>
              <a:tr h="204397">
                <a:tc>
                  <a:txBody>
                    <a:bodyPr/>
                    <a:lstStyle/>
                    <a:p>
                      <a:pPr algn="ctr" fontAlgn="b"/>
                      <a:r>
                        <a:rPr lang="pt-BR" sz="1200" u="none" strike="noStrike" dirty="0">
                          <a:effectLst/>
                          <a:latin typeface="Arial" panose="020B0604020202020204" pitchFamily="34" charset="0"/>
                          <a:cs typeface="Arial" panose="020B0604020202020204" pitchFamily="34" charset="0"/>
                        </a:rPr>
                        <a:t>Mar 1 a mar 31/15</a:t>
                      </a:r>
                      <a:endParaRPr lang="pt-BR"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140.054.867</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133.306.239</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6.748.628</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136.638.895</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30</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4.099.166.836</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4106956247"/>
                  </a:ext>
                </a:extLst>
              </a:tr>
              <a:tr h="204397">
                <a:tc>
                  <a:txBody>
                    <a:bodyPr/>
                    <a:lstStyle/>
                    <a:p>
                      <a:pPr algn="ctr" fontAlgn="b"/>
                      <a:r>
                        <a:rPr lang="pt-BR" sz="1200" u="none" strike="noStrike" dirty="0" err="1">
                          <a:effectLst/>
                          <a:latin typeface="Arial" panose="020B0604020202020204" pitchFamily="34" charset="0"/>
                          <a:cs typeface="Arial" panose="020B0604020202020204" pitchFamily="34" charset="0"/>
                        </a:rPr>
                        <a:t>Abr</a:t>
                      </a:r>
                      <a:r>
                        <a:rPr lang="pt-BR" sz="1200" u="none" strike="noStrike" dirty="0">
                          <a:effectLst/>
                          <a:latin typeface="Arial" panose="020B0604020202020204" pitchFamily="34" charset="0"/>
                          <a:cs typeface="Arial" panose="020B0604020202020204" pitchFamily="34" charset="0"/>
                        </a:rPr>
                        <a:t> 1 a </a:t>
                      </a:r>
                      <a:r>
                        <a:rPr lang="pt-BR" sz="1200" u="none" strike="noStrike" dirty="0" err="1">
                          <a:effectLst/>
                          <a:latin typeface="Arial" panose="020B0604020202020204" pitchFamily="34" charset="0"/>
                          <a:cs typeface="Arial" panose="020B0604020202020204" pitchFamily="34" charset="0"/>
                        </a:rPr>
                        <a:t>abr</a:t>
                      </a:r>
                      <a:r>
                        <a:rPr lang="pt-BR" sz="1200" u="none" strike="noStrike" dirty="0">
                          <a:effectLst/>
                          <a:latin typeface="Arial" panose="020B0604020202020204" pitchFamily="34" charset="0"/>
                          <a:cs typeface="Arial" panose="020B0604020202020204" pitchFamily="34" charset="0"/>
                        </a:rPr>
                        <a:t> 30/15</a:t>
                      </a:r>
                      <a:endParaRPr lang="pt-BR"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140.054.867</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136.638.895</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3.415.972</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0</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 </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 </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899150794"/>
                  </a:ext>
                </a:extLst>
              </a:tr>
              <a:tr h="204397">
                <a:tc>
                  <a:txBody>
                    <a:bodyPr/>
                    <a:lstStyle/>
                    <a:p>
                      <a:pPr algn="just" fontAlgn="t"/>
                      <a:r>
                        <a:rPr lang="es-ES" sz="1200" u="none" strike="noStrike" dirty="0">
                          <a:effectLst/>
                          <a:latin typeface="Arial" panose="020B0604020202020204" pitchFamily="34" charset="0"/>
                          <a:cs typeface="Arial" panose="020B0604020202020204" pitchFamily="34" charset="0"/>
                        </a:rPr>
                        <a:t> </a:t>
                      </a:r>
                      <a:endParaRPr lang="es-ES" sz="1200" b="0" i="0" u="none" strike="noStrike" dirty="0">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just" fontAlgn="t"/>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just" fontAlgn="t"/>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just" fontAlgn="t"/>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just" fontAlgn="t"/>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s-ES" sz="1200" u="none" strike="noStrike" dirty="0">
                          <a:effectLst/>
                          <a:latin typeface="Arial" panose="020B0604020202020204" pitchFamily="34" charset="0"/>
                          <a:cs typeface="Arial" panose="020B0604020202020204" pitchFamily="34" charset="0"/>
                        </a:rPr>
                        <a:t> </a:t>
                      </a:r>
                      <a:endParaRPr lang="es-ES" sz="1200" b="0" i="0" u="none" strike="noStrike" dirty="0">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s-ES" sz="1200" u="none" strike="noStrike" dirty="0">
                          <a:effectLst/>
                          <a:latin typeface="Arial" panose="020B0604020202020204" pitchFamily="34" charset="0"/>
                          <a:cs typeface="Arial" panose="020B0604020202020204" pitchFamily="34" charset="0"/>
                        </a:rPr>
                        <a:t> </a:t>
                      </a:r>
                      <a:endParaRPr lang="es-ES" sz="1200" b="0" i="0" u="none" strike="noStrike" dirty="0">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3526564658"/>
                  </a:ext>
                </a:extLst>
              </a:tr>
              <a:tr h="204397">
                <a:tc>
                  <a:txBody>
                    <a:bodyPr/>
                    <a:lstStyle/>
                    <a:p>
                      <a:pPr algn="l" fontAlgn="b"/>
                      <a:r>
                        <a:rPr lang="es-ES" sz="1200" b="1" u="none" strike="noStrike" dirty="0">
                          <a:effectLst/>
                          <a:latin typeface="Arial" panose="020B0604020202020204" pitchFamily="34" charset="0"/>
                          <a:cs typeface="Arial" panose="020B0604020202020204" pitchFamily="34" charset="0"/>
                        </a:rPr>
                        <a:t>Caso de la deuda 2:</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200.000.000</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31</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6.200.000.000</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3578442089"/>
                  </a:ext>
                </a:extLst>
              </a:tr>
              <a:tr h="204397">
                <a:tc>
                  <a:txBody>
                    <a:bodyPr/>
                    <a:lstStyle/>
                    <a:p>
                      <a:pPr algn="ctr" fontAlgn="b"/>
                      <a:r>
                        <a:rPr lang="es-ES" sz="1200" u="none" strike="noStrike" dirty="0">
                          <a:effectLst/>
                          <a:latin typeface="Arial" panose="020B0604020202020204" pitchFamily="34" charset="0"/>
                          <a:cs typeface="Arial" panose="020B0604020202020204" pitchFamily="34" charset="0"/>
                        </a:rPr>
                        <a:t>jul 1 a jul 31/15</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36.309.994</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31.309.994</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5.000.000</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168.690.006</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31</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5.229.390.179</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3820436390"/>
                  </a:ext>
                </a:extLst>
              </a:tr>
              <a:tr h="204397">
                <a:tc>
                  <a:txBody>
                    <a:bodyPr/>
                    <a:lstStyle/>
                    <a:p>
                      <a:pPr algn="ctr" fontAlgn="b"/>
                      <a:r>
                        <a:rPr lang="en-US" sz="1200" u="none" strike="noStrike" dirty="0">
                          <a:effectLst/>
                          <a:latin typeface="Arial" panose="020B0604020202020204" pitchFamily="34" charset="0"/>
                          <a:cs typeface="Arial" panose="020B0604020202020204" pitchFamily="34" charset="0"/>
                        </a:rPr>
                        <a:t>ago 1 a ago 31/15</a:t>
                      </a:r>
                      <a:endParaRPr lang="en-U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36.309.994</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32.092.744</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4.217.250</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136.597.262</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30</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4.097.917.852</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2087210523"/>
                  </a:ext>
                </a:extLst>
              </a:tr>
              <a:tr h="204397">
                <a:tc>
                  <a:txBody>
                    <a:bodyPr/>
                    <a:lstStyle/>
                    <a:p>
                      <a:pPr algn="ctr" fontAlgn="b"/>
                      <a:r>
                        <a:rPr lang="es-ES" sz="1200" u="none" strike="noStrike" dirty="0" err="1">
                          <a:effectLst/>
                          <a:latin typeface="Arial" panose="020B0604020202020204" pitchFamily="34" charset="0"/>
                          <a:cs typeface="Arial" panose="020B0604020202020204" pitchFamily="34" charset="0"/>
                        </a:rPr>
                        <a:t>sep</a:t>
                      </a:r>
                      <a:r>
                        <a:rPr lang="es-ES" sz="1200" u="none" strike="noStrike" dirty="0">
                          <a:effectLst/>
                          <a:latin typeface="Arial" panose="020B0604020202020204" pitchFamily="34" charset="0"/>
                          <a:cs typeface="Arial" panose="020B0604020202020204" pitchFamily="34" charset="0"/>
                        </a:rPr>
                        <a:t> 1 a </a:t>
                      </a:r>
                      <a:r>
                        <a:rPr lang="es-ES" sz="1200" u="none" strike="noStrike" dirty="0" err="1">
                          <a:effectLst/>
                          <a:latin typeface="Arial" panose="020B0604020202020204" pitchFamily="34" charset="0"/>
                          <a:cs typeface="Arial" panose="020B0604020202020204" pitchFamily="34" charset="0"/>
                        </a:rPr>
                        <a:t>sep</a:t>
                      </a:r>
                      <a:r>
                        <a:rPr lang="es-ES" sz="1200" u="none" strike="noStrike" dirty="0">
                          <a:effectLst/>
                          <a:latin typeface="Arial" panose="020B0604020202020204" pitchFamily="34" charset="0"/>
                          <a:cs typeface="Arial" panose="020B0604020202020204" pitchFamily="34" charset="0"/>
                        </a:rPr>
                        <a:t> 30/15</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36.309.994</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32.895.063</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3.414.932</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103.702.199</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31</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3.214.768.171</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388042616"/>
                  </a:ext>
                </a:extLst>
              </a:tr>
              <a:tr h="204397">
                <a:tc>
                  <a:txBody>
                    <a:bodyPr/>
                    <a:lstStyle/>
                    <a:p>
                      <a:pPr algn="ctr" fontAlgn="b"/>
                      <a:r>
                        <a:rPr lang="en-US" sz="1200" u="none" strike="noStrike" dirty="0">
                          <a:effectLst/>
                          <a:latin typeface="Arial" panose="020B0604020202020204" pitchFamily="34" charset="0"/>
                          <a:cs typeface="Arial" panose="020B0604020202020204" pitchFamily="34" charset="0"/>
                        </a:rPr>
                        <a:t>Oct 1 a </a:t>
                      </a:r>
                      <a:r>
                        <a:rPr lang="en-US" sz="1200" u="none" strike="noStrike" dirty="0" err="1">
                          <a:effectLst/>
                          <a:latin typeface="Arial" panose="020B0604020202020204" pitchFamily="34" charset="0"/>
                          <a:cs typeface="Arial" panose="020B0604020202020204" pitchFamily="34" charset="0"/>
                        </a:rPr>
                        <a:t>oct</a:t>
                      </a:r>
                      <a:r>
                        <a:rPr lang="en-US" sz="1200" u="none" strike="noStrike" dirty="0">
                          <a:effectLst/>
                          <a:latin typeface="Arial" panose="020B0604020202020204" pitchFamily="34" charset="0"/>
                          <a:cs typeface="Arial" panose="020B0604020202020204" pitchFamily="34" charset="0"/>
                        </a:rPr>
                        <a:t> 31/15</a:t>
                      </a:r>
                      <a:endParaRPr lang="en-U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36.309.994</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33.717.439</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2.592.555</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69.984.760</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30</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2.099.542.794</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513756071"/>
                  </a:ext>
                </a:extLst>
              </a:tr>
              <a:tr h="204397">
                <a:tc>
                  <a:txBody>
                    <a:bodyPr/>
                    <a:lstStyle/>
                    <a:p>
                      <a:pPr algn="ctr" fontAlgn="b"/>
                      <a:r>
                        <a:rPr lang="pt-BR" sz="1200" u="none" strike="noStrike" dirty="0" err="1">
                          <a:effectLst/>
                          <a:latin typeface="Arial" panose="020B0604020202020204" pitchFamily="34" charset="0"/>
                          <a:cs typeface="Arial" panose="020B0604020202020204" pitchFamily="34" charset="0"/>
                        </a:rPr>
                        <a:t>Nov</a:t>
                      </a:r>
                      <a:r>
                        <a:rPr lang="pt-BR" sz="1200" u="none" strike="noStrike" dirty="0">
                          <a:effectLst/>
                          <a:latin typeface="Arial" panose="020B0604020202020204" pitchFamily="34" charset="0"/>
                          <a:cs typeface="Arial" panose="020B0604020202020204" pitchFamily="34" charset="0"/>
                        </a:rPr>
                        <a:t> 1 a </a:t>
                      </a:r>
                      <a:r>
                        <a:rPr lang="pt-BR" sz="1200" u="none" strike="noStrike" dirty="0" err="1">
                          <a:effectLst/>
                          <a:latin typeface="Arial" panose="020B0604020202020204" pitchFamily="34" charset="0"/>
                          <a:cs typeface="Arial" panose="020B0604020202020204" pitchFamily="34" charset="0"/>
                        </a:rPr>
                        <a:t>nov</a:t>
                      </a:r>
                      <a:r>
                        <a:rPr lang="pt-BR" sz="1200" u="none" strike="noStrike" dirty="0">
                          <a:effectLst/>
                          <a:latin typeface="Arial" panose="020B0604020202020204" pitchFamily="34" charset="0"/>
                          <a:cs typeface="Arial" panose="020B0604020202020204" pitchFamily="34" charset="0"/>
                        </a:rPr>
                        <a:t> 30/15</a:t>
                      </a:r>
                      <a:endParaRPr lang="pt-BR"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36.309.994</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34.560.375</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1.749.619</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35.424.385</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31</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u="none" strike="noStrike" dirty="0">
                          <a:effectLst/>
                          <a:latin typeface="Arial" panose="020B0604020202020204" pitchFamily="34" charset="0"/>
                          <a:cs typeface="Arial" panose="020B0604020202020204" pitchFamily="34" charset="0"/>
                        </a:rPr>
                        <a:t>1.098.155.923</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391581072"/>
                  </a:ext>
                </a:extLst>
              </a:tr>
              <a:tr h="204397">
                <a:tc>
                  <a:txBody>
                    <a:bodyPr/>
                    <a:lstStyle/>
                    <a:p>
                      <a:pPr algn="ctr" fontAlgn="b"/>
                      <a:r>
                        <a:rPr lang="es-ES" sz="1200" u="none" strike="noStrike" dirty="0">
                          <a:effectLst/>
                          <a:latin typeface="Arial" panose="020B0604020202020204" pitchFamily="34" charset="0"/>
                          <a:cs typeface="Arial" panose="020B0604020202020204" pitchFamily="34" charset="0"/>
                        </a:rPr>
                        <a:t>Dic 1 a dic 31/15</a:t>
                      </a:r>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36.309.994</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35.424.385</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885.610</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u="none" strike="noStrike">
                          <a:effectLst/>
                          <a:latin typeface="Arial" panose="020B0604020202020204" pitchFamily="34" charset="0"/>
                          <a:cs typeface="Arial" panose="020B0604020202020204" pitchFamily="34" charset="0"/>
                        </a:rPr>
                        <a:t>0</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u="none" strike="noStrike">
                          <a:effectLst/>
                          <a:latin typeface="Arial" panose="020B0604020202020204" pitchFamily="34" charset="0"/>
                          <a:cs typeface="Arial" panose="020B0604020202020204" pitchFamily="34" charset="0"/>
                        </a:rPr>
                        <a:t> </a:t>
                      </a:r>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748905112"/>
                  </a:ext>
                </a:extLst>
              </a:tr>
              <a:tr h="204397">
                <a:tc>
                  <a:txBody>
                    <a:bodyPr/>
                    <a:lstStyle/>
                    <a:p>
                      <a:pPr algn="l" fontAlgn="b"/>
                      <a:r>
                        <a:rPr lang="es-ES" sz="1200" b="1" u="none" strike="noStrike">
                          <a:effectLst/>
                          <a:latin typeface="Arial" panose="020B0604020202020204" pitchFamily="34" charset="0"/>
                          <a:cs typeface="Arial" panose="020B0604020202020204" pitchFamily="34" charset="0"/>
                        </a:rPr>
                        <a:t> </a:t>
                      </a:r>
                      <a:endParaRPr lang="es-ES" sz="1200" b="1"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b="1" u="none" strike="noStrike">
                          <a:effectLst/>
                          <a:latin typeface="Arial" panose="020B0604020202020204" pitchFamily="34" charset="0"/>
                          <a:cs typeface="Arial" panose="020B0604020202020204" pitchFamily="34" charset="0"/>
                        </a:rPr>
                        <a:t> </a:t>
                      </a:r>
                      <a:endParaRPr lang="es-ES" sz="1200" b="1"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b="1" u="none" strike="noStrike">
                          <a:effectLst/>
                          <a:latin typeface="Arial" panose="020B0604020202020204" pitchFamily="34" charset="0"/>
                          <a:cs typeface="Arial" panose="020B0604020202020204" pitchFamily="34" charset="0"/>
                        </a:rPr>
                        <a:t> </a:t>
                      </a:r>
                      <a:endParaRPr lang="es-ES" sz="1200" b="1"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b="1" u="none" strike="noStrike">
                          <a:effectLst/>
                          <a:latin typeface="Arial" panose="020B0604020202020204" pitchFamily="34" charset="0"/>
                          <a:cs typeface="Arial" panose="020B0604020202020204" pitchFamily="34" charset="0"/>
                        </a:rPr>
                        <a:t> </a:t>
                      </a:r>
                      <a:endParaRPr lang="es-ES" sz="1200" b="1"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b="1" u="none" strike="noStrike">
                          <a:effectLst/>
                          <a:latin typeface="Arial" panose="020B0604020202020204" pitchFamily="34" charset="0"/>
                          <a:cs typeface="Arial" panose="020B0604020202020204" pitchFamily="34" charset="0"/>
                        </a:rPr>
                        <a:t> </a:t>
                      </a:r>
                      <a:endParaRPr lang="es-ES" sz="1200" b="1"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b="1" u="none" strike="noStrike">
                          <a:effectLst/>
                          <a:latin typeface="Arial" panose="020B0604020202020204" pitchFamily="34" charset="0"/>
                          <a:cs typeface="Arial" panose="020B0604020202020204" pitchFamily="34" charset="0"/>
                        </a:rPr>
                        <a:t>(D)</a:t>
                      </a:r>
                      <a:endParaRPr lang="es-ES" sz="1200" b="1" i="0" u="none" strike="noStrike">
                        <a:solidFill>
                          <a:srgbClr val="FF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b="1" u="none" strike="noStrike" dirty="0">
                          <a:effectLst/>
                          <a:latin typeface="Arial" panose="020B0604020202020204" pitchFamily="34" charset="0"/>
                          <a:cs typeface="Arial" panose="020B0604020202020204" pitchFamily="34" charset="0"/>
                        </a:rPr>
                        <a:t>(E)</a:t>
                      </a:r>
                      <a:endParaRPr lang="es-ES" sz="1200" b="1" i="0" u="none" strike="noStrike" dirty="0">
                        <a:solidFill>
                          <a:srgbClr val="FF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2174867551"/>
                  </a:ext>
                </a:extLst>
              </a:tr>
              <a:tr h="210285">
                <a:tc>
                  <a:txBody>
                    <a:bodyPr/>
                    <a:lstStyle/>
                    <a:p>
                      <a:pPr algn="l" fontAlgn="b"/>
                      <a:r>
                        <a:rPr lang="es-ES" sz="1200" b="1" u="none" strike="noStrike" dirty="0">
                          <a:effectLst/>
                          <a:latin typeface="Arial" panose="020B0604020202020204" pitchFamily="34" charset="0"/>
                          <a:cs typeface="Arial" panose="020B0604020202020204" pitchFamily="34" charset="0"/>
                        </a:rPr>
                        <a:t> </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b="1" u="none" strike="noStrike" dirty="0">
                          <a:effectLst/>
                          <a:latin typeface="Arial" panose="020B0604020202020204" pitchFamily="34" charset="0"/>
                          <a:cs typeface="Arial" panose="020B0604020202020204" pitchFamily="34" charset="0"/>
                        </a:rPr>
                        <a:t> </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b="1" u="none" strike="noStrike" dirty="0">
                          <a:effectLst/>
                          <a:latin typeface="Arial" panose="020B0604020202020204" pitchFamily="34" charset="0"/>
                          <a:cs typeface="Arial" panose="020B0604020202020204" pitchFamily="34" charset="0"/>
                        </a:rPr>
                        <a:t>Totales (C)</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s-ES" sz="1200" b="1" u="none" strike="noStrike" dirty="0">
                          <a:effectLst/>
                          <a:latin typeface="Arial" panose="020B0604020202020204" pitchFamily="34" charset="0"/>
                          <a:cs typeface="Arial" panose="020B0604020202020204" pitchFamily="34" charset="0"/>
                        </a:rPr>
                        <a:t>38.024.566</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s-ES" sz="1200" b="1" u="none" strike="noStrike">
                          <a:effectLst/>
                          <a:latin typeface="Arial" panose="020B0604020202020204" pitchFamily="34" charset="0"/>
                          <a:cs typeface="Arial" panose="020B0604020202020204" pitchFamily="34" charset="0"/>
                        </a:rPr>
                        <a:t> </a:t>
                      </a:r>
                      <a:endParaRPr lang="es-ES" sz="1200" b="1"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b="1" u="none" strike="noStrike">
                          <a:effectLst/>
                          <a:latin typeface="Arial" panose="020B0604020202020204" pitchFamily="34" charset="0"/>
                          <a:cs typeface="Arial" panose="020B0604020202020204" pitchFamily="34" charset="0"/>
                        </a:rPr>
                        <a:t>273</a:t>
                      </a:r>
                      <a:endParaRPr lang="es-ES" sz="1200" b="1" i="0" u="none" strike="noStrike">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ES" sz="1200" b="1" u="none" strike="noStrike" dirty="0">
                          <a:effectLst/>
                          <a:latin typeface="Arial" panose="020B0604020202020204" pitchFamily="34" charset="0"/>
                          <a:cs typeface="Arial" panose="020B0604020202020204" pitchFamily="34" charset="0"/>
                        </a:rPr>
                        <a:t>45.607.240.881</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638923834"/>
                  </a:ext>
                </a:extLst>
              </a:tr>
              <a:tr h="408793">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2">
                  <a:txBody>
                    <a:bodyPr/>
                    <a:lstStyle/>
                    <a:p>
                      <a:pPr algn="l" fontAlgn="ctr"/>
                      <a:r>
                        <a:rPr lang="es-ES" sz="1200" u="none" strike="noStrike">
                          <a:effectLst/>
                          <a:latin typeface="Arial" panose="020B0604020202020204" pitchFamily="34" charset="0"/>
                          <a:cs typeface="Arial" panose="020B0604020202020204" pitchFamily="34" charset="0"/>
                        </a:rPr>
                        <a:t>(F) Monto total promedio de las deudas (E/D)</a:t>
                      </a:r>
                      <a:endParaRPr lang="es-ES" sz="1200" b="1" i="0" u="none" strike="noStrike">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ES"/>
                    </a:p>
                  </a:txBody>
                  <a:tcPr/>
                </a:tc>
                <a:tc>
                  <a:txBody>
                    <a:bodyPr/>
                    <a:lstStyle/>
                    <a:p>
                      <a:pPr algn="ctr" fontAlgn="b"/>
                      <a:r>
                        <a:rPr lang="es-ES" sz="1200" u="none" strike="noStrike" dirty="0" smtClean="0">
                          <a:effectLst/>
                          <a:latin typeface="Arial" panose="020B0604020202020204" pitchFamily="34" charset="0"/>
                          <a:cs typeface="Arial" panose="020B0604020202020204" pitchFamily="34" charset="0"/>
                        </a:rPr>
                        <a:t> 167.059.490 </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585592539"/>
                  </a:ext>
                </a:extLst>
              </a:tr>
              <a:tr h="408793">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2">
                  <a:txBody>
                    <a:bodyPr/>
                    <a:lstStyle/>
                    <a:p>
                      <a:pPr algn="l" fontAlgn="t"/>
                      <a:r>
                        <a:rPr lang="es-ES" sz="1200" u="none" strike="noStrike">
                          <a:effectLst/>
                          <a:latin typeface="Arial" panose="020B0604020202020204" pitchFamily="34" charset="0"/>
                          <a:cs typeface="Arial" panose="020B0604020202020204" pitchFamily="34" charset="0"/>
                        </a:rPr>
                        <a:t>(G) Límite de endeudamiento ( 3 veces el P.L.)</a:t>
                      </a:r>
                      <a:endParaRPr lang="es-ES" sz="1200" b="1" i="0" u="none" strike="noStrike">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ES"/>
                    </a:p>
                  </a:txBody>
                  <a:tcPr/>
                </a:tc>
                <a:tc>
                  <a:txBody>
                    <a:bodyPr/>
                    <a:lstStyle/>
                    <a:p>
                      <a:pPr algn="ctr" fontAlgn="b"/>
                      <a:r>
                        <a:rPr lang="es-ES" sz="1200" u="none" strike="noStrike" dirty="0">
                          <a:effectLst/>
                          <a:latin typeface="Arial" panose="020B0604020202020204" pitchFamily="34" charset="0"/>
                          <a:cs typeface="Arial" panose="020B0604020202020204" pitchFamily="34" charset="0"/>
                          <a:hlinkClick r:id="rId3" action="ppaction://hlinksldjump"/>
                        </a:rPr>
                        <a:t>159.069.000</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4255443816"/>
                  </a:ext>
                </a:extLst>
              </a:tr>
              <a:tr h="619556">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2">
                  <a:txBody>
                    <a:bodyPr/>
                    <a:lstStyle/>
                    <a:p>
                      <a:pPr algn="l" fontAlgn="t"/>
                      <a:r>
                        <a:rPr lang="es-ES" sz="1200" u="none" strike="noStrike" dirty="0">
                          <a:effectLst/>
                          <a:latin typeface="Arial" panose="020B0604020202020204" pitchFamily="34" charset="0"/>
                          <a:cs typeface="Arial" panose="020B0604020202020204" pitchFamily="34" charset="0"/>
                        </a:rPr>
                        <a:t>(H) Exceso de endeudamiento  </a:t>
                      </a:r>
                      <a:br>
                        <a:rPr lang="es-ES" sz="1200" u="none" strike="noStrike" dirty="0">
                          <a:effectLst/>
                          <a:latin typeface="Arial" panose="020B0604020202020204" pitchFamily="34" charset="0"/>
                          <a:cs typeface="Arial" panose="020B0604020202020204" pitchFamily="34" charset="0"/>
                        </a:rPr>
                      </a:br>
                      <a:r>
                        <a:rPr lang="es-ES" sz="1200" u="none" strike="noStrike" dirty="0">
                          <a:effectLst/>
                          <a:latin typeface="Arial" panose="020B0604020202020204" pitchFamily="34" charset="0"/>
                          <a:cs typeface="Arial" panose="020B0604020202020204" pitchFamily="34" charset="0"/>
                        </a:rPr>
                        <a:t>(si F es mayor que G, se hace la resta. </a:t>
                      </a:r>
                      <a:r>
                        <a:rPr lang="es-ES" sz="1200" u="none" strike="noStrike" dirty="0" smtClean="0">
                          <a:effectLst/>
                          <a:latin typeface="Arial" panose="020B0604020202020204" pitchFamily="34" charset="0"/>
                          <a:cs typeface="Arial" panose="020B0604020202020204" pitchFamily="34" charset="0"/>
                        </a:rPr>
                        <a:t>De </a:t>
                      </a:r>
                      <a:r>
                        <a:rPr lang="es-ES" sz="1200" u="none" strike="noStrike" dirty="0">
                          <a:effectLst/>
                          <a:latin typeface="Arial" panose="020B0604020202020204" pitchFamily="34" charset="0"/>
                          <a:cs typeface="Arial" panose="020B0604020202020204" pitchFamily="34" charset="0"/>
                        </a:rPr>
                        <a:t>lo contrario, cero)</a:t>
                      </a:r>
                      <a:endParaRPr lang="es-ES" sz="1200" b="1" i="0" u="none" strike="noStrike" dirty="0">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ES"/>
                    </a:p>
                  </a:txBody>
                  <a:tcPr/>
                </a:tc>
                <a:tc>
                  <a:txBody>
                    <a:bodyPr/>
                    <a:lstStyle/>
                    <a:p>
                      <a:pPr algn="ctr" fontAlgn="b"/>
                      <a:r>
                        <a:rPr lang="es-ES" sz="1200" u="none" strike="noStrike" dirty="0">
                          <a:effectLst/>
                          <a:latin typeface="Arial" panose="020B0604020202020204" pitchFamily="34" charset="0"/>
                          <a:cs typeface="Arial" panose="020B0604020202020204" pitchFamily="34" charset="0"/>
                        </a:rPr>
                        <a:t>7.990.490</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419202547"/>
                  </a:ext>
                </a:extLst>
              </a:tr>
              <a:tr h="613188">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2">
                  <a:txBody>
                    <a:bodyPr/>
                    <a:lstStyle/>
                    <a:p>
                      <a:pPr algn="just" fontAlgn="t"/>
                      <a:r>
                        <a:rPr lang="es-ES" sz="1200" u="none" strike="noStrike">
                          <a:effectLst/>
                          <a:latin typeface="Arial" panose="020B0604020202020204" pitchFamily="34" charset="0"/>
                          <a:cs typeface="Arial" panose="020B0604020202020204" pitchFamily="34" charset="0"/>
                        </a:rPr>
                        <a:t>(I) Proporción de interés no deducible  (si H es mayor que cero, se toma H y se divide entre F)</a:t>
                      </a:r>
                      <a:endParaRPr lang="es-ES" sz="1200" b="1" i="0" u="none" strike="noStrike">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ES"/>
                    </a:p>
                  </a:txBody>
                  <a:tcPr/>
                </a:tc>
                <a:tc>
                  <a:txBody>
                    <a:bodyPr/>
                    <a:lstStyle/>
                    <a:p>
                      <a:pPr algn="ctr" fontAlgn="b"/>
                      <a:r>
                        <a:rPr lang="es-ES" sz="1200" u="none" strike="noStrike" dirty="0">
                          <a:effectLst/>
                          <a:latin typeface="Arial" panose="020B0604020202020204" pitchFamily="34" charset="0"/>
                          <a:cs typeface="Arial" panose="020B0604020202020204" pitchFamily="34" charset="0"/>
                        </a:rPr>
                        <a:t>5%</a:t>
                      </a:r>
                      <a:endParaRPr lang="es-ES" sz="1200" b="1"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4183955399"/>
                  </a:ext>
                </a:extLst>
              </a:tr>
              <a:tr h="817585">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b"/>
                      <a:endParaRPr lang="es-ES" sz="1200" b="0" i="0" u="none" strike="noStrike" dirty="0">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2">
                  <a:txBody>
                    <a:bodyPr/>
                    <a:lstStyle/>
                    <a:p>
                      <a:pPr algn="just" fontAlgn="t"/>
                      <a:r>
                        <a:rPr lang="es-ES" sz="1200" u="none" strike="noStrike" dirty="0">
                          <a:effectLst/>
                          <a:latin typeface="Arial" panose="020B0604020202020204" pitchFamily="34" charset="0"/>
                          <a:cs typeface="Arial" panose="020B0604020202020204" pitchFamily="34" charset="0"/>
                        </a:rPr>
                        <a:t>(J) Gasto por intereses no deducibles </a:t>
                      </a:r>
                      <a:br>
                        <a:rPr lang="es-ES" sz="1200" u="none" strike="noStrike" dirty="0">
                          <a:effectLst/>
                          <a:latin typeface="Arial" panose="020B0604020202020204" pitchFamily="34" charset="0"/>
                          <a:cs typeface="Arial" panose="020B0604020202020204" pitchFamily="34" charset="0"/>
                        </a:rPr>
                      </a:br>
                      <a:r>
                        <a:rPr lang="es-ES" sz="1200" u="none" strike="noStrike" dirty="0">
                          <a:effectLst/>
                          <a:latin typeface="Arial" panose="020B0604020202020204" pitchFamily="34" charset="0"/>
                          <a:cs typeface="Arial" panose="020B0604020202020204" pitchFamily="34" charset="0"/>
                        </a:rPr>
                        <a:t>(si I es mayor que cero, se toma  C y se multiplica por  I)</a:t>
                      </a:r>
                      <a:endParaRPr lang="es-ES" sz="1200" b="1" i="0" u="none" strike="noStrike" dirty="0">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ES"/>
                    </a:p>
                  </a:txBody>
                  <a:tcPr/>
                </a:tc>
                <a:tc>
                  <a:txBody>
                    <a:bodyPr/>
                    <a:lstStyle/>
                    <a:p>
                      <a:pPr algn="ctr" fontAlgn="b"/>
                      <a:r>
                        <a:rPr lang="es-ES" sz="1200" b="1" u="sng" strike="noStrike" dirty="0">
                          <a:effectLst/>
                          <a:latin typeface="Arial" panose="020B0604020202020204" pitchFamily="34" charset="0"/>
                          <a:cs typeface="Arial" panose="020B0604020202020204" pitchFamily="34" charset="0"/>
                        </a:rPr>
                        <a:t>1.818.723</a:t>
                      </a:r>
                      <a:endParaRPr lang="es-ES" sz="1200" b="1" i="0" u="sng" strike="noStrike" dirty="0">
                        <a:solidFill>
                          <a:srgbClr val="0000FF"/>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3291561262"/>
                  </a:ext>
                </a:extLst>
              </a:tr>
            </a:tbl>
          </a:graphicData>
        </a:graphic>
      </p:graphicFrame>
      <p:cxnSp>
        <p:nvCxnSpPr>
          <p:cNvPr id="3" name="Conector recto de flecha 2"/>
          <p:cNvCxnSpPr/>
          <p:nvPr/>
        </p:nvCxnSpPr>
        <p:spPr>
          <a:xfrm>
            <a:off x="7956376" y="3933056"/>
            <a:ext cx="0" cy="1080120"/>
          </a:xfrm>
          <a:prstGeom prst="straightConnector1">
            <a:avLst/>
          </a:prstGeom>
          <a:ln>
            <a:headEnd type="triangle"/>
            <a:tailEnd type="triangl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769070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graphicFrame>
        <p:nvGraphicFramePr>
          <p:cNvPr id="2" name="Tabla 1"/>
          <p:cNvGraphicFramePr>
            <a:graphicFrameLocks noGrp="1"/>
          </p:cNvGraphicFramePr>
          <p:nvPr>
            <p:extLst/>
          </p:nvPr>
        </p:nvGraphicFramePr>
        <p:xfrm>
          <a:off x="1403648" y="2282552"/>
          <a:ext cx="6552728" cy="2514600"/>
        </p:xfrm>
        <a:graphic>
          <a:graphicData uri="http://schemas.openxmlformats.org/drawingml/2006/table">
            <a:tbl>
              <a:tblPr>
                <a:tableStyleId>{5C22544A-7EE6-4342-B048-85BDC9FD1C3A}</a:tableStyleId>
              </a:tblPr>
              <a:tblGrid>
                <a:gridCol w="4631647">
                  <a:extLst>
                    <a:ext uri="{9D8B030D-6E8A-4147-A177-3AD203B41FA5}">
                      <a16:colId xmlns:a16="http://schemas.microsoft.com/office/drawing/2014/main" xmlns="" val="3190823383"/>
                    </a:ext>
                  </a:extLst>
                </a:gridCol>
                <a:gridCol w="1921081">
                  <a:extLst>
                    <a:ext uri="{9D8B030D-6E8A-4147-A177-3AD203B41FA5}">
                      <a16:colId xmlns:a16="http://schemas.microsoft.com/office/drawing/2014/main" xmlns="" val="2485147158"/>
                    </a:ext>
                  </a:extLst>
                </a:gridCol>
              </a:tblGrid>
              <a:tr h="190500">
                <a:tc>
                  <a:txBody>
                    <a:bodyPr/>
                    <a:lstStyle/>
                    <a:p>
                      <a:pPr algn="l" fontAlgn="b"/>
                      <a:r>
                        <a:rPr lang="es-ES" sz="2000" u="none" strike="noStrike">
                          <a:effectLst/>
                          <a:latin typeface="Arial" panose="020B0604020202020204" pitchFamily="34" charset="0"/>
                          <a:cs typeface="Arial" panose="020B0604020202020204" pitchFamily="34" charset="0"/>
                        </a:rPr>
                        <a:t> Fecha de Compra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l" fontAlgn="b"/>
                      <a:r>
                        <a:rPr lang="es-ES" sz="2000" u="none" strike="noStrike" dirty="0">
                          <a:effectLst/>
                          <a:latin typeface="Arial" panose="020B0604020202020204" pitchFamily="34" charset="0"/>
                          <a:cs typeface="Arial" panose="020B0604020202020204" pitchFamily="34" charset="0"/>
                        </a:rPr>
                        <a:t> Abril de 2008 </a:t>
                      </a:r>
                      <a:endParaRPr lang="es-E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1693784533"/>
                  </a:ext>
                </a:extLst>
              </a:tr>
              <a:tr h="190500">
                <a:tc>
                  <a:txBody>
                    <a:bodyPr/>
                    <a:lstStyle/>
                    <a:p>
                      <a:pPr algn="l" fontAlgn="b"/>
                      <a:r>
                        <a:rPr lang="es-ES" sz="2000" u="none" strike="noStrike" dirty="0">
                          <a:effectLst/>
                          <a:latin typeface="Arial" panose="020B0604020202020204" pitchFamily="34" charset="0"/>
                          <a:cs typeface="Arial" panose="020B0604020202020204" pitchFamily="34" charset="0"/>
                        </a:rPr>
                        <a:t> Valor del Activo </a:t>
                      </a:r>
                      <a:endParaRPr lang="es-E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r" fontAlgn="b"/>
                      <a:r>
                        <a:rPr lang="es-ES" sz="2000" u="none" strike="noStrike" dirty="0">
                          <a:effectLst/>
                          <a:latin typeface="Arial" panose="020B0604020202020204" pitchFamily="34" charset="0"/>
                          <a:cs typeface="Arial" panose="020B0604020202020204" pitchFamily="34" charset="0"/>
                        </a:rPr>
                        <a:t>      60.000.000   </a:t>
                      </a:r>
                      <a:endParaRPr lang="es-E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2908308447"/>
                  </a:ext>
                </a:extLst>
              </a:tr>
              <a:tr h="190500">
                <a:tc>
                  <a:txBody>
                    <a:bodyPr/>
                    <a:lstStyle/>
                    <a:p>
                      <a:pPr algn="l" fontAlgn="b"/>
                      <a:r>
                        <a:rPr lang="es-ES" sz="2000" u="none" strike="noStrike">
                          <a:effectLst/>
                          <a:latin typeface="Arial" panose="020B0604020202020204" pitchFamily="34" charset="0"/>
                          <a:cs typeface="Arial" panose="020B0604020202020204" pitchFamily="34" charset="0"/>
                        </a:rPr>
                        <a:t> Vida Util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l" fontAlgn="b"/>
                      <a:r>
                        <a:rPr lang="es-ES" sz="2000" u="none" strike="noStrike">
                          <a:effectLst/>
                          <a:latin typeface="Arial" panose="020B0604020202020204" pitchFamily="34" charset="0"/>
                          <a:cs typeface="Arial" panose="020B0604020202020204" pitchFamily="34" charset="0"/>
                        </a:rPr>
                        <a:t> 20 años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3422169381"/>
                  </a:ext>
                </a:extLst>
              </a:tr>
              <a:tr h="190500">
                <a:tc>
                  <a:txBody>
                    <a:bodyPr/>
                    <a:lstStyle/>
                    <a:p>
                      <a:pPr algn="l" fontAlgn="b"/>
                      <a:r>
                        <a:rPr lang="es-ES" sz="2000" u="none" strike="noStrike">
                          <a:effectLst/>
                          <a:latin typeface="Arial" panose="020B0604020202020204" pitchFamily="34" charset="0"/>
                          <a:cs typeface="Arial" panose="020B0604020202020204" pitchFamily="34" charset="0"/>
                        </a:rPr>
                        <a:t> Deducción Fiscal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r" fontAlgn="b"/>
                      <a:r>
                        <a:rPr lang="es-ES" sz="2000" u="none" strike="noStrike" dirty="0">
                          <a:effectLst/>
                          <a:latin typeface="Arial" panose="020B0604020202020204" pitchFamily="34" charset="0"/>
                          <a:cs typeface="Arial" panose="020B0604020202020204" pitchFamily="34" charset="0"/>
                        </a:rPr>
                        <a:t>      </a:t>
                      </a:r>
                      <a:r>
                        <a:rPr lang="es-ES" sz="2000" u="none" strike="noStrike" dirty="0" smtClean="0">
                          <a:effectLst/>
                          <a:latin typeface="Arial" panose="020B0604020202020204" pitchFamily="34" charset="0"/>
                          <a:cs typeface="Arial" panose="020B0604020202020204" pitchFamily="34" charset="0"/>
                        </a:rPr>
                        <a:t>24.000.000   </a:t>
                      </a:r>
                      <a:endParaRPr lang="es-E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3473500924"/>
                  </a:ext>
                </a:extLst>
              </a:tr>
              <a:tr h="190500">
                <a:tc>
                  <a:txBody>
                    <a:bodyPr/>
                    <a:lstStyle/>
                    <a:p>
                      <a:pPr algn="l" fontAlgn="b"/>
                      <a:r>
                        <a:rPr lang="es-ES" sz="2000" u="none" strike="noStrike">
                          <a:effectLst/>
                          <a:latin typeface="Arial" panose="020B0604020202020204" pitchFamily="34" charset="0"/>
                          <a:cs typeface="Arial" panose="020B0604020202020204" pitchFamily="34" charset="0"/>
                        </a:rPr>
                        <a:t> Fecha de venta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l" fontAlgn="b"/>
                      <a:r>
                        <a:rPr lang="es-ES" sz="2000" u="none" strike="noStrike">
                          <a:effectLst/>
                          <a:latin typeface="Arial" panose="020B0604020202020204" pitchFamily="34" charset="0"/>
                          <a:cs typeface="Arial" panose="020B0604020202020204" pitchFamily="34" charset="0"/>
                        </a:rPr>
                        <a:t> Junio de 2015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3793080664"/>
                  </a:ext>
                </a:extLst>
              </a:tr>
              <a:tr h="190500">
                <a:tc>
                  <a:txBody>
                    <a:bodyPr/>
                    <a:lstStyle/>
                    <a:p>
                      <a:pPr algn="l" fontAlgn="b"/>
                      <a:r>
                        <a:rPr lang="es-ES" sz="2000" u="none" strike="noStrike">
                          <a:effectLst/>
                          <a:latin typeface="Arial" panose="020B0604020202020204" pitchFamily="34" charset="0"/>
                          <a:cs typeface="Arial" panose="020B0604020202020204" pitchFamily="34" charset="0"/>
                        </a:rPr>
                        <a:t> Meses del beneficio (20 x 12 = 240)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l" fontAlgn="b"/>
                      <a:r>
                        <a:rPr lang="es-ES" sz="2000" u="none" strike="noStrike">
                          <a:effectLst/>
                          <a:latin typeface="Arial" panose="020B0604020202020204" pitchFamily="34" charset="0"/>
                          <a:cs typeface="Arial" panose="020B0604020202020204" pitchFamily="34" charset="0"/>
                        </a:rPr>
                        <a:t>                    240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496448626"/>
                  </a:ext>
                </a:extLst>
              </a:tr>
              <a:tr h="190500">
                <a:tc>
                  <a:txBody>
                    <a:bodyPr/>
                    <a:lstStyle/>
                    <a:p>
                      <a:pPr algn="l" fontAlgn="b"/>
                      <a:r>
                        <a:rPr lang="es-ES" sz="2000" u="none" strike="noStrike">
                          <a:effectLst/>
                          <a:latin typeface="Arial" panose="020B0604020202020204" pitchFamily="34" charset="0"/>
                          <a:cs typeface="Arial" panose="020B0604020202020204" pitchFamily="34" charset="0"/>
                        </a:rPr>
                        <a:t> Meses Devolución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l" fontAlgn="b"/>
                      <a:r>
                        <a:rPr lang="es-ES" sz="2000" u="none" strike="noStrike">
                          <a:effectLst/>
                          <a:latin typeface="Arial" panose="020B0604020202020204" pitchFamily="34" charset="0"/>
                          <a:cs typeface="Arial" panose="020B0604020202020204" pitchFamily="34" charset="0"/>
                        </a:rPr>
                        <a:t>                       66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2826535956"/>
                  </a:ext>
                </a:extLst>
              </a:tr>
              <a:tr h="190500">
                <a:tc>
                  <a:txBody>
                    <a:bodyPr/>
                    <a:lstStyle/>
                    <a:p>
                      <a:pPr algn="l" fontAlgn="b"/>
                      <a:r>
                        <a:rPr lang="es-ES" sz="2000" u="none" strike="noStrike">
                          <a:effectLst/>
                          <a:latin typeface="Arial" panose="020B0604020202020204" pitchFamily="34" charset="0"/>
                          <a:cs typeface="Arial" panose="020B0604020202020204" pitchFamily="34" charset="0"/>
                        </a:rPr>
                        <a:t> Valor Devolución del Beneficio </a:t>
                      </a:r>
                      <a:endParaRPr lang="es-E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tc>
                  <a:txBody>
                    <a:bodyPr/>
                    <a:lstStyle/>
                    <a:p>
                      <a:pPr algn="r" fontAlgn="b"/>
                      <a:r>
                        <a:rPr lang="es-ES" sz="2000" u="none" strike="noStrike" dirty="0">
                          <a:effectLst/>
                          <a:latin typeface="Arial" panose="020B0604020202020204" pitchFamily="34" charset="0"/>
                          <a:cs typeface="Arial" panose="020B0604020202020204" pitchFamily="34" charset="0"/>
                        </a:rPr>
                        <a:t>        </a:t>
                      </a:r>
                      <a:r>
                        <a:rPr lang="es-ES" sz="2000" u="none" strike="noStrike" dirty="0" smtClean="0">
                          <a:effectLst/>
                          <a:latin typeface="Arial" panose="020B0604020202020204" pitchFamily="34" charset="0"/>
                          <a:cs typeface="Arial" panose="020B0604020202020204" pitchFamily="34" charset="0"/>
                        </a:rPr>
                        <a:t>6.600.000   </a:t>
                      </a:r>
                      <a:endParaRPr lang="es-E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CC"/>
                    </a:solidFill>
                  </a:tcPr>
                </a:tc>
                <a:extLst>
                  <a:ext uri="{0D108BD9-81ED-4DB2-BD59-A6C34878D82A}">
                    <a16:rowId xmlns:a16="http://schemas.microsoft.com/office/drawing/2014/main" xmlns="" val="3782826505"/>
                  </a:ext>
                </a:extLst>
              </a:tr>
            </a:tbl>
          </a:graphicData>
        </a:graphic>
      </p:graphicFrame>
      <p:sp>
        <p:nvSpPr>
          <p:cNvPr id="7" name="Rectángulo 6"/>
          <p:cNvSpPr/>
          <p:nvPr/>
        </p:nvSpPr>
        <p:spPr>
          <a:xfrm>
            <a:off x="755576" y="260648"/>
            <a:ext cx="7632848" cy="14401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defRPr/>
            </a:pPr>
            <a:r>
              <a:rPr lang="es-ES" dirty="0" smtClean="0">
                <a:solidFill>
                  <a:schemeClr val="tx1"/>
                </a:solidFill>
                <a:latin typeface="Arial" panose="020B0604020202020204" pitchFamily="34" charset="0"/>
                <a:cs typeface="Arial" panose="020B0604020202020204" pitchFamily="34" charset="0"/>
              </a:rPr>
              <a:t>La Compañía El Manantial SAS, adquiere un activo fijo, el cual estaba asociado a la generación de ingresos en Abril de 2008, por valor de $60,000,000. Dicho activo tiene una vida útil de 20 años y en la renta del año de compra la compañía aplicó una deducción del 40% sobre el bien productivo. Dicho activo fue enajenado en Junio de 2015</a:t>
            </a:r>
            <a:endParaRPr lang="es-E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1793628"/>
      </p:ext>
    </p:extLst>
  </p:cSld>
  <p:clrMapOvr>
    <a:masterClrMapping/>
  </p:clrMapOvr>
  <p:transition spd="med">
    <p:pull dir="ld"/>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7156</TotalTime>
  <Words>6622</Words>
  <Application>Microsoft Macintosh PowerPoint</Application>
  <PresentationFormat>Presentación en pantalla (4:3)</PresentationFormat>
  <Paragraphs>1371</Paragraphs>
  <Slides>84</Slides>
  <Notes>34</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84</vt:i4>
      </vt:variant>
    </vt:vector>
  </HeadingPairs>
  <TitlesOfParts>
    <vt:vector size="93" baseType="lpstr">
      <vt:lpstr>Arial</vt:lpstr>
      <vt:lpstr>Arial Black</vt:lpstr>
      <vt:lpstr>Calibri</vt:lpstr>
      <vt:lpstr>Courier New</vt:lpstr>
      <vt:lpstr>Open Sans</vt:lpstr>
      <vt:lpstr>Roboto</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RENTAS GRAVABLES ESPECIALES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MAYOR IMPUESTO RENTA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Información contable vrs la información del impuesto de renta y cree Conciliación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CESAR ANZOLA AGUILAR</dc:creator>
  <cp:lastModifiedBy>CESAR ANZOLA AGUILAR</cp:lastModifiedBy>
  <cp:revision>312</cp:revision>
  <dcterms:created xsi:type="dcterms:W3CDTF">2015-01-16T22:12:14Z</dcterms:created>
  <dcterms:modified xsi:type="dcterms:W3CDTF">2016-04-26T19:04:20Z</dcterms:modified>
</cp:coreProperties>
</file>