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332" r:id="rId2"/>
    <p:sldId id="395" r:id="rId3"/>
    <p:sldId id="386" r:id="rId4"/>
    <p:sldId id="387" r:id="rId5"/>
    <p:sldId id="451" r:id="rId6"/>
    <p:sldId id="455" r:id="rId7"/>
    <p:sldId id="390" r:id="rId8"/>
    <p:sldId id="392" r:id="rId9"/>
    <p:sldId id="413" r:id="rId10"/>
    <p:sldId id="414" r:id="rId11"/>
    <p:sldId id="391" r:id="rId12"/>
    <p:sldId id="393" r:id="rId13"/>
    <p:sldId id="394" r:id="rId14"/>
    <p:sldId id="396" r:id="rId15"/>
    <p:sldId id="397" r:id="rId16"/>
    <p:sldId id="448" r:id="rId17"/>
    <p:sldId id="333" r:id="rId18"/>
    <p:sldId id="385" r:id="rId19"/>
    <p:sldId id="336" r:id="rId20"/>
    <p:sldId id="398" r:id="rId21"/>
    <p:sldId id="452" r:id="rId22"/>
    <p:sldId id="450" r:id="rId23"/>
    <p:sldId id="453" r:id="rId24"/>
    <p:sldId id="454" r:id="rId25"/>
    <p:sldId id="457" r:id="rId26"/>
    <p:sldId id="458" r:id="rId27"/>
    <p:sldId id="459" r:id="rId28"/>
    <p:sldId id="460" r:id="rId29"/>
    <p:sldId id="461" r:id="rId30"/>
    <p:sldId id="462" r:id="rId31"/>
    <p:sldId id="449" r:id="rId32"/>
    <p:sldId id="399" r:id="rId33"/>
    <p:sldId id="400" r:id="rId34"/>
    <p:sldId id="401" r:id="rId35"/>
    <p:sldId id="415" r:id="rId36"/>
    <p:sldId id="416" r:id="rId37"/>
    <p:sldId id="417" r:id="rId38"/>
    <p:sldId id="418" r:id="rId39"/>
    <p:sldId id="402" r:id="rId40"/>
    <p:sldId id="405" r:id="rId41"/>
    <p:sldId id="410" r:id="rId42"/>
    <p:sldId id="407" r:id="rId43"/>
    <p:sldId id="409" r:id="rId44"/>
    <p:sldId id="412" r:id="rId45"/>
    <p:sldId id="419" r:id="rId46"/>
    <p:sldId id="443" r:id="rId47"/>
    <p:sldId id="444" r:id="rId48"/>
    <p:sldId id="445" r:id="rId49"/>
    <p:sldId id="446" r:id="rId50"/>
    <p:sldId id="447" r:id="rId51"/>
    <p:sldId id="456" r:id="rId52"/>
    <p:sldId id="420" r:id="rId53"/>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FF0000"/>
    <a:srgbClr val="00CC99"/>
    <a:srgbClr val="99FF66"/>
    <a:srgbClr val="66FF99"/>
    <a:srgbClr val="00FF00"/>
    <a:srgbClr val="CC0000"/>
    <a:srgbClr val="66FFCC"/>
    <a:srgbClr val="99FF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Estilo temático 2 - Énfasis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Estilo temático 2 - Énfasis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0" autoAdjust="0"/>
    <p:restoredTop sz="94662" autoAdjust="0"/>
  </p:normalViewPr>
  <p:slideViewPr>
    <p:cSldViewPr>
      <p:cViewPr>
        <p:scale>
          <a:sx n="75" d="100"/>
          <a:sy n="75" d="100"/>
        </p:scale>
        <p:origin x="-1224" y="-60"/>
      </p:cViewPr>
      <p:guideLst>
        <p:guide orient="horz" pos="2160"/>
        <p:guide pos="2880"/>
      </p:guideLst>
    </p:cSldViewPr>
  </p:slideViewPr>
  <p:notesTextViewPr>
    <p:cViewPr>
      <p:scale>
        <a:sx n="1" d="1"/>
        <a:sy n="1" d="1"/>
      </p:scale>
      <p:origin x="0" y="0"/>
    </p:cViewPr>
  </p:notesTextViewPr>
  <p:sorterViewPr>
    <p:cViewPr>
      <p:scale>
        <a:sx n="100" d="100"/>
        <a:sy n="100" d="100"/>
      </p:scale>
      <p:origin x="0" y="189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02E166-B102-4E23-AFB2-B4359929D6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CO"/>
        </a:p>
      </dgm:t>
    </dgm:pt>
    <dgm:pt modelId="{7D55C820-D994-4447-BD47-0B20F6AB3219}">
      <dgm:prSet custT="1"/>
      <dgm:spPr/>
      <dgm:t>
        <a:bodyPr/>
        <a:lstStyle/>
        <a:p>
          <a:pPr algn="ctr" rtl="0"/>
          <a:r>
            <a:rPr lang="es-CO" sz="3200" b="1" dirty="0" smtClean="0"/>
            <a:t>CLASIFICACIÓN</a:t>
          </a:r>
          <a:endParaRPr lang="es-CO" sz="3200" dirty="0"/>
        </a:p>
      </dgm:t>
    </dgm:pt>
    <dgm:pt modelId="{C29DA9C0-AEE6-45B7-968E-4686ABCF0B4F}" type="parTrans" cxnId="{FAE73C82-A8D2-49B2-B748-B31A281C00FA}">
      <dgm:prSet/>
      <dgm:spPr/>
      <dgm:t>
        <a:bodyPr/>
        <a:lstStyle/>
        <a:p>
          <a:pPr algn="ctr"/>
          <a:endParaRPr lang="es-CO"/>
        </a:p>
      </dgm:t>
    </dgm:pt>
    <dgm:pt modelId="{57E20A78-8531-4B58-8F64-1DA304157D29}" type="sibTrans" cxnId="{FAE73C82-A8D2-49B2-B748-B31A281C00FA}">
      <dgm:prSet/>
      <dgm:spPr/>
      <dgm:t>
        <a:bodyPr/>
        <a:lstStyle/>
        <a:p>
          <a:pPr algn="ctr"/>
          <a:endParaRPr lang="es-CO"/>
        </a:p>
      </dgm:t>
    </dgm:pt>
    <dgm:pt modelId="{EFC77369-62A7-44F2-98E8-C710263545BE}" type="pres">
      <dgm:prSet presAssocID="{F002E166-B102-4E23-AFB2-B4359929D673}" presName="linear" presStyleCnt="0">
        <dgm:presLayoutVars>
          <dgm:animLvl val="lvl"/>
          <dgm:resizeHandles val="exact"/>
        </dgm:presLayoutVars>
      </dgm:prSet>
      <dgm:spPr/>
      <dgm:t>
        <a:bodyPr/>
        <a:lstStyle/>
        <a:p>
          <a:endParaRPr lang="es-CO"/>
        </a:p>
      </dgm:t>
    </dgm:pt>
    <dgm:pt modelId="{7333FBC4-A150-4A24-913B-6851F243607D}" type="pres">
      <dgm:prSet presAssocID="{7D55C820-D994-4447-BD47-0B20F6AB3219}" presName="parentText" presStyleLbl="node1" presStyleIdx="0" presStyleCnt="1" custScaleY="53852">
        <dgm:presLayoutVars>
          <dgm:chMax val="0"/>
          <dgm:bulletEnabled val="1"/>
        </dgm:presLayoutVars>
      </dgm:prSet>
      <dgm:spPr/>
      <dgm:t>
        <a:bodyPr/>
        <a:lstStyle/>
        <a:p>
          <a:endParaRPr lang="es-CO"/>
        </a:p>
      </dgm:t>
    </dgm:pt>
  </dgm:ptLst>
  <dgm:cxnLst>
    <dgm:cxn modelId="{FAE73C82-A8D2-49B2-B748-B31A281C00FA}" srcId="{F002E166-B102-4E23-AFB2-B4359929D673}" destId="{7D55C820-D994-4447-BD47-0B20F6AB3219}" srcOrd="0" destOrd="0" parTransId="{C29DA9C0-AEE6-45B7-968E-4686ABCF0B4F}" sibTransId="{57E20A78-8531-4B58-8F64-1DA304157D29}"/>
    <dgm:cxn modelId="{F7B39413-DABB-47D1-A6C1-989C7D4BCEE0}" type="presOf" srcId="{7D55C820-D994-4447-BD47-0B20F6AB3219}" destId="{7333FBC4-A150-4A24-913B-6851F243607D}" srcOrd="0" destOrd="0" presId="urn:microsoft.com/office/officeart/2005/8/layout/vList2"/>
    <dgm:cxn modelId="{4F0B3D96-81DD-44A7-B1ED-43F01B5D8867}" type="presOf" srcId="{F002E166-B102-4E23-AFB2-B4359929D673}" destId="{EFC77369-62A7-44F2-98E8-C710263545BE}" srcOrd="0" destOrd="0" presId="urn:microsoft.com/office/officeart/2005/8/layout/vList2"/>
    <dgm:cxn modelId="{FD673928-CE56-4BD1-8007-9B6CC873282A}" type="presParOf" srcId="{EFC77369-62A7-44F2-98E8-C710263545BE}" destId="{7333FBC4-A150-4A24-913B-6851F243607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006D5D-5795-422C-8C11-89A54C4F33AE}"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s-CO"/>
        </a:p>
      </dgm:t>
    </dgm:pt>
    <dgm:pt modelId="{6753AABA-3DF6-4513-ACD5-94C2B3806FED}">
      <dgm:prSet custT="1"/>
      <dgm:spPr/>
      <dgm:t>
        <a:bodyPr/>
        <a:lstStyle/>
        <a:p>
          <a:pPr rtl="0"/>
          <a:r>
            <a:rPr lang="es-CO" sz="1800" smtClean="0">
              <a:latin typeface="Arial" pitchFamily="34" charset="0"/>
              <a:cs typeface="Arial" pitchFamily="34" charset="0"/>
            </a:rPr>
            <a:t>Venta de activos fijos poseídos por menos de dos años.</a:t>
          </a:r>
          <a:endParaRPr lang="es-CO" sz="1800">
            <a:latin typeface="Arial" pitchFamily="34" charset="0"/>
            <a:cs typeface="Arial" pitchFamily="34" charset="0"/>
          </a:endParaRPr>
        </a:p>
      </dgm:t>
    </dgm:pt>
    <dgm:pt modelId="{9D62EAD6-D82C-42E3-A99B-1202A9788C42}" type="parTrans" cxnId="{8E9BD260-FEE7-434B-A053-4BF304C295F1}">
      <dgm:prSet/>
      <dgm:spPr/>
      <dgm:t>
        <a:bodyPr/>
        <a:lstStyle/>
        <a:p>
          <a:endParaRPr lang="es-CO"/>
        </a:p>
      </dgm:t>
    </dgm:pt>
    <dgm:pt modelId="{33D4DF2E-11F0-4192-A52D-ADABE1EE9E8C}" type="sibTrans" cxnId="{8E9BD260-FEE7-434B-A053-4BF304C295F1}">
      <dgm:prSet/>
      <dgm:spPr>
        <a:solidFill>
          <a:srgbClr val="00B050"/>
        </a:solidFill>
      </dgm:spPr>
      <dgm:t>
        <a:bodyPr/>
        <a:lstStyle/>
        <a:p>
          <a:endParaRPr lang="es-CO"/>
        </a:p>
      </dgm:t>
    </dgm:pt>
    <dgm:pt modelId="{C9B2A4EE-596E-4D96-9ACB-A33A4C11FE73}">
      <dgm:prSet custT="1"/>
      <dgm:spPr/>
      <dgm:t>
        <a:bodyPr anchor="ctr"/>
        <a:lstStyle/>
        <a:p>
          <a:pPr rtl="0"/>
          <a:r>
            <a:rPr lang="es-CO" sz="1800" dirty="0" smtClean="0">
              <a:latin typeface="Arial" pitchFamily="34" charset="0"/>
              <a:cs typeface="Arial" pitchFamily="34" charset="0"/>
            </a:rPr>
            <a:t>Venta de activos fijos poseídos por más de dos años.</a:t>
          </a:r>
          <a:endParaRPr lang="es-CO" sz="1800" dirty="0">
            <a:latin typeface="Arial" pitchFamily="34" charset="0"/>
            <a:cs typeface="Arial" pitchFamily="34" charset="0"/>
          </a:endParaRPr>
        </a:p>
      </dgm:t>
    </dgm:pt>
    <dgm:pt modelId="{BB00510B-A594-4E55-9E5C-A8F50A203954}" type="parTrans" cxnId="{AFCDC0E7-C1BA-4D46-9D94-FFDCFBFC30FB}">
      <dgm:prSet/>
      <dgm:spPr/>
      <dgm:t>
        <a:bodyPr/>
        <a:lstStyle/>
        <a:p>
          <a:endParaRPr lang="es-CO"/>
        </a:p>
      </dgm:t>
    </dgm:pt>
    <dgm:pt modelId="{0A0CB6F4-8A1E-4998-A023-60953148D9E0}" type="sibTrans" cxnId="{AFCDC0E7-C1BA-4D46-9D94-FFDCFBFC30FB}">
      <dgm:prSet/>
      <dgm:spPr>
        <a:solidFill>
          <a:srgbClr val="00B050"/>
        </a:solidFill>
      </dgm:spPr>
      <dgm:t>
        <a:bodyPr/>
        <a:lstStyle/>
        <a:p>
          <a:endParaRPr lang="es-CO"/>
        </a:p>
      </dgm:t>
    </dgm:pt>
    <dgm:pt modelId="{FAC58379-28A3-4B60-A829-91F54814EE50}">
      <dgm:prSet custT="1"/>
      <dgm:spPr/>
      <dgm:t>
        <a:bodyPr/>
        <a:lstStyle/>
        <a:p>
          <a:pPr algn="ctr" rtl="0"/>
          <a:r>
            <a:rPr lang="es-CO" sz="1800" dirty="0" smtClean="0">
              <a:latin typeface="Arial" pitchFamily="34" charset="0"/>
              <a:cs typeface="Arial" pitchFamily="34" charset="0"/>
            </a:rPr>
            <a:t>Retiros de aportes voluntarios a fondos de pensiones y de AFC, que correspondan a ingresos que se hayan percibido y destinado en un periodo o periodos fiscales distintos al periodo actual. </a:t>
          </a:r>
          <a:endParaRPr lang="es-CO" sz="1800" dirty="0">
            <a:latin typeface="Arial" pitchFamily="34" charset="0"/>
            <a:cs typeface="Arial" pitchFamily="34" charset="0"/>
          </a:endParaRPr>
        </a:p>
      </dgm:t>
    </dgm:pt>
    <dgm:pt modelId="{7C4820F9-E813-4EE7-946F-7521F1B26955}" type="parTrans" cxnId="{B7059D72-AB4F-4076-AEC0-36E5936FE088}">
      <dgm:prSet/>
      <dgm:spPr/>
      <dgm:t>
        <a:bodyPr/>
        <a:lstStyle/>
        <a:p>
          <a:endParaRPr lang="es-CO"/>
        </a:p>
      </dgm:t>
    </dgm:pt>
    <dgm:pt modelId="{11133ECC-EA46-4F4D-93CF-AD6BB10061E4}" type="sibTrans" cxnId="{B7059D72-AB4F-4076-AEC0-36E5936FE088}">
      <dgm:prSet/>
      <dgm:spPr/>
      <dgm:t>
        <a:bodyPr/>
        <a:lstStyle/>
        <a:p>
          <a:endParaRPr lang="es-CO"/>
        </a:p>
      </dgm:t>
    </dgm:pt>
    <dgm:pt modelId="{1EE64B96-62FB-4506-9085-6414B8836E1A}" type="pres">
      <dgm:prSet presAssocID="{2D006D5D-5795-422C-8C11-89A54C4F33AE}" presName="linearFlow" presStyleCnt="0">
        <dgm:presLayoutVars>
          <dgm:dir/>
          <dgm:animLvl val="lvl"/>
          <dgm:resizeHandles val="exact"/>
        </dgm:presLayoutVars>
      </dgm:prSet>
      <dgm:spPr/>
      <dgm:t>
        <a:bodyPr/>
        <a:lstStyle/>
        <a:p>
          <a:endParaRPr lang="es-CO"/>
        </a:p>
      </dgm:t>
    </dgm:pt>
    <dgm:pt modelId="{2B05DE5A-3638-47BF-813B-02B34FD0B5DF}" type="pres">
      <dgm:prSet presAssocID="{6753AABA-3DF6-4513-ACD5-94C2B3806FED}" presName="composite" presStyleCnt="0"/>
      <dgm:spPr/>
    </dgm:pt>
    <dgm:pt modelId="{4227DA87-AA85-4DAD-AA49-7E77B892B09B}" type="pres">
      <dgm:prSet presAssocID="{6753AABA-3DF6-4513-ACD5-94C2B3806FED}" presName="parTx" presStyleLbl="node1" presStyleIdx="0" presStyleCnt="3">
        <dgm:presLayoutVars>
          <dgm:chMax val="0"/>
          <dgm:chPref val="0"/>
          <dgm:bulletEnabled val="1"/>
        </dgm:presLayoutVars>
      </dgm:prSet>
      <dgm:spPr/>
      <dgm:t>
        <a:bodyPr/>
        <a:lstStyle/>
        <a:p>
          <a:endParaRPr lang="es-CO"/>
        </a:p>
      </dgm:t>
    </dgm:pt>
    <dgm:pt modelId="{F9B83E6C-A408-4D18-A45F-76B4608B05CA}" type="pres">
      <dgm:prSet presAssocID="{6753AABA-3DF6-4513-ACD5-94C2B3806FED}" presName="parSh" presStyleLbl="node1" presStyleIdx="0" presStyleCnt="3" custScaleY="115587"/>
      <dgm:spPr/>
      <dgm:t>
        <a:bodyPr/>
        <a:lstStyle/>
        <a:p>
          <a:endParaRPr lang="es-CO"/>
        </a:p>
      </dgm:t>
    </dgm:pt>
    <dgm:pt modelId="{E4FF17C8-FA5B-4100-9E8D-D5084FACE492}" type="pres">
      <dgm:prSet presAssocID="{6753AABA-3DF6-4513-ACD5-94C2B3806FED}" presName="desTx" presStyleLbl="fgAcc1" presStyleIdx="0" presStyleCnt="3" custFlipVert="1" custFlipHor="1" custScaleX="2643" custScaleY="1240">
        <dgm:presLayoutVars>
          <dgm:bulletEnabled val="1"/>
        </dgm:presLayoutVars>
      </dgm:prSet>
      <dgm:spPr/>
    </dgm:pt>
    <dgm:pt modelId="{4FAE2020-3E8A-4708-B2A4-2EA07E887CF3}" type="pres">
      <dgm:prSet presAssocID="{33D4DF2E-11F0-4192-A52D-ADABE1EE9E8C}" presName="sibTrans" presStyleLbl="sibTrans2D1" presStyleIdx="0" presStyleCnt="2"/>
      <dgm:spPr/>
      <dgm:t>
        <a:bodyPr/>
        <a:lstStyle/>
        <a:p>
          <a:endParaRPr lang="es-CO"/>
        </a:p>
      </dgm:t>
    </dgm:pt>
    <dgm:pt modelId="{0FEAD47B-4BA6-43A3-A20C-39DA5E6A8488}" type="pres">
      <dgm:prSet presAssocID="{33D4DF2E-11F0-4192-A52D-ADABE1EE9E8C}" presName="connTx" presStyleLbl="sibTrans2D1" presStyleIdx="0" presStyleCnt="2"/>
      <dgm:spPr/>
      <dgm:t>
        <a:bodyPr/>
        <a:lstStyle/>
        <a:p>
          <a:endParaRPr lang="es-CO"/>
        </a:p>
      </dgm:t>
    </dgm:pt>
    <dgm:pt modelId="{FA7784AE-F62A-4182-ACCB-A576297C04EE}" type="pres">
      <dgm:prSet presAssocID="{C9B2A4EE-596E-4D96-9ACB-A33A4C11FE73}" presName="composite" presStyleCnt="0"/>
      <dgm:spPr/>
    </dgm:pt>
    <dgm:pt modelId="{FC5DF138-671A-496C-B08A-96FC84D4AA35}" type="pres">
      <dgm:prSet presAssocID="{C9B2A4EE-596E-4D96-9ACB-A33A4C11FE73}" presName="parTx" presStyleLbl="node1" presStyleIdx="0" presStyleCnt="3">
        <dgm:presLayoutVars>
          <dgm:chMax val="0"/>
          <dgm:chPref val="0"/>
          <dgm:bulletEnabled val="1"/>
        </dgm:presLayoutVars>
      </dgm:prSet>
      <dgm:spPr/>
      <dgm:t>
        <a:bodyPr/>
        <a:lstStyle/>
        <a:p>
          <a:endParaRPr lang="es-CO"/>
        </a:p>
      </dgm:t>
    </dgm:pt>
    <dgm:pt modelId="{C0D736CE-AE15-4A39-A19A-84878E66AEC1}" type="pres">
      <dgm:prSet presAssocID="{C9B2A4EE-596E-4D96-9ACB-A33A4C11FE73}" presName="parSh" presStyleLbl="node1" presStyleIdx="1" presStyleCnt="3" custScaleY="113606"/>
      <dgm:spPr/>
      <dgm:t>
        <a:bodyPr/>
        <a:lstStyle/>
        <a:p>
          <a:endParaRPr lang="es-CO"/>
        </a:p>
      </dgm:t>
    </dgm:pt>
    <dgm:pt modelId="{4DC7138B-BE83-40E8-988F-23EE019792A2}" type="pres">
      <dgm:prSet presAssocID="{C9B2A4EE-596E-4D96-9ACB-A33A4C11FE73}" presName="desTx" presStyleLbl="fgAcc1" presStyleIdx="1" presStyleCnt="3" custFlipHor="1" custScaleX="2400" custScaleY="1240">
        <dgm:presLayoutVars>
          <dgm:bulletEnabled val="1"/>
        </dgm:presLayoutVars>
      </dgm:prSet>
      <dgm:spPr/>
    </dgm:pt>
    <dgm:pt modelId="{12860AE2-6CEA-4F5C-8498-1E6A31104C54}" type="pres">
      <dgm:prSet presAssocID="{0A0CB6F4-8A1E-4998-A023-60953148D9E0}" presName="sibTrans" presStyleLbl="sibTrans2D1" presStyleIdx="1" presStyleCnt="2"/>
      <dgm:spPr/>
      <dgm:t>
        <a:bodyPr/>
        <a:lstStyle/>
        <a:p>
          <a:endParaRPr lang="es-CO"/>
        </a:p>
      </dgm:t>
    </dgm:pt>
    <dgm:pt modelId="{8C79209C-2903-4F5B-9AB3-B1785D77CA12}" type="pres">
      <dgm:prSet presAssocID="{0A0CB6F4-8A1E-4998-A023-60953148D9E0}" presName="connTx" presStyleLbl="sibTrans2D1" presStyleIdx="1" presStyleCnt="2"/>
      <dgm:spPr/>
      <dgm:t>
        <a:bodyPr/>
        <a:lstStyle/>
        <a:p>
          <a:endParaRPr lang="es-CO"/>
        </a:p>
      </dgm:t>
    </dgm:pt>
    <dgm:pt modelId="{17EB4E1E-91CA-4250-946A-6043EFD3BC97}" type="pres">
      <dgm:prSet presAssocID="{FAC58379-28A3-4B60-A829-91F54814EE50}" presName="composite" presStyleCnt="0"/>
      <dgm:spPr/>
    </dgm:pt>
    <dgm:pt modelId="{ADB306B1-C61A-47EC-BDB4-5FF0775AA7D1}" type="pres">
      <dgm:prSet presAssocID="{FAC58379-28A3-4B60-A829-91F54814EE50}" presName="parTx" presStyleLbl="node1" presStyleIdx="1" presStyleCnt="3">
        <dgm:presLayoutVars>
          <dgm:chMax val="0"/>
          <dgm:chPref val="0"/>
          <dgm:bulletEnabled val="1"/>
        </dgm:presLayoutVars>
      </dgm:prSet>
      <dgm:spPr/>
      <dgm:t>
        <a:bodyPr/>
        <a:lstStyle/>
        <a:p>
          <a:endParaRPr lang="es-CO"/>
        </a:p>
      </dgm:t>
    </dgm:pt>
    <dgm:pt modelId="{00573ABD-EFEA-426E-B7F6-8D3ABC25B827}" type="pres">
      <dgm:prSet presAssocID="{FAC58379-28A3-4B60-A829-91F54814EE50}" presName="parSh" presStyleLbl="node1" presStyleIdx="2" presStyleCnt="3" custScaleY="113606"/>
      <dgm:spPr/>
      <dgm:t>
        <a:bodyPr/>
        <a:lstStyle/>
        <a:p>
          <a:endParaRPr lang="es-CO"/>
        </a:p>
      </dgm:t>
    </dgm:pt>
    <dgm:pt modelId="{6A5D7C09-6B62-4803-BE74-20E880D980CF}" type="pres">
      <dgm:prSet presAssocID="{FAC58379-28A3-4B60-A829-91F54814EE50}" presName="desTx" presStyleLbl="fgAcc1" presStyleIdx="2" presStyleCnt="3" custFlipVert="1" custFlipHor="1" custScaleX="2456" custScaleY="1398">
        <dgm:presLayoutVars>
          <dgm:bulletEnabled val="1"/>
        </dgm:presLayoutVars>
      </dgm:prSet>
      <dgm:spPr/>
    </dgm:pt>
  </dgm:ptLst>
  <dgm:cxnLst>
    <dgm:cxn modelId="{0D40118C-24CA-4E7C-A40C-E3F6276AD6A1}" type="presOf" srcId="{FAC58379-28A3-4B60-A829-91F54814EE50}" destId="{ADB306B1-C61A-47EC-BDB4-5FF0775AA7D1}" srcOrd="0" destOrd="0" presId="urn:microsoft.com/office/officeart/2005/8/layout/process3"/>
    <dgm:cxn modelId="{A845A773-D19F-41FF-A5DB-C1F59CA1983B}" type="presOf" srcId="{33D4DF2E-11F0-4192-A52D-ADABE1EE9E8C}" destId="{0FEAD47B-4BA6-43A3-A20C-39DA5E6A8488}" srcOrd="1" destOrd="0" presId="urn:microsoft.com/office/officeart/2005/8/layout/process3"/>
    <dgm:cxn modelId="{8667C169-1D37-490A-B480-0BCCF0299260}" type="presOf" srcId="{0A0CB6F4-8A1E-4998-A023-60953148D9E0}" destId="{8C79209C-2903-4F5B-9AB3-B1785D77CA12}" srcOrd="1" destOrd="0" presId="urn:microsoft.com/office/officeart/2005/8/layout/process3"/>
    <dgm:cxn modelId="{68C06293-3FCF-4E27-AC1E-3CF98439C0C9}" type="presOf" srcId="{6753AABA-3DF6-4513-ACD5-94C2B3806FED}" destId="{4227DA87-AA85-4DAD-AA49-7E77B892B09B}" srcOrd="0" destOrd="0" presId="urn:microsoft.com/office/officeart/2005/8/layout/process3"/>
    <dgm:cxn modelId="{8E9BD260-FEE7-434B-A053-4BF304C295F1}" srcId="{2D006D5D-5795-422C-8C11-89A54C4F33AE}" destId="{6753AABA-3DF6-4513-ACD5-94C2B3806FED}" srcOrd="0" destOrd="0" parTransId="{9D62EAD6-D82C-42E3-A99B-1202A9788C42}" sibTransId="{33D4DF2E-11F0-4192-A52D-ADABE1EE9E8C}"/>
    <dgm:cxn modelId="{3BCA5C02-01B0-467C-AA1F-4031A5BEC9BE}" type="presOf" srcId="{33D4DF2E-11F0-4192-A52D-ADABE1EE9E8C}" destId="{4FAE2020-3E8A-4708-B2A4-2EA07E887CF3}" srcOrd="0" destOrd="0" presId="urn:microsoft.com/office/officeart/2005/8/layout/process3"/>
    <dgm:cxn modelId="{55612F1E-B921-4BA8-8E2E-EC38BE8E0880}" type="presOf" srcId="{C9B2A4EE-596E-4D96-9ACB-A33A4C11FE73}" destId="{C0D736CE-AE15-4A39-A19A-84878E66AEC1}" srcOrd="1" destOrd="0" presId="urn:microsoft.com/office/officeart/2005/8/layout/process3"/>
    <dgm:cxn modelId="{77701237-FE80-4A5D-B57C-6E0F3032E393}" type="presOf" srcId="{C9B2A4EE-596E-4D96-9ACB-A33A4C11FE73}" destId="{FC5DF138-671A-496C-B08A-96FC84D4AA35}" srcOrd="0" destOrd="0" presId="urn:microsoft.com/office/officeart/2005/8/layout/process3"/>
    <dgm:cxn modelId="{B7059D72-AB4F-4076-AEC0-36E5936FE088}" srcId="{2D006D5D-5795-422C-8C11-89A54C4F33AE}" destId="{FAC58379-28A3-4B60-A829-91F54814EE50}" srcOrd="2" destOrd="0" parTransId="{7C4820F9-E813-4EE7-946F-7521F1B26955}" sibTransId="{11133ECC-EA46-4F4D-93CF-AD6BB10061E4}"/>
    <dgm:cxn modelId="{41C3814C-692A-40AE-9088-74F500D0984A}" type="presOf" srcId="{FAC58379-28A3-4B60-A829-91F54814EE50}" destId="{00573ABD-EFEA-426E-B7F6-8D3ABC25B827}" srcOrd="1" destOrd="0" presId="urn:microsoft.com/office/officeart/2005/8/layout/process3"/>
    <dgm:cxn modelId="{95AEFFB8-7E02-4808-9C67-12CE8F9A9F8A}" type="presOf" srcId="{6753AABA-3DF6-4513-ACD5-94C2B3806FED}" destId="{F9B83E6C-A408-4D18-A45F-76B4608B05CA}" srcOrd="1" destOrd="0" presId="urn:microsoft.com/office/officeart/2005/8/layout/process3"/>
    <dgm:cxn modelId="{6DCA9B6F-BBF8-40F0-BA09-48026EE5398D}" type="presOf" srcId="{2D006D5D-5795-422C-8C11-89A54C4F33AE}" destId="{1EE64B96-62FB-4506-9085-6414B8836E1A}" srcOrd="0" destOrd="0" presId="urn:microsoft.com/office/officeart/2005/8/layout/process3"/>
    <dgm:cxn modelId="{AFCDC0E7-C1BA-4D46-9D94-FFDCFBFC30FB}" srcId="{2D006D5D-5795-422C-8C11-89A54C4F33AE}" destId="{C9B2A4EE-596E-4D96-9ACB-A33A4C11FE73}" srcOrd="1" destOrd="0" parTransId="{BB00510B-A594-4E55-9E5C-A8F50A203954}" sibTransId="{0A0CB6F4-8A1E-4998-A023-60953148D9E0}"/>
    <dgm:cxn modelId="{6C4732CD-0B82-4D22-9D34-E610711AEB82}" type="presOf" srcId="{0A0CB6F4-8A1E-4998-A023-60953148D9E0}" destId="{12860AE2-6CEA-4F5C-8498-1E6A31104C54}" srcOrd="0" destOrd="0" presId="urn:microsoft.com/office/officeart/2005/8/layout/process3"/>
    <dgm:cxn modelId="{CD84F7BE-41C7-41E7-BA4D-70777845F259}" type="presParOf" srcId="{1EE64B96-62FB-4506-9085-6414B8836E1A}" destId="{2B05DE5A-3638-47BF-813B-02B34FD0B5DF}" srcOrd="0" destOrd="0" presId="urn:microsoft.com/office/officeart/2005/8/layout/process3"/>
    <dgm:cxn modelId="{34FC0422-1C79-45BB-99F0-7CE6112F9EAD}" type="presParOf" srcId="{2B05DE5A-3638-47BF-813B-02B34FD0B5DF}" destId="{4227DA87-AA85-4DAD-AA49-7E77B892B09B}" srcOrd="0" destOrd="0" presId="urn:microsoft.com/office/officeart/2005/8/layout/process3"/>
    <dgm:cxn modelId="{21C77A91-675C-4DDD-A0D9-0675EECA9E46}" type="presParOf" srcId="{2B05DE5A-3638-47BF-813B-02B34FD0B5DF}" destId="{F9B83E6C-A408-4D18-A45F-76B4608B05CA}" srcOrd="1" destOrd="0" presId="urn:microsoft.com/office/officeart/2005/8/layout/process3"/>
    <dgm:cxn modelId="{5FA5454B-626A-45E3-93D5-3211A5F61F7A}" type="presParOf" srcId="{2B05DE5A-3638-47BF-813B-02B34FD0B5DF}" destId="{E4FF17C8-FA5B-4100-9E8D-D5084FACE492}" srcOrd="2" destOrd="0" presId="urn:microsoft.com/office/officeart/2005/8/layout/process3"/>
    <dgm:cxn modelId="{054BA96C-13EC-41A9-A4E5-0655C85F8ED3}" type="presParOf" srcId="{1EE64B96-62FB-4506-9085-6414B8836E1A}" destId="{4FAE2020-3E8A-4708-B2A4-2EA07E887CF3}" srcOrd="1" destOrd="0" presId="urn:microsoft.com/office/officeart/2005/8/layout/process3"/>
    <dgm:cxn modelId="{CCC732FF-5EFD-446B-BA82-F1141E7CEC8F}" type="presParOf" srcId="{4FAE2020-3E8A-4708-B2A4-2EA07E887CF3}" destId="{0FEAD47B-4BA6-43A3-A20C-39DA5E6A8488}" srcOrd="0" destOrd="0" presId="urn:microsoft.com/office/officeart/2005/8/layout/process3"/>
    <dgm:cxn modelId="{8F03CE33-45F0-49F3-903B-D891262A1C2C}" type="presParOf" srcId="{1EE64B96-62FB-4506-9085-6414B8836E1A}" destId="{FA7784AE-F62A-4182-ACCB-A576297C04EE}" srcOrd="2" destOrd="0" presId="urn:microsoft.com/office/officeart/2005/8/layout/process3"/>
    <dgm:cxn modelId="{81BF8A29-C86A-43D4-9F16-E59F088B1CD7}" type="presParOf" srcId="{FA7784AE-F62A-4182-ACCB-A576297C04EE}" destId="{FC5DF138-671A-496C-B08A-96FC84D4AA35}" srcOrd="0" destOrd="0" presId="urn:microsoft.com/office/officeart/2005/8/layout/process3"/>
    <dgm:cxn modelId="{7646C7E9-2898-4E9A-9CF6-41AD2B606140}" type="presParOf" srcId="{FA7784AE-F62A-4182-ACCB-A576297C04EE}" destId="{C0D736CE-AE15-4A39-A19A-84878E66AEC1}" srcOrd="1" destOrd="0" presId="urn:microsoft.com/office/officeart/2005/8/layout/process3"/>
    <dgm:cxn modelId="{7EDDC2EE-085E-4AA9-96A5-62289FB1D95D}" type="presParOf" srcId="{FA7784AE-F62A-4182-ACCB-A576297C04EE}" destId="{4DC7138B-BE83-40E8-988F-23EE019792A2}" srcOrd="2" destOrd="0" presId="urn:microsoft.com/office/officeart/2005/8/layout/process3"/>
    <dgm:cxn modelId="{2AA4B94E-C4FB-419D-9A13-EB15DC2809CC}" type="presParOf" srcId="{1EE64B96-62FB-4506-9085-6414B8836E1A}" destId="{12860AE2-6CEA-4F5C-8498-1E6A31104C54}" srcOrd="3" destOrd="0" presId="urn:microsoft.com/office/officeart/2005/8/layout/process3"/>
    <dgm:cxn modelId="{51E960BE-3E13-42A0-B8FB-6A049B7876E0}" type="presParOf" srcId="{12860AE2-6CEA-4F5C-8498-1E6A31104C54}" destId="{8C79209C-2903-4F5B-9AB3-B1785D77CA12}" srcOrd="0" destOrd="0" presId="urn:microsoft.com/office/officeart/2005/8/layout/process3"/>
    <dgm:cxn modelId="{A02792B0-4198-4BA5-9C4D-C381818E3093}" type="presParOf" srcId="{1EE64B96-62FB-4506-9085-6414B8836E1A}" destId="{17EB4E1E-91CA-4250-946A-6043EFD3BC97}" srcOrd="4" destOrd="0" presId="urn:microsoft.com/office/officeart/2005/8/layout/process3"/>
    <dgm:cxn modelId="{638E6740-591D-4218-BDD3-0EBEC6790EEE}" type="presParOf" srcId="{17EB4E1E-91CA-4250-946A-6043EFD3BC97}" destId="{ADB306B1-C61A-47EC-BDB4-5FF0775AA7D1}" srcOrd="0" destOrd="0" presId="urn:microsoft.com/office/officeart/2005/8/layout/process3"/>
    <dgm:cxn modelId="{6DF3A39F-9E13-4CDC-8B33-95E868B08AA0}" type="presParOf" srcId="{17EB4E1E-91CA-4250-946A-6043EFD3BC97}" destId="{00573ABD-EFEA-426E-B7F6-8D3ABC25B827}" srcOrd="1" destOrd="0" presId="urn:microsoft.com/office/officeart/2005/8/layout/process3"/>
    <dgm:cxn modelId="{A26A4D07-98A5-49C3-B06D-9B853A8EFB13}" type="presParOf" srcId="{17EB4E1E-91CA-4250-946A-6043EFD3BC97}" destId="{6A5D7C09-6B62-4803-BE74-20E880D980CF}"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33FBC4-A150-4A24-913B-6851F243607D}">
      <dsp:nvSpPr>
        <dsp:cNvPr id="0" name=""/>
        <dsp:cNvSpPr/>
      </dsp:nvSpPr>
      <dsp:spPr>
        <a:xfrm>
          <a:off x="0" y="109452"/>
          <a:ext cx="6046441" cy="6451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s-CO" sz="3200" b="1" kern="1200" dirty="0" smtClean="0"/>
            <a:t>CLASIFICACIÓN</a:t>
          </a:r>
          <a:endParaRPr lang="es-CO" sz="3200" kern="1200" dirty="0"/>
        </a:p>
      </dsp:txBody>
      <dsp:txXfrm>
        <a:off x="31496" y="140948"/>
        <a:ext cx="5983449" cy="5821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ED35E-5A2B-4939-A1B7-2789B3848B3B}" type="datetimeFigureOut">
              <a:rPr lang="es-CO" smtClean="0"/>
              <a:t>11/08/2015</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1E80B2-01D9-48EA-B9EF-6DFEBB7E0909}" type="slidenum">
              <a:rPr lang="es-CO" smtClean="0"/>
              <a:t>‹Nº›</a:t>
            </a:fld>
            <a:endParaRPr lang="es-CO"/>
          </a:p>
        </p:txBody>
      </p:sp>
    </p:spTree>
    <p:extLst>
      <p:ext uri="{BB962C8B-B14F-4D97-AF65-F5344CB8AC3E}">
        <p14:creationId xmlns:p14="http://schemas.microsoft.com/office/powerpoint/2010/main" val="2867318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F41E80B2-01D9-48EA-B9EF-6DFEBB7E0909}" type="slidenum">
              <a:rPr lang="es-CO" smtClean="0"/>
              <a:t>16</a:t>
            </a:fld>
            <a:endParaRPr lang="es-CO"/>
          </a:p>
        </p:txBody>
      </p:sp>
    </p:spTree>
    <p:extLst>
      <p:ext uri="{BB962C8B-B14F-4D97-AF65-F5344CB8AC3E}">
        <p14:creationId xmlns:p14="http://schemas.microsoft.com/office/powerpoint/2010/main" val="17289851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Marcador de imagen de diapositiva"/>
          <p:cNvSpPr>
            <a:spLocks noGrp="1" noRot="1" noChangeAspect="1" noTextEdit="1"/>
          </p:cNvSpPr>
          <p:nvPr>
            <p:ph type="sldImg"/>
          </p:nvPr>
        </p:nvSpPr>
        <p:spPr>
          <a:ln/>
        </p:spPr>
      </p:sp>
      <p:sp>
        <p:nvSpPr>
          <p:cNvPr id="11571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_tradnl" altLang="es-CO" smtClean="0">
              <a:latin typeface="Times New Roman" panose="02020603050405020304" pitchFamily="18" charset="0"/>
            </a:endParaRPr>
          </a:p>
        </p:txBody>
      </p:sp>
      <p:sp>
        <p:nvSpPr>
          <p:cNvPr id="115716"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9446">
              <a:spcBef>
                <a:spcPct val="30000"/>
              </a:spcBef>
              <a:defRPr sz="1300">
                <a:solidFill>
                  <a:schemeClr val="tx1"/>
                </a:solidFill>
                <a:latin typeface="Times New Roman" panose="02020603050405020304" pitchFamily="18" charset="0"/>
              </a:defRPr>
            </a:lvl1pPr>
            <a:lvl2pPr marL="785001" indent="-301923" defTabSz="959446">
              <a:spcBef>
                <a:spcPct val="30000"/>
              </a:spcBef>
              <a:defRPr sz="1300">
                <a:solidFill>
                  <a:schemeClr val="tx1"/>
                </a:solidFill>
                <a:latin typeface="Times New Roman" panose="02020603050405020304" pitchFamily="18" charset="0"/>
              </a:defRPr>
            </a:lvl2pPr>
            <a:lvl3pPr marL="1207694" indent="-241539" defTabSz="959446">
              <a:spcBef>
                <a:spcPct val="30000"/>
              </a:spcBef>
              <a:defRPr sz="1300">
                <a:solidFill>
                  <a:schemeClr val="tx1"/>
                </a:solidFill>
                <a:latin typeface="Times New Roman" panose="02020603050405020304" pitchFamily="18" charset="0"/>
              </a:defRPr>
            </a:lvl3pPr>
            <a:lvl4pPr marL="1690771" indent="-241539" defTabSz="959446">
              <a:spcBef>
                <a:spcPct val="30000"/>
              </a:spcBef>
              <a:defRPr sz="1300">
                <a:solidFill>
                  <a:schemeClr val="tx1"/>
                </a:solidFill>
                <a:latin typeface="Times New Roman" panose="02020603050405020304" pitchFamily="18" charset="0"/>
              </a:defRPr>
            </a:lvl4pPr>
            <a:lvl5pPr marL="2173849" indent="-241539" defTabSz="959446">
              <a:spcBef>
                <a:spcPct val="30000"/>
              </a:spcBef>
              <a:defRPr sz="1300">
                <a:solidFill>
                  <a:schemeClr val="tx1"/>
                </a:solidFill>
                <a:latin typeface="Times New Roman" panose="02020603050405020304" pitchFamily="18" charset="0"/>
              </a:defRPr>
            </a:lvl5pPr>
            <a:lvl6pPr marL="2656926" indent="-241539" defTabSz="959446" eaLnBrk="0" fontAlgn="base" hangingPunct="0">
              <a:spcBef>
                <a:spcPct val="30000"/>
              </a:spcBef>
              <a:spcAft>
                <a:spcPct val="0"/>
              </a:spcAft>
              <a:defRPr sz="1300">
                <a:solidFill>
                  <a:schemeClr val="tx1"/>
                </a:solidFill>
                <a:latin typeface="Times New Roman" panose="02020603050405020304" pitchFamily="18" charset="0"/>
              </a:defRPr>
            </a:lvl6pPr>
            <a:lvl7pPr marL="3140004" indent="-241539" defTabSz="959446" eaLnBrk="0" fontAlgn="base" hangingPunct="0">
              <a:spcBef>
                <a:spcPct val="30000"/>
              </a:spcBef>
              <a:spcAft>
                <a:spcPct val="0"/>
              </a:spcAft>
              <a:defRPr sz="1300">
                <a:solidFill>
                  <a:schemeClr val="tx1"/>
                </a:solidFill>
                <a:latin typeface="Times New Roman" panose="02020603050405020304" pitchFamily="18" charset="0"/>
              </a:defRPr>
            </a:lvl7pPr>
            <a:lvl8pPr marL="3623081" indent="-241539" defTabSz="959446" eaLnBrk="0" fontAlgn="base" hangingPunct="0">
              <a:spcBef>
                <a:spcPct val="30000"/>
              </a:spcBef>
              <a:spcAft>
                <a:spcPct val="0"/>
              </a:spcAft>
              <a:defRPr sz="1300">
                <a:solidFill>
                  <a:schemeClr val="tx1"/>
                </a:solidFill>
                <a:latin typeface="Times New Roman" panose="02020603050405020304" pitchFamily="18" charset="0"/>
              </a:defRPr>
            </a:lvl8pPr>
            <a:lvl9pPr marL="4106159" indent="-241539" defTabSz="959446"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0F9C8FA6-1DEF-43FA-8350-847A3A7B9B75}" type="slidenum">
              <a:rPr lang="es-ES" altLang="es-CO">
                <a:cs typeface="Arial" panose="020B0604020202020204" pitchFamily="34" charset="0"/>
              </a:rPr>
              <a:pPr>
                <a:spcBef>
                  <a:spcPct val="0"/>
                </a:spcBef>
              </a:pPr>
              <a:t>41</a:t>
            </a:fld>
            <a:endParaRPr lang="es-ES" altLang="es-CO">
              <a:cs typeface="Arial" panose="020B0604020202020204" pitchFamily="34" charset="0"/>
            </a:endParaRPr>
          </a:p>
        </p:txBody>
      </p:sp>
    </p:spTree>
    <p:extLst>
      <p:ext uri="{BB962C8B-B14F-4D97-AF65-F5344CB8AC3E}">
        <p14:creationId xmlns:p14="http://schemas.microsoft.com/office/powerpoint/2010/main" val="1930445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Marcador de imagen de diapositiva"/>
          <p:cNvSpPr>
            <a:spLocks noGrp="1" noRot="1" noChangeAspect="1" noTextEdit="1"/>
          </p:cNvSpPr>
          <p:nvPr>
            <p:ph type="sldImg"/>
          </p:nvPr>
        </p:nvSpPr>
        <p:spPr>
          <a:ln/>
        </p:spPr>
      </p:sp>
      <p:sp>
        <p:nvSpPr>
          <p:cNvPr id="11571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_tradnl" altLang="es-CO" smtClean="0">
              <a:latin typeface="Times New Roman" panose="02020603050405020304" pitchFamily="18" charset="0"/>
            </a:endParaRPr>
          </a:p>
        </p:txBody>
      </p:sp>
      <p:sp>
        <p:nvSpPr>
          <p:cNvPr id="115716"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9446">
              <a:spcBef>
                <a:spcPct val="30000"/>
              </a:spcBef>
              <a:defRPr sz="1300">
                <a:solidFill>
                  <a:schemeClr val="tx1"/>
                </a:solidFill>
                <a:latin typeface="Times New Roman" panose="02020603050405020304" pitchFamily="18" charset="0"/>
              </a:defRPr>
            </a:lvl1pPr>
            <a:lvl2pPr marL="785001" indent="-301923" defTabSz="959446">
              <a:spcBef>
                <a:spcPct val="30000"/>
              </a:spcBef>
              <a:defRPr sz="1300">
                <a:solidFill>
                  <a:schemeClr val="tx1"/>
                </a:solidFill>
                <a:latin typeface="Times New Roman" panose="02020603050405020304" pitchFamily="18" charset="0"/>
              </a:defRPr>
            </a:lvl2pPr>
            <a:lvl3pPr marL="1207694" indent="-241539" defTabSz="959446">
              <a:spcBef>
                <a:spcPct val="30000"/>
              </a:spcBef>
              <a:defRPr sz="1300">
                <a:solidFill>
                  <a:schemeClr val="tx1"/>
                </a:solidFill>
                <a:latin typeface="Times New Roman" panose="02020603050405020304" pitchFamily="18" charset="0"/>
              </a:defRPr>
            </a:lvl3pPr>
            <a:lvl4pPr marL="1690771" indent="-241539" defTabSz="959446">
              <a:spcBef>
                <a:spcPct val="30000"/>
              </a:spcBef>
              <a:defRPr sz="1300">
                <a:solidFill>
                  <a:schemeClr val="tx1"/>
                </a:solidFill>
                <a:latin typeface="Times New Roman" panose="02020603050405020304" pitchFamily="18" charset="0"/>
              </a:defRPr>
            </a:lvl4pPr>
            <a:lvl5pPr marL="2173849" indent="-241539" defTabSz="959446">
              <a:spcBef>
                <a:spcPct val="30000"/>
              </a:spcBef>
              <a:defRPr sz="1300">
                <a:solidFill>
                  <a:schemeClr val="tx1"/>
                </a:solidFill>
                <a:latin typeface="Times New Roman" panose="02020603050405020304" pitchFamily="18" charset="0"/>
              </a:defRPr>
            </a:lvl5pPr>
            <a:lvl6pPr marL="2656926" indent="-241539" defTabSz="959446" eaLnBrk="0" fontAlgn="base" hangingPunct="0">
              <a:spcBef>
                <a:spcPct val="30000"/>
              </a:spcBef>
              <a:spcAft>
                <a:spcPct val="0"/>
              </a:spcAft>
              <a:defRPr sz="1300">
                <a:solidFill>
                  <a:schemeClr val="tx1"/>
                </a:solidFill>
                <a:latin typeface="Times New Roman" panose="02020603050405020304" pitchFamily="18" charset="0"/>
              </a:defRPr>
            </a:lvl6pPr>
            <a:lvl7pPr marL="3140004" indent="-241539" defTabSz="959446" eaLnBrk="0" fontAlgn="base" hangingPunct="0">
              <a:spcBef>
                <a:spcPct val="30000"/>
              </a:spcBef>
              <a:spcAft>
                <a:spcPct val="0"/>
              </a:spcAft>
              <a:defRPr sz="1300">
                <a:solidFill>
                  <a:schemeClr val="tx1"/>
                </a:solidFill>
                <a:latin typeface="Times New Roman" panose="02020603050405020304" pitchFamily="18" charset="0"/>
              </a:defRPr>
            </a:lvl7pPr>
            <a:lvl8pPr marL="3623081" indent="-241539" defTabSz="959446" eaLnBrk="0" fontAlgn="base" hangingPunct="0">
              <a:spcBef>
                <a:spcPct val="30000"/>
              </a:spcBef>
              <a:spcAft>
                <a:spcPct val="0"/>
              </a:spcAft>
              <a:defRPr sz="1300">
                <a:solidFill>
                  <a:schemeClr val="tx1"/>
                </a:solidFill>
                <a:latin typeface="Times New Roman" panose="02020603050405020304" pitchFamily="18" charset="0"/>
              </a:defRPr>
            </a:lvl8pPr>
            <a:lvl9pPr marL="4106159" indent="-241539" defTabSz="959446"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0F9C8FA6-1DEF-43FA-8350-847A3A7B9B75}" type="slidenum">
              <a:rPr lang="es-ES" altLang="es-CO">
                <a:cs typeface="Arial" panose="020B0604020202020204" pitchFamily="34" charset="0"/>
              </a:rPr>
              <a:pPr>
                <a:spcBef>
                  <a:spcPct val="0"/>
                </a:spcBef>
              </a:pPr>
              <a:t>42</a:t>
            </a:fld>
            <a:endParaRPr lang="es-ES" altLang="es-CO">
              <a:cs typeface="Arial" panose="020B0604020202020204" pitchFamily="34" charset="0"/>
            </a:endParaRPr>
          </a:p>
        </p:txBody>
      </p:sp>
    </p:spTree>
    <p:extLst>
      <p:ext uri="{BB962C8B-B14F-4D97-AF65-F5344CB8AC3E}">
        <p14:creationId xmlns:p14="http://schemas.microsoft.com/office/powerpoint/2010/main" val="1930445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Marcador de imagen de diapositiva"/>
          <p:cNvSpPr>
            <a:spLocks noGrp="1" noRot="1" noChangeAspect="1" noTextEdit="1"/>
          </p:cNvSpPr>
          <p:nvPr>
            <p:ph type="sldImg"/>
          </p:nvPr>
        </p:nvSpPr>
        <p:spPr>
          <a:ln/>
        </p:spPr>
      </p:sp>
      <p:sp>
        <p:nvSpPr>
          <p:cNvPr id="11571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_tradnl" altLang="es-CO" smtClean="0">
              <a:latin typeface="Times New Roman" panose="02020603050405020304" pitchFamily="18" charset="0"/>
            </a:endParaRPr>
          </a:p>
        </p:txBody>
      </p:sp>
      <p:sp>
        <p:nvSpPr>
          <p:cNvPr id="115716"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9446">
              <a:spcBef>
                <a:spcPct val="30000"/>
              </a:spcBef>
              <a:defRPr sz="1300">
                <a:solidFill>
                  <a:schemeClr val="tx1"/>
                </a:solidFill>
                <a:latin typeface="Times New Roman" panose="02020603050405020304" pitchFamily="18" charset="0"/>
              </a:defRPr>
            </a:lvl1pPr>
            <a:lvl2pPr marL="785001" indent="-301923" defTabSz="959446">
              <a:spcBef>
                <a:spcPct val="30000"/>
              </a:spcBef>
              <a:defRPr sz="1300">
                <a:solidFill>
                  <a:schemeClr val="tx1"/>
                </a:solidFill>
                <a:latin typeface="Times New Roman" panose="02020603050405020304" pitchFamily="18" charset="0"/>
              </a:defRPr>
            </a:lvl2pPr>
            <a:lvl3pPr marL="1207694" indent="-241539" defTabSz="959446">
              <a:spcBef>
                <a:spcPct val="30000"/>
              </a:spcBef>
              <a:defRPr sz="1300">
                <a:solidFill>
                  <a:schemeClr val="tx1"/>
                </a:solidFill>
                <a:latin typeface="Times New Roman" panose="02020603050405020304" pitchFamily="18" charset="0"/>
              </a:defRPr>
            </a:lvl3pPr>
            <a:lvl4pPr marL="1690771" indent="-241539" defTabSz="959446">
              <a:spcBef>
                <a:spcPct val="30000"/>
              </a:spcBef>
              <a:defRPr sz="1300">
                <a:solidFill>
                  <a:schemeClr val="tx1"/>
                </a:solidFill>
                <a:latin typeface="Times New Roman" panose="02020603050405020304" pitchFamily="18" charset="0"/>
              </a:defRPr>
            </a:lvl4pPr>
            <a:lvl5pPr marL="2173849" indent="-241539" defTabSz="959446">
              <a:spcBef>
                <a:spcPct val="30000"/>
              </a:spcBef>
              <a:defRPr sz="1300">
                <a:solidFill>
                  <a:schemeClr val="tx1"/>
                </a:solidFill>
                <a:latin typeface="Times New Roman" panose="02020603050405020304" pitchFamily="18" charset="0"/>
              </a:defRPr>
            </a:lvl5pPr>
            <a:lvl6pPr marL="2656926" indent="-241539" defTabSz="959446" eaLnBrk="0" fontAlgn="base" hangingPunct="0">
              <a:spcBef>
                <a:spcPct val="30000"/>
              </a:spcBef>
              <a:spcAft>
                <a:spcPct val="0"/>
              </a:spcAft>
              <a:defRPr sz="1300">
                <a:solidFill>
                  <a:schemeClr val="tx1"/>
                </a:solidFill>
                <a:latin typeface="Times New Roman" panose="02020603050405020304" pitchFamily="18" charset="0"/>
              </a:defRPr>
            </a:lvl6pPr>
            <a:lvl7pPr marL="3140004" indent="-241539" defTabSz="959446" eaLnBrk="0" fontAlgn="base" hangingPunct="0">
              <a:spcBef>
                <a:spcPct val="30000"/>
              </a:spcBef>
              <a:spcAft>
                <a:spcPct val="0"/>
              </a:spcAft>
              <a:defRPr sz="1300">
                <a:solidFill>
                  <a:schemeClr val="tx1"/>
                </a:solidFill>
                <a:latin typeface="Times New Roman" panose="02020603050405020304" pitchFamily="18" charset="0"/>
              </a:defRPr>
            </a:lvl7pPr>
            <a:lvl8pPr marL="3623081" indent="-241539" defTabSz="959446" eaLnBrk="0" fontAlgn="base" hangingPunct="0">
              <a:spcBef>
                <a:spcPct val="30000"/>
              </a:spcBef>
              <a:spcAft>
                <a:spcPct val="0"/>
              </a:spcAft>
              <a:defRPr sz="1300">
                <a:solidFill>
                  <a:schemeClr val="tx1"/>
                </a:solidFill>
                <a:latin typeface="Times New Roman" panose="02020603050405020304" pitchFamily="18" charset="0"/>
              </a:defRPr>
            </a:lvl8pPr>
            <a:lvl9pPr marL="4106159" indent="-241539" defTabSz="959446"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0F9C8FA6-1DEF-43FA-8350-847A3A7B9B75}" type="slidenum">
              <a:rPr lang="es-ES" altLang="es-CO">
                <a:cs typeface="Arial" panose="020B0604020202020204" pitchFamily="34" charset="0"/>
              </a:rPr>
              <a:pPr>
                <a:spcBef>
                  <a:spcPct val="0"/>
                </a:spcBef>
              </a:pPr>
              <a:t>43</a:t>
            </a:fld>
            <a:endParaRPr lang="es-ES" altLang="es-CO">
              <a:cs typeface="Arial" panose="020B0604020202020204" pitchFamily="34" charset="0"/>
            </a:endParaRPr>
          </a:p>
        </p:txBody>
      </p:sp>
    </p:spTree>
    <p:extLst>
      <p:ext uri="{BB962C8B-B14F-4D97-AF65-F5344CB8AC3E}">
        <p14:creationId xmlns:p14="http://schemas.microsoft.com/office/powerpoint/2010/main" val="1930445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Marcador de imagen de diapositiva"/>
          <p:cNvSpPr>
            <a:spLocks noGrp="1" noRot="1" noChangeAspect="1" noTextEdit="1"/>
          </p:cNvSpPr>
          <p:nvPr>
            <p:ph type="sldImg"/>
          </p:nvPr>
        </p:nvSpPr>
        <p:spPr>
          <a:ln/>
        </p:spPr>
      </p:sp>
      <p:sp>
        <p:nvSpPr>
          <p:cNvPr id="11571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_tradnl" altLang="es-CO" smtClean="0">
              <a:latin typeface="Times New Roman" panose="02020603050405020304" pitchFamily="18" charset="0"/>
            </a:endParaRPr>
          </a:p>
        </p:txBody>
      </p:sp>
      <p:sp>
        <p:nvSpPr>
          <p:cNvPr id="115716"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9446">
              <a:spcBef>
                <a:spcPct val="30000"/>
              </a:spcBef>
              <a:defRPr sz="1300">
                <a:solidFill>
                  <a:schemeClr val="tx1"/>
                </a:solidFill>
                <a:latin typeface="Times New Roman" panose="02020603050405020304" pitchFamily="18" charset="0"/>
              </a:defRPr>
            </a:lvl1pPr>
            <a:lvl2pPr marL="785001" indent="-301923" defTabSz="959446">
              <a:spcBef>
                <a:spcPct val="30000"/>
              </a:spcBef>
              <a:defRPr sz="1300">
                <a:solidFill>
                  <a:schemeClr val="tx1"/>
                </a:solidFill>
                <a:latin typeface="Times New Roman" panose="02020603050405020304" pitchFamily="18" charset="0"/>
              </a:defRPr>
            </a:lvl2pPr>
            <a:lvl3pPr marL="1207694" indent="-241539" defTabSz="959446">
              <a:spcBef>
                <a:spcPct val="30000"/>
              </a:spcBef>
              <a:defRPr sz="1300">
                <a:solidFill>
                  <a:schemeClr val="tx1"/>
                </a:solidFill>
                <a:latin typeface="Times New Roman" panose="02020603050405020304" pitchFamily="18" charset="0"/>
              </a:defRPr>
            </a:lvl3pPr>
            <a:lvl4pPr marL="1690771" indent="-241539" defTabSz="959446">
              <a:spcBef>
                <a:spcPct val="30000"/>
              </a:spcBef>
              <a:defRPr sz="1300">
                <a:solidFill>
                  <a:schemeClr val="tx1"/>
                </a:solidFill>
                <a:latin typeface="Times New Roman" panose="02020603050405020304" pitchFamily="18" charset="0"/>
              </a:defRPr>
            </a:lvl4pPr>
            <a:lvl5pPr marL="2173849" indent="-241539" defTabSz="959446">
              <a:spcBef>
                <a:spcPct val="30000"/>
              </a:spcBef>
              <a:defRPr sz="1300">
                <a:solidFill>
                  <a:schemeClr val="tx1"/>
                </a:solidFill>
                <a:latin typeface="Times New Roman" panose="02020603050405020304" pitchFamily="18" charset="0"/>
              </a:defRPr>
            </a:lvl5pPr>
            <a:lvl6pPr marL="2656926" indent="-241539" defTabSz="959446" eaLnBrk="0" fontAlgn="base" hangingPunct="0">
              <a:spcBef>
                <a:spcPct val="30000"/>
              </a:spcBef>
              <a:spcAft>
                <a:spcPct val="0"/>
              </a:spcAft>
              <a:defRPr sz="1300">
                <a:solidFill>
                  <a:schemeClr val="tx1"/>
                </a:solidFill>
                <a:latin typeface="Times New Roman" panose="02020603050405020304" pitchFamily="18" charset="0"/>
              </a:defRPr>
            </a:lvl6pPr>
            <a:lvl7pPr marL="3140004" indent="-241539" defTabSz="959446" eaLnBrk="0" fontAlgn="base" hangingPunct="0">
              <a:spcBef>
                <a:spcPct val="30000"/>
              </a:spcBef>
              <a:spcAft>
                <a:spcPct val="0"/>
              </a:spcAft>
              <a:defRPr sz="1300">
                <a:solidFill>
                  <a:schemeClr val="tx1"/>
                </a:solidFill>
                <a:latin typeface="Times New Roman" panose="02020603050405020304" pitchFamily="18" charset="0"/>
              </a:defRPr>
            </a:lvl7pPr>
            <a:lvl8pPr marL="3623081" indent="-241539" defTabSz="959446" eaLnBrk="0" fontAlgn="base" hangingPunct="0">
              <a:spcBef>
                <a:spcPct val="30000"/>
              </a:spcBef>
              <a:spcAft>
                <a:spcPct val="0"/>
              </a:spcAft>
              <a:defRPr sz="1300">
                <a:solidFill>
                  <a:schemeClr val="tx1"/>
                </a:solidFill>
                <a:latin typeface="Times New Roman" panose="02020603050405020304" pitchFamily="18" charset="0"/>
              </a:defRPr>
            </a:lvl8pPr>
            <a:lvl9pPr marL="4106159" indent="-241539" defTabSz="959446"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0F9C8FA6-1DEF-43FA-8350-847A3A7B9B75}" type="slidenum">
              <a:rPr lang="es-ES" altLang="es-CO">
                <a:cs typeface="Arial" panose="020B0604020202020204" pitchFamily="34" charset="0"/>
              </a:rPr>
              <a:pPr>
                <a:spcBef>
                  <a:spcPct val="0"/>
                </a:spcBef>
              </a:pPr>
              <a:t>22</a:t>
            </a:fld>
            <a:endParaRPr lang="es-ES" altLang="es-CO">
              <a:cs typeface="Arial" panose="020B0604020202020204" pitchFamily="34" charset="0"/>
            </a:endParaRPr>
          </a:p>
        </p:txBody>
      </p:sp>
    </p:spTree>
    <p:extLst>
      <p:ext uri="{BB962C8B-B14F-4D97-AF65-F5344CB8AC3E}">
        <p14:creationId xmlns:p14="http://schemas.microsoft.com/office/powerpoint/2010/main" val="1930445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Marcador de imagen de diapositiva"/>
          <p:cNvSpPr>
            <a:spLocks noGrp="1" noRot="1" noChangeAspect="1" noTextEdit="1"/>
          </p:cNvSpPr>
          <p:nvPr>
            <p:ph type="sldImg"/>
          </p:nvPr>
        </p:nvSpPr>
        <p:spPr>
          <a:ln/>
        </p:spPr>
      </p:sp>
      <p:sp>
        <p:nvSpPr>
          <p:cNvPr id="11571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_tradnl" altLang="es-CO" smtClean="0">
              <a:latin typeface="Times New Roman" panose="02020603050405020304" pitchFamily="18" charset="0"/>
            </a:endParaRPr>
          </a:p>
        </p:txBody>
      </p:sp>
      <p:sp>
        <p:nvSpPr>
          <p:cNvPr id="115716"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9446">
              <a:spcBef>
                <a:spcPct val="30000"/>
              </a:spcBef>
              <a:defRPr sz="1300">
                <a:solidFill>
                  <a:schemeClr val="tx1"/>
                </a:solidFill>
                <a:latin typeface="Times New Roman" panose="02020603050405020304" pitchFamily="18" charset="0"/>
              </a:defRPr>
            </a:lvl1pPr>
            <a:lvl2pPr marL="785001" indent="-301923" defTabSz="959446">
              <a:spcBef>
                <a:spcPct val="30000"/>
              </a:spcBef>
              <a:defRPr sz="1300">
                <a:solidFill>
                  <a:schemeClr val="tx1"/>
                </a:solidFill>
                <a:latin typeface="Times New Roman" panose="02020603050405020304" pitchFamily="18" charset="0"/>
              </a:defRPr>
            </a:lvl2pPr>
            <a:lvl3pPr marL="1207694" indent="-241539" defTabSz="959446">
              <a:spcBef>
                <a:spcPct val="30000"/>
              </a:spcBef>
              <a:defRPr sz="1300">
                <a:solidFill>
                  <a:schemeClr val="tx1"/>
                </a:solidFill>
                <a:latin typeface="Times New Roman" panose="02020603050405020304" pitchFamily="18" charset="0"/>
              </a:defRPr>
            </a:lvl3pPr>
            <a:lvl4pPr marL="1690771" indent="-241539" defTabSz="959446">
              <a:spcBef>
                <a:spcPct val="30000"/>
              </a:spcBef>
              <a:defRPr sz="1300">
                <a:solidFill>
                  <a:schemeClr val="tx1"/>
                </a:solidFill>
                <a:latin typeface="Times New Roman" panose="02020603050405020304" pitchFamily="18" charset="0"/>
              </a:defRPr>
            </a:lvl4pPr>
            <a:lvl5pPr marL="2173849" indent="-241539" defTabSz="959446">
              <a:spcBef>
                <a:spcPct val="30000"/>
              </a:spcBef>
              <a:defRPr sz="1300">
                <a:solidFill>
                  <a:schemeClr val="tx1"/>
                </a:solidFill>
                <a:latin typeface="Times New Roman" panose="02020603050405020304" pitchFamily="18" charset="0"/>
              </a:defRPr>
            </a:lvl5pPr>
            <a:lvl6pPr marL="2656926" indent="-241539" defTabSz="959446" eaLnBrk="0" fontAlgn="base" hangingPunct="0">
              <a:spcBef>
                <a:spcPct val="30000"/>
              </a:spcBef>
              <a:spcAft>
                <a:spcPct val="0"/>
              </a:spcAft>
              <a:defRPr sz="1300">
                <a:solidFill>
                  <a:schemeClr val="tx1"/>
                </a:solidFill>
                <a:latin typeface="Times New Roman" panose="02020603050405020304" pitchFamily="18" charset="0"/>
              </a:defRPr>
            </a:lvl6pPr>
            <a:lvl7pPr marL="3140004" indent="-241539" defTabSz="959446" eaLnBrk="0" fontAlgn="base" hangingPunct="0">
              <a:spcBef>
                <a:spcPct val="30000"/>
              </a:spcBef>
              <a:spcAft>
                <a:spcPct val="0"/>
              </a:spcAft>
              <a:defRPr sz="1300">
                <a:solidFill>
                  <a:schemeClr val="tx1"/>
                </a:solidFill>
                <a:latin typeface="Times New Roman" panose="02020603050405020304" pitchFamily="18" charset="0"/>
              </a:defRPr>
            </a:lvl7pPr>
            <a:lvl8pPr marL="3623081" indent="-241539" defTabSz="959446" eaLnBrk="0" fontAlgn="base" hangingPunct="0">
              <a:spcBef>
                <a:spcPct val="30000"/>
              </a:spcBef>
              <a:spcAft>
                <a:spcPct val="0"/>
              </a:spcAft>
              <a:defRPr sz="1300">
                <a:solidFill>
                  <a:schemeClr val="tx1"/>
                </a:solidFill>
                <a:latin typeface="Times New Roman" panose="02020603050405020304" pitchFamily="18" charset="0"/>
              </a:defRPr>
            </a:lvl8pPr>
            <a:lvl9pPr marL="4106159" indent="-241539" defTabSz="959446"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0F9C8FA6-1DEF-43FA-8350-847A3A7B9B75}" type="slidenum">
              <a:rPr lang="es-ES" altLang="es-CO">
                <a:cs typeface="Arial" panose="020B0604020202020204" pitchFamily="34" charset="0"/>
              </a:rPr>
              <a:pPr>
                <a:spcBef>
                  <a:spcPct val="0"/>
                </a:spcBef>
              </a:pPr>
              <a:t>23</a:t>
            </a:fld>
            <a:endParaRPr lang="es-ES" altLang="es-CO">
              <a:cs typeface="Arial" panose="020B0604020202020204" pitchFamily="34" charset="0"/>
            </a:endParaRPr>
          </a:p>
        </p:txBody>
      </p:sp>
    </p:spTree>
    <p:extLst>
      <p:ext uri="{BB962C8B-B14F-4D97-AF65-F5344CB8AC3E}">
        <p14:creationId xmlns:p14="http://schemas.microsoft.com/office/powerpoint/2010/main" val="1930445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Marcador de imagen de diapositiva"/>
          <p:cNvSpPr>
            <a:spLocks noGrp="1" noRot="1" noChangeAspect="1" noTextEdit="1"/>
          </p:cNvSpPr>
          <p:nvPr>
            <p:ph type="sldImg"/>
          </p:nvPr>
        </p:nvSpPr>
        <p:spPr>
          <a:ln/>
        </p:spPr>
      </p:sp>
      <p:sp>
        <p:nvSpPr>
          <p:cNvPr id="11571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_tradnl" altLang="es-CO" smtClean="0">
              <a:latin typeface="Times New Roman" panose="02020603050405020304" pitchFamily="18" charset="0"/>
            </a:endParaRPr>
          </a:p>
        </p:txBody>
      </p:sp>
      <p:sp>
        <p:nvSpPr>
          <p:cNvPr id="115716"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9446">
              <a:spcBef>
                <a:spcPct val="30000"/>
              </a:spcBef>
              <a:defRPr sz="1300">
                <a:solidFill>
                  <a:schemeClr val="tx1"/>
                </a:solidFill>
                <a:latin typeface="Times New Roman" panose="02020603050405020304" pitchFamily="18" charset="0"/>
              </a:defRPr>
            </a:lvl1pPr>
            <a:lvl2pPr marL="785001" indent="-301923" defTabSz="959446">
              <a:spcBef>
                <a:spcPct val="30000"/>
              </a:spcBef>
              <a:defRPr sz="1300">
                <a:solidFill>
                  <a:schemeClr val="tx1"/>
                </a:solidFill>
                <a:latin typeface="Times New Roman" panose="02020603050405020304" pitchFamily="18" charset="0"/>
              </a:defRPr>
            </a:lvl2pPr>
            <a:lvl3pPr marL="1207694" indent="-241539" defTabSz="959446">
              <a:spcBef>
                <a:spcPct val="30000"/>
              </a:spcBef>
              <a:defRPr sz="1300">
                <a:solidFill>
                  <a:schemeClr val="tx1"/>
                </a:solidFill>
                <a:latin typeface="Times New Roman" panose="02020603050405020304" pitchFamily="18" charset="0"/>
              </a:defRPr>
            </a:lvl3pPr>
            <a:lvl4pPr marL="1690771" indent="-241539" defTabSz="959446">
              <a:spcBef>
                <a:spcPct val="30000"/>
              </a:spcBef>
              <a:defRPr sz="1300">
                <a:solidFill>
                  <a:schemeClr val="tx1"/>
                </a:solidFill>
                <a:latin typeface="Times New Roman" panose="02020603050405020304" pitchFamily="18" charset="0"/>
              </a:defRPr>
            </a:lvl4pPr>
            <a:lvl5pPr marL="2173849" indent="-241539" defTabSz="959446">
              <a:spcBef>
                <a:spcPct val="30000"/>
              </a:spcBef>
              <a:defRPr sz="1300">
                <a:solidFill>
                  <a:schemeClr val="tx1"/>
                </a:solidFill>
                <a:latin typeface="Times New Roman" panose="02020603050405020304" pitchFamily="18" charset="0"/>
              </a:defRPr>
            </a:lvl5pPr>
            <a:lvl6pPr marL="2656926" indent="-241539" defTabSz="959446" eaLnBrk="0" fontAlgn="base" hangingPunct="0">
              <a:spcBef>
                <a:spcPct val="30000"/>
              </a:spcBef>
              <a:spcAft>
                <a:spcPct val="0"/>
              </a:spcAft>
              <a:defRPr sz="1300">
                <a:solidFill>
                  <a:schemeClr val="tx1"/>
                </a:solidFill>
                <a:latin typeface="Times New Roman" panose="02020603050405020304" pitchFamily="18" charset="0"/>
              </a:defRPr>
            </a:lvl6pPr>
            <a:lvl7pPr marL="3140004" indent="-241539" defTabSz="959446" eaLnBrk="0" fontAlgn="base" hangingPunct="0">
              <a:spcBef>
                <a:spcPct val="30000"/>
              </a:spcBef>
              <a:spcAft>
                <a:spcPct val="0"/>
              </a:spcAft>
              <a:defRPr sz="1300">
                <a:solidFill>
                  <a:schemeClr val="tx1"/>
                </a:solidFill>
                <a:latin typeface="Times New Roman" panose="02020603050405020304" pitchFamily="18" charset="0"/>
              </a:defRPr>
            </a:lvl7pPr>
            <a:lvl8pPr marL="3623081" indent="-241539" defTabSz="959446" eaLnBrk="0" fontAlgn="base" hangingPunct="0">
              <a:spcBef>
                <a:spcPct val="30000"/>
              </a:spcBef>
              <a:spcAft>
                <a:spcPct val="0"/>
              </a:spcAft>
              <a:defRPr sz="1300">
                <a:solidFill>
                  <a:schemeClr val="tx1"/>
                </a:solidFill>
                <a:latin typeface="Times New Roman" panose="02020603050405020304" pitchFamily="18" charset="0"/>
              </a:defRPr>
            </a:lvl8pPr>
            <a:lvl9pPr marL="4106159" indent="-241539" defTabSz="959446"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0F9C8FA6-1DEF-43FA-8350-847A3A7B9B75}" type="slidenum">
              <a:rPr lang="es-ES" altLang="es-CO">
                <a:cs typeface="Arial" panose="020B0604020202020204" pitchFamily="34" charset="0"/>
              </a:rPr>
              <a:pPr>
                <a:spcBef>
                  <a:spcPct val="0"/>
                </a:spcBef>
              </a:pPr>
              <a:t>32</a:t>
            </a:fld>
            <a:endParaRPr lang="es-ES" altLang="es-CO">
              <a:cs typeface="Arial" panose="020B0604020202020204" pitchFamily="34" charset="0"/>
            </a:endParaRPr>
          </a:p>
        </p:txBody>
      </p:sp>
    </p:spTree>
    <p:extLst>
      <p:ext uri="{BB962C8B-B14F-4D97-AF65-F5344CB8AC3E}">
        <p14:creationId xmlns:p14="http://schemas.microsoft.com/office/powerpoint/2010/main" val="1930445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Marcador de imagen de diapositiva"/>
          <p:cNvSpPr>
            <a:spLocks noGrp="1" noRot="1" noChangeAspect="1" noTextEdit="1"/>
          </p:cNvSpPr>
          <p:nvPr>
            <p:ph type="sldImg"/>
          </p:nvPr>
        </p:nvSpPr>
        <p:spPr>
          <a:ln/>
        </p:spPr>
      </p:sp>
      <p:sp>
        <p:nvSpPr>
          <p:cNvPr id="11571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_tradnl" altLang="es-CO" smtClean="0">
              <a:latin typeface="Times New Roman" panose="02020603050405020304" pitchFamily="18" charset="0"/>
            </a:endParaRPr>
          </a:p>
        </p:txBody>
      </p:sp>
      <p:sp>
        <p:nvSpPr>
          <p:cNvPr id="115716"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9446">
              <a:spcBef>
                <a:spcPct val="30000"/>
              </a:spcBef>
              <a:defRPr sz="1300">
                <a:solidFill>
                  <a:schemeClr val="tx1"/>
                </a:solidFill>
                <a:latin typeface="Times New Roman" panose="02020603050405020304" pitchFamily="18" charset="0"/>
              </a:defRPr>
            </a:lvl1pPr>
            <a:lvl2pPr marL="785001" indent="-301923" defTabSz="959446">
              <a:spcBef>
                <a:spcPct val="30000"/>
              </a:spcBef>
              <a:defRPr sz="1300">
                <a:solidFill>
                  <a:schemeClr val="tx1"/>
                </a:solidFill>
                <a:latin typeface="Times New Roman" panose="02020603050405020304" pitchFamily="18" charset="0"/>
              </a:defRPr>
            </a:lvl2pPr>
            <a:lvl3pPr marL="1207694" indent="-241539" defTabSz="959446">
              <a:spcBef>
                <a:spcPct val="30000"/>
              </a:spcBef>
              <a:defRPr sz="1300">
                <a:solidFill>
                  <a:schemeClr val="tx1"/>
                </a:solidFill>
                <a:latin typeface="Times New Roman" panose="02020603050405020304" pitchFamily="18" charset="0"/>
              </a:defRPr>
            </a:lvl3pPr>
            <a:lvl4pPr marL="1690771" indent="-241539" defTabSz="959446">
              <a:spcBef>
                <a:spcPct val="30000"/>
              </a:spcBef>
              <a:defRPr sz="1300">
                <a:solidFill>
                  <a:schemeClr val="tx1"/>
                </a:solidFill>
                <a:latin typeface="Times New Roman" panose="02020603050405020304" pitchFamily="18" charset="0"/>
              </a:defRPr>
            </a:lvl4pPr>
            <a:lvl5pPr marL="2173849" indent="-241539" defTabSz="959446">
              <a:spcBef>
                <a:spcPct val="30000"/>
              </a:spcBef>
              <a:defRPr sz="1300">
                <a:solidFill>
                  <a:schemeClr val="tx1"/>
                </a:solidFill>
                <a:latin typeface="Times New Roman" panose="02020603050405020304" pitchFamily="18" charset="0"/>
              </a:defRPr>
            </a:lvl5pPr>
            <a:lvl6pPr marL="2656926" indent="-241539" defTabSz="959446" eaLnBrk="0" fontAlgn="base" hangingPunct="0">
              <a:spcBef>
                <a:spcPct val="30000"/>
              </a:spcBef>
              <a:spcAft>
                <a:spcPct val="0"/>
              </a:spcAft>
              <a:defRPr sz="1300">
                <a:solidFill>
                  <a:schemeClr val="tx1"/>
                </a:solidFill>
                <a:latin typeface="Times New Roman" panose="02020603050405020304" pitchFamily="18" charset="0"/>
              </a:defRPr>
            </a:lvl6pPr>
            <a:lvl7pPr marL="3140004" indent="-241539" defTabSz="959446" eaLnBrk="0" fontAlgn="base" hangingPunct="0">
              <a:spcBef>
                <a:spcPct val="30000"/>
              </a:spcBef>
              <a:spcAft>
                <a:spcPct val="0"/>
              </a:spcAft>
              <a:defRPr sz="1300">
                <a:solidFill>
                  <a:schemeClr val="tx1"/>
                </a:solidFill>
                <a:latin typeface="Times New Roman" panose="02020603050405020304" pitchFamily="18" charset="0"/>
              </a:defRPr>
            </a:lvl7pPr>
            <a:lvl8pPr marL="3623081" indent="-241539" defTabSz="959446" eaLnBrk="0" fontAlgn="base" hangingPunct="0">
              <a:spcBef>
                <a:spcPct val="30000"/>
              </a:spcBef>
              <a:spcAft>
                <a:spcPct val="0"/>
              </a:spcAft>
              <a:defRPr sz="1300">
                <a:solidFill>
                  <a:schemeClr val="tx1"/>
                </a:solidFill>
                <a:latin typeface="Times New Roman" panose="02020603050405020304" pitchFamily="18" charset="0"/>
              </a:defRPr>
            </a:lvl8pPr>
            <a:lvl9pPr marL="4106159" indent="-241539" defTabSz="959446"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0F9C8FA6-1DEF-43FA-8350-847A3A7B9B75}" type="slidenum">
              <a:rPr lang="es-ES" altLang="es-CO">
                <a:cs typeface="Arial" panose="020B0604020202020204" pitchFamily="34" charset="0"/>
              </a:rPr>
              <a:pPr>
                <a:spcBef>
                  <a:spcPct val="0"/>
                </a:spcBef>
              </a:pPr>
              <a:t>33</a:t>
            </a:fld>
            <a:endParaRPr lang="es-ES" altLang="es-CO">
              <a:cs typeface="Arial" panose="020B0604020202020204" pitchFamily="34" charset="0"/>
            </a:endParaRPr>
          </a:p>
        </p:txBody>
      </p:sp>
    </p:spTree>
    <p:extLst>
      <p:ext uri="{BB962C8B-B14F-4D97-AF65-F5344CB8AC3E}">
        <p14:creationId xmlns:p14="http://schemas.microsoft.com/office/powerpoint/2010/main" val="1930445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Marcador de imagen de diapositiva"/>
          <p:cNvSpPr>
            <a:spLocks noGrp="1" noRot="1" noChangeAspect="1" noTextEdit="1"/>
          </p:cNvSpPr>
          <p:nvPr>
            <p:ph type="sldImg"/>
          </p:nvPr>
        </p:nvSpPr>
        <p:spPr>
          <a:ln/>
        </p:spPr>
      </p:sp>
      <p:sp>
        <p:nvSpPr>
          <p:cNvPr id="11571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_tradnl" altLang="es-CO" smtClean="0">
              <a:latin typeface="Times New Roman" panose="02020603050405020304" pitchFamily="18" charset="0"/>
            </a:endParaRPr>
          </a:p>
        </p:txBody>
      </p:sp>
      <p:sp>
        <p:nvSpPr>
          <p:cNvPr id="115716"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9446">
              <a:spcBef>
                <a:spcPct val="30000"/>
              </a:spcBef>
              <a:defRPr sz="1300">
                <a:solidFill>
                  <a:schemeClr val="tx1"/>
                </a:solidFill>
                <a:latin typeface="Times New Roman" panose="02020603050405020304" pitchFamily="18" charset="0"/>
              </a:defRPr>
            </a:lvl1pPr>
            <a:lvl2pPr marL="785001" indent="-301923" defTabSz="959446">
              <a:spcBef>
                <a:spcPct val="30000"/>
              </a:spcBef>
              <a:defRPr sz="1300">
                <a:solidFill>
                  <a:schemeClr val="tx1"/>
                </a:solidFill>
                <a:latin typeface="Times New Roman" panose="02020603050405020304" pitchFamily="18" charset="0"/>
              </a:defRPr>
            </a:lvl2pPr>
            <a:lvl3pPr marL="1207694" indent="-241539" defTabSz="959446">
              <a:spcBef>
                <a:spcPct val="30000"/>
              </a:spcBef>
              <a:defRPr sz="1300">
                <a:solidFill>
                  <a:schemeClr val="tx1"/>
                </a:solidFill>
                <a:latin typeface="Times New Roman" panose="02020603050405020304" pitchFamily="18" charset="0"/>
              </a:defRPr>
            </a:lvl3pPr>
            <a:lvl4pPr marL="1690771" indent="-241539" defTabSz="959446">
              <a:spcBef>
                <a:spcPct val="30000"/>
              </a:spcBef>
              <a:defRPr sz="1300">
                <a:solidFill>
                  <a:schemeClr val="tx1"/>
                </a:solidFill>
                <a:latin typeface="Times New Roman" panose="02020603050405020304" pitchFamily="18" charset="0"/>
              </a:defRPr>
            </a:lvl4pPr>
            <a:lvl5pPr marL="2173849" indent="-241539" defTabSz="959446">
              <a:spcBef>
                <a:spcPct val="30000"/>
              </a:spcBef>
              <a:defRPr sz="1300">
                <a:solidFill>
                  <a:schemeClr val="tx1"/>
                </a:solidFill>
                <a:latin typeface="Times New Roman" panose="02020603050405020304" pitchFamily="18" charset="0"/>
              </a:defRPr>
            </a:lvl5pPr>
            <a:lvl6pPr marL="2656926" indent="-241539" defTabSz="959446" eaLnBrk="0" fontAlgn="base" hangingPunct="0">
              <a:spcBef>
                <a:spcPct val="30000"/>
              </a:spcBef>
              <a:spcAft>
                <a:spcPct val="0"/>
              </a:spcAft>
              <a:defRPr sz="1300">
                <a:solidFill>
                  <a:schemeClr val="tx1"/>
                </a:solidFill>
                <a:latin typeface="Times New Roman" panose="02020603050405020304" pitchFamily="18" charset="0"/>
              </a:defRPr>
            </a:lvl6pPr>
            <a:lvl7pPr marL="3140004" indent="-241539" defTabSz="959446" eaLnBrk="0" fontAlgn="base" hangingPunct="0">
              <a:spcBef>
                <a:spcPct val="30000"/>
              </a:spcBef>
              <a:spcAft>
                <a:spcPct val="0"/>
              </a:spcAft>
              <a:defRPr sz="1300">
                <a:solidFill>
                  <a:schemeClr val="tx1"/>
                </a:solidFill>
                <a:latin typeface="Times New Roman" panose="02020603050405020304" pitchFamily="18" charset="0"/>
              </a:defRPr>
            </a:lvl7pPr>
            <a:lvl8pPr marL="3623081" indent="-241539" defTabSz="959446" eaLnBrk="0" fontAlgn="base" hangingPunct="0">
              <a:spcBef>
                <a:spcPct val="30000"/>
              </a:spcBef>
              <a:spcAft>
                <a:spcPct val="0"/>
              </a:spcAft>
              <a:defRPr sz="1300">
                <a:solidFill>
                  <a:schemeClr val="tx1"/>
                </a:solidFill>
                <a:latin typeface="Times New Roman" panose="02020603050405020304" pitchFamily="18" charset="0"/>
              </a:defRPr>
            </a:lvl8pPr>
            <a:lvl9pPr marL="4106159" indent="-241539" defTabSz="959446"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0F9C8FA6-1DEF-43FA-8350-847A3A7B9B75}" type="slidenum">
              <a:rPr lang="es-ES" altLang="es-CO">
                <a:cs typeface="Arial" panose="020B0604020202020204" pitchFamily="34" charset="0"/>
              </a:rPr>
              <a:pPr>
                <a:spcBef>
                  <a:spcPct val="0"/>
                </a:spcBef>
              </a:pPr>
              <a:t>34</a:t>
            </a:fld>
            <a:endParaRPr lang="es-ES" altLang="es-CO">
              <a:cs typeface="Arial" panose="020B0604020202020204" pitchFamily="34" charset="0"/>
            </a:endParaRPr>
          </a:p>
        </p:txBody>
      </p:sp>
    </p:spTree>
    <p:extLst>
      <p:ext uri="{BB962C8B-B14F-4D97-AF65-F5344CB8AC3E}">
        <p14:creationId xmlns:p14="http://schemas.microsoft.com/office/powerpoint/2010/main" val="1930445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1 Marcador de imagen de diapositiva"/>
          <p:cNvSpPr>
            <a:spLocks noGrp="1" noRot="1" noChangeAspect="1" noTextEdit="1"/>
          </p:cNvSpPr>
          <p:nvPr>
            <p:ph type="sldImg"/>
          </p:nvPr>
        </p:nvSpPr>
        <p:spPr>
          <a:ln/>
        </p:spPr>
      </p:sp>
      <p:sp>
        <p:nvSpPr>
          <p:cNvPr id="121859"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_tradnl" altLang="es-CO" smtClean="0">
              <a:latin typeface="Times New Roman" panose="02020603050405020304" pitchFamily="18" charset="0"/>
            </a:endParaRPr>
          </a:p>
        </p:txBody>
      </p:sp>
      <p:sp>
        <p:nvSpPr>
          <p:cNvPr id="121860" name="3 Marcador de número de diapositiva"/>
          <p:cNvSpPr txBox="1">
            <a:spLocks noGrp="1"/>
          </p:cNvSpPr>
          <p:nvPr/>
        </p:nvSpPr>
        <p:spPr bwMode="auto">
          <a:xfrm>
            <a:off x="5534448" y="7141204"/>
            <a:ext cx="4231756" cy="374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10" tIns="48644" rIns="95610" bIns="48644" anchor="b"/>
          <a:lstStyle>
            <a:lvl1pPr defTabSz="908050">
              <a:spcBef>
                <a:spcPct val="30000"/>
              </a:spcBef>
              <a:defRPr sz="1200">
                <a:solidFill>
                  <a:schemeClr val="tx1"/>
                </a:solidFill>
                <a:latin typeface="Times New Roman" panose="02020603050405020304" pitchFamily="18" charset="0"/>
              </a:defRPr>
            </a:lvl1pPr>
            <a:lvl2pPr marL="742950" indent="-285750" defTabSz="908050">
              <a:spcBef>
                <a:spcPct val="30000"/>
              </a:spcBef>
              <a:defRPr sz="1200">
                <a:solidFill>
                  <a:schemeClr val="tx1"/>
                </a:solidFill>
                <a:latin typeface="Times New Roman" panose="02020603050405020304" pitchFamily="18" charset="0"/>
              </a:defRPr>
            </a:lvl2pPr>
            <a:lvl3pPr marL="1143000" indent="-228600" defTabSz="908050">
              <a:spcBef>
                <a:spcPct val="30000"/>
              </a:spcBef>
              <a:defRPr sz="1200">
                <a:solidFill>
                  <a:schemeClr val="tx1"/>
                </a:solidFill>
                <a:latin typeface="Times New Roman" panose="02020603050405020304" pitchFamily="18" charset="0"/>
              </a:defRPr>
            </a:lvl3pPr>
            <a:lvl4pPr marL="1600200" indent="-228600" defTabSz="908050">
              <a:spcBef>
                <a:spcPct val="30000"/>
              </a:spcBef>
              <a:defRPr sz="1200">
                <a:solidFill>
                  <a:schemeClr val="tx1"/>
                </a:solidFill>
                <a:latin typeface="Times New Roman" panose="02020603050405020304" pitchFamily="18" charset="0"/>
              </a:defRPr>
            </a:lvl4pPr>
            <a:lvl5pPr marL="2057400" indent="-228600" defTabSz="908050">
              <a:spcBef>
                <a:spcPct val="30000"/>
              </a:spcBef>
              <a:defRPr sz="1200">
                <a:solidFill>
                  <a:schemeClr val="tx1"/>
                </a:solidFill>
                <a:latin typeface="Times New Roman" panose="02020603050405020304" pitchFamily="18" charset="0"/>
              </a:defRPr>
            </a:lvl5pPr>
            <a:lvl6pPr marL="2514600" indent="-228600" defTabSz="9080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080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080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080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fld id="{5D90B20D-935A-4C2E-8D13-A0C10FCFFAAA}" type="slidenum">
              <a:rPr lang="es-ES" altLang="es-CO"/>
              <a:pPr algn="r">
                <a:spcBef>
                  <a:spcPct val="0"/>
                </a:spcBef>
              </a:pPr>
              <a:t>35</a:t>
            </a:fld>
            <a:endParaRPr lang="es-ES" altLang="es-CO"/>
          </a:p>
        </p:txBody>
      </p:sp>
    </p:spTree>
    <p:extLst>
      <p:ext uri="{BB962C8B-B14F-4D97-AF65-F5344CB8AC3E}">
        <p14:creationId xmlns:p14="http://schemas.microsoft.com/office/powerpoint/2010/main" val="2370977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Marcador de imagen de diapositiva"/>
          <p:cNvSpPr>
            <a:spLocks noGrp="1" noRot="1" noChangeAspect="1" noTextEdit="1"/>
          </p:cNvSpPr>
          <p:nvPr>
            <p:ph type="sldImg"/>
          </p:nvPr>
        </p:nvSpPr>
        <p:spPr>
          <a:ln/>
        </p:spPr>
      </p:sp>
      <p:sp>
        <p:nvSpPr>
          <p:cNvPr id="11571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_tradnl" altLang="es-CO" smtClean="0">
              <a:latin typeface="Times New Roman" panose="02020603050405020304" pitchFamily="18" charset="0"/>
            </a:endParaRPr>
          </a:p>
        </p:txBody>
      </p:sp>
      <p:sp>
        <p:nvSpPr>
          <p:cNvPr id="115716"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9446">
              <a:spcBef>
                <a:spcPct val="30000"/>
              </a:spcBef>
              <a:defRPr sz="1300">
                <a:solidFill>
                  <a:schemeClr val="tx1"/>
                </a:solidFill>
                <a:latin typeface="Times New Roman" panose="02020603050405020304" pitchFamily="18" charset="0"/>
              </a:defRPr>
            </a:lvl1pPr>
            <a:lvl2pPr marL="785001" indent="-301923" defTabSz="959446">
              <a:spcBef>
                <a:spcPct val="30000"/>
              </a:spcBef>
              <a:defRPr sz="1300">
                <a:solidFill>
                  <a:schemeClr val="tx1"/>
                </a:solidFill>
                <a:latin typeface="Times New Roman" panose="02020603050405020304" pitchFamily="18" charset="0"/>
              </a:defRPr>
            </a:lvl2pPr>
            <a:lvl3pPr marL="1207694" indent="-241539" defTabSz="959446">
              <a:spcBef>
                <a:spcPct val="30000"/>
              </a:spcBef>
              <a:defRPr sz="1300">
                <a:solidFill>
                  <a:schemeClr val="tx1"/>
                </a:solidFill>
                <a:latin typeface="Times New Roman" panose="02020603050405020304" pitchFamily="18" charset="0"/>
              </a:defRPr>
            </a:lvl3pPr>
            <a:lvl4pPr marL="1690771" indent="-241539" defTabSz="959446">
              <a:spcBef>
                <a:spcPct val="30000"/>
              </a:spcBef>
              <a:defRPr sz="1300">
                <a:solidFill>
                  <a:schemeClr val="tx1"/>
                </a:solidFill>
                <a:latin typeface="Times New Roman" panose="02020603050405020304" pitchFamily="18" charset="0"/>
              </a:defRPr>
            </a:lvl4pPr>
            <a:lvl5pPr marL="2173849" indent="-241539" defTabSz="959446">
              <a:spcBef>
                <a:spcPct val="30000"/>
              </a:spcBef>
              <a:defRPr sz="1300">
                <a:solidFill>
                  <a:schemeClr val="tx1"/>
                </a:solidFill>
                <a:latin typeface="Times New Roman" panose="02020603050405020304" pitchFamily="18" charset="0"/>
              </a:defRPr>
            </a:lvl5pPr>
            <a:lvl6pPr marL="2656926" indent="-241539" defTabSz="959446" eaLnBrk="0" fontAlgn="base" hangingPunct="0">
              <a:spcBef>
                <a:spcPct val="30000"/>
              </a:spcBef>
              <a:spcAft>
                <a:spcPct val="0"/>
              </a:spcAft>
              <a:defRPr sz="1300">
                <a:solidFill>
                  <a:schemeClr val="tx1"/>
                </a:solidFill>
                <a:latin typeface="Times New Roman" panose="02020603050405020304" pitchFamily="18" charset="0"/>
              </a:defRPr>
            </a:lvl6pPr>
            <a:lvl7pPr marL="3140004" indent="-241539" defTabSz="959446" eaLnBrk="0" fontAlgn="base" hangingPunct="0">
              <a:spcBef>
                <a:spcPct val="30000"/>
              </a:spcBef>
              <a:spcAft>
                <a:spcPct val="0"/>
              </a:spcAft>
              <a:defRPr sz="1300">
                <a:solidFill>
                  <a:schemeClr val="tx1"/>
                </a:solidFill>
                <a:latin typeface="Times New Roman" panose="02020603050405020304" pitchFamily="18" charset="0"/>
              </a:defRPr>
            </a:lvl7pPr>
            <a:lvl8pPr marL="3623081" indent="-241539" defTabSz="959446" eaLnBrk="0" fontAlgn="base" hangingPunct="0">
              <a:spcBef>
                <a:spcPct val="30000"/>
              </a:spcBef>
              <a:spcAft>
                <a:spcPct val="0"/>
              </a:spcAft>
              <a:defRPr sz="1300">
                <a:solidFill>
                  <a:schemeClr val="tx1"/>
                </a:solidFill>
                <a:latin typeface="Times New Roman" panose="02020603050405020304" pitchFamily="18" charset="0"/>
              </a:defRPr>
            </a:lvl8pPr>
            <a:lvl9pPr marL="4106159" indent="-241539" defTabSz="959446"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0F9C8FA6-1DEF-43FA-8350-847A3A7B9B75}" type="slidenum">
              <a:rPr lang="es-ES" altLang="es-CO">
                <a:cs typeface="Arial" panose="020B0604020202020204" pitchFamily="34" charset="0"/>
              </a:rPr>
              <a:pPr>
                <a:spcBef>
                  <a:spcPct val="0"/>
                </a:spcBef>
              </a:pPr>
              <a:t>39</a:t>
            </a:fld>
            <a:endParaRPr lang="es-ES" altLang="es-CO">
              <a:cs typeface="Arial" panose="020B0604020202020204" pitchFamily="34" charset="0"/>
            </a:endParaRPr>
          </a:p>
        </p:txBody>
      </p:sp>
    </p:spTree>
    <p:extLst>
      <p:ext uri="{BB962C8B-B14F-4D97-AF65-F5344CB8AC3E}">
        <p14:creationId xmlns:p14="http://schemas.microsoft.com/office/powerpoint/2010/main" val="1930445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Marcador de imagen de diapositiva"/>
          <p:cNvSpPr>
            <a:spLocks noGrp="1" noRot="1" noChangeAspect="1" noTextEdit="1"/>
          </p:cNvSpPr>
          <p:nvPr>
            <p:ph type="sldImg"/>
          </p:nvPr>
        </p:nvSpPr>
        <p:spPr>
          <a:ln/>
        </p:spPr>
      </p:sp>
      <p:sp>
        <p:nvSpPr>
          <p:cNvPr id="115715"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_tradnl" altLang="es-CO" smtClean="0">
              <a:latin typeface="Times New Roman" panose="02020603050405020304" pitchFamily="18" charset="0"/>
            </a:endParaRPr>
          </a:p>
        </p:txBody>
      </p:sp>
      <p:sp>
        <p:nvSpPr>
          <p:cNvPr id="115716"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9446">
              <a:spcBef>
                <a:spcPct val="30000"/>
              </a:spcBef>
              <a:defRPr sz="1300">
                <a:solidFill>
                  <a:schemeClr val="tx1"/>
                </a:solidFill>
                <a:latin typeface="Times New Roman" panose="02020603050405020304" pitchFamily="18" charset="0"/>
              </a:defRPr>
            </a:lvl1pPr>
            <a:lvl2pPr marL="785001" indent="-301923" defTabSz="959446">
              <a:spcBef>
                <a:spcPct val="30000"/>
              </a:spcBef>
              <a:defRPr sz="1300">
                <a:solidFill>
                  <a:schemeClr val="tx1"/>
                </a:solidFill>
                <a:latin typeface="Times New Roman" panose="02020603050405020304" pitchFamily="18" charset="0"/>
              </a:defRPr>
            </a:lvl2pPr>
            <a:lvl3pPr marL="1207694" indent="-241539" defTabSz="959446">
              <a:spcBef>
                <a:spcPct val="30000"/>
              </a:spcBef>
              <a:defRPr sz="1300">
                <a:solidFill>
                  <a:schemeClr val="tx1"/>
                </a:solidFill>
                <a:latin typeface="Times New Roman" panose="02020603050405020304" pitchFamily="18" charset="0"/>
              </a:defRPr>
            </a:lvl3pPr>
            <a:lvl4pPr marL="1690771" indent="-241539" defTabSz="959446">
              <a:spcBef>
                <a:spcPct val="30000"/>
              </a:spcBef>
              <a:defRPr sz="1300">
                <a:solidFill>
                  <a:schemeClr val="tx1"/>
                </a:solidFill>
                <a:latin typeface="Times New Roman" panose="02020603050405020304" pitchFamily="18" charset="0"/>
              </a:defRPr>
            </a:lvl4pPr>
            <a:lvl5pPr marL="2173849" indent="-241539" defTabSz="959446">
              <a:spcBef>
                <a:spcPct val="30000"/>
              </a:spcBef>
              <a:defRPr sz="1300">
                <a:solidFill>
                  <a:schemeClr val="tx1"/>
                </a:solidFill>
                <a:latin typeface="Times New Roman" panose="02020603050405020304" pitchFamily="18" charset="0"/>
              </a:defRPr>
            </a:lvl5pPr>
            <a:lvl6pPr marL="2656926" indent="-241539" defTabSz="959446" eaLnBrk="0" fontAlgn="base" hangingPunct="0">
              <a:spcBef>
                <a:spcPct val="30000"/>
              </a:spcBef>
              <a:spcAft>
                <a:spcPct val="0"/>
              </a:spcAft>
              <a:defRPr sz="1300">
                <a:solidFill>
                  <a:schemeClr val="tx1"/>
                </a:solidFill>
                <a:latin typeface="Times New Roman" panose="02020603050405020304" pitchFamily="18" charset="0"/>
              </a:defRPr>
            </a:lvl6pPr>
            <a:lvl7pPr marL="3140004" indent="-241539" defTabSz="959446" eaLnBrk="0" fontAlgn="base" hangingPunct="0">
              <a:spcBef>
                <a:spcPct val="30000"/>
              </a:spcBef>
              <a:spcAft>
                <a:spcPct val="0"/>
              </a:spcAft>
              <a:defRPr sz="1300">
                <a:solidFill>
                  <a:schemeClr val="tx1"/>
                </a:solidFill>
                <a:latin typeface="Times New Roman" panose="02020603050405020304" pitchFamily="18" charset="0"/>
              </a:defRPr>
            </a:lvl7pPr>
            <a:lvl8pPr marL="3623081" indent="-241539" defTabSz="959446" eaLnBrk="0" fontAlgn="base" hangingPunct="0">
              <a:spcBef>
                <a:spcPct val="30000"/>
              </a:spcBef>
              <a:spcAft>
                <a:spcPct val="0"/>
              </a:spcAft>
              <a:defRPr sz="1300">
                <a:solidFill>
                  <a:schemeClr val="tx1"/>
                </a:solidFill>
                <a:latin typeface="Times New Roman" panose="02020603050405020304" pitchFamily="18" charset="0"/>
              </a:defRPr>
            </a:lvl8pPr>
            <a:lvl9pPr marL="4106159" indent="-241539" defTabSz="959446"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0F9C8FA6-1DEF-43FA-8350-847A3A7B9B75}" type="slidenum">
              <a:rPr lang="es-ES" altLang="es-CO">
                <a:cs typeface="Arial" panose="020B0604020202020204" pitchFamily="34" charset="0"/>
              </a:rPr>
              <a:pPr>
                <a:spcBef>
                  <a:spcPct val="0"/>
                </a:spcBef>
              </a:pPr>
              <a:t>40</a:t>
            </a:fld>
            <a:endParaRPr lang="es-ES" altLang="es-CO">
              <a:cs typeface="Arial" panose="020B0604020202020204" pitchFamily="34" charset="0"/>
            </a:endParaRPr>
          </a:p>
        </p:txBody>
      </p:sp>
    </p:spTree>
    <p:extLst>
      <p:ext uri="{BB962C8B-B14F-4D97-AF65-F5344CB8AC3E}">
        <p14:creationId xmlns:p14="http://schemas.microsoft.com/office/powerpoint/2010/main" val="1930445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734B2AB2-B9D7-4831-B865-3964CFDC6346}" type="datetimeFigureOut">
              <a:rPr lang="es-CO" smtClean="0"/>
              <a:t>11/08/2015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C9F99D3-9A6C-4835-8F75-B021C1A132B7}" type="slidenum">
              <a:rPr lang="es-CO" smtClean="0"/>
              <a:t>‹Nº›</a:t>
            </a:fld>
            <a:endParaRPr lang="es-CO"/>
          </a:p>
        </p:txBody>
      </p:sp>
    </p:spTree>
    <p:extLst>
      <p:ext uri="{BB962C8B-B14F-4D97-AF65-F5344CB8AC3E}">
        <p14:creationId xmlns:p14="http://schemas.microsoft.com/office/powerpoint/2010/main" val="3362176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34B2AB2-B9D7-4831-B865-3964CFDC6346}" type="datetimeFigureOut">
              <a:rPr lang="es-CO" smtClean="0"/>
              <a:t>11/08/2015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C9F99D3-9A6C-4835-8F75-B021C1A132B7}" type="slidenum">
              <a:rPr lang="es-CO" smtClean="0"/>
              <a:t>‹Nº›</a:t>
            </a:fld>
            <a:endParaRPr lang="es-CO"/>
          </a:p>
        </p:txBody>
      </p:sp>
    </p:spTree>
    <p:extLst>
      <p:ext uri="{BB962C8B-B14F-4D97-AF65-F5344CB8AC3E}">
        <p14:creationId xmlns:p14="http://schemas.microsoft.com/office/powerpoint/2010/main" val="111328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34B2AB2-B9D7-4831-B865-3964CFDC6346}" type="datetimeFigureOut">
              <a:rPr lang="es-CO" smtClean="0"/>
              <a:t>11/08/2015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C9F99D3-9A6C-4835-8F75-B021C1A132B7}" type="slidenum">
              <a:rPr lang="es-CO" smtClean="0"/>
              <a:t>‹Nº›</a:t>
            </a:fld>
            <a:endParaRPr lang="es-CO"/>
          </a:p>
        </p:txBody>
      </p:sp>
    </p:spTree>
    <p:extLst>
      <p:ext uri="{BB962C8B-B14F-4D97-AF65-F5344CB8AC3E}">
        <p14:creationId xmlns:p14="http://schemas.microsoft.com/office/powerpoint/2010/main" val="1422102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dgm">
  <p:cSld name="Título y diagrama u organigrama">
    <p:spTree>
      <p:nvGrpSpPr>
        <p:cNvPr id="1" name=""/>
        <p:cNvGrpSpPr/>
        <p:nvPr/>
      </p:nvGrpSpPr>
      <p:grpSpPr>
        <a:xfrm>
          <a:off x="0" y="0"/>
          <a:ext cx="0" cy="0"/>
          <a:chOff x="0" y="0"/>
          <a:chExt cx="0" cy="0"/>
        </a:xfrm>
      </p:grpSpPr>
      <p:sp>
        <p:nvSpPr>
          <p:cNvPr id="2" name="1 Título"/>
          <p:cNvSpPr>
            <a:spLocks noGrp="1"/>
          </p:cNvSpPr>
          <p:nvPr>
            <p:ph type="title"/>
          </p:nvPr>
        </p:nvSpPr>
        <p:spPr>
          <a:xfrm>
            <a:off x="246063" y="930275"/>
            <a:ext cx="7772400" cy="1143000"/>
          </a:xfrm>
        </p:spPr>
        <p:txBody>
          <a:bodyPr/>
          <a:lstStyle/>
          <a:p>
            <a:r>
              <a:rPr lang="es-ES" smtClean="0"/>
              <a:t>Haga clic para modificar el estilo de título del patrón</a:t>
            </a:r>
            <a:endParaRPr lang="es-ES_tradnl"/>
          </a:p>
        </p:txBody>
      </p:sp>
      <p:sp>
        <p:nvSpPr>
          <p:cNvPr id="3" name="2 Marcador de SmartArt"/>
          <p:cNvSpPr>
            <a:spLocks noGrp="1"/>
          </p:cNvSpPr>
          <p:nvPr>
            <p:ph type="dgm" idx="1"/>
          </p:nvPr>
        </p:nvSpPr>
        <p:spPr>
          <a:xfrm>
            <a:off x="685800" y="2147888"/>
            <a:ext cx="7772400" cy="4114800"/>
          </a:xfrm>
        </p:spPr>
        <p:txBody>
          <a:bodyPr/>
          <a:lstStyle/>
          <a:p>
            <a:pPr lvl="0"/>
            <a:endParaRPr lang="es-ES_tradnl" noProof="0" smtClean="0"/>
          </a:p>
        </p:txBody>
      </p:sp>
      <p:sp>
        <p:nvSpPr>
          <p:cNvPr id="4" name="Rectangle 4"/>
          <p:cNvSpPr>
            <a:spLocks noGrp="1" noChangeArrowheads="1"/>
          </p:cNvSpPr>
          <p:nvPr>
            <p:ph type="dt" sz="half" idx="10"/>
          </p:nvPr>
        </p:nvSpPr>
        <p:spPr/>
        <p:txBody>
          <a:bodyPr/>
          <a:lstStyle>
            <a:lvl1pPr>
              <a:defRPr/>
            </a:lvl1pPr>
          </a:lstStyle>
          <a:p>
            <a:pPr>
              <a:defRPr/>
            </a:pPr>
            <a:endParaRPr lang="es-ES"/>
          </a:p>
        </p:txBody>
      </p:sp>
      <p:sp>
        <p:nvSpPr>
          <p:cNvPr id="5" name="Rectangle 5"/>
          <p:cNvSpPr>
            <a:spLocks noGrp="1" noChangeArrowheads="1"/>
          </p:cNvSpPr>
          <p:nvPr>
            <p:ph type="ftr" sz="quarter" idx="11"/>
          </p:nvPr>
        </p:nvSpPr>
        <p:spPr/>
        <p:txBody>
          <a:bodyPr/>
          <a:lstStyle>
            <a:lvl1pPr>
              <a:defRPr/>
            </a:lvl1pPr>
          </a:lstStyle>
          <a:p>
            <a:pPr>
              <a:defRPr/>
            </a:pPr>
            <a:endParaRPr lang="es-ES"/>
          </a:p>
        </p:txBody>
      </p:sp>
      <p:sp>
        <p:nvSpPr>
          <p:cNvPr id="6" name="Rectangle 6"/>
          <p:cNvSpPr>
            <a:spLocks noGrp="1" noChangeArrowheads="1"/>
          </p:cNvSpPr>
          <p:nvPr>
            <p:ph type="sldNum" sz="quarter" idx="12"/>
          </p:nvPr>
        </p:nvSpPr>
        <p:spPr/>
        <p:txBody>
          <a:bodyPr/>
          <a:lstStyle>
            <a:lvl1pPr>
              <a:defRPr smtClean="0"/>
            </a:lvl1pPr>
          </a:lstStyle>
          <a:p>
            <a:pPr>
              <a:defRPr/>
            </a:pPr>
            <a:fld id="{A24D7670-7EC4-427E-A583-0E3EA3F8BCED}" type="slidenum">
              <a:rPr lang="es-ES" altLang="es-CO"/>
              <a:pPr>
                <a:defRPr/>
              </a:pPr>
              <a:t>‹Nº›</a:t>
            </a:fld>
            <a:endParaRPr lang="es-ES" altLang="es-CO"/>
          </a:p>
        </p:txBody>
      </p:sp>
    </p:spTree>
    <p:extLst>
      <p:ext uri="{BB962C8B-B14F-4D97-AF65-F5344CB8AC3E}">
        <p14:creationId xmlns:p14="http://schemas.microsoft.com/office/powerpoint/2010/main" val="420837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734B2AB2-B9D7-4831-B865-3964CFDC6346}" type="datetimeFigureOut">
              <a:rPr lang="es-CO" smtClean="0"/>
              <a:t>11/08/2015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C9F99D3-9A6C-4835-8F75-B021C1A132B7}" type="slidenum">
              <a:rPr lang="es-CO" smtClean="0"/>
              <a:t>‹Nº›</a:t>
            </a:fld>
            <a:endParaRPr lang="es-CO"/>
          </a:p>
        </p:txBody>
      </p:sp>
    </p:spTree>
    <p:extLst>
      <p:ext uri="{BB962C8B-B14F-4D97-AF65-F5344CB8AC3E}">
        <p14:creationId xmlns:p14="http://schemas.microsoft.com/office/powerpoint/2010/main" val="2349889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34B2AB2-B9D7-4831-B865-3964CFDC6346}" type="datetimeFigureOut">
              <a:rPr lang="es-CO" smtClean="0"/>
              <a:t>11/08/2015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4C9F99D3-9A6C-4835-8F75-B021C1A132B7}" type="slidenum">
              <a:rPr lang="es-CO" smtClean="0"/>
              <a:t>‹Nº›</a:t>
            </a:fld>
            <a:endParaRPr lang="es-CO"/>
          </a:p>
        </p:txBody>
      </p:sp>
    </p:spTree>
    <p:extLst>
      <p:ext uri="{BB962C8B-B14F-4D97-AF65-F5344CB8AC3E}">
        <p14:creationId xmlns:p14="http://schemas.microsoft.com/office/powerpoint/2010/main" val="2669630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734B2AB2-B9D7-4831-B865-3964CFDC6346}" type="datetimeFigureOut">
              <a:rPr lang="es-CO" smtClean="0"/>
              <a:t>11/08/2015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C9F99D3-9A6C-4835-8F75-B021C1A132B7}" type="slidenum">
              <a:rPr lang="es-CO" smtClean="0"/>
              <a:t>‹Nº›</a:t>
            </a:fld>
            <a:endParaRPr lang="es-CO"/>
          </a:p>
        </p:txBody>
      </p:sp>
    </p:spTree>
    <p:extLst>
      <p:ext uri="{BB962C8B-B14F-4D97-AF65-F5344CB8AC3E}">
        <p14:creationId xmlns:p14="http://schemas.microsoft.com/office/powerpoint/2010/main" val="917820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734B2AB2-B9D7-4831-B865-3964CFDC6346}" type="datetimeFigureOut">
              <a:rPr lang="es-CO" smtClean="0"/>
              <a:t>11/08/2015</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4C9F99D3-9A6C-4835-8F75-B021C1A132B7}" type="slidenum">
              <a:rPr lang="es-CO" smtClean="0"/>
              <a:t>‹Nº›</a:t>
            </a:fld>
            <a:endParaRPr lang="es-CO"/>
          </a:p>
        </p:txBody>
      </p:sp>
    </p:spTree>
    <p:extLst>
      <p:ext uri="{BB962C8B-B14F-4D97-AF65-F5344CB8AC3E}">
        <p14:creationId xmlns:p14="http://schemas.microsoft.com/office/powerpoint/2010/main" val="2539871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734B2AB2-B9D7-4831-B865-3964CFDC6346}" type="datetimeFigureOut">
              <a:rPr lang="es-CO" smtClean="0"/>
              <a:t>11/08/2015</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4C9F99D3-9A6C-4835-8F75-B021C1A132B7}" type="slidenum">
              <a:rPr lang="es-CO" smtClean="0"/>
              <a:t>‹Nº›</a:t>
            </a:fld>
            <a:endParaRPr lang="es-CO"/>
          </a:p>
        </p:txBody>
      </p:sp>
    </p:spTree>
    <p:extLst>
      <p:ext uri="{BB962C8B-B14F-4D97-AF65-F5344CB8AC3E}">
        <p14:creationId xmlns:p14="http://schemas.microsoft.com/office/powerpoint/2010/main" val="3353894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34B2AB2-B9D7-4831-B865-3964CFDC6346}" type="datetimeFigureOut">
              <a:rPr lang="es-CO" smtClean="0"/>
              <a:t>11/08/2015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4C9F99D3-9A6C-4835-8F75-B021C1A132B7}" type="slidenum">
              <a:rPr lang="es-CO" smtClean="0"/>
              <a:t>‹Nº›</a:t>
            </a:fld>
            <a:endParaRPr lang="es-CO"/>
          </a:p>
        </p:txBody>
      </p:sp>
    </p:spTree>
    <p:extLst>
      <p:ext uri="{BB962C8B-B14F-4D97-AF65-F5344CB8AC3E}">
        <p14:creationId xmlns:p14="http://schemas.microsoft.com/office/powerpoint/2010/main" val="390684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34B2AB2-B9D7-4831-B865-3964CFDC6346}" type="datetimeFigureOut">
              <a:rPr lang="es-CO" smtClean="0"/>
              <a:t>11/08/2015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C9F99D3-9A6C-4835-8F75-B021C1A132B7}" type="slidenum">
              <a:rPr lang="es-CO" smtClean="0"/>
              <a:t>‹Nº›</a:t>
            </a:fld>
            <a:endParaRPr lang="es-CO"/>
          </a:p>
        </p:txBody>
      </p:sp>
    </p:spTree>
    <p:extLst>
      <p:ext uri="{BB962C8B-B14F-4D97-AF65-F5344CB8AC3E}">
        <p14:creationId xmlns:p14="http://schemas.microsoft.com/office/powerpoint/2010/main" val="1033404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34B2AB2-B9D7-4831-B865-3964CFDC6346}" type="datetimeFigureOut">
              <a:rPr lang="es-CO" smtClean="0"/>
              <a:t>11/08/2015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4C9F99D3-9A6C-4835-8F75-B021C1A132B7}" type="slidenum">
              <a:rPr lang="es-CO" smtClean="0"/>
              <a:t>‹Nº›</a:t>
            </a:fld>
            <a:endParaRPr lang="es-CO"/>
          </a:p>
        </p:txBody>
      </p:sp>
    </p:spTree>
    <p:extLst>
      <p:ext uri="{BB962C8B-B14F-4D97-AF65-F5344CB8AC3E}">
        <p14:creationId xmlns:p14="http://schemas.microsoft.com/office/powerpoint/2010/main" val="3281506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4B2AB2-B9D7-4831-B865-3964CFDC6346}" type="datetimeFigureOut">
              <a:rPr lang="es-CO" smtClean="0"/>
              <a:t>11/08/2015</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F99D3-9A6C-4835-8F75-B021C1A132B7}" type="slidenum">
              <a:rPr lang="es-CO" smtClean="0"/>
              <a:t>‹Nº›</a:t>
            </a:fld>
            <a:endParaRPr lang="es-CO"/>
          </a:p>
        </p:txBody>
      </p:sp>
    </p:spTree>
    <p:extLst>
      <p:ext uri="{BB962C8B-B14F-4D97-AF65-F5344CB8AC3E}">
        <p14:creationId xmlns:p14="http://schemas.microsoft.com/office/powerpoint/2010/main" val="3807488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7.gif"/></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hyperlink" Target="http://estatuto.co/?e=1247" TargetMode="External"/><Relationship Id="rId2" Type="http://schemas.openxmlformats.org/officeDocument/2006/relationships/hyperlink" Target="http://www.acontable.com/normatividad/leyes/7956-por-la-cual-se-expiden-normas-en-materia-tributaria-de-catastro-de-fortalecimiento-y-democratizacion-del-mercado-de-capitales-se-conceden-unas-facultades-extraordinarias-y-se-dictan-otras-disposiciones-.html" TargetMode="External"/><Relationship Id="rId1" Type="http://schemas.openxmlformats.org/officeDocument/2006/relationships/slideLayout" Target="../slideLayouts/slideLayout7.xml"/><Relationship Id="rId5" Type="http://schemas.openxmlformats.org/officeDocument/2006/relationships/slide" Target="slide24.xml"/><Relationship Id="rId4" Type="http://schemas.openxmlformats.org/officeDocument/2006/relationships/hyperlink" Target="http://estatuto.co/?e=1246"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 Título"/>
          <p:cNvSpPr txBox="1">
            <a:spLocks/>
          </p:cNvSpPr>
          <p:nvPr/>
        </p:nvSpPr>
        <p:spPr>
          <a:xfrm>
            <a:off x="685798" y="692696"/>
            <a:ext cx="7918649" cy="1827981"/>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s-CO" sz="4800" b="1" dirty="0" smtClean="0">
                <a:solidFill>
                  <a:schemeClr val="tx2">
                    <a:lumMod val="50000"/>
                  </a:schemeClr>
                </a:solidFill>
                <a:effectLst>
                  <a:outerShdw blurRad="38100" dist="38100" dir="2700000" algn="tl">
                    <a:srgbClr val="000000">
                      <a:alpha val="43137"/>
                    </a:srgbClr>
                  </a:outerShdw>
                </a:effectLst>
              </a:rPr>
              <a:t>RENTA PERSONAS NATURALES</a:t>
            </a:r>
          </a:p>
          <a:p>
            <a:pPr algn="ctr">
              <a:defRPr/>
            </a:pPr>
            <a:r>
              <a:rPr lang="es-CO" sz="4800" b="1" dirty="0" smtClean="0">
                <a:solidFill>
                  <a:schemeClr val="tx2">
                    <a:lumMod val="50000"/>
                  </a:schemeClr>
                </a:solidFill>
                <a:effectLst>
                  <a:outerShdw blurRad="38100" dist="38100" dir="2700000" algn="tl">
                    <a:srgbClr val="000000">
                      <a:alpha val="43137"/>
                    </a:srgbClr>
                  </a:outerShdw>
                </a:effectLst>
              </a:rPr>
              <a:t> AÑO GRAVABLE 2014</a:t>
            </a:r>
          </a:p>
        </p:txBody>
      </p:sp>
      <p:pic>
        <p:nvPicPr>
          <p:cNvPr id="2" name="Imagen 1"/>
          <p:cNvPicPr>
            <a:picLocks noChangeAspect="1"/>
          </p:cNvPicPr>
          <p:nvPr/>
        </p:nvPicPr>
        <p:blipFill>
          <a:blip r:embed="rId2"/>
          <a:stretch>
            <a:fillRect/>
          </a:stretch>
        </p:blipFill>
        <p:spPr>
          <a:xfrm>
            <a:off x="2267745" y="2509373"/>
            <a:ext cx="4896544" cy="3151875"/>
          </a:xfrm>
          <a:prstGeom prst="rect">
            <a:avLst/>
          </a:prstGeom>
        </p:spPr>
      </p:pic>
    </p:spTree>
    <p:extLst>
      <p:ext uri="{BB962C8B-B14F-4D97-AF65-F5344CB8AC3E}">
        <p14:creationId xmlns:p14="http://schemas.microsoft.com/office/powerpoint/2010/main" val="4922065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redondeado"/>
          <p:cNvSpPr/>
          <p:nvPr/>
        </p:nvSpPr>
        <p:spPr>
          <a:xfrm>
            <a:off x="827584" y="44624"/>
            <a:ext cx="7632848" cy="72008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solidFill>
                  <a:schemeClr val="tx1"/>
                </a:solidFill>
                <a:latin typeface="Arial Black" panose="020B0A04020102020204" pitchFamily="34" charset="0"/>
              </a:rPr>
              <a:t>IMPLICACIONES DE LOS RETIROS DE LOS APORTES VOLUNTARIOS A PENSIÓN Y DE CUENTA AFC </a:t>
            </a:r>
            <a:endParaRPr lang="es-MX" sz="2000" b="1" dirty="0">
              <a:solidFill>
                <a:schemeClr val="tx1"/>
              </a:solidFill>
              <a:latin typeface="Arial Black" panose="020B0A04020102020204" pitchFamily="34" charset="0"/>
            </a:endParaRPr>
          </a:p>
        </p:txBody>
      </p:sp>
      <p:graphicFrame>
        <p:nvGraphicFramePr>
          <p:cNvPr id="2" name="1 Tabla"/>
          <p:cNvGraphicFramePr>
            <a:graphicFrameLocks noGrp="1"/>
          </p:cNvGraphicFramePr>
          <p:nvPr>
            <p:extLst>
              <p:ext uri="{D42A27DB-BD31-4B8C-83A1-F6EECF244321}">
                <p14:modId xmlns:p14="http://schemas.microsoft.com/office/powerpoint/2010/main" val="424357236"/>
              </p:ext>
            </p:extLst>
          </p:nvPr>
        </p:nvGraphicFramePr>
        <p:xfrm>
          <a:off x="827584" y="1156804"/>
          <a:ext cx="7848872" cy="688020"/>
        </p:xfrm>
        <a:graphic>
          <a:graphicData uri="http://schemas.openxmlformats.org/drawingml/2006/table">
            <a:tbl>
              <a:tblPr firstRow="1" bandRow="1">
                <a:tableStyleId>{5C22544A-7EE6-4342-B048-85BDC9FD1C3A}</a:tableStyleId>
              </a:tblPr>
              <a:tblGrid>
                <a:gridCol w="7848872"/>
              </a:tblGrid>
              <a:tr h="688020">
                <a:tc>
                  <a:txBody>
                    <a:bodyPr/>
                    <a:lstStyle/>
                    <a:p>
                      <a:pPr algn="ctr"/>
                      <a:r>
                        <a:rPr lang="es-CO" sz="2000" b="1" dirty="0" smtClean="0">
                          <a:latin typeface="Arial" pitchFamily="34" charset="0"/>
                          <a:cs typeface="Arial" pitchFamily="34" charset="0"/>
                        </a:rPr>
                        <a:t>Condiciones</a:t>
                      </a:r>
                      <a:r>
                        <a:rPr lang="es-CO" sz="2000" b="1" baseline="0" dirty="0" smtClean="0">
                          <a:latin typeface="Arial" pitchFamily="34" charset="0"/>
                          <a:cs typeface="Arial" pitchFamily="34" charset="0"/>
                        </a:rPr>
                        <a:t> de Permanencia</a:t>
                      </a:r>
                      <a:endParaRPr lang="es-CO" sz="2000" b="1" dirty="0">
                        <a:latin typeface="Arial" pitchFamily="34" charset="0"/>
                        <a:cs typeface="Arial" pitchFamily="34" charset="0"/>
                      </a:endParaRPr>
                    </a:p>
                  </a:txBody>
                  <a:tcPr anchor="ctr">
                    <a:solidFill>
                      <a:schemeClr val="accent1">
                        <a:lumMod val="75000"/>
                      </a:schemeClr>
                    </a:solidFill>
                  </a:tcPr>
                </a:tc>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val="2159311185"/>
              </p:ext>
            </p:extLst>
          </p:nvPr>
        </p:nvGraphicFramePr>
        <p:xfrm>
          <a:off x="740611" y="2492897"/>
          <a:ext cx="3924436" cy="3488039"/>
        </p:xfrm>
        <a:graphic>
          <a:graphicData uri="http://schemas.openxmlformats.org/drawingml/2006/table">
            <a:tbl>
              <a:tblPr firstRow="1" bandRow="1">
                <a:tableStyleId>{5C22544A-7EE6-4342-B048-85BDC9FD1C3A}</a:tableStyleId>
              </a:tblPr>
              <a:tblGrid>
                <a:gridCol w="1962218"/>
                <a:gridCol w="1962218"/>
              </a:tblGrid>
              <a:tr h="1015505">
                <a:tc gridSpan="2">
                  <a:txBody>
                    <a:bodyPr/>
                    <a:lstStyle/>
                    <a:p>
                      <a:pPr algn="ctr"/>
                      <a:r>
                        <a:rPr lang="es-CO" sz="2000" b="1" u="sng" dirty="0" smtClean="0">
                          <a:solidFill>
                            <a:schemeClr val="tx1"/>
                          </a:solidFill>
                          <a:latin typeface="Arial" pitchFamily="34" charset="0"/>
                          <a:cs typeface="Arial" pitchFamily="34" charset="0"/>
                        </a:rPr>
                        <a:t>Cumplimiento</a:t>
                      </a:r>
                      <a:r>
                        <a:rPr lang="es-CO" sz="2000" b="1" dirty="0" smtClean="0">
                          <a:solidFill>
                            <a:schemeClr val="tx1"/>
                          </a:solidFill>
                          <a:latin typeface="Arial" pitchFamily="34" charset="0"/>
                          <a:cs typeface="Arial" pitchFamily="34" charset="0"/>
                        </a:rPr>
                        <a:t> de las Condiciones</a:t>
                      </a:r>
                      <a:endParaRPr lang="es-CO" sz="2000" b="1" dirty="0">
                        <a:solidFill>
                          <a:schemeClr val="tx1"/>
                        </a:solidFill>
                        <a:latin typeface="Arial" pitchFamily="34" charset="0"/>
                        <a:cs typeface="Arial" pitchFamily="34" charset="0"/>
                      </a:endParaRPr>
                    </a:p>
                  </a:txBody>
                  <a:tcPr anchor="ctr">
                    <a:solidFill>
                      <a:srgbClr val="99FF66"/>
                    </a:solidFill>
                  </a:tcPr>
                </a:tc>
                <a:tc hMerge="1">
                  <a:txBody>
                    <a:bodyPr/>
                    <a:lstStyle/>
                    <a:p>
                      <a:endParaRPr lang="es-CO" dirty="0">
                        <a:latin typeface="Arial" pitchFamily="34" charset="0"/>
                        <a:cs typeface="Arial" pitchFamily="34" charset="0"/>
                      </a:endParaRPr>
                    </a:p>
                  </a:txBody>
                  <a:tcPr/>
                </a:tc>
              </a:tr>
              <a:tr h="1015505">
                <a:tc>
                  <a:txBody>
                    <a:bodyPr/>
                    <a:lstStyle/>
                    <a:p>
                      <a:pPr algn="ctr"/>
                      <a:r>
                        <a:rPr lang="es-CO" sz="2000" b="1" dirty="0" smtClean="0">
                          <a:latin typeface="Arial" pitchFamily="34" charset="0"/>
                          <a:cs typeface="Arial" pitchFamily="34" charset="0"/>
                        </a:rPr>
                        <a:t>Aportes</a:t>
                      </a:r>
                      <a:r>
                        <a:rPr lang="es-CO" sz="2000" b="1" baseline="0" dirty="0" smtClean="0">
                          <a:latin typeface="Arial" pitchFamily="34" charset="0"/>
                          <a:cs typeface="Arial" pitchFamily="34" charset="0"/>
                        </a:rPr>
                        <a:t> Voluntarios</a:t>
                      </a:r>
                      <a:endParaRPr lang="es-CO" sz="2000" b="1" dirty="0">
                        <a:latin typeface="Arial" pitchFamily="34" charset="0"/>
                        <a:cs typeface="Arial" pitchFamily="34" charset="0"/>
                      </a:endParaRPr>
                    </a:p>
                  </a:txBody>
                  <a:tcPr anchor="ctr">
                    <a:solidFill>
                      <a:srgbClr val="99FFCC"/>
                    </a:solidFill>
                  </a:tcPr>
                </a:tc>
                <a:tc>
                  <a:txBody>
                    <a:bodyPr/>
                    <a:lstStyle/>
                    <a:p>
                      <a:pPr algn="ctr"/>
                      <a:r>
                        <a:rPr lang="es-CO" sz="2000" b="1" dirty="0" smtClean="0">
                          <a:latin typeface="Arial" pitchFamily="34" charset="0"/>
                          <a:cs typeface="Arial" pitchFamily="34" charset="0"/>
                        </a:rPr>
                        <a:t>Ahorro AFC</a:t>
                      </a:r>
                      <a:endParaRPr lang="es-CO" sz="2000" b="1" dirty="0">
                        <a:latin typeface="Arial" pitchFamily="34" charset="0"/>
                        <a:cs typeface="Arial" pitchFamily="34" charset="0"/>
                      </a:endParaRPr>
                    </a:p>
                  </a:txBody>
                  <a:tcPr anchor="ctr">
                    <a:solidFill>
                      <a:srgbClr val="99FFCC"/>
                    </a:solidFill>
                  </a:tcPr>
                </a:tc>
              </a:tr>
              <a:tr h="1457029">
                <a:tc>
                  <a:txBody>
                    <a:bodyPr/>
                    <a:lstStyle/>
                    <a:p>
                      <a:pPr algn="ctr"/>
                      <a:r>
                        <a:rPr lang="es-CO" sz="2000" b="1" u="sng" dirty="0" smtClean="0">
                          <a:solidFill>
                            <a:srgbClr val="C00000"/>
                          </a:solidFill>
                          <a:latin typeface="Arial" pitchFamily="34" charset="0"/>
                          <a:cs typeface="Arial" pitchFamily="34" charset="0"/>
                        </a:rPr>
                        <a:t>No</a:t>
                      </a:r>
                      <a:r>
                        <a:rPr lang="es-CO" sz="2000" dirty="0" smtClean="0">
                          <a:latin typeface="Arial" pitchFamily="34" charset="0"/>
                          <a:cs typeface="Arial" pitchFamily="34" charset="0"/>
                        </a:rPr>
                        <a:t> integran</a:t>
                      </a:r>
                      <a:r>
                        <a:rPr lang="es-CO" sz="2000" baseline="0" dirty="0" smtClean="0">
                          <a:latin typeface="Arial" pitchFamily="34" charset="0"/>
                          <a:cs typeface="Arial" pitchFamily="34" charset="0"/>
                        </a:rPr>
                        <a:t> la base gravable del IMAN</a:t>
                      </a:r>
                      <a:endParaRPr lang="es-CO" sz="2000" dirty="0">
                        <a:latin typeface="Arial" pitchFamily="34" charset="0"/>
                        <a:cs typeface="Arial" pitchFamily="34" charset="0"/>
                      </a:endParaRPr>
                    </a:p>
                  </a:txBody>
                  <a:tcP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2000" b="1" u="sng" dirty="0" smtClean="0">
                          <a:solidFill>
                            <a:srgbClr val="C00000"/>
                          </a:solidFill>
                          <a:latin typeface="Arial" pitchFamily="34" charset="0"/>
                          <a:cs typeface="Arial" pitchFamily="34" charset="0"/>
                        </a:rPr>
                        <a:t>No</a:t>
                      </a:r>
                      <a:r>
                        <a:rPr lang="es-CO" sz="2000" dirty="0" smtClean="0">
                          <a:latin typeface="Arial" pitchFamily="34" charset="0"/>
                          <a:cs typeface="Arial" pitchFamily="34" charset="0"/>
                        </a:rPr>
                        <a:t> integran</a:t>
                      </a:r>
                      <a:r>
                        <a:rPr lang="es-CO" sz="2000" baseline="0" dirty="0" smtClean="0">
                          <a:latin typeface="Arial" pitchFamily="34" charset="0"/>
                          <a:cs typeface="Arial" pitchFamily="34" charset="0"/>
                        </a:rPr>
                        <a:t> la base gravable del IMAN</a:t>
                      </a:r>
                      <a:endParaRPr lang="es-CO" sz="2000" dirty="0" smtClean="0">
                        <a:latin typeface="Arial" pitchFamily="34" charset="0"/>
                        <a:cs typeface="Arial" pitchFamily="34" charset="0"/>
                      </a:endParaRPr>
                    </a:p>
                  </a:txBody>
                  <a:tcPr>
                    <a:solidFill>
                      <a:schemeClr val="bg1">
                        <a:lumMod val="75000"/>
                      </a:schemeClr>
                    </a:solidFill>
                  </a:tcPr>
                </a:tc>
              </a:tr>
            </a:tbl>
          </a:graphicData>
        </a:graphic>
      </p:graphicFrame>
      <p:graphicFrame>
        <p:nvGraphicFramePr>
          <p:cNvPr id="5" name="4 Tabla"/>
          <p:cNvGraphicFramePr>
            <a:graphicFrameLocks noGrp="1"/>
          </p:cNvGraphicFramePr>
          <p:nvPr>
            <p:extLst>
              <p:ext uri="{D42A27DB-BD31-4B8C-83A1-F6EECF244321}">
                <p14:modId xmlns:p14="http://schemas.microsoft.com/office/powerpoint/2010/main" val="3363821512"/>
              </p:ext>
            </p:extLst>
          </p:nvPr>
        </p:nvGraphicFramePr>
        <p:xfrm>
          <a:off x="5004048" y="2492896"/>
          <a:ext cx="3924436" cy="3528392"/>
        </p:xfrm>
        <a:graphic>
          <a:graphicData uri="http://schemas.openxmlformats.org/drawingml/2006/table">
            <a:tbl>
              <a:tblPr firstRow="1" bandRow="1">
                <a:tableStyleId>{5C22544A-7EE6-4342-B048-85BDC9FD1C3A}</a:tableStyleId>
              </a:tblPr>
              <a:tblGrid>
                <a:gridCol w="1962218"/>
                <a:gridCol w="1962218"/>
              </a:tblGrid>
              <a:tr h="1090479">
                <a:tc gridSpan="2">
                  <a:txBody>
                    <a:bodyPr/>
                    <a:lstStyle/>
                    <a:p>
                      <a:pPr algn="ctr"/>
                      <a:r>
                        <a:rPr lang="es-CO" sz="2000" b="1" u="sng" dirty="0" smtClean="0">
                          <a:solidFill>
                            <a:schemeClr val="tx1"/>
                          </a:solidFill>
                          <a:latin typeface="Arial" pitchFamily="34" charset="0"/>
                          <a:cs typeface="Arial" pitchFamily="34" charset="0"/>
                        </a:rPr>
                        <a:t>Incumplimiento de las Condiciones</a:t>
                      </a:r>
                      <a:endParaRPr lang="es-CO" sz="2000" b="1" u="sng" dirty="0">
                        <a:solidFill>
                          <a:schemeClr val="tx1"/>
                        </a:solidFill>
                        <a:latin typeface="Arial" pitchFamily="34" charset="0"/>
                        <a:cs typeface="Arial" pitchFamily="34" charset="0"/>
                      </a:endParaRPr>
                    </a:p>
                  </a:txBody>
                  <a:tcPr anchor="ctr">
                    <a:solidFill>
                      <a:srgbClr val="99FF66"/>
                    </a:solidFill>
                  </a:tcPr>
                </a:tc>
                <a:tc hMerge="1">
                  <a:txBody>
                    <a:bodyPr/>
                    <a:lstStyle/>
                    <a:p>
                      <a:endParaRPr lang="es-CO" dirty="0">
                        <a:latin typeface="Arial" pitchFamily="34" charset="0"/>
                        <a:cs typeface="Arial" pitchFamily="34" charset="0"/>
                      </a:endParaRPr>
                    </a:p>
                  </a:txBody>
                  <a:tcPr/>
                </a:tc>
              </a:tr>
              <a:tr h="1001286">
                <a:tc>
                  <a:txBody>
                    <a:bodyPr/>
                    <a:lstStyle/>
                    <a:p>
                      <a:pPr algn="ctr"/>
                      <a:r>
                        <a:rPr lang="es-CO" sz="2000" b="1" dirty="0" smtClean="0">
                          <a:latin typeface="Arial" pitchFamily="34" charset="0"/>
                          <a:cs typeface="Arial" pitchFamily="34" charset="0"/>
                        </a:rPr>
                        <a:t>Aportes</a:t>
                      </a:r>
                      <a:r>
                        <a:rPr lang="es-CO" sz="2000" b="1" baseline="0" dirty="0" smtClean="0">
                          <a:latin typeface="Arial" pitchFamily="34" charset="0"/>
                          <a:cs typeface="Arial" pitchFamily="34" charset="0"/>
                        </a:rPr>
                        <a:t> Voluntarios</a:t>
                      </a:r>
                      <a:endParaRPr lang="es-CO" sz="2000" b="1" dirty="0">
                        <a:latin typeface="Arial" pitchFamily="34" charset="0"/>
                        <a:cs typeface="Arial" pitchFamily="34" charset="0"/>
                      </a:endParaRPr>
                    </a:p>
                  </a:txBody>
                  <a:tcPr anchor="ctr">
                    <a:solidFill>
                      <a:srgbClr val="99FFCC"/>
                    </a:solidFill>
                  </a:tcPr>
                </a:tc>
                <a:tc>
                  <a:txBody>
                    <a:bodyPr/>
                    <a:lstStyle/>
                    <a:p>
                      <a:pPr algn="ctr"/>
                      <a:r>
                        <a:rPr lang="es-CO" sz="2000" b="1" dirty="0" smtClean="0">
                          <a:latin typeface="Arial" pitchFamily="34" charset="0"/>
                          <a:cs typeface="Arial" pitchFamily="34" charset="0"/>
                        </a:rPr>
                        <a:t>Ahorro AFC</a:t>
                      </a:r>
                      <a:endParaRPr lang="es-CO" sz="2000" b="1" dirty="0">
                        <a:latin typeface="Arial" pitchFamily="34" charset="0"/>
                        <a:cs typeface="Arial" pitchFamily="34" charset="0"/>
                      </a:endParaRPr>
                    </a:p>
                  </a:txBody>
                  <a:tcPr anchor="ctr">
                    <a:solidFill>
                      <a:srgbClr val="99FFCC"/>
                    </a:solidFill>
                  </a:tcPr>
                </a:tc>
              </a:tr>
              <a:tr h="143662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2000" b="1" u="sng" dirty="0" smtClean="0">
                          <a:solidFill>
                            <a:srgbClr val="C00000"/>
                          </a:solidFill>
                          <a:latin typeface="Arial" pitchFamily="34" charset="0"/>
                          <a:cs typeface="Arial" pitchFamily="34" charset="0"/>
                        </a:rPr>
                        <a:t>SI</a:t>
                      </a:r>
                      <a:r>
                        <a:rPr lang="es-CO" sz="2000" dirty="0" smtClean="0">
                          <a:latin typeface="Arial" pitchFamily="34" charset="0"/>
                          <a:cs typeface="Arial" pitchFamily="34" charset="0"/>
                        </a:rPr>
                        <a:t> integran</a:t>
                      </a:r>
                      <a:r>
                        <a:rPr lang="es-CO" sz="2000" baseline="0" dirty="0" smtClean="0">
                          <a:latin typeface="Arial" pitchFamily="34" charset="0"/>
                          <a:cs typeface="Arial" pitchFamily="34" charset="0"/>
                        </a:rPr>
                        <a:t> la base gravable del IMAN</a:t>
                      </a:r>
                      <a:endParaRPr lang="es-CO" sz="2000" dirty="0" smtClean="0">
                        <a:latin typeface="Arial" pitchFamily="34" charset="0"/>
                        <a:cs typeface="Arial" pitchFamily="34" charset="0"/>
                      </a:endParaRPr>
                    </a:p>
                  </a:txBody>
                  <a:tcP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2000" b="1" u="sng" dirty="0" smtClean="0">
                          <a:solidFill>
                            <a:srgbClr val="C00000"/>
                          </a:solidFill>
                          <a:latin typeface="Arial" pitchFamily="34" charset="0"/>
                          <a:cs typeface="Arial" pitchFamily="34" charset="0"/>
                        </a:rPr>
                        <a:t>No</a:t>
                      </a:r>
                      <a:r>
                        <a:rPr lang="es-CO" sz="2000" dirty="0" smtClean="0">
                          <a:latin typeface="Arial" pitchFamily="34" charset="0"/>
                          <a:cs typeface="Arial" pitchFamily="34" charset="0"/>
                        </a:rPr>
                        <a:t> integran</a:t>
                      </a:r>
                      <a:r>
                        <a:rPr lang="es-CO" sz="2000" baseline="0" dirty="0" smtClean="0">
                          <a:latin typeface="Arial" pitchFamily="34" charset="0"/>
                          <a:cs typeface="Arial" pitchFamily="34" charset="0"/>
                        </a:rPr>
                        <a:t> la base gravable del IMAN</a:t>
                      </a:r>
                      <a:endParaRPr lang="es-CO" sz="2000" dirty="0" smtClean="0">
                        <a:latin typeface="Arial" pitchFamily="34" charset="0"/>
                        <a:cs typeface="Arial" pitchFamily="34" charset="0"/>
                      </a:endParaRPr>
                    </a:p>
                  </a:txBody>
                  <a:tcPr>
                    <a:solidFill>
                      <a:schemeClr val="bg1">
                        <a:lumMod val="75000"/>
                      </a:schemeClr>
                    </a:solidFill>
                  </a:tcPr>
                </a:tc>
              </a:tr>
            </a:tbl>
          </a:graphicData>
        </a:graphic>
      </p:graphicFrame>
    </p:spTree>
    <p:extLst>
      <p:ext uri="{BB962C8B-B14F-4D97-AF65-F5344CB8AC3E}">
        <p14:creationId xmlns:p14="http://schemas.microsoft.com/office/powerpoint/2010/main" val="41211300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fltVal val="0"/>
                                          </p:val>
                                        </p:tav>
                                        <p:tav tm="100000">
                                          <p:val>
                                            <p:strVal val="#ppt_w"/>
                                          </p:val>
                                        </p:tav>
                                      </p:tavLst>
                                    </p:anim>
                                    <p:anim calcmode="lin" valueType="num">
                                      <p:cBhvr>
                                        <p:cTn id="16" dur="1000" fill="hold"/>
                                        <p:tgtEl>
                                          <p:spTgt spid="4"/>
                                        </p:tgtEl>
                                        <p:attrNameLst>
                                          <p:attrName>ppt_h</p:attrName>
                                        </p:attrNameLst>
                                      </p:cBhvr>
                                      <p:tavLst>
                                        <p:tav tm="0">
                                          <p:val>
                                            <p:fltVal val="0"/>
                                          </p:val>
                                        </p:tav>
                                        <p:tav tm="100000">
                                          <p:val>
                                            <p:strVal val="#ppt_h"/>
                                          </p:val>
                                        </p:tav>
                                      </p:tavLst>
                                    </p:anim>
                                    <p:anim calcmode="lin" valueType="num">
                                      <p:cBhvr>
                                        <p:cTn id="17" dur="1000" fill="hold"/>
                                        <p:tgtEl>
                                          <p:spTgt spid="4"/>
                                        </p:tgtEl>
                                        <p:attrNameLst>
                                          <p:attrName>style.rotation</p:attrName>
                                        </p:attrNameLst>
                                      </p:cBhvr>
                                      <p:tavLst>
                                        <p:tav tm="0">
                                          <p:val>
                                            <p:fltVal val="90"/>
                                          </p:val>
                                        </p:tav>
                                        <p:tav tm="100000">
                                          <p:val>
                                            <p:fltVal val="0"/>
                                          </p:val>
                                        </p:tav>
                                      </p:tavLst>
                                    </p:anim>
                                    <p:animEffect transition="in" filter="fade">
                                      <p:cBhvr>
                                        <p:cTn id="18" dur="1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1000" fill="hold"/>
                                        <p:tgtEl>
                                          <p:spTgt spid="5"/>
                                        </p:tgtEl>
                                        <p:attrNameLst>
                                          <p:attrName>ppt_w</p:attrName>
                                        </p:attrNameLst>
                                      </p:cBhvr>
                                      <p:tavLst>
                                        <p:tav tm="0">
                                          <p:val>
                                            <p:fltVal val="0"/>
                                          </p:val>
                                        </p:tav>
                                        <p:tav tm="100000">
                                          <p:val>
                                            <p:strVal val="#ppt_w"/>
                                          </p:val>
                                        </p:tav>
                                      </p:tavLst>
                                    </p:anim>
                                    <p:anim calcmode="lin" valueType="num">
                                      <p:cBhvr>
                                        <p:cTn id="24" dur="1000" fill="hold"/>
                                        <p:tgtEl>
                                          <p:spTgt spid="5"/>
                                        </p:tgtEl>
                                        <p:attrNameLst>
                                          <p:attrName>ppt_h</p:attrName>
                                        </p:attrNameLst>
                                      </p:cBhvr>
                                      <p:tavLst>
                                        <p:tav tm="0">
                                          <p:val>
                                            <p:fltVal val="0"/>
                                          </p:val>
                                        </p:tav>
                                        <p:tav tm="100000">
                                          <p:val>
                                            <p:strVal val="#ppt_h"/>
                                          </p:val>
                                        </p:tav>
                                      </p:tavLst>
                                    </p:anim>
                                    <p:anim calcmode="lin" valueType="num">
                                      <p:cBhvr>
                                        <p:cTn id="25" dur="1000" fill="hold"/>
                                        <p:tgtEl>
                                          <p:spTgt spid="5"/>
                                        </p:tgtEl>
                                        <p:attrNameLst>
                                          <p:attrName>style.rotation</p:attrName>
                                        </p:attrNameLst>
                                      </p:cBhvr>
                                      <p:tavLst>
                                        <p:tav tm="0">
                                          <p:val>
                                            <p:fltVal val="90"/>
                                          </p:val>
                                        </p:tav>
                                        <p:tav tm="100000">
                                          <p:val>
                                            <p:fltVal val="0"/>
                                          </p:val>
                                        </p:tav>
                                      </p:tavLst>
                                    </p:anim>
                                    <p:animEffect transition="in" filter="fade">
                                      <p:cBhvr>
                                        <p:cTn id="2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1548779" y="-27384"/>
            <a:ext cx="6046441" cy="717198"/>
            <a:chOff x="0" y="37444"/>
            <a:chExt cx="6046441" cy="717198"/>
          </a:xfrm>
        </p:grpSpPr>
        <p:sp>
          <p:nvSpPr>
            <p:cNvPr id="3" name="2 Rectángulo redondeado"/>
            <p:cNvSpPr/>
            <p:nvPr/>
          </p:nvSpPr>
          <p:spPr>
            <a:xfrm>
              <a:off x="0" y="109452"/>
              <a:ext cx="6046441" cy="64519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 name="3 Rectángulo"/>
            <p:cNvSpPr/>
            <p:nvPr/>
          </p:nvSpPr>
          <p:spPr>
            <a:xfrm>
              <a:off x="31496" y="37444"/>
              <a:ext cx="5983449" cy="5821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s-CO" sz="2400" b="1" kern="1200" dirty="0" smtClean="0"/>
                <a:t>CATEGORÍA EMPLEADOS</a:t>
              </a:r>
              <a:endParaRPr lang="es-CO" sz="2400" kern="1200" dirty="0"/>
            </a:p>
          </p:txBody>
        </p:sp>
      </p:grpSp>
      <p:sp>
        <p:nvSpPr>
          <p:cNvPr id="13" name="Rectángulo 10"/>
          <p:cNvSpPr/>
          <p:nvPr/>
        </p:nvSpPr>
        <p:spPr>
          <a:xfrm>
            <a:off x="539552" y="980728"/>
            <a:ext cx="5544616" cy="400110"/>
          </a:xfrm>
          <a:prstGeom prst="rect">
            <a:avLst/>
          </a:prstGeom>
          <a:ln>
            <a:solidFill>
              <a:schemeClr val="bg1"/>
            </a:solidFill>
          </a:ln>
          <a:scene3d>
            <a:camera prst="orthographicFront"/>
            <a:lightRig rig="threePt" dir="t"/>
          </a:scene3d>
          <a:sp3d>
            <a:bevelT prst="relaxedInset"/>
          </a:sp3d>
        </p:spPr>
        <p:txBody>
          <a:bodyPr wrap="square">
            <a:spAutoFit/>
          </a:bodyPr>
          <a:lstStyle/>
          <a:p>
            <a:pPr lvl="0"/>
            <a:r>
              <a:rPr lang="es-CO" sz="2000" b="1" dirty="0" smtClean="0">
                <a:latin typeface="Arial" panose="020B0604020202020204" pitchFamily="34" charset="0"/>
                <a:cs typeface="Arial" panose="020B0604020202020204" pitchFamily="34" charset="0"/>
              </a:rPr>
              <a:t>Forma de determinar su impuesto de renta:</a:t>
            </a:r>
            <a:endParaRPr lang="es-CO" sz="2400" b="1" dirty="0">
              <a:latin typeface="Arial" panose="020B0604020202020204" pitchFamily="34" charset="0"/>
              <a:cs typeface="Arial" panose="020B0604020202020204" pitchFamily="34" charset="0"/>
            </a:endParaRPr>
          </a:p>
        </p:txBody>
      </p:sp>
      <p:graphicFrame>
        <p:nvGraphicFramePr>
          <p:cNvPr id="8" name="7 Tabla"/>
          <p:cNvGraphicFramePr>
            <a:graphicFrameLocks noGrp="1"/>
          </p:cNvGraphicFramePr>
          <p:nvPr>
            <p:extLst>
              <p:ext uri="{D42A27DB-BD31-4B8C-83A1-F6EECF244321}">
                <p14:modId xmlns:p14="http://schemas.microsoft.com/office/powerpoint/2010/main" val="2940458315"/>
              </p:ext>
            </p:extLst>
          </p:nvPr>
        </p:nvGraphicFramePr>
        <p:xfrm>
          <a:off x="683568" y="1700808"/>
          <a:ext cx="8352930" cy="5089155"/>
        </p:xfrm>
        <a:graphic>
          <a:graphicData uri="http://schemas.openxmlformats.org/drawingml/2006/table">
            <a:tbl>
              <a:tblPr firstRow="1" bandRow="1">
                <a:tableStyleId>{F5AB1C69-6EDB-4FF4-983F-18BD219EF322}</a:tableStyleId>
              </a:tblPr>
              <a:tblGrid>
                <a:gridCol w="2784310"/>
                <a:gridCol w="2784310"/>
                <a:gridCol w="2784310"/>
              </a:tblGrid>
              <a:tr h="780087">
                <a:tc>
                  <a:txBody>
                    <a:bodyPr/>
                    <a:lstStyle/>
                    <a:p>
                      <a:pPr algn="ctr"/>
                      <a:r>
                        <a:rPr lang="es-CO" sz="1800" b="1" dirty="0" smtClean="0">
                          <a:solidFill>
                            <a:schemeClr val="tx1">
                              <a:lumMod val="95000"/>
                              <a:lumOff val="5000"/>
                            </a:schemeClr>
                          </a:solidFill>
                          <a:latin typeface="Arial" pitchFamily="34" charset="0"/>
                          <a:cs typeface="Arial" pitchFamily="34" charset="0"/>
                        </a:rPr>
                        <a:t>SISTEMA</a:t>
                      </a:r>
                      <a:r>
                        <a:rPr lang="es-CO" sz="1800" b="1" baseline="0" dirty="0" smtClean="0">
                          <a:solidFill>
                            <a:schemeClr val="tx1">
                              <a:lumMod val="95000"/>
                              <a:lumOff val="5000"/>
                            </a:schemeClr>
                          </a:solidFill>
                          <a:latin typeface="Arial" pitchFamily="34" charset="0"/>
                          <a:cs typeface="Arial" pitchFamily="34" charset="0"/>
                        </a:rPr>
                        <a:t> ORDINARIO Y ESPECIAL DE R.P.</a:t>
                      </a:r>
                      <a:endParaRPr lang="es-CO" sz="1800" b="1" dirty="0">
                        <a:solidFill>
                          <a:schemeClr val="tx1">
                            <a:lumMod val="95000"/>
                            <a:lumOff val="5000"/>
                          </a:schemeClr>
                        </a:solidFill>
                        <a:latin typeface="Arial" pitchFamily="34" charset="0"/>
                        <a:cs typeface="Arial" pitchFamily="34" charset="0"/>
                      </a:endParaRPr>
                    </a:p>
                  </a:txBody>
                  <a:tcPr anchor="ctr">
                    <a:solidFill>
                      <a:schemeClr val="accent3">
                        <a:lumMod val="40000"/>
                        <a:lumOff val="60000"/>
                      </a:schemeClr>
                    </a:solidFill>
                  </a:tcPr>
                </a:tc>
                <a:tc>
                  <a:txBody>
                    <a:bodyPr/>
                    <a:lstStyle/>
                    <a:p>
                      <a:pPr algn="ctr"/>
                      <a:r>
                        <a:rPr lang="es-CO" sz="1800" b="1" dirty="0" smtClean="0">
                          <a:solidFill>
                            <a:schemeClr val="tx1">
                              <a:lumMod val="95000"/>
                              <a:lumOff val="5000"/>
                            </a:schemeClr>
                          </a:solidFill>
                          <a:latin typeface="Arial" pitchFamily="34" charset="0"/>
                          <a:cs typeface="Arial" pitchFamily="34" charset="0"/>
                        </a:rPr>
                        <a:t>IMAN</a:t>
                      </a:r>
                      <a:endParaRPr lang="es-CO" sz="1800" b="1" dirty="0">
                        <a:solidFill>
                          <a:schemeClr val="tx1">
                            <a:lumMod val="95000"/>
                            <a:lumOff val="5000"/>
                          </a:schemeClr>
                        </a:solidFill>
                        <a:latin typeface="Arial" pitchFamily="34" charset="0"/>
                        <a:cs typeface="Arial" pitchFamily="34" charset="0"/>
                      </a:endParaRPr>
                    </a:p>
                  </a:txBody>
                  <a:tcPr anchor="ctr">
                    <a:solidFill>
                      <a:schemeClr val="accent4">
                        <a:lumMod val="20000"/>
                        <a:lumOff val="80000"/>
                      </a:schemeClr>
                    </a:solidFill>
                  </a:tcPr>
                </a:tc>
                <a:tc>
                  <a:txBody>
                    <a:bodyPr/>
                    <a:lstStyle/>
                    <a:p>
                      <a:pPr algn="ctr"/>
                      <a:r>
                        <a:rPr lang="es-CO" sz="1800" b="1" dirty="0" smtClean="0">
                          <a:solidFill>
                            <a:schemeClr val="tx1">
                              <a:lumMod val="95000"/>
                              <a:lumOff val="5000"/>
                            </a:schemeClr>
                          </a:solidFill>
                          <a:latin typeface="Arial" pitchFamily="34" charset="0"/>
                          <a:cs typeface="Arial" pitchFamily="34" charset="0"/>
                        </a:rPr>
                        <a:t>IMAS</a:t>
                      </a:r>
                      <a:endParaRPr lang="es-CO" sz="1800" b="1" dirty="0">
                        <a:solidFill>
                          <a:schemeClr val="tx1">
                            <a:lumMod val="95000"/>
                            <a:lumOff val="5000"/>
                          </a:schemeClr>
                        </a:solidFill>
                        <a:latin typeface="Arial" pitchFamily="34" charset="0"/>
                        <a:cs typeface="Arial" pitchFamily="34" charset="0"/>
                      </a:endParaRPr>
                    </a:p>
                  </a:txBody>
                  <a:tcPr anchor="ctr">
                    <a:solidFill>
                      <a:schemeClr val="tx2">
                        <a:lumMod val="20000"/>
                        <a:lumOff val="80000"/>
                      </a:schemeClr>
                    </a:solidFill>
                  </a:tcPr>
                </a:tc>
              </a:tr>
              <a:tr h="780087">
                <a:tc>
                  <a:txBody>
                    <a:bodyPr/>
                    <a:lstStyle/>
                    <a:p>
                      <a:pPr algn="ctr"/>
                      <a:r>
                        <a:rPr lang="es-CO" sz="1800" dirty="0" smtClean="0">
                          <a:solidFill>
                            <a:schemeClr val="tx1">
                              <a:lumMod val="95000"/>
                              <a:lumOff val="5000"/>
                            </a:schemeClr>
                          </a:solidFill>
                          <a:latin typeface="Arial" pitchFamily="34" charset="0"/>
                          <a:cs typeface="Arial" pitchFamily="34" charset="0"/>
                        </a:rPr>
                        <a:t>Ingresos</a:t>
                      </a:r>
                      <a:r>
                        <a:rPr lang="es-CO" sz="1800" baseline="0" dirty="0" smtClean="0">
                          <a:solidFill>
                            <a:schemeClr val="tx1">
                              <a:lumMod val="95000"/>
                              <a:lumOff val="5000"/>
                            </a:schemeClr>
                          </a:solidFill>
                          <a:latin typeface="Arial" pitchFamily="34" charset="0"/>
                          <a:cs typeface="Arial" pitchFamily="34" charset="0"/>
                        </a:rPr>
                        <a:t> totales del periodo</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3">
                        <a:lumMod val="40000"/>
                        <a:lumOff val="6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Ingresos</a:t>
                      </a:r>
                      <a:r>
                        <a:rPr lang="es-CO" sz="1800" baseline="0" dirty="0" smtClean="0">
                          <a:solidFill>
                            <a:schemeClr val="tx1">
                              <a:lumMod val="95000"/>
                              <a:lumOff val="5000"/>
                            </a:schemeClr>
                          </a:solidFill>
                          <a:latin typeface="Arial" pitchFamily="34" charset="0"/>
                          <a:cs typeface="Arial" pitchFamily="34" charset="0"/>
                        </a:rPr>
                        <a:t> totales del periodo</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4">
                        <a:lumMod val="20000"/>
                        <a:lumOff val="8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Ingresos</a:t>
                      </a:r>
                      <a:r>
                        <a:rPr lang="es-CO" sz="1800" baseline="0" dirty="0" smtClean="0">
                          <a:solidFill>
                            <a:schemeClr val="tx1">
                              <a:lumMod val="95000"/>
                              <a:lumOff val="5000"/>
                            </a:schemeClr>
                          </a:solidFill>
                          <a:latin typeface="Arial" pitchFamily="34" charset="0"/>
                          <a:cs typeface="Arial" pitchFamily="34" charset="0"/>
                        </a:rPr>
                        <a:t> totales del periodo</a:t>
                      </a:r>
                      <a:endParaRPr lang="es-CO" sz="1800" dirty="0">
                        <a:solidFill>
                          <a:schemeClr val="tx1">
                            <a:lumMod val="95000"/>
                            <a:lumOff val="5000"/>
                          </a:schemeClr>
                        </a:solidFill>
                        <a:latin typeface="Arial" pitchFamily="34" charset="0"/>
                        <a:cs typeface="Arial" pitchFamily="34" charset="0"/>
                      </a:endParaRPr>
                    </a:p>
                  </a:txBody>
                  <a:tcPr anchor="ctr">
                    <a:solidFill>
                      <a:schemeClr val="tx2">
                        <a:lumMod val="20000"/>
                        <a:lumOff val="80000"/>
                      </a:schemeClr>
                    </a:solidFill>
                  </a:tcPr>
                </a:tc>
              </a:tr>
              <a:tr h="780087">
                <a:tc>
                  <a:txBody>
                    <a:bodyPr/>
                    <a:lstStyle/>
                    <a:p>
                      <a:pPr algn="ctr"/>
                      <a:r>
                        <a:rPr lang="es-CO" sz="1800" dirty="0" smtClean="0">
                          <a:solidFill>
                            <a:schemeClr val="tx1">
                              <a:lumMod val="95000"/>
                              <a:lumOff val="5000"/>
                            </a:schemeClr>
                          </a:solidFill>
                          <a:latin typeface="Arial" pitchFamily="34" charset="0"/>
                          <a:cs typeface="Arial" pitchFamily="34" charset="0"/>
                        </a:rPr>
                        <a:t>Menos:</a:t>
                      </a:r>
                      <a:r>
                        <a:rPr lang="es-CO" sz="1800" baseline="0" dirty="0" smtClean="0">
                          <a:solidFill>
                            <a:schemeClr val="tx1">
                              <a:lumMod val="95000"/>
                              <a:lumOff val="5000"/>
                            </a:schemeClr>
                          </a:solidFill>
                          <a:latin typeface="Arial" pitchFamily="34" charset="0"/>
                          <a:cs typeface="Arial" pitchFamily="34" charset="0"/>
                        </a:rPr>
                        <a:t> I.N.R.N.G.O., costos, deducciones.</a:t>
                      </a:r>
                    </a:p>
                    <a:p>
                      <a:pPr algn="ctr"/>
                      <a:r>
                        <a:rPr lang="es-CO" sz="1800" baseline="0" dirty="0" smtClean="0">
                          <a:solidFill>
                            <a:schemeClr val="tx1">
                              <a:lumMod val="95000"/>
                              <a:lumOff val="5000"/>
                            </a:schemeClr>
                          </a:solidFill>
                          <a:latin typeface="Arial" pitchFamily="34" charset="0"/>
                          <a:cs typeface="Arial" pitchFamily="34" charset="0"/>
                        </a:rPr>
                        <a:t>Rentas especiales.</a:t>
                      </a:r>
                    </a:p>
                    <a:p>
                      <a:pPr algn="ctr"/>
                      <a:r>
                        <a:rPr lang="es-CO" sz="1800" baseline="0" dirty="0" smtClean="0">
                          <a:solidFill>
                            <a:schemeClr val="tx1">
                              <a:lumMod val="95000"/>
                              <a:lumOff val="5000"/>
                            </a:schemeClr>
                          </a:solidFill>
                          <a:latin typeface="Arial" pitchFamily="34" charset="0"/>
                          <a:cs typeface="Arial" pitchFamily="34" charset="0"/>
                        </a:rPr>
                        <a:t>Rentas exentas.</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3">
                        <a:lumMod val="40000"/>
                        <a:lumOff val="6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Menos: Conceptos</a:t>
                      </a:r>
                      <a:r>
                        <a:rPr lang="es-CO" sz="1800" baseline="0" dirty="0" smtClean="0">
                          <a:solidFill>
                            <a:schemeClr val="tx1">
                              <a:lumMod val="95000"/>
                              <a:lumOff val="5000"/>
                            </a:schemeClr>
                          </a:solidFill>
                          <a:latin typeface="Arial" pitchFamily="34" charset="0"/>
                          <a:cs typeface="Arial" pitchFamily="34" charset="0"/>
                        </a:rPr>
                        <a:t> específicos – Art. 332 E.T. </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4">
                        <a:lumMod val="20000"/>
                        <a:lumOff val="8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Menos: Conceptos</a:t>
                      </a:r>
                      <a:r>
                        <a:rPr lang="es-CO" sz="1800" baseline="0" dirty="0" smtClean="0">
                          <a:solidFill>
                            <a:schemeClr val="tx1">
                              <a:lumMod val="95000"/>
                              <a:lumOff val="5000"/>
                            </a:schemeClr>
                          </a:solidFill>
                          <a:latin typeface="Arial" pitchFamily="34" charset="0"/>
                          <a:cs typeface="Arial" pitchFamily="34" charset="0"/>
                        </a:rPr>
                        <a:t> específicos – Art. 332 E.T.</a:t>
                      </a:r>
                      <a:endParaRPr lang="es-CO" sz="1800" dirty="0">
                        <a:solidFill>
                          <a:schemeClr val="tx1">
                            <a:lumMod val="95000"/>
                            <a:lumOff val="5000"/>
                          </a:schemeClr>
                        </a:solidFill>
                        <a:latin typeface="Arial" pitchFamily="34" charset="0"/>
                        <a:cs typeface="Arial" pitchFamily="34" charset="0"/>
                      </a:endParaRPr>
                    </a:p>
                  </a:txBody>
                  <a:tcPr anchor="ctr">
                    <a:solidFill>
                      <a:schemeClr val="tx2">
                        <a:lumMod val="20000"/>
                        <a:lumOff val="80000"/>
                      </a:schemeClr>
                    </a:solidFill>
                  </a:tcPr>
                </a:tc>
              </a:tr>
              <a:tr h="780087">
                <a:tc>
                  <a:txBody>
                    <a:bodyPr/>
                    <a:lstStyle/>
                    <a:p>
                      <a:pPr algn="ctr"/>
                      <a:r>
                        <a:rPr lang="es-CO" sz="1800" dirty="0" smtClean="0">
                          <a:solidFill>
                            <a:schemeClr val="tx1">
                              <a:lumMod val="95000"/>
                              <a:lumOff val="5000"/>
                            </a:schemeClr>
                          </a:solidFill>
                          <a:latin typeface="Arial" pitchFamily="34" charset="0"/>
                          <a:cs typeface="Arial" pitchFamily="34" charset="0"/>
                        </a:rPr>
                        <a:t>(=) Renta</a:t>
                      </a:r>
                      <a:r>
                        <a:rPr lang="es-CO" sz="1800" baseline="0" dirty="0" smtClean="0">
                          <a:solidFill>
                            <a:schemeClr val="tx1">
                              <a:lumMod val="95000"/>
                              <a:lumOff val="5000"/>
                            </a:schemeClr>
                          </a:solidFill>
                          <a:latin typeface="Arial" pitchFamily="34" charset="0"/>
                          <a:cs typeface="Arial" pitchFamily="34" charset="0"/>
                        </a:rPr>
                        <a:t> Líquida Gravable (RLG)</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3">
                        <a:lumMod val="40000"/>
                        <a:lumOff val="6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 Renta</a:t>
                      </a:r>
                      <a:r>
                        <a:rPr lang="es-CO" sz="1800" baseline="0" dirty="0" smtClean="0">
                          <a:solidFill>
                            <a:schemeClr val="tx1">
                              <a:lumMod val="95000"/>
                              <a:lumOff val="5000"/>
                            </a:schemeClr>
                          </a:solidFill>
                          <a:latin typeface="Arial" pitchFamily="34" charset="0"/>
                          <a:cs typeface="Arial" pitchFamily="34" charset="0"/>
                        </a:rPr>
                        <a:t> Gravable Alternativa (RGA)</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4">
                        <a:lumMod val="20000"/>
                        <a:lumOff val="8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 Renta</a:t>
                      </a:r>
                      <a:r>
                        <a:rPr lang="es-CO" sz="1800" baseline="0" dirty="0" smtClean="0">
                          <a:solidFill>
                            <a:schemeClr val="tx1">
                              <a:lumMod val="95000"/>
                              <a:lumOff val="5000"/>
                            </a:schemeClr>
                          </a:solidFill>
                          <a:latin typeface="Arial" pitchFamily="34" charset="0"/>
                          <a:cs typeface="Arial" pitchFamily="34" charset="0"/>
                        </a:rPr>
                        <a:t> Gravable Alternativa (RGA)</a:t>
                      </a:r>
                      <a:endParaRPr lang="es-CO" sz="1800" dirty="0">
                        <a:solidFill>
                          <a:schemeClr val="tx1">
                            <a:lumMod val="95000"/>
                            <a:lumOff val="5000"/>
                          </a:schemeClr>
                        </a:solidFill>
                        <a:latin typeface="Arial" pitchFamily="34" charset="0"/>
                        <a:cs typeface="Arial" pitchFamily="34" charset="0"/>
                      </a:endParaRPr>
                    </a:p>
                  </a:txBody>
                  <a:tcPr anchor="ctr">
                    <a:solidFill>
                      <a:schemeClr val="tx2">
                        <a:lumMod val="20000"/>
                        <a:lumOff val="80000"/>
                      </a:schemeClr>
                    </a:solidFill>
                  </a:tcPr>
                </a:tc>
              </a:tr>
              <a:tr h="780087">
                <a:tc>
                  <a:txBody>
                    <a:bodyPr/>
                    <a:lstStyle/>
                    <a:p>
                      <a:pPr algn="ctr"/>
                      <a:r>
                        <a:rPr lang="es-CO" sz="1800" dirty="0" smtClean="0">
                          <a:solidFill>
                            <a:schemeClr val="tx1">
                              <a:lumMod val="95000"/>
                              <a:lumOff val="5000"/>
                            </a:schemeClr>
                          </a:solidFill>
                          <a:latin typeface="Arial" pitchFamily="34" charset="0"/>
                          <a:cs typeface="Arial" pitchFamily="34" charset="0"/>
                        </a:rPr>
                        <a:t>Impuesto</a:t>
                      </a:r>
                      <a:r>
                        <a:rPr lang="es-CO" sz="1800" baseline="0" dirty="0" smtClean="0">
                          <a:solidFill>
                            <a:schemeClr val="tx1">
                              <a:lumMod val="95000"/>
                              <a:lumOff val="5000"/>
                            </a:schemeClr>
                          </a:solidFill>
                          <a:latin typeface="Arial" pitchFamily="34" charset="0"/>
                          <a:cs typeface="Arial" pitchFamily="34" charset="0"/>
                        </a:rPr>
                        <a:t> de Renta (Tabla Art. 241 E.T.)</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3">
                        <a:lumMod val="40000"/>
                        <a:lumOff val="6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Impuesto IMAN</a:t>
                      </a:r>
                    </a:p>
                    <a:p>
                      <a:pPr algn="ctr"/>
                      <a:r>
                        <a:rPr lang="es-CO" sz="1800" dirty="0" smtClean="0">
                          <a:solidFill>
                            <a:schemeClr val="tx1">
                              <a:lumMod val="95000"/>
                              <a:lumOff val="5000"/>
                            </a:schemeClr>
                          </a:solidFill>
                          <a:latin typeface="Arial" pitchFamily="34" charset="0"/>
                          <a:cs typeface="Arial" pitchFamily="34" charset="0"/>
                        </a:rPr>
                        <a:t>(Tabla</a:t>
                      </a:r>
                      <a:r>
                        <a:rPr lang="es-CO" sz="1800" baseline="0" dirty="0" smtClean="0">
                          <a:solidFill>
                            <a:schemeClr val="tx1">
                              <a:lumMod val="95000"/>
                              <a:lumOff val="5000"/>
                            </a:schemeClr>
                          </a:solidFill>
                          <a:latin typeface="Arial" pitchFamily="34" charset="0"/>
                          <a:cs typeface="Arial" pitchFamily="34" charset="0"/>
                        </a:rPr>
                        <a:t> Art. 333 E.T.)</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4">
                        <a:lumMod val="20000"/>
                        <a:lumOff val="8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Impuesto IMAS</a:t>
                      </a:r>
                    </a:p>
                    <a:p>
                      <a:pPr algn="ctr"/>
                      <a:r>
                        <a:rPr lang="es-CO" sz="1800" dirty="0" smtClean="0">
                          <a:solidFill>
                            <a:schemeClr val="tx1">
                              <a:lumMod val="95000"/>
                              <a:lumOff val="5000"/>
                            </a:schemeClr>
                          </a:solidFill>
                          <a:latin typeface="Arial" pitchFamily="34" charset="0"/>
                          <a:cs typeface="Arial" pitchFamily="34" charset="0"/>
                        </a:rPr>
                        <a:t>(Tabla</a:t>
                      </a:r>
                      <a:r>
                        <a:rPr lang="es-CO" sz="1800" baseline="0" dirty="0" smtClean="0">
                          <a:solidFill>
                            <a:schemeClr val="tx1">
                              <a:lumMod val="95000"/>
                              <a:lumOff val="5000"/>
                            </a:schemeClr>
                          </a:solidFill>
                          <a:latin typeface="Arial" pitchFamily="34" charset="0"/>
                          <a:cs typeface="Arial" pitchFamily="34" charset="0"/>
                        </a:rPr>
                        <a:t> Art. 334 E.T.)</a:t>
                      </a:r>
                      <a:endParaRPr lang="es-CO" sz="1800" dirty="0">
                        <a:solidFill>
                          <a:schemeClr val="tx1">
                            <a:lumMod val="95000"/>
                            <a:lumOff val="5000"/>
                          </a:schemeClr>
                        </a:solidFill>
                        <a:latin typeface="Arial" pitchFamily="34" charset="0"/>
                        <a:cs typeface="Arial" pitchFamily="34" charset="0"/>
                      </a:endParaRPr>
                    </a:p>
                  </a:txBody>
                  <a:tcPr anchor="ctr">
                    <a:solidFill>
                      <a:schemeClr val="tx2">
                        <a:lumMod val="20000"/>
                        <a:lumOff val="80000"/>
                      </a:schemeClr>
                    </a:solidFill>
                  </a:tcPr>
                </a:tc>
              </a:tr>
              <a:tr h="780087">
                <a:tc>
                  <a:txBody>
                    <a:bodyPr/>
                    <a:lstStyle/>
                    <a:p>
                      <a:pPr algn="ctr"/>
                      <a:r>
                        <a:rPr lang="es-CO" sz="1800" dirty="0" smtClean="0">
                          <a:solidFill>
                            <a:schemeClr val="tx1">
                              <a:lumMod val="95000"/>
                              <a:lumOff val="5000"/>
                            </a:schemeClr>
                          </a:solidFill>
                          <a:latin typeface="Arial" pitchFamily="34" charset="0"/>
                          <a:cs typeface="Arial" pitchFamily="34" charset="0"/>
                        </a:rPr>
                        <a:t>Declaración</a:t>
                      </a:r>
                      <a:r>
                        <a:rPr lang="es-CO" sz="1800" baseline="0" dirty="0" smtClean="0">
                          <a:solidFill>
                            <a:schemeClr val="tx1">
                              <a:lumMod val="95000"/>
                              <a:lumOff val="5000"/>
                            </a:schemeClr>
                          </a:solidFill>
                          <a:latin typeface="Arial" pitchFamily="34" charset="0"/>
                          <a:cs typeface="Arial" pitchFamily="34" charset="0"/>
                        </a:rPr>
                        <a:t> de renta y complementarios</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3">
                        <a:lumMod val="40000"/>
                        <a:lumOff val="6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Declaración</a:t>
                      </a:r>
                      <a:r>
                        <a:rPr lang="es-CO" sz="1800" baseline="0" dirty="0" smtClean="0">
                          <a:solidFill>
                            <a:schemeClr val="tx1">
                              <a:lumMod val="95000"/>
                              <a:lumOff val="5000"/>
                            </a:schemeClr>
                          </a:solidFill>
                          <a:latin typeface="Arial" pitchFamily="34" charset="0"/>
                          <a:cs typeface="Arial" pitchFamily="34" charset="0"/>
                        </a:rPr>
                        <a:t> de renta y complementarios</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4">
                        <a:lumMod val="20000"/>
                        <a:lumOff val="8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Declaración IMAS</a:t>
                      </a:r>
                      <a:endParaRPr lang="es-CO" sz="1800" dirty="0">
                        <a:solidFill>
                          <a:schemeClr val="tx1">
                            <a:lumMod val="95000"/>
                            <a:lumOff val="5000"/>
                          </a:schemeClr>
                        </a:solidFill>
                        <a:latin typeface="Arial" pitchFamily="34" charset="0"/>
                        <a:cs typeface="Arial" pitchFamily="34" charset="0"/>
                      </a:endParaRPr>
                    </a:p>
                  </a:txBody>
                  <a:tcPr anchor="ctr">
                    <a:solidFill>
                      <a:schemeClr val="tx2">
                        <a:lumMod val="20000"/>
                        <a:lumOff val="80000"/>
                      </a:schemeClr>
                    </a:solidFill>
                  </a:tcPr>
                </a:tc>
              </a:tr>
            </a:tbl>
          </a:graphicData>
        </a:graphic>
      </p:graphicFrame>
    </p:spTree>
    <p:extLst>
      <p:ext uri="{BB962C8B-B14F-4D97-AF65-F5344CB8AC3E}">
        <p14:creationId xmlns:p14="http://schemas.microsoft.com/office/powerpoint/2010/main" val="833432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1548779" y="-27384"/>
            <a:ext cx="6046441" cy="792088"/>
            <a:chOff x="0" y="37444"/>
            <a:chExt cx="6046441" cy="792088"/>
          </a:xfrm>
        </p:grpSpPr>
        <p:sp>
          <p:nvSpPr>
            <p:cNvPr id="3" name="2 Rectángulo redondeado"/>
            <p:cNvSpPr/>
            <p:nvPr/>
          </p:nvSpPr>
          <p:spPr>
            <a:xfrm>
              <a:off x="0" y="109452"/>
              <a:ext cx="6046441" cy="64519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 name="3 Rectángulo"/>
            <p:cNvSpPr/>
            <p:nvPr/>
          </p:nvSpPr>
          <p:spPr>
            <a:xfrm>
              <a:off x="31496" y="37444"/>
              <a:ext cx="5983449" cy="7920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s-CO" sz="2400" b="1" kern="1200" dirty="0" smtClean="0"/>
                <a:t>CATEGORÍA TRABAJADORES POR CUENTA PROPIA</a:t>
              </a:r>
              <a:endParaRPr lang="es-CO" sz="2400" kern="1200" dirty="0"/>
            </a:p>
          </p:txBody>
        </p:sp>
      </p:grpSp>
      <p:sp>
        <p:nvSpPr>
          <p:cNvPr id="13" name="Rectángulo 10"/>
          <p:cNvSpPr/>
          <p:nvPr/>
        </p:nvSpPr>
        <p:spPr>
          <a:xfrm>
            <a:off x="539552" y="980728"/>
            <a:ext cx="5544616" cy="400110"/>
          </a:xfrm>
          <a:prstGeom prst="rect">
            <a:avLst/>
          </a:prstGeom>
          <a:ln>
            <a:solidFill>
              <a:schemeClr val="bg1"/>
            </a:solidFill>
          </a:ln>
          <a:scene3d>
            <a:camera prst="orthographicFront"/>
            <a:lightRig rig="threePt" dir="t"/>
          </a:scene3d>
          <a:sp3d>
            <a:bevelT prst="relaxedInset"/>
          </a:sp3d>
        </p:spPr>
        <p:txBody>
          <a:bodyPr wrap="square">
            <a:spAutoFit/>
          </a:bodyPr>
          <a:lstStyle/>
          <a:p>
            <a:pPr lvl="0"/>
            <a:r>
              <a:rPr lang="es-CO" sz="2000" b="1" dirty="0" smtClean="0">
                <a:latin typeface="Arial" panose="020B0604020202020204" pitchFamily="34" charset="0"/>
                <a:cs typeface="Arial" panose="020B0604020202020204" pitchFamily="34" charset="0"/>
              </a:rPr>
              <a:t>Forma de determinar su impuesto de renta:</a:t>
            </a:r>
            <a:endParaRPr lang="es-CO" sz="2400" b="1" dirty="0">
              <a:latin typeface="Arial" panose="020B0604020202020204" pitchFamily="34" charset="0"/>
              <a:cs typeface="Arial" panose="020B0604020202020204" pitchFamily="34" charset="0"/>
            </a:endParaRPr>
          </a:p>
        </p:txBody>
      </p:sp>
      <p:graphicFrame>
        <p:nvGraphicFramePr>
          <p:cNvPr id="8" name="7 Tabla"/>
          <p:cNvGraphicFramePr>
            <a:graphicFrameLocks noGrp="1"/>
          </p:cNvGraphicFramePr>
          <p:nvPr>
            <p:extLst>
              <p:ext uri="{D42A27DB-BD31-4B8C-83A1-F6EECF244321}">
                <p14:modId xmlns:p14="http://schemas.microsoft.com/office/powerpoint/2010/main" val="121872140"/>
              </p:ext>
            </p:extLst>
          </p:nvPr>
        </p:nvGraphicFramePr>
        <p:xfrm>
          <a:off x="1043608" y="1628800"/>
          <a:ext cx="6768752" cy="4941535"/>
        </p:xfrm>
        <a:graphic>
          <a:graphicData uri="http://schemas.openxmlformats.org/drawingml/2006/table">
            <a:tbl>
              <a:tblPr firstRow="1" bandRow="1">
                <a:tableStyleId>{F5AB1C69-6EDB-4FF4-983F-18BD219EF322}</a:tableStyleId>
              </a:tblPr>
              <a:tblGrid>
                <a:gridCol w="3384376"/>
                <a:gridCol w="3384376"/>
              </a:tblGrid>
              <a:tr h="750563">
                <a:tc>
                  <a:txBody>
                    <a:bodyPr/>
                    <a:lstStyle/>
                    <a:p>
                      <a:pPr algn="ctr"/>
                      <a:r>
                        <a:rPr lang="es-CO" sz="1800" b="1" dirty="0" smtClean="0">
                          <a:solidFill>
                            <a:schemeClr val="tx1">
                              <a:lumMod val="95000"/>
                              <a:lumOff val="5000"/>
                            </a:schemeClr>
                          </a:solidFill>
                          <a:latin typeface="Arial" pitchFamily="34" charset="0"/>
                          <a:cs typeface="Arial" pitchFamily="34" charset="0"/>
                        </a:rPr>
                        <a:t>SISTEMA</a:t>
                      </a:r>
                      <a:r>
                        <a:rPr lang="es-CO" sz="1800" b="1" baseline="0" dirty="0" smtClean="0">
                          <a:solidFill>
                            <a:schemeClr val="tx1">
                              <a:lumMod val="95000"/>
                              <a:lumOff val="5000"/>
                            </a:schemeClr>
                          </a:solidFill>
                          <a:latin typeface="Arial" pitchFamily="34" charset="0"/>
                          <a:cs typeface="Arial" pitchFamily="34" charset="0"/>
                        </a:rPr>
                        <a:t> ORDINARIO Y ESPECIAL DE R.P.</a:t>
                      </a:r>
                      <a:endParaRPr lang="es-CO" sz="1800" b="1" dirty="0">
                        <a:solidFill>
                          <a:schemeClr val="tx1">
                            <a:lumMod val="95000"/>
                            <a:lumOff val="5000"/>
                          </a:schemeClr>
                        </a:solidFill>
                        <a:latin typeface="Arial" pitchFamily="34" charset="0"/>
                        <a:cs typeface="Arial" pitchFamily="34" charset="0"/>
                      </a:endParaRPr>
                    </a:p>
                  </a:txBody>
                  <a:tcPr anchor="ctr">
                    <a:solidFill>
                      <a:schemeClr val="accent1">
                        <a:lumMod val="20000"/>
                        <a:lumOff val="80000"/>
                      </a:schemeClr>
                    </a:solidFill>
                  </a:tcPr>
                </a:tc>
                <a:tc>
                  <a:txBody>
                    <a:bodyPr/>
                    <a:lstStyle/>
                    <a:p>
                      <a:pPr algn="ctr"/>
                      <a:r>
                        <a:rPr lang="es-CO" sz="1800" b="1" dirty="0" smtClean="0">
                          <a:solidFill>
                            <a:schemeClr val="tx1">
                              <a:lumMod val="95000"/>
                              <a:lumOff val="5000"/>
                            </a:schemeClr>
                          </a:solidFill>
                          <a:latin typeface="Arial" pitchFamily="34" charset="0"/>
                          <a:cs typeface="Arial" pitchFamily="34" charset="0"/>
                        </a:rPr>
                        <a:t>IMAS</a:t>
                      </a:r>
                      <a:endParaRPr lang="es-CO" sz="1800" b="1" dirty="0">
                        <a:solidFill>
                          <a:schemeClr val="tx1">
                            <a:lumMod val="95000"/>
                            <a:lumOff val="5000"/>
                          </a:schemeClr>
                        </a:solidFill>
                        <a:latin typeface="Arial" pitchFamily="34" charset="0"/>
                        <a:cs typeface="Arial" pitchFamily="34" charset="0"/>
                      </a:endParaRPr>
                    </a:p>
                  </a:txBody>
                  <a:tcPr anchor="ctr">
                    <a:solidFill>
                      <a:schemeClr val="accent3">
                        <a:lumMod val="40000"/>
                        <a:lumOff val="60000"/>
                      </a:schemeClr>
                    </a:solidFill>
                  </a:tcPr>
                </a:tc>
              </a:tr>
              <a:tr h="750563">
                <a:tc>
                  <a:txBody>
                    <a:bodyPr/>
                    <a:lstStyle/>
                    <a:p>
                      <a:pPr algn="ctr"/>
                      <a:r>
                        <a:rPr lang="es-CO" sz="1800" dirty="0" smtClean="0">
                          <a:solidFill>
                            <a:schemeClr val="tx1">
                              <a:lumMod val="95000"/>
                              <a:lumOff val="5000"/>
                            </a:schemeClr>
                          </a:solidFill>
                          <a:latin typeface="Arial" pitchFamily="34" charset="0"/>
                          <a:cs typeface="Arial" pitchFamily="34" charset="0"/>
                        </a:rPr>
                        <a:t>Ingresos</a:t>
                      </a:r>
                      <a:r>
                        <a:rPr lang="es-CO" sz="1800" baseline="0" dirty="0" smtClean="0">
                          <a:solidFill>
                            <a:schemeClr val="tx1">
                              <a:lumMod val="95000"/>
                              <a:lumOff val="5000"/>
                            </a:schemeClr>
                          </a:solidFill>
                          <a:latin typeface="Arial" pitchFamily="34" charset="0"/>
                          <a:cs typeface="Arial" pitchFamily="34" charset="0"/>
                        </a:rPr>
                        <a:t> totales del periodo</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1">
                        <a:lumMod val="20000"/>
                        <a:lumOff val="8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Ingresos</a:t>
                      </a:r>
                      <a:r>
                        <a:rPr lang="es-CO" sz="1800" baseline="0" dirty="0" smtClean="0">
                          <a:solidFill>
                            <a:schemeClr val="tx1">
                              <a:lumMod val="95000"/>
                              <a:lumOff val="5000"/>
                            </a:schemeClr>
                          </a:solidFill>
                          <a:latin typeface="Arial" pitchFamily="34" charset="0"/>
                          <a:cs typeface="Arial" pitchFamily="34" charset="0"/>
                        </a:rPr>
                        <a:t> totales del periodo</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3">
                        <a:lumMod val="40000"/>
                        <a:lumOff val="60000"/>
                      </a:schemeClr>
                    </a:solidFill>
                  </a:tcPr>
                </a:tc>
              </a:tr>
              <a:tr h="1143730">
                <a:tc>
                  <a:txBody>
                    <a:bodyPr/>
                    <a:lstStyle/>
                    <a:p>
                      <a:pPr algn="ctr"/>
                      <a:r>
                        <a:rPr lang="es-CO" sz="1800" dirty="0" smtClean="0">
                          <a:solidFill>
                            <a:schemeClr val="tx1">
                              <a:lumMod val="95000"/>
                              <a:lumOff val="5000"/>
                            </a:schemeClr>
                          </a:solidFill>
                          <a:latin typeface="Arial" pitchFamily="34" charset="0"/>
                          <a:cs typeface="Arial" pitchFamily="34" charset="0"/>
                        </a:rPr>
                        <a:t>Menos:</a:t>
                      </a:r>
                      <a:r>
                        <a:rPr lang="es-CO" sz="1800" baseline="0" dirty="0" smtClean="0">
                          <a:solidFill>
                            <a:schemeClr val="tx1">
                              <a:lumMod val="95000"/>
                              <a:lumOff val="5000"/>
                            </a:schemeClr>
                          </a:solidFill>
                          <a:latin typeface="Arial" pitchFamily="34" charset="0"/>
                          <a:cs typeface="Arial" pitchFamily="34" charset="0"/>
                        </a:rPr>
                        <a:t> I.N.R.N.G.O., costos, deducciones.</a:t>
                      </a:r>
                    </a:p>
                    <a:p>
                      <a:pPr algn="ctr"/>
                      <a:r>
                        <a:rPr lang="es-CO" sz="1800" baseline="0" dirty="0" smtClean="0">
                          <a:solidFill>
                            <a:schemeClr val="tx1">
                              <a:lumMod val="95000"/>
                              <a:lumOff val="5000"/>
                            </a:schemeClr>
                          </a:solidFill>
                          <a:latin typeface="Arial" pitchFamily="34" charset="0"/>
                          <a:cs typeface="Arial" pitchFamily="34" charset="0"/>
                        </a:rPr>
                        <a:t>Rentas especiales.</a:t>
                      </a:r>
                    </a:p>
                    <a:p>
                      <a:pPr algn="ctr"/>
                      <a:r>
                        <a:rPr lang="es-CO" sz="1800" baseline="0" dirty="0" smtClean="0">
                          <a:solidFill>
                            <a:schemeClr val="tx1">
                              <a:lumMod val="95000"/>
                              <a:lumOff val="5000"/>
                            </a:schemeClr>
                          </a:solidFill>
                          <a:latin typeface="Arial" pitchFamily="34" charset="0"/>
                          <a:cs typeface="Arial" pitchFamily="34" charset="0"/>
                        </a:rPr>
                        <a:t>Rentas exentas.</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1">
                        <a:lumMod val="20000"/>
                        <a:lumOff val="8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Menos: Conceptos</a:t>
                      </a:r>
                      <a:r>
                        <a:rPr lang="es-CO" sz="1800" baseline="0" dirty="0" smtClean="0">
                          <a:solidFill>
                            <a:schemeClr val="tx1">
                              <a:lumMod val="95000"/>
                              <a:lumOff val="5000"/>
                            </a:schemeClr>
                          </a:solidFill>
                          <a:latin typeface="Arial" pitchFamily="34" charset="0"/>
                          <a:cs typeface="Arial" pitchFamily="34" charset="0"/>
                        </a:rPr>
                        <a:t> específicos – Art. 339 E.T.</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3">
                        <a:lumMod val="40000"/>
                        <a:lumOff val="60000"/>
                      </a:schemeClr>
                    </a:solidFill>
                  </a:tcPr>
                </a:tc>
              </a:tr>
              <a:tr h="750563">
                <a:tc>
                  <a:txBody>
                    <a:bodyPr/>
                    <a:lstStyle/>
                    <a:p>
                      <a:pPr algn="ctr"/>
                      <a:r>
                        <a:rPr lang="es-CO" sz="1800" dirty="0" smtClean="0">
                          <a:solidFill>
                            <a:schemeClr val="tx1">
                              <a:lumMod val="95000"/>
                              <a:lumOff val="5000"/>
                            </a:schemeClr>
                          </a:solidFill>
                          <a:latin typeface="Arial" pitchFamily="34" charset="0"/>
                          <a:cs typeface="Arial" pitchFamily="34" charset="0"/>
                        </a:rPr>
                        <a:t>(=) Renta</a:t>
                      </a:r>
                      <a:r>
                        <a:rPr lang="es-CO" sz="1800" baseline="0" dirty="0" smtClean="0">
                          <a:solidFill>
                            <a:schemeClr val="tx1">
                              <a:lumMod val="95000"/>
                              <a:lumOff val="5000"/>
                            </a:schemeClr>
                          </a:solidFill>
                          <a:latin typeface="Arial" pitchFamily="34" charset="0"/>
                          <a:cs typeface="Arial" pitchFamily="34" charset="0"/>
                        </a:rPr>
                        <a:t> Líquida Gravable (RLG)</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1">
                        <a:lumMod val="20000"/>
                        <a:lumOff val="8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 Renta</a:t>
                      </a:r>
                      <a:r>
                        <a:rPr lang="es-CO" sz="1800" baseline="0" dirty="0" smtClean="0">
                          <a:solidFill>
                            <a:schemeClr val="tx1">
                              <a:lumMod val="95000"/>
                              <a:lumOff val="5000"/>
                            </a:schemeClr>
                          </a:solidFill>
                          <a:latin typeface="Arial" pitchFamily="34" charset="0"/>
                          <a:cs typeface="Arial" pitchFamily="34" charset="0"/>
                        </a:rPr>
                        <a:t> Gravable Alternativa (RGA)</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3">
                        <a:lumMod val="40000"/>
                        <a:lumOff val="60000"/>
                      </a:schemeClr>
                    </a:solidFill>
                  </a:tcPr>
                </a:tc>
              </a:tr>
              <a:tr h="750563">
                <a:tc>
                  <a:txBody>
                    <a:bodyPr/>
                    <a:lstStyle/>
                    <a:p>
                      <a:pPr algn="ctr"/>
                      <a:r>
                        <a:rPr lang="es-CO" sz="1800" dirty="0" smtClean="0">
                          <a:solidFill>
                            <a:schemeClr val="tx1">
                              <a:lumMod val="95000"/>
                              <a:lumOff val="5000"/>
                            </a:schemeClr>
                          </a:solidFill>
                          <a:latin typeface="Arial" pitchFamily="34" charset="0"/>
                          <a:cs typeface="Arial" pitchFamily="34" charset="0"/>
                        </a:rPr>
                        <a:t>Impuesto</a:t>
                      </a:r>
                      <a:r>
                        <a:rPr lang="es-CO" sz="1800" baseline="0" dirty="0" smtClean="0">
                          <a:solidFill>
                            <a:schemeClr val="tx1">
                              <a:lumMod val="95000"/>
                              <a:lumOff val="5000"/>
                            </a:schemeClr>
                          </a:solidFill>
                          <a:latin typeface="Arial" pitchFamily="34" charset="0"/>
                          <a:cs typeface="Arial" pitchFamily="34" charset="0"/>
                        </a:rPr>
                        <a:t> de Renta (Tabla Art. 241 E.T.)</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1">
                        <a:lumMod val="20000"/>
                        <a:lumOff val="8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Impuesto IMAS</a:t>
                      </a:r>
                    </a:p>
                    <a:p>
                      <a:pPr algn="ctr"/>
                      <a:r>
                        <a:rPr lang="es-CO" sz="1800" dirty="0" smtClean="0">
                          <a:solidFill>
                            <a:schemeClr val="tx1">
                              <a:lumMod val="95000"/>
                              <a:lumOff val="5000"/>
                            </a:schemeClr>
                          </a:solidFill>
                          <a:latin typeface="Arial" pitchFamily="34" charset="0"/>
                          <a:cs typeface="Arial" pitchFamily="34" charset="0"/>
                        </a:rPr>
                        <a:t>(Tabla</a:t>
                      </a:r>
                      <a:r>
                        <a:rPr lang="es-CO" sz="1800" baseline="0" dirty="0" smtClean="0">
                          <a:solidFill>
                            <a:schemeClr val="tx1">
                              <a:lumMod val="95000"/>
                              <a:lumOff val="5000"/>
                            </a:schemeClr>
                          </a:solidFill>
                          <a:latin typeface="Arial" pitchFamily="34" charset="0"/>
                          <a:cs typeface="Arial" pitchFamily="34" charset="0"/>
                        </a:rPr>
                        <a:t> Art. 340 E.T.)</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3">
                        <a:lumMod val="40000"/>
                        <a:lumOff val="60000"/>
                      </a:schemeClr>
                    </a:solidFill>
                  </a:tcPr>
                </a:tc>
              </a:tr>
              <a:tr h="750563">
                <a:tc>
                  <a:txBody>
                    <a:bodyPr/>
                    <a:lstStyle/>
                    <a:p>
                      <a:pPr algn="ctr"/>
                      <a:r>
                        <a:rPr lang="es-CO" sz="1800" dirty="0" smtClean="0">
                          <a:solidFill>
                            <a:schemeClr val="tx1">
                              <a:lumMod val="95000"/>
                              <a:lumOff val="5000"/>
                            </a:schemeClr>
                          </a:solidFill>
                          <a:latin typeface="Arial" pitchFamily="34" charset="0"/>
                          <a:cs typeface="Arial" pitchFamily="34" charset="0"/>
                        </a:rPr>
                        <a:t>Declaración</a:t>
                      </a:r>
                      <a:r>
                        <a:rPr lang="es-CO" sz="1800" baseline="0" dirty="0" smtClean="0">
                          <a:solidFill>
                            <a:schemeClr val="tx1">
                              <a:lumMod val="95000"/>
                              <a:lumOff val="5000"/>
                            </a:schemeClr>
                          </a:solidFill>
                          <a:latin typeface="Arial" pitchFamily="34" charset="0"/>
                          <a:cs typeface="Arial" pitchFamily="34" charset="0"/>
                        </a:rPr>
                        <a:t> de renta y complementarios</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1">
                        <a:lumMod val="20000"/>
                        <a:lumOff val="80000"/>
                      </a:schemeClr>
                    </a:solidFill>
                  </a:tcPr>
                </a:tc>
                <a:tc>
                  <a:txBody>
                    <a:bodyPr/>
                    <a:lstStyle/>
                    <a:p>
                      <a:pPr algn="ctr"/>
                      <a:r>
                        <a:rPr lang="es-CO" sz="1800" dirty="0" smtClean="0">
                          <a:solidFill>
                            <a:schemeClr val="tx1">
                              <a:lumMod val="95000"/>
                              <a:lumOff val="5000"/>
                            </a:schemeClr>
                          </a:solidFill>
                          <a:latin typeface="Arial" pitchFamily="34" charset="0"/>
                          <a:cs typeface="Arial" pitchFamily="34" charset="0"/>
                        </a:rPr>
                        <a:t>Declaración IMAS</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3">
                        <a:lumMod val="40000"/>
                        <a:lumOff val="60000"/>
                      </a:schemeClr>
                    </a:solidFill>
                  </a:tcPr>
                </a:tc>
              </a:tr>
            </a:tbl>
          </a:graphicData>
        </a:graphic>
      </p:graphicFrame>
    </p:spTree>
    <p:extLst>
      <p:ext uri="{BB962C8B-B14F-4D97-AF65-F5344CB8AC3E}">
        <p14:creationId xmlns:p14="http://schemas.microsoft.com/office/powerpoint/2010/main" val="12581635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1548779" y="-27384"/>
            <a:ext cx="6046441" cy="792088"/>
            <a:chOff x="0" y="37444"/>
            <a:chExt cx="6046441" cy="792088"/>
          </a:xfrm>
        </p:grpSpPr>
        <p:sp>
          <p:nvSpPr>
            <p:cNvPr id="3" name="2 Rectángulo redondeado"/>
            <p:cNvSpPr/>
            <p:nvPr/>
          </p:nvSpPr>
          <p:spPr>
            <a:xfrm>
              <a:off x="0" y="109452"/>
              <a:ext cx="6046441" cy="64519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 name="3 Rectángulo"/>
            <p:cNvSpPr/>
            <p:nvPr/>
          </p:nvSpPr>
          <p:spPr>
            <a:xfrm>
              <a:off x="31496" y="37444"/>
              <a:ext cx="5983449" cy="7920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s-CO" sz="2400" b="1" kern="1200" dirty="0" smtClean="0"/>
                <a:t>CATEGORÍA OTROS</a:t>
              </a:r>
              <a:endParaRPr lang="es-CO" sz="2400" kern="1200" dirty="0"/>
            </a:p>
          </p:txBody>
        </p:sp>
      </p:grpSp>
      <p:sp>
        <p:nvSpPr>
          <p:cNvPr id="13" name="Rectángulo 10"/>
          <p:cNvSpPr/>
          <p:nvPr/>
        </p:nvSpPr>
        <p:spPr>
          <a:xfrm>
            <a:off x="539552" y="980728"/>
            <a:ext cx="5544616" cy="400110"/>
          </a:xfrm>
          <a:prstGeom prst="rect">
            <a:avLst/>
          </a:prstGeom>
          <a:ln>
            <a:solidFill>
              <a:schemeClr val="bg1"/>
            </a:solidFill>
          </a:ln>
          <a:scene3d>
            <a:camera prst="orthographicFront"/>
            <a:lightRig rig="threePt" dir="t"/>
          </a:scene3d>
          <a:sp3d>
            <a:bevelT prst="relaxedInset"/>
          </a:sp3d>
        </p:spPr>
        <p:txBody>
          <a:bodyPr wrap="square">
            <a:spAutoFit/>
          </a:bodyPr>
          <a:lstStyle/>
          <a:p>
            <a:pPr lvl="0"/>
            <a:r>
              <a:rPr lang="es-CO" sz="2000" b="1" dirty="0" smtClean="0">
                <a:latin typeface="Arial" panose="020B0604020202020204" pitchFamily="34" charset="0"/>
                <a:cs typeface="Arial" panose="020B0604020202020204" pitchFamily="34" charset="0"/>
              </a:rPr>
              <a:t>Forma de determinar su impuesto de renta:</a:t>
            </a:r>
            <a:endParaRPr lang="es-CO" sz="2400" b="1" dirty="0">
              <a:latin typeface="Arial" panose="020B0604020202020204" pitchFamily="34" charset="0"/>
              <a:cs typeface="Arial" panose="020B0604020202020204" pitchFamily="34" charset="0"/>
            </a:endParaRPr>
          </a:p>
        </p:txBody>
      </p:sp>
      <p:graphicFrame>
        <p:nvGraphicFramePr>
          <p:cNvPr id="8" name="7 Tabla"/>
          <p:cNvGraphicFramePr>
            <a:graphicFrameLocks noGrp="1"/>
          </p:cNvGraphicFramePr>
          <p:nvPr>
            <p:extLst>
              <p:ext uri="{D42A27DB-BD31-4B8C-83A1-F6EECF244321}">
                <p14:modId xmlns:p14="http://schemas.microsoft.com/office/powerpoint/2010/main" val="1864027843"/>
              </p:ext>
            </p:extLst>
          </p:nvPr>
        </p:nvGraphicFramePr>
        <p:xfrm>
          <a:off x="1835696" y="1628800"/>
          <a:ext cx="5184576" cy="4896545"/>
        </p:xfrm>
        <a:graphic>
          <a:graphicData uri="http://schemas.openxmlformats.org/drawingml/2006/table">
            <a:tbl>
              <a:tblPr firstRow="1" bandRow="1">
                <a:tableStyleId>{F5AB1C69-6EDB-4FF4-983F-18BD219EF322}</a:tableStyleId>
              </a:tblPr>
              <a:tblGrid>
                <a:gridCol w="5184576"/>
              </a:tblGrid>
              <a:tr h="750563">
                <a:tc>
                  <a:txBody>
                    <a:bodyPr/>
                    <a:lstStyle/>
                    <a:p>
                      <a:pPr algn="ctr"/>
                      <a:r>
                        <a:rPr lang="es-CO" sz="1800" b="1" dirty="0" smtClean="0">
                          <a:solidFill>
                            <a:schemeClr val="tx1">
                              <a:lumMod val="95000"/>
                              <a:lumOff val="5000"/>
                            </a:schemeClr>
                          </a:solidFill>
                          <a:latin typeface="Arial" pitchFamily="34" charset="0"/>
                          <a:cs typeface="Arial" pitchFamily="34" charset="0"/>
                        </a:rPr>
                        <a:t>SISTEMA</a:t>
                      </a:r>
                      <a:r>
                        <a:rPr lang="es-CO" sz="1800" b="1" baseline="0" dirty="0" smtClean="0">
                          <a:solidFill>
                            <a:schemeClr val="tx1">
                              <a:lumMod val="95000"/>
                              <a:lumOff val="5000"/>
                            </a:schemeClr>
                          </a:solidFill>
                          <a:latin typeface="Arial" pitchFamily="34" charset="0"/>
                          <a:cs typeface="Arial" pitchFamily="34" charset="0"/>
                        </a:rPr>
                        <a:t> ORDINARIO Y ESPECIAL DE R.P.</a:t>
                      </a:r>
                      <a:endParaRPr lang="es-CO" sz="1800" b="1" dirty="0">
                        <a:solidFill>
                          <a:schemeClr val="tx1">
                            <a:lumMod val="95000"/>
                            <a:lumOff val="5000"/>
                          </a:schemeClr>
                        </a:solidFill>
                        <a:latin typeface="Arial" pitchFamily="34" charset="0"/>
                        <a:cs typeface="Arial" pitchFamily="34" charset="0"/>
                      </a:endParaRPr>
                    </a:p>
                  </a:txBody>
                  <a:tcPr anchor="ctr">
                    <a:solidFill>
                      <a:schemeClr val="accent4">
                        <a:lumMod val="20000"/>
                        <a:lumOff val="80000"/>
                      </a:schemeClr>
                    </a:solidFill>
                  </a:tcPr>
                </a:tc>
              </a:tr>
              <a:tr h="750563">
                <a:tc>
                  <a:txBody>
                    <a:bodyPr/>
                    <a:lstStyle/>
                    <a:p>
                      <a:pPr algn="ctr"/>
                      <a:r>
                        <a:rPr lang="es-CO" sz="1800" dirty="0" smtClean="0">
                          <a:solidFill>
                            <a:schemeClr val="tx1">
                              <a:lumMod val="95000"/>
                              <a:lumOff val="5000"/>
                            </a:schemeClr>
                          </a:solidFill>
                          <a:latin typeface="Arial" pitchFamily="34" charset="0"/>
                          <a:cs typeface="Arial" pitchFamily="34" charset="0"/>
                        </a:rPr>
                        <a:t>Ingresos</a:t>
                      </a:r>
                      <a:r>
                        <a:rPr lang="es-CO" sz="1800" baseline="0" dirty="0" smtClean="0">
                          <a:solidFill>
                            <a:schemeClr val="tx1">
                              <a:lumMod val="95000"/>
                              <a:lumOff val="5000"/>
                            </a:schemeClr>
                          </a:solidFill>
                          <a:latin typeface="Arial" pitchFamily="34" charset="0"/>
                          <a:cs typeface="Arial" pitchFamily="34" charset="0"/>
                        </a:rPr>
                        <a:t> totales del periodo</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4">
                        <a:lumMod val="20000"/>
                        <a:lumOff val="80000"/>
                      </a:schemeClr>
                    </a:solidFill>
                  </a:tcPr>
                </a:tc>
              </a:tr>
              <a:tr h="1143730">
                <a:tc>
                  <a:txBody>
                    <a:bodyPr/>
                    <a:lstStyle/>
                    <a:p>
                      <a:pPr algn="ctr"/>
                      <a:r>
                        <a:rPr lang="es-CO" sz="1800" dirty="0" smtClean="0">
                          <a:solidFill>
                            <a:schemeClr val="tx1">
                              <a:lumMod val="95000"/>
                              <a:lumOff val="5000"/>
                            </a:schemeClr>
                          </a:solidFill>
                          <a:latin typeface="Arial" pitchFamily="34" charset="0"/>
                          <a:cs typeface="Arial" pitchFamily="34" charset="0"/>
                        </a:rPr>
                        <a:t>Menos:</a:t>
                      </a:r>
                      <a:r>
                        <a:rPr lang="es-CO" sz="1800" baseline="0" dirty="0" smtClean="0">
                          <a:solidFill>
                            <a:schemeClr val="tx1">
                              <a:lumMod val="95000"/>
                              <a:lumOff val="5000"/>
                            </a:schemeClr>
                          </a:solidFill>
                          <a:latin typeface="Arial" pitchFamily="34" charset="0"/>
                          <a:cs typeface="Arial" pitchFamily="34" charset="0"/>
                        </a:rPr>
                        <a:t> I.N.R.N.G.O., costos, deducciones.</a:t>
                      </a:r>
                    </a:p>
                    <a:p>
                      <a:pPr algn="ctr"/>
                      <a:r>
                        <a:rPr lang="es-CO" sz="1800" baseline="0" dirty="0" smtClean="0">
                          <a:solidFill>
                            <a:schemeClr val="tx1">
                              <a:lumMod val="95000"/>
                              <a:lumOff val="5000"/>
                            </a:schemeClr>
                          </a:solidFill>
                          <a:latin typeface="Arial" pitchFamily="34" charset="0"/>
                          <a:cs typeface="Arial" pitchFamily="34" charset="0"/>
                        </a:rPr>
                        <a:t>Rentas especiales.</a:t>
                      </a:r>
                    </a:p>
                    <a:p>
                      <a:pPr algn="ctr"/>
                      <a:r>
                        <a:rPr lang="es-CO" sz="1800" baseline="0" dirty="0" smtClean="0">
                          <a:solidFill>
                            <a:schemeClr val="tx1">
                              <a:lumMod val="95000"/>
                              <a:lumOff val="5000"/>
                            </a:schemeClr>
                          </a:solidFill>
                          <a:latin typeface="Arial" pitchFamily="34" charset="0"/>
                          <a:cs typeface="Arial" pitchFamily="34" charset="0"/>
                        </a:rPr>
                        <a:t>Rentas exentas.</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4">
                        <a:lumMod val="20000"/>
                        <a:lumOff val="80000"/>
                      </a:schemeClr>
                    </a:solidFill>
                  </a:tcPr>
                </a:tc>
              </a:tr>
              <a:tr h="750563">
                <a:tc>
                  <a:txBody>
                    <a:bodyPr/>
                    <a:lstStyle/>
                    <a:p>
                      <a:pPr algn="ctr"/>
                      <a:r>
                        <a:rPr lang="es-CO" sz="1800" dirty="0" smtClean="0">
                          <a:solidFill>
                            <a:schemeClr val="tx1">
                              <a:lumMod val="95000"/>
                              <a:lumOff val="5000"/>
                            </a:schemeClr>
                          </a:solidFill>
                          <a:latin typeface="Arial" pitchFamily="34" charset="0"/>
                          <a:cs typeface="Arial" pitchFamily="34" charset="0"/>
                        </a:rPr>
                        <a:t>(=) Renta</a:t>
                      </a:r>
                      <a:r>
                        <a:rPr lang="es-CO" sz="1800" baseline="0" dirty="0" smtClean="0">
                          <a:solidFill>
                            <a:schemeClr val="tx1">
                              <a:lumMod val="95000"/>
                              <a:lumOff val="5000"/>
                            </a:schemeClr>
                          </a:solidFill>
                          <a:latin typeface="Arial" pitchFamily="34" charset="0"/>
                          <a:cs typeface="Arial" pitchFamily="34" charset="0"/>
                        </a:rPr>
                        <a:t> Líquida Gravable (RLG)</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4">
                        <a:lumMod val="20000"/>
                        <a:lumOff val="80000"/>
                      </a:schemeClr>
                    </a:solidFill>
                  </a:tcPr>
                </a:tc>
              </a:tr>
              <a:tr h="750563">
                <a:tc>
                  <a:txBody>
                    <a:bodyPr/>
                    <a:lstStyle/>
                    <a:p>
                      <a:pPr algn="ctr"/>
                      <a:r>
                        <a:rPr lang="es-CO" sz="1800" dirty="0" smtClean="0">
                          <a:solidFill>
                            <a:schemeClr val="tx1">
                              <a:lumMod val="95000"/>
                              <a:lumOff val="5000"/>
                            </a:schemeClr>
                          </a:solidFill>
                          <a:latin typeface="Arial" pitchFamily="34" charset="0"/>
                          <a:cs typeface="Arial" pitchFamily="34" charset="0"/>
                        </a:rPr>
                        <a:t>Impuesto</a:t>
                      </a:r>
                      <a:r>
                        <a:rPr lang="es-CO" sz="1800" baseline="0" dirty="0" smtClean="0">
                          <a:solidFill>
                            <a:schemeClr val="tx1">
                              <a:lumMod val="95000"/>
                              <a:lumOff val="5000"/>
                            </a:schemeClr>
                          </a:solidFill>
                          <a:latin typeface="Arial" pitchFamily="34" charset="0"/>
                          <a:cs typeface="Arial" pitchFamily="34" charset="0"/>
                        </a:rPr>
                        <a:t> de Renta (Tabla Art. 241 E.T.)</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4">
                        <a:lumMod val="20000"/>
                        <a:lumOff val="80000"/>
                      </a:schemeClr>
                    </a:solidFill>
                  </a:tcPr>
                </a:tc>
              </a:tr>
              <a:tr h="750563">
                <a:tc>
                  <a:txBody>
                    <a:bodyPr/>
                    <a:lstStyle/>
                    <a:p>
                      <a:pPr algn="ctr"/>
                      <a:r>
                        <a:rPr lang="es-CO" sz="1800" dirty="0" smtClean="0">
                          <a:solidFill>
                            <a:schemeClr val="tx1">
                              <a:lumMod val="95000"/>
                              <a:lumOff val="5000"/>
                            </a:schemeClr>
                          </a:solidFill>
                          <a:latin typeface="Arial" pitchFamily="34" charset="0"/>
                          <a:cs typeface="Arial" pitchFamily="34" charset="0"/>
                        </a:rPr>
                        <a:t>Declaración</a:t>
                      </a:r>
                      <a:r>
                        <a:rPr lang="es-CO" sz="1800" baseline="0" dirty="0" smtClean="0">
                          <a:solidFill>
                            <a:schemeClr val="tx1">
                              <a:lumMod val="95000"/>
                              <a:lumOff val="5000"/>
                            </a:schemeClr>
                          </a:solidFill>
                          <a:latin typeface="Arial" pitchFamily="34" charset="0"/>
                          <a:cs typeface="Arial" pitchFamily="34" charset="0"/>
                        </a:rPr>
                        <a:t> de renta y complementarios</a:t>
                      </a:r>
                      <a:endParaRPr lang="es-CO" sz="1800" dirty="0">
                        <a:solidFill>
                          <a:schemeClr val="tx1">
                            <a:lumMod val="95000"/>
                            <a:lumOff val="5000"/>
                          </a:schemeClr>
                        </a:solidFill>
                        <a:latin typeface="Arial" pitchFamily="34" charset="0"/>
                        <a:cs typeface="Arial" pitchFamily="34" charset="0"/>
                      </a:endParaRPr>
                    </a:p>
                  </a:txBody>
                  <a:tcPr anchor="ctr">
                    <a:solidFill>
                      <a:schemeClr val="accent4">
                        <a:lumMod val="20000"/>
                        <a:lumOff val="80000"/>
                      </a:schemeClr>
                    </a:solidFill>
                  </a:tcPr>
                </a:tc>
              </a:tr>
            </a:tbl>
          </a:graphicData>
        </a:graphic>
      </p:graphicFrame>
    </p:spTree>
    <p:extLst>
      <p:ext uri="{BB962C8B-B14F-4D97-AF65-F5344CB8AC3E}">
        <p14:creationId xmlns:p14="http://schemas.microsoft.com/office/powerpoint/2010/main" val="25496093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redondeado"/>
          <p:cNvSpPr/>
          <p:nvPr/>
        </p:nvSpPr>
        <p:spPr>
          <a:xfrm>
            <a:off x="1375739" y="971425"/>
            <a:ext cx="6148589" cy="700615"/>
          </a:xfrm>
          <a:prstGeom prst="roundRect">
            <a:avLst/>
          </a:prstGeom>
          <a:solidFill>
            <a:schemeClr val="tx2">
              <a:alpha val="73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3200" b="1" dirty="0"/>
              <a:t>Tarifa del impuesto</a:t>
            </a:r>
            <a:endParaRPr lang="es-CO" sz="2000" b="1" dirty="0"/>
          </a:p>
        </p:txBody>
      </p:sp>
      <p:sp>
        <p:nvSpPr>
          <p:cNvPr id="10" name="9 Cheurón"/>
          <p:cNvSpPr/>
          <p:nvPr/>
        </p:nvSpPr>
        <p:spPr>
          <a:xfrm rot="5400000">
            <a:off x="2441262" y="2244949"/>
            <a:ext cx="765913" cy="469537"/>
          </a:xfrm>
          <a:prstGeom prst="chevron">
            <a:avLst/>
          </a:prstGeom>
          <a:solidFill>
            <a:schemeClr val="tx2">
              <a:alpha val="57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solidFill>
                <a:schemeClr val="tx1"/>
              </a:solidFill>
            </a:endParaRPr>
          </a:p>
        </p:txBody>
      </p:sp>
      <p:sp>
        <p:nvSpPr>
          <p:cNvPr id="11" name="6 Marcador de contenido"/>
          <p:cNvSpPr txBox="1">
            <a:spLocks/>
          </p:cNvSpPr>
          <p:nvPr/>
        </p:nvSpPr>
        <p:spPr>
          <a:xfrm>
            <a:off x="5023737" y="2986354"/>
            <a:ext cx="2262439" cy="749446"/>
          </a:xfrm>
          <a:prstGeom prst="roundRect">
            <a:avLst/>
          </a:prstGeom>
          <a:solidFill>
            <a:schemeClr val="accent4">
              <a:lumMod val="20000"/>
              <a:lumOff val="8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457200" rtl="0" eaLnBrk="1" latinLnBrk="0" hangingPunct="1">
              <a:spcBef>
                <a:spcPct val="20000"/>
              </a:spcBef>
              <a:buFont typeface="Arial"/>
              <a:buChar char="•"/>
              <a:defRPr sz="3200" kern="1200">
                <a:solidFill>
                  <a:schemeClr val="lt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lt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lt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lt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lt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lt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lt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lt1"/>
                </a:solidFill>
                <a:latin typeface="+mn-lt"/>
                <a:ea typeface="+mn-ea"/>
                <a:cs typeface="+mn-cs"/>
              </a:defRPr>
            </a:lvl9pPr>
          </a:lstStyle>
          <a:p>
            <a:pPr marL="0" indent="0" algn="ctr">
              <a:buNone/>
            </a:pPr>
            <a:r>
              <a:rPr lang="es-CO" sz="2800" b="1" dirty="0">
                <a:solidFill>
                  <a:schemeClr val="tx1"/>
                </a:solidFill>
              </a:rPr>
              <a:t>No residentes</a:t>
            </a:r>
          </a:p>
        </p:txBody>
      </p:sp>
      <p:sp>
        <p:nvSpPr>
          <p:cNvPr id="12" name="6 Marcador de contenido"/>
          <p:cNvSpPr txBox="1">
            <a:spLocks/>
          </p:cNvSpPr>
          <p:nvPr/>
        </p:nvSpPr>
        <p:spPr>
          <a:xfrm>
            <a:off x="5220072" y="4527565"/>
            <a:ext cx="1872208" cy="557619"/>
          </a:xfrm>
          <a:prstGeom prst="roundRect">
            <a:avLst/>
          </a:prstGeom>
          <a:solidFill>
            <a:srgbClr val="92D050">
              <a:alpha val="39000"/>
            </a:srgb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457200" rtl="0" eaLnBrk="1" latinLnBrk="0" hangingPunct="1">
              <a:spcBef>
                <a:spcPct val="20000"/>
              </a:spcBef>
              <a:buFont typeface="Arial"/>
              <a:buChar char="•"/>
              <a:defRPr sz="3200" kern="1200">
                <a:solidFill>
                  <a:schemeClr val="lt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lt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lt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lt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lt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lt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lt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lt1"/>
                </a:solidFill>
                <a:latin typeface="+mn-lt"/>
                <a:ea typeface="+mn-ea"/>
                <a:cs typeface="+mn-cs"/>
              </a:defRPr>
            </a:lvl9pPr>
          </a:lstStyle>
          <a:p>
            <a:pPr marL="0" indent="0" algn="ctr">
              <a:buNone/>
            </a:pPr>
            <a:r>
              <a:rPr lang="es-CO" sz="2000" b="1" dirty="0">
                <a:solidFill>
                  <a:schemeClr val="tx1"/>
                </a:solidFill>
              </a:rPr>
              <a:t>33%</a:t>
            </a:r>
          </a:p>
        </p:txBody>
      </p:sp>
      <p:sp>
        <p:nvSpPr>
          <p:cNvPr id="14" name="6 Marcador de contenido"/>
          <p:cNvSpPr txBox="1">
            <a:spLocks/>
          </p:cNvSpPr>
          <p:nvPr/>
        </p:nvSpPr>
        <p:spPr>
          <a:xfrm>
            <a:off x="1738059" y="4569243"/>
            <a:ext cx="2216060" cy="875981"/>
          </a:xfrm>
          <a:prstGeom prst="roundRect">
            <a:avLst/>
          </a:prstGeom>
          <a:solidFill>
            <a:srgbClr val="92D050">
              <a:alpha val="39000"/>
            </a:srgb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457200" rtl="0" eaLnBrk="1" latinLnBrk="0" hangingPunct="1">
              <a:spcBef>
                <a:spcPct val="20000"/>
              </a:spcBef>
              <a:buFont typeface="Arial"/>
              <a:buChar char="•"/>
              <a:defRPr sz="3200" kern="1200">
                <a:solidFill>
                  <a:schemeClr val="lt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lt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lt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lt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lt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lt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lt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lt1"/>
                </a:solidFill>
                <a:latin typeface="+mn-lt"/>
                <a:ea typeface="+mn-ea"/>
                <a:cs typeface="+mn-cs"/>
              </a:defRPr>
            </a:lvl9pPr>
          </a:lstStyle>
          <a:p>
            <a:pPr marL="0" indent="0" algn="ctr">
              <a:buNone/>
            </a:pPr>
            <a:r>
              <a:rPr lang="es-CO" sz="2000" b="1" dirty="0">
                <a:solidFill>
                  <a:schemeClr val="tx1"/>
                </a:solidFill>
              </a:rPr>
              <a:t>Tabla Art. </a:t>
            </a:r>
            <a:r>
              <a:rPr lang="es-CO" sz="2000" b="1" dirty="0" smtClean="0">
                <a:solidFill>
                  <a:schemeClr val="tx1"/>
                </a:solidFill>
              </a:rPr>
              <a:t>241,  332 Y 333 E.T. </a:t>
            </a:r>
            <a:endParaRPr lang="es-CO" sz="2000" b="1" dirty="0">
              <a:solidFill>
                <a:schemeClr val="tx1"/>
              </a:solidFill>
            </a:endParaRPr>
          </a:p>
        </p:txBody>
      </p:sp>
      <p:sp>
        <p:nvSpPr>
          <p:cNvPr id="15" name="14 Cheurón"/>
          <p:cNvSpPr/>
          <p:nvPr/>
        </p:nvSpPr>
        <p:spPr>
          <a:xfrm rot="5400000">
            <a:off x="2618399" y="4056058"/>
            <a:ext cx="457646" cy="171849"/>
          </a:xfrm>
          <a:prstGeom prst="chevron">
            <a:avLst/>
          </a:prstGeom>
          <a:solidFill>
            <a:srgbClr val="669900">
              <a:alpha val="5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solidFill>
                <a:schemeClr val="tx1"/>
              </a:solidFill>
            </a:endParaRPr>
          </a:p>
        </p:txBody>
      </p:sp>
      <p:sp>
        <p:nvSpPr>
          <p:cNvPr id="16" name="15 Cheurón"/>
          <p:cNvSpPr/>
          <p:nvPr/>
        </p:nvSpPr>
        <p:spPr>
          <a:xfrm rot="5400000">
            <a:off x="5627115" y="2136378"/>
            <a:ext cx="765910" cy="527923"/>
          </a:xfrm>
          <a:prstGeom prst="chevron">
            <a:avLst/>
          </a:prstGeom>
          <a:solidFill>
            <a:schemeClr val="tx2">
              <a:alpha val="57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solidFill>
                <a:schemeClr val="tx1"/>
              </a:solidFill>
            </a:endParaRPr>
          </a:p>
        </p:txBody>
      </p:sp>
      <p:sp>
        <p:nvSpPr>
          <p:cNvPr id="17" name="16 Cheurón"/>
          <p:cNvSpPr/>
          <p:nvPr/>
        </p:nvSpPr>
        <p:spPr>
          <a:xfrm rot="5400000">
            <a:off x="5839037" y="4063776"/>
            <a:ext cx="457646" cy="171849"/>
          </a:xfrm>
          <a:prstGeom prst="chevron">
            <a:avLst/>
          </a:prstGeom>
          <a:solidFill>
            <a:srgbClr val="669900">
              <a:alpha val="5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solidFill>
                <a:schemeClr val="tx1"/>
              </a:solidFill>
            </a:endParaRPr>
          </a:p>
        </p:txBody>
      </p:sp>
      <p:sp>
        <p:nvSpPr>
          <p:cNvPr id="18" name="6 Marcador de contenido"/>
          <p:cNvSpPr txBox="1">
            <a:spLocks/>
          </p:cNvSpPr>
          <p:nvPr/>
        </p:nvSpPr>
        <p:spPr>
          <a:xfrm>
            <a:off x="1691680" y="2996952"/>
            <a:ext cx="2262439" cy="749446"/>
          </a:xfrm>
          <a:prstGeom prst="roundRect">
            <a:avLst/>
          </a:prstGeom>
          <a:solidFill>
            <a:schemeClr val="accent4">
              <a:lumMod val="20000"/>
              <a:lumOff val="8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457200" rtl="0" eaLnBrk="1" latinLnBrk="0" hangingPunct="1">
              <a:spcBef>
                <a:spcPct val="20000"/>
              </a:spcBef>
              <a:buFont typeface="Arial"/>
              <a:buChar char="•"/>
              <a:defRPr sz="3200" kern="1200">
                <a:solidFill>
                  <a:schemeClr val="lt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lt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lt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lt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lt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lt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lt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lt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lt1"/>
                </a:solidFill>
                <a:latin typeface="+mn-lt"/>
                <a:ea typeface="+mn-ea"/>
                <a:cs typeface="+mn-cs"/>
              </a:defRPr>
            </a:lvl9pPr>
          </a:lstStyle>
          <a:p>
            <a:pPr marL="0" indent="0" algn="ctr">
              <a:buNone/>
            </a:pPr>
            <a:r>
              <a:rPr lang="es-CO" sz="2800" b="1" dirty="0">
                <a:solidFill>
                  <a:schemeClr val="tx1"/>
                </a:solidFill>
              </a:rPr>
              <a:t>R</a:t>
            </a:r>
            <a:r>
              <a:rPr lang="es-CO" sz="2800" b="1" dirty="0" smtClean="0">
                <a:solidFill>
                  <a:schemeClr val="tx1"/>
                </a:solidFill>
              </a:rPr>
              <a:t>esidentes</a:t>
            </a:r>
            <a:endParaRPr lang="es-CO" sz="2800" b="1" dirty="0">
              <a:solidFill>
                <a:schemeClr val="tx1"/>
              </a:solidFill>
            </a:endParaRPr>
          </a:p>
        </p:txBody>
      </p:sp>
    </p:spTree>
    <p:extLst>
      <p:ext uri="{BB962C8B-B14F-4D97-AF65-F5344CB8AC3E}">
        <p14:creationId xmlns:p14="http://schemas.microsoft.com/office/powerpoint/2010/main" val="140307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4"/>
          <p:cNvSpPr txBox="1">
            <a:spLocks/>
          </p:cNvSpPr>
          <p:nvPr/>
        </p:nvSpPr>
        <p:spPr>
          <a:xfrm>
            <a:off x="1907704" y="116631"/>
            <a:ext cx="5112568" cy="538289"/>
          </a:xfrm>
          <a:prstGeom prst="rect">
            <a:avLst/>
          </a:prstGeom>
          <a:solidFill>
            <a:srgbClr val="66FF99"/>
          </a:solidFill>
          <a:ln>
            <a:solidFill>
              <a:schemeClr val="bg1"/>
            </a:solidFill>
          </a:ln>
        </p:spPr>
        <p:style>
          <a:lnRef idx="2">
            <a:schemeClr val="accent1"/>
          </a:lnRef>
          <a:fillRef idx="1">
            <a:schemeClr val="lt1"/>
          </a:fillRef>
          <a:effectRef idx="0">
            <a:schemeClr val="accent1"/>
          </a:effectRef>
          <a:fontRef idx="minor">
            <a:schemeClr val="dk1"/>
          </a:fontRef>
        </p:style>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800" b="1" dirty="0" smtClean="0">
                <a:solidFill>
                  <a:srgbClr val="002060"/>
                </a:solidFill>
                <a:latin typeface="Arial" panose="020B0604020202020204" pitchFamily="34" charset="0"/>
                <a:cs typeface="Arial" panose="020B0604020202020204" pitchFamily="34" charset="0"/>
              </a:rPr>
              <a:t>IMAS PARA EMPLEADOS</a:t>
            </a:r>
            <a:endParaRPr lang="es-ES" sz="2800" dirty="0">
              <a:solidFill>
                <a:srgbClr val="002060"/>
              </a:solidFill>
            </a:endParaRPr>
          </a:p>
        </p:txBody>
      </p:sp>
      <p:sp>
        <p:nvSpPr>
          <p:cNvPr id="6" name="5 Rectángulo redondeado"/>
          <p:cNvSpPr/>
          <p:nvPr/>
        </p:nvSpPr>
        <p:spPr>
          <a:xfrm>
            <a:off x="611560" y="548680"/>
            <a:ext cx="8013576" cy="5472608"/>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lstStyle/>
          <a:p>
            <a:pPr marL="342900" indent="-342900" algn="just">
              <a:buFont typeface="Wingdings" pitchFamily="2" charset="2"/>
              <a:buChar char="Ø"/>
            </a:pPr>
            <a:r>
              <a:rPr lang="es-CO" sz="2400" b="1" dirty="0" smtClean="0">
                <a:solidFill>
                  <a:schemeClr val="tx1"/>
                </a:solidFill>
                <a:latin typeface="Arial" pitchFamily="34" charset="0"/>
                <a:cs typeface="Arial" pitchFamily="34" charset="0"/>
              </a:rPr>
              <a:t>Es un sistema de determinación simplificado </a:t>
            </a:r>
            <a:r>
              <a:rPr lang="es-CO" sz="2400" dirty="0" smtClean="0">
                <a:solidFill>
                  <a:schemeClr val="tx1"/>
                </a:solidFill>
                <a:latin typeface="Arial" pitchFamily="34" charset="0"/>
                <a:cs typeface="Arial" pitchFamily="34" charset="0"/>
              </a:rPr>
              <a:t>del impuestos sobre la renta y complementarios.</a:t>
            </a:r>
          </a:p>
          <a:p>
            <a:pPr marL="342900" indent="-342900" algn="just">
              <a:buFont typeface="Wingdings" pitchFamily="2" charset="2"/>
              <a:buChar char="Ø"/>
            </a:pPr>
            <a:endParaRPr lang="es-CO" sz="2400" b="1" dirty="0" smtClean="0">
              <a:solidFill>
                <a:schemeClr val="tx1"/>
              </a:solidFill>
              <a:latin typeface="Arial" pitchFamily="34" charset="0"/>
              <a:cs typeface="Arial" pitchFamily="34" charset="0"/>
            </a:endParaRPr>
          </a:p>
          <a:p>
            <a:pPr marL="342900" indent="-342900" algn="just">
              <a:buFont typeface="Wingdings" pitchFamily="2" charset="2"/>
              <a:buChar char="Ø"/>
            </a:pPr>
            <a:r>
              <a:rPr lang="es-CO" sz="2400" b="1" dirty="0" smtClean="0">
                <a:solidFill>
                  <a:schemeClr val="tx1"/>
                </a:solidFill>
                <a:latin typeface="Arial" pitchFamily="34" charset="0"/>
                <a:cs typeface="Arial" pitchFamily="34" charset="0"/>
              </a:rPr>
              <a:t>Es voluntario.</a:t>
            </a:r>
          </a:p>
          <a:p>
            <a:pPr marL="342900" indent="-342900" algn="just">
              <a:buFont typeface="Wingdings" pitchFamily="2" charset="2"/>
              <a:buChar char="Ø"/>
            </a:pPr>
            <a:endParaRPr lang="es-CO" sz="2400" b="1" dirty="0" smtClean="0">
              <a:solidFill>
                <a:schemeClr val="tx1"/>
              </a:solidFill>
              <a:latin typeface="Arial" pitchFamily="34" charset="0"/>
              <a:cs typeface="Arial" pitchFamily="34" charset="0"/>
            </a:endParaRPr>
          </a:p>
          <a:p>
            <a:pPr marL="342900" indent="-342900" algn="just">
              <a:buFont typeface="Wingdings" pitchFamily="2" charset="2"/>
              <a:buChar char="Ø"/>
            </a:pPr>
            <a:r>
              <a:rPr lang="es-CO" sz="2400" b="1" dirty="0" smtClean="0">
                <a:solidFill>
                  <a:schemeClr val="tx1"/>
                </a:solidFill>
                <a:latin typeface="Arial" pitchFamily="34" charset="0"/>
                <a:cs typeface="Arial" pitchFamily="34" charset="0"/>
              </a:rPr>
              <a:t>No </a:t>
            </a:r>
            <a:r>
              <a:rPr lang="es-CO" sz="2400" b="1" dirty="0">
                <a:solidFill>
                  <a:schemeClr val="tx1"/>
                </a:solidFill>
                <a:latin typeface="Arial" pitchFamily="34" charset="0"/>
                <a:cs typeface="Arial" pitchFamily="34" charset="0"/>
              </a:rPr>
              <a:t>le aplican los factores </a:t>
            </a:r>
            <a:r>
              <a:rPr lang="es-CO" sz="2400" dirty="0">
                <a:solidFill>
                  <a:schemeClr val="tx1"/>
                </a:solidFill>
                <a:latin typeface="Arial" pitchFamily="34" charset="0"/>
                <a:cs typeface="Arial" pitchFamily="34" charset="0"/>
              </a:rPr>
              <a:t>de determinación del impuesto por el sistema </a:t>
            </a:r>
            <a:r>
              <a:rPr lang="es-CO" sz="2400" dirty="0" smtClean="0">
                <a:solidFill>
                  <a:schemeClr val="tx1"/>
                </a:solidFill>
                <a:latin typeface="Arial" pitchFamily="34" charset="0"/>
                <a:cs typeface="Arial" pitchFamily="34" charset="0"/>
              </a:rPr>
              <a:t>ordinario</a:t>
            </a:r>
          </a:p>
          <a:p>
            <a:pPr marL="342900" indent="-342900" algn="just">
              <a:buFont typeface="Wingdings" pitchFamily="2" charset="2"/>
              <a:buChar char="Ø"/>
            </a:pPr>
            <a:endParaRPr lang="es-CO" sz="2400" b="1" dirty="0" smtClean="0">
              <a:solidFill>
                <a:schemeClr val="tx1"/>
              </a:solidFill>
              <a:latin typeface="Arial" pitchFamily="34" charset="0"/>
              <a:cs typeface="Arial" pitchFamily="34" charset="0"/>
            </a:endParaRPr>
          </a:p>
          <a:p>
            <a:pPr marL="342900" indent="-342900" algn="just">
              <a:buFont typeface="Wingdings" pitchFamily="2" charset="2"/>
              <a:buChar char="Ø"/>
            </a:pPr>
            <a:r>
              <a:rPr lang="es-CO" sz="2400" b="1" dirty="0" smtClean="0">
                <a:solidFill>
                  <a:schemeClr val="tx1"/>
                </a:solidFill>
                <a:latin typeface="Arial" pitchFamily="34" charset="0"/>
                <a:cs typeface="Arial" pitchFamily="34" charset="0"/>
              </a:rPr>
              <a:t>Base </a:t>
            </a:r>
            <a:r>
              <a:rPr lang="es-CO" sz="2400" b="1" dirty="0">
                <a:solidFill>
                  <a:schemeClr val="tx1"/>
                </a:solidFill>
                <a:latin typeface="Arial" pitchFamily="34" charset="0"/>
                <a:cs typeface="Arial" pitchFamily="34" charset="0"/>
              </a:rPr>
              <a:t>Gravable = </a:t>
            </a:r>
            <a:r>
              <a:rPr lang="es-CO" sz="2400" dirty="0">
                <a:solidFill>
                  <a:schemeClr val="tx1"/>
                </a:solidFill>
                <a:latin typeface="Arial" pitchFamily="34" charset="0"/>
                <a:cs typeface="Arial" pitchFamily="34" charset="0"/>
              </a:rPr>
              <a:t>Renta Gravable Alternativa </a:t>
            </a:r>
            <a:r>
              <a:rPr lang="es-CO" sz="2400" dirty="0" smtClean="0">
                <a:solidFill>
                  <a:schemeClr val="tx1"/>
                </a:solidFill>
                <a:latin typeface="Arial" pitchFamily="34" charset="0"/>
                <a:cs typeface="Arial" pitchFamily="34" charset="0"/>
              </a:rPr>
              <a:t>RGA </a:t>
            </a:r>
            <a:r>
              <a:rPr lang="es-CO" sz="2400" dirty="0">
                <a:solidFill>
                  <a:schemeClr val="tx1"/>
                </a:solidFill>
                <a:latin typeface="Arial" pitchFamily="34" charset="0"/>
                <a:cs typeface="Arial" pitchFamily="34" charset="0"/>
              </a:rPr>
              <a:t>determinada por el sistema </a:t>
            </a:r>
            <a:r>
              <a:rPr lang="es-CO" sz="2400" dirty="0" smtClean="0">
                <a:solidFill>
                  <a:schemeClr val="tx1"/>
                </a:solidFill>
                <a:latin typeface="Arial" pitchFamily="34" charset="0"/>
                <a:cs typeface="Arial" pitchFamily="34" charset="0"/>
              </a:rPr>
              <a:t>IMAN</a:t>
            </a:r>
          </a:p>
          <a:p>
            <a:pPr marL="342900" indent="-342900" algn="just">
              <a:buFont typeface="Wingdings" pitchFamily="2" charset="2"/>
              <a:buChar char="Ø"/>
            </a:pPr>
            <a:endParaRPr lang="es-CO" sz="2400" b="1" dirty="0" smtClean="0">
              <a:solidFill>
                <a:schemeClr val="tx1"/>
              </a:solidFill>
              <a:latin typeface="Arial" pitchFamily="34" charset="0"/>
              <a:cs typeface="Arial" pitchFamily="34" charset="0"/>
            </a:endParaRPr>
          </a:p>
          <a:p>
            <a:pPr marL="342900" indent="-342900" algn="just">
              <a:buFont typeface="Wingdings" pitchFamily="2" charset="2"/>
              <a:buChar char="Ø"/>
            </a:pPr>
            <a:r>
              <a:rPr lang="es-CO" sz="2400" b="1" dirty="0" smtClean="0">
                <a:solidFill>
                  <a:schemeClr val="tx1"/>
                </a:solidFill>
                <a:latin typeface="Arial" pitchFamily="34" charset="0"/>
                <a:cs typeface="Arial" pitchFamily="34" charset="0"/>
              </a:rPr>
              <a:t>No </a:t>
            </a:r>
            <a:r>
              <a:rPr lang="es-CO" sz="2400" b="1" dirty="0">
                <a:solidFill>
                  <a:schemeClr val="tx1"/>
                </a:solidFill>
                <a:latin typeface="Arial" pitchFamily="34" charset="0"/>
                <a:cs typeface="Arial" pitchFamily="34" charset="0"/>
              </a:rPr>
              <a:t>están obligados </a:t>
            </a:r>
            <a:r>
              <a:rPr lang="es-CO" sz="2400" dirty="0">
                <a:solidFill>
                  <a:schemeClr val="tx1"/>
                </a:solidFill>
                <a:latin typeface="Arial" pitchFamily="34" charset="0"/>
                <a:cs typeface="Arial" pitchFamily="34" charset="0"/>
              </a:rPr>
              <a:t>a determinar el impuesto sobre la renta por el sistema ordinario ni por el </a:t>
            </a:r>
            <a:r>
              <a:rPr lang="es-CO" sz="2400" dirty="0" smtClean="0">
                <a:solidFill>
                  <a:schemeClr val="tx1"/>
                </a:solidFill>
                <a:latin typeface="Arial" pitchFamily="34" charset="0"/>
                <a:cs typeface="Arial" pitchFamily="34" charset="0"/>
              </a:rPr>
              <a:t>IMAN</a:t>
            </a:r>
            <a:endParaRPr lang="es-CO" sz="24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839440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4"/>
          <p:cNvSpPr txBox="1">
            <a:spLocks/>
          </p:cNvSpPr>
          <p:nvPr/>
        </p:nvSpPr>
        <p:spPr>
          <a:xfrm>
            <a:off x="1835696" y="260648"/>
            <a:ext cx="5760640" cy="1152128"/>
          </a:xfrm>
          <a:prstGeom prst="rect">
            <a:avLst/>
          </a:prstGeom>
          <a:ln/>
        </p:spPr>
        <p:style>
          <a:lnRef idx="2">
            <a:schemeClr val="accent1"/>
          </a:lnRef>
          <a:fillRef idx="1">
            <a:schemeClr val="lt1"/>
          </a:fillRef>
          <a:effectRef idx="0">
            <a:schemeClr val="accent1"/>
          </a:effectRef>
          <a:fontRef idx="minor">
            <a:schemeClr val="dk1"/>
          </a:fontRef>
        </p:style>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800" b="1" dirty="0" smtClean="0">
                <a:solidFill>
                  <a:srgbClr val="002060"/>
                </a:solidFill>
                <a:latin typeface="Arial" panose="020B0604020202020204" pitchFamily="34" charset="0"/>
                <a:cs typeface="Arial" panose="020B0604020202020204" pitchFamily="34" charset="0"/>
              </a:rPr>
              <a:t>¿Cuando puedo declarar por el IMAS? </a:t>
            </a:r>
            <a:endParaRPr lang="es-ES" sz="2800" dirty="0">
              <a:solidFill>
                <a:srgbClr val="002060"/>
              </a:solidFill>
            </a:endParaRPr>
          </a:p>
        </p:txBody>
      </p:sp>
      <p:graphicFrame>
        <p:nvGraphicFramePr>
          <p:cNvPr id="3" name="4 Tabla"/>
          <p:cNvGraphicFramePr>
            <a:graphicFrameLocks noGrp="1"/>
          </p:cNvGraphicFramePr>
          <p:nvPr>
            <p:extLst>
              <p:ext uri="{D42A27DB-BD31-4B8C-83A1-F6EECF244321}">
                <p14:modId xmlns:p14="http://schemas.microsoft.com/office/powerpoint/2010/main" val="4224249402"/>
              </p:ext>
            </p:extLst>
          </p:nvPr>
        </p:nvGraphicFramePr>
        <p:xfrm>
          <a:off x="575048" y="3298449"/>
          <a:ext cx="4230724" cy="2952327"/>
        </p:xfrm>
        <a:graphic>
          <a:graphicData uri="http://schemas.openxmlformats.org/drawingml/2006/table">
            <a:tbl>
              <a:tblPr firstRow="1" bandRow="1">
                <a:tableStyleId>{5C22544A-7EE6-4342-B048-85BDC9FD1C3A}</a:tableStyleId>
              </a:tblPr>
              <a:tblGrid>
                <a:gridCol w="4230724"/>
              </a:tblGrid>
              <a:tr h="401348">
                <a:tc>
                  <a:txBody>
                    <a:bodyPr/>
                    <a:lstStyle/>
                    <a:p>
                      <a:pPr algn="ctr"/>
                      <a:r>
                        <a:rPr lang="es-CO" sz="1800" b="1" dirty="0" smtClean="0">
                          <a:solidFill>
                            <a:schemeClr val="tx1">
                              <a:lumMod val="95000"/>
                              <a:lumOff val="5000"/>
                            </a:schemeClr>
                          </a:solidFill>
                          <a:latin typeface="Arial" pitchFamily="34" charset="0"/>
                          <a:cs typeface="Arial" pitchFamily="34" charset="0"/>
                        </a:rPr>
                        <a:t>2014</a:t>
                      </a:r>
                      <a:endParaRPr lang="es-CO" sz="1800" b="1" dirty="0">
                        <a:solidFill>
                          <a:schemeClr val="tx1">
                            <a:lumMod val="95000"/>
                            <a:lumOff val="5000"/>
                          </a:schemeClr>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2550979">
                <a:tc>
                  <a:txBody>
                    <a:bodyPr/>
                    <a:lstStyle/>
                    <a:p>
                      <a:pPr marL="0" marR="0" indent="0" algn="ctr" defTabSz="914400" rtl="0" eaLnBrk="1" fontAlgn="auto" latinLnBrk="0" hangingPunct="1">
                        <a:lnSpc>
                          <a:spcPct val="100000"/>
                        </a:lnSpc>
                        <a:spcBef>
                          <a:spcPts val="0"/>
                        </a:spcBef>
                        <a:spcAft>
                          <a:spcPts val="0"/>
                        </a:spcAft>
                        <a:buClrTx/>
                        <a:buSzTx/>
                        <a:buFont typeface="Wingdings" pitchFamily="2" charset="2"/>
                        <a:buNone/>
                        <a:tabLst/>
                        <a:defRPr/>
                      </a:pPr>
                      <a:r>
                        <a:rPr lang="es-CO" sz="1800" b="1" u="sng" baseline="0" dirty="0" smtClean="0">
                          <a:solidFill>
                            <a:schemeClr val="tx1">
                              <a:lumMod val="95000"/>
                              <a:lumOff val="5000"/>
                            </a:schemeClr>
                          </a:solidFill>
                          <a:latin typeface="Arial" pitchFamily="34" charset="0"/>
                          <a:cs typeface="Arial" pitchFamily="34" charset="0"/>
                        </a:rPr>
                        <a:t>Art. 334 Ley 1607/2012 y Art. 8 Dec. 1070/2013</a:t>
                      </a:r>
                      <a:endParaRPr lang="es-CO" sz="1800" b="1" u="sng" dirty="0" smtClean="0">
                        <a:solidFill>
                          <a:schemeClr val="tx1">
                            <a:lumMod val="95000"/>
                            <a:lumOff val="5000"/>
                          </a:schemeClr>
                        </a:solidFill>
                        <a:latin typeface="Arial" pitchFamily="34" charset="0"/>
                        <a:cs typeface="Arial" pitchFamily="34" charset="0"/>
                      </a:endParaRPr>
                    </a:p>
                    <a:p>
                      <a:pPr marL="285750" indent="-285750">
                        <a:buFont typeface="Wingdings" pitchFamily="2" charset="2"/>
                        <a:buChar char="§"/>
                      </a:pPr>
                      <a:endParaRPr lang="es-CO" sz="1800" b="0" dirty="0" smtClean="0">
                        <a:solidFill>
                          <a:schemeClr val="tx1">
                            <a:lumMod val="95000"/>
                            <a:lumOff val="5000"/>
                          </a:schemeClr>
                        </a:solidFill>
                        <a:latin typeface="Arial" pitchFamily="34" charset="0"/>
                        <a:cs typeface="Arial" pitchFamily="34" charset="0"/>
                      </a:endParaRPr>
                    </a:p>
                    <a:p>
                      <a:pPr marL="285750" indent="-285750">
                        <a:buFont typeface="Wingdings" pitchFamily="2" charset="2"/>
                        <a:buChar char="q"/>
                      </a:pPr>
                      <a:r>
                        <a:rPr lang="es-CO" sz="1800" b="0" dirty="0" smtClean="0">
                          <a:solidFill>
                            <a:schemeClr val="tx1">
                              <a:lumMod val="95000"/>
                              <a:lumOff val="5000"/>
                            </a:schemeClr>
                          </a:solidFill>
                          <a:latin typeface="Arial" pitchFamily="34" charset="0"/>
                          <a:cs typeface="Arial" pitchFamily="34" charset="0"/>
                        </a:rPr>
                        <a:t>Empleado residente en el país</a:t>
                      </a:r>
                    </a:p>
                    <a:p>
                      <a:pPr marL="285750" indent="-285750">
                        <a:buFont typeface="Wingdings" pitchFamily="2" charset="2"/>
                        <a:buChar char="§"/>
                      </a:pPr>
                      <a:endParaRPr lang="es-CO" sz="1800" b="0" dirty="0" smtClean="0">
                        <a:solidFill>
                          <a:schemeClr val="tx1">
                            <a:lumMod val="95000"/>
                            <a:lumOff val="5000"/>
                          </a:schemeClr>
                        </a:solidFill>
                        <a:latin typeface="Arial" pitchFamily="34" charset="0"/>
                        <a:cs typeface="Arial" pitchFamily="34" charset="0"/>
                      </a:endParaRPr>
                    </a:p>
                    <a:p>
                      <a:pPr marL="285750" indent="-285750">
                        <a:buFont typeface="Wingdings" pitchFamily="2" charset="2"/>
                        <a:buChar char="q"/>
                      </a:pPr>
                      <a:r>
                        <a:rPr lang="es-CO" sz="1800" b="0" dirty="0" smtClean="0">
                          <a:solidFill>
                            <a:schemeClr val="tx1">
                              <a:lumMod val="95000"/>
                              <a:lumOff val="5000"/>
                            </a:schemeClr>
                          </a:solidFill>
                          <a:latin typeface="Arial" pitchFamily="34" charset="0"/>
                          <a:cs typeface="Arial" pitchFamily="34" charset="0"/>
                        </a:rPr>
                        <a:t>R.G.A.</a:t>
                      </a:r>
                      <a:r>
                        <a:rPr lang="es-CO" sz="1800" b="0" baseline="0" dirty="0" smtClean="0">
                          <a:solidFill>
                            <a:schemeClr val="tx1">
                              <a:lumMod val="95000"/>
                              <a:lumOff val="5000"/>
                            </a:schemeClr>
                          </a:solidFill>
                          <a:latin typeface="Arial" pitchFamily="34" charset="0"/>
                          <a:cs typeface="Arial" pitchFamily="34" charset="0"/>
                        </a:rPr>
                        <a:t> inferior a 4.700 UVT </a:t>
                      </a:r>
                      <a:r>
                        <a:rPr lang="es-CO" sz="1800" b="1" baseline="0" dirty="0" smtClean="0">
                          <a:solidFill>
                            <a:srgbClr val="FF3300"/>
                          </a:solidFill>
                          <a:latin typeface="Arial" pitchFamily="34" charset="0"/>
                          <a:cs typeface="Arial" pitchFamily="34" charset="0"/>
                        </a:rPr>
                        <a:t>($129.179.500)</a:t>
                      </a:r>
                      <a:endParaRPr lang="es-CO" sz="1800" b="1" dirty="0">
                        <a:solidFill>
                          <a:srgbClr val="FF33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1032" name="Picture 8" descr="Gifs ANimados Flechas (3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2051720" y="1953791"/>
            <a:ext cx="828675" cy="46672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4 Tabla"/>
          <p:cNvGraphicFramePr>
            <a:graphicFrameLocks noGrp="1"/>
          </p:cNvGraphicFramePr>
          <p:nvPr>
            <p:extLst>
              <p:ext uri="{D42A27DB-BD31-4B8C-83A1-F6EECF244321}">
                <p14:modId xmlns:p14="http://schemas.microsoft.com/office/powerpoint/2010/main" val="3833387590"/>
              </p:ext>
            </p:extLst>
          </p:nvPr>
        </p:nvGraphicFramePr>
        <p:xfrm>
          <a:off x="4860032" y="3298449"/>
          <a:ext cx="4230724" cy="2926080"/>
        </p:xfrm>
        <a:graphic>
          <a:graphicData uri="http://schemas.openxmlformats.org/drawingml/2006/table">
            <a:tbl>
              <a:tblPr firstRow="1" bandRow="1">
                <a:tableStyleId>{5C22544A-7EE6-4342-B048-85BDC9FD1C3A}</a:tableStyleId>
              </a:tblPr>
              <a:tblGrid>
                <a:gridCol w="4230724"/>
              </a:tblGrid>
              <a:tr h="360040">
                <a:tc>
                  <a:txBody>
                    <a:bodyPr/>
                    <a:lstStyle/>
                    <a:p>
                      <a:pPr algn="ctr"/>
                      <a:r>
                        <a:rPr lang="es-CO" sz="1800" b="1" dirty="0" smtClean="0">
                          <a:solidFill>
                            <a:schemeClr val="tx1">
                              <a:lumMod val="95000"/>
                              <a:lumOff val="5000"/>
                            </a:schemeClr>
                          </a:solidFill>
                          <a:latin typeface="Arial" pitchFamily="34" charset="0"/>
                          <a:cs typeface="Arial" pitchFamily="34" charset="0"/>
                        </a:rPr>
                        <a:t>2015</a:t>
                      </a:r>
                      <a:endParaRPr lang="es-CO" sz="1800" b="1" dirty="0">
                        <a:solidFill>
                          <a:schemeClr val="tx1">
                            <a:lumMod val="95000"/>
                            <a:lumOff val="5000"/>
                          </a:schemeClr>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2520279">
                <a:tc>
                  <a:txBody>
                    <a:bodyPr/>
                    <a:lstStyle/>
                    <a:p>
                      <a:pPr algn="ctr"/>
                      <a:r>
                        <a:rPr lang="es-CO" sz="1800" b="1" u="sng" dirty="0" smtClean="0">
                          <a:latin typeface="Arial" pitchFamily="34" charset="0"/>
                          <a:cs typeface="Arial" pitchFamily="34" charset="0"/>
                        </a:rPr>
                        <a:t>Art. 33 Ley 1739 de 2014</a:t>
                      </a:r>
                    </a:p>
                    <a:p>
                      <a:endParaRPr lang="es-CO" sz="1800" dirty="0" smtClean="0">
                        <a:latin typeface="Arial" pitchFamily="34" charset="0"/>
                        <a:cs typeface="Arial" pitchFamily="34" charset="0"/>
                      </a:endParaRPr>
                    </a:p>
                    <a:p>
                      <a:pPr marL="285750" indent="-285750">
                        <a:buFont typeface="Wingdings" pitchFamily="2" charset="2"/>
                        <a:buChar char="q"/>
                      </a:pPr>
                      <a:r>
                        <a:rPr lang="es-CO" sz="1800" dirty="0" smtClean="0">
                          <a:latin typeface="Arial" pitchFamily="34" charset="0"/>
                          <a:cs typeface="Arial" pitchFamily="34" charset="0"/>
                        </a:rPr>
                        <a:t>Empleado residente en</a:t>
                      </a:r>
                      <a:r>
                        <a:rPr lang="es-CO" sz="1800" baseline="0" dirty="0" smtClean="0">
                          <a:latin typeface="Arial" pitchFamily="34" charset="0"/>
                          <a:cs typeface="Arial" pitchFamily="34" charset="0"/>
                        </a:rPr>
                        <a:t> el país</a:t>
                      </a:r>
                    </a:p>
                    <a:p>
                      <a:pPr marL="285750" indent="-285750">
                        <a:buFont typeface="Wingdings" pitchFamily="2" charset="2"/>
                        <a:buChar char="q"/>
                      </a:pPr>
                      <a:endParaRPr lang="es-CO" sz="1800" baseline="0" dirty="0" smtClean="0">
                        <a:latin typeface="Arial" pitchFamily="34" charset="0"/>
                        <a:cs typeface="Arial" pitchFamily="34" charset="0"/>
                      </a:endParaRPr>
                    </a:p>
                    <a:p>
                      <a:pPr marL="285750" indent="-285750">
                        <a:buFont typeface="Wingdings" pitchFamily="2" charset="2"/>
                        <a:buChar char="q"/>
                      </a:pPr>
                      <a:r>
                        <a:rPr lang="es-CO" sz="1800" dirty="0" smtClean="0">
                          <a:latin typeface="Arial" pitchFamily="34" charset="0"/>
                          <a:cs typeface="Arial" pitchFamily="34" charset="0"/>
                        </a:rPr>
                        <a:t>Ingresos brutos inferiores</a:t>
                      </a:r>
                      <a:r>
                        <a:rPr lang="es-CO" sz="1800" baseline="0" dirty="0" smtClean="0">
                          <a:latin typeface="Arial" pitchFamily="34" charset="0"/>
                          <a:cs typeface="Arial" pitchFamily="34" charset="0"/>
                        </a:rPr>
                        <a:t> a 2.800 UVT. </a:t>
                      </a:r>
                      <a:r>
                        <a:rPr lang="es-CO" sz="1800" b="1" baseline="0" dirty="0" smtClean="0">
                          <a:solidFill>
                            <a:srgbClr val="FF3300"/>
                          </a:solidFill>
                          <a:latin typeface="Arial" pitchFamily="34" charset="0"/>
                          <a:cs typeface="Arial" pitchFamily="34" charset="0"/>
                        </a:rPr>
                        <a:t>($79.181.200)</a:t>
                      </a:r>
                    </a:p>
                    <a:p>
                      <a:pPr marL="285750" indent="-285750">
                        <a:buFont typeface="Wingdings" pitchFamily="2" charset="2"/>
                        <a:buChar char="q"/>
                      </a:pPr>
                      <a:endParaRPr lang="es-CO" sz="1800" baseline="0" dirty="0" smtClean="0">
                        <a:latin typeface="Arial" pitchFamily="34" charset="0"/>
                        <a:cs typeface="Arial" pitchFamily="34" charset="0"/>
                      </a:endParaRPr>
                    </a:p>
                    <a:p>
                      <a:pPr marL="285750" indent="-285750">
                        <a:buFont typeface="Wingdings" pitchFamily="2" charset="2"/>
                        <a:buChar char="q"/>
                      </a:pPr>
                      <a:r>
                        <a:rPr lang="es-CO" sz="1800" baseline="0" dirty="0" smtClean="0">
                          <a:latin typeface="Arial" pitchFamily="34" charset="0"/>
                          <a:cs typeface="Arial" pitchFamily="34" charset="0"/>
                        </a:rPr>
                        <a:t>Patrimonio líquido inferior a 12.000 </a:t>
                      </a:r>
                      <a:r>
                        <a:rPr lang="es-CO" sz="1800" b="1" baseline="0" dirty="0" smtClean="0">
                          <a:solidFill>
                            <a:srgbClr val="FF3300"/>
                          </a:solidFill>
                          <a:latin typeface="Arial" pitchFamily="34" charset="0"/>
                          <a:cs typeface="Arial" pitchFamily="34" charset="0"/>
                        </a:rPr>
                        <a:t>($339.348.000)</a:t>
                      </a:r>
                      <a:endParaRPr lang="es-CO" sz="1800" b="1" dirty="0">
                        <a:solidFill>
                          <a:srgbClr val="FF33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pic>
        <p:nvPicPr>
          <p:cNvPr id="11" name="Picture 8" descr="Gifs ANimados Flechas (34)"/>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6516587" y="2106191"/>
            <a:ext cx="828675" cy="466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26063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32"/>
                                        </p:tgtEl>
                                        <p:attrNameLst>
                                          <p:attrName>style.visibility</p:attrName>
                                        </p:attrNameLst>
                                      </p:cBhvr>
                                      <p:to>
                                        <p:strVal val="visible"/>
                                      </p:to>
                                    </p:set>
                                    <p:animEffect transition="in" filter="wipe(down)">
                                      <p:cBhvr>
                                        <p:cTn id="7" dur="580">
                                          <p:stCondLst>
                                            <p:cond delay="0"/>
                                          </p:stCondLst>
                                        </p:cTn>
                                        <p:tgtEl>
                                          <p:spTgt spid="1032"/>
                                        </p:tgtEl>
                                      </p:cBhvr>
                                    </p:animEffect>
                                    <p:anim calcmode="lin" valueType="num">
                                      <p:cBhvr>
                                        <p:cTn id="8" dur="1822" tmFilter="0,0; 0.14,0.36; 0.43,0.73; 0.71,0.91; 1.0,1.0">
                                          <p:stCondLst>
                                            <p:cond delay="0"/>
                                          </p:stCondLst>
                                        </p:cTn>
                                        <p:tgtEl>
                                          <p:spTgt spid="103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3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3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3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32"/>
                                        </p:tgtEl>
                                        <p:attrNameLst>
                                          <p:attrName>ppt_y</p:attrName>
                                        </p:attrNameLst>
                                      </p:cBhvr>
                                      <p:tavLst>
                                        <p:tav tm="0" fmla="#ppt_y-sin(pi*$)/81">
                                          <p:val>
                                            <p:fltVal val="0"/>
                                          </p:val>
                                        </p:tav>
                                        <p:tav tm="100000">
                                          <p:val>
                                            <p:fltVal val="1"/>
                                          </p:val>
                                        </p:tav>
                                      </p:tavLst>
                                    </p:anim>
                                    <p:animScale>
                                      <p:cBhvr>
                                        <p:cTn id="13" dur="26">
                                          <p:stCondLst>
                                            <p:cond delay="650"/>
                                          </p:stCondLst>
                                        </p:cTn>
                                        <p:tgtEl>
                                          <p:spTgt spid="1032"/>
                                        </p:tgtEl>
                                      </p:cBhvr>
                                      <p:to x="100000" y="60000"/>
                                    </p:animScale>
                                    <p:animScale>
                                      <p:cBhvr>
                                        <p:cTn id="14" dur="166" decel="50000">
                                          <p:stCondLst>
                                            <p:cond delay="676"/>
                                          </p:stCondLst>
                                        </p:cTn>
                                        <p:tgtEl>
                                          <p:spTgt spid="1032"/>
                                        </p:tgtEl>
                                      </p:cBhvr>
                                      <p:to x="100000" y="100000"/>
                                    </p:animScale>
                                    <p:animScale>
                                      <p:cBhvr>
                                        <p:cTn id="15" dur="26">
                                          <p:stCondLst>
                                            <p:cond delay="1312"/>
                                          </p:stCondLst>
                                        </p:cTn>
                                        <p:tgtEl>
                                          <p:spTgt spid="1032"/>
                                        </p:tgtEl>
                                      </p:cBhvr>
                                      <p:to x="100000" y="80000"/>
                                    </p:animScale>
                                    <p:animScale>
                                      <p:cBhvr>
                                        <p:cTn id="16" dur="166" decel="50000">
                                          <p:stCondLst>
                                            <p:cond delay="1338"/>
                                          </p:stCondLst>
                                        </p:cTn>
                                        <p:tgtEl>
                                          <p:spTgt spid="1032"/>
                                        </p:tgtEl>
                                      </p:cBhvr>
                                      <p:to x="100000" y="100000"/>
                                    </p:animScale>
                                    <p:animScale>
                                      <p:cBhvr>
                                        <p:cTn id="17" dur="26">
                                          <p:stCondLst>
                                            <p:cond delay="1642"/>
                                          </p:stCondLst>
                                        </p:cTn>
                                        <p:tgtEl>
                                          <p:spTgt spid="1032"/>
                                        </p:tgtEl>
                                      </p:cBhvr>
                                      <p:to x="100000" y="90000"/>
                                    </p:animScale>
                                    <p:animScale>
                                      <p:cBhvr>
                                        <p:cTn id="18" dur="166" decel="50000">
                                          <p:stCondLst>
                                            <p:cond delay="1668"/>
                                          </p:stCondLst>
                                        </p:cTn>
                                        <p:tgtEl>
                                          <p:spTgt spid="1032"/>
                                        </p:tgtEl>
                                      </p:cBhvr>
                                      <p:to x="100000" y="100000"/>
                                    </p:animScale>
                                    <p:animScale>
                                      <p:cBhvr>
                                        <p:cTn id="19" dur="26">
                                          <p:stCondLst>
                                            <p:cond delay="1808"/>
                                          </p:stCondLst>
                                        </p:cTn>
                                        <p:tgtEl>
                                          <p:spTgt spid="1032"/>
                                        </p:tgtEl>
                                      </p:cBhvr>
                                      <p:to x="100000" y="95000"/>
                                    </p:animScale>
                                    <p:animScale>
                                      <p:cBhvr>
                                        <p:cTn id="20" dur="166" decel="50000">
                                          <p:stCondLst>
                                            <p:cond delay="1834"/>
                                          </p:stCondLst>
                                        </p:cTn>
                                        <p:tgtEl>
                                          <p:spTgt spid="1032"/>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80">
                                          <p:stCondLst>
                                            <p:cond delay="0"/>
                                          </p:stCondLst>
                                        </p:cTn>
                                        <p:tgtEl>
                                          <p:spTgt spid="3"/>
                                        </p:tgtEl>
                                      </p:cBhvr>
                                    </p:animEffect>
                                    <p:anim calcmode="lin" valueType="num">
                                      <p:cBhvr>
                                        <p:cTn id="2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gtEl>
                                      </p:cBhvr>
                                      <p:to x="100000" y="60000"/>
                                    </p:animScale>
                                    <p:animScale>
                                      <p:cBhvr>
                                        <p:cTn id="30" dur="166" decel="50000">
                                          <p:stCondLst>
                                            <p:cond delay="676"/>
                                          </p:stCondLst>
                                        </p:cTn>
                                        <p:tgtEl>
                                          <p:spTgt spid="3"/>
                                        </p:tgtEl>
                                      </p:cBhvr>
                                      <p:to x="100000" y="100000"/>
                                    </p:animScale>
                                    <p:animScale>
                                      <p:cBhvr>
                                        <p:cTn id="31" dur="26">
                                          <p:stCondLst>
                                            <p:cond delay="1312"/>
                                          </p:stCondLst>
                                        </p:cTn>
                                        <p:tgtEl>
                                          <p:spTgt spid="3"/>
                                        </p:tgtEl>
                                      </p:cBhvr>
                                      <p:to x="100000" y="80000"/>
                                    </p:animScale>
                                    <p:animScale>
                                      <p:cBhvr>
                                        <p:cTn id="32" dur="166" decel="50000">
                                          <p:stCondLst>
                                            <p:cond delay="1338"/>
                                          </p:stCondLst>
                                        </p:cTn>
                                        <p:tgtEl>
                                          <p:spTgt spid="3"/>
                                        </p:tgtEl>
                                      </p:cBhvr>
                                      <p:to x="100000" y="100000"/>
                                    </p:animScale>
                                    <p:animScale>
                                      <p:cBhvr>
                                        <p:cTn id="33" dur="26">
                                          <p:stCondLst>
                                            <p:cond delay="1642"/>
                                          </p:stCondLst>
                                        </p:cTn>
                                        <p:tgtEl>
                                          <p:spTgt spid="3"/>
                                        </p:tgtEl>
                                      </p:cBhvr>
                                      <p:to x="100000" y="90000"/>
                                    </p:animScale>
                                    <p:animScale>
                                      <p:cBhvr>
                                        <p:cTn id="34" dur="166" decel="50000">
                                          <p:stCondLst>
                                            <p:cond delay="1668"/>
                                          </p:stCondLst>
                                        </p:cTn>
                                        <p:tgtEl>
                                          <p:spTgt spid="3"/>
                                        </p:tgtEl>
                                      </p:cBhvr>
                                      <p:to x="100000" y="100000"/>
                                    </p:animScale>
                                    <p:animScale>
                                      <p:cBhvr>
                                        <p:cTn id="35" dur="26">
                                          <p:stCondLst>
                                            <p:cond delay="1808"/>
                                          </p:stCondLst>
                                        </p:cTn>
                                        <p:tgtEl>
                                          <p:spTgt spid="3"/>
                                        </p:tgtEl>
                                      </p:cBhvr>
                                      <p:to x="100000" y="95000"/>
                                    </p:animScale>
                                    <p:animScale>
                                      <p:cBhvr>
                                        <p:cTn id="36" dur="166" decel="50000">
                                          <p:stCondLst>
                                            <p:cond delay="1834"/>
                                          </p:stCondLst>
                                        </p:cTn>
                                        <p:tgtEl>
                                          <p:spTgt spid="3"/>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p:cTn id="41" dur="1000" fill="hold"/>
                                        <p:tgtEl>
                                          <p:spTgt spid="11"/>
                                        </p:tgtEl>
                                        <p:attrNameLst>
                                          <p:attrName>ppt_w</p:attrName>
                                        </p:attrNameLst>
                                      </p:cBhvr>
                                      <p:tavLst>
                                        <p:tav tm="0">
                                          <p:val>
                                            <p:fltVal val="0"/>
                                          </p:val>
                                        </p:tav>
                                        <p:tav tm="100000">
                                          <p:val>
                                            <p:strVal val="#ppt_w"/>
                                          </p:val>
                                        </p:tav>
                                      </p:tavLst>
                                    </p:anim>
                                    <p:anim calcmode="lin" valueType="num">
                                      <p:cBhvr>
                                        <p:cTn id="42" dur="1000" fill="hold"/>
                                        <p:tgtEl>
                                          <p:spTgt spid="11"/>
                                        </p:tgtEl>
                                        <p:attrNameLst>
                                          <p:attrName>ppt_h</p:attrName>
                                        </p:attrNameLst>
                                      </p:cBhvr>
                                      <p:tavLst>
                                        <p:tav tm="0">
                                          <p:val>
                                            <p:fltVal val="0"/>
                                          </p:val>
                                        </p:tav>
                                        <p:tav tm="100000">
                                          <p:val>
                                            <p:strVal val="#ppt_h"/>
                                          </p:val>
                                        </p:tav>
                                      </p:tavLst>
                                    </p:anim>
                                    <p:anim calcmode="lin" valueType="num">
                                      <p:cBhvr>
                                        <p:cTn id="43" dur="1000" fill="hold"/>
                                        <p:tgtEl>
                                          <p:spTgt spid="11"/>
                                        </p:tgtEl>
                                        <p:attrNameLst>
                                          <p:attrName>style.rotation</p:attrName>
                                        </p:attrNameLst>
                                      </p:cBhvr>
                                      <p:tavLst>
                                        <p:tav tm="0">
                                          <p:val>
                                            <p:fltVal val="90"/>
                                          </p:val>
                                        </p:tav>
                                        <p:tav tm="100000">
                                          <p:val>
                                            <p:fltVal val="0"/>
                                          </p:val>
                                        </p:tav>
                                      </p:tavLst>
                                    </p:anim>
                                    <p:animEffect transition="in" filter="fade">
                                      <p:cBhvr>
                                        <p:cTn id="44" dur="1000"/>
                                        <p:tgtEl>
                                          <p:spTgt spid="11"/>
                                        </p:tgtEl>
                                      </p:cBhvr>
                                    </p:animEffect>
                                  </p:childTnLst>
                                </p:cTn>
                              </p:par>
                              <p:par>
                                <p:cTn id="45" presetID="31" presetClass="entr" presetSubtype="0" fill="hold" nodeType="with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p:cTn id="47" dur="1000" fill="hold"/>
                                        <p:tgtEl>
                                          <p:spTgt spid="10"/>
                                        </p:tgtEl>
                                        <p:attrNameLst>
                                          <p:attrName>ppt_w</p:attrName>
                                        </p:attrNameLst>
                                      </p:cBhvr>
                                      <p:tavLst>
                                        <p:tav tm="0">
                                          <p:val>
                                            <p:fltVal val="0"/>
                                          </p:val>
                                        </p:tav>
                                        <p:tav tm="100000">
                                          <p:val>
                                            <p:strVal val="#ppt_w"/>
                                          </p:val>
                                        </p:tav>
                                      </p:tavLst>
                                    </p:anim>
                                    <p:anim calcmode="lin" valueType="num">
                                      <p:cBhvr>
                                        <p:cTn id="48" dur="1000" fill="hold"/>
                                        <p:tgtEl>
                                          <p:spTgt spid="10"/>
                                        </p:tgtEl>
                                        <p:attrNameLst>
                                          <p:attrName>ppt_h</p:attrName>
                                        </p:attrNameLst>
                                      </p:cBhvr>
                                      <p:tavLst>
                                        <p:tav tm="0">
                                          <p:val>
                                            <p:fltVal val="0"/>
                                          </p:val>
                                        </p:tav>
                                        <p:tav tm="100000">
                                          <p:val>
                                            <p:strVal val="#ppt_h"/>
                                          </p:val>
                                        </p:tav>
                                      </p:tavLst>
                                    </p:anim>
                                    <p:anim calcmode="lin" valueType="num">
                                      <p:cBhvr>
                                        <p:cTn id="49" dur="1000" fill="hold"/>
                                        <p:tgtEl>
                                          <p:spTgt spid="10"/>
                                        </p:tgtEl>
                                        <p:attrNameLst>
                                          <p:attrName>style.rotation</p:attrName>
                                        </p:attrNameLst>
                                      </p:cBhvr>
                                      <p:tavLst>
                                        <p:tav tm="0">
                                          <p:val>
                                            <p:fltVal val="90"/>
                                          </p:val>
                                        </p:tav>
                                        <p:tav tm="100000">
                                          <p:val>
                                            <p:fltVal val="0"/>
                                          </p:val>
                                        </p:tav>
                                      </p:tavLst>
                                    </p:anim>
                                    <p:animEffect transition="in" filter="fade">
                                      <p:cBhvr>
                                        <p:cTn id="5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11560" y="116632"/>
            <a:ext cx="8352928" cy="648072"/>
          </a:xfrm>
          <a:prstGeom prst="rect">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CO" sz="2000" b="1" dirty="0" smtClean="0">
                <a:solidFill>
                  <a:schemeClr val="tx1"/>
                </a:solidFill>
                <a:latin typeface="Arial" pitchFamily="34" charset="0"/>
                <a:cs typeface="Arial" pitchFamily="34" charset="0"/>
              </a:rPr>
              <a:t>Renta exenta del 25% para </a:t>
            </a:r>
            <a:r>
              <a:rPr lang="es-CO" sz="2000" b="1" dirty="0">
                <a:solidFill>
                  <a:schemeClr val="tx1"/>
                </a:solidFill>
                <a:latin typeface="Arial" pitchFamily="34" charset="0"/>
                <a:cs typeface="Arial" pitchFamily="34" charset="0"/>
              </a:rPr>
              <a:t>p</a:t>
            </a:r>
            <a:r>
              <a:rPr lang="es-CO" sz="2000" b="1" dirty="0" smtClean="0">
                <a:solidFill>
                  <a:schemeClr val="tx1"/>
                </a:solidFill>
                <a:latin typeface="Arial" pitchFamily="34" charset="0"/>
                <a:cs typeface="Arial" pitchFamily="34" charset="0"/>
              </a:rPr>
              <a:t>ersonas naturales distinta a asalariados - categoría empleados</a:t>
            </a:r>
            <a:endParaRPr lang="es-CO" sz="2000" b="1" dirty="0">
              <a:solidFill>
                <a:schemeClr val="tx1"/>
              </a:solidFill>
              <a:latin typeface="Arial" pitchFamily="34" charset="0"/>
              <a:cs typeface="Arial" pitchFamily="34" charset="0"/>
            </a:endParaRPr>
          </a:p>
        </p:txBody>
      </p:sp>
      <p:sp>
        <p:nvSpPr>
          <p:cNvPr id="2" name="1 Rectángulo"/>
          <p:cNvSpPr/>
          <p:nvPr/>
        </p:nvSpPr>
        <p:spPr>
          <a:xfrm>
            <a:off x="611560" y="1628800"/>
            <a:ext cx="5832648" cy="5062924"/>
          </a:xfrm>
          <a:prstGeom prst="rect">
            <a:avLst/>
          </a:prstGeom>
        </p:spPr>
        <p:txBody>
          <a:bodyPr wrap="square">
            <a:spAutoFit/>
          </a:bodyPr>
          <a:lstStyle/>
          <a:p>
            <a:pPr algn="just"/>
            <a:r>
              <a:rPr lang="es-CO" sz="1700" b="1" i="1" dirty="0" smtClean="0">
                <a:latin typeface="Arial" pitchFamily="34" charset="0"/>
                <a:cs typeface="Arial" pitchFamily="34" charset="0"/>
              </a:rPr>
              <a:t>"</a:t>
            </a:r>
            <a:r>
              <a:rPr lang="es-CO" sz="1700" b="1" i="1" dirty="0">
                <a:latin typeface="Arial" pitchFamily="34" charset="0"/>
                <a:cs typeface="Arial" pitchFamily="34" charset="0"/>
              </a:rPr>
              <a:t>Parágrafo </a:t>
            </a:r>
            <a:r>
              <a:rPr lang="es-CO" sz="1700" b="1" dirty="0">
                <a:latin typeface="Arial" pitchFamily="34" charset="0"/>
                <a:cs typeface="Arial" pitchFamily="34" charset="0"/>
              </a:rPr>
              <a:t>4. </a:t>
            </a:r>
            <a:r>
              <a:rPr lang="es-CO" sz="1700" i="1" dirty="0">
                <a:latin typeface="Arial" pitchFamily="34" charset="0"/>
                <a:cs typeface="Arial" pitchFamily="34" charset="0"/>
              </a:rPr>
              <a:t>La exención prevista en el numeral </a:t>
            </a:r>
            <a:r>
              <a:rPr lang="es-CO" sz="1700" dirty="0">
                <a:latin typeface="Arial" pitchFamily="34" charset="0"/>
                <a:cs typeface="Arial" pitchFamily="34" charset="0"/>
              </a:rPr>
              <a:t>10 </a:t>
            </a:r>
            <a:r>
              <a:rPr lang="es-CO" sz="1700" i="1" dirty="0">
                <a:latin typeface="Arial" pitchFamily="34" charset="0"/>
                <a:cs typeface="Arial" pitchFamily="34" charset="0"/>
              </a:rPr>
              <a:t>procede también para las personas naturales clasificadas en la categoría de empleados cuyos pagos </a:t>
            </a:r>
            <a:r>
              <a:rPr lang="es-CO" sz="1700" dirty="0">
                <a:latin typeface="Arial" pitchFamily="34" charset="0"/>
                <a:cs typeface="Arial" pitchFamily="34" charset="0"/>
              </a:rPr>
              <a:t>o </a:t>
            </a:r>
            <a:r>
              <a:rPr lang="es-CO" sz="1700" i="1" dirty="0">
                <a:latin typeface="Arial" pitchFamily="34" charset="0"/>
                <a:cs typeface="Arial" pitchFamily="34" charset="0"/>
              </a:rPr>
              <a:t>abonos en cuenta no provengan de una relación laboral, </a:t>
            </a:r>
            <a:r>
              <a:rPr lang="es-CO" sz="1700" dirty="0">
                <a:latin typeface="Arial" pitchFamily="34" charset="0"/>
                <a:cs typeface="Arial" pitchFamily="34" charset="0"/>
              </a:rPr>
              <a:t>o </a:t>
            </a:r>
            <a:r>
              <a:rPr lang="es-CO" sz="1700" i="1" dirty="0">
                <a:latin typeface="Arial" pitchFamily="34" charset="0"/>
                <a:cs typeface="Arial" pitchFamily="34" charset="0"/>
              </a:rPr>
              <a:t>legal </a:t>
            </a:r>
            <a:r>
              <a:rPr lang="es-CO" sz="1700" dirty="0">
                <a:latin typeface="Arial" pitchFamily="34" charset="0"/>
                <a:cs typeface="Arial" pitchFamily="34" charset="0"/>
              </a:rPr>
              <a:t>y </a:t>
            </a:r>
            <a:r>
              <a:rPr lang="es-CO" sz="1700" i="1" dirty="0">
                <a:latin typeface="Arial" pitchFamily="34" charset="0"/>
                <a:cs typeface="Arial" pitchFamily="34" charset="0"/>
              </a:rPr>
              <a:t>reglamentaria, de conformidad con lo previsto en los artículos </a:t>
            </a:r>
            <a:r>
              <a:rPr lang="es-CO" sz="1700" dirty="0">
                <a:latin typeface="Arial" pitchFamily="34" charset="0"/>
                <a:cs typeface="Arial" pitchFamily="34" charset="0"/>
              </a:rPr>
              <a:t>329 y 383 </a:t>
            </a:r>
            <a:r>
              <a:rPr lang="es-CO" sz="1700" i="1" dirty="0">
                <a:latin typeface="Arial" pitchFamily="34" charset="0"/>
                <a:cs typeface="Arial" pitchFamily="34" charset="0"/>
              </a:rPr>
              <a:t>del Estatuto Tributario. Estos contribuyentes no podrán solicitar el reconocimiento fiscal de costos </a:t>
            </a:r>
            <a:r>
              <a:rPr lang="es-CO" sz="1700" dirty="0">
                <a:latin typeface="Arial" pitchFamily="34" charset="0"/>
                <a:cs typeface="Arial" pitchFamily="34" charset="0"/>
              </a:rPr>
              <a:t>y </a:t>
            </a:r>
            <a:r>
              <a:rPr lang="es-CO" sz="1700" i="1" dirty="0">
                <a:latin typeface="Arial" pitchFamily="34" charset="0"/>
                <a:cs typeface="Arial" pitchFamily="34" charset="0"/>
              </a:rPr>
              <a:t>gastos distintos de los permitidos </a:t>
            </a:r>
            <a:r>
              <a:rPr lang="es-CO" sz="1700" dirty="0">
                <a:latin typeface="Arial" pitchFamily="34" charset="0"/>
                <a:cs typeface="Arial" pitchFamily="34" charset="0"/>
              </a:rPr>
              <a:t>a </a:t>
            </a:r>
            <a:r>
              <a:rPr lang="es-CO" sz="1700" i="1" dirty="0">
                <a:latin typeface="Arial" pitchFamily="34" charset="0"/>
                <a:cs typeface="Arial" pitchFamily="34" charset="0"/>
              </a:rPr>
              <a:t>los trabajadores asalariados involucrados en la prestación de servicios personales </a:t>
            </a:r>
            <a:r>
              <a:rPr lang="es-CO" sz="1700" dirty="0">
                <a:latin typeface="Arial" pitchFamily="34" charset="0"/>
                <a:cs typeface="Arial" pitchFamily="34" charset="0"/>
              </a:rPr>
              <a:t>o </a:t>
            </a:r>
            <a:r>
              <a:rPr lang="es-CO" sz="1700" i="1" dirty="0">
                <a:latin typeface="Arial" pitchFamily="34" charset="0"/>
                <a:cs typeface="Arial" pitchFamily="34" charset="0"/>
              </a:rPr>
              <a:t>de la realización de actividades económicas por cuenta </a:t>
            </a:r>
            <a:r>
              <a:rPr lang="es-CO" sz="1700" dirty="0">
                <a:latin typeface="Arial" pitchFamily="34" charset="0"/>
                <a:cs typeface="Arial" pitchFamily="34" charset="0"/>
              </a:rPr>
              <a:t>y </a:t>
            </a:r>
            <a:r>
              <a:rPr lang="es-CO" sz="1700" i="1" dirty="0">
                <a:latin typeface="Arial" pitchFamily="34" charset="0"/>
                <a:cs typeface="Arial" pitchFamily="34" charset="0"/>
              </a:rPr>
              <a:t>riesgo del contratante. </a:t>
            </a:r>
            <a:r>
              <a:rPr lang="es-CO" sz="1700" i="1" u="sng" dirty="0">
                <a:solidFill>
                  <a:srgbClr val="FF0000"/>
                </a:solidFill>
                <a:latin typeface="Arial" pitchFamily="34" charset="0"/>
                <a:cs typeface="Arial" pitchFamily="34" charset="0"/>
              </a:rPr>
              <a:t>Lo anterior no modificará el régimen del impuesto sobre las ventas aplicable </a:t>
            </a:r>
            <a:r>
              <a:rPr lang="es-CO" sz="1700" u="sng" dirty="0">
                <a:solidFill>
                  <a:srgbClr val="FF0000"/>
                </a:solidFill>
                <a:latin typeface="Arial" pitchFamily="34" charset="0"/>
                <a:cs typeface="Arial" pitchFamily="34" charset="0"/>
              </a:rPr>
              <a:t>a </a:t>
            </a:r>
            <a:r>
              <a:rPr lang="es-CO" sz="1700" i="1" u="sng" dirty="0">
                <a:solidFill>
                  <a:srgbClr val="FF0000"/>
                </a:solidFill>
                <a:latin typeface="Arial" pitchFamily="34" charset="0"/>
                <a:cs typeface="Arial" pitchFamily="34" charset="0"/>
              </a:rPr>
              <a:t>las personas naturales de que trata el presente parágrafo, ni afectará el derecho al descuento del impuesto sobre las ventas pagado en la adquisición de bienes corporales muebles </a:t>
            </a:r>
            <a:r>
              <a:rPr lang="es-CO" sz="1700" u="sng" dirty="0">
                <a:solidFill>
                  <a:srgbClr val="FF0000"/>
                </a:solidFill>
                <a:latin typeface="Arial" pitchFamily="34" charset="0"/>
                <a:cs typeface="Arial" pitchFamily="34" charset="0"/>
              </a:rPr>
              <a:t>y </a:t>
            </a:r>
            <a:r>
              <a:rPr lang="es-CO" sz="1700" i="1" u="sng" dirty="0">
                <a:solidFill>
                  <a:srgbClr val="FF0000"/>
                </a:solidFill>
                <a:latin typeface="Arial" pitchFamily="34" charset="0"/>
                <a:cs typeface="Arial" pitchFamily="34" charset="0"/>
              </a:rPr>
              <a:t>servicios, en los términos del artículo </a:t>
            </a:r>
            <a:r>
              <a:rPr lang="es-CO" sz="1700" u="sng" dirty="0">
                <a:solidFill>
                  <a:srgbClr val="FF0000"/>
                </a:solidFill>
                <a:latin typeface="Arial" pitchFamily="34" charset="0"/>
                <a:cs typeface="Arial" pitchFamily="34" charset="0"/>
              </a:rPr>
              <a:t>488 </a:t>
            </a:r>
            <a:r>
              <a:rPr lang="es-CO" sz="1700" i="1" u="sng" dirty="0">
                <a:solidFill>
                  <a:srgbClr val="FF0000"/>
                </a:solidFill>
                <a:latin typeface="Arial" pitchFamily="34" charset="0"/>
                <a:cs typeface="Arial" pitchFamily="34" charset="0"/>
              </a:rPr>
              <a:t>del Estatuto Tributario, siempre </a:t>
            </a:r>
            <a:r>
              <a:rPr lang="es-CO" sz="1700" u="sng" dirty="0">
                <a:solidFill>
                  <a:srgbClr val="FF0000"/>
                </a:solidFill>
                <a:latin typeface="Arial" pitchFamily="34" charset="0"/>
                <a:cs typeface="Arial" pitchFamily="34" charset="0"/>
              </a:rPr>
              <a:t>y </a:t>
            </a:r>
            <a:r>
              <a:rPr lang="es-CO" sz="1700" i="1" u="sng" dirty="0">
                <a:solidFill>
                  <a:srgbClr val="FF0000"/>
                </a:solidFill>
                <a:latin typeface="Arial" pitchFamily="34" charset="0"/>
                <a:cs typeface="Arial" pitchFamily="34" charset="0"/>
              </a:rPr>
              <a:t>cuando se destinen </a:t>
            </a:r>
            <a:r>
              <a:rPr lang="es-CO" sz="1700" u="sng" dirty="0">
                <a:solidFill>
                  <a:srgbClr val="FF0000"/>
                </a:solidFill>
                <a:latin typeface="Arial" pitchFamily="34" charset="0"/>
                <a:cs typeface="Arial" pitchFamily="34" charset="0"/>
              </a:rPr>
              <a:t>a </a:t>
            </a:r>
            <a:r>
              <a:rPr lang="es-CO" sz="1700" i="1" u="sng" dirty="0">
                <a:solidFill>
                  <a:srgbClr val="FF0000"/>
                </a:solidFill>
                <a:latin typeface="Arial" pitchFamily="34" charset="0"/>
                <a:cs typeface="Arial" pitchFamily="34" charset="0"/>
              </a:rPr>
              <a:t>las operaciones gravadas con el impuesto sobre las </a:t>
            </a:r>
            <a:r>
              <a:rPr lang="es-CO" sz="1700" i="1" u="sng" dirty="0" smtClean="0">
                <a:solidFill>
                  <a:srgbClr val="FF0000"/>
                </a:solidFill>
                <a:latin typeface="Arial" pitchFamily="34" charset="0"/>
                <a:cs typeface="Arial" pitchFamily="34" charset="0"/>
              </a:rPr>
              <a:t>ventas.¨</a:t>
            </a:r>
            <a:endParaRPr lang="es-CO" sz="1700" u="sng" dirty="0">
              <a:solidFill>
                <a:srgbClr val="FF0000"/>
              </a:solidFill>
              <a:latin typeface="Arial" pitchFamily="34" charset="0"/>
              <a:cs typeface="Arial" pitchFamily="34" charset="0"/>
            </a:endParaRPr>
          </a:p>
        </p:txBody>
      </p:sp>
      <p:sp>
        <p:nvSpPr>
          <p:cNvPr id="4" name="3 Rectángulo"/>
          <p:cNvSpPr/>
          <p:nvPr/>
        </p:nvSpPr>
        <p:spPr>
          <a:xfrm>
            <a:off x="539552" y="941239"/>
            <a:ext cx="6552728" cy="615553"/>
          </a:xfrm>
          <a:prstGeom prst="rect">
            <a:avLst/>
          </a:prstGeom>
        </p:spPr>
        <p:txBody>
          <a:bodyPr wrap="square">
            <a:spAutoFit/>
          </a:bodyPr>
          <a:lstStyle/>
          <a:p>
            <a:r>
              <a:rPr lang="es-CO" sz="1700" b="1" dirty="0" smtClean="0">
                <a:latin typeface="Arial" pitchFamily="34" charset="0"/>
                <a:cs typeface="Arial" pitchFamily="34" charset="0"/>
              </a:rPr>
              <a:t>Artículo </a:t>
            </a:r>
            <a:r>
              <a:rPr lang="es-CO" sz="1700" b="1" dirty="0">
                <a:latin typeface="Arial" pitchFamily="34" charset="0"/>
                <a:cs typeface="Arial" pitchFamily="34" charset="0"/>
              </a:rPr>
              <a:t>26°. Adiciónese el parágrafo 4 al artículo 206 del Estatuto Tributario el cual quedaré así: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5354" y="3540224"/>
            <a:ext cx="234315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 emoticono, smiley, gif animado de llorar, llanto, llorera, llorón, llorones, lloronas, llorar de risa"/>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1630927"/>
            <a:ext cx="1582291" cy="175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83367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p:cTn id="25" dur="500" fill="hold"/>
                                        <p:tgtEl>
                                          <p:spTgt spid="2"/>
                                        </p:tgtEl>
                                        <p:attrNameLst>
                                          <p:attrName>ppt_w</p:attrName>
                                        </p:attrNameLst>
                                      </p:cBhvr>
                                      <p:tavLst>
                                        <p:tav tm="0">
                                          <p:val>
                                            <p:fltVal val="0"/>
                                          </p:val>
                                        </p:tav>
                                        <p:tav tm="100000">
                                          <p:val>
                                            <p:strVal val="#ppt_w"/>
                                          </p:val>
                                        </p:tav>
                                      </p:tavLst>
                                    </p:anim>
                                    <p:anim calcmode="lin" valueType="num">
                                      <p:cBhvr>
                                        <p:cTn id="26" dur="500" fill="hold"/>
                                        <p:tgtEl>
                                          <p:spTgt spid="2"/>
                                        </p:tgtEl>
                                        <p:attrNameLst>
                                          <p:attrName>ppt_h</p:attrName>
                                        </p:attrNameLst>
                                      </p:cBhvr>
                                      <p:tavLst>
                                        <p:tav tm="0">
                                          <p:val>
                                            <p:fltVal val="0"/>
                                          </p:val>
                                        </p:tav>
                                        <p:tav tm="100000">
                                          <p:val>
                                            <p:strVal val="#ppt_h"/>
                                          </p:val>
                                        </p:tav>
                                      </p:tavLst>
                                    </p:anim>
                                    <p:animEffect transition="in" filter="fade">
                                      <p:cBhvr>
                                        <p:cTn id="27" dur="500"/>
                                        <p:tgtEl>
                                          <p:spTgt spid="2"/>
                                        </p:tgtEl>
                                      </p:cBhvr>
                                    </p:animEffect>
                                  </p:childTnLst>
                                </p:cTn>
                              </p:par>
                              <p:par>
                                <p:cTn id="28" presetID="53" presetClass="entr" presetSubtype="16" fill="hold" nodeType="withEffect">
                                  <p:stCondLst>
                                    <p:cond delay="0"/>
                                  </p:stCondLst>
                                  <p:childTnLst>
                                    <p:set>
                                      <p:cBhvr>
                                        <p:cTn id="29" dur="1" fill="hold">
                                          <p:stCondLst>
                                            <p:cond delay="0"/>
                                          </p:stCondLst>
                                        </p:cTn>
                                        <p:tgtEl>
                                          <p:spTgt spid="2050"/>
                                        </p:tgtEl>
                                        <p:attrNameLst>
                                          <p:attrName>style.visibility</p:attrName>
                                        </p:attrNameLst>
                                      </p:cBhvr>
                                      <p:to>
                                        <p:strVal val="visible"/>
                                      </p:to>
                                    </p:set>
                                    <p:anim calcmode="lin" valueType="num">
                                      <p:cBhvr>
                                        <p:cTn id="30" dur="500" fill="hold"/>
                                        <p:tgtEl>
                                          <p:spTgt spid="2050"/>
                                        </p:tgtEl>
                                        <p:attrNameLst>
                                          <p:attrName>ppt_w</p:attrName>
                                        </p:attrNameLst>
                                      </p:cBhvr>
                                      <p:tavLst>
                                        <p:tav tm="0">
                                          <p:val>
                                            <p:fltVal val="0"/>
                                          </p:val>
                                        </p:tav>
                                        <p:tav tm="100000">
                                          <p:val>
                                            <p:strVal val="#ppt_w"/>
                                          </p:val>
                                        </p:tav>
                                      </p:tavLst>
                                    </p:anim>
                                    <p:anim calcmode="lin" valueType="num">
                                      <p:cBhvr>
                                        <p:cTn id="31" dur="500" fill="hold"/>
                                        <p:tgtEl>
                                          <p:spTgt spid="2050"/>
                                        </p:tgtEl>
                                        <p:attrNameLst>
                                          <p:attrName>ppt_h</p:attrName>
                                        </p:attrNameLst>
                                      </p:cBhvr>
                                      <p:tavLst>
                                        <p:tav tm="0">
                                          <p:val>
                                            <p:fltVal val="0"/>
                                          </p:val>
                                        </p:tav>
                                        <p:tav tm="100000">
                                          <p:val>
                                            <p:strVal val="#ppt_h"/>
                                          </p:val>
                                        </p:tav>
                                      </p:tavLst>
                                    </p:anim>
                                    <p:animEffect transition="in" filter="fade">
                                      <p:cBhvr>
                                        <p:cTn id="32" dur="500"/>
                                        <p:tgtEl>
                                          <p:spTgt spid="2050"/>
                                        </p:tgtEl>
                                      </p:cBhvr>
                                    </p:animEffect>
                                  </p:childTnLst>
                                </p:cTn>
                              </p:par>
                              <p:par>
                                <p:cTn id="33" presetID="53" presetClass="entr" presetSubtype="16" fill="hold" nodeType="with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animEffect transition="in" filter="fade">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4 Tabla"/>
          <p:cNvGraphicFramePr>
            <a:graphicFrameLocks noGrp="1"/>
          </p:cNvGraphicFramePr>
          <p:nvPr>
            <p:extLst>
              <p:ext uri="{D42A27DB-BD31-4B8C-83A1-F6EECF244321}">
                <p14:modId xmlns:p14="http://schemas.microsoft.com/office/powerpoint/2010/main" val="3810998284"/>
              </p:ext>
            </p:extLst>
          </p:nvPr>
        </p:nvGraphicFramePr>
        <p:xfrm>
          <a:off x="683568" y="2156858"/>
          <a:ext cx="4127475" cy="4584510"/>
        </p:xfrm>
        <a:graphic>
          <a:graphicData uri="http://schemas.openxmlformats.org/drawingml/2006/table">
            <a:tbl>
              <a:tblPr firstRow="1" bandRow="1">
                <a:tableStyleId>{5C22544A-7EE6-4342-B048-85BDC9FD1C3A}</a:tableStyleId>
              </a:tblPr>
              <a:tblGrid>
                <a:gridCol w="4127475"/>
              </a:tblGrid>
              <a:tr h="402345">
                <a:tc>
                  <a:txBody>
                    <a:bodyPr/>
                    <a:lstStyle/>
                    <a:p>
                      <a:pPr algn="ctr"/>
                      <a:r>
                        <a:rPr lang="es-CO" sz="1800" b="1" dirty="0" smtClean="0">
                          <a:solidFill>
                            <a:schemeClr val="tx1">
                              <a:lumMod val="95000"/>
                              <a:lumOff val="5000"/>
                            </a:schemeClr>
                          </a:solidFill>
                          <a:latin typeface="Arial" pitchFamily="34" charset="0"/>
                          <a:cs typeface="Arial" pitchFamily="34" charset="0"/>
                        </a:rPr>
                        <a:t>Art. 3 D.R. 3032 de 2013</a:t>
                      </a:r>
                      <a:endParaRPr lang="es-CO" sz="1800" b="1" dirty="0">
                        <a:solidFill>
                          <a:schemeClr val="tx1">
                            <a:lumMod val="95000"/>
                            <a:lumOff val="5000"/>
                          </a:schemeClr>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4182165">
                <a:tc>
                  <a:txBody>
                    <a:bodyPr/>
                    <a:lstStyle/>
                    <a:p>
                      <a:r>
                        <a:rPr lang="es-CO" sz="1800" dirty="0" smtClean="0">
                          <a:latin typeface="Arial" pitchFamily="34" charset="0"/>
                          <a:cs typeface="Arial" pitchFamily="34" charset="0"/>
                        </a:rPr>
                        <a:t>Una persona natural residente es  TCP si cumple la totalidad de las siguientes condiciones:</a:t>
                      </a:r>
                    </a:p>
                    <a:p>
                      <a:r>
                        <a:rPr lang="es-CO" sz="1800" dirty="0" smtClean="0">
                          <a:latin typeface="Arial" pitchFamily="34" charset="0"/>
                          <a:cs typeface="Arial" pitchFamily="34" charset="0"/>
                        </a:rPr>
                        <a:t>1. Sus ingresos provienen, en una proporción igual o superior a un 80%, de la realización de solo una de las actividades señaladas en el art. 340 E.T.</a:t>
                      </a:r>
                    </a:p>
                    <a:p>
                      <a:r>
                        <a:rPr lang="es-CO" sz="1800" b="1" u="sng" dirty="0" smtClean="0">
                          <a:solidFill>
                            <a:srgbClr val="FF3300"/>
                          </a:solidFill>
                          <a:latin typeface="Arial" pitchFamily="34" charset="0"/>
                          <a:cs typeface="Arial" pitchFamily="34" charset="0"/>
                        </a:rPr>
                        <a:t>2. Presta el servicio por su cuenta y riesgo; </a:t>
                      </a:r>
                    </a:p>
                    <a:p>
                      <a:r>
                        <a:rPr lang="es-CO" sz="1800" dirty="0" smtClean="0">
                          <a:latin typeface="Arial" pitchFamily="34" charset="0"/>
                          <a:cs typeface="Arial" pitchFamily="34" charset="0"/>
                        </a:rPr>
                        <a:t>3. Su RGA es inferior a 27.000 UVT</a:t>
                      </a:r>
                    </a:p>
                    <a:p>
                      <a:r>
                        <a:rPr lang="es-CO" sz="1800" dirty="0" smtClean="0">
                          <a:latin typeface="Arial" pitchFamily="34" charset="0"/>
                          <a:cs typeface="Arial" pitchFamily="34" charset="0"/>
                        </a:rPr>
                        <a:t>4.</a:t>
                      </a:r>
                      <a:r>
                        <a:rPr lang="es-CO" sz="1800" baseline="0" dirty="0" smtClean="0">
                          <a:latin typeface="Arial" pitchFamily="34" charset="0"/>
                          <a:cs typeface="Arial" pitchFamily="34" charset="0"/>
                        </a:rPr>
                        <a:t> </a:t>
                      </a:r>
                      <a:r>
                        <a:rPr lang="es-CO" sz="1800" dirty="0" smtClean="0">
                          <a:latin typeface="Arial" pitchFamily="34" charset="0"/>
                          <a:cs typeface="Arial" pitchFamily="34" charset="0"/>
                        </a:rPr>
                        <a:t>El patrimonio líquido declarado en el año anterior es inferior a 12.000 UVT. </a:t>
                      </a:r>
                      <a:r>
                        <a:rPr lang="es-CO" sz="1800" b="1" dirty="0" smtClean="0">
                          <a:solidFill>
                            <a:srgbClr val="FF3300"/>
                          </a:solidFill>
                          <a:latin typeface="Arial" pitchFamily="34" charset="0"/>
                          <a:cs typeface="Arial" pitchFamily="34" charset="0"/>
                        </a:rPr>
                        <a:t>(ilegal)</a:t>
                      </a:r>
                      <a:endParaRPr lang="es-CO" sz="1800" b="1" dirty="0">
                        <a:solidFill>
                          <a:srgbClr val="FF3300"/>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ítulo 4"/>
          <p:cNvSpPr txBox="1">
            <a:spLocks/>
          </p:cNvSpPr>
          <p:nvPr/>
        </p:nvSpPr>
        <p:spPr>
          <a:xfrm>
            <a:off x="1259632" y="116632"/>
            <a:ext cx="6912768" cy="720080"/>
          </a:xfrm>
          <a:prstGeom prst="rect">
            <a:avLst/>
          </a:prstGeom>
          <a:ln/>
        </p:spPr>
        <p:style>
          <a:lnRef idx="2">
            <a:schemeClr val="accent1"/>
          </a:lnRef>
          <a:fillRef idx="1">
            <a:schemeClr val="lt1"/>
          </a:fillRef>
          <a:effectRef idx="0">
            <a:schemeClr val="accent1"/>
          </a:effectRef>
          <a:fontRef idx="minor">
            <a:schemeClr val="dk1"/>
          </a:fontRef>
        </p:style>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sz="2600" b="1" dirty="0" smtClean="0">
                <a:solidFill>
                  <a:srgbClr val="002060"/>
                </a:solidFill>
                <a:latin typeface="Arial" panose="020B0604020202020204" pitchFamily="34" charset="0"/>
                <a:cs typeface="Arial" panose="020B0604020202020204" pitchFamily="34" charset="0"/>
              </a:rPr>
              <a:t>¿Cuando puedo declarar por el IMAS T.C.P.? </a:t>
            </a:r>
            <a:endParaRPr lang="es-ES" sz="2600" dirty="0">
              <a:solidFill>
                <a:srgbClr val="002060"/>
              </a:solidFill>
            </a:endParaRPr>
          </a:p>
        </p:txBody>
      </p:sp>
      <p:pic>
        <p:nvPicPr>
          <p:cNvPr id="3074" name="Picture 2" descr="Gifs ANimados Flechas (55)"/>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944849" y="1449921"/>
            <a:ext cx="1365870" cy="4320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4 Tabla"/>
          <p:cNvGraphicFramePr>
            <a:graphicFrameLocks noGrp="1"/>
          </p:cNvGraphicFramePr>
          <p:nvPr>
            <p:extLst>
              <p:ext uri="{D42A27DB-BD31-4B8C-83A1-F6EECF244321}">
                <p14:modId xmlns:p14="http://schemas.microsoft.com/office/powerpoint/2010/main" val="2630458234"/>
              </p:ext>
            </p:extLst>
          </p:nvPr>
        </p:nvGraphicFramePr>
        <p:xfrm>
          <a:off x="5004048" y="2169368"/>
          <a:ext cx="4127475" cy="4572000"/>
        </p:xfrm>
        <a:graphic>
          <a:graphicData uri="http://schemas.openxmlformats.org/drawingml/2006/table">
            <a:tbl>
              <a:tblPr firstRow="1" bandRow="1">
                <a:tableStyleId>{5C22544A-7EE6-4342-B048-85BDC9FD1C3A}</a:tableStyleId>
              </a:tblPr>
              <a:tblGrid>
                <a:gridCol w="4127475"/>
              </a:tblGrid>
              <a:tr h="314967">
                <a:tc>
                  <a:txBody>
                    <a:bodyPr/>
                    <a:lstStyle/>
                    <a:p>
                      <a:pPr algn="ctr"/>
                      <a:r>
                        <a:rPr lang="es-CO" sz="1800" b="1" dirty="0" smtClean="0">
                          <a:solidFill>
                            <a:schemeClr val="tx1">
                              <a:lumMod val="95000"/>
                              <a:lumOff val="5000"/>
                            </a:schemeClr>
                          </a:solidFill>
                          <a:latin typeface="Arial" pitchFamily="34" charset="0"/>
                          <a:cs typeface="Arial" pitchFamily="34" charset="0"/>
                        </a:rPr>
                        <a:t>Art. 33 Ley 1739 de 2014.</a:t>
                      </a:r>
                      <a:endParaRPr lang="es-CO" sz="1800" b="1" dirty="0">
                        <a:solidFill>
                          <a:schemeClr val="tx1">
                            <a:lumMod val="95000"/>
                            <a:lumOff val="5000"/>
                          </a:schemeClr>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858351">
                <a:tc>
                  <a:txBody>
                    <a:bodyPr/>
                    <a:lstStyle/>
                    <a:p>
                      <a:r>
                        <a:rPr lang="es-CO" sz="1800" dirty="0" smtClean="0">
                          <a:latin typeface="Arial" pitchFamily="34" charset="0"/>
                          <a:cs typeface="Arial" pitchFamily="34" charset="0"/>
                        </a:rPr>
                        <a:t>Una persona natural residente es</a:t>
                      </a:r>
                      <a:r>
                        <a:rPr lang="es-CO" sz="1800" baseline="0" dirty="0" smtClean="0">
                          <a:latin typeface="Arial" pitchFamily="34" charset="0"/>
                          <a:cs typeface="Arial" pitchFamily="34" charset="0"/>
                        </a:rPr>
                        <a:t> TCP </a:t>
                      </a:r>
                      <a:r>
                        <a:rPr lang="es-CO" sz="1800" dirty="0" smtClean="0">
                          <a:latin typeface="Arial" pitchFamily="34" charset="0"/>
                          <a:cs typeface="Arial" pitchFamily="34" charset="0"/>
                        </a:rPr>
                        <a:t>si en el respectivo año cumple la totalidad de las siguientes condiciones:</a:t>
                      </a:r>
                    </a:p>
                    <a:p>
                      <a:r>
                        <a:rPr lang="es-CO" sz="1800" dirty="0" smtClean="0">
                          <a:latin typeface="Arial" pitchFamily="34" charset="0"/>
                          <a:cs typeface="Arial" pitchFamily="34" charset="0"/>
                        </a:rPr>
                        <a:t> 1. Sus ingresos provienen, en una proporción igualo superior a un 80%, de la realización de solo una de las actividades económicas señaladas en el art. 340</a:t>
                      </a:r>
                      <a:r>
                        <a:rPr lang="es-CO" sz="1800" baseline="0" dirty="0" smtClean="0">
                          <a:latin typeface="Arial" pitchFamily="34" charset="0"/>
                          <a:cs typeface="Arial" pitchFamily="34" charset="0"/>
                        </a:rPr>
                        <a:t> ET.</a:t>
                      </a:r>
                      <a:endParaRPr lang="es-CO" sz="1800" dirty="0" smtClean="0">
                        <a:latin typeface="Arial" pitchFamily="34" charset="0"/>
                        <a:cs typeface="Arial" pitchFamily="34" charset="0"/>
                      </a:endParaRPr>
                    </a:p>
                    <a:p>
                      <a:r>
                        <a:rPr lang="es-CO" sz="1800" b="1" u="sng" dirty="0" smtClean="0">
                          <a:solidFill>
                            <a:srgbClr val="FF3300"/>
                          </a:solidFill>
                          <a:latin typeface="Arial" pitchFamily="34" charset="0"/>
                          <a:cs typeface="Arial" pitchFamily="34" charset="0"/>
                        </a:rPr>
                        <a:t>2. Desarrolla la actividad por su cuenta y riesgo. </a:t>
                      </a:r>
                    </a:p>
                    <a:p>
                      <a:r>
                        <a:rPr lang="es-CO" sz="1800" dirty="0" smtClean="0">
                          <a:latin typeface="Arial" pitchFamily="34" charset="0"/>
                          <a:cs typeface="Arial" pitchFamily="34" charset="0"/>
                        </a:rPr>
                        <a:t>3. Su</a:t>
                      </a:r>
                      <a:r>
                        <a:rPr lang="es-CO" sz="1800" baseline="0" dirty="0" smtClean="0">
                          <a:latin typeface="Arial" pitchFamily="34" charset="0"/>
                          <a:cs typeface="Arial" pitchFamily="34" charset="0"/>
                        </a:rPr>
                        <a:t> </a:t>
                      </a:r>
                      <a:r>
                        <a:rPr lang="es-CO" sz="1800" dirty="0" smtClean="0">
                          <a:latin typeface="Arial" pitchFamily="34" charset="0"/>
                          <a:cs typeface="Arial" pitchFamily="34" charset="0"/>
                        </a:rPr>
                        <a:t>RGA es inferior a</a:t>
                      </a:r>
                      <a:r>
                        <a:rPr lang="es-CO" sz="1800" baseline="0" dirty="0" smtClean="0">
                          <a:latin typeface="Arial" pitchFamily="34" charset="0"/>
                          <a:cs typeface="Arial" pitchFamily="34" charset="0"/>
                        </a:rPr>
                        <a:t> </a:t>
                      </a:r>
                      <a:r>
                        <a:rPr lang="es-CO" sz="1800" dirty="0" smtClean="0">
                          <a:latin typeface="Arial" pitchFamily="34" charset="0"/>
                          <a:cs typeface="Arial" pitchFamily="34" charset="0"/>
                        </a:rPr>
                        <a:t>27.000</a:t>
                      </a:r>
                      <a:r>
                        <a:rPr lang="es-CO" sz="1800" baseline="0" dirty="0" smtClean="0">
                          <a:latin typeface="Arial" pitchFamily="34" charset="0"/>
                          <a:cs typeface="Arial" pitchFamily="34" charset="0"/>
                        </a:rPr>
                        <a:t> </a:t>
                      </a:r>
                      <a:r>
                        <a:rPr lang="es-CO" sz="1800" dirty="0" smtClean="0">
                          <a:latin typeface="Arial" pitchFamily="34" charset="0"/>
                          <a:cs typeface="Arial" pitchFamily="34" charset="0"/>
                        </a:rPr>
                        <a:t>UVT. </a:t>
                      </a:r>
                    </a:p>
                    <a:p>
                      <a:r>
                        <a:rPr lang="es-CO" sz="1800" dirty="0" smtClean="0">
                          <a:latin typeface="Arial" pitchFamily="34" charset="0"/>
                          <a:cs typeface="Arial" pitchFamily="34" charset="0"/>
                        </a:rPr>
                        <a:t>4. El patrimonio líquido declarado en el período gravable anterior es inferior a 12.000</a:t>
                      </a:r>
                      <a:r>
                        <a:rPr lang="es-CO" sz="1800" baseline="0" dirty="0" smtClean="0">
                          <a:latin typeface="Arial" pitchFamily="34" charset="0"/>
                          <a:cs typeface="Arial" pitchFamily="34" charset="0"/>
                        </a:rPr>
                        <a:t> </a:t>
                      </a:r>
                      <a:r>
                        <a:rPr lang="es-CO" sz="1800" dirty="0" smtClean="0">
                          <a:latin typeface="Arial" pitchFamily="34" charset="0"/>
                          <a:cs typeface="Arial" pitchFamily="34" charset="0"/>
                        </a:rPr>
                        <a:t>UVT.</a:t>
                      </a:r>
                      <a:endParaRPr lang="es-CO" sz="18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pic>
        <p:nvPicPr>
          <p:cNvPr id="7" name="Picture 2" descr="Gifs ANimados Flechas (55)"/>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6337337" y="1447639"/>
            <a:ext cx="1365870"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19403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par>
                                <p:cTn id="22" presetID="53" presetClass="entr" presetSubtype="16" fill="hold"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Elipse"/>
          <p:cNvSpPr/>
          <p:nvPr/>
        </p:nvSpPr>
        <p:spPr>
          <a:xfrm>
            <a:off x="899592" y="3861048"/>
            <a:ext cx="3456384" cy="2664296"/>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a:solidFill>
                  <a:srgbClr val="00FF00"/>
                </a:solidFill>
                <a:latin typeface="Arial" panose="020B0604020202020204" pitchFamily="34" charset="0"/>
                <a:cs typeface="Arial" panose="020B0604020202020204" pitchFamily="34" charset="0"/>
              </a:rPr>
              <a:t>¿</a:t>
            </a:r>
            <a:r>
              <a:rPr lang="es-MX" sz="2400" b="1" dirty="0" smtClean="0">
                <a:solidFill>
                  <a:srgbClr val="00FF00"/>
                </a:solidFill>
                <a:latin typeface="Arial" panose="020B0604020202020204" pitchFamily="34" charset="0"/>
                <a:cs typeface="Arial" panose="020B0604020202020204" pitchFamily="34" charset="0"/>
              </a:rPr>
              <a:t>FORMULARIO 110 – 210 – 230 - 240?</a:t>
            </a:r>
            <a:endParaRPr lang="es-MX" sz="2400" b="1" dirty="0">
              <a:solidFill>
                <a:srgbClr val="00FF00"/>
              </a:solidFill>
              <a:latin typeface="Arial" panose="020B0604020202020204" pitchFamily="34" charset="0"/>
              <a:cs typeface="Arial" panose="020B0604020202020204" pitchFamily="34" charset="0"/>
            </a:endParaRPr>
          </a:p>
        </p:txBody>
      </p:sp>
      <p:pic>
        <p:nvPicPr>
          <p:cNvPr id="4098" name="Picture 2" descr="signos de interrogacion"/>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116632"/>
            <a:ext cx="3922712" cy="3922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34140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redondeado"/>
          <p:cNvSpPr/>
          <p:nvPr/>
        </p:nvSpPr>
        <p:spPr>
          <a:xfrm>
            <a:off x="4780805" y="1628880"/>
            <a:ext cx="3049200" cy="7200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r>
              <a:rPr lang="es-CO" b="1" dirty="0">
                <a:solidFill>
                  <a:schemeClr val="tx1"/>
                </a:solidFill>
              </a:rPr>
              <a:t>Decreto </a:t>
            </a:r>
            <a:r>
              <a:rPr lang="es-CO" b="1" dirty="0" smtClean="0">
                <a:solidFill>
                  <a:schemeClr val="tx1"/>
                </a:solidFill>
              </a:rPr>
              <a:t>00099</a:t>
            </a:r>
            <a:endParaRPr lang="es-CO" b="1" dirty="0">
              <a:solidFill>
                <a:schemeClr val="tx1"/>
              </a:solidFill>
            </a:endParaRPr>
          </a:p>
          <a:p>
            <a:pPr algn="ctr"/>
            <a:r>
              <a:rPr lang="es-CO" dirty="0">
                <a:solidFill>
                  <a:schemeClr val="tx1"/>
                </a:solidFill>
              </a:rPr>
              <a:t>25 de </a:t>
            </a:r>
            <a:r>
              <a:rPr lang="es-CO" dirty="0" smtClean="0">
                <a:solidFill>
                  <a:schemeClr val="tx1"/>
                </a:solidFill>
              </a:rPr>
              <a:t>Enero </a:t>
            </a:r>
            <a:r>
              <a:rPr lang="es-CO" dirty="0">
                <a:solidFill>
                  <a:schemeClr val="tx1"/>
                </a:solidFill>
              </a:rPr>
              <a:t>de 2013</a:t>
            </a:r>
          </a:p>
        </p:txBody>
      </p:sp>
      <p:sp>
        <p:nvSpPr>
          <p:cNvPr id="6" name="5 Rectángulo redondeado"/>
          <p:cNvSpPr/>
          <p:nvPr/>
        </p:nvSpPr>
        <p:spPr>
          <a:xfrm>
            <a:off x="1053109" y="2660415"/>
            <a:ext cx="2222747" cy="1111255"/>
          </a:xfrm>
          <a:prstGeom prst="roundRect">
            <a:avLst/>
          </a:prstGeom>
          <a:ln/>
        </p:spPr>
        <p:style>
          <a:lnRef idx="0">
            <a:schemeClr val="accent1"/>
          </a:lnRef>
          <a:fillRef idx="3">
            <a:schemeClr val="accent1"/>
          </a:fillRef>
          <a:effectRef idx="3">
            <a:schemeClr val="accent1"/>
          </a:effectRef>
          <a:fontRef idx="minor">
            <a:schemeClr val="lt1"/>
          </a:fontRef>
        </p:style>
        <p:txBody>
          <a:bodyPr lIns="100794" tIns="50397" rIns="100794" bIns="50397" rtlCol="0" anchor="ctr"/>
          <a:lstStyle/>
          <a:p>
            <a:pPr algn="ctr">
              <a:lnSpc>
                <a:spcPct val="80000"/>
              </a:lnSpc>
              <a:spcBef>
                <a:spcPct val="10000"/>
              </a:spcBef>
            </a:pPr>
            <a:r>
              <a:rPr lang="es-ES" sz="2800" b="1" dirty="0" smtClean="0">
                <a:solidFill>
                  <a:schemeClr val="tx1"/>
                </a:solidFill>
              </a:rPr>
              <a:t>NORMATIVA VIGENTE</a:t>
            </a:r>
            <a:endParaRPr lang="es-ES" sz="2800" b="1" dirty="0">
              <a:solidFill>
                <a:schemeClr val="tx1"/>
              </a:solidFill>
            </a:endParaRPr>
          </a:p>
        </p:txBody>
      </p:sp>
      <p:sp>
        <p:nvSpPr>
          <p:cNvPr id="7" name="6 Rectángulo redondeado"/>
          <p:cNvSpPr/>
          <p:nvPr/>
        </p:nvSpPr>
        <p:spPr>
          <a:xfrm>
            <a:off x="4788024" y="2853016"/>
            <a:ext cx="3049200" cy="7200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r>
              <a:rPr lang="es-CO" b="1" dirty="0">
                <a:solidFill>
                  <a:schemeClr val="tx1"/>
                </a:solidFill>
              </a:rPr>
              <a:t>Decreto 1070</a:t>
            </a:r>
          </a:p>
          <a:p>
            <a:pPr algn="ctr"/>
            <a:r>
              <a:rPr lang="es-CO" dirty="0">
                <a:solidFill>
                  <a:schemeClr val="tx1"/>
                </a:solidFill>
              </a:rPr>
              <a:t>28 de </a:t>
            </a:r>
            <a:r>
              <a:rPr lang="es-CO" dirty="0" smtClean="0">
                <a:solidFill>
                  <a:schemeClr val="tx1"/>
                </a:solidFill>
              </a:rPr>
              <a:t>Mayo </a:t>
            </a:r>
            <a:r>
              <a:rPr lang="es-CO" dirty="0">
                <a:solidFill>
                  <a:schemeClr val="tx1"/>
                </a:solidFill>
              </a:rPr>
              <a:t>de 2013</a:t>
            </a:r>
          </a:p>
        </p:txBody>
      </p:sp>
      <p:sp>
        <p:nvSpPr>
          <p:cNvPr id="8" name="7 Rectángulo redondeado"/>
          <p:cNvSpPr/>
          <p:nvPr/>
        </p:nvSpPr>
        <p:spPr>
          <a:xfrm>
            <a:off x="4860032" y="4077152"/>
            <a:ext cx="3049200" cy="7200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r>
              <a:rPr lang="es-CO" b="1" dirty="0">
                <a:solidFill>
                  <a:schemeClr val="tx1"/>
                </a:solidFill>
              </a:rPr>
              <a:t>Decreto 3032</a:t>
            </a:r>
          </a:p>
          <a:p>
            <a:pPr algn="ctr"/>
            <a:r>
              <a:rPr lang="es-CO" dirty="0">
                <a:solidFill>
                  <a:schemeClr val="tx1"/>
                </a:solidFill>
              </a:rPr>
              <a:t>27 de </a:t>
            </a:r>
            <a:r>
              <a:rPr lang="es-CO" dirty="0" smtClean="0">
                <a:solidFill>
                  <a:schemeClr val="tx1"/>
                </a:solidFill>
              </a:rPr>
              <a:t>Diciembre </a:t>
            </a:r>
            <a:r>
              <a:rPr lang="es-CO" dirty="0">
                <a:solidFill>
                  <a:schemeClr val="tx1"/>
                </a:solidFill>
              </a:rPr>
              <a:t>de 2013</a:t>
            </a:r>
          </a:p>
        </p:txBody>
      </p:sp>
      <p:sp>
        <p:nvSpPr>
          <p:cNvPr id="9" name="8 Rectángulo redondeado"/>
          <p:cNvSpPr/>
          <p:nvPr/>
        </p:nvSpPr>
        <p:spPr>
          <a:xfrm>
            <a:off x="4860032" y="5296907"/>
            <a:ext cx="3049200" cy="7200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r>
              <a:rPr lang="es-CO" b="1" dirty="0">
                <a:solidFill>
                  <a:schemeClr val="tx1"/>
                </a:solidFill>
              </a:rPr>
              <a:t>Decreto </a:t>
            </a:r>
            <a:r>
              <a:rPr lang="es-CO" b="1" dirty="0" smtClean="0">
                <a:solidFill>
                  <a:schemeClr val="tx1"/>
                </a:solidFill>
              </a:rPr>
              <a:t>2623</a:t>
            </a:r>
            <a:endParaRPr lang="es-CO" b="1" dirty="0">
              <a:solidFill>
                <a:schemeClr val="tx1"/>
              </a:solidFill>
            </a:endParaRPr>
          </a:p>
          <a:p>
            <a:pPr algn="ctr"/>
            <a:r>
              <a:rPr lang="es-CO" dirty="0" smtClean="0">
                <a:solidFill>
                  <a:schemeClr val="tx1"/>
                </a:solidFill>
              </a:rPr>
              <a:t>17 </a:t>
            </a:r>
            <a:r>
              <a:rPr lang="es-CO" dirty="0">
                <a:solidFill>
                  <a:schemeClr val="tx1"/>
                </a:solidFill>
              </a:rPr>
              <a:t>de </a:t>
            </a:r>
            <a:r>
              <a:rPr lang="es-CO" dirty="0" smtClean="0">
                <a:solidFill>
                  <a:schemeClr val="tx1"/>
                </a:solidFill>
              </a:rPr>
              <a:t>Diciembre </a:t>
            </a:r>
            <a:r>
              <a:rPr lang="es-CO" dirty="0">
                <a:solidFill>
                  <a:schemeClr val="tx1"/>
                </a:solidFill>
              </a:rPr>
              <a:t>de </a:t>
            </a:r>
            <a:r>
              <a:rPr lang="es-CO" dirty="0" smtClean="0">
                <a:solidFill>
                  <a:schemeClr val="tx1"/>
                </a:solidFill>
              </a:rPr>
              <a:t>2014</a:t>
            </a:r>
            <a:endParaRPr lang="es-CO" dirty="0">
              <a:solidFill>
                <a:schemeClr val="tx1"/>
              </a:solidFill>
            </a:endParaRPr>
          </a:p>
        </p:txBody>
      </p:sp>
      <p:grpSp>
        <p:nvGrpSpPr>
          <p:cNvPr id="12" name="11 Grupo"/>
          <p:cNvGrpSpPr/>
          <p:nvPr/>
        </p:nvGrpSpPr>
        <p:grpSpPr>
          <a:xfrm>
            <a:off x="4019773" y="764704"/>
            <a:ext cx="480219" cy="5040000"/>
            <a:chOff x="2658798" y="1403573"/>
            <a:chExt cx="396875" cy="5040560"/>
          </a:xfrm>
        </p:grpSpPr>
        <p:cxnSp>
          <p:nvCxnSpPr>
            <p:cNvPr id="13" name="12 Conector recto de flecha"/>
            <p:cNvCxnSpPr/>
            <p:nvPr/>
          </p:nvCxnSpPr>
          <p:spPr>
            <a:xfrm>
              <a:off x="2658798" y="2699861"/>
              <a:ext cx="396875" cy="0"/>
            </a:xfrm>
            <a:prstGeom prst="straightConnector1">
              <a:avLst/>
            </a:prstGeom>
            <a:ln w="190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a:off x="2658798" y="1403573"/>
              <a:ext cx="396875" cy="0"/>
            </a:xfrm>
            <a:prstGeom prst="straightConnector1">
              <a:avLst/>
            </a:prstGeom>
            <a:ln w="190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a:off x="2658798" y="5075981"/>
              <a:ext cx="396875" cy="0"/>
            </a:xfrm>
            <a:prstGeom prst="straightConnector1">
              <a:avLst/>
            </a:prstGeom>
            <a:ln w="190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a:off x="2658798" y="1403573"/>
              <a:ext cx="0" cy="5040000"/>
            </a:xfrm>
            <a:prstGeom prst="line">
              <a:avLst/>
            </a:prstGeom>
            <a:ln w="1905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a:off x="2658798" y="6444133"/>
              <a:ext cx="396875" cy="0"/>
            </a:xfrm>
            <a:prstGeom prst="straightConnector1">
              <a:avLst/>
            </a:prstGeom>
            <a:ln w="190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18" name="17 Rectángulo redondeado"/>
          <p:cNvSpPr/>
          <p:nvPr/>
        </p:nvSpPr>
        <p:spPr>
          <a:xfrm>
            <a:off x="4763160" y="404664"/>
            <a:ext cx="3049200" cy="7200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rtlCol="0" anchor="ctr"/>
          <a:lstStyle/>
          <a:p>
            <a:pPr algn="ctr"/>
            <a:r>
              <a:rPr lang="es-CO" b="1" dirty="0" smtClean="0">
                <a:solidFill>
                  <a:schemeClr val="tx1"/>
                </a:solidFill>
              </a:rPr>
              <a:t>Ley 1607</a:t>
            </a:r>
            <a:endParaRPr lang="es-CO" b="1" dirty="0">
              <a:solidFill>
                <a:schemeClr val="tx1"/>
              </a:solidFill>
            </a:endParaRPr>
          </a:p>
          <a:p>
            <a:pPr algn="ctr"/>
            <a:r>
              <a:rPr lang="es-CO" dirty="0" smtClean="0">
                <a:solidFill>
                  <a:schemeClr val="tx1"/>
                </a:solidFill>
              </a:rPr>
              <a:t>26 </a:t>
            </a:r>
            <a:r>
              <a:rPr lang="es-CO" dirty="0">
                <a:solidFill>
                  <a:schemeClr val="tx1"/>
                </a:solidFill>
              </a:rPr>
              <a:t>de </a:t>
            </a:r>
            <a:r>
              <a:rPr lang="es-CO" dirty="0" smtClean="0">
                <a:solidFill>
                  <a:schemeClr val="tx1"/>
                </a:solidFill>
              </a:rPr>
              <a:t>Diciembre </a:t>
            </a:r>
            <a:r>
              <a:rPr lang="es-CO" dirty="0">
                <a:solidFill>
                  <a:schemeClr val="tx1"/>
                </a:solidFill>
              </a:rPr>
              <a:t>de 2013</a:t>
            </a:r>
          </a:p>
        </p:txBody>
      </p:sp>
      <p:cxnSp>
        <p:nvCxnSpPr>
          <p:cNvPr id="19" name="18 Conector recto de flecha"/>
          <p:cNvCxnSpPr/>
          <p:nvPr/>
        </p:nvCxnSpPr>
        <p:spPr>
          <a:xfrm>
            <a:off x="4019773" y="3212976"/>
            <a:ext cx="480219" cy="0"/>
          </a:xfrm>
          <a:prstGeom prst="straightConnector1">
            <a:avLst/>
          </a:prstGeom>
          <a:ln w="190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69499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123728" y="1700808"/>
            <a:ext cx="5328592" cy="38884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400" b="1" dirty="0" smtClean="0">
                <a:solidFill>
                  <a:schemeClr val="tx1"/>
                </a:solidFill>
                <a:latin typeface="Arial" panose="020B0604020202020204" pitchFamily="34" charset="0"/>
                <a:cs typeface="Arial" panose="020B0604020202020204" pitchFamily="34" charset="0"/>
              </a:rPr>
              <a:t>VALOR PATRIMONIAL DE LOS ACTIVOS</a:t>
            </a:r>
            <a:endParaRPr lang="es-CO" sz="4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04554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619672" y="1196752"/>
            <a:ext cx="6048672" cy="43204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4000" dirty="0" smtClean="0">
                <a:solidFill>
                  <a:schemeClr val="tx1"/>
                </a:solidFill>
                <a:latin typeface="Arial" panose="020B0604020202020204" pitchFamily="34" charset="0"/>
                <a:cs typeface="Arial" panose="020B0604020202020204" pitchFamily="34" charset="0"/>
              </a:rPr>
              <a:t>La expresión </a:t>
            </a:r>
            <a:r>
              <a:rPr lang="es-CO" sz="4000" b="1" i="1" u="sng" dirty="0" smtClean="0">
                <a:solidFill>
                  <a:schemeClr val="tx1"/>
                </a:solidFill>
                <a:latin typeface="Arial" panose="020B0604020202020204" pitchFamily="34" charset="0"/>
                <a:cs typeface="Arial" panose="020B0604020202020204" pitchFamily="34" charset="0"/>
              </a:rPr>
              <a:t>``Valor Patrimonial``</a:t>
            </a:r>
            <a:r>
              <a:rPr lang="es-CO" sz="4000" dirty="0" smtClean="0">
                <a:solidFill>
                  <a:schemeClr val="tx1"/>
                </a:solidFill>
                <a:latin typeface="Arial" panose="020B0604020202020204" pitchFamily="34" charset="0"/>
                <a:cs typeface="Arial" panose="020B0604020202020204" pitchFamily="34" charset="0"/>
              </a:rPr>
              <a:t>      hace referencia a aquel valor por el deben ser denunciados fiscalmente los activos y pasivos.  </a:t>
            </a:r>
            <a:endParaRPr lang="es-CO" sz="4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41487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04" name="Rectangle 19"/>
          <p:cNvSpPr>
            <a:spLocks noChangeArrowheads="1"/>
          </p:cNvSpPr>
          <p:nvPr/>
        </p:nvSpPr>
        <p:spPr bwMode="auto">
          <a:xfrm rot="10800000" flipV="1">
            <a:off x="611560" y="580618"/>
            <a:ext cx="1800200" cy="369332"/>
          </a:xfrm>
          <a:prstGeom prst="rect">
            <a:avLst/>
          </a:prstGeom>
          <a:noFill/>
          <a:ln w="9525">
            <a:solidFill>
              <a:srgbClr val="0066FF"/>
            </a:solidFill>
            <a:miter lim="800000"/>
            <a:headEnd type="none" w="sm" len="sm"/>
            <a:tailEnd type="none" w="sm" len="sm"/>
          </a:ln>
          <a:effectLst>
            <a:prstShdw prst="shdw17" dist="17961" dir="13500000">
              <a:srgbClr val="003D99"/>
            </a:prstShdw>
          </a:effectLst>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1800" b="1" dirty="0" smtClean="0">
                <a:latin typeface="Arial" panose="020B0604020202020204" pitchFamily="34" charset="0"/>
              </a:rPr>
              <a:t>Vehículos</a:t>
            </a:r>
            <a:endParaRPr lang="es-CO" altLang="es-CO" sz="1800" b="1" dirty="0">
              <a:latin typeface="Arial" panose="020B0604020202020204" pitchFamily="34" charset="0"/>
            </a:endParaRPr>
          </a:p>
        </p:txBody>
      </p:sp>
      <p:sp>
        <p:nvSpPr>
          <p:cNvPr id="22" name="6 Marcador de pie de página"/>
          <p:cNvSpPr>
            <a:spLocks noGrp="1"/>
          </p:cNvSpPr>
          <p:nvPr>
            <p:ph type="ftr" sz="quarter" idx="11"/>
          </p:nvPr>
        </p:nvSpPr>
        <p:spPr/>
        <p:txBody>
          <a:bodyPr/>
          <a:lstStyle/>
          <a:p>
            <a:pPr algn="l"/>
            <a:r>
              <a:rPr lang="es-CO" dirty="0" smtClean="0">
                <a:solidFill>
                  <a:schemeClr val="bg1"/>
                </a:solidFill>
              </a:rPr>
              <a:t>Rafael Antonio Duarte  Nieto - Contador Público Tributarista</a:t>
            </a:r>
            <a:endParaRPr lang="es-CO" dirty="0">
              <a:solidFill>
                <a:schemeClr val="bg1"/>
              </a:solidFill>
            </a:endParaRPr>
          </a:p>
        </p:txBody>
      </p:sp>
      <p:sp>
        <p:nvSpPr>
          <p:cNvPr id="114719" name="21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fld id="{266FB99A-3092-4EA6-8E11-913BE7F2C26B}" type="slidenum">
              <a:rPr lang="es-ES" altLang="es-CO" sz="1400">
                <a:latin typeface="Times New Roman" panose="02020603050405020304" pitchFamily="18" charset="0"/>
              </a:rPr>
              <a:pPr>
                <a:spcBef>
                  <a:spcPct val="0"/>
                </a:spcBef>
                <a:buFontTx/>
                <a:buNone/>
              </a:pPr>
              <a:t>22</a:t>
            </a:fld>
            <a:endParaRPr lang="es-ES" altLang="es-CO" sz="1400">
              <a:latin typeface="Times New Roman" panose="02020603050405020304" pitchFamily="18" charset="0"/>
            </a:endParaRPr>
          </a:p>
        </p:txBody>
      </p:sp>
      <p:sp>
        <p:nvSpPr>
          <p:cNvPr id="16" name="15 Rectángulo"/>
          <p:cNvSpPr/>
          <p:nvPr/>
        </p:nvSpPr>
        <p:spPr>
          <a:xfrm>
            <a:off x="4716016" y="3068960"/>
            <a:ext cx="4320480"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latin typeface="Arial" pitchFamily="34" charset="0"/>
                <a:cs typeface="Arial" pitchFamily="34" charset="0"/>
              </a:rPr>
              <a:t>Por su costo fiscal art. 272 E.t.</a:t>
            </a:r>
            <a:endParaRPr lang="es-CO" b="1" dirty="0">
              <a:latin typeface="Arial" pitchFamily="34" charset="0"/>
              <a:cs typeface="Arial" pitchFamily="34" charset="0"/>
            </a:endParaRPr>
          </a:p>
        </p:txBody>
      </p:sp>
      <p:sp>
        <p:nvSpPr>
          <p:cNvPr id="34" name="33 Rectángulo"/>
          <p:cNvSpPr/>
          <p:nvPr/>
        </p:nvSpPr>
        <p:spPr>
          <a:xfrm>
            <a:off x="4716016" y="519336"/>
            <a:ext cx="4320480"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latin typeface="Arial" pitchFamily="34" charset="0"/>
                <a:cs typeface="Arial" pitchFamily="34" charset="0"/>
              </a:rPr>
              <a:t>Costo de adquisición art. 267 E.T. </a:t>
            </a:r>
            <a:endParaRPr lang="es-CO" b="1" dirty="0">
              <a:latin typeface="Arial" pitchFamily="34" charset="0"/>
              <a:cs typeface="Arial" pitchFamily="34" charset="0"/>
            </a:endParaRPr>
          </a:p>
        </p:txBody>
      </p:sp>
      <p:sp>
        <p:nvSpPr>
          <p:cNvPr id="23" name="22 Rectángulo"/>
          <p:cNvSpPr/>
          <p:nvPr/>
        </p:nvSpPr>
        <p:spPr>
          <a:xfrm>
            <a:off x="4716016" y="1671464"/>
            <a:ext cx="4320480"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latin typeface="Arial" pitchFamily="34" charset="0"/>
                <a:cs typeface="Arial" pitchFamily="34" charset="0"/>
              </a:rPr>
              <a:t>Reglas señaladas art. 267 y 127-1 E.T. </a:t>
            </a:r>
            <a:endParaRPr lang="es-CO" b="1" dirty="0">
              <a:latin typeface="Arial" pitchFamily="34" charset="0"/>
              <a:cs typeface="Arial" pitchFamily="34" charset="0"/>
            </a:endParaRPr>
          </a:p>
        </p:txBody>
      </p:sp>
      <p:sp>
        <p:nvSpPr>
          <p:cNvPr id="24" name="Rectangle 19"/>
          <p:cNvSpPr>
            <a:spLocks noChangeArrowheads="1"/>
          </p:cNvSpPr>
          <p:nvPr/>
        </p:nvSpPr>
        <p:spPr bwMode="auto">
          <a:xfrm rot="10800000" flipV="1">
            <a:off x="611560" y="1497558"/>
            <a:ext cx="1800200" cy="923330"/>
          </a:xfrm>
          <a:prstGeom prst="rect">
            <a:avLst/>
          </a:prstGeom>
          <a:noFill/>
          <a:ln w="9525">
            <a:solidFill>
              <a:srgbClr val="0066FF"/>
            </a:solidFill>
            <a:miter lim="800000"/>
            <a:headEnd type="none" w="sm" len="sm"/>
            <a:tailEnd type="none" w="sm" len="sm"/>
          </a:ln>
          <a:effectLst>
            <a:prstShdw prst="shdw17" dist="17961" dir="13500000">
              <a:srgbClr val="003D99"/>
            </a:prstShdw>
          </a:effectLst>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1800" b="1" dirty="0" smtClean="0">
                <a:latin typeface="Arial" panose="020B0604020202020204" pitchFamily="34" charset="0"/>
              </a:rPr>
              <a:t>Bienes adquiridos por leasing</a:t>
            </a:r>
            <a:endParaRPr lang="es-CO" altLang="es-CO" sz="1800" b="1" dirty="0">
              <a:latin typeface="Arial" panose="020B0604020202020204" pitchFamily="34" charset="0"/>
            </a:endParaRPr>
          </a:p>
        </p:txBody>
      </p:sp>
      <p:sp>
        <p:nvSpPr>
          <p:cNvPr id="25" name="Rectangle 19"/>
          <p:cNvSpPr>
            <a:spLocks noChangeArrowheads="1"/>
          </p:cNvSpPr>
          <p:nvPr/>
        </p:nvSpPr>
        <p:spPr bwMode="auto">
          <a:xfrm rot="10800000" flipV="1">
            <a:off x="611561" y="3004209"/>
            <a:ext cx="1800200" cy="646331"/>
          </a:xfrm>
          <a:prstGeom prst="rect">
            <a:avLst/>
          </a:prstGeom>
          <a:noFill/>
          <a:ln w="9525">
            <a:solidFill>
              <a:srgbClr val="0066FF"/>
            </a:solidFill>
            <a:miter lim="800000"/>
            <a:headEnd type="none" w="sm" len="sm"/>
            <a:tailEnd type="none" w="sm" len="sm"/>
          </a:ln>
          <a:effectLst>
            <a:prstShdw prst="shdw17" dist="17961" dir="13500000">
              <a:srgbClr val="003D99"/>
            </a:prstShdw>
          </a:effectLst>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1800" b="1" dirty="0" smtClean="0">
                <a:latin typeface="Arial" panose="020B0604020202020204" pitchFamily="34" charset="0"/>
              </a:rPr>
              <a:t>Acciones y aportes</a:t>
            </a:r>
            <a:endParaRPr lang="es-CO" altLang="es-CO" sz="1800" b="1" dirty="0">
              <a:latin typeface="Arial" panose="020B0604020202020204" pitchFamily="34" charset="0"/>
            </a:endParaRPr>
          </a:p>
        </p:txBody>
      </p:sp>
      <p:sp>
        <p:nvSpPr>
          <p:cNvPr id="26" name="25 Rectángulo"/>
          <p:cNvSpPr/>
          <p:nvPr/>
        </p:nvSpPr>
        <p:spPr>
          <a:xfrm>
            <a:off x="4716014" y="4335760"/>
            <a:ext cx="4320481"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latin typeface="Arial" pitchFamily="34" charset="0"/>
                <a:cs typeface="Arial" pitchFamily="34" charset="0"/>
              </a:rPr>
              <a:t>El determinado por el gobierno nal.</a:t>
            </a:r>
            <a:endParaRPr lang="es-CO" b="1" dirty="0">
              <a:latin typeface="Arial" pitchFamily="34" charset="0"/>
              <a:cs typeface="Arial" pitchFamily="34" charset="0"/>
            </a:endParaRPr>
          </a:p>
        </p:txBody>
      </p:sp>
      <p:sp>
        <p:nvSpPr>
          <p:cNvPr id="27" name="Rectangle 19"/>
          <p:cNvSpPr>
            <a:spLocks noChangeArrowheads="1"/>
          </p:cNvSpPr>
          <p:nvPr/>
        </p:nvSpPr>
        <p:spPr bwMode="auto">
          <a:xfrm rot="10800000" flipV="1">
            <a:off x="611560" y="4222829"/>
            <a:ext cx="1800200" cy="646331"/>
          </a:xfrm>
          <a:prstGeom prst="rect">
            <a:avLst/>
          </a:prstGeom>
          <a:noFill/>
          <a:ln w="9525">
            <a:solidFill>
              <a:srgbClr val="0066FF"/>
            </a:solidFill>
            <a:miter lim="800000"/>
            <a:headEnd type="none" w="sm" len="sm"/>
            <a:tailEnd type="none" w="sm" len="sm"/>
          </a:ln>
          <a:effectLst>
            <a:prstShdw prst="shdw17" dist="17961" dir="13500000">
              <a:srgbClr val="003D99"/>
            </a:prstShdw>
          </a:effectLst>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1800" b="1" dirty="0" smtClean="0">
                <a:latin typeface="Arial" panose="020B0604020202020204" pitchFamily="34" charset="0"/>
              </a:rPr>
              <a:t>Valor de los semovientes</a:t>
            </a:r>
            <a:endParaRPr lang="es-CO" altLang="es-CO" sz="1800" b="1" dirty="0">
              <a:latin typeface="Arial" panose="020B0604020202020204" pitchFamily="34" charset="0"/>
            </a:endParaRPr>
          </a:p>
        </p:txBody>
      </p:sp>
      <p:sp>
        <p:nvSpPr>
          <p:cNvPr id="28" name="27 Rectángulo"/>
          <p:cNvSpPr/>
          <p:nvPr/>
        </p:nvSpPr>
        <p:spPr>
          <a:xfrm>
            <a:off x="4716015" y="5559896"/>
            <a:ext cx="4320480"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latin typeface="Arial" pitchFamily="34" charset="0"/>
                <a:cs typeface="Arial" pitchFamily="34" charset="0"/>
              </a:rPr>
              <a:t>Por su costo fiscal art. 277 E.T.</a:t>
            </a:r>
            <a:endParaRPr lang="es-CO" b="1" dirty="0">
              <a:latin typeface="Arial" pitchFamily="34" charset="0"/>
              <a:cs typeface="Arial" pitchFamily="34" charset="0"/>
            </a:endParaRPr>
          </a:p>
        </p:txBody>
      </p:sp>
      <p:sp>
        <p:nvSpPr>
          <p:cNvPr id="29" name="Rectangle 19"/>
          <p:cNvSpPr>
            <a:spLocks noChangeArrowheads="1"/>
          </p:cNvSpPr>
          <p:nvPr/>
        </p:nvSpPr>
        <p:spPr bwMode="auto">
          <a:xfrm rot="10800000" flipV="1">
            <a:off x="611560" y="5241974"/>
            <a:ext cx="1800200" cy="923330"/>
          </a:xfrm>
          <a:prstGeom prst="rect">
            <a:avLst/>
          </a:prstGeom>
          <a:noFill/>
          <a:ln w="9525">
            <a:solidFill>
              <a:srgbClr val="0066FF"/>
            </a:solidFill>
            <a:miter lim="800000"/>
            <a:headEnd type="none" w="sm" len="sm"/>
            <a:tailEnd type="none" w="sm" len="sm"/>
          </a:ln>
          <a:effectLst>
            <a:prstShdw prst="shdw17" dist="17961" dir="13500000">
              <a:srgbClr val="003D99"/>
            </a:prstShdw>
          </a:effectLst>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1800" b="1" dirty="0" smtClean="0">
                <a:latin typeface="Arial" panose="020B0604020202020204" pitchFamily="34" charset="0"/>
              </a:rPr>
              <a:t>Valor patrimonial de los inmuebles</a:t>
            </a:r>
            <a:endParaRPr lang="es-CO" altLang="es-CO" sz="1800" b="1" dirty="0">
              <a:latin typeface="Arial" panose="020B0604020202020204" pitchFamily="34" charset="0"/>
            </a:endParaRPr>
          </a:p>
        </p:txBody>
      </p:sp>
      <p:sp>
        <p:nvSpPr>
          <p:cNvPr id="9" name="8 Flecha a la derecha con muesca"/>
          <p:cNvSpPr/>
          <p:nvPr/>
        </p:nvSpPr>
        <p:spPr>
          <a:xfrm>
            <a:off x="3099526" y="519336"/>
            <a:ext cx="812653" cy="50405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0" name="29 Flecha a la derecha con muesca"/>
          <p:cNvSpPr/>
          <p:nvPr/>
        </p:nvSpPr>
        <p:spPr>
          <a:xfrm>
            <a:off x="3111275" y="1628800"/>
            <a:ext cx="812653" cy="50405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1" name="30 Flecha a la derecha con muesca"/>
          <p:cNvSpPr/>
          <p:nvPr/>
        </p:nvSpPr>
        <p:spPr>
          <a:xfrm>
            <a:off x="3111275" y="3068960"/>
            <a:ext cx="812653" cy="50405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2" name="31 Flecha a la derecha con muesca"/>
          <p:cNvSpPr/>
          <p:nvPr/>
        </p:nvSpPr>
        <p:spPr>
          <a:xfrm>
            <a:off x="3111275" y="4293096"/>
            <a:ext cx="812653" cy="50405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3" name="32 Flecha a la derecha con muesca"/>
          <p:cNvSpPr/>
          <p:nvPr/>
        </p:nvSpPr>
        <p:spPr>
          <a:xfrm>
            <a:off x="3111275" y="5517232"/>
            <a:ext cx="812653" cy="50405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785486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 calcmode="lin" valueType="num">
                                      <p:cBhvr>
                                        <p:cTn id="13" dur="1000" fill="hold"/>
                                        <p:tgtEl>
                                          <p:spTgt spid="34"/>
                                        </p:tgtEl>
                                        <p:attrNameLst>
                                          <p:attrName>ppt_w</p:attrName>
                                        </p:attrNameLst>
                                      </p:cBhvr>
                                      <p:tavLst>
                                        <p:tav tm="0">
                                          <p:val>
                                            <p:fltVal val="0"/>
                                          </p:val>
                                        </p:tav>
                                        <p:tav tm="100000">
                                          <p:val>
                                            <p:strVal val="#ppt_w"/>
                                          </p:val>
                                        </p:tav>
                                      </p:tavLst>
                                    </p:anim>
                                    <p:anim calcmode="lin" valueType="num">
                                      <p:cBhvr>
                                        <p:cTn id="14" dur="1000" fill="hold"/>
                                        <p:tgtEl>
                                          <p:spTgt spid="34"/>
                                        </p:tgtEl>
                                        <p:attrNameLst>
                                          <p:attrName>ppt_h</p:attrName>
                                        </p:attrNameLst>
                                      </p:cBhvr>
                                      <p:tavLst>
                                        <p:tav tm="0">
                                          <p:val>
                                            <p:fltVal val="0"/>
                                          </p:val>
                                        </p:tav>
                                        <p:tav tm="100000">
                                          <p:val>
                                            <p:strVal val="#ppt_h"/>
                                          </p:val>
                                        </p:tav>
                                      </p:tavLst>
                                    </p:anim>
                                    <p:anim calcmode="lin" valueType="num">
                                      <p:cBhvr>
                                        <p:cTn id="15" dur="1000" fill="hold"/>
                                        <p:tgtEl>
                                          <p:spTgt spid="34"/>
                                        </p:tgtEl>
                                        <p:attrNameLst>
                                          <p:attrName>style.rotation</p:attrName>
                                        </p:attrNameLst>
                                      </p:cBhvr>
                                      <p:tavLst>
                                        <p:tav tm="0">
                                          <p:val>
                                            <p:fltVal val="90"/>
                                          </p:val>
                                        </p:tav>
                                        <p:tav tm="100000">
                                          <p:val>
                                            <p:fltVal val="0"/>
                                          </p:val>
                                        </p:tav>
                                      </p:tavLst>
                                    </p:anim>
                                    <p:animEffect transition="in" filter="fade">
                                      <p:cBhvr>
                                        <p:cTn id="16" dur="1000"/>
                                        <p:tgtEl>
                                          <p:spTgt spid="34"/>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p:cTn id="21" dur="1000" fill="hold"/>
                                        <p:tgtEl>
                                          <p:spTgt spid="30"/>
                                        </p:tgtEl>
                                        <p:attrNameLst>
                                          <p:attrName>ppt_w</p:attrName>
                                        </p:attrNameLst>
                                      </p:cBhvr>
                                      <p:tavLst>
                                        <p:tav tm="0">
                                          <p:val>
                                            <p:fltVal val="0"/>
                                          </p:val>
                                        </p:tav>
                                        <p:tav tm="100000">
                                          <p:val>
                                            <p:strVal val="#ppt_w"/>
                                          </p:val>
                                        </p:tav>
                                      </p:tavLst>
                                    </p:anim>
                                    <p:anim calcmode="lin" valueType="num">
                                      <p:cBhvr>
                                        <p:cTn id="22" dur="1000" fill="hold"/>
                                        <p:tgtEl>
                                          <p:spTgt spid="30"/>
                                        </p:tgtEl>
                                        <p:attrNameLst>
                                          <p:attrName>ppt_h</p:attrName>
                                        </p:attrNameLst>
                                      </p:cBhvr>
                                      <p:tavLst>
                                        <p:tav tm="0">
                                          <p:val>
                                            <p:fltVal val="0"/>
                                          </p:val>
                                        </p:tav>
                                        <p:tav tm="100000">
                                          <p:val>
                                            <p:strVal val="#ppt_h"/>
                                          </p:val>
                                        </p:tav>
                                      </p:tavLst>
                                    </p:anim>
                                    <p:anim calcmode="lin" valueType="num">
                                      <p:cBhvr>
                                        <p:cTn id="23" dur="1000" fill="hold"/>
                                        <p:tgtEl>
                                          <p:spTgt spid="30"/>
                                        </p:tgtEl>
                                        <p:attrNameLst>
                                          <p:attrName>style.rotation</p:attrName>
                                        </p:attrNameLst>
                                      </p:cBhvr>
                                      <p:tavLst>
                                        <p:tav tm="0">
                                          <p:val>
                                            <p:fltVal val="90"/>
                                          </p:val>
                                        </p:tav>
                                        <p:tav tm="100000">
                                          <p:val>
                                            <p:fltVal val="0"/>
                                          </p:val>
                                        </p:tav>
                                      </p:tavLst>
                                    </p:anim>
                                    <p:animEffect transition="in" filter="fade">
                                      <p:cBhvr>
                                        <p:cTn id="24" dur="1000"/>
                                        <p:tgtEl>
                                          <p:spTgt spid="30"/>
                                        </p:tgtEl>
                                      </p:cBhvr>
                                    </p:animEffect>
                                  </p:childTnLst>
                                </p:cTn>
                              </p:par>
                              <p:par>
                                <p:cTn id="25" presetID="3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1000" fill="hold"/>
                                        <p:tgtEl>
                                          <p:spTgt spid="23"/>
                                        </p:tgtEl>
                                        <p:attrNameLst>
                                          <p:attrName>ppt_w</p:attrName>
                                        </p:attrNameLst>
                                      </p:cBhvr>
                                      <p:tavLst>
                                        <p:tav tm="0">
                                          <p:val>
                                            <p:fltVal val="0"/>
                                          </p:val>
                                        </p:tav>
                                        <p:tav tm="100000">
                                          <p:val>
                                            <p:strVal val="#ppt_w"/>
                                          </p:val>
                                        </p:tav>
                                      </p:tavLst>
                                    </p:anim>
                                    <p:anim calcmode="lin" valueType="num">
                                      <p:cBhvr>
                                        <p:cTn id="28" dur="1000" fill="hold"/>
                                        <p:tgtEl>
                                          <p:spTgt spid="23"/>
                                        </p:tgtEl>
                                        <p:attrNameLst>
                                          <p:attrName>ppt_h</p:attrName>
                                        </p:attrNameLst>
                                      </p:cBhvr>
                                      <p:tavLst>
                                        <p:tav tm="0">
                                          <p:val>
                                            <p:fltVal val="0"/>
                                          </p:val>
                                        </p:tav>
                                        <p:tav tm="100000">
                                          <p:val>
                                            <p:strVal val="#ppt_h"/>
                                          </p:val>
                                        </p:tav>
                                      </p:tavLst>
                                    </p:anim>
                                    <p:anim calcmode="lin" valueType="num">
                                      <p:cBhvr>
                                        <p:cTn id="29" dur="1000" fill="hold"/>
                                        <p:tgtEl>
                                          <p:spTgt spid="23"/>
                                        </p:tgtEl>
                                        <p:attrNameLst>
                                          <p:attrName>style.rotation</p:attrName>
                                        </p:attrNameLst>
                                      </p:cBhvr>
                                      <p:tavLst>
                                        <p:tav tm="0">
                                          <p:val>
                                            <p:fltVal val="90"/>
                                          </p:val>
                                        </p:tav>
                                        <p:tav tm="100000">
                                          <p:val>
                                            <p:fltVal val="0"/>
                                          </p:val>
                                        </p:tav>
                                      </p:tavLst>
                                    </p:anim>
                                    <p:animEffect transition="in" filter="fade">
                                      <p:cBhvr>
                                        <p:cTn id="30" dur="10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cBhvr>
                                        <p:cTn id="35" dur="1000" fill="hold"/>
                                        <p:tgtEl>
                                          <p:spTgt spid="31"/>
                                        </p:tgtEl>
                                        <p:attrNameLst>
                                          <p:attrName>ppt_w</p:attrName>
                                        </p:attrNameLst>
                                      </p:cBhvr>
                                      <p:tavLst>
                                        <p:tav tm="0">
                                          <p:val>
                                            <p:fltVal val="0"/>
                                          </p:val>
                                        </p:tav>
                                        <p:tav tm="100000">
                                          <p:val>
                                            <p:strVal val="#ppt_w"/>
                                          </p:val>
                                        </p:tav>
                                      </p:tavLst>
                                    </p:anim>
                                    <p:anim calcmode="lin" valueType="num">
                                      <p:cBhvr>
                                        <p:cTn id="36" dur="1000" fill="hold"/>
                                        <p:tgtEl>
                                          <p:spTgt spid="31"/>
                                        </p:tgtEl>
                                        <p:attrNameLst>
                                          <p:attrName>ppt_h</p:attrName>
                                        </p:attrNameLst>
                                      </p:cBhvr>
                                      <p:tavLst>
                                        <p:tav tm="0">
                                          <p:val>
                                            <p:fltVal val="0"/>
                                          </p:val>
                                        </p:tav>
                                        <p:tav tm="100000">
                                          <p:val>
                                            <p:strVal val="#ppt_h"/>
                                          </p:val>
                                        </p:tav>
                                      </p:tavLst>
                                    </p:anim>
                                    <p:anim calcmode="lin" valueType="num">
                                      <p:cBhvr>
                                        <p:cTn id="37" dur="1000" fill="hold"/>
                                        <p:tgtEl>
                                          <p:spTgt spid="31"/>
                                        </p:tgtEl>
                                        <p:attrNameLst>
                                          <p:attrName>style.rotation</p:attrName>
                                        </p:attrNameLst>
                                      </p:cBhvr>
                                      <p:tavLst>
                                        <p:tav tm="0">
                                          <p:val>
                                            <p:fltVal val="90"/>
                                          </p:val>
                                        </p:tav>
                                        <p:tav tm="100000">
                                          <p:val>
                                            <p:fltVal val="0"/>
                                          </p:val>
                                        </p:tav>
                                      </p:tavLst>
                                    </p:anim>
                                    <p:animEffect transition="in" filter="fade">
                                      <p:cBhvr>
                                        <p:cTn id="38" dur="1000"/>
                                        <p:tgtEl>
                                          <p:spTgt spid="31"/>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p:cTn id="41" dur="1000" fill="hold"/>
                                        <p:tgtEl>
                                          <p:spTgt spid="16"/>
                                        </p:tgtEl>
                                        <p:attrNameLst>
                                          <p:attrName>ppt_w</p:attrName>
                                        </p:attrNameLst>
                                      </p:cBhvr>
                                      <p:tavLst>
                                        <p:tav tm="0">
                                          <p:val>
                                            <p:fltVal val="0"/>
                                          </p:val>
                                        </p:tav>
                                        <p:tav tm="100000">
                                          <p:val>
                                            <p:strVal val="#ppt_w"/>
                                          </p:val>
                                        </p:tav>
                                      </p:tavLst>
                                    </p:anim>
                                    <p:anim calcmode="lin" valueType="num">
                                      <p:cBhvr>
                                        <p:cTn id="42" dur="1000" fill="hold"/>
                                        <p:tgtEl>
                                          <p:spTgt spid="16"/>
                                        </p:tgtEl>
                                        <p:attrNameLst>
                                          <p:attrName>ppt_h</p:attrName>
                                        </p:attrNameLst>
                                      </p:cBhvr>
                                      <p:tavLst>
                                        <p:tav tm="0">
                                          <p:val>
                                            <p:fltVal val="0"/>
                                          </p:val>
                                        </p:tav>
                                        <p:tav tm="100000">
                                          <p:val>
                                            <p:strVal val="#ppt_h"/>
                                          </p:val>
                                        </p:tav>
                                      </p:tavLst>
                                    </p:anim>
                                    <p:anim calcmode="lin" valueType="num">
                                      <p:cBhvr>
                                        <p:cTn id="43" dur="1000" fill="hold"/>
                                        <p:tgtEl>
                                          <p:spTgt spid="16"/>
                                        </p:tgtEl>
                                        <p:attrNameLst>
                                          <p:attrName>style.rotation</p:attrName>
                                        </p:attrNameLst>
                                      </p:cBhvr>
                                      <p:tavLst>
                                        <p:tav tm="0">
                                          <p:val>
                                            <p:fltVal val="90"/>
                                          </p:val>
                                        </p:tav>
                                        <p:tav tm="100000">
                                          <p:val>
                                            <p:fltVal val="0"/>
                                          </p:val>
                                        </p:tav>
                                      </p:tavLst>
                                    </p:anim>
                                    <p:animEffect transition="in" filter="fade">
                                      <p:cBhvr>
                                        <p:cTn id="44" dur="1000"/>
                                        <p:tgtEl>
                                          <p:spTgt spid="16"/>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anim calcmode="lin" valueType="num">
                                      <p:cBhvr>
                                        <p:cTn id="49" dur="1000" fill="hold"/>
                                        <p:tgtEl>
                                          <p:spTgt spid="32"/>
                                        </p:tgtEl>
                                        <p:attrNameLst>
                                          <p:attrName>ppt_w</p:attrName>
                                        </p:attrNameLst>
                                      </p:cBhvr>
                                      <p:tavLst>
                                        <p:tav tm="0">
                                          <p:val>
                                            <p:fltVal val="0"/>
                                          </p:val>
                                        </p:tav>
                                        <p:tav tm="100000">
                                          <p:val>
                                            <p:strVal val="#ppt_w"/>
                                          </p:val>
                                        </p:tav>
                                      </p:tavLst>
                                    </p:anim>
                                    <p:anim calcmode="lin" valueType="num">
                                      <p:cBhvr>
                                        <p:cTn id="50" dur="1000" fill="hold"/>
                                        <p:tgtEl>
                                          <p:spTgt spid="32"/>
                                        </p:tgtEl>
                                        <p:attrNameLst>
                                          <p:attrName>ppt_h</p:attrName>
                                        </p:attrNameLst>
                                      </p:cBhvr>
                                      <p:tavLst>
                                        <p:tav tm="0">
                                          <p:val>
                                            <p:fltVal val="0"/>
                                          </p:val>
                                        </p:tav>
                                        <p:tav tm="100000">
                                          <p:val>
                                            <p:strVal val="#ppt_h"/>
                                          </p:val>
                                        </p:tav>
                                      </p:tavLst>
                                    </p:anim>
                                    <p:anim calcmode="lin" valueType="num">
                                      <p:cBhvr>
                                        <p:cTn id="51" dur="1000" fill="hold"/>
                                        <p:tgtEl>
                                          <p:spTgt spid="32"/>
                                        </p:tgtEl>
                                        <p:attrNameLst>
                                          <p:attrName>style.rotation</p:attrName>
                                        </p:attrNameLst>
                                      </p:cBhvr>
                                      <p:tavLst>
                                        <p:tav tm="0">
                                          <p:val>
                                            <p:fltVal val="90"/>
                                          </p:val>
                                        </p:tav>
                                        <p:tav tm="100000">
                                          <p:val>
                                            <p:fltVal val="0"/>
                                          </p:val>
                                        </p:tav>
                                      </p:tavLst>
                                    </p:anim>
                                    <p:animEffect transition="in" filter="fade">
                                      <p:cBhvr>
                                        <p:cTn id="52" dur="1000"/>
                                        <p:tgtEl>
                                          <p:spTgt spid="32"/>
                                        </p:tgtEl>
                                      </p:cBhvr>
                                    </p:animEffect>
                                  </p:childTnLst>
                                </p:cTn>
                              </p:par>
                              <p:par>
                                <p:cTn id="53" presetID="31" presetClass="entr" presetSubtype="0" fill="hold" grpId="0" nodeType="with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p:cTn id="55" dur="1000" fill="hold"/>
                                        <p:tgtEl>
                                          <p:spTgt spid="26"/>
                                        </p:tgtEl>
                                        <p:attrNameLst>
                                          <p:attrName>ppt_w</p:attrName>
                                        </p:attrNameLst>
                                      </p:cBhvr>
                                      <p:tavLst>
                                        <p:tav tm="0">
                                          <p:val>
                                            <p:fltVal val="0"/>
                                          </p:val>
                                        </p:tav>
                                        <p:tav tm="100000">
                                          <p:val>
                                            <p:strVal val="#ppt_w"/>
                                          </p:val>
                                        </p:tav>
                                      </p:tavLst>
                                    </p:anim>
                                    <p:anim calcmode="lin" valueType="num">
                                      <p:cBhvr>
                                        <p:cTn id="56" dur="1000" fill="hold"/>
                                        <p:tgtEl>
                                          <p:spTgt spid="26"/>
                                        </p:tgtEl>
                                        <p:attrNameLst>
                                          <p:attrName>ppt_h</p:attrName>
                                        </p:attrNameLst>
                                      </p:cBhvr>
                                      <p:tavLst>
                                        <p:tav tm="0">
                                          <p:val>
                                            <p:fltVal val="0"/>
                                          </p:val>
                                        </p:tav>
                                        <p:tav tm="100000">
                                          <p:val>
                                            <p:strVal val="#ppt_h"/>
                                          </p:val>
                                        </p:tav>
                                      </p:tavLst>
                                    </p:anim>
                                    <p:anim calcmode="lin" valueType="num">
                                      <p:cBhvr>
                                        <p:cTn id="57" dur="1000" fill="hold"/>
                                        <p:tgtEl>
                                          <p:spTgt spid="26"/>
                                        </p:tgtEl>
                                        <p:attrNameLst>
                                          <p:attrName>style.rotation</p:attrName>
                                        </p:attrNameLst>
                                      </p:cBhvr>
                                      <p:tavLst>
                                        <p:tav tm="0">
                                          <p:val>
                                            <p:fltVal val="90"/>
                                          </p:val>
                                        </p:tav>
                                        <p:tav tm="100000">
                                          <p:val>
                                            <p:fltVal val="0"/>
                                          </p:val>
                                        </p:tav>
                                      </p:tavLst>
                                    </p:anim>
                                    <p:animEffect transition="in" filter="fade">
                                      <p:cBhvr>
                                        <p:cTn id="58" dur="1000"/>
                                        <p:tgtEl>
                                          <p:spTgt spid="26"/>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p:cTn id="63" dur="1000" fill="hold"/>
                                        <p:tgtEl>
                                          <p:spTgt spid="33"/>
                                        </p:tgtEl>
                                        <p:attrNameLst>
                                          <p:attrName>ppt_w</p:attrName>
                                        </p:attrNameLst>
                                      </p:cBhvr>
                                      <p:tavLst>
                                        <p:tav tm="0">
                                          <p:val>
                                            <p:fltVal val="0"/>
                                          </p:val>
                                        </p:tav>
                                        <p:tav tm="100000">
                                          <p:val>
                                            <p:strVal val="#ppt_w"/>
                                          </p:val>
                                        </p:tav>
                                      </p:tavLst>
                                    </p:anim>
                                    <p:anim calcmode="lin" valueType="num">
                                      <p:cBhvr>
                                        <p:cTn id="64" dur="1000" fill="hold"/>
                                        <p:tgtEl>
                                          <p:spTgt spid="33"/>
                                        </p:tgtEl>
                                        <p:attrNameLst>
                                          <p:attrName>ppt_h</p:attrName>
                                        </p:attrNameLst>
                                      </p:cBhvr>
                                      <p:tavLst>
                                        <p:tav tm="0">
                                          <p:val>
                                            <p:fltVal val="0"/>
                                          </p:val>
                                        </p:tav>
                                        <p:tav tm="100000">
                                          <p:val>
                                            <p:strVal val="#ppt_h"/>
                                          </p:val>
                                        </p:tav>
                                      </p:tavLst>
                                    </p:anim>
                                    <p:anim calcmode="lin" valueType="num">
                                      <p:cBhvr>
                                        <p:cTn id="65" dur="1000" fill="hold"/>
                                        <p:tgtEl>
                                          <p:spTgt spid="33"/>
                                        </p:tgtEl>
                                        <p:attrNameLst>
                                          <p:attrName>style.rotation</p:attrName>
                                        </p:attrNameLst>
                                      </p:cBhvr>
                                      <p:tavLst>
                                        <p:tav tm="0">
                                          <p:val>
                                            <p:fltVal val="90"/>
                                          </p:val>
                                        </p:tav>
                                        <p:tav tm="100000">
                                          <p:val>
                                            <p:fltVal val="0"/>
                                          </p:val>
                                        </p:tav>
                                      </p:tavLst>
                                    </p:anim>
                                    <p:animEffect transition="in" filter="fade">
                                      <p:cBhvr>
                                        <p:cTn id="66" dur="1000"/>
                                        <p:tgtEl>
                                          <p:spTgt spid="33"/>
                                        </p:tgtEl>
                                      </p:cBhvr>
                                    </p:animEffect>
                                  </p:childTnLst>
                                </p:cTn>
                              </p:par>
                              <p:par>
                                <p:cTn id="67" presetID="31" presetClass="entr" presetSubtype="0"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anim calcmode="lin" valueType="num">
                                      <p:cBhvr>
                                        <p:cTn id="69" dur="1000" fill="hold"/>
                                        <p:tgtEl>
                                          <p:spTgt spid="28"/>
                                        </p:tgtEl>
                                        <p:attrNameLst>
                                          <p:attrName>ppt_w</p:attrName>
                                        </p:attrNameLst>
                                      </p:cBhvr>
                                      <p:tavLst>
                                        <p:tav tm="0">
                                          <p:val>
                                            <p:fltVal val="0"/>
                                          </p:val>
                                        </p:tav>
                                        <p:tav tm="100000">
                                          <p:val>
                                            <p:strVal val="#ppt_w"/>
                                          </p:val>
                                        </p:tav>
                                      </p:tavLst>
                                    </p:anim>
                                    <p:anim calcmode="lin" valueType="num">
                                      <p:cBhvr>
                                        <p:cTn id="70" dur="1000" fill="hold"/>
                                        <p:tgtEl>
                                          <p:spTgt spid="28"/>
                                        </p:tgtEl>
                                        <p:attrNameLst>
                                          <p:attrName>ppt_h</p:attrName>
                                        </p:attrNameLst>
                                      </p:cBhvr>
                                      <p:tavLst>
                                        <p:tav tm="0">
                                          <p:val>
                                            <p:fltVal val="0"/>
                                          </p:val>
                                        </p:tav>
                                        <p:tav tm="100000">
                                          <p:val>
                                            <p:strVal val="#ppt_h"/>
                                          </p:val>
                                        </p:tav>
                                      </p:tavLst>
                                    </p:anim>
                                    <p:anim calcmode="lin" valueType="num">
                                      <p:cBhvr>
                                        <p:cTn id="71" dur="1000" fill="hold"/>
                                        <p:tgtEl>
                                          <p:spTgt spid="28"/>
                                        </p:tgtEl>
                                        <p:attrNameLst>
                                          <p:attrName>style.rotation</p:attrName>
                                        </p:attrNameLst>
                                      </p:cBhvr>
                                      <p:tavLst>
                                        <p:tav tm="0">
                                          <p:val>
                                            <p:fltVal val="90"/>
                                          </p:val>
                                        </p:tav>
                                        <p:tav tm="100000">
                                          <p:val>
                                            <p:fltVal val="0"/>
                                          </p:val>
                                        </p:tav>
                                      </p:tavLst>
                                    </p:anim>
                                    <p:animEffect transition="in" filter="fade">
                                      <p:cBhvr>
                                        <p:cTn id="72"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4" grpId="0" animBg="1"/>
      <p:bldP spid="23" grpId="0" animBg="1"/>
      <p:bldP spid="26" grpId="0" animBg="1"/>
      <p:bldP spid="28" grpId="0" animBg="1"/>
      <p:bldP spid="9" grpId="0" animBg="1"/>
      <p:bldP spid="30" grpId="0" animBg="1"/>
      <p:bldP spid="31" grpId="0" animBg="1"/>
      <p:bldP spid="32" grpId="0" animBg="1"/>
      <p:bldP spid="3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19" name="21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fld id="{266FB99A-3092-4EA6-8E11-913BE7F2C26B}" type="slidenum">
              <a:rPr lang="es-ES" altLang="es-CO" sz="1400">
                <a:latin typeface="Times New Roman" panose="02020603050405020304" pitchFamily="18" charset="0"/>
              </a:rPr>
              <a:pPr>
                <a:spcBef>
                  <a:spcPct val="0"/>
                </a:spcBef>
                <a:buFontTx/>
                <a:buNone/>
              </a:pPr>
              <a:t>23</a:t>
            </a:fld>
            <a:endParaRPr lang="es-ES" altLang="es-CO" sz="1400">
              <a:latin typeface="Times New Roman" panose="02020603050405020304" pitchFamily="18" charset="0"/>
            </a:endParaRPr>
          </a:p>
        </p:txBody>
      </p:sp>
      <p:sp>
        <p:nvSpPr>
          <p:cNvPr id="29" name="Rectangle 19"/>
          <p:cNvSpPr>
            <a:spLocks noChangeArrowheads="1"/>
          </p:cNvSpPr>
          <p:nvPr/>
        </p:nvSpPr>
        <p:spPr bwMode="auto">
          <a:xfrm rot="10800000" flipV="1">
            <a:off x="3491880" y="229871"/>
            <a:ext cx="2376264" cy="707886"/>
          </a:xfrm>
          <a:prstGeom prst="rect">
            <a:avLst/>
          </a:prstGeom>
          <a:noFill/>
          <a:ln w="9525">
            <a:solidFill>
              <a:srgbClr val="0066FF"/>
            </a:solidFill>
            <a:miter lim="800000"/>
            <a:headEnd type="none" w="sm" len="sm"/>
            <a:tailEnd type="none" w="sm" len="sm"/>
          </a:ln>
          <a:effectLst>
            <a:prstShdw prst="shdw17" dist="17961" dir="13500000">
              <a:srgbClr val="003D99"/>
            </a:prstShdw>
          </a:effectLst>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2000" b="1" dirty="0" smtClean="0">
                <a:latin typeface="Arial" panose="020B0604020202020204" pitchFamily="34" charset="0"/>
              </a:rPr>
              <a:t>Valor patrimonial de los inmuebles</a:t>
            </a:r>
            <a:endParaRPr lang="es-CO" altLang="es-CO" sz="2000" b="1" dirty="0">
              <a:latin typeface="Arial" panose="020B0604020202020204" pitchFamily="34" charset="0"/>
            </a:endParaRPr>
          </a:p>
        </p:txBody>
      </p:sp>
      <p:sp>
        <p:nvSpPr>
          <p:cNvPr id="8" name="7 Rectángulo redondeado"/>
          <p:cNvSpPr/>
          <p:nvPr/>
        </p:nvSpPr>
        <p:spPr>
          <a:xfrm>
            <a:off x="611560" y="3562330"/>
            <a:ext cx="1872208" cy="10908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latin typeface="Arial" pitchFamily="34" charset="0"/>
                <a:cs typeface="Arial" pitchFamily="34" charset="0"/>
              </a:rPr>
              <a:t>Costo fiscal</a:t>
            </a:r>
          </a:p>
          <a:p>
            <a:pPr algn="ctr"/>
            <a:r>
              <a:rPr lang="es-CO" sz="2000" b="1" dirty="0" smtClean="0">
                <a:latin typeface="Arial" pitchFamily="34" charset="0"/>
                <a:cs typeface="Arial" pitchFamily="34" charset="0"/>
              </a:rPr>
              <a:t>Art. 69 E.T.</a:t>
            </a:r>
            <a:endParaRPr lang="es-CO" sz="2000" b="1" dirty="0">
              <a:latin typeface="Arial" pitchFamily="34" charset="0"/>
              <a:cs typeface="Arial" pitchFamily="34" charset="0"/>
            </a:endParaRPr>
          </a:p>
        </p:txBody>
      </p:sp>
      <p:sp>
        <p:nvSpPr>
          <p:cNvPr id="35" name="34 Rectángulo redondeado"/>
          <p:cNvSpPr/>
          <p:nvPr/>
        </p:nvSpPr>
        <p:spPr>
          <a:xfrm>
            <a:off x="3707904" y="3562330"/>
            <a:ext cx="1872208" cy="10908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latin typeface="Arial" pitchFamily="34" charset="0"/>
                <a:cs typeface="Arial" pitchFamily="34" charset="0"/>
              </a:rPr>
              <a:t>Auto Avaluó</a:t>
            </a:r>
          </a:p>
          <a:p>
            <a:pPr algn="ctr"/>
            <a:r>
              <a:rPr lang="es-CO" sz="2000" b="1" dirty="0" smtClean="0">
                <a:latin typeface="Arial" pitchFamily="34" charset="0"/>
                <a:cs typeface="Arial" pitchFamily="34" charset="0"/>
              </a:rPr>
              <a:t>Art. 72 E.T.</a:t>
            </a:r>
            <a:endParaRPr lang="es-CO" sz="2000" b="1" dirty="0">
              <a:latin typeface="Arial" pitchFamily="34" charset="0"/>
              <a:cs typeface="Arial" pitchFamily="34" charset="0"/>
            </a:endParaRPr>
          </a:p>
        </p:txBody>
      </p:sp>
      <p:sp>
        <p:nvSpPr>
          <p:cNvPr id="37" name="36 Rectángulo redondeado"/>
          <p:cNvSpPr/>
          <p:nvPr/>
        </p:nvSpPr>
        <p:spPr>
          <a:xfrm>
            <a:off x="6588224" y="3573016"/>
            <a:ext cx="1872208"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latin typeface="Arial" pitchFamily="34" charset="0"/>
                <a:cs typeface="Arial" pitchFamily="34" charset="0"/>
              </a:rPr>
              <a:t>Factor</a:t>
            </a:r>
          </a:p>
          <a:p>
            <a:pPr algn="ctr"/>
            <a:r>
              <a:rPr lang="es-CO" sz="2000" b="1" dirty="0" smtClean="0">
                <a:latin typeface="Arial" pitchFamily="34" charset="0"/>
                <a:cs typeface="Arial" pitchFamily="34" charset="0"/>
              </a:rPr>
              <a:t>Art. 73 E.T.</a:t>
            </a:r>
            <a:endParaRPr lang="es-CO" sz="2000" b="1" dirty="0">
              <a:latin typeface="Arial" pitchFamily="34" charset="0"/>
              <a:cs typeface="Arial" pitchFamily="34" charset="0"/>
            </a:endParaRPr>
          </a:p>
        </p:txBody>
      </p:sp>
      <p:sp>
        <p:nvSpPr>
          <p:cNvPr id="10" name="9 Abrir llave"/>
          <p:cNvSpPr/>
          <p:nvPr/>
        </p:nvSpPr>
        <p:spPr>
          <a:xfrm rot="5400000">
            <a:off x="3851920" y="-387422"/>
            <a:ext cx="1296146" cy="6336706"/>
          </a:xfrm>
          <a:prstGeom prst="leftBrace">
            <a:avLst>
              <a:gd name="adj1" fmla="val 8333"/>
              <a:gd name="adj2" fmla="val 51186"/>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s-CO">
              <a:solidFill>
                <a:schemeClr val="accent3">
                  <a:lumMod val="75000"/>
                </a:schemeClr>
              </a:solidFill>
            </a:endParaRPr>
          </a:p>
        </p:txBody>
      </p:sp>
      <p:sp>
        <p:nvSpPr>
          <p:cNvPr id="39" name="Rectángulo 3"/>
          <p:cNvSpPr/>
          <p:nvPr/>
        </p:nvSpPr>
        <p:spPr>
          <a:xfrm>
            <a:off x="2771800" y="2996952"/>
            <a:ext cx="3348372"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solidFill>
                  <a:srgbClr val="FF0000"/>
                </a:solidFill>
                <a:latin typeface="Arial" panose="020B0604020202020204" pitchFamily="34" charset="0"/>
                <a:cs typeface="Arial" panose="020B0604020202020204" pitchFamily="34" charset="0"/>
              </a:rPr>
              <a:t>Personas naturales</a:t>
            </a:r>
            <a:endParaRPr lang="es-CO" sz="2000" b="1" dirty="0">
              <a:solidFill>
                <a:srgbClr val="FF0000"/>
              </a:solidFill>
              <a:latin typeface="Arial" panose="020B0604020202020204" pitchFamily="34" charset="0"/>
              <a:cs typeface="Arial" panose="020B0604020202020204" pitchFamily="34" charset="0"/>
            </a:endParaRPr>
          </a:p>
        </p:txBody>
      </p:sp>
      <p:sp>
        <p:nvSpPr>
          <p:cNvPr id="40" name="39 Abrir llave"/>
          <p:cNvSpPr/>
          <p:nvPr/>
        </p:nvSpPr>
        <p:spPr>
          <a:xfrm rot="16200000">
            <a:off x="2735795" y="3392997"/>
            <a:ext cx="936105" cy="3744416"/>
          </a:xfrm>
          <a:prstGeom prst="leftBrace">
            <a:avLst>
              <a:gd name="adj1" fmla="val 8333"/>
              <a:gd name="adj2" fmla="val 51186"/>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s-CO"/>
          </a:p>
        </p:txBody>
      </p:sp>
      <p:sp>
        <p:nvSpPr>
          <p:cNvPr id="41" name="Rectángulo 3"/>
          <p:cNvSpPr/>
          <p:nvPr/>
        </p:nvSpPr>
        <p:spPr>
          <a:xfrm>
            <a:off x="1583668" y="4869160"/>
            <a:ext cx="3348372"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solidFill>
                  <a:srgbClr val="FF0000"/>
                </a:solidFill>
                <a:latin typeface="Arial" panose="020B0604020202020204" pitchFamily="34" charset="0"/>
                <a:cs typeface="Arial" panose="020B0604020202020204" pitchFamily="34" charset="0"/>
              </a:rPr>
              <a:t>Personas Jurídicas</a:t>
            </a:r>
            <a:endParaRPr lang="es-CO" sz="2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87447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wipe(down)">
                                      <p:cBhvr>
                                        <p:cTn id="23" dur="580">
                                          <p:stCondLst>
                                            <p:cond delay="0"/>
                                          </p:stCondLst>
                                        </p:cTn>
                                        <p:tgtEl>
                                          <p:spTgt spid="39"/>
                                        </p:tgtEl>
                                      </p:cBhvr>
                                    </p:animEffect>
                                    <p:anim calcmode="lin" valueType="num">
                                      <p:cBhvr>
                                        <p:cTn id="24" dur="1822" tmFilter="0,0; 0.14,0.36; 0.43,0.73; 0.71,0.91; 1.0,1.0">
                                          <p:stCondLst>
                                            <p:cond delay="0"/>
                                          </p:stCondLst>
                                        </p:cTn>
                                        <p:tgtEl>
                                          <p:spTgt spid="39"/>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9"/>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9"/>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9"/>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9"/>
                                        </p:tgtEl>
                                        <p:attrNameLst>
                                          <p:attrName>ppt_y</p:attrName>
                                        </p:attrNameLst>
                                      </p:cBhvr>
                                      <p:tavLst>
                                        <p:tav tm="0" fmla="#ppt_y-sin(pi*$)/81">
                                          <p:val>
                                            <p:fltVal val="0"/>
                                          </p:val>
                                        </p:tav>
                                        <p:tav tm="100000">
                                          <p:val>
                                            <p:fltVal val="1"/>
                                          </p:val>
                                        </p:tav>
                                      </p:tavLst>
                                    </p:anim>
                                    <p:animScale>
                                      <p:cBhvr>
                                        <p:cTn id="29" dur="26">
                                          <p:stCondLst>
                                            <p:cond delay="650"/>
                                          </p:stCondLst>
                                        </p:cTn>
                                        <p:tgtEl>
                                          <p:spTgt spid="39"/>
                                        </p:tgtEl>
                                      </p:cBhvr>
                                      <p:to x="100000" y="60000"/>
                                    </p:animScale>
                                    <p:animScale>
                                      <p:cBhvr>
                                        <p:cTn id="30" dur="166" decel="50000">
                                          <p:stCondLst>
                                            <p:cond delay="676"/>
                                          </p:stCondLst>
                                        </p:cTn>
                                        <p:tgtEl>
                                          <p:spTgt spid="39"/>
                                        </p:tgtEl>
                                      </p:cBhvr>
                                      <p:to x="100000" y="100000"/>
                                    </p:animScale>
                                    <p:animScale>
                                      <p:cBhvr>
                                        <p:cTn id="31" dur="26">
                                          <p:stCondLst>
                                            <p:cond delay="1312"/>
                                          </p:stCondLst>
                                        </p:cTn>
                                        <p:tgtEl>
                                          <p:spTgt spid="39"/>
                                        </p:tgtEl>
                                      </p:cBhvr>
                                      <p:to x="100000" y="80000"/>
                                    </p:animScale>
                                    <p:animScale>
                                      <p:cBhvr>
                                        <p:cTn id="32" dur="166" decel="50000">
                                          <p:stCondLst>
                                            <p:cond delay="1338"/>
                                          </p:stCondLst>
                                        </p:cTn>
                                        <p:tgtEl>
                                          <p:spTgt spid="39"/>
                                        </p:tgtEl>
                                      </p:cBhvr>
                                      <p:to x="100000" y="100000"/>
                                    </p:animScale>
                                    <p:animScale>
                                      <p:cBhvr>
                                        <p:cTn id="33" dur="26">
                                          <p:stCondLst>
                                            <p:cond delay="1642"/>
                                          </p:stCondLst>
                                        </p:cTn>
                                        <p:tgtEl>
                                          <p:spTgt spid="39"/>
                                        </p:tgtEl>
                                      </p:cBhvr>
                                      <p:to x="100000" y="90000"/>
                                    </p:animScale>
                                    <p:animScale>
                                      <p:cBhvr>
                                        <p:cTn id="34" dur="166" decel="50000">
                                          <p:stCondLst>
                                            <p:cond delay="1668"/>
                                          </p:stCondLst>
                                        </p:cTn>
                                        <p:tgtEl>
                                          <p:spTgt spid="39"/>
                                        </p:tgtEl>
                                      </p:cBhvr>
                                      <p:to x="100000" y="100000"/>
                                    </p:animScale>
                                    <p:animScale>
                                      <p:cBhvr>
                                        <p:cTn id="35" dur="26">
                                          <p:stCondLst>
                                            <p:cond delay="1808"/>
                                          </p:stCondLst>
                                        </p:cTn>
                                        <p:tgtEl>
                                          <p:spTgt spid="39"/>
                                        </p:tgtEl>
                                      </p:cBhvr>
                                      <p:to x="100000" y="95000"/>
                                    </p:animScale>
                                    <p:animScale>
                                      <p:cBhvr>
                                        <p:cTn id="36" dur="166" decel="50000">
                                          <p:stCondLst>
                                            <p:cond delay="1834"/>
                                          </p:stCondLst>
                                        </p:cTn>
                                        <p:tgtEl>
                                          <p:spTgt spid="39"/>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1000" fill="hold"/>
                                        <p:tgtEl>
                                          <p:spTgt spid="41"/>
                                        </p:tgtEl>
                                        <p:attrNameLst>
                                          <p:attrName>ppt_w</p:attrName>
                                        </p:attrNameLst>
                                      </p:cBhvr>
                                      <p:tavLst>
                                        <p:tav tm="0">
                                          <p:val>
                                            <p:fltVal val="0"/>
                                          </p:val>
                                        </p:tav>
                                        <p:tav tm="100000">
                                          <p:val>
                                            <p:strVal val="#ppt_w"/>
                                          </p:val>
                                        </p:tav>
                                      </p:tavLst>
                                    </p:anim>
                                    <p:anim calcmode="lin" valueType="num">
                                      <p:cBhvr>
                                        <p:cTn id="42" dur="1000" fill="hold"/>
                                        <p:tgtEl>
                                          <p:spTgt spid="41"/>
                                        </p:tgtEl>
                                        <p:attrNameLst>
                                          <p:attrName>ppt_h</p:attrName>
                                        </p:attrNameLst>
                                      </p:cBhvr>
                                      <p:tavLst>
                                        <p:tav tm="0">
                                          <p:val>
                                            <p:fltVal val="0"/>
                                          </p:val>
                                        </p:tav>
                                        <p:tav tm="100000">
                                          <p:val>
                                            <p:strVal val="#ppt_h"/>
                                          </p:val>
                                        </p:tav>
                                      </p:tavLst>
                                    </p:anim>
                                    <p:anim calcmode="lin" valueType="num">
                                      <p:cBhvr>
                                        <p:cTn id="43" dur="1000" fill="hold"/>
                                        <p:tgtEl>
                                          <p:spTgt spid="41"/>
                                        </p:tgtEl>
                                        <p:attrNameLst>
                                          <p:attrName>style.rotation</p:attrName>
                                        </p:attrNameLst>
                                      </p:cBhvr>
                                      <p:tavLst>
                                        <p:tav tm="0">
                                          <p:val>
                                            <p:fltVal val="90"/>
                                          </p:val>
                                        </p:tav>
                                        <p:tav tm="100000">
                                          <p:val>
                                            <p:fltVal val="0"/>
                                          </p:val>
                                        </p:tav>
                                      </p:tavLst>
                                    </p:anim>
                                    <p:animEffect transition="in" filter="fade">
                                      <p:cBhvr>
                                        <p:cTn id="44" dur="1000"/>
                                        <p:tgtEl>
                                          <p:spTgt spid="41"/>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40"/>
                                        </p:tgtEl>
                                        <p:attrNameLst>
                                          <p:attrName>style.visibility</p:attrName>
                                        </p:attrNameLst>
                                      </p:cBhvr>
                                      <p:to>
                                        <p:strVal val="visible"/>
                                      </p:to>
                                    </p:set>
                                    <p:anim calcmode="lin" valueType="num">
                                      <p:cBhvr>
                                        <p:cTn id="47" dur="1000" fill="hold"/>
                                        <p:tgtEl>
                                          <p:spTgt spid="40"/>
                                        </p:tgtEl>
                                        <p:attrNameLst>
                                          <p:attrName>ppt_w</p:attrName>
                                        </p:attrNameLst>
                                      </p:cBhvr>
                                      <p:tavLst>
                                        <p:tav tm="0">
                                          <p:val>
                                            <p:fltVal val="0"/>
                                          </p:val>
                                        </p:tav>
                                        <p:tav tm="100000">
                                          <p:val>
                                            <p:strVal val="#ppt_w"/>
                                          </p:val>
                                        </p:tav>
                                      </p:tavLst>
                                    </p:anim>
                                    <p:anim calcmode="lin" valueType="num">
                                      <p:cBhvr>
                                        <p:cTn id="48" dur="1000" fill="hold"/>
                                        <p:tgtEl>
                                          <p:spTgt spid="40"/>
                                        </p:tgtEl>
                                        <p:attrNameLst>
                                          <p:attrName>ppt_h</p:attrName>
                                        </p:attrNameLst>
                                      </p:cBhvr>
                                      <p:tavLst>
                                        <p:tav tm="0">
                                          <p:val>
                                            <p:fltVal val="0"/>
                                          </p:val>
                                        </p:tav>
                                        <p:tav tm="100000">
                                          <p:val>
                                            <p:strVal val="#ppt_h"/>
                                          </p:val>
                                        </p:tav>
                                      </p:tavLst>
                                    </p:anim>
                                    <p:anim calcmode="lin" valueType="num">
                                      <p:cBhvr>
                                        <p:cTn id="49" dur="1000" fill="hold"/>
                                        <p:tgtEl>
                                          <p:spTgt spid="40"/>
                                        </p:tgtEl>
                                        <p:attrNameLst>
                                          <p:attrName>style.rotation</p:attrName>
                                        </p:attrNameLst>
                                      </p:cBhvr>
                                      <p:tavLst>
                                        <p:tav tm="0">
                                          <p:val>
                                            <p:fltVal val="90"/>
                                          </p:val>
                                        </p:tav>
                                        <p:tav tm="100000">
                                          <p:val>
                                            <p:fltVal val="0"/>
                                          </p:val>
                                        </p:tav>
                                      </p:tavLst>
                                    </p:anim>
                                    <p:animEffect transition="in" filter="fade">
                                      <p:cBhvr>
                                        <p:cTn id="50"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39" grpId="0" animBg="1"/>
      <p:bldP spid="40" grpId="0" animBg="1"/>
      <p:bldP spid="4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2111512476"/>
              </p:ext>
            </p:extLst>
          </p:nvPr>
        </p:nvGraphicFramePr>
        <p:xfrm>
          <a:off x="683568" y="836712"/>
          <a:ext cx="4248472" cy="2088233"/>
        </p:xfrm>
        <a:graphic>
          <a:graphicData uri="http://schemas.openxmlformats.org/drawingml/2006/table">
            <a:tbl>
              <a:tblPr>
                <a:tableStyleId>{5C22544A-7EE6-4342-B048-85BDC9FD1C3A}</a:tableStyleId>
              </a:tblPr>
              <a:tblGrid>
                <a:gridCol w="2869460"/>
                <a:gridCol w="1379012"/>
              </a:tblGrid>
              <a:tr h="299756">
                <a:tc gridSpan="2">
                  <a:txBody>
                    <a:bodyPr/>
                    <a:lstStyle/>
                    <a:p>
                      <a:pPr algn="ctr" fontAlgn="b"/>
                      <a:r>
                        <a:rPr lang="es-CO" sz="1800" b="1" u="none" strike="noStrike" dirty="0">
                          <a:solidFill>
                            <a:schemeClr val="tx1">
                              <a:lumMod val="95000"/>
                              <a:lumOff val="5000"/>
                            </a:schemeClr>
                          </a:solidFill>
                          <a:effectLst/>
                          <a:latin typeface="Arial" pitchFamily="34" charset="0"/>
                          <a:cs typeface="Arial" pitchFamily="34" charset="0"/>
                        </a:rPr>
                        <a:t>Art. 69 E.T. </a:t>
                      </a:r>
                      <a:endParaRPr lang="es-CO" sz="1800" b="1" i="0" u="none" strike="noStrike" dirty="0">
                        <a:solidFill>
                          <a:schemeClr val="tx1">
                            <a:lumMod val="95000"/>
                            <a:lumOff val="5000"/>
                          </a:schemeClr>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xBody>
                    <a:bodyPr/>
                    <a:lstStyle/>
                    <a:p>
                      <a:endParaRPr lang="es-CO"/>
                    </a:p>
                  </a:txBody>
                  <a:tcPr/>
                </a:tc>
              </a:tr>
              <a:tr h="589453">
                <a:tc>
                  <a:txBody>
                    <a:bodyPr/>
                    <a:lstStyle/>
                    <a:p>
                      <a:pPr algn="l" fontAlgn="b"/>
                      <a:r>
                        <a:rPr lang="es-CO" sz="1800" u="none" strike="noStrike" dirty="0">
                          <a:effectLst/>
                          <a:latin typeface="Arial" pitchFamily="34" charset="0"/>
                          <a:cs typeface="Arial" pitchFamily="34" charset="0"/>
                        </a:rPr>
                        <a:t>Valor declarado Dic. 31 de 2013 </a:t>
                      </a:r>
                      <a:r>
                        <a:rPr lang="es-CO" sz="1800" u="none" strike="noStrike" dirty="0" smtClean="0">
                          <a:effectLst/>
                          <a:latin typeface="Arial" pitchFamily="34" charset="0"/>
                          <a:cs typeface="Arial" pitchFamily="34" charset="0"/>
                        </a:rPr>
                        <a:t>(costo fiscal)</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u="none" strike="noStrike" dirty="0">
                          <a:effectLst/>
                          <a:latin typeface="Arial" pitchFamily="34" charset="0"/>
                          <a:cs typeface="Arial" pitchFamily="34" charset="0"/>
                        </a:rPr>
                        <a:t>                 113.430.000 </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9756">
                <a:tc>
                  <a:txBody>
                    <a:bodyPr/>
                    <a:lstStyle/>
                    <a:p>
                      <a:pPr algn="l" fontAlgn="b"/>
                      <a:r>
                        <a:rPr lang="es-CO" sz="1800" u="none" strike="noStrike">
                          <a:effectLst/>
                          <a:latin typeface="Arial" pitchFamily="34" charset="0"/>
                          <a:cs typeface="Arial" pitchFamily="34" charset="0"/>
                        </a:rPr>
                        <a:t>(+) Reajuste fiscal 2.89%</a:t>
                      </a:r>
                      <a:endParaRPr lang="es-CO" sz="18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u="none" strike="noStrike" dirty="0">
                          <a:effectLst/>
                          <a:latin typeface="Arial" pitchFamily="34" charset="0"/>
                          <a:cs typeface="Arial" pitchFamily="34" charset="0"/>
                        </a:rPr>
                        <a:t>   </a:t>
                      </a:r>
                      <a:r>
                        <a:rPr lang="es-CO" sz="1800" u="none" strike="noStrike" dirty="0" smtClean="0">
                          <a:effectLst/>
                          <a:latin typeface="Arial" pitchFamily="34" charset="0"/>
                          <a:cs typeface="Arial" pitchFamily="34" charset="0"/>
                        </a:rPr>
                        <a:t> </a:t>
                      </a:r>
                      <a:r>
                        <a:rPr lang="es-CO" sz="1800" u="none" strike="noStrike" dirty="0">
                          <a:effectLst/>
                          <a:latin typeface="Arial" pitchFamily="34" charset="0"/>
                          <a:cs typeface="Arial" pitchFamily="34" charset="0"/>
                        </a:rPr>
                        <a:t>3.278.127 </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9756">
                <a:tc>
                  <a:txBody>
                    <a:bodyPr/>
                    <a:lstStyle/>
                    <a:p>
                      <a:pPr algn="l" fontAlgn="b"/>
                      <a:r>
                        <a:rPr lang="es-CO" sz="1800" u="none" strike="noStrike">
                          <a:effectLst/>
                          <a:latin typeface="Arial" pitchFamily="34" charset="0"/>
                          <a:cs typeface="Arial" pitchFamily="34" charset="0"/>
                        </a:rPr>
                        <a:t>(+) Mejoras</a:t>
                      </a:r>
                      <a:endParaRPr lang="es-CO" sz="18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u="none" strike="noStrike" dirty="0" smtClean="0">
                          <a:effectLst/>
                          <a:latin typeface="Arial" pitchFamily="34" charset="0"/>
                          <a:cs typeface="Arial" pitchFamily="34" charset="0"/>
                        </a:rPr>
                        <a:t>    </a:t>
                      </a:r>
                      <a:r>
                        <a:rPr lang="es-CO" sz="1800" u="none" strike="noStrike" dirty="0">
                          <a:effectLst/>
                          <a:latin typeface="Arial" pitchFamily="34" charset="0"/>
                          <a:cs typeface="Arial" pitchFamily="34" charset="0"/>
                        </a:rPr>
                        <a:t>5.400.000 </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9756">
                <a:tc>
                  <a:txBody>
                    <a:bodyPr/>
                    <a:lstStyle/>
                    <a:p>
                      <a:pPr algn="l" fontAlgn="b"/>
                      <a:r>
                        <a:rPr lang="es-CO" sz="1800" u="none" strike="noStrike">
                          <a:effectLst/>
                          <a:latin typeface="Arial" pitchFamily="34" charset="0"/>
                          <a:cs typeface="Arial" pitchFamily="34" charset="0"/>
                        </a:rPr>
                        <a:t>(+) Valorizaciones pagadas</a:t>
                      </a:r>
                      <a:endParaRPr lang="es-CO" sz="18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u="none" strike="noStrike" dirty="0">
                          <a:effectLst/>
                          <a:latin typeface="Arial" pitchFamily="34" charset="0"/>
                          <a:cs typeface="Arial" pitchFamily="34" charset="0"/>
                        </a:rPr>
                        <a:t>   </a:t>
                      </a:r>
                      <a:r>
                        <a:rPr lang="es-CO" sz="1800" u="none" strike="noStrike" dirty="0" smtClean="0">
                          <a:effectLst/>
                          <a:latin typeface="Arial" pitchFamily="34" charset="0"/>
                          <a:cs typeface="Arial" pitchFamily="34" charset="0"/>
                        </a:rPr>
                        <a:t> </a:t>
                      </a:r>
                      <a:r>
                        <a:rPr lang="es-CO" sz="1800" u="none" strike="noStrike" dirty="0">
                          <a:effectLst/>
                          <a:latin typeface="Arial" pitchFamily="34" charset="0"/>
                          <a:cs typeface="Arial" pitchFamily="34" charset="0"/>
                        </a:rPr>
                        <a:t>1.500.000 </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9756">
                <a:tc>
                  <a:txBody>
                    <a:bodyPr/>
                    <a:lstStyle/>
                    <a:p>
                      <a:pPr algn="l" fontAlgn="b"/>
                      <a:r>
                        <a:rPr lang="es-CO" sz="1800" b="1" u="none" strike="noStrike" dirty="0">
                          <a:effectLst/>
                          <a:latin typeface="Arial" pitchFamily="34" charset="0"/>
                          <a:cs typeface="Arial" pitchFamily="34" charset="0"/>
                        </a:rPr>
                        <a:t>Costo fiscal año 2014</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b="1" u="none" strike="noStrike" dirty="0" smtClean="0">
                          <a:effectLst/>
                          <a:latin typeface="Arial" pitchFamily="34" charset="0"/>
                          <a:cs typeface="Arial" pitchFamily="34" charset="0"/>
                        </a:rPr>
                        <a:t> </a:t>
                      </a:r>
                      <a:r>
                        <a:rPr lang="es-CO" sz="1800" b="1" u="none" strike="noStrike" dirty="0">
                          <a:effectLst/>
                          <a:latin typeface="Arial" pitchFamily="34" charset="0"/>
                          <a:cs typeface="Arial" pitchFamily="34" charset="0"/>
                        </a:rPr>
                        <a:t>123.608.127 </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5" name="4 Tabla"/>
          <p:cNvGraphicFramePr>
            <a:graphicFrameLocks noGrp="1"/>
          </p:cNvGraphicFramePr>
          <p:nvPr>
            <p:extLst>
              <p:ext uri="{D42A27DB-BD31-4B8C-83A1-F6EECF244321}">
                <p14:modId xmlns:p14="http://schemas.microsoft.com/office/powerpoint/2010/main" val="2505381360"/>
              </p:ext>
            </p:extLst>
          </p:nvPr>
        </p:nvGraphicFramePr>
        <p:xfrm>
          <a:off x="5148064" y="836712"/>
          <a:ext cx="3873500" cy="2088233"/>
        </p:xfrm>
        <a:graphic>
          <a:graphicData uri="http://schemas.openxmlformats.org/drawingml/2006/table">
            <a:tbl>
              <a:tblPr>
                <a:tableStyleId>{5C22544A-7EE6-4342-B048-85BDC9FD1C3A}</a:tableStyleId>
              </a:tblPr>
              <a:tblGrid>
                <a:gridCol w="2448272"/>
                <a:gridCol w="1425228"/>
              </a:tblGrid>
              <a:tr h="423329">
                <a:tc gridSpan="2">
                  <a:txBody>
                    <a:bodyPr/>
                    <a:lstStyle/>
                    <a:p>
                      <a:pPr algn="ctr" fontAlgn="b"/>
                      <a:r>
                        <a:rPr lang="es-CO" sz="1800" b="1" u="none" strike="noStrike" dirty="0">
                          <a:effectLst/>
                          <a:latin typeface="Arial" pitchFamily="34" charset="0"/>
                          <a:cs typeface="Arial" pitchFamily="34" charset="0"/>
                        </a:rPr>
                        <a:t>Art. </a:t>
                      </a:r>
                      <a:r>
                        <a:rPr lang="es-CO" sz="1800" b="1" u="none" strike="noStrike" dirty="0" smtClean="0">
                          <a:effectLst/>
                          <a:latin typeface="Arial" pitchFamily="34" charset="0"/>
                          <a:cs typeface="Arial" pitchFamily="34" charset="0"/>
                        </a:rPr>
                        <a:t>72 </a:t>
                      </a:r>
                      <a:r>
                        <a:rPr lang="es-CO" sz="1800" b="1" u="none" strike="noStrike" dirty="0">
                          <a:effectLst/>
                          <a:latin typeface="Arial" pitchFamily="34" charset="0"/>
                          <a:cs typeface="Arial" pitchFamily="34" charset="0"/>
                        </a:rPr>
                        <a:t>E.T. </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xBody>
                    <a:bodyPr/>
                    <a:lstStyle/>
                    <a:p>
                      <a:endParaRPr lang="es-CO"/>
                    </a:p>
                  </a:txBody>
                  <a:tcPr/>
                </a:tc>
              </a:tr>
              <a:tr h="832452">
                <a:tc>
                  <a:txBody>
                    <a:bodyPr/>
                    <a:lstStyle/>
                    <a:p>
                      <a:pPr algn="ctr" fontAlgn="ctr"/>
                      <a:r>
                        <a:rPr lang="pt-BR" sz="1800" u="none" strike="noStrike" dirty="0">
                          <a:effectLst/>
                          <a:latin typeface="Arial" pitchFamily="34" charset="0"/>
                          <a:cs typeface="Arial" pitchFamily="34" charset="0"/>
                        </a:rPr>
                        <a:t>Auto Avalúo o </a:t>
                      </a:r>
                      <a:r>
                        <a:rPr lang="pt-BR" sz="1800" u="none" strike="noStrike" dirty="0" smtClean="0">
                          <a:effectLst/>
                          <a:latin typeface="Arial" pitchFamily="34" charset="0"/>
                          <a:cs typeface="Arial" pitchFamily="34" charset="0"/>
                        </a:rPr>
                        <a:t>avalúo catastral </a:t>
                      </a:r>
                      <a:r>
                        <a:rPr lang="pt-BR" sz="1800" u="none" strike="noStrike" dirty="0">
                          <a:effectLst/>
                          <a:latin typeface="Arial" pitchFamily="34" charset="0"/>
                          <a:cs typeface="Arial" pitchFamily="34" charset="0"/>
                        </a:rPr>
                        <a:t>actualizado</a:t>
                      </a:r>
                      <a:endParaRPr lang="pt-BR" sz="18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u="none" strike="noStrike" dirty="0">
                          <a:effectLst/>
                          <a:latin typeface="Arial" pitchFamily="34" charset="0"/>
                          <a:cs typeface="Arial" pitchFamily="34" charset="0"/>
                        </a:rPr>
                        <a:t>                 141.200.000 </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32452">
                <a:tc>
                  <a:txBody>
                    <a:bodyPr/>
                    <a:lstStyle/>
                    <a:p>
                      <a:pPr algn="l" fontAlgn="b"/>
                      <a:r>
                        <a:rPr lang="es-CO" sz="1800" b="1" u="none" strike="noStrike" dirty="0">
                          <a:effectLst/>
                          <a:latin typeface="Arial" pitchFamily="34" charset="0"/>
                          <a:cs typeface="Arial" pitchFamily="34" charset="0"/>
                        </a:rPr>
                        <a:t>Valor auto avalúo año 2014</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b="1" u="none" strike="noStrike" dirty="0">
                          <a:effectLst/>
                          <a:latin typeface="Arial" pitchFamily="34" charset="0"/>
                          <a:cs typeface="Arial" pitchFamily="34" charset="0"/>
                        </a:rPr>
                        <a:t>                 141.200.000 </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Rectángulo 3"/>
          <p:cNvSpPr/>
          <p:nvPr/>
        </p:nvSpPr>
        <p:spPr>
          <a:xfrm>
            <a:off x="2267744" y="0"/>
            <a:ext cx="5040560" cy="69269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solidFill>
                  <a:schemeClr val="tx1">
                    <a:lumMod val="95000"/>
                    <a:lumOff val="5000"/>
                  </a:schemeClr>
                </a:solidFill>
                <a:latin typeface="Arial" panose="020B0604020202020204" pitchFamily="34" charset="0"/>
                <a:cs typeface="Arial" panose="020B0604020202020204" pitchFamily="34" charset="0"/>
              </a:rPr>
              <a:t>Personas naturales - no Contabilidad</a:t>
            </a:r>
            <a:endParaRPr lang="es-CO" sz="2400" b="1" dirty="0">
              <a:solidFill>
                <a:schemeClr val="tx1">
                  <a:lumMod val="95000"/>
                  <a:lumOff val="5000"/>
                </a:schemeClr>
              </a:solidFill>
              <a:latin typeface="Arial" panose="020B0604020202020204" pitchFamily="34" charset="0"/>
              <a:cs typeface="Arial" panose="020B0604020202020204" pitchFamily="34" charset="0"/>
            </a:endParaRPr>
          </a:p>
        </p:txBody>
      </p:sp>
      <p:pic>
        <p:nvPicPr>
          <p:cNvPr id="8" name="Picture 10" descr="Gifs ANimados Flechas (10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72400" y="3068959"/>
            <a:ext cx="505782" cy="1224137"/>
          </a:xfrm>
          <a:prstGeom prst="rect">
            <a:avLst/>
          </a:prstGeom>
          <a:noFill/>
          <a:extLst>
            <a:ext uri="{909E8E84-426E-40DD-AFC4-6F175D3DCCD1}">
              <a14:hiddenFill xmlns:a14="http://schemas.microsoft.com/office/drawing/2010/main">
                <a:solidFill>
                  <a:srgbClr val="FFFFFF"/>
                </a:solidFill>
              </a14:hiddenFill>
            </a:ext>
          </a:extLst>
        </p:spPr>
      </p:pic>
      <p:sp>
        <p:nvSpPr>
          <p:cNvPr id="9" name="8 Elipse"/>
          <p:cNvSpPr/>
          <p:nvPr/>
        </p:nvSpPr>
        <p:spPr>
          <a:xfrm>
            <a:off x="7740352" y="4509120"/>
            <a:ext cx="1368152" cy="1008112"/>
          </a:xfrm>
          <a:prstGeom prst="ellipse">
            <a:avLst/>
          </a:prstGeom>
          <a:solidFill>
            <a:srgbClr val="00CC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latin typeface="Arial" pitchFamily="34" charset="0"/>
                <a:cs typeface="Arial" pitchFamily="34" charset="0"/>
              </a:rPr>
              <a:t>Costo Fiscal 2014</a:t>
            </a:r>
            <a:endParaRPr lang="es-CO" b="1" dirty="0">
              <a:latin typeface="Arial" pitchFamily="34" charset="0"/>
              <a:cs typeface="Arial" pitchFamily="34" charset="0"/>
            </a:endParaRPr>
          </a:p>
        </p:txBody>
      </p:sp>
      <p:sp>
        <p:nvSpPr>
          <p:cNvPr id="10" name="9 Flecha izquierda"/>
          <p:cNvSpPr/>
          <p:nvPr/>
        </p:nvSpPr>
        <p:spPr>
          <a:xfrm>
            <a:off x="5508104" y="4509120"/>
            <a:ext cx="2160240" cy="1152128"/>
          </a:xfrm>
          <a:prstGeom prst="leftArrow">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accent1">
                    <a:lumMod val="75000"/>
                  </a:schemeClr>
                </a:solidFill>
                <a:latin typeface="Arial" pitchFamily="34" charset="0"/>
                <a:cs typeface="Arial" pitchFamily="34" charset="0"/>
              </a:rPr>
              <a:t>Sin perjuicio del Art. 73 E.T.</a:t>
            </a:r>
            <a:endParaRPr lang="es-CO" b="1" dirty="0">
              <a:solidFill>
                <a:schemeClr val="accent1">
                  <a:lumMod val="75000"/>
                </a:schemeClr>
              </a:solidFill>
              <a:latin typeface="Arial" pitchFamily="34" charset="0"/>
              <a:cs typeface="Arial" pitchFamily="34" charset="0"/>
            </a:endParaRPr>
          </a:p>
        </p:txBody>
      </p:sp>
      <p:graphicFrame>
        <p:nvGraphicFramePr>
          <p:cNvPr id="11" name="10 Tabla"/>
          <p:cNvGraphicFramePr>
            <a:graphicFrameLocks noGrp="1"/>
          </p:cNvGraphicFramePr>
          <p:nvPr>
            <p:extLst>
              <p:ext uri="{D42A27DB-BD31-4B8C-83A1-F6EECF244321}">
                <p14:modId xmlns:p14="http://schemas.microsoft.com/office/powerpoint/2010/main" val="3944085813"/>
              </p:ext>
            </p:extLst>
          </p:nvPr>
        </p:nvGraphicFramePr>
        <p:xfrm>
          <a:off x="611560" y="4125431"/>
          <a:ext cx="4896544" cy="1967865"/>
        </p:xfrm>
        <a:graphic>
          <a:graphicData uri="http://schemas.openxmlformats.org/drawingml/2006/table">
            <a:tbl>
              <a:tblPr>
                <a:tableStyleId>{5C22544A-7EE6-4342-B048-85BDC9FD1C3A}</a:tableStyleId>
              </a:tblPr>
              <a:tblGrid>
                <a:gridCol w="3080971"/>
                <a:gridCol w="1815573"/>
              </a:tblGrid>
              <a:tr h="190500">
                <a:tc>
                  <a:txBody>
                    <a:bodyPr/>
                    <a:lstStyle/>
                    <a:p>
                      <a:pPr algn="l" fontAlgn="b"/>
                      <a:r>
                        <a:rPr lang="es-CO" sz="1800" u="none" strike="noStrike" dirty="0">
                          <a:effectLst/>
                          <a:latin typeface="Arial" pitchFamily="34" charset="0"/>
                          <a:cs typeface="Arial" pitchFamily="34" charset="0"/>
                        </a:rPr>
                        <a:t>Costo de </a:t>
                      </a:r>
                      <a:r>
                        <a:rPr lang="es-CO" sz="1800" u="none" strike="noStrike" dirty="0" smtClean="0">
                          <a:effectLst/>
                          <a:latin typeface="Arial" pitchFamily="34" charset="0"/>
                          <a:cs typeface="Arial" pitchFamily="34" charset="0"/>
                        </a:rPr>
                        <a:t>adquisición </a:t>
                      </a:r>
                      <a:r>
                        <a:rPr lang="es-CO" sz="1800" u="none" strike="noStrike" dirty="0">
                          <a:effectLst/>
                          <a:latin typeface="Arial" pitchFamily="34" charset="0"/>
                          <a:cs typeface="Arial" pitchFamily="34" charset="0"/>
                        </a:rPr>
                        <a:t>(junio de 2008)</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u="none" strike="noStrike" dirty="0">
                          <a:effectLst/>
                          <a:latin typeface="Arial" pitchFamily="34" charset="0"/>
                          <a:cs typeface="Arial" pitchFamily="34" charset="0"/>
                        </a:rPr>
                        <a:t>   </a:t>
                      </a:r>
                      <a:r>
                        <a:rPr lang="es-CO" sz="1800" u="none" strike="noStrike" dirty="0" smtClean="0">
                          <a:effectLst/>
                          <a:latin typeface="Arial" pitchFamily="34" charset="0"/>
                          <a:cs typeface="Arial" pitchFamily="34" charset="0"/>
                        </a:rPr>
                        <a:t>90.000.000 </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0500">
                <a:tc>
                  <a:txBody>
                    <a:bodyPr/>
                    <a:lstStyle/>
                    <a:p>
                      <a:pPr algn="l" fontAlgn="b"/>
                      <a:r>
                        <a:rPr lang="es-CO" sz="1800" u="none" strike="noStrike" dirty="0">
                          <a:effectLst/>
                          <a:latin typeface="Arial" pitchFamily="34" charset="0"/>
                          <a:cs typeface="Arial" pitchFamily="34" charset="0"/>
                        </a:rPr>
                        <a:t>Costo </a:t>
                      </a:r>
                      <a:r>
                        <a:rPr lang="es-CO" sz="1800" u="none" strike="noStrike" dirty="0" smtClean="0">
                          <a:effectLst/>
                          <a:latin typeface="Arial" pitchFamily="34" charset="0"/>
                          <a:cs typeface="Arial" pitchFamily="34" charset="0"/>
                        </a:rPr>
                        <a:t>ajustado </a:t>
                      </a:r>
                      <a:r>
                        <a:rPr lang="es-CO" sz="1600" b="0" u="none" strike="noStrike" dirty="0" smtClean="0">
                          <a:effectLst/>
                          <a:latin typeface="Arial" pitchFamily="34" charset="0"/>
                          <a:cs typeface="Arial" pitchFamily="34" charset="0"/>
                        </a:rPr>
                        <a:t>Dec. 2624/2014</a:t>
                      </a:r>
                      <a:r>
                        <a:rPr lang="es-CO" sz="1800" u="none" strike="noStrike" dirty="0" smtClean="0">
                          <a:effectLst/>
                          <a:latin typeface="Arial" pitchFamily="34" charset="0"/>
                          <a:cs typeface="Arial" pitchFamily="34" charset="0"/>
                        </a:rPr>
                        <a:t> ($</a:t>
                      </a:r>
                      <a:r>
                        <a:rPr lang="es-CO" sz="1800" u="none" strike="noStrike" dirty="0">
                          <a:effectLst/>
                          <a:latin typeface="Arial" pitchFamily="34" charset="0"/>
                          <a:cs typeface="Arial" pitchFamily="34" charset="0"/>
                        </a:rPr>
                        <a:t>90.000.000 x </a:t>
                      </a:r>
                      <a:r>
                        <a:rPr lang="es-CO" sz="1800" u="none" strike="noStrike" dirty="0" smtClean="0">
                          <a:effectLst/>
                          <a:latin typeface="Arial" pitchFamily="34" charset="0"/>
                          <a:cs typeface="Arial" pitchFamily="34" charset="0"/>
                        </a:rPr>
                        <a:t>2.29) </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u="none" strike="noStrike" dirty="0" smtClean="0">
                          <a:effectLst/>
                          <a:latin typeface="Arial" pitchFamily="34" charset="0"/>
                          <a:cs typeface="Arial" pitchFamily="34" charset="0"/>
                        </a:rPr>
                        <a:t>206.100.000 </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0500">
                <a:tc>
                  <a:txBody>
                    <a:bodyPr/>
                    <a:lstStyle/>
                    <a:p>
                      <a:pPr algn="l" fontAlgn="b"/>
                      <a:r>
                        <a:rPr lang="es-CO" sz="1800" u="none" strike="noStrike" dirty="0">
                          <a:effectLst/>
                          <a:latin typeface="Arial" pitchFamily="34" charset="0"/>
                          <a:cs typeface="Arial" pitchFamily="34" charset="0"/>
                        </a:rPr>
                        <a:t>(+) Mejoras</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u="none" strike="noStrike" dirty="0">
                          <a:effectLst/>
                          <a:latin typeface="Arial" pitchFamily="34" charset="0"/>
                          <a:cs typeface="Arial" pitchFamily="34" charset="0"/>
                        </a:rPr>
                        <a:t>  </a:t>
                      </a:r>
                      <a:r>
                        <a:rPr lang="es-CO" sz="1800" u="none" strike="noStrike" dirty="0" smtClean="0">
                          <a:effectLst/>
                          <a:latin typeface="Arial" pitchFamily="34" charset="0"/>
                          <a:cs typeface="Arial" pitchFamily="34" charset="0"/>
                        </a:rPr>
                        <a:t>5.400.000 </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0500">
                <a:tc>
                  <a:txBody>
                    <a:bodyPr/>
                    <a:lstStyle/>
                    <a:p>
                      <a:pPr algn="l" fontAlgn="b"/>
                      <a:r>
                        <a:rPr lang="es-CO" sz="1800" u="none" strike="noStrike" dirty="0">
                          <a:effectLst/>
                          <a:latin typeface="Arial" pitchFamily="34" charset="0"/>
                          <a:cs typeface="Arial" pitchFamily="34" charset="0"/>
                        </a:rPr>
                        <a:t>(+) Valorizaciones</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u="none" strike="noStrike" dirty="0">
                          <a:effectLst/>
                          <a:latin typeface="Arial" pitchFamily="34" charset="0"/>
                          <a:cs typeface="Arial" pitchFamily="34" charset="0"/>
                        </a:rPr>
                        <a:t>      </a:t>
                      </a:r>
                      <a:r>
                        <a:rPr lang="es-CO" sz="1800" u="none" strike="noStrike" dirty="0" smtClean="0">
                          <a:effectLst/>
                          <a:latin typeface="Arial" pitchFamily="34" charset="0"/>
                          <a:cs typeface="Arial" pitchFamily="34" charset="0"/>
                        </a:rPr>
                        <a:t> </a:t>
                      </a:r>
                      <a:r>
                        <a:rPr lang="es-CO" sz="1800" u="none" strike="noStrike" dirty="0">
                          <a:effectLst/>
                          <a:latin typeface="Arial" pitchFamily="34" charset="0"/>
                          <a:cs typeface="Arial" pitchFamily="34" charset="0"/>
                        </a:rPr>
                        <a:t>1.500.000 </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0500">
                <a:tc>
                  <a:txBody>
                    <a:bodyPr/>
                    <a:lstStyle/>
                    <a:p>
                      <a:pPr algn="l" fontAlgn="b"/>
                      <a:r>
                        <a:rPr lang="es-CO" sz="1800" b="1" u="none" strike="noStrike" dirty="0">
                          <a:effectLst/>
                          <a:latin typeface="Arial" pitchFamily="34" charset="0"/>
                          <a:cs typeface="Arial" pitchFamily="34" charset="0"/>
                        </a:rPr>
                        <a:t>Costo </a:t>
                      </a:r>
                      <a:r>
                        <a:rPr lang="es-CO" sz="1800" b="1" u="none" strike="noStrike" dirty="0" smtClean="0">
                          <a:effectLst/>
                          <a:latin typeface="Arial" pitchFamily="34" charset="0"/>
                          <a:cs typeface="Arial" pitchFamily="34" charset="0"/>
                        </a:rPr>
                        <a:t>fiscal 2014</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s-CO" sz="1800" b="1" u="none" strike="noStrike" dirty="0" smtClean="0">
                          <a:effectLst/>
                          <a:latin typeface="Arial" pitchFamily="34" charset="0"/>
                          <a:cs typeface="Arial" pitchFamily="34" charset="0"/>
                        </a:rPr>
                        <a:t>213.000.000 </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sp>
        <p:nvSpPr>
          <p:cNvPr id="12" name="11 Pentágono">
            <a:hlinkClick r:id="rId3" action="ppaction://hlinksldjump"/>
          </p:cNvPr>
          <p:cNvSpPr/>
          <p:nvPr/>
        </p:nvSpPr>
        <p:spPr>
          <a:xfrm>
            <a:off x="7668344" y="6237312"/>
            <a:ext cx="360040" cy="26248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409369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80">
                                          <p:stCondLst>
                                            <p:cond delay="0"/>
                                          </p:stCondLst>
                                        </p:cTn>
                                        <p:tgtEl>
                                          <p:spTgt spid="8"/>
                                        </p:tgtEl>
                                      </p:cBhvr>
                                    </p:animEffect>
                                    <p:anim calcmode="lin" valueType="num">
                                      <p:cBhvr>
                                        <p:cTn id="23"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8" dur="26">
                                          <p:stCondLst>
                                            <p:cond delay="650"/>
                                          </p:stCondLst>
                                        </p:cTn>
                                        <p:tgtEl>
                                          <p:spTgt spid="8"/>
                                        </p:tgtEl>
                                      </p:cBhvr>
                                      <p:to x="100000" y="60000"/>
                                    </p:animScale>
                                    <p:animScale>
                                      <p:cBhvr>
                                        <p:cTn id="29" dur="166" decel="50000">
                                          <p:stCondLst>
                                            <p:cond delay="676"/>
                                          </p:stCondLst>
                                        </p:cTn>
                                        <p:tgtEl>
                                          <p:spTgt spid="8"/>
                                        </p:tgtEl>
                                      </p:cBhvr>
                                      <p:to x="100000" y="100000"/>
                                    </p:animScale>
                                    <p:animScale>
                                      <p:cBhvr>
                                        <p:cTn id="30" dur="26">
                                          <p:stCondLst>
                                            <p:cond delay="1312"/>
                                          </p:stCondLst>
                                        </p:cTn>
                                        <p:tgtEl>
                                          <p:spTgt spid="8"/>
                                        </p:tgtEl>
                                      </p:cBhvr>
                                      <p:to x="100000" y="80000"/>
                                    </p:animScale>
                                    <p:animScale>
                                      <p:cBhvr>
                                        <p:cTn id="31" dur="166" decel="50000">
                                          <p:stCondLst>
                                            <p:cond delay="1338"/>
                                          </p:stCondLst>
                                        </p:cTn>
                                        <p:tgtEl>
                                          <p:spTgt spid="8"/>
                                        </p:tgtEl>
                                      </p:cBhvr>
                                      <p:to x="100000" y="100000"/>
                                    </p:animScale>
                                    <p:animScale>
                                      <p:cBhvr>
                                        <p:cTn id="32" dur="26">
                                          <p:stCondLst>
                                            <p:cond delay="1642"/>
                                          </p:stCondLst>
                                        </p:cTn>
                                        <p:tgtEl>
                                          <p:spTgt spid="8"/>
                                        </p:tgtEl>
                                      </p:cBhvr>
                                      <p:to x="100000" y="90000"/>
                                    </p:animScale>
                                    <p:animScale>
                                      <p:cBhvr>
                                        <p:cTn id="33" dur="166" decel="50000">
                                          <p:stCondLst>
                                            <p:cond delay="1668"/>
                                          </p:stCondLst>
                                        </p:cTn>
                                        <p:tgtEl>
                                          <p:spTgt spid="8"/>
                                        </p:tgtEl>
                                      </p:cBhvr>
                                      <p:to x="100000" y="100000"/>
                                    </p:animScale>
                                    <p:animScale>
                                      <p:cBhvr>
                                        <p:cTn id="34" dur="26">
                                          <p:stCondLst>
                                            <p:cond delay="1808"/>
                                          </p:stCondLst>
                                        </p:cTn>
                                        <p:tgtEl>
                                          <p:spTgt spid="8"/>
                                        </p:tgtEl>
                                      </p:cBhvr>
                                      <p:to x="100000" y="95000"/>
                                    </p:animScale>
                                    <p:animScale>
                                      <p:cBhvr>
                                        <p:cTn id="35" dur="166" decel="50000">
                                          <p:stCondLst>
                                            <p:cond delay="1834"/>
                                          </p:stCondLst>
                                        </p:cTn>
                                        <p:tgtEl>
                                          <p:spTgt spid="8"/>
                                        </p:tgtEl>
                                      </p:cBhvr>
                                      <p:to x="100000" y="100000"/>
                                    </p:animScale>
                                  </p:childTnLst>
                                </p:cTn>
                              </p:par>
                              <p:par>
                                <p:cTn id="36" presetID="26" presetClass="entr" presetSubtype="0"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ipe(down)">
                                      <p:cBhvr>
                                        <p:cTn id="38" dur="580">
                                          <p:stCondLst>
                                            <p:cond delay="0"/>
                                          </p:stCondLst>
                                        </p:cTn>
                                        <p:tgtEl>
                                          <p:spTgt spid="9"/>
                                        </p:tgtEl>
                                      </p:cBhvr>
                                    </p:animEffect>
                                    <p:anim calcmode="lin" valueType="num">
                                      <p:cBhvr>
                                        <p:cTn id="39"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0"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1"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2"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3"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4" dur="26">
                                          <p:stCondLst>
                                            <p:cond delay="650"/>
                                          </p:stCondLst>
                                        </p:cTn>
                                        <p:tgtEl>
                                          <p:spTgt spid="9"/>
                                        </p:tgtEl>
                                      </p:cBhvr>
                                      <p:to x="100000" y="60000"/>
                                    </p:animScale>
                                    <p:animScale>
                                      <p:cBhvr>
                                        <p:cTn id="45" dur="166" decel="50000">
                                          <p:stCondLst>
                                            <p:cond delay="676"/>
                                          </p:stCondLst>
                                        </p:cTn>
                                        <p:tgtEl>
                                          <p:spTgt spid="9"/>
                                        </p:tgtEl>
                                      </p:cBhvr>
                                      <p:to x="100000" y="100000"/>
                                    </p:animScale>
                                    <p:animScale>
                                      <p:cBhvr>
                                        <p:cTn id="46" dur="26">
                                          <p:stCondLst>
                                            <p:cond delay="1312"/>
                                          </p:stCondLst>
                                        </p:cTn>
                                        <p:tgtEl>
                                          <p:spTgt spid="9"/>
                                        </p:tgtEl>
                                      </p:cBhvr>
                                      <p:to x="100000" y="80000"/>
                                    </p:animScale>
                                    <p:animScale>
                                      <p:cBhvr>
                                        <p:cTn id="47" dur="166" decel="50000">
                                          <p:stCondLst>
                                            <p:cond delay="1338"/>
                                          </p:stCondLst>
                                        </p:cTn>
                                        <p:tgtEl>
                                          <p:spTgt spid="9"/>
                                        </p:tgtEl>
                                      </p:cBhvr>
                                      <p:to x="100000" y="100000"/>
                                    </p:animScale>
                                    <p:animScale>
                                      <p:cBhvr>
                                        <p:cTn id="48" dur="26">
                                          <p:stCondLst>
                                            <p:cond delay="1642"/>
                                          </p:stCondLst>
                                        </p:cTn>
                                        <p:tgtEl>
                                          <p:spTgt spid="9"/>
                                        </p:tgtEl>
                                      </p:cBhvr>
                                      <p:to x="100000" y="90000"/>
                                    </p:animScale>
                                    <p:animScale>
                                      <p:cBhvr>
                                        <p:cTn id="49" dur="166" decel="50000">
                                          <p:stCondLst>
                                            <p:cond delay="1668"/>
                                          </p:stCondLst>
                                        </p:cTn>
                                        <p:tgtEl>
                                          <p:spTgt spid="9"/>
                                        </p:tgtEl>
                                      </p:cBhvr>
                                      <p:to x="100000" y="100000"/>
                                    </p:animScale>
                                    <p:animScale>
                                      <p:cBhvr>
                                        <p:cTn id="50" dur="26">
                                          <p:stCondLst>
                                            <p:cond delay="1808"/>
                                          </p:stCondLst>
                                        </p:cTn>
                                        <p:tgtEl>
                                          <p:spTgt spid="9"/>
                                        </p:tgtEl>
                                      </p:cBhvr>
                                      <p:to x="100000" y="95000"/>
                                    </p:animScale>
                                    <p:animScale>
                                      <p:cBhvr>
                                        <p:cTn id="51" dur="166" decel="50000">
                                          <p:stCondLst>
                                            <p:cond delay="1834"/>
                                          </p:stCondLst>
                                        </p:cTn>
                                        <p:tgtEl>
                                          <p:spTgt spid="9"/>
                                        </p:tgtEl>
                                      </p:cBhvr>
                                      <p:to x="100000" y="100000"/>
                                    </p:animScale>
                                  </p:childTnLst>
                                </p:cTn>
                              </p:par>
                            </p:childTnLst>
                          </p:cTn>
                        </p:par>
                      </p:childTnLst>
                    </p:cTn>
                  </p:par>
                  <p:par>
                    <p:cTn id="52" fill="hold">
                      <p:stCondLst>
                        <p:cond delay="indefinite"/>
                      </p:stCondLst>
                      <p:childTnLst>
                        <p:par>
                          <p:cTn id="53" fill="hold">
                            <p:stCondLst>
                              <p:cond delay="0"/>
                            </p:stCondLst>
                            <p:childTnLst>
                              <p:par>
                                <p:cTn id="54" presetID="31" presetClass="entr" presetSubtype="0" fill="hold" nodeType="click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1000" fill="hold"/>
                                        <p:tgtEl>
                                          <p:spTgt spid="11"/>
                                        </p:tgtEl>
                                        <p:attrNameLst>
                                          <p:attrName>ppt_w</p:attrName>
                                        </p:attrNameLst>
                                      </p:cBhvr>
                                      <p:tavLst>
                                        <p:tav tm="0">
                                          <p:val>
                                            <p:fltVal val="0"/>
                                          </p:val>
                                        </p:tav>
                                        <p:tav tm="100000">
                                          <p:val>
                                            <p:strVal val="#ppt_w"/>
                                          </p:val>
                                        </p:tav>
                                      </p:tavLst>
                                    </p:anim>
                                    <p:anim calcmode="lin" valueType="num">
                                      <p:cBhvr>
                                        <p:cTn id="57" dur="1000" fill="hold"/>
                                        <p:tgtEl>
                                          <p:spTgt spid="11"/>
                                        </p:tgtEl>
                                        <p:attrNameLst>
                                          <p:attrName>ppt_h</p:attrName>
                                        </p:attrNameLst>
                                      </p:cBhvr>
                                      <p:tavLst>
                                        <p:tav tm="0">
                                          <p:val>
                                            <p:fltVal val="0"/>
                                          </p:val>
                                        </p:tav>
                                        <p:tav tm="100000">
                                          <p:val>
                                            <p:strVal val="#ppt_h"/>
                                          </p:val>
                                        </p:tav>
                                      </p:tavLst>
                                    </p:anim>
                                    <p:anim calcmode="lin" valueType="num">
                                      <p:cBhvr>
                                        <p:cTn id="58" dur="1000" fill="hold"/>
                                        <p:tgtEl>
                                          <p:spTgt spid="11"/>
                                        </p:tgtEl>
                                        <p:attrNameLst>
                                          <p:attrName>style.rotation</p:attrName>
                                        </p:attrNameLst>
                                      </p:cBhvr>
                                      <p:tavLst>
                                        <p:tav tm="0">
                                          <p:val>
                                            <p:fltVal val="90"/>
                                          </p:val>
                                        </p:tav>
                                        <p:tav tm="100000">
                                          <p:val>
                                            <p:fltVal val="0"/>
                                          </p:val>
                                        </p:tav>
                                      </p:tavLst>
                                    </p:anim>
                                    <p:animEffect transition="in" filter="fade">
                                      <p:cBhvr>
                                        <p:cTn id="59" dur="1000"/>
                                        <p:tgtEl>
                                          <p:spTgt spid="11"/>
                                        </p:tgtEl>
                                      </p:cBhvr>
                                    </p:animEffect>
                                  </p:childTnLst>
                                </p:cTn>
                              </p:par>
                              <p:par>
                                <p:cTn id="60" presetID="31" presetClass="entr" presetSubtype="0" fill="hold" grpId="0" nodeType="with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p:cTn id="62" dur="1000" fill="hold"/>
                                        <p:tgtEl>
                                          <p:spTgt spid="10"/>
                                        </p:tgtEl>
                                        <p:attrNameLst>
                                          <p:attrName>ppt_w</p:attrName>
                                        </p:attrNameLst>
                                      </p:cBhvr>
                                      <p:tavLst>
                                        <p:tav tm="0">
                                          <p:val>
                                            <p:fltVal val="0"/>
                                          </p:val>
                                        </p:tav>
                                        <p:tav tm="100000">
                                          <p:val>
                                            <p:strVal val="#ppt_w"/>
                                          </p:val>
                                        </p:tav>
                                      </p:tavLst>
                                    </p:anim>
                                    <p:anim calcmode="lin" valueType="num">
                                      <p:cBhvr>
                                        <p:cTn id="63" dur="1000" fill="hold"/>
                                        <p:tgtEl>
                                          <p:spTgt spid="10"/>
                                        </p:tgtEl>
                                        <p:attrNameLst>
                                          <p:attrName>ppt_h</p:attrName>
                                        </p:attrNameLst>
                                      </p:cBhvr>
                                      <p:tavLst>
                                        <p:tav tm="0">
                                          <p:val>
                                            <p:fltVal val="0"/>
                                          </p:val>
                                        </p:tav>
                                        <p:tav tm="100000">
                                          <p:val>
                                            <p:strVal val="#ppt_h"/>
                                          </p:val>
                                        </p:tav>
                                      </p:tavLst>
                                    </p:anim>
                                    <p:anim calcmode="lin" valueType="num">
                                      <p:cBhvr>
                                        <p:cTn id="64" dur="1000" fill="hold"/>
                                        <p:tgtEl>
                                          <p:spTgt spid="10"/>
                                        </p:tgtEl>
                                        <p:attrNameLst>
                                          <p:attrName>style.rotation</p:attrName>
                                        </p:attrNameLst>
                                      </p:cBhvr>
                                      <p:tavLst>
                                        <p:tav tm="0">
                                          <p:val>
                                            <p:fltVal val="90"/>
                                          </p:val>
                                        </p:tav>
                                        <p:tav tm="100000">
                                          <p:val>
                                            <p:fltVal val="0"/>
                                          </p:val>
                                        </p:tav>
                                      </p:tavLst>
                                    </p:anim>
                                    <p:animEffect transition="in" filter="fade">
                                      <p:cBhvr>
                                        <p:cTn id="6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123728" y="1700808"/>
            <a:ext cx="5328592" cy="38884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400" b="1" dirty="0" smtClean="0">
                <a:solidFill>
                  <a:schemeClr val="tx1"/>
                </a:solidFill>
                <a:latin typeface="Arial" panose="020B0604020202020204" pitchFamily="34" charset="0"/>
                <a:cs typeface="Arial" panose="020B0604020202020204" pitchFamily="34" charset="0"/>
              </a:rPr>
              <a:t>GANANCIAS OCASIONALES</a:t>
            </a:r>
            <a:endParaRPr lang="es-CO" sz="4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00041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260648"/>
            <a:ext cx="7128792" cy="830997"/>
          </a:xfrm>
          <a:prstGeom prst="rect">
            <a:avLst/>
          </a:prstGeom>
        </p:spPr>
        <p:txBody>
          <a:bodyPr wrap="square">
            <a:spAutoFit/>
          </a:bodyPr>
          <a:lstStyle/>
          <a:p>
            <a:r>
              <a:rPr lang="es-CO" sz="2400" b="1" dirty="0">
                <a:latin typeface="Arial" pitchFamily="34" charset="0"/>
                <a:cs typeface="Arial" pitchFamily="34" charset="0"/>
              </a:rPr>
              <a:t>Dependiendo de su procedencia, las ganancias ocasionales se pueden </a:t>
            </a:r>
            <a:r>
              <a:rPr lang="es-CO" sz="2400" b="1" dirty="0" smtClean="0">
                <a:latin typeface="Arial" pitchFamily="34" charset="0"/>
                <a:cs typeface="Arial" pitchFamily="34" charset="0"/>
              </a:rPr>
              <a:t>originar en:</a:t>
            </a:r>
            <a:endParaRPr lang="es-CO" sz="2400" b="1" dirty="0">
              <a:latin typeface="Arial" pitchFamily="34" charset="0"/>
              <a:cs typeface="Arial" pitchFamily="34" charset="0"/>
            </a:endParaRPr>
          </a:p>
        </p:txBody>
      </p:sp>
      <p:pic>
        <p:nvPicPr>
          <p:cNvPr id="8" name="Picture 2" descr="Flechas 3"/>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96752"/>
            <a:ext cx="704850" cy="638175"/>
          </a:xfrm>
          <a:prstGeom prst="rect">
            <a:avLst/>
          </a:prstGeom>
          <a:noFill/>
          <a:extLst>
            <a:ext uri="{909E8E84-426E-40DD-AFC4-6F175D3DCCD1}">
              <a14:hiddenFill xmlns:a14="http://schemas.microsoft.com/office/drawing/2010/main">
                <a:solidFill>
                  <a:srgbClr val="FFFFFF"/>
                </a:solidFill>
              </a14:hiddenFill>
            </a:ext>
          </a:extLst>
        </p:spPr>
      </p:pic>
      <p:sp>
        <p:nvSpPr>
          <p:cNvPr id="6" name="5 Rectángulo"/>
          <p:cNvSpPr/>
          <p:nvPr/>
        </p:nvSpPr>
        <p:spPr>
          <a:xfrm>
            <a:off x="1259632" y="1330871"/>
            <a:ext cx="3826689" cy="369332"/>
          </a:xfrm>
          <a:prstGeom prst="rect">
            <a:avLst/>
          </a:prstGeom>
        </p:spPr>
        <p:txBody>
          <a:bodyPr wrap="none">
            <a:spAutoFit/>
          </a:bodyPr>
          <a:lstStyle/>
          <a:p>
            <a:r>
              <a:rPr lang="es-CO" b="1" dirty="0">
                <a:latin typeface="Arial" pitchFamily="34" charset="0"/>
                <a:cs typeface="Arial" pitchFamily="34" charset="0"/>
              </a:rPr>
              <a:t>Herencias, legados y donaciones</a:t>
            </a:r>
          </a:p>
        </p:txBody>
      </p:sp>
      <p:sp>
        <p:nvSpPr>
          <p:cNvPr id="9" name="8 Rectángulo"/>
          <p:cNvSpPr/>
          <p:nvPr/>
        </p:nvSpPr>
        <p:spPr>
          <a:xfrm>
            <a:off x="1259632" y="1700808"/>
            <a:ext cx="7488832" cy="646331"/>
          </a:xfrm>
          <a:prstGeom prst="rect">
            <a:avLst/>
          </a:prstGeom>
        </p:spPr>
        <p:txBody>
          <a:bodyPr wrap="square">
            <a:spAutoFit/>
          </a:bodyPr>
          <a:lstStyle/>
          <a:p>
            <a:r>
              <a:rPr lang="es-CO" b="1" dirty="0">
                <a:solidFill>
                  <a:srgbClr val="FF0000"/>
                </a:solidFill>
              </a:rPr>
              <a:t>Las herencias</a:t>
            </a:r>
            <a:r>
              <a:rPr lang="es-CO" dirty="0"/>
              <a:t> son todas las asignaciones representadas en dinero o en especie, que deja una persona a otra al fallecer</a:t>
            </a:r>
          </a:p>
        </p:txBody>
      </p:sp>
      <p:sp>
        <p:nvSpPr>
          <p:cNvPr id="10" name="9 Rectángulo"/>
          <p:cNvSpPr/>
          <p:nvPr/>
        </p:nvSpPr>
        <p:spPr>
          <a:xfrm>
            <a:off x="1259632" y="2420888"/>
            <a:ext cx="7848872" cy="923330"/>
          </a:xfrm>
          <a:prstGeom prst="rect">
            <a:avLst/>
          </a:prstGeom>
        </p:spPr>
        <p:txBody>
          <a:bodyPr wrap="square">
            <a:spAutoFit/>
          </a:bodyPr>
          <a:lstStyle/>
          <a:p>
            <a:r>
              <a:rPr lang="es-CO" b="1" dirty="0">
                <a:solidFill>
                  <a:srgbClr val="FF0000"/>
                </a:solidFill>
              </a:rPr>
              <a:t>Los legados</a:t>
            </a:r>
            <a:r>
              <a:rPr lang="es-CO" dirty="0"/>
              <a:t> son asignaciones </a:t>
            </a:r>
            <a:r>
              <a:rPr lang="es-CO" u="sng" dirty="0"/>
              <a:t>específicas</a:t>
            </a:r>
            <a:r>
              <a:rPr lang="es-CO" dirty="0"/>
              <a:t> que deja una persona a otra al fallecer, que están escritas en un testamento en el cual se especifica qué bien o derecho le corresponde al </a:t>
            </a:r>
            <a:r>
              <a:rPr lang="es-CO" dirty="0" smtClean="0"/>
              <a:t>legatario.</a:t>
            </a:r>
            <a:endParaRPr lang="es-CO" dirty="0"/>
          </a:p>
        </p:txBody>
      </p:sp>
      <p:sp>
        <p:nvSpPr>
          <p:cNvPr id="11" name="10 Rectángulo"/>
          <p:cNvSpPr/>
          <p:nvPr/>
        </p:nvSpPr>
        <p:spPr>
          <a:xfrm>
            <a:off x="1259632" y="3429000"/>
            <a:ext cx="7992888" cy="923330"/>
          </a:xfrm>
          <a:prstGeom prst="rect">
            <a:avLst/>
          </a:prstGeom>
        </p:spPr>
        <p:txBody>
          <a:bodyPr wrap="square">
            <a:spAutoFit/>
          </a:bodyPr>
          <a:lstStyle/>
          <a:p>
            <a:r>
              <a:rPr lang="es-CO" b="1" dirty="0">
                <a:solidFill>
                  <a:srgbClr val="FF0000"/>
                </a:solidFill>
              </a:rPr>
              <a:t>La porción conyugal</a:t>
            </a:r>
            <a:r>
              <a:rPr lang="es-CO" dirty="0"/>
              <a:t> E</a:t>
            </a:r>
            <a:r>
              <a:rPr lang="es-CO" dirty="0" smtClean="0"/>
              <a:t>s </a:t>
            </a:r>
            <a:r>
              <a:rPr lang="es-CO" dirty="0"/>
              <a:t>la parte del patrimonio que recibe la pareja sobreviviente de la persona que fallece, con el fin de cubrir los valores necesarios que le permitan una subsistencia digna.</a:t>
            </a:r>
          </a:p>
        </p:txBody>
      </p:sp>
      <p:sp>
        <p:nvSpPr>
          <p:cNvPr id="12" name="11 Rectángulo"/>
          <p:cNvSpPr/>
          <p:nvPr/>
        </p:nvSpPr>
        <p:spPr>
          <a:xfrm>
            <a:off x="1259632" y="5661248"/>
            <a:ext cx="7704856" cy="923330"/>
          </a:xfrm>
          <a:prstGeom prst="rect">
            <a:avLst/>
          </a:prstGeom>
        </p:spPr>
        <p:txBody>
          <a:bodyPr wrap="square">
            <a:spAutoFit/>
          </a:bodyPr>
          <a:lstStyle/>
          <a:p>
            <a:r>
              <a:rPr lang="es-CO" b="1" dirty="0">
                <a:solidFill>
                  <a:srgbClr val="FF0000"/>
                </a:solidFill>
              </a:rPr>
              <a:t>Cualquier acto jurídico inter vivos</a:t>
            </a:r>
            <a:r>
              <a:rPr lang="es-CO" dirty="0"/>
              <a:t> celebrado a título gratuito, </a:t>
            </a:r>
            <a:r>
              <a:rPr lang="es-CO" dirty="0" smtClean="0"/>
              <a:t>cualquier </a:t>
            </a:r>
            <a:r>
              <a:rPr lang="es-CO" dirty="0"/>
              <a:t>acto </a:t>
            </a:r>
            <a:r>
              <a:rPr lang="es-CO" dirty="0" smtClean="0"/>
              <a:t>celebrado </a:t>
            </a:r>
            <a:r>
              <a:rPr lang="es-CO" dirty="0"/>
              <a:t>entre dos personas vivas en donde una parte le otorga a la otra un derecho reconocido en dinero o en especie, sin recibir contraprestación alguna.</a:t>
            </a:r>
          </a:p>
        </p:txBody>
      </p:sp>
      <p:sp>
        <p:nvSpPr>
          <p:cNvPr id="13" name="12 Rectángulo"/>
          <p:cNvSpPr/>
          <p:nvPr/>
        </p:nvSpPr>
        <p:spPr>
          <a:xfrm>
            <a:off x="1241884" y="4388911"/>
            <a:ext cx="7668344" cy="1200329"/>
          </a:xfrm>
          <a:prstGeom prst="rect">
            <a:avLst/>
          </a:prstGeom>
        </p:spPr>
        <p:txBody>
          <a:bodyPr wrap="square">
            <a:spAutoFit/>
          </a:bodyPr>
          <a:lstStyle/>
          <a:p>
            <a:r>
              <a:rPr lang="es-CO" b="1" dirty="0">
                <a:solidFill>
                  <a:srgbClr val="FF0000"/>
                </a:solidFill>
              </a:rPr>
              <a:t>Las donaciones</a:t>
            </a:r>
            <a:r>
              <a:rPr lang="es-CO" dirty="0"/>
              <a:t> son </a:t>
            </a:r>
            <a:r>
              <a:rPr lang="es-CO" dirty="0" smtClean="0"/>
              <a:t>los </a:t>
            </a:r>
            <a:r>
              <a:rPr lang="es-CO" dirty="0"/>
              <a:t>bienes materiales e inmateriales </a:t>
            </a:r>
            <a:r>
              <a:rPr lang="es-CO" dirty="0" smtClean="0"/>
              <a:t>recibidos por </a:t>
            </a:r>
            <a:r>
              <a:rPr lang="es-CO" dirty="0"/>
              <a:t>una persona o entidad de forma gratuita; para que exista una donación debe haber una disminución en el patrimonio del donante </a:t>
            </a:r>
            <a:r>
              <a:rPr lang="es-CO" dirty="0" smtClean="0"/>
              <a:t>y </a:t>
            </a:r>
            <a:r>
              <a:rPr lang="es-CO" dirty="0"/>
              <a:t>un aumento en el patrimonio del </a:t>
            </a:r>
            <a:r>
              <a:rPr lang="es-CO" dirty="0" smtClean="0"/>
              <a:t>donatario.</a:t>
            </a:r>
            <a:endParaRPr lang="es-CO" dirty="0"/>
          </a:p>
        </p:txBody>
      </p:sp>
    </p:spTree>
    <p:extLst>
      <p:ext uri="{BB962C8B-B14F-4D97-AF65-F5344CB8AC3E}">
        <p14:creationId xmlns:p14="http://schemas.microsoft.com/office/powerpoint/2010/main" val="40982895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80">
                                          <p:stCondLst>
                                            <p:cond delay="0"/>
                                          </p:stCondLst>
                                        </p:cTn>
                                        <p:tgtEl>
                                          <p:spTgt spid="6"/>
                                        </p:tgtEl>
                                      </p:cBhvr>
                                    </p:animEffect>
                                    <p:anim calcmode="lin" valueType="num">
                                      <p:cBhvr>
                                        <p:cTn id="2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gtEl>
                                      </p:cBhvr>
                                      <p:to x="100000" y="60000"/>
                                    </p:animScale>
                                    <p:animScale>
                                      <p:cBhvr>
                                        <p:cTn id="30" dur="166" decel="50000">
                                          <p:stCondLst>
                                            <p:cond delay="676"/>
                                          </p:stCondLst>
                                        </p:cTn>
                                        <p:tgtEl>
                                          <p:spTgt spid="6"/>
                                        </p:tgtEl>
                                      </p:cBhvr>
                                      <p:to x="100000" y="100000"/>
                                    </p:animScale>
                                    <p:animScale>
                                      <p:cBhvr>
                                        <p:cTn id="31" dur="26">
                                          <p:stCondLst>
                                            <p:cond delay="1312"/>
                                          </p:stCondLst>
                                        </p:cTn>
                                        <p:tgtEl>
                                          <p:spTgt spid="6"/>
                                        </p:tgtEl>
                                      </p:cBhvr>
                                      <p:to x="100000" y="80000"/>
                                    </p:animScale>
                                    <p:animScale>
                                      <p:cBhvr>
                                        <p:cTn id="32" dur="166" decel="50000">
                                          <p:stCondLst>
                                            <p:cond delay="1338"/>
                                          </p:stCondLst>
                                        </p:cTn>
                                        <p:tgtEl>
                                          <p:spTgt spid="6"/>
                                        </p:tgtEl>
                                      </p:cBhvr>
                                      <p:to x="100000" y="100000"/>
                                    </p:animScale>
                                    <p:animScale>
                                      <p:cBhvr>
                                        <p:cTn id="33" dur="26">
                                          <p:stCondLst>
                                            <p:cond delay="1642"/>
                                          </p:stCondLst>
                                        </p:cTn>
                                        <p:tgtEl>
                                          <p:spTgt spid="6"/>
                                        </p:tgtEl>
                                      </p:cBhvr>
                                      <p:to x="100000" y="90000"/>
                                    </p:animScale>
                                    <p:animScale>
                                      <p:cBhvr>
                                        <p:cTn id="34" dur="166" decel="50000">
                                          <p:stCondLst>
                                            <p:cond delay="1668"/>
                                          </p:stCondLst>
                                        </p:cTn>
                                        <p:tgtEl>
                                          <p:spTgt spid="6"/>
                                        </p:tgtEl>
                                      </p:cBhvr>
                                      <p:to x="100000" y="100000"/>
                                    </p:animScale>
                                    <p:animScale>
                                      <p:cBhvr>
                                        <p:cTn id="35" dur="26">
                                          <p:stCondLst>
                                            <p:cond delay="1808"/>
                                          </p:stCondLst>
                                        </p:cTn>
                                        <p:tgtEl>
                                          <p:spTgt spid="6"/>
                                        </p:tgtEl>
                                      </p:cBhvr>
                                      <p:to x="100000" y="95000"/>
                                    </p:animScale>
                                    <p:animScale>
                                      <p:cBhvr>
                                        <p:cTn id="36" dur="166" decel="50000">
                                          <p:stCondLst>
                                            <p:cond delay="1834"/>
                                          </p:stCondLst>
                                        </p:cTn>
                                        <p:tgtEl>
                                          <p:spTgt spid="6"/>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wipe(down)">
                                      <p:cBhvr>
                                        <p:cTn id="41" dur="580">
                                          <p:stCondLst>
                                            <p:cond delay="0"/>
                                          </p:stCondLst>
                                        </p:cTn>
                                        <p:tgtEl>
                                          <p:spTgt spid="9"/>
                                        </p:tgtEl>
                                      </p:cBhvr>
                                    </p:animEffect>
                                    <p:anim calcmode="lin" valueType="num">
                                      <p:cBhvr>
                                        <p:cTn id="42"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7" dur="26">
                                          <p:stCondLst>
                                            <p:cond delay="650"/>
                                          </p:stCondLst>
                                        </p:cTn>
                                        <p:tgtEl>
                                          <p:spTgt spid="9"/>
                                        </p:tgtEl>
                                      </p:cBhvr>
                                      <p:to x="100000" y="60000"/>
                                    </p:animScale>
                                    <p:animScale>
                                      <p:cBhvr>
                                        <p:cTn id="48" dur="166" decel="50000">
                                          <p:stCondLst>
                                            <p:cond delay="676"/>
                                          </p:stCondLst>
                                        </p:cTn>
                                        <p:tgtEl>
                                          <p:spTgt spid="9"/>
                                        </p:tgtEl>
                                      </p:cBhvr>
                                      <p:to x="100000" y="100000"/>
                                    </p:animScale>
                                    <p:animScale>
                                      <p:cBhvr>
                                        <p:cTn id="49" dur="26">
                                          <p:stCondLst>
                                            <p:cond delay="1312"/>
                                          </p:stCondLst>
                                        </p:cTn>
                                        <p:tgtEl>
                                          <p:spTgt spid="9"/>
                                        </p:tgtEl>
                                      </p:cBhvr>
                                      <p:to x="100000" y="80000"/>
                                    </p:animScale>
                                    <p:animScale>
                                      <p:cBhvr>
                                        <p:cTn id="50" dur="166" decel="50000">
                                          <p:stCondLst>
                                            <p:cond delay="1338"/>
                                          </p:stCondLst>
                                        </p:cTn>
                                        <p:tgtEl>
                                          <p:spTgt spid="9"/>
                                        </p:tgtEl>
                                      </p:cBhvr>
                                      <p:to x="100000" y="100000"/>
                                    </p:animScale>
                                    <p:animScale>
                                      <p:cBhvr>
                                        <p:cTn id="51" dur="26">
                                          <p:stCondLst>
                                            <p:cond delay="1642"/>
                                          </p:stCondLst>
                                        </p:cTn>
                                        <p:tgtEl>
                                          <p:spTgt spid="9"/>
                                        </p:tgtEl>
                                      </p:cBhvr>
                                      <p:to x="100000" y="90000"/>
                                    </p:animScale>
                                    <p:animScale>
                                      <p:cBhvr>
                                        <p:cTn id="52" dur="166" decel="50000">
                                          <p:stCondLst>
                                            <p:cond delay="1668"/>
                                          </p:stCondLst>
                                        </p:cTn>
                                        <p:tgtEl>
                                          <p:spTgt spid="9"/>
                                        </p:tgtEl>
                                      </p:cBhvr>
                                      <p:to x="100000" y="100000"/>
                                    </p:animScale>
                                    <p:animScale>
                                      <p:cBhvr>
                                        <p:cTn id="53" dur="26">
                                          <p:stCondLst>
                                            <p:cond delay="1808"/>
                                          </p:stCondLst>
                                        </p:cTn>
                                        <p:tgtEl>
                                          <p:spTgt spid="9"/>
                                        </p:tgtEl>
                                      </p:cBhvr>
                                      <p:to x="100000" y="95000"/>
                                    </p:animScale>
                                    <p:animScale>
                                      <p:cBhvr>
                                        <p:cTn id="54" dur="166" decel="50000">
                                          <p:stCondLst>
                                            <p:cond delay="1834"/>
                                          </p:stCondLst>
                                        </p:cTn>
                                        <p:tgtEl>
                                          <p:spTgt spid="9"/>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animEffect transition="in" filter="wipe(down)">
                                      <p:cBhvr>
                                        <p:cTn id="59" dur="580">
                                          <p:stCondLst>
                                            <p:cond delay="0"/>
                                          </p:stCondLst>
                                        </p:cTn>
                                        <p:tgtEl>
                                          <p:spTgt spid="10"/>
                                        </p:tgtEl>
                                      </p:cBhvr>
                                    </p:animEffect>
                                    <p:anim calcmode="lin" valueType="num">
                                      <p:cBhvr>
                                        <p:cTn id="6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65" dur="26">
                                          <p:stCondLst>
                                            <p:cond delay="650"/>
                                          </p:stCondLst>
                                        </p:cTn>
                                        <p:tgtEl>
                                          <p:spTgt spid="10"/>
                                        </p:tgtEl>
                                      </p:cBhvr>
                                      <p:to x="100000" y="60000"/>
                                    </p:animScale>
                                    <p:animScale>
                                      <p:cBhvr>
                                        <p:cTn id="66" dur="166" decel="50000">
                                          <p:stCondLst>
                                            <p:cond delay="676"/>
                                          </p:stCondLst>
                                        </p:cTn>
                                        <p:tgtEl>
                                          <p:spTgt spid="10"/>
                                        </p:tgtEl>
                                      </p:cBhvr>
                                      <p:to x="100000" y="100000"/>
                                    </p:animScale>
                                    <p:animScale>
                                      <p:cBhvr>
                                        <p:cTn id="67" dur="26">
                                          <p:stCondLst>
                                            <p:cond delay="1312"/>
                                          </p:stCondLst>
                                        </p:cTn>
                                        <p:tgtEl>
                                          <p:spTgt spid="10"/>
                                        </p:tgtEl>
                                      </p:cBhvr>
                                      <p:to x="100000" y="80000"/>
                                    </p:animScale>
                                    <p:animScale>
                                      <p:cBhvr>
                                        <p:cTn id="68" dur="166" decel="50000">
                                          <p:stCondLst>
                                            <p:cond delay="1338"/>
                                          </p:stCondLst>
                                        </p:cTn>
                                        <p:tgtEl>
                                          <p:spTgt spid="10"/>
                                        </p:tgtEl>
                                      </p:cBhvr>
                                      <p:to x="100000" y="100000"/>
                                    </p:animScale>
                                    <p:animScale>
                                      <p:cBhvr>
                                        <p:cTn id="69" dur="26">
                                          <p:stCondLst>
                                            <p:cond delay="1642"/>
                                          </p:stCondLst>
                                        </p:cTn>
                                        <p:tgtEl>
                                          <p:spTgt spid="10"/>
                                        </p:tgtEl>
                                      </p:cBhvr>
                                      <p:to x="100000" y="90000"/>
                                    </p:animScale>
                                    <p:animScale>
                                      <p:cBhvr>
                                        <p:cTn id="70" dur="166" decel="50000">
                                          <p:stCondLst>
                                            <p:cond delay="1668"/>
                                          </p:stCondLst>
                                        </p:cTn>
                                        <p:tgtEl>
                                          <p:spTgt spid="10"/>
                                        </p:tgtEl>
                                      </p:cBhvr>
                                      <p:to x="100000" y="100000"/>
                                    </p:animScale>
                                    <p:animScale>
                                      <p:cBhvr>
                                        <p:cTn id="71" dur="26">
                                          <p:stCondLst>
                                            <p:cond delay="1808"/>
                                          </p:stCondLst>
                                        </p:cTn>
                                        <p:tgtEl>
                                          <p:spTgt spid="10"/>
                                        </p:tgtEl>
                                      </p:cBhvr>
                                      <p:to x="100000" y="95000"/>
                                    </p:animScale>
                                    <p:animScale>
                                      <p:cBhvr>
                                        <p:cTn id="72" dur="166" decel="50000">
                                          <p:stCondLst>
                                            <p:cond delay="1834"/>
                                          </p:stCondLst>
                                        </p:cTn>
                                        <p:tgtEl>
                                          <p:spTgt spid="10"/>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grpId="0" nodeType="clickEffect">
                                  <p:stCondLst>
                                    <p:cond delay="0"/>
                                  </p:stCondLst>
                                  <p:childTnLst>
                                    <p:set>
                                      <p:cBhvr>
                                        <p:cTn id="76" dur="1" fill="hold">
                                          <p:stCondLst>
                                            <p:cond delay="0"/>
                                          </p:stCondLst>
                                        </p:cTn>
                                        <p:tgtEl>
                                          <p:spTgt spid="11"/>
                                        </p:tgtEl>
                                        <p:attrNameLst>
                                          <p:attrName>style.visibility</p:attrName>
                                        </p:attrNameLst>
                                      </p:cBhvr>
                                      <p:to>
                                        <p:strVal val="visible"/>
                                      </p:to>
                                    </p:set>
                                    <p:animEffect transition="in" filter="wipe(down)">
                                      <p:cBhvr>
                                        <p:cTn id="77" dur="580">
                                          <p:stCondLst>
                                            <p:cond delay="0"/>
                                          </p:stCondLst>
                                        </p:cTn>
                                        <p:tgtEl>
                                          <p:spTgt spid="11"/>
                                        </p:tgtEl>
                                      </p:cBhvr>
                                    </p:animEffect>
                                    <p:anim calcmode="lin" valueType="num">
                                      <p:cBhvr>
                                        <p:cTn id="7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83" dur="26">
                                          <p:stCondLst>
                                            <p:cond delay="650"/>
                                          </p:stCondLst>
                                        </p:cTn>
                                        <p:tgtEl>
                                          <p:spTgt spid="11"/>
                                        </p:tgtEl>
                                      </p:cBhvr>
                                      <p:to x="100000" y="60000"/>
                                    </p:animScale>
                                    <p:animScale>
                                      <p:cBhvr>
                                        <p:cTn id="84" dur="166" decel="50000">
                                          <p:stCondLst>
                                            <p:cond delay="676"/>
                                          </p:stCondLst>
                                        </p:cTn>
                                        <p:tgtEl>
                                          <p:spTgt spid="11"/>
                                        </p:tgtEl>
                                      </p:cBhvr>
                                      <p:to x="100000" y="100000"/>
                                    </p:animScale>
                                    <p:animScale>
                                      <p:cBhvr>
                                        <p:cTn id="85" dur="26">
                                          <p:stCondLst>
                                            <p:cond delay="1312"/>
                                          </p:stCondLst>
                                        </p:cTn>
                                        <p:tgtEl>
                                          <p:spTgt spid="11"/>
                                        </p:tgtEl>
                                      </p:cBhvr>
                                      <p:to x="100000" y="80000"/>
                                    </p:animScale>
                                    <p:animScale>
                                      <p:cBhvr>
                                        <p:cTn id="86" dur="166" decel="50000">
                                          <p:stCondLst>
                                            <p:cond delay="1338"/>
                                          </p:stCondLst>
                                        </p:cTn>
                                        <p:tgtEl>
                                          <p:spTgt spid="11"/>
                                        </p:tgtEl>
                                      </p:cBhvr>
                                      <p:to x="100000" y="100000"/>
                                    </p:animScale>
                                    <p:animScale>
                                      <p:cBhvr>
                                        <p:cTn id="87" dur="26">
                                          <p:stCondLst>
                                            <p:cond delay="1642"/>
                                          </p:stCondLst>
                                        </p:cTn>
                                        <p:tgtEl>
                                          <p:spTgt spid="11"/>
                                        </p:tgtEl>
                                      </p:cBhvr>
                                      <p:to x="100000" y="90000"/>
                                    </p:animScale>
                                    <p:animScale>
                                      <p:cBhvr>
                                        <p:cTn id="88" dur="166" decel="50000">
                                          <p:stCondLst>
                                            <p:cond delay="1668"/>
                                          </p:stCondLst>
                                        </p:cTn>
                                        <p:tgtEl>
                                          <p:spTgt spid="11"/>
                                        </p:tgtEl>
                                      </p:cBhvr>
                                      <p:to x="100000" y="100000"/>
                                    </p:animScale>
                                    <p:animScale>
                                      <p:cBhvr>
                                        <p:cTn id="89" dur="26">
                                          <p:stCondLst>
                                            <p:cond delay="1808"/>
                                          </p:stCondLst>
                                        </p:cTn>
                                        <p:tgtEl>
                                          <p:spTgt spid="11"/>
                                        </p:tgtEl>
                                      </p:cBhvr>
                                      <p:to x="100000" y="95000"/>
                                    </p:animScale>
                                    <p:animScale>
                                      <p:cBhvr>
                                        <p:cTn id="90" dur="166" decel="50000">
                                          <p:stCondLst>
                                            <p:cond delay="1834"/>
                                          </p:stCondLst>
                                        </p:cTn>
                                        <p:tgtEl>
                                          <p:spTgt spid="11"/>
                                        </p:tgtEl>
                                      </p:cBhvr>
                                      <p:to x="100000" y="100000"/>
                                    </p:animScale>
                                  </p:childTnLst>
                                </p:cTn>
                              </p:par>
                            </p:childTnLst>
                          </p:cTn>
                        </p:par>
                      </p:childTnLst>
                    </p:cTn>
                  </p:par>
                  <p:par>
                    <p:cTn id="91" fill="hold">
                      <p:stCondLst>
                        <p:cond delay="indefinite"/>
                      </p:stCondLst>
                      <p:childTnLst>
                        <p:par>
                          <p:cTn id="92" fill="hold">
                            <p:stCondLst>
                              <p:cond delay="0"/>
                            </p:stCondLst>
                            <p:childTnLst>
                              <p:par>
                                <p:cTn id="93" presetID="26" presetClass="entr" presetSubtype="0" fill="hold" grpId="0" nodeType="click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wipe(down)">
                                      <p:cBhvr>
                                        <p:cTn id="95" dur="580">
                                          <p:stCondLst>
                                            <p:cond delay="0"/>
                                          </p:stCondLst>
                                        </p:cTn>
                                        <p:tgtEl>
                                          <p:spTgt spid="13"/>
                                        </p:tgtEl>
                                      </p:cBhvr>
                                    </p:animEffect>
                                    <p:anim calcmode="lin" valueType="num">
                                      <p:cBhvr>
                                        <p:cTn id="9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9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9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0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01" dur="26">
                                          <p:stCondLst>
                                            <p:cond delay="650"/>
                                          </p:stCondLst>
                                        </p:cTn>
                                        <p:tgtEl>
                                          <p:spTgt spid="13"/>
                                        </p:tgtEl>
                                      </p:cBhvr>
                                      <p:to x="100000" y="60000"/>
                                    </p:animScale>
                                    <p:animScale>
                                      <p:cBhvr>
                                        <p:cTn id="102" dur="166" decel="50000">
                                          <p:stCondLst>
                                            <p:cond delay="676"/>
                                          </p:stCondLst>
                                        </p:cTn>
                                        <p:tgtEl>
                                          <p:spTgt spid="13"/>
                                        </p:tgtEl>
                                      </p:cBhvr>
                                      <p:to x="100000" y="100000"/>
                                    </p:animScale>
                                    <p:animScale>
                                      <p:cBhvr>
                                        <p:cTn id="103" dur="26">
                                          <p:stCondLst>
                                            <p:cond delay="1312"/>
                                          </p:stCondLst>
                                        </p:cTn>
                                        <p:tgtEl>
                                          <p:spTgt spid="13"/>
                                        </p:tgtEl>
                                      </p:cBhvr>
                                      <p:to x="100000" y="80000"/>
                                    </p:animScale>
                                    <p:animScale>
                                      <p:cBhvr>
                                        <p:cTn id="104" dur="166" decel="50000">
                                          <p:stCondLst>
                                            <p:cond delay="1338"/>
                                          </p:stCondLst>
                                        </p:cTn>
                                        <p:tgtEl>
                                          <p:spTgt spid="13"/>
                                        </p:tgtEl>
                                      </p:cBhvr>
                                      <p:to x="100000" y="100000"/>
                                    </p:animScale>
                                    <p:animScale>
                                      <p:cBhvr>
                                        <p:cTn id="105" dur="26">
                                          <p:stCondLst>
                                            <p:cond delay="1642"/>
                                          </p:stCondLst>
                                        </p:cTn>
                                        <p:tgtEl>
                                          <p:spTgt spid="13"/>
                                        </p:tgtEl>
                                      </p:cBhvr>
                                      <p:to x="100000" y="90000"/>
                                    </p:animScale>
                                    <p:animScale>
                                      <p:cBhvr>
                                        <p:cTn id="106" dur="166" decel="50000">
                                          <p:stCondLst>
                                            <p:cond delay="1668"/>
                                          </p:stCondLst>
                                        </p:cTn>
                                        <p:tgtEl>
                                          <p:spTgt spid="13"/>
                                        </p:tgtEl>
                                      </p:cBhvr>
                                      <p:to x="100000" y="100000"/>
                                    </p:animScale>
                                    <p:animScale>
                                      <p:cBhvr>
                                        <p:cTn id="107" dur="26">
                                          <p:stCondLst>
                                            <p:cond delay="1808"/>
                                          </p:stCondLst>
                                        </p:cTn>
                                        <p:tgtEl>
                                          <p:spTgt spid="13"/>
                                        </p:tgtEl>
                                      </p:cBhvr>
                                      <p:to x="100000" y="95000"/>
                                    </p:animScale>
                                    <p:animScale>
                                      <p:cBhvr>
                                        <p:cTn id="108" dur="166" decel="50000">
                                          <p:stCondLst>
                                            <p:cond delay="1834"/>
                                          </p:stCondLst>
                                        </p:cTn>
                                        <p:tgtEl>
                                          <p:spTgt spid="13"/>
                                        </p:tgtEl>
                                      </p:cBhvr>
                                      <p:to x="100000" y="100000"/>
                                    </p:animScale>
                                  </p:childTnLst>
                                </p:cTn>
                              </p:par>
                            </p:childTnLst>
                          </p:cTn>
                        </p:par>
                      </p:childTnLst>
                    </p:cTn>
                  </p:par>
                  <p:par>
                    <p:cTn id="109" fill="hold">
                      <p:stCondLst>
                        <p:cond delay="indefinite"/>
                      </p:stCondLst>
                      <p:childTnLst>
                        <p:par>
                          <p:cTn id="110" fill="hold">
                            <p:stCondLst>
                              <p:cond delay="0"/>
                            </p:stCondLst>
                            <p:childTnLst>
                              <p:par>
                                <p:cTn id="111" presetID="26" presetClass="entr" presetSubtype="0" fill="hold" grpId="0" nodeType="clickEffect">
                                  <p:stCondLst>
                                    <p:cond delay="0"/>
                                  </p:stCondLst>
                                  <p:childTnLst>
                                    <p:set>
                                      <p:cBhvr>
                                        <p:cTn id="112" dur="1" fill="hold">
                                          <p:stCondLst>
                                            <p:cond delay="0"/>
                                          </p:stCondLst>
                                        </p:cTn>
                                        <p:tgtEl>
                                          <p:spTgt spid="12"/>
                                        </p:tgtEl>
                                        <p:attrNameLst>
                                          <p:attrName>style.visibility</p:attrName>
                                        </p:attrNameLst>
                                      </p:cBhvr>
                                      <p:to>
                                        <p:strVal val="visible"/>
                                      </p:to>
                                    </p:set>
                                    <p:animEffect transition="in" filter="wipe(down)">
                                      <p:cBhvr>
                                        <p:cTn id="113" dur="580">
                                          <p:stCondLst>
                                            <p:cond delay="0"/>
                                          </p:stCondLst>
                                        </p:cTn>
                                        <p:tgtEl>
                                          <p:spTgt spid="12"/>
                                        </p:tgtEl>
                                      </p:cBhvr>
                                    </p:animEffect>
                                    <p:anim calcmode="lin" valueType="num">
                                      <p:cBhvr>
                                        <p:cTn id="114"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15"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16"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7"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18"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19" dur="26">
                                          <p:stCondLst>
                                            <p:cond delay="650"/>
                                          </p:stCondLst>
                                        </p:cTn>
                                        <p:tgtEl>
                                          <p:spTgt spid="12"/>
                                        </p:tgtEl>
                                      </p:cBhvr>
                                      <p:to x="100000" y="60000"/>
                                    </p:animScale>
                                    <p:animScale>
                                      <p:cBhvr>
                                        <p:cTn id="120" dur="166" decel="50000">
                                          <p:stCondLst>
                                            <p:cond delay="676"/>
                                          </p:stCondLst>
                                        </p:cTn>
                                        <p:tgtEl>
                                          <p:spTgt spid="12"/>
                                        </p:tgtEl>
                                      </p:cBhvr>
                                      <p:to x="100000" y="100000"/>
                                    </p:animScale>
                                    <p:animScale>
                                      <p:cBhvr>
                                        <p:cTn id="121" dur="26">
                                          <p:stCondLst>
                                            <p:cond delay="1312"/>
                                          </p:stCondLst>
                                        </p:cTn>
                                        <p:tgtEl>
                                          <p:spTgt spid="12"/>
                                        </p:tgtEl>
                                      </p:cBhvr>
                                      <p:to x="100000" y="80000"/>
                                    </p:animScale>
                                    <p:animScale>
                                      <p:cBhvr>
                                        <p:cTn id="122" dur="166" decel="50000">
                                          <p:stCondLst>
                                            <p:cond delay="1338"/>
                                          </p:stCondLst>
                                        </p:cTn>
                                        <p:tgtEl>
                                          <p:spTgt spid="12"/>
                                        </p:tgtEl>
                                      </p:cBhvr>
                                      <p:to x="100000" y="100000"/>
                                    </p:animScale>
                                    <p:animScale>
                                      <p:cBhvr>
                                        <p:cTn id="123" dur="26">
                                          <p:stCondLst>
                                            <p:cond delay="1642"/>
                                          </p:stCondLst>
                                        </p:cTn>
                                        <p:tgtEl>
                                          <p:spTgt spid="12"/>
                                        </p:tgtEl>
                                      </p:cBhvr>
                                      <p:to x="100000" y="90000"/>
                                    </p:animScale>
                                    <p:animScale>
                                      <p:cBhvr>
                                        <p:cTn id="124" dur="166" decel="50000">
                                          <p:stCondLst>
                                            <p:cond delay="1668"/>
                                          </p:stCondLst>
                                        </p:cTn>
                                        <p:tgtEl>
                                          <p:spTgt spid="12"/>
                                        </p:tgtEl>
                                      </p:cBhvr>
                                      <p:to x="100000" y="100000"/>
                                    </p:animScale>
                                    <p:animScale>
                                      <p:cBhvr>
                                        <p:cTn id="125" dur="26">
                                          <p:stCondLst>
                                            <p:cond delay="1808"/>
                                          </p:stCondLst>
                                        </p:cTn>
                                        <p:tgtEl>
                                          <p:spTgt spid="12"/>
                                        </p:tgtEl>
                                      </p:cBhvr>
                                      <p:to x="100000" y="95000"/>
                                    </p:animScale>
                                    <p:animScale>
                                      <p:cBhvr>
                                        <p:cTn id="126"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P spid="12" grpId="0"/>
      <p:bldP spid="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lechas 3"/>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32656"/>
            <a:ext cx="704850" cy="638175"/>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1691680" y="467077"/>
            <a:ext cx="5134804" cy="369332"/>
          </a:xfrm>
          <a:prstGeom prst="rect">
            <a:avLst/>
          </a:prstGeom>
        </p:spPr>
        <p:txBody>
          <a:bodyPr wrap="none">
            <a:spAutoFit/>
          </a:bodyPr>
          <a:lstStyle/>
          <a:p>
            <a:r>
              <a:rPr lang="es-CO" b="1" dirty="0">
                <a:latin typeface="Arial" pitchFamily="34" charset="0"/>
                <a:cs typeface="Arial" pitchFamily="34" charset="0"/>
              </a:rPr>
              <a:t>Venta de activos fijos poseídos 2 años o más</a:t>
            </a:r>
            <a:endParaRPr lang="es-CO" dirty="0">
              <a:latin typeface="Arial" pitchFamily="34" charset="0"/>
              <a:cs typeface="Arial" pitchFamily="34" charset="0"/>
            </a:endParaRPr>
          </a:p>
        </p:txBody>
      </p:sp>
      <p:sp>
        <p:nvSpPr>
          <p:cNvPr id="5" name="4 Rectángulo"/>
          <p:cNvSpPr/>
          <p:nvPr/>
        </p:nvSpPr>
        <p:spPr>
          <a:xfrm>
            <a:off x="1709936" y="1558533"/>
            <a:ext cx="5310336" cy="646331"/>
          </a:xfrm>
          <a:prstGeom prst="rect">
            <a:avLst/>
          </a:prstGeom>
        </p:spPr>
        <p:txBody>
          <a:bodyPr wrap="square">
            <a:spAutoFit/>
          </a:bodyPr>
          <a:lstStyle/>
          <a:p>
            <a:r>
              <a:rPr lang="es-CO" b="1" dirty="0">
                <a:latin typeface="Arial" pitchFamily="34" charset="0"/>
                <a:cs typeface="Arial" pitchFamily="34" charset="0"/>
              </a:rPr>
              <a:t>Liquidación de sociedades con permanencia de 2 años o más</a:t>
            </a:r>
          </a:p>
        </p:txBody>
      </p:sp>
      <p:pic>
        <p:nvPicPr>
          <p:cNvPr id="7" name="Picture 2" descr="Flechas 3"/>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494681"/>
            <a:ext cx="704850" cy="638175"/>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1763688" y="2782669"/>
            <a:ext cx="5328592" cy="646331"/>
          </a:xfrm>
          <a:prstGeom prst="rect">
            <a:avLst/>
          </a:prstGeom>
        </p:spPr>
        <p:txBody>
          <a:bodyPr wrap="square">
            <a:spAutoFit/>
          </a:bodyPr>
          <a:lstStyle/>
          <a:p>
            <a:r>
              <a:rPr lang="es-CO" b="1" dirty="0">
                <a:latin typeface="Arial" pitchFamily="34" charset="0"/>
                <a:cs typeface="Arial" pitchFamily="34" charset="0"/>
              </a:rPr>
              <a:t>Loterías, rifas, apuestas, premios, juegos y similares</a:t>
            </a:r>
          </a:p>
        </p:txBody>
      </p:sp>
      <p:pic>
        <p:nvPicPr>
          <p:cNvPr id="12" name="Picture 2" descr="Flechas 3"/>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718817"/>
            <a:ext cx="704850" cy="638175"/>
          </a:xfrm>
          <a:prstGeom prst="rect">
            <a:avLst/>
          </a:prstGeom>
          <a:noFill/>
          <a:extLst>
            <a:ext uri="{909E8E84-426E-40DD-AFC4-6F175D3DCCD1}">
              <a14:hiddenFill xmlns:a14="http://schemas.microsoft.com/office/drawing/2010/main">
                <a:solidFill>
                  <a:srgbClr val="FFFFFF"/>
                </a:solidFill>
              </a14:hiddenFill>
            </a:ext>
          </a:extLst>
        </p:spPr>
      </p:pic>
      <p:sp>
        <p:nvSpPr>
          <p:cNvPr id="13" name="12 Rectángulo"/>
          <p:cNvSpPr/>
          <p:nvPr/>
        </p:nvSpPr>
        <p:spPr>
          <a:xfrm>
            <a:off x="1115616" y="4559170"/>
            <a:ext cx="3600400" cy="1200329"/>
          </a:xfrm>
          <a:prstGeom prst="rect">
            <a:avLst/>
          </a:prstGeom>
          <a:ln>
            <a:solidFill>
              <a:srgbClr val="00B050"/>
            </a:solidFill>
          </a:ln>
        </p:spPr>
        <p:txBody>
          <a:bodyPr wrap="square">
            <a:spAutoFit/>
          </a:bodyPr>
          <a:lstStyle/>
          <a:p>
            <a:pPr algn="ctr"/>
            <a:r>
              <a:rPr lang="es-CO" sz="2400" b="1" dirty="0" smtClean="0">
                <a:latin typeface="Arial" pitchFamily="34" charset="0"/>
                <a:cs typeface="Arial" pitchFamily="34" charset="0"/>
              </a:rPr>
              <a:t>Tarifas del Impuesto a las Ganancias Ocasionales</a:t>
            </a:r>
            <a:endParaRPr lang="es-CO" sz="2400" b="1" dirty="0">
              <a:latin typeface="Arial" pitchFamily="34" charset="0"/>
              <a:cs typeface="Arial" pitchFamily="34" charset="0"/>
            </a:endParaRPr>
          </a:p>
        </p:txBody>
      </p:sp>
      <p:sp>
        <p:nvSpPr>
          <p:cNvPr id="11" name="10 Rectángulo"/>
          <p:cNvSpPr/>
          <p:nvPr/>
        </p:nvSpPr>
        <p:spPr>
          <a:xfrm>
            <a:off x="5868144" y="4221088"/>
            <a:ext cx="1368152" cy="504056"/>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latin typeface="Arial" pitchFamily="34" charset="0"/>
                <a:cs typeface="Arial" pitchFamily="34" charset="0"/>
              </a:rPr>
              <a:t>10%</a:t>
            </a:r>
            <a:endParaRPr lang="es-CO" sz="2000" b="1" dirty="0">
              <a:latin typeface="Arial" pitchFamily="34" charset="0"/>
              <a:cs typeface="Arial" pitchFamily="34" charset="0"/>
            </a:endParaRPr>
          </a:p>
        </p:txBody>
      </p:sp>
      <p:sp>
        <p:nvSpPr>
          <p:cNvPr id="15" name="14 Rectángulo"/>
          <p:cNvSpPr/>
          <p:nvPr/>
        </p:nvSpPr>
        <p:spPr>
          <a:xfrm>
            <a:off x="5868144" y="5445224"/>
            <a:ext cx="1368152" cy="504056"/>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000" b="1" dirty="0" smtClean="0">
                <a:solidFill>
                  <a:schemeClr val="bg1"/>
                </a:solidFill>
                <a:latin typeface="Arial" pitchFamily="34" charset="0"/>
                <a:cs typeface="Arial" pitchFamily="34" charset="0"/>
              </a:rPr>
              <a:t>20%</a:t>
            </a:r>
            <a:endParaRPr lang="es-CO" sz="2000" b="1" dirty="0">
              <a:solidFill>
                <a:schemeClr val="bg1"/>
              </a:solidFill>
              <a:latin typeface="Arial" pitchFamily="34" charset="0"/>
              <a:cs typeface="Arial" pitchFamily="34" charset="0"/>
            </a:endParaRPr>
          </a:p>
        </p:txBody>
      </p:sp>
      <p:cxnSp>
        <p:nvCxnSpPr>
          <p:cNvPr id="16" name="15 Conector recto de flecha"/>
          <p:cNvCxnSpPr>
            <a:stCxn id="13" idx="3"/>
            <a:endCxn id="11" idx="1"/>
          </p:cNvCxnSpPr>
          <p:nvPr/>
        </p:nvCxnSpPr>
        <p:spPr>
          <a:xfrm flipV="1">
            <a:off x="4716016" y="4473116"/>
            <a:ext cx="1152128" cy="686219"/>
          </a:xfrm>
          <a:prstGeom prst="straightConnector1">
            <a:avLst/>
          </a:prstGeom>
          <a:ln>
            <a:solidFill>
              <a:srgbClr val="00B050"/>
            </a:solidFill>
            <a:tailEnd type="arrow"/>
          </a:ln>
        </p:spPr>
        <p:style>
          <a:lnRef idx="3">
            <a:schemeClr val="accent3"/>
          </a:lnRef>
          <a:fillRef idx="0">
            <a:schemeClr val="accent3"/>
          </a:fillRef>
          <a:effectRef idx="2">
            <a:schemeClr val="accent3"/>
          </a:effectRef>
          <a:fontRef idx="minor">
            <a:schemeClr val="tx1"/>
          </a:fontRef>
        </p:style>
      </p:cxnSp>
      <p:cxnSp>
        <p:nvCxnSpPr>
          <p:cNvPr id="18" name="17 Conector recto de flecha"/>
          <p:cNvCxnSpPr>
            <a:stCxn id="13" idx="3"/>
            <a:endCxn id="15" idx="1"/>
          </p:cNvCxnSpPr>
          <p:nvPr/>
        </p:nvCxnSpPr>
        <p:spPr>
          <a:xfrm>
            <a:off x="4716016" y="5159335"/>
            <a:ext cx="1152128" cy="537917"/>
          </a:xfrm>
          <a:prstGeom prst="straightConnector1">
            <a:avLst/>
          </a:prstGeom>
          <a:ln>
            <a:solidFill>
              <a:srgbClr val="00B050"/>
            </a:solidFill>
            <a:tailEnd type="arrow"/>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514310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80">
                                          <p:stCondLst>
                                            <p:cond delay="0"/>
                                          </p:stCondLst>
                                        </p:cTn>
                                        <p:tgtEl>
                                          <p:spTgt spid="1026"/>
                                        </p:tgtEl>
                                      </p:cBhvr>
                                    </p:animEffect>
                                    <p:anim calcmode="lin" valueType="num">
                                      <p:cBhvr>
                                        <p:cTn id="8"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13" dur="26">
                                          <p:stCondLst>
                                            <p:cond delay="650"/>
                                          </p:stCondLst>
                                        </p:cTn>
                                        <p:tgtEl>
                                          <p:spTgt spid="1026"/>
                                        </p:tgtEl>
                                      </p:cBhvr>
                                      <p:to x="100000" y="60000"/>
                                    </p:animScale>
                                    <p:animScale>
                                      <p:cBhvr>
                                        <p:cTn id="14" dur="166" decel="50000">
                                          <p:stCondLst>
                                            <p:cond delay="676"/>
                                          </p:stCondLst>
                                        </p:cTn>
                                        <p:tgtEl>
                                          <p:spTgt spid="1026"/>
                                        </p:tgtEl>
                                      </p:cBhvr>
                                      <p:to x="100000" y="100000"/>
                                    </p:animScale>
                                    <p:animScale>
                                      <p:cBhvr>
                                        <p:cTn id="15" dur="26">
                                          <p:stCondLst>
                                            <p:cond delay="1312"/>
                                          </p:stCondLst>
                                        </p:cTn>
                                        <p:tgtEl>
                                          <p:spTgt spid="1026"/>
                                        </p:tgtEl>
                                      </p:cBhvr>
                                      <p:to x="100000" y="80000"/>
                                    </p:animScale>
                                    <p:animScale>
                                      <p:cBhvr>
                                        <p:cTn id="16" dur="166" decel="50000">
                                          <p:stCondLst>
                                            <p:cond delay="1338"/>
                                          </p:stCondLst>
                                        </p:cTn>
                                        <p:tgtEl>
                                          <p:spTgt spid="1026"/>
                                        </p:tgtEl>
                                      </p:cBhvr>
                                      <p:to x="100000" y="100000"/>
                                    </p:animScale>
                                    <p:animScale>
                                      <p:cBhvr>
                                        <p:cTn id="17" dur="26">
                                          <p:stCondLst>
                                            <p:cond delay="1642"/>
                                          </p:stCondLst>
                                        </p:cTn>
                                        <p:tgtEl>
                                          <p:spTgt spid="1026"/>
                                        </p:tgtEl>
                                      </p:cBhvr>
                                      <p:to x="100000" y="90000"/>
                                    </p:animScale>
                                    <p:animScale>
                                      <p:cBhvr>
                                        <p:cTn id="18" dur="166" decel="50000">
                                          <p:stCondLst>
                                            <p:cond delay="1668"/>
                                          </p:stCondLst>
                                        </p:cTn>
                                        <p:tgtEl>
                                          <p:spTgt spid="1026"/>
                                        </p:tgtEl>
                                      </p:cBhvr>
                                      <p:to x="100000" y="100000"/>
                                    </p:animScale>
                                    <p:animScale>
                                      <p:cBhvr>
                                        <p:cTn id="19" dur="26">
                                          <p:stCondLst>
                                            <p:cond delay="1808"/>
                                          </p:stCondLst>
                                        </p:cTn>
                                        <p:tgtEl>
                                          <p:spTgt spid="1026"/>
                                        </p:tgtEl>
                                      </p:cBhvr>
                                      <p:to x="100000" y="95000"/>
                                    </p:animScale>
                                    <p:animScale>
                                      <p:cBhvr>
                                        <p:cTn id="20" dur="166" decel="50000">
                                          <p:stCondLst>
                                            <p:cond delay="1834"/>
                                          </p:stCondLst>
                                        </p:cTn>
                                        <p:tgtEl>
                                          <p:spTgt spid="1026"/>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down)">
                                      <p:cBhvr>
                                        <p:cTn id="23" dur="580">
                                          <p:stCondLst>
                                            <p:cond delay="0"/>
                                          </p:stCondLst>
                                        </p:cTn>
                                        <p:tgtEl>
                                          <p:spTgt spid="3"/>
                                        </p:tgtEl>
                                      </p:cBhvr>
                                    </p:animEffect>
                                    <p:anim calcmode="lin" valueType="num">
                                      <p:cBhvr>
                                        <p:cTn id="2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gtEl>
                                      </p:cBhvr>
                                      <p:to x="100000" y="60000"/>
                                    </p:animScale>
                                    <p:animScale>
                                      <p:cBhvr>
                                        <p:cTn id="30" dur="166" decel="50000">
                                          <p:stCondLst>
                                            <p:cond delay="676"/>
                                          </p:stCondLst>
                                        </p:cTn>
                                        <p:tgtEl>
                                          <p:spTgt spid="3"/>
                                        </p:tgtEl>
                                      </p:cBhvr>
                                      <p:to x="100000" y="100000"/>
                                    </p:animScale>
                                    <p:animScale>
                                      <p:cBhvr>
                                        <p:cTn id="31" dur="26">
                                          <p:stCondLst>
                                            <p:cond delay="1312"/>
                                          </p:stCondLst>
                                        </p:cTn>
                                        <p:tgtEl>
                                          <p:spTgt spid="3"/>
                                        </p:tgtEl>
                                      </p:cBhvr>
                                      <p:to x="100000" y="80000"/>
                                    </p:animScale>
                                    <p:animScale>
                                      <p:cBhvr>
                                        <p:cTn id="32" dur="166" decel="50000">
                                          <p:stCondLst>
                                            <p:cond delay="1338"/>
                                          </p:stCondLst>
                                        </p:cTn>
                                        <p:tgtEl>
                                          <p:spTgt spid="3"/>
                                        </p:tgtEl>
                                      </p:cBhvr>
                                      <p:to x="100000" y="100000"/>
                                    </p:animScale>
                                    <p:animScale>
                                      <p:cBhvr>
                                        <p:cTn id="33" dur="26">
                                          <p:stCondLst>
                                            <p:cond delay="1642"/>
                                          </p:stCondLst>
                                        </p:cTn>
                                        <p:tgtEl>
                                          <p:spTgt spid="3"/>
                                        </p:tgtEl>
                                      </p:cBhvr>
                                      <p:to x="100000" y="90000"/>
                                    </p:animScale>
                                    <p:animScale>
                                      <p:cBhvr>
                                        <p:cTn id="34" dur="166" decel="50000">
                                          <p:stCondLst>
                                            <p:cond delay="1668"/>
                                          </p:stCondLst>
                                        </p:cTn>
                                        <p:tgtEl>
                                          <p:spTgt spid="3"/>
                                        </p:tgtEl>
                                      </p:cBhvr>
                                      <p:to x="100000" y="100000"/>
                                    </p:animScale>
                                    <p:animScale>
                                      <p:cBhvr>
                                        <p:cTn id="35" dur="26">
                                          <p:stCondLst>
                                            <p:cond delay="1808"/>
                                          </p:stCondLst>
                                        </p:cTn>
                                        <p:tgtEl>
                                          <p:spTgt spid="3"/>
                                        </p:tgtEl>
                                      </p:cBhvr>
                                      <p:to x="100000" y="95000"/>
                                    </p:animScale>
                                    <p:animScale>
                                      <p:cBhvr>
                                        <p:cTn id="36" dur="166" decel="50000">
                                          <p:stCondLst>
                                            <p:cond delay="1834"/>
                                          </p:stCondLst>
                                        </p:cTn>
                                        <p:tgtEl>
                                          <p:spTgt spid="3"/>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wipe(down)">
                                      <p:cBhvr>
                                        <p:cTn id="41" dur="580">
                                          <p:stCondLst>
                                            <p:cond delay="0"/>
                                          </p:stCondLst>
                                        </p:cTn>
                                        <p:tgtEl>
                                          <p:spTgt spid="7"/>
                                        </p:tgtEl>
                                      </p:cBhvr>
                                    </p:animEffect>
                                    <p:anim calcmode="lin" valueType="num">
                                      <p:cBhvr>
                                        <p:cTn id="4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47" dur="26">
                                          <p:stCondLst>
                                            <p:cond delay="650"/>
                                          </p:stCondLst>
                                        </p:cTn>
                                        <p:tgtEl>
                                          <p:spTgt spid="7"/>
                                        </p:tgtEl>
                                      </p:cBhvr>
                                      <p:to x="100000" y="60000"/>
                                    </p:animScale>
                                    <p:animScale>
                                      <p:cBhvr>
                                        <p:cTn id="48" dur="166" decel="50000">
                                          <p:stCondLst>
                                            <p:cond delay="676"/>
                                          </p:stCondLst>
                                        </p:cTn>
                                        <p:tgtEl>
                                          <p:spTgt spid="7"/>
                                        </p:tgtEl>
                                      </p:cBhvr>
                                      <p:to x="100000" y="100000"/>
                                    </p:animScale>
                                    <p:animScale>
                                      <p:cBhvr>
                                        <p:cTn id="49" dur="26">
                                          <p:stCondLst>
                                            <p:cond delay="1312"/>
                                          </p:stCondLst>
                                        </p:cTn>
                                        <p:tgtEl>
                                          <p:spTgt spid="7"/>
                                        </p:tgtEl>
                                      </p:cBhvr>
                                      <p:to x="100000" y="80000"/>
                                    </p:animScale>
                                    <p:animScale>
                                      <p:cBhvr>
                                        <p:cTn id="50" dur="166" decel="50000">
                                          <p:stCondLst>
                                            <p:cond delay="1338"/>
                                          </p:stCondLst>
                                        </p:cTn>
                                        <p:tgtEl>
                                          <p:spTgt spid="7"/>
                                        </p:tgtEl>
                                      </p:cBhvr>
                                      <p:to x="100000" y="100000"/>
                                    </p:animScale>
                                    <p:animScale>
                                      <p:cBhvr>
                                        <p:cTn id="51" dur="26">
                                          <p:stCondLst>
                                            <p:cond delay="1642"/>
                                          </p:stCondLst>
                                        </p:cTn>
                                        <p:tgtEl>
                                          <p:spTgt spid="7"/>
                                        </p:tgtEl>
                                      </p:cBhvr>
                                      <p:to x="100000" y="90000"/>
                                    </p:animScale>
                                    <p:animScale>
                                      <p:cBhvr>
                                        <p:cTn id="52" dur="166" decel="50000">
                                          <p:stCondLst>
                                            <p:cond delay="1668"/>
                                          </p:stCondLst>
                                        </p:cTn>
                                        <p:tgtEl>
                                          <p:spTgt spid="7"/>
                                        </p:tgtEl>
                                      </p:cBhvr>
                                      <p:to x="100000" y="100000"/>
                                    </p:animScale>
                                    <p:animScale>
                                      <p:cBhvr>
                                        <p:cTn id="53" dur="26">
                                          <p:stCondLst>
                                            <p:cond delay="1808"/>
                                          </p:stCondLst>
                                        </p:cTn>
                                        <p:tgtEl>
                                          <p:spTgt spid="7"/>
                                        </p:tgtEl>
                                      </p:cBhvr>
                                      <p:to x="100000" y="95000"/>
                                    </p:animScale>
                                    <p:animScale>
                                      <p:cBhvr>
                                        <p:cTn id="54" dur="166" decel="50000">
                                          <p:stCondLst>
                                            <p:cond delay="1834"/>
                                          </p:stCondLst>
                                        </p:cTn>
                                        <p:tgtEl>
                                          <p:spTgt spid="7"/>
                                        </p:tgtEl>
                                      </p:cBhvr>
                                      <p:to x="100000" y="100000"/>
                                    </p:animScale>
                                  </p:childTnLst>
                                </p:cTn>
                              </p:par>
                              <p:par>
                                <p:cTn id="55" presetID="26" presetClass="entr" presetSubtype="0" fill="hold" grpId="0" nodeType="with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wipe(down)">
                                      <p:cBhvr>
                                        <p:cTn id="57" dur="580">
                                          <p:stCondLst>
                                            <p:cond delay="0"/>
                                          </p:stCondLst>
                                        </p:cTn>
                                        <p:tgtEl>
                                          <p:spTgt spid="5"/>
                                        </p:tgtEl>
                                      </p:cBhvr>
                                    </p:animEffect>
                                    <p:anim calcmode="lin" valueType="num">
                                      <p:cBhvr>
                                        <p:cTn id="5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63" dur="26">
                                          <p:stCondLst>
                                            <p:cond delay="650"/>
                                          </p:stCondLst>
                                        </p:cTn>
                                        <p:tgtEl>
                                          <p:spTgt spid="5"/>
                                        </p:tgtEl>
                                      </p:cBhvr>
                                      <p:to x="100000" y="60000"/>
                                    </p:animScale>
                                    <p:animScale>
                                      <p:cBhvr>
                                        <p:cTn id="64" dur="166" decel="50000">
                                          <p:stCondLst>
                                            <p:cond delay="676"/>
                                          </p:stCondLst>
                                        </p:cTn>
                                        <p:tgtEl>
                                          <p:spTgt spid="5"/>
                                        </p:tgtEl>
                                      </p:cBhvr>
                                      <p:to x="100000" y="100000"/>
                                    </p:animScale>
                                    <p:animScale>
                                      <p:cBhvr>
                                        <p:cTn id="65" dur="26">
                                          <p:stCondLst>
                                            <p:cond delay="1312"/>
                                          </p:stCondLst>
                                        </p:cTn>
                                        <p:tgtEl>
                                          <p:spTgt spid="5"/>
                                        </p:tgtEl>
                                      </p:cBhvr>
                                      <p:to x="100000" y="80000"/>
                                    </p:animScale>
                                    <p:animScale>
                                      <p:cBhvr>
                                        <p:cTn id="66" dur="166" decel="50000">
                                          <p:stCondLst>
                                            <p:cond delay="1338"/>
                                          </p:stCondLst>
                                        </p:cTn>
                                        <p:tgtEl>
                                          <p:spTgt spid="5"/>
                                        </p:tgtEl>
                                      </p:cBhvr>
                                      <p:to x="100000" y="100000"/>
                                    </p:animScale>
                                    <p:animScale>
                                      <p:cBhvr>
                                        <p:cTn id="67" dur="26">
                                          <p:stCondLst>
                                            <p:cond delay="1642"/>
                                          </p:stCondLst>
                                        </p:cTn>
                                        <p:tgtEl>
                                          <p:spTgt spid="5"/>
                                        </p:tgtEl>
                                      </p:cBhvr>
                                      <p:to x="100000" y="90000"/>
                                    </p:animScale>
                                    <p:animScale>
                                      <p:cBhvr>
                                        <p:cTn id="68" dur="166" decel="50000">
                                          <p:stCondLst>
                                            <p:cond delay="1668"/>
                                          </p:stCondLst>
                                        </p:cTn>
                                        <p:tgtEl>
                                          <p:spTgt spid="5"/>
                                        </p:tgtEl>
                                      </p:cBhvr>
                                      <p:to x="100000" y="100000"/>
                                    </p:animScale>
                                    <p:animScale>
                                      <p:cBhvr>
                                        <p:cTn id="69" dur="26">
                                          <p:stCondLst>
                                            <p:cond delay="1808"/>
                                          </p:stCondLst>
                                        </p:cTn>
                                        <p:tgtEl>
                                          <p:spTgt spid="5"/>
                                        </p:tgtEl>
                                      </p:cBhvr>
                                      <p:to x="100000" y="95000"/>
                                    </p:animScale>
                                    <p:animScale>
                                      <p:cBhvr>
                                        <p:cTn id="70" dur="166" decel="50000">
                                          <p:stCondLst>
                                            <p:cond delay="1834"/>
                                          </p:stCondLst>
                                        </p:cTn>
                                        <p:tgtEl>
                                          <p:spTgt spid="5"/>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nodeType="click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wipe(down)">
                                      <p:cBhvr>
                                        <p:cTn id="75" dur="580">
                                          <p:stCondLst>
                                            <p:cond delay="0"/>
                                          </p:stCondLst>
                                        </p:cTn>
                                        <p:tgtEl>
                                          <p:spTgt spid="12"/>
                                        </p:tgtEl>
                                      </p:cBhvr>
                                    </p:animEffect>
                                    <p:anim calcmode="lin" valueType="num">
                                      <p:cBhvr>
                                        <p:cTn id="76"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81" dur="26">
                                          <p:stCondLst>
                                            <p:cond delay="650"/>
                                          </p:stCondLst>
                                        </p:cTn>
                                        <p:tgtEl>
                                          <p:spTgt spid="12"/>
                                        </p:tgtEl>
                                      </p:cBhvr>
                                      <p:to x="100000" y="60000"/>
                                    </p:animScale>
                                    <p:animScale>
                                      <p:cBhvr>
                                        <p:cTn id="82" dur="166" decel="50000">
                                          <p:stCondLst>
                                            <p:cond delay="676"/>
                                          </p:stCondLst>
                                        </p:cTn>
                                        <p:tgtEl>
                                          <p:spTgt spid="12"/>
                                        </p:tgtEl>
                                      </p:cBhvr>
                                      <p:to x="100000" y="100000"/>
                                    </p:animScale>
                                    <p:animScale>
                                      <p:cBhvr>
                                        <p:cTn id="83" dur="26">
                                          <p:stCondLst>
                                            <p:cond delay="1312"/>
                                          </p:stCondLst>
                                        </p:cTn>
                                        <p:tgtEl>
                                          <p:spTgt spid="12"/>
                                        </p:tgtEl>
                                      </p:cBhvr>
                                      <p:to x="100000" y="80000"/>
                                    </p:animScale>
                                    <p:animScale>
                                      <p:cBhvr>
                                        <p:cTn id="84" dur="166" decel="50000">
                                          <p:stCondLst>
                                            <p:cond delay="1338"/>
                                          </p:stCondLst>
                                        </p:cTn>
                                        <p:tgtEl>
                                          <p:spTgt spid="12"/>
                                        </p:tgtEl>
                                      </p:cBhvr>
                                      <p:to x="100000" y="100000"/>
                                    </p:animScale>
                                    <p:animScale>
                                      <p:cBhvr>
                                        <p:cTn id="85" dur="26">
                                          <p:stCondLst>
                                            <p:cond delay="1642"/>
                                          </p:stCondLst>
                                        </p:cTn>
                                        <p:tgtEl>
                                          <p:spTgt spid="12"/>
                                        </p:tgtEl>
                                      </p:cBhvr>
                                      <p:to x="100000" y="90000"/>
                                    </p:animScale>
                                    <p:animScale>
                                      <p:cBhvr>
                                        <p:cTn id="86" dur="166" decel="50000">
                                          <p:stCondLst>
                                            <p:cond delay="1668"/>
                                          </p:stCondLst>
                                        </p:cTn>
                                        <p:tgtEl>
                                          <p:spTgt spid="12"/>
                                        </p:tgtEl>
                                      </p:cBhvr>
                                      <p:to x="100000" y="100000"/>
                                    </p:animScale>
                                    <p:animScale>
                                      <p:cBhvr>
                                        <p:cTn id="87" dur="26">
                                          <p:stCondLst>
                                            <p:cond delay="1808"/>
                                          </p:stCondLst>
                                        </p:cTn>
                                        <p:tgtEl>
                                          <p:spTgt spid="12"/>
                                        </p:tgtEl>
                                      </p:cBhvr>
                                      <p:to x="100000" y="95000"/>
                                    </p:animScale>
                                    <p:animScale>
                                      <p:cBhvr>
                                        <p:cTn id="88" dur="166" decel="50000">
                                          <p:stCondLst>
                                            <p:cond delay="1834"/>
                                          </p:stCondLst>
                                        </p:cTn>
                                        <p:tgtEl>
                                          <p:spTgt spid="12"/>
                                        </p:tgtEl>
                                      </p:cBhvr>
                                      <p:to x="100000" y="100000"/>
                                    </p:animScale>
                                  </p:childTnLst>
                                </p:cTn>
                              </p:par>
                              <p:par>
                                <p:cTn id="89" presetID="26" presetClass="entr" presetSubtype="0" fill="hold" grpId="0" nodeType="withEffect">
                                  <p:stCondLst>
                                    <p:cond delay="0"/>
                                  </p:stCondLst>
                                  <p:childTnLst>
                                    <p:set>
                                      <p:cBhvr>
                                        <p:cTn id="90" dur="1" fill="hold">
                                          <p:stCondLst>
                                            <p:cond delay="0"/>
                                          </p:stCondLst>
                                        </p:cTn>
                                        <p:tgtEl>
                                          <p:spTgt spid="4"/>
                                        </p:tgtEl>
                                        <p:attrNameLst>
                                          <p:attrName>style.visibility</p:attrName>
                                        </p:attrNameLst>
                                      </p:cBhvr>
                                      <p:to>
                                        <p:strVal val="visible"/>
                                      </p:to>
                                    </p:set>
                                    <p:animEffect transition="in" filter="wipe(down)">
                                      <p:cBhvr>
                                        <p:cTn id="91" dur="580">
                                          <p:stCondLst>
                                            <p:cond delay="0"/>
                                          </p:stCondLst>
                                        </p:cTn>
                                        <p:tgtEl>
                                          <p:spTgt spid="4"/>
                                        </p:tgtEl>
                                      </p:cBhvr>
                                    </p:animEffect>
                                    <p:anim calcmode="lin" valueType="num">
                                      <p:cBhvr>
                                        <p:cTn id="9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97" dur="26">
                                          <p:stCondLst>
                                            <p:cond delay="650"/>
                                          </p:stCondLst>
                                        </p:cTn>
                                        <p:tgtEl>
                                          <p:spTgt spid="4"/>
                                        </p:tgtEl>
                                      </p:cBhvr>
                                      <p:to x="100000" y="60000"/>
                                    </p:animScale>
                                    <p:animScale>
                                      <p:cBhvr>
                                        <p:cTn id="98" dur="166" decel="50000">
                                          <p:stCondLst>
                                            <p:cond delay="676"/>
                                          </p:stCondLst>
                                        </p:cTn>
                                        <p:tgtEl>
                                          <p:spTgt spid="4"/>
                                        </p:tgtEl>
                                      </p:cBhvr>
                                      <p:to x="100000" y="100000"/>
                                    </p:animScale>
                                    <p:animScale>
                                      <p:cBhvr>
                                        <p:cTn id="99" dur="26">
                                          <p:stCondLst>
                                            <p:cond delay="1312"/>
                                          </p:stCondLst>
                                        </p:cTn>
                                        <p:tgtEl>
                                          <p:spTgt spid="4"/>
                                        </p:tgtEl>
                                      </p:cBhvr>
                                      <p:to x="100000" y="80000"/>
                                    </p:animScale>
                                    <p:animScale>
                                      <p:cBhvr>
                                        <p:cTn id="100" dur="166" decel="50000">
                                          <p:stCondLst>
                                            <p:cond delay="1338"/>
                                          </p:stCondLst>
                                        </p:cTn>
                                        <p:tgtEl>
                                          <p:spTgt spid="4"/>
                                        </p:tgtEl>
                                      </p:cBhvr>
                                      <p:to x="100000" y="100000"/>
                                    </p:animScale>
                                    <p:animScale>
                                      <p:cBhvr>
                                        <p:cTn id="101" dur="26">
                                          <p:stCondLst>
                                            <p:cond delay="1642"/>
                                          </p:stCondLst>
                                        </p:cTn>
                                        <p:tgtEl>
                                          <p:spTgt spid="4"/>
                                        </p:tgtEl>
                                      </p:cBhvr>
                                      <p:to x="100000" y="90000"/>
                                    </p:animScale>
                                    <p:animScale>
                                      <p:cBhvr>
                                        <p:cTn id="102" dur="166" decel="50000">
                                          <p:stCondLst>
                                            <p:cond delay="1668"/>
                                          </p:stCondLst>
                                        </p:cTn>
                                        <p:tgtEl>
                                          <p:spTgt spid="4"/>
                                        </p:tgtEl>
                                      </p:cBhvr>
                                      <p:to x="100000" y="100000"/>
                                    </p:animScale>
                                    <p:animScale>
                                      <p:cBhvr>
                                        <p:cTn id="103" dur="26">
                                          <p:stCondLst>
                                            <p:cond delay="1808"/>
                                          </p:stCondLst>
                                        </p:cTn>
                                        <p:tgtEl>
                                          <p:spTgt spid="4"/>
                                        </p:tgtEl>
                                      </p:cBhvr>
                                      <p:to x="100000" y="95000"/>
                                    </p:animScale>
                                    <p:animScale>
                                      <p:cBhvr>
                                        <p:cTn id="104" dur="166" decel="50000">
                                          <p:stCondLst>
                                            <p:cond delay="1834"/>
                                          </p:stCondLst>
                                        </p:cTn>
                                        <p:tgtEl>
                                          <p:spTgt spid="4"/>
                                        </p:tgtEl>
                                      </p:cBhvr>
                                      <p:to x="100000" y="100000"/>
                                    </p:animScale>
                                  </p:childTnLst>
                                </p:cTn>
                              </p:par>
                            </p:childTnLst>
                          </p:cTn>
                        </p:par>
                      </p:childTnLst>
                    </p:cTn>
                  </p:par>
                  <p:par>
                    <p:cTn id="105" fill="hold">
                      <p:stCondLst>
                        <p:cond delay="indefinite"/>
                      </p:stCondLst>
                      <p:childTnLst>
                        <p:par>
                          <p:cTn id="106" fill="hold">
                            <p:stCondLst>
                              <p:cond delay="0"/>
                            </p:stCondLst>
                            <p:childTnLst>
                              <p:par>
                                <p:cTn id="107" presetID="26" presetClass="entr" presetSubtype="0" fill="hold" grpId="0" nodeType="clickEffect">
                                  <p:stCondLst>
                                    <p:cond delay="0"/>
                                  </p:stCondLst>
                                  <p:childTnLst>
                                    <p:set>
                                      <p:cBhvr>
                                        <p:cTn id="108" dur="1" fill="hold">
                                          <p:stCondLst>
                                            <p:cond delay="0"/>
                                          </p:stCondLst>
                                        </p:cTn>
                                        <p:tgtEl>
                                          <p:spTgt spid="13"/>
                                        </p:tgtEl>
                                        <p:attrNameLst>
                                          <p:attrName>style.visibility</p:attrName>
                                        </p:attrNameLst>
                                      </p:cBhvr>
                                      <p:to>
                                        <p:strVal val="visible"/>
                                      </p:to>
                                    </p:set>
                                    <p:animEffect transition="in" filter="wipe(down)">
                                      <p:cBhvr>
                                        <p:cTn id="109" dur="580">
                                          <p:stCondLst>
                                            <p:cond delay="0"/>
                                          </p:stCondLst>
                                        </p:cTn>
                                        <p:tgtEl>
                                          <p:spTgt spid="13"/>
                                        </p:tgtEl>
                                      </p:cBhvr>
                                    </p:animEffect>
                                    <p:anim calcmode="lin" valueType="num">
                                      <p:cBhvr>
                                        <p:cTn id="110"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15" dur="26">
                                          <p:stCondLst>
                                            <p:cond delay="650"/>
                                          </p:stCondLst>
                                        </p:cTn>
                                        <p:tgtEl>
                                          <p:spTgt spid="13"/>
                                        </p:tgtEl>
                                      </p:cBhvr>
                                      <p:to x="100000" y="60000"/>
                                    </p:animScale>
                                    <p:animScale>
                                      <p:cBhvr>
                                        <p:cTn id="116" dur="166" decel="50000">
                                          <p:stCondLst>
                                            <p:cond delay="676"/>
                                          </p:stCondLst>
                                        </p:cTn>
                                        <p:tgtEl>
                                          <p:spTgt spid="13"/>
                                        </p:tgtEl>
                                      </p:cBhvr>
                                      <p:to x="100000" y="100000"/>
                                    </p:animScale>
                                    <p:animScale>
                                      <p:cBhvr>
                                        <p:cTn id="117" dur="26">
                                          <p:stCondLst>
                                            <p:cond delay="1312"/>
                                          </p:stCondLst>
                                        </p:cTn>
                                        <p:tgtEl>
                                          <p:spTgt spid="13"/>
                                        </p:tgtEl>
                                      </p:cBhvr>
                                      <p:to x="100000" y="80000"/>
                                    </p:animScale>
                                    <p:animScale>
                                      <p:cBhvr>
                                        <p:cTn id="118" dur="166" decel="50000">
                                          <p:stCondLst>
                                            <p:cond delay="1338"/>
                                          </p:stCondLst>
                                        </p:cTn>
                                        <p:tgtEl>
                                          <p:spTgt spid="13"/>
                                        </p:tgtEl>
                                      </p:cBhvr>
                                      <p:to x="100000" y="100000"/>
                                    </p:animScale>
                                    <p:animScale>
                                      <p:cBhvr>
                                        <p:cTn id="119" dur="26">
                                          <p:stCondLst>
                                            <p:cond delay="1642"/>
                                          </p:stCondLst>
                                        </p:cTn>
                                        <p:tgtEl>
                                          <p:spTgt spid="13"/>
                                        </p:tgtEl>
                                      </p:cBhvr>
                                      <p:to x="100000" y="90000"/>
                                    </p:animScale>
                                    <p:animScale>
                                      <p:cBhvr>
                                        <p:cTn id="120" dur="166" decel="50000">
                                          <p:stCondLst>
                                            <p:cond delay="1668"/>
                                          </p:stCondLst>
                                        </p:cTn>
                                        <p:tgtEl>
                                          <p:spTgt spid="13"/>
                                        </p:tgtEl>
                                      </p:cBhvr>
                                      <p:to x="100000" y="100000"/>
                                    </p:animScale>
                                    <p:animScale>
                                      <p:cBhvr>
                                        <p:cTn id="121" dur="26">
                                          <p:stCondLst>
                                            <p:cond delay="1808"/>
                                          </p:stCondLst>
                                        </p:cTn>
                                        <p:tgtEl>
                                          <p:spTgt spid="13"/>
                                        </p:tgtEl>
                                      </p:cBhvr>
                                      <p:to x="100000" y="95000"/>
                                    </p:animScale>
                                    <p:animScale>
                                      <p:cBhvr>
                                        <p:cTn id="122" dur="166" decel="50000">
                                          <p:stCondLst>
                                            <p:cond delay="1834"/>
                                          </p:stCondLst>
                                        </p:cTn>
                                        <p:tgtEl>
                                          <p:spTgt spid="13"/>
                                        </p:tgtEl>
                                      </p:cBhvr>
                                      <p:to x="100000" y="100000"/>
                                    </p:animScale>
                                  </p:childTnLst>
                                </p:cTn>
                              </p:par>
                              <p:par>
                                <p:cTn id="123" presetID="26" presetClass="entr" presetSubtype="0" fill="hold" nodeType="withEffect">
                                  <p:stCondLst>
                                    <p:cond delay="0"/>
                                  </p:stCondLst>
                                  <p:childTnLst>
                                    <p:set>
                                      <p:cBhvr>
                                        <p:cTn id="124" dur="1" fill="hold">
                                          <p:stCondLst>
                                            <p:cond delay="0"/>
                                          </p:stCondLst>
                                        </p:cTn>
                                        <p:tgtEl>
                                          <p:spTgt spid="16"/>
                                        </p:tgtEl>
                                        <p:attrNameLst>
                                          <p:attrName>style.visibility</p:attrName>
                                        </p:attrNameLst>
                                      </p:cBhvr>
                                      <p:to>
                                        <p:strVal val="visible"/>
                                      </p:to>
                                    </p:set>
                                    <p:animEffect transition="in" filter="wipe(down)">
                                      <p:cBhvr>
                                        <p:cTn id="125" dur="580">
                                          <p:stCondLst>
                                            <p:cond delay="0"/>
                                          </p:stCondLst>
                                        </p:cTn>
                                        <p:tgtEl>
                                          <p:spTgt spid="16"/>
                                        </p:tgtEl>
                                      </p:cBhvr>
                                    </p:animEffect>
                                    <p:anim calcmode="lin" valueType="num">
                                      <p:cBhvr>
                                        <p:cTn id="126"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131" dur="26">
                                          <p:stCondLst>
                                            <p:cond delay="650"/>
                                          </p:stCondLst>
                                        </p:cTn>
                                        <p:tgtEl>
                                          <p:spTgt spid="16"/>
                                        </p:tgtEl>
                                      </p:cBhvr>
                                      <p:to x="100000" y="60000"/>
                                    </p:animScale>
                                    <p:animScale>
                                      <p:cBhvr>
                                        <p:cTn id="132" dur="166" decel="50000">
                                          <p:stCondLst>
                                            <p:cond delay="676"/>
                                          </p:stCondLst>
                                        </p:cTn>
                                        <p:tgtEl>
                                          <p:spTgt spid="16"/>
                                        </p:tgtEl>
                                      </p:cBhvr>
                                      <p:to x="100000" y="100000"/>
                                    </p:animScale>
                                    <p:animScale>
                                      <p:cBhvr>
                                        <p:cTn id="133" dur="26">
                                          <p:stCondLst>
                                            <p:cond delay="1312"/>
                                          </p:stCondLst>
                                        </p:cTn>
                                        <p:tgtEl>
                                          <p:spTgt spid="16"/>
                                        </p:tgtEl>
                                      </p:cBhvr>
                                      <p:to x="100000" y="80000"/>
                                    </p:animScale>
                                    <p:animScale>
                                      <p:cBhvr>
                                        <p:cTn id="134" dur="166" decel="50000">
                                          <p:stCondLst>
                                            <p:cond delay="1338"/>
                                          </p:stCondLst>
                                        </p:cTn>
                                        <p:tgtEl>
                                          <p:spTgt spid="16"/>
                                        </p:tgtEl>
                                      </p:cBhvr>
                                      <p:to x="100000" y="100000"/>
                                    </p:animScale>
                                    <p:animScale>
                                      <p:cBhvr>
                                        <p:cTn id="135" dur="26">
                                          <p:stCondLst>
                                            <p:cond delay="1642"/>
                                          </p:stCondLst>
                                        </p:cTn>
                                        <p:tgtEl>
                                          <p:spTgt spid="16"/>
                                        </p:tgtEl>
                                      </p:cBhvr>
                                      <p:to x="100000" y="90000"/>
                                    </p:animScale>
                                    <p:animScale>
                                      <p:cBhvr>
                                        <p:cTn id="136" dur="166" decel="50000">
                                          <p:stCondLst>
                                            <p:cond delay="1668"/>
                                          </p:stCondLst>
                                        </p:cTn>
                                        <p:tgtEl>
                                          <p:spTgt spid="16"/>
                                        </p:tgtEl>
                                      </p:cBhvr>
                                      <p:to x="100000" y="100000"/>
                                    </p:animScale>
                                    <p:animScale>
                                      <p:cBhvr>
                                        <p:cTn id="137" dur="26">
                                          <p:stCondLst>
                                            <p:cond delay="1808"/>
                                          </p:stCondLst>
                                        </p:cTn>
                                        <p:tgtEl>
                                          <p:spTgt spid="16"/>
                                        </p:tgtEl>
                                      </p:cBhvr>
                                      <p:to x="100000" y="95000"/>
                                    </p:animScale>
                                    <p:animScale>
                                      <p:cBhvr>
                                        <p:cTn id="138" dur="166" decel="50000">
                                          <p:stCondLst>
                                            <p:cond delay="1834"/>
                                          </p:stCondLst>
                                        </p:cTn>
                                        <p:tgtEl>
                                          <p:spTgt spid="16"/>
                                        </p:tgtEl>
                                      </p:cBhvr>
                                      <p:to x="100000" y="100000"/>
                                    </p:animScale>
                                  </p:childTnLst>
                                </p:cTn>
                              </p:par>
                              <p:par>
                                <p:cTn id="139" presetID="26" presetClass="entr" presetSubtype="0" fill="hold" nodeType="withEffect">
                                  <p:stCondLst>
                                    <p:cond delay="0"/>
                                  </p:stCondLst>
                                  <p:childTnLst>
                                    <p:set>
                                      <p:cBhvr>
                                        <p:cTn id="140" dur="1" fill="hold">
                                          <p:stCondLst>
                                            <p:cond delay="0"/>
                                          </p:stCondLst>
                                        </p:cTn>
                                        <p:tgtEl>
                                          <p:spTgt spid="18"/>
                                        </p:tgtEl>
                                        <p:attrNameLst>
                                          <p:attrName>style.visibility</p:attrName>
                                        </p:attrNameLst>
                                      </p:cBhvr>
                                      <p:to>
                                        <p:strVal val="visible"/>
                                      </p:to>
                                    </p:set>
                                    <p:animEffect transition="in" filter="wipe(down)">
                                      <p:cBhvr>
                                        <p:cTn id="141" dur="580">
                                          <p:stCondLst>
                                            <p:cond delay="0"/>
                                          </p:stCondLst>
                                        </p:cTn>
                                        <p:tgtEl>
                                          <p:spTgt spid="18"/>
                                        </p:tgtEl>
                                      </p:cBhvr>
                                    </p:animEffect>
                                    <p:anim calcmode="lin" valueType="num">
                                      <p:cBhvr>
                                        <p:cTn id="142"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143"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44"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45"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46"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47" dur="26">
                                          <p:stCondLst>
                                            <p:cond delay="650"/>
                                          </p:stCondLst>
                                        </p:cTn>
                                        <p:tgtEl>
                                          <p:spTgt spid="18"/>
                                        </p:tgtEl>
                                      </p:cBhvr>
                                      <p:to x="100000" y="60000"/>
                                    </p:animScale>
                                    <p:animScale>
                                      <p:cBhvr>
                                        <p:cTn id="148" dur="166" decel="50000">
                                          <p:stCondLst>
                                            <p:cond delay="676"/>
                                          </p:stCondLst>
                                        </p:cTn>
                                        <p:tgtEl>
                                          <p:spTgt spid="18"/>
                                        </p:tgtEl>
                                      </p:cBhvr>
                                      <p:to x="100000" y="100000"/>
                                    </p:animScale>
                                    <p:animScale>
                                      <p:cBhvr>
                                        <p:cTn id="149" dur="26">
                                          <p:stCondLst>
                                            <p:cond delay="1312"/>
                                          </p:stCondLst>
                                        </p:cTn>
                                        <p:tgtEl>
                                          <p:spTgt spid="18"/>
                                        </p:tgtEl>
                                      </p:cBhvr>
                                      <p:to x="100000" y="80000"/>
                                    </p:animScale>
                                    <p:animScale>
                                      <p:cBhvr>
                                        <p:cTn id="150" dur="166" decel="50000">
                                          <p:stCondLst>
                                            <p:cond delay="1338"/>
                                          </p:stCondLst>
                                        </p:cTn>
                                        <p:tgtEl>
                                          <p:spTgt spid="18"/>
                                        </p:tgtEl>
                                      </p:cBhvr>
                                      <p:to x="100000" y="100000"/>
                                    </p:animScale>
                                    <p:animScale>
                                      <p:cBhvr>
                                        <p:cTn id="151" dur="26">
                                          <p:stCondLst>
                                            <p:cond delay="1642"/>
                                          </p:stCondLst>
                                        </p:cTn>
                                        <p:tgtEl>
                                          <p:spTgt spid="18"/>
                                        </p:tgtEl>
                                      </p:cBhvr>
                                      <p:to x="100000" y="90000"/>
                                    </p:animScale>
                                    <p:animScale>
                                      <p:cBhvr>
                                        <p:cTn id="152" dur="166" decel="50000">
                                          <p:stCondLst>
                                            <p:cond delay="1668"/>
                                          </p:stCondLst>
                                        </p:cTn>
                                        <p:tgtEl>
                                          <p:spTgt spid="18"/>
                                        </p:tgtEl>
                                      </p:cBhvr>
                                      <p:to x="100000" y="100000"/>
                                    </p:animScale>
                                    <p:animScale>
                                      <p:cBhvr>
                                        <p:cTn id="153" dur="26">
                                          <p:stCondLst>
                                            <p:cond delay="1808"/>
                                          </p:stCondLst>
                                        </p:cTn>
                                        <p:tgtEl>
                                          <p:spTgt spid="18"/>
                                        </p:tgtEl>
                                      </p:cBhvr>
                                      <p:to x="100000" y="95000"/>
                                    </p:animScale>
                                    <p:animScale>
                                      <p:cBhvr>
                                        <p:cTn id="154" dur="166" decel="50000">
                                          <p:stCondLst>
                                            <p:cond delay="1834"/>
                                          </p:stCondLst>
                                        </p:cTn>
                                        <p:tgtEl>
                                          <p:spTgt spid="18"/>
                                        </p:tgtEl>
                                      </p:cBhvr>
                                      <p:to x="100000" y="100000"/>
                                    </p:animScale>
                                  </p:childTnLst>
                                </p:cTn>
                              </p:par>
                              <p:par>
                                <p:cTn id="155" presetID="26" presetClass="entr" presetSubtype="0" fill="hold" grpId="0" nodeType="withEffect">
                                  <p:stCondLst>
                                    <p:cond delay="0"/>
                                  </p:stCondLst>
                                  <p:childTnLst>
                                    <p:set>
                                      <p:cBhvr>
                                        <p:cTn id="156" dur="1" fill="hold">
                                          <p:stCondLst>
                                            <p:cond delay="0"/>
                                          </p:stCondLst>
                                        </p:cTn>
                                        <p:tgtEl>
                                          <p:spTgt spid="11"/>
                                        </p:tgtEl>
                                        <p:attrNameLst>
                                          <p:attrName>style.visibility</p:attrName>
                                        </p:attrNameLst>
                                      </p:cBhvr>
                                      <p:to>
                                        <p:strVal val="visible"/>
                                      </p:to>
                                    </p:set>
                                    <p:animEffect transition="in" filter="wipe(down)">
                                      <p:cBhvr>
                                        <p:cTn id="157" dur="580">
                                          <p:stCondLst>
                                            <p:cond delay="0"/>
                                          </p:stCondLst>
                                        </p:cTn>
                                        <p:tgtEl>
                                          <p:spTgt spid="11"/>
                                        </p:tgtEl>
                                      </p:cBhvr>
                                    </p:animEffect>
                                    <p:anim calcmode="lin" valueType="num">
                                      <p:cBhvr>
                                        <p:cTn id="15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5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6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6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6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63" dur="26">
                                          <p:stCondLst>
                                            <p:cond delay="650"/>
                                          </p:stCondLst>
                                        </p:cTn>
                                        <p:tgtEl>
                                          <p:spTgt spid="11"/>
                                        </p:tgtEl>
                                      </p:cBhvr>
                                      <p:to x="100000" y="60000"/>
                                    </p:animScale>
                                    <p:animScale>
                                      <p:cBhvr>
                                        <p:cTn id="164" dur="166" decel="50000">
                                          <p:stCondLst>
                                            <p:cond delay="676"/>
                                          </p:stCondLst>
                                        </p:cTn>
                                        <p:tgtEl>
                                          <p:spTgt spid="11"/>
                                        </p:tgtEl>
                                      </p:cBhvr>
                                      <p:to x="100000" y="100000"/>
                                    </p:animScale>
                                    <p:animScale>
                                      <p:cBhvr>
                                        <p:cTn id="165" dur="26">
                                          <p:stCondLst>
                                            <p:cond delay="1312"/>
                                          </p:stCondLst>
                                        </p:cTn>
                                        <p:tgtEl>
                                          <p:spTgt spid="11"/>
                                        </p:tgtEl>
                                      </p:cBhvr>
                                      <p:to x="100000" y="80000"/>
                                    </p:animScale>
                                    <p:animScale>
                                      <p:cBhvr>
                                        <p:cTn id="166" dur="166" decel="50000">
                                          <p:stCondLst>
                                            <p:cond delay="1338"/>
                                          </p:stCondLst>
                                        </p:cTn>
                                        <p:tgtEl>
                                          <p:spTgt spid="11"/>
                                        </p:tgtEl>
                                      </p:cBhvr>
                                      <p:to x="100000" y="100000"/>
                                    </p:animScale>
                                    <p:animScale>
                                      <p:cBhvr>
                                        <p:cTn id="167" dur="26">
                                          <p:stCondLst>
                                            <p:cond delay="1642"/>
                                          </p:stCondLst>
                                        </p:cTn>
                                        <p:tgtEl>
                                          <p:spTgt spid="11"/>
                                        </p:tgtEl>
                                      </p:cBhvr>
                                      <p:to x="100000" y="90000"/>
                                    </p:animScale>
                                    <p:animScale>
                                      <p:cBhvr>
                                        <p:cTn id="168" dur="166" decel="50000">
                                          <p:stCondLst>
                                            <p:cond delay="1668"/>
                                          </p:stCondLst>
                                        </p:cTn>
                                        <p:tgtEl>
                                          <p:spTgt spid="11"/>
                                        </p:tgtEl>
                                      </p:cBhvr>
                                      <p:to x="100000" y="100000"/>
                                    </p:animScale>
                                    <p:animScale>
                                      <p:cBhvr>
                                        <p:cTn id="169" dur="26">
                                          <p:stCondLst>
                                            <p:cond delay="1808"/>
                                          </p:stCondLst>
                                        </p:cTn>
                                        <p:tgtEl>
                                          <p:spTgt spid="11"/>
                                        </p:tgtEl>
                                      </p:cBhvr>
                                      <p:to x="100000" y="95000"/>
                                    </p:animScale>
                                    <p:animScale>
                                      <p:cBhvr>
                                        <p:cTn id="170" dur="166" decel="50000">
                                          <p:stCondLst>
                                            <p:cond delay="1834"/>
                                          </p:stCondLst>
                                        </p:cTn>
                                        <p:tgtEl>
                                          <p:spTgt spid="11"/>
                                        </p:tgtEl>
                                      </p:cBhvr>
                                      <p:to x="100000" y="100000"/>
                                    </p:animScale>
                                  </p:childTnLst>
                                </p:cTn>
                              </p:par>
                              <p:par>
                                <p:cTn id="171" presetID="26" presetClass="entr" presetSubtype="0" fill="hold" grpId="0" nodeType="withEffect">
                                  <p:stCondLst>
                                    <p:cond delay="0"/>
                                  </p:stCondLst>
                                  <p:childTnLst>
                                    <p:set>
                                      <p:cBhvr>
                                        <p:cTn id="172" dur="1" fill="hold">
                                          <p:stCondLst>
                                            <p:cond delay="0"/>
                                          </p:stCondLst>
                                        </p:cTn>
                                        <p:tgtEl>
                                          <p:spTgt spid="15"/>
                                        </p:tgtEl>
                                        <p:attrNameLst>
                                          <p:attrName>style.visibility</p:attrName>
                                        </p:attrNameLst>
                                      </p:cBhvr>
                                      <p:to>
                                        <p:strVal val="visible"/>
                                      </p:to>
                                    </p:set>
                                    <p:animEffect transition="in" filter="wipe(down)">
                                      <p:cBhvr>
                                        <p:cTn id="173" dur="580">
                                          <p:stCondLst>
                                            <p:cond delay="0"/>
                                          </p:stCondLst>
                                        </p:cTn>
                                        <p:tgtEl>
                                          <p:spTgt spid="15"/>
                                        </p:tgtEl>
                                      </p:cBhvr>
                                    </p:animEffect>
                                    <p:anim calcmode="lin" valueType="num">
                                      <p:cBhvr>
                                        <p:cTn id="174"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75"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76"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77"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78"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79" dur="26">
                                          <p:stCondLst>
                                            <p:cond delay="650"/>
                                          </p:stCondLst>
                                        </p:cTn>
                                        <p:tgtEl>
                                          <p:spTgt spid="15"/>
                                        </p:tgtEl>
                                      </p:cBhvr>
                                      <p:to x="100000" y="60000"/>
                                    </p:animScale>
                                    <p:animScale>
                                      <p:cBhvr>
                                        <p:cTn id="180" dur="166" decel="50000">
                                          <p:stCondLst>
                                            <p:cond delay="676"/>
                                          </p:stCondLst>
                                        </p:cTn>
                                        <p:tgtEl>
                                          <p:spTgt spid="15"/>
                                        </p:tgtEl>
                                      </p:cBhvr>
                                      <p:to x="100000" y="100000"/>
                                    </p:animScale>
                                    <p:animScale>
                                      <p:cBhvr>
                                        <p:cTn id="181" dur="26">
                                          <p:stCondLst>
                                            <p:cond delay="1312"/>
                                          </p:stCondLst>
                                        </p:cTn>
                                        <p:tgtEl>
                                          <p:spTgt spid="15"/>
                                        </p:tgtEl>
                                      </p:cBhvr>
                                      <p:to x="100000" y="80000"/>
                                    </p:animScale>
                                    <p:animScale>
                                      <p:cBhvr>
                                        <p:cTn id="182" dur="166" decel="50000">
                                          <p:stCondLst>
                                            <p:cond delay="1338"/>
                                          </p:stCondLst>
                                        </p:cTn>
                                        <p:tgtEl>
                                          <p:spTgt spid="15"/>
                                        </p:tgtEl>
                                      </p:cBhvr>
                                      <p:to x="100000" y="100000"/>
                                    </p:animScale>
                                    <p:animScale>
                                      <p:cBhvr>
                                        <p:cTn id="183" dur="26">
                                          <p:stCondLst>
                                            <p:cond delay="1642"/>
                                          </p:stCondLst>
                                        </p:cTn>
                                        <p:tgtEl>
                                          <p:spTgt spid="15"/>
                                        </p:tgtEl>
                                      </p:cBhvr>
                                      <p:to x="100000" y="90000"/>
                                    </p:animScale>
                                    <p:animScale>
                                      <p:cBhvr>
                                        <p:cTn id="184" dur="166" decel="50000">
                                          <p:stCondLst>
                                            <p:cond delay="1668"/>
                                          </p:stCondLst>
                                        </p:cTn>
                                        <p:tgtEl>
                                          <p:spTgt spid="15"/>
                                        </p:tgtEl>
                                      </p:cBhvr>
                                      <p:to x="100000" y="100000"/>
                                    </p:animScale>
                                    <p:animScale>
                                      <p:cBhvr>
                                        <p:cTn id="185" dur="26">
                                          <p:stCondLst>
                                            <p:cond delay="1808"/>
                                          </p:stCondLst>
                                        </p:cTn>
                                        <p:tgtEl>
                                          <p:spTgt spid="15"/>
                                        </p:tgtEl>
                                      </p:cBhvr>
                                      <p:to x="100000" y="95000"/>
                                    </p:animScale>
                                    <p:animScale>
                                      <p:cBhvr>
                                        <p:cTn id="186" dur="166" decel="50000">
                                          <p:stCondLst>
                                            <p:cond delay="1834"/>
                                          </p:stCondLst>
                                        </p:cTn>
                                        <p:tgtEl>
                                          <p:spTgt spid="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4" grpId="0"/>
      <p:bldP spid="13" grpId="0" animBg="1"/>
      <p:bldP spid="11" grpId="0" animBg="1"/>
      <p:bldP spid="1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95736" y="116632"/>
            <a:ext cx="4752528" cy="461665"/>
          </a:xfrm>
          <a:prstGeom prst="rect">
            <a:avLst/>
          </a:prstGeom>
          <a:ln>
            <a:solidFill>
              <a:srgbClr val="00B050"/>
            </a:solidFill>
          </a:ln>
        </p:spPr>
        <p:txBody>
          <a:bodyPr wrap="square">
            <a:spAutoFit/>
          </a:bodyPr>
          <a:lstStyle/>
          <a:p>
            <a:pPr algn="ctr"/>
            <a:r>
              <a:rPr lang="es-CO" sz="2400" b="1" dirty="0" smtClean="0">
                <a:latin typeface="Arial" pitchFamily="34" charset="0"/>
                <a:cs typeface="Arial" pitchFamily="34" charset="0"/>
              </a:rPr>
              <a:t>Base del impuesto </a:t>
            </a:r>
            <a:endParaRPr lang="es-CO" sz="2400" b="1" dirty="0">
              <a:latin typeface="Arial" pitchFamily="34" charset="0"/>
              <a:cs typeface="Arial" pitchFamily="34" charset="0"/>
            </a:endParaRPr>
          </a:p>
        </p:txBody>
      </p:sp>
      <p:graphicFrame>
        <p:nvGraphicFramePr>
          <p:cNvPr id="3" name="2 Tabla"/>
          <p:cNvGraphicFramePr>
            <a:graphicFrameLocks noGrp="1"/>
          </p:cNvGraphicFramePr>
          <p:nvPr>
            <p:extLst>
              <p:ext uri="{D42A27DB-BD31-4B8C-83A1-F6EECF244321}">
                <p14:modId xmlns:p14="http://schemas.microsoft.com/office/powerpoint/2010/main" val="1042257439"/>
              </p:ext>
            </p:extLst>
          </p:nvPr>
        </p:nvGraphicFramePr>
        <p:xfrm>
          <a:off x="683568" y="999741"/>
          <a:ext cx="8352928" cy="5669619"/>
        </p:xfrm>
        <a:graphic>
          <a:graphicData uri="http://schemas.openxmlformats.org/drawingml/2006/table">
            <a:tbl>
              <a:tblPr/>
              <a:tblGrid>
                <a:gridCol w="3312368"/>
                <a:gridCol w="5040560"/>
              </a:tblGrid>
              <a:tr h="228161">
                <a:tc>
                  <a:txBody>
                    <a:bodyPr/>
                    <a:lstStyle/>
                    <a:p>
                      <a:pPr algn="ctr" fontAlgn="t"/>
                      <a:r>
                        <a:rPr lang="es-CO" sz="1600" b="1" dirty="0" smtClean="0">
                          <a:effectLst/>
                          <a:latin typeface="Arial" pitchFamily="34" charset="0"/>
                          <a:cs typeface="Arial" pitchFamily="34" charset="0"/>
                        </a:rPr>
                        <a:t>Concepto</a:t>
                      </a:r>
                      <a:endParaRPr lang="es-CO" sz="1600" b="0" dirty="0">
                        <a:effectLst/>
                        <a:latin typeface="Arial" pitchFamily="34" charset="0"/>
                        <a:cs typeface="Arial" pitchFamily="34" charset="0"/>
                      </a:endParaRPr>
                    </a:p>
                  </a:txBody>
                  <a:tcPr marL="58204" marR="58204" marT="77606" marB="388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t"/>
                      <a:r>
                        <a:rPr lang="es-CO" sz="1600" b="1" dirty="0" smtClean="0">
                          <a:effectLst/>
                          <a:latin typeface="Arial" pitchFamily="34" charset="0"/>
                          <a:cs typeface="Arial" pitchFamily="34" charset="0"/>
                        </a:rPr>
                        <a:t>Se halla con base en:</a:t>
                      </a:r>
                      <a:endParaRPr lang="es-CO" sz="1600" b="0" dirty="0">
                        <a:effectLst/>
                        <a:latin typeface="Arial" pitchFamily="34" charset="0"/>
                        <a:cs typeface="Arial" pitchFamily="34" charset="0"/>
                      </a:endParaRPr>
                    </a:p>
                  </a:txBody>
                  <a:tcPr marL="58204" marR="58204" marT="77606" marB="388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r>
              <a:tr h="451665">
                <a:tc>
                  <a:txBody>
                    <a:bodyPr/>
                    <a:lstStyle/>
                    <a:p>
                      <a:pPr algn="l" fontAlgn="t"/>
                      <a:r>
                        <a:rPr lang="es-CO" sz="1600" b="1" dirty="0">
                          <a:effectLst/>
                          <a:latin typeface="Arial" pitchFamily="34" charset="0"/>
                          <a:cs typeface="Arial" pitchFamily="34" charset="0"/>
                        </a:rPr>
                        <a:t>Sucesiones ilíquidas </a:t>
                      </a:r>
                      <a:r>
                        <a:rPr lang="es-CO" sz="1600" b="1" dirty="0" smtClean="0">
                          <a:effectLst/>
                          <a:latin typeface="Arial" pitchFamily="34" charset="0"/>
                          <a:cs typeface="Arial" pitchFamily="34" charset="0"/>
                        </a:rPr>
                        <a:t>(herencias</a:t>
                      </a:r>
                      <a:r>
                        <a:rPr lang="es-CO" sz="1600" b="1" dirty="0">
                          <a:effectLst/>
                          <a:latin typeface="Arial" pitchFamily="34" charset="0"/>
                          <a:cs typeface="Arial" pitchFamily="34" charset="0"/>
                        </a:rPr>
                        <a:t>, legados, porción conyugal)</a:t>
                      </a:r>
                      <a:endParaRPr lang="es-CO" sz="1600" b="0" dirty="0">
                        <a:effectLst/>
                        <a:latin typeface="Arial" pitchFamily="34" charset="0"/>
                        <a:cs typeface="Arial" pitchFamily="34" charset="0"/>
                      </a:endParaRPr>
                    </a:p>
                  </a:txBody>
                  <a:tcPr marL="58204" marR="58204" marT="77606" marB="388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s-CO" sz="1600" b="0" dirty="0">
                          <a:effectLst/>
                          <a:latin typeface="Arial" pitchFamily="34" charset="0"/>
                          <a:cs typeface="Arial" pitchFamily="34" charset="0"/>
                        </a:rPr>
                        <a:t>Valor de los bienes y derechos a 31 de diciembre del año inmediatamente anterior.</a:t>
                      </a:r>
                    </a:p>
                  </a:txBody>
                  <a:tcPr marL="58204" marR="58204" marT="77606" marB="388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39913">
                <a:tc>
                  <a:txBody>
                    <a:bodyPr/>
                    <a:lstStyle/>
                    <a:p>
                      <a:pPr algn="l" fontAlgn="t"/>
                      <a:r>
                        <a:rPr lang="es-CO" sz="1600" b="1" dirty="0">
                          <a:effectLst/>
                          <a:latin typeface="Arial" pitchFamily="34" charset="0"/>
                          <a:cs typeface="Arial" pitchFamily="34" charset="0"/>
                        </a:rPr>
                        <a:t>Donaciones</a:t>
                      </a:r>
                      <a:endParaRPr lang="es-CO" sz="1600" b="0" dirty="0">
                        <a:effectLst/>
                        <a:latin typeface="Arial" pitchFamily="34" charset="0"/>
                        <a:cs typeface="Arial" pitchFamily="34" charset="0"/>
                      </a:endParaRPr>
                    </a:p>
                  </a:txBody>
                  <a:tcPr marL="58204" marR="58204" marT="77606" marB="388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s-CO" sz="1600" b="0" dirty="0">
                          <a:effectLst/>
                          <a:latin typeface="Arial" pitchFamily="34" charset="0"/>
                          <a:cs typeface="Arial" pitchFamily="34" charset="0"/>
                        </a:rPr>
                        <a:t>Valor de los bienes y derechos a 31 de diciembre del año inmediatamente anterior.</a:t>
                      </a:r>
                    </a:p>
                  </a:txBody>
                  <a:tcPr marL="58204" marR="58204" marT="77606" marB="388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8161">
                <a:tc>
                  <a:txBody>
                    <a:bodyPr/>
                    <a:lstStyle/>
                    <a:p>
                      <a:pPr algn="l" fontAlgn="t"/>
                      <a:r>
                        <a:rPr lang="es-CO" sz="1600" b="1" dirty="0">
                          <a:effectLst/>
                          <a:latin typeface="Arial" pitchFamily="34" charset="0"/>
                          <a:cs typeface="Arial" pitchFamily="34" charset="0"/>
                        </a:rPr>
                        <a:t>Sumas de dinero</a:t>
                      </a:r>
                      <a:endParaRPr lang="es-CO" sz="1600" b="0" dirty="0">
                        <a:effectLst/>
                        <a:latin typeface="Arial" pitchFamily="34" charset="0"/>
                        <a:cs typeface="Arial" pitchFamily="34" charset="0"/>
                      </a:endParaRPr>
                    </a:p>
                  </a:txBody>
                  <a:tcPr marL="58204" marR="58204" marT="77606" marB="388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s-CO" sz="1600" b="0" dirty="0">
                          <a:effectLst/>
                          <a:latin typeface="Arial" pitchFamily="34" charset="0"/>
                          <a:cs typeface="Arial" pitchFamily="34" charset="0"/>
                        </a:rPr>
                        <a:t>Valor nominal.</a:t>
                      </a:r>
                    </a:p>
                  </a:txBody>
                  <a:tcPr marL="58204" marR="58204" marT="77606" marB="388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39913">
                <a:tc>
                  <a:txBody>
                    <a:bodyPr/>
                    <a:lstStyle/>
                    <a:p>
                      <a:pPr algn="l" fontAlgn="t"/>
                      <a:r>
                        <a:rPr lang="es-CO" sz="1600" b="1" dirty="0">
                          <a:effectLst/>
                          <a:latin typeface="Arial" pitchFamily="34" charset="0"/>
                          <a:cs typeface="Arial" pitchFamily="34" charset="0"/>
                        </a:rPr>
                        <a:t>Oro y demás metales preciosos</a:t>
                      </a:r>
                      <a:endParaRPr lang="es-CO" sz="1600" b="0" dirty="0">
                        <a:effectLst/>
                        <a:latin typeface="Arial" pitchFamily="34" charset="0"/>
                        <a:cs typeface="Arial" pitchFamily="34" charset="0"/>
                      </a:endParaRPr>
                    </a:p>
                  </a:txBody>
                  <a:tcPr marL="58204" marR="58204" marT="77606" marB="388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s-CO" sz="1600" b="0" dirty="0">
                          <a:effectLst/>
                          <a:latin typeface="Arial" pitchFamily="34" charset="0"/>
                          <a:cs typeface="Arial" pitchFamily="34" charset="0"/>
                        </a:rPr>
                        <a:t>Valor comercial.</a:t>
                      </a:r>
                    </a:p>
                  </a:txBody>
                  <a:tcPr marL="58204" marR="58204" marT="77606" marB="388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39913">
                <a:tc>
                  <a:txBody>
                    <a:bodyPr/>
                    <a:lstStyle/>
                    <a:p>
                      <a:pPr algn="l" fontAlgn="t"/>
                      <a:r>
                        <a:rPr lang="es-CO" sz="1600" b="1" dirty="0">
                          <a:effectLst/>
                          <a:latin typeface="Arial" pitchFamily="34" charset="0"/>
                          <a:cs typeface="Arial" pitchFamily="34" charset="0"/>
                        </a:rPr>
                        <a:t>Vehículos automotores</a:t>
                      </a:r>
                      <a:endParaRPr lang="es-CO" sz="1600" b="0" dirty="0">
                        <a:effectLst/>
                        <a:latin typeface="Arial" pitchFamily="34" charset="0"/>
                        <a:cs typeface="Arial" pitchFamily="34" charset="0"/>
                      </a:endParaRPr>
                    </a:p>
                  </a:txBody>
                  <a:tcPr marL="58204" marR="58204" marT="77606" marB="388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s-CO" sz="1600" b="0" dirty="0">
                          <a:effectLst/>
                          <a:latin typeface="Arial" pitchFamily="34" charset="0"/>
                          <a:cs typeface="Arial" pitchFamily="34" charset="0"/>
                        </a:rPr>
                        <a:t>Avalúo comercial fijado anualmente por el Ministerio de Transporte.</a:t>
                      </a:r>
                    </a:p>
                  </a:txBody>
                  <a:tcPr marL="58204" marR="58204" marT="77606" marB="388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451665">
                <a:tc>
                  <a:txBody>
                    <a:bodyPr/>
                    <a:lstStyle/>
                    <a:p>
                      <a:pPr algn="l" fontAlgn="t"/>
                      <a:r>
                        <a:rPr lang="es-CO" sz="1600" b="1" dirty="0">
                          <a:effectLst/>
                          <a:latin typeface="Arial" pitchFamily="34" charset="0"/>
                          <a:cs typeface="Arial" pitchFamily="34" charset="0"/>
                        </a:rPr>
                        <a:t>Acciones, aportes y demás derechos en sociedades</a:t>
                      </a:r>
                      <a:endParaRPr lang="es-CO" sz="1600" b="0" dirty="0">
                        <a:effectLst/>
                        <a:latin typeface="Arial" pitchFamily="34" charset="0"/>
                        <a:cs typeface="Arial" pitchFamily="34" charset="0"/>
                      </a:endParaRPr>
                    </a:p>
                  </a:txBody>
                  <a:tcPr marL="58204" marR="58204" marT="77606" marB="388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s-CO" sz="1600" b="0" dirty="0">
                          <a:effectLst/>
                          <a:latin typeface="Arial" pitchFamily="34" charset="0"/>
                          <a:cs typeface="Arial" pitchFamily="34" charset="0"/>
                        </a:rPr>
                        <a:t>Costo fiscal.</a:t>
                      </a:r>
                    </a:p>
                  </a:txBody>
                  <a:tcPr marL="58204" marR="58204" marT="77606" marB="388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8161">
                <a:tc>
                  <a:txBody>
                    <a:bodyPr/>
                    <a:lstStyle/>
                    <a:p>
                      <a:pPr algn="l" fontAlgn="t"/>
                      <a:r>
                        <a:rPr lang="es-CO" sz="1600" b="1" dirty="0">
                          <a:effectLst/>
                          <a:latin typeface="Arial" pitchFamily="34" charset="0"/>
                          <a:cs typeface="Arial" pitchFamily="34" charset="0"/>
                        </a:rPr>
                        <a:t>Créditos</a:t>
                      </a:r>
                      <a:endParaRPr lang="es-CO" sz="1600" b="0" dirty="0">
                        <a:effectLst/>
                        <a:latin typeface="Arial" pitchFamily="34" charset="0"/>
                        <a:cs typeface="Arial" pitchFamily="34" charset="0"/>
                      </a:endParaRPr>
                    </a:p>
                  </a:txBody>
                  <a:tcPr marL="58204" marR="58204" marT="77606" marB="388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s-CO" sz="1600" b="0" dirty="0">
                          <a:effectLst/>
                          <a:latin typeface="Arial" pitchFamily="34" charset="0"/>
                          <a:cs typeface="Arial" pitchFamily="34" charset="0"/>
                        </a:rPr>
                        <a:t>Valor nominal.</a:t>
                      </a:r>
                    </a:p>
                  </a:txBody>
                  <a:tcPr marL="58204" marR="58204" marT="77606" marB="388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563417">
                <a:tc>
                  <a:txBody>
                    <a:bodyPr/>
                    <a:lstStyle/>
                    <a:p>
                      <a:pPr algn="l" fontAlgn="t"/>
                      <a:r>
                        <a:rPr lang="es-CO" sz="1600" b="1" dirty="0">
                          <a:effectLst/>
                          <a:latin typeface="Arial" pitchFamily="34" charset="0"/>
                          <a:cs typeface="Arial" pitchFamily="34" charset="0"/>
                        </a:rPr>
                        <a:t>Bienes y créditos en moneda extranjera</a:t>
                      </a:r>
                      <a:endParaRPr lang="es-CO" sz="1600" b="0" dirty="0">
                        <a:effectLst/>
                        <a:latin typeface="Arial" pitchFamily="34" charset="0"/>
                        <a:cs typeface="Arial" pitchFamily="34" charset="0"/>
                      </a:endParaRPr>
                    </a:p>
                  </a:txBody>
                  <a:tcPr marL="58204" marR="58204" marT="77606" marB="388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s-CO" sz="1600" b="0" dirty="0">
                          <a:effectLst/>
                          <a:latin typeface="Arial" pitchFamily="34" charset="0"/>
                          <a:cs typeface="Arial" pitchFamily="34" charset="0"/>
                        </a:rPr>
                        <a:t>Valor comercial en moneda nacional, de acuerdo con las tasa de cambio oficial vigente el último día hábil del año inmediatamente anterior (31 de diciembre).</a:t>
                      </a:r>
                    </a:p>
                  </a:txBody>
                  <a:tcPr marL="58204" marR="58204" marT="77606" marB="388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39913">
                <a:tc>
                  <a:txBody>
                    <a:bodyPr/>
                    <a:lstStyle/>
                    <a:p>
                      <a:pPr algn="l" fontAlgn="t"/>
                      <a:r>
                        <a:rPr lang="es-CO" sz="1600" b="1" dirty="0">
                          <a:effectLst/>
                          <a:latin typeface="Arial" pitchFamily="34" charset="0"/>
                          <a:cs typeface="Arial" pitchFamily="34" charset="0"/>
                        </a:rPr>
                        <a:t>Derechos fiduciarios</a:t>
                      </a:r>
                      <a:endParaRPr lang="es-CO" sz="1600" b="0" dirty="0">
                        <a:effectLst/>
                        <a:latin typeface="Arial" pitchFamily="34" charset="0"/>
                        <a:cs typeface="Arial" pitchFamily="34" charset="0"/>
                      </a:endParaRPr>
                    </a:p>
                  </a:txBody>
                  <a:tcPr marL="58204" marR="58204" marT="77606" marB="388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s-CO" sz="1600" b="0" dirty="0">
                          <a:effectLst/>
                          <a:latin typeface="Arial" pitchFamily="34" charset="0"/>
                          <a:cs typeface="Arial" pitchFamily="34" charset="0"/>
                        </a:rPr>
                        <a:t>80% del porcentaje de participación en el patrimonio líquido (activo–pasivo) del fideicomiso.</a:t>
                      </a:r>
                    </a:p>
                  </a:txBody>
                  <a:tcPr marL="58204" marR="58204" marT="77606" marB="388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28161">
                <a:tc>
                  <a:txBody>
                    <a:bodyPr/>
                    <a:lstStyle/>
                    <a:p>
                      <a:pPr algn="l" fontAlgn="t"/>
                      <a:r>
                        <a:rPr lang="es-CO" sz="1600" b="1" dirty="0">
                          <a:effectLst/>
                          <a:latin typeface="Arial" pitchFamily="34" charset="0"/>
                          <a:cs typeface="Arial" pitchFamily="34" charset="0"/>
                        </a:rPr>
                        <a:t>Inmuebles</a:t>
                      </a:r>
                      <a:endParaRPr lang="es-CO" sz="1600" b="0" dirty="0">
                        <a:effectLst/>
                        <a:latin typeface="Arial" pitchFamily="34" charset="0"/>
                        <a:cs typeface="Arial" pitchFamily="34" charset="0"/>
                      </a:endParaRPr>
                    </a:p>
                  </a:txBody>
                  <a:tcPr marL="58204" marR="58204" marT="77606" marB="388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r>
                        <a:rPr lang="es-CO" sz="1600" b="0" dirty="0">
                          <a:effectLst/>
                          <a:latin typeface="Arial" pitchFamily="34" charset="0"/>
                          <a:cs typeface="Arial" pitchFamily="34" charset="0"/>
                        </a:rPr>
                        <a:t>Costo fiscal.</a:t>
                      </a:r>
                    </a:p>
                  </a:txBody>
                  <a:tcPr marL="58204" marR="58204" marT="77606" marB="388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6979124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331640" y="-27384"/>
            <a:ext cx="6264696" cy="769441"/>
          </a:xfrm>
          <a:prstGeom prst="rect">
            <a:avLst/>
          </a:prstGeom>
          <a:solidFill>
            <a:srgbClr val="92D050"/>
          </a:solidFill>
          <a:ln>
            <a:solidFill>
              <a:srgbClr val="00B050"/>
            </a:solidFill>
          </a:ln>
        </p:spPr>
        <p:txBody>
          <a:bodyPr wrap="square" anchor="ctr">
            <a:spAutoFit/>
          </a:bodyPr>
          <a:lstStyle/>
          <a:p>
            <a:pPr algn="ctr"/>
            <a:r>
              <a:rPr lang="es-CO" sz="2200" b="1" dirty="0" smtClean="0">
                <a:latin typeface="Arial" pitchFamily="34" charset="0"/>
                <a:cs typeface="Arial" pitchFamily="34" charset="0"/>
              </a:rPr>
              <a:t>Ganancia Ocasional Exenta</a:t>
            </a:r>
          </a:p>
          <a:p>
            <a:pPr algn="ctr"/>
            <a:r>
              <a:rPr lang="es-CO" sz="2200" b="1" dirty="0" smtClean="0">
                <a:latin typeface="Arial" pitchFamily="34" charset="0"/>
                <a:cs typeface="Arial" pitchFamily="34" charset="0"/>
              </a:rPr>
              <a:t>Art. 307 E.T.</a:t>
            </a:r>
            <a:endParaRPr lang="es-CO" sz="2200" b="1" dirty="0">
              <a:latin typeface="Arial" pitchFamily="34" charset="0"/>
              <a:cs typeface="Arial" pitchFamily="34" charset="0"/>
            </a:endParaRPr>
          </a:p>
        </p:txBody>
      </p:sp>
      <p:sp>
        <p:nvSpPr>
          <p:cNvPr id="4" name="3 Rectángulo"/>
          <p:cNvSpPr/>
          <p:nvPr/>
        </p:nvSpPr>
        <p:spPr>
          <a:xfrm>
            <a:off x="1115616" y="1988840"/>
            <a:ext cx="7848872" cy="646331"/>
          </a:xfrm>
          <a:prstGeom prst="rect">
            <a:avLst/>
          </a:prstGeom>
        </p:spPr>
        <p:txBody>
          <a:bodyPr wrap="square">
            <a:spAutoFit/>
          </a:bodyPr>
          <a:lstStyle/>
          <a:p>
            <a:r>
              <a:rPr lang="es-CO" dirty="0" smtClean="0">
                <a:latin typeface="Arial" pitchFamily="34" charset="0"/>
                <a:cs typeface="Arial" pitchFamily="34" charset="0"/>
              </a:rPr>
              <a:t>Las primeras 7.700 UVT, de valor del inmueble de vivienda ubicada en zona urbana o rural de propiedad del causante</a:t>
            </a:r>
          </a:p>
        </p:txBody>
      </p:sp>
      <p:sp>
        <p:nvSpPr>
          <p:cNvPr id="5" name="4 Pentágono"/>
          <p:cNvSpPr/>
          <p:nvPr/>
        </p:nvSpPr>
        <p:spPr>
          <a:xfrm>
            <a:off x="611560" y="980728"/>
            <a:ext cx="3312368" cy="50405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latin typeface="Arial" pitchFamily="34" charset="0"/>
                <a:cs typeface="Arial" pitchFamily="34" charset="0"/>
              </a:rPr>
              <a:t>Herencias, legados y donaciones</a:t>
            </a:r>
            <a:endParaRPr lang="es-CO" b="1" dirty="0">
              <a:latin typeface="Arial" pitchFamily="34" charset="0"/>
              <a:cs typeface="Arial" pitchFamily="34" charset="0"/>
            </a:endParaRPr>
          </a:p>
        </p:txBody>
      </p:sp>
      <p:sp>
        <p:nvSpPr>
          <p:cNvPr id="6" name="5 Rectángulo"/>
          <p:cNvSpPr/>
          <p:nvPr/>
        </p:nvSpPr>
        <p:spPr>
          <a:xfrm>
            <a:off x="1187624" y="3153742"/>
            <a:ext cx="7416824" cy="923330"/>
          </a:xfrm>
          <a:prstGeom prst="rect">
            <a:avLst/>
          </a:prstGeom>
        </p:spPr>
        <p:txBody>
          <a:bodyPr wrap="square">
            <a:spAutoFit/>
          </a:bodyPr>
          <a:lstStyle/>
          <a:p>
            <a:r>
              <a:rPr lang="es-CO" dirty="0" smtClean="0">
                <a:latin typeface="Arial" pitchFamily="34" charset="0"/>
                <a:cs typeface="Arial" pitchFamily="34" charset="0"/>
              </a:rPr>
              <a:t>Las primeras 3.490 UVT, de los ingresos que reciba el cónyuge sobreviviente y cada uno de los herederos o legatarios, por concepto de porción conyugal, herencia o legado.</a:t>
            </a:r>
            <a:endParaRPr lang="es-CO" dirty="0">
              <a:latin typeface="Arial" pitchFamily="34" charset="0"/>
              <a:cs typeface="Arial" pitchFamily="34" charset="0"/>
            </a:endParaRPr>
          </a:p>
        </p:txBody>
      </p:sp>
      <p:pic>
        <p:nvPicPr>
          <p:cNvPr id="4098" name="Picture 2" descr="http://www.sonferrer.com/gif_variados/botones/bul_147.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99691" y="2169130"/>
            <a:ext cx="381000" cy="285750"/>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1259632" y="4653136"/>
            <a:ext cx="7544072" cy="923330"/>
          </a:xfrm>
          <a:prstGeom prst="rect">
            <a:avLst/>
          </a:prstGeom>
        </p:spPr>
        <p:txBody>
          <a:bodyPr wrap="square">
            <a:spAutoFit/>
          </a:bodyPr>
          <a:lstStyle/>
          <a:p>
            <a:r>
              <a:rPr lang="es-CO" dirty="0" smtClean="0">
                <a:latin typeface="Arial" pitchFamily="34" charset="0"/>
                <a:cs typeface="Arial" pitchFamily="34" charset="0"/>
              </a:rPr>
              <a:t>El 20% sin superar 2.290 UVT, cuando se trate de herencias o legados recibidos por personas diferentes de las beneficiarias por ley; esta exención también aplica a las donaciones y otros actos entre vivos</a:t>
            </a:r>
            <a:endParaRPr lang="es-CO" dirty="0">
              <a:latin typeface="Arial" pitchFamily="34" charset="0"/>
              <a:cs typeface="Arial" pitchFamily="34" charset="0"/>
            </a:endParaRPr>
          </a:p>
        </p:txBody>
      </p:sp>
      <p:pic>
        <p:nvPicPr>
          <p:cNvPr id="9" name="Picture 2" descr="http://www.sonferrer.com/gif_variados/botones/bul_147.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34616" y="3429000"/>
            <a:ext cx="381000" cy="2857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http://www.sonferrer.com/gif_variados/botones/bul_147.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5576" y="4943450"/>
            <a:ext cx="381000" cy="285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7367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Effect transition="in" filter="fade">
                                      <p:cBhvr>
                                        <p:cTn id="9" dur="500"/>
                                        <p:tgtEl>
                                          <p:spTgt spid="409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animEffect transition="in" filter="fade">
                                      <p:cBhvr>
                                        <p:cTn id="21" dur="500"/>
                                        <p:tgtEl>
                                          <p:spTgt spid="9"/>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500" fill="hold"/>
                                        <p:tgtEl>
                                          <p:spTgt spid="10"/>
                                        </p:tgtEl>
                                        <p:attrNameLst>
                                          <p:attrName>ppt_w</p:attrName>
                                        </p:attrNameLst>
                                      </p:cBhvr>
                                      <p:tavLst>
                                        <p:tav tm="0">
                                          <p:val>
                                            <p:fltVal val="0"/>
                                          </p:val>
                                        </p:tav>
                                        <p:tav tm="100000">
                                          <p:val>
                                            <p:strVal val="#ppt_w"/>
                                          </p:val>
                                        </p:tav>
                                      </p:tavLst>
                                    </p:anim>
                                    <p:anim calcmode="lin" valueType="num">
                                      <p:cBhvr>
                                        <p:cTn id="32" dur="500" fill="hold"/>
                                        <p:tgtEl>
                                          <p:spTgt spid="10"/>
                                        </p:tgtEl>
                                        <p:attrNameLst>
                                          <p:attrName>ppt_h</p:attrName>
                                        </p:attrNameLst>
                                      </p:cBhvr>
                                      <p:tavLst>
                                        <p:tav tm="0">
                                          <p:val>
                                            <p:fltVal val="0"/>
                                          </p:val>
                                        </p:tav>
                                        <p:tav tm="100000">
                                          <p:val>
                                            <p:strVal val="#ppt_h"/>
                                          </p:val>
                                        </p:tav>
                                      </p:tavLst>
                                    </p:anim>
                                    <p:animEffect transition="in" filter="fade">
                                      <p:cBhvr>
                                        <p:cTn id="33" dur="500"/>
                                        <p:tgtEl>
                                          <p:spTgt spid="10"/>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8"/>
                                        </p:tgtEl>
                                        <p:attrNameLst>
                                          <p:attrName>style.visibility</p:attrName>
                                        </p:attrNameLst>
                                      </p:cBhvr>
                                      <p:to>
                                        <p:strVal val="visible"/>
                                      </p:to>
                                    </p:set>
                                    <p:anim calcmode="lin" valueType="num">
                                      <p:cBhvr>
                                        <p:cTn id="36" dur="500" fill="hold"/>
                                        <p:tgtEl>
                                          <p:spTgt spid="8"/>
                                        </p:tgtEl>
                                        <p:attrNameLst>
                                          <p:attrName>ppt_w</p:attrName>
                                        </p:attrNameLst>
                                      </p:cBhvr>
                                      <p:tavLst>
                                        <p:tav tm="0">
                                          <p:val>
                                            <p:fltVal val="0"/>
                                          </p:val>
                                        </p:tav>
                                        <p:tav tm="100000">
                                          <p:val>
                                            <p:strVal val="#ppt_w"/>
                                          </p:val>
                                        </p:tav>
                                      </p:tavLst>
                                    </p:anim>
                                    <p:anim calcmode="lin" valueType="num">
                                      <p:cBhvr>
                                        <p:cTn id="37" dur="500" fill="hold"/>
                                        <p:tgtEl>
                                          <p:spTgt spid="8"/>
                                        </p:tgtEl>
                                        <p:attrNameLst>
                                          <p:attrName>ppt_h</p:attrName>
                                        </p:attrNameLst>
                                      </p:cBhvr>
                                      <p:tavLst>
                                        <p:tav tm="0">
                                          <p:val>
                                            <p:fltVal val="0"/>
                                          </p:val>
                                        </p:tav>
                                        <p:tav tm="100000">
                                          <p:val>
                                            <p:strVal val="#ppt_h"/>
                                          </p:val>
                                        </p:tav>
                                      </p:tavLst>
                                    </p:anim>
                                    <p:animEffect transition="in" filter="fade">
                                      <p:cBhvr>
                                        <p:cTn id="3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Hexágono 4"/>
          <p:cNvSpPr/>
          <p:nvPr/>
        </p:nvSpPr>
        <p:spPr>
          <a:xfrm>
            <a:off x="2863588" y="2111261"/>
            <a:ext cx="747171" cy="85881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s-CO" sz="1600" kern="1200">
              <a:latin typeface="Arial" pitchFamily="34" charset="0"/>
              <a:cs typeface="Arial" pitchFamily="34" charset="0"/>
            </a:endParaRPr>
          </a:p>
        </p:txBody>
      </p:sp>
      <p:sp>
        <p:nvSpPr>
          <p:cNvPr id="10" name="9 Rectángulo redondeado"/>
          <p:cNvSpPr/>
          <p:nvPr/>
        </p:nvSpPr>
        <p:spPr>
          <a:xfrm>
            <a:off x="1187624" y="332656"/>
            <a:ext cx="6696744" cy="576064"/>
          </a:xfrm>
          <a:prstGeom prst="roundRect">
            <a:avLst/>
          </a:prstGeom>
          <a:solidFill>
            <a:schemeClr val="accent5">
              <a:lumMod val="20000"/>
              <a:lumOff val="8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solidFill>
                  <a:schemeClr val="tx1"/>
                </a:solidFill>
                <a:latin typeface="Arial Black" panose="020B0A04020102020204" pitchFamily="34" charset="0"/>
              </a:rPr>
              <a:t>OBLIGADOS POR EL AÑO 2014</a:t>
            </a:r>
            <a:endParaRPr lang="es-MX" sz="2000" b="1" dirty="0">
              <a:solidFill>
                <a:schemeClr val="tx1"/>
              </a:solidFill>
              <a:latin typeface="Arial Black" panose="020B0A04020102020204" pitchFamily="34" charset="0"/>
            </a:endParaRPr>
          </a:p>
        </p:txBody>
      </p:sp>
      <p:graphicFrame>
        <p:nvGraphicFramePr>
          <p:cNvPr id="11" name="Tabla 1"/>
          <p:cNvGraphicFramePr>
            <a:graphicFrameLocks noGrp="1"/>
          </p:cNvGraphicFramePr>
          <p:nvPr>
            <p:extLst>
              <p:ext uri="{D42A27DB-BD31-4B8C-83A1-F6EECF244321}">
                <p14:modId xmlns:p14="http://schemas.microsoft.com/office/powerpoint/2010/main" val="458514448"/>
              </p:ext>
            </p:extLst>
          </p:nvPr>
        </p:nvGraphicFramePr>
        <p:xfrm>
          <a:off x="755576" y="1196753"/>
          <a:ext cx="7931225" cy="5040559"/>
        </p:xfrm>
        <a:graphic>
          <a:graphicData uri="http://schemas.openxmlformats.org/drawingml/2006/table">
            <a:tbl>
              <a:tblPr/>
              <a:tblGrid>
                <a:gridCol w="3095405"/>
                <a:gridCol w="1457370"/>
                <a:gridCol w="1689225"/>
                <a:gridCol w="1689225"/>
              </a:tblGrid>
              <a:tr h="1019260">
                <a:tc>
                  <a:txBody>
                    <a:bodyPr/>
                    <a:lstStyle/>
                    <a:p>
                      <a:pPr algn="ctr" rtl="0" fontAlgn="ctr"/>
                      <a:r>
                        <a:rPr lang="es-CO" sz="1200" b="1" i="0" u="none" strike="noStrike" dirty="0">
                          <a:solidFill>
                            <a:srgbClr val="000000"/>
                          </a:solidFill>
                          <a:effectLst/>
                          <a:latin typeface="Arial" panose="020B0604020202020204" pitchFamily="34" charset="0"/>
                        </a:rPr>
                        <a:t>BASES</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rtl="0" fontAlgn="ctr"/>
                      <a:r>
                        <a:rPr lang="es-CO" sz="1200" b="1" i="0" u="none" strike="noStrike" dirty="0">
                          <a:solidFill>
                            <a:srgbClr val="000000"/>
                          </a:solidFill>
                          <a:effectLst/>
                          <a:latin typeface="Arial" panose="020B0604020202020204" pitchFamily="34" charset="0"/>
                        </a:rPr>
                        <a:t>EMPLEADOS</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rtl="0" fontAlgn="ctr"/>
                      <a:r>
                        <a:rPr lang="es-CO" sz="1200" b="1" i="0" u="none" strike="noStrike" dirty="0">
                          <a:solidFill>
                            <a:srgbClr val="000000"/>
                          </a:solidFill>
                          <a:effectLst/>
                          <a:latin typeface="Arial" panose="020B0604020202020204" pitchFamily="34" charset="0"/>
                        </a:rPr>
                        <a:t>TRABAJADORES POR CUENTA PROPIA</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rtl="0" fontAlgn="ctr"/>
                      <a:r>
                        <a:rPr lang="es-CO" sz="1200" b="1" i="0" u="none" strike="noStrike" dirty="0">
                          <a:solidFill>
                            <a:srgbClr val="000000"/>
                          </a:solidFill>
                          <a:effectLst/>
                          <a:latin typeface="Arial" panose="020B0604020202020204" pitchFamily="34" charset="0"/>
                        </a:rPr>
                        <a:t>OTROS</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r>
              <a:tr h="684577">
                <a:tc>
                  <a:txBody>
                    <a:bodyPr/>
                    <a:lstStyle/>
                    <a:p>
                      <a:pPr algn="l" rtl="0" fontAlgn="ctr"/>
                      <a:r>
                        <a:rPr lang="es-CO" sz="1200" b="1" i="0" u="none" strike="noStrike" dirty="0">
                          <a:solidFill>
                            <a:srgbClr val="000000"/>
                          </a:solidFill>
                          <a:effectLst/>
                          <a:latin typeface="Arial" panose="020B0604020202020204" pitchFamily="34" charset="0"/>
                        </a:rPr>
                        <a:t>1. Patrimonio bruto igual o  superior a:</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rtl="0" fontAlgn="ctr"/>
                      <a:r>
                        <a:rPr lang="es-CO" sz="1200" b="1" i="0" u="none" strike="noStrike" dirty="0">
                          <a:solidFill>
                            <a:srgbClr val="000000"/>
                          </a:solidFill>
                          <a:effectLst/>
                          <a:latin typeface="Arial" panose="020B0604020202020204" pitchFamily="34" charset="0"/>
                        </a:rPr>
                        <a:t>4.500 UVT ($123.682.500)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CO" sz="1200" b="1" i="0" u="none" strike="noStrike">
                          <a:solidFill>
                            <a:srgbClr val="000000"/>
                          </a:solidFill>
                          <a:effectLst/>
                          <a:latin typeface="Arial" panose="020B0604020202020204" pitchFamily="34" charset="0"/>
                        </a:rPr>
                        <a:t>4.500 UVT ($123.682.500)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CO" sz="1200" b="1" i="0" u="none" strike="noStrike">
                          <a:solidFill>
                            <a:srgbClr val="000000"/>
                          </a:solidFill>
                          <a:effectLst/>
                          <a:latin typeface="Arial" panose="020B0604020202020204" pitchFamily="34" charset="0"/>
                        </a:rPr>
                        <a:t>4.500 UVT ($123.682.500)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655856">
                <a:tc>
                  <a:txBody>
                    <a:bodyPr/>
                    <a:lstStyle/>
                    <a:p>
                      <a:pPr algn="l" rtl="0" fontAlgn="ctr"/>
                      <a:r>
                        <a:rPr lang="es-CO" sz="1200" b="1" i="0" u="none" strike="noStrike" dirty="0">
                          <a:solidFill>
                            <a:srgbClr val="000000"/>
                          </a:solidFill>
                          <a:effectLst/>
                          <a:latin typeface="Arial" panose="020B0604020202020204" pitchFamily="34" charset="0"/>
                        </a:rPr>
                        <a:t>2. Ingresos brutos igual o superior</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rtl="0" fontAlgn="ctr"/>
                      <a:r>
                        <a:rPr lang="es-CO" sz="1200" b="1" i="0" u="none" strike="noStrike" dirty="0">
                          <a:solidFill>
                            <a:srgbClr val="000000"/>
                          </a:solidFill>
                          <a:effectLst/>
                          <a:latin typeface="Arial" panose="020B0604020202020204" pitchFamily="34" charset="0"/>
                        </a:rPr>
                        <a:t>1.400 UVT ($38.479.000)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CO" sz="1200" b="1" i="0" u="none" strike="noStrike">
                          <a:solidFill>
                            <a:srgbClr val="000000"/>
                          </a:solidFill>
                          <a:effectLst/>
                          <a:latin typeface="Arial" panose="020B0604020202020204" pitchFamily="34" charset="0"/>
                        </a:rPr>
                        <a:t>1.400 UVT ($38.479.000)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CO" sz="1200" b="1" i="0" u="none" strike="noStrike">
                          <a:solidFill>
                            <a:srgbClr val="000000"/>
                          </a:solidFill>
                          <a:effectLst/>
                          <a:latin typeface="Arial" panose="020B0604020202020204" pitchFamily="34" charset="0"/>
                        </a:rPr>
                        <a:t>1.400 UVT ($38.479.000)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655856">
                <a:tc>
                  <a:txBody>
                    <a:bodyPr/>
                    <a:lstStyle/>
                    <a:p>
                      <a:pPr algn="l" rtl="0" fontAlgn="ctr"/>
                      <a:r>
                        <a:rPr lang="es-CO" sz="1200" b="1" i="0" u="none" strike="noStrike" dirty="0">
                          <a:solidFill>
                            <a:srgbClr val="000000"/>
                          </a:solidFill>
                          <a:effectLst/>
                          <a:latin typeface="Arial" panose="020B0604020202020204" pitchFamily="34" charset="0"/>
                        </a:rPr>
                        <a:t>3. Consumos tarjetas de crédito</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rtl="0" fontAlgn="ctr"/>
                      <a:r>
                        <a:rPr lang="es-CO" sz="1200" b="1" i="0" u="none" strike="noStrike" dirty="0">
                          <a:solidFill>
                            <a:srgbClr val="000000"/>
                          </a:solidFill>
                          <a:effectLst/>
                          <a:latin typeface="Arial" panose="020B0604020202020204" pitchFamily="34" charset="0"/>
                        </a:rPr>
                        <a:t>2.800 UVT ($76.958.000)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CO" sz="1200" b="1" i="0" u="none" strike="noStrike">
                          <a:solidFill>
                            <a:srgbClr val="000000"/>
                          </a:solidFill>
                          <a:effectLst/>
                          <a:latin typeface="Arial" panose="020B0604020202020204" pitchFamily="34" charset="0"/>
                        </a:rPr>
                        <a:t>2.800 UVT ($76.958.000)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CO" sz="1200" b="1" i="0" u="none" strike="noStrike">
                          <a:solidFill>
                            <a:srgbClr val="000000"/>
                          </a:solidFill>
                          <a:effectLst/>
                          <a:latin typeface="Arial" panose="020B0604020202020204" pitchFamily="34" charset="0"/>
                        </a:rPr>
                        <a:t>2.800 UVT ($76.958.000)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655856">
                <a:tc>
                  <a:txBody>
                    <a:bodyPr/>
                    <a:lstStyle/>
                    <a:p>
                      <a:pPr algn="l" rtl="0" fontAlgn="ctr"/>
                      <a:r>
                        <a:rPr lang="es-CO" sz="1200" b="1" i="0" u="none" strike="noStrike" dirty="0">
                          <a:solidFill>
                            <a:srgbClr val="000000"/>
                          </a:solidFill>
                          <a:effectLst/>
                          <a:latin typeface="Arial" panose="020B0604020202020204" pitchFamily="34" charset="0"/>
                        </a:rPr>
                        <a:t>4. Compras y consumos</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rtl="0" fontAlgn="ctr"/>
                      <a:r>
                        <a:rPr lang="es-CO" sz="1200" b="1" i="0" u="none" strike="noStrike" dirty="0">
                          <a:solidFill>
                            <a:srgbClr val="000000"/>
                          </a:solidFill>
                          <a:effectLst/>
                          <a:latin typeface="Arial" panose="020B0604020202020204" pitchFamily="34" charset="0"/>
                        </a:rPr>
                        <a:t>2.800 UVT ($76.958.000)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CO" sz="1200" b="1" i="0" u="none" strike="noStrike">
                          <a:solidFill>
                            <a:srgbClr val="000000"/>
                          </a:solidFill>
                          <a:effectLst/>
                          <a:latin typeface="Arial" panose="020B0604020202020204" pitchFamily="34" charset="0"/>
                        </a:rPr>
                        <a:t>2.800 UVT ($76.958.000)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CO" sz="1200" b="1" i="0" u="none" strike="noStrike">
                          <a:solidFill>
                            <a:srgbClr val="000000"/>
                          </a:solidFill>
                          <a:effectLst/>
                          <a:latin typeface="Arial" panose="020B0604020202020204" pitchFamily="34" charset="0"/>
                        </a:rPr>
                        <a:t>2.800 UVT ($76.958.000)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684577">
                <a:tc>
                  <a:txBody>
                    <a:bodyPr/>
                    <a:lstStyle/>
                    <a:p>
                      <a:pPr algn="l" rtl="0" fontAlgn="ctr"/>
                      <a:r>
                        <a:rPr lang="es-CO" sz="1200" b="1" i="0" u="none" strike="noStrike" dirty="0">
                          <a:solidFill>
                            <a:srgbClr val="000000"/>
                          </a:solidFill>
                          <a:effectLst/>
                          <a:latin typeface="Arial" panose="020B0604020202020204" pitchFamily="34" charset="0"/>
                        </a:rPr>
                        <a:t>5. Consignaciones bancarias, depósitos o inversiones financieras</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rtl="0" fontAlgn="ctr"/>
                      <a:r>
                        <a:rPr lang="es-CO" sz="1200" b="1" i="0" u="none" strike="noStrike" dirty="0">
                          <a:solidFill>
                            <a:srgbClr val="000000"/>
                          </a:solidFill>
                          <a:effectLst/>
                          <a:latin typeface="Arial" panose="020B0604020202020204" pitchFamily="34" charset="0"/>
                        </a:rPr>
                        <a:t>4.500 UVT ($123.682.500)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CO" sz="1200" b="1" i="0" u="none" strike="noStrike">
                          <a:solidFill>
                            <a:srgbClr val="000000"/>
                          </a:solidFill>
                          <a:effectLst/>
                          <a:latin typeface="Arial" panose="020B0604020202020204" pitchFamily="34" charset="0"/>
                        </a:rPr>
                        <a:t>4.500 UVT ($123.682.500)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CO" sz="1200" b="1" i="0" u="none" strike="noStrike">
                          <a:solidFill>
                            <a:srgbClr val="000000"/>
                          </a:solidFill>
                          <a:effectLst/>
                          <a:latin typeface="Arial" panose="020B0604020202020204" pitchFamily="34" charset="0"/>
                        </a:rPr>
                        <a:t>4.500 UVT ($123.682.500)</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684577">
                <a:tc>
                  <a:txBody>
                    <a:bodyPr/>
                    <a:lstStyle/>
                    <a:p>
                      <a:pPr algn="l" rtl="0" fontAlgn="ctr"/>
                      <a:r>
                        <a:rPr lang="es-CO" sz="1200" b="1" i="0" u="none" strike="noStrike" dirty="0">
                          <a:solidFill>
                            <a:srgbClr val="000000"/>
                          </a:solidFill>
                          <a:effectLst/>
                          <a:latin typeface="Arial" panose="020B0604020202020204" pitchFamily="34" charset="0"/>
                        </a:rPr>
                        <a:t>6. Responsable de IVA</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a:txBody>
                    <a:bodyPr/>
                    <a:lstStyle/>
                    <a:p>
                      <a:pPr algn="ctr" rtl="0" fontAlgn="ctr"/>
                      <a:r>
                        <a:rPr lang="es-CO" sz="1200" b="1" i="0" u="none" strike="noStrike" dirty="0">
                          <a:solidFill>
                            <a:srgbClr val="000000"/>
                          </a:solidFill>
                          <a:effectLst/>
                          <a:latin typeface="Arial" panose="020B0604020202020204" pitchFamily="34" charset="0"/>
                        </a:rPr>
                        <a:t>No responsables en el régimen común</a:t>
                      </a: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CO" sz="1200" b="1" i="0" u="none" strike="noStrike" dirty="0">
                          <a:solidFill>
                            <a:srgbClr val="000000"/>
                          </a:solidFill>
                          <a:effectLst/>
                          <a:latin typeface="Arial" panose="020B0604020202020204" pitchFamily="34" charset="0"/>
                        </a:rPr>
                        <a:t>No </a:t>
                      </a:r>
                      <a:r>
                        <a:rPr lang="es-CO" sz="1200" b="1" i="0" u="none" strike="noStrike" dirty="0" smtClean="0">
                          <a:solidFill>
                            <a:srgbClr val="000000"/>
                          </a:solidFill>
                          <a:effectLst/>
                          <a:latin typeface="Arial" panose="020B0604020202020204" pitchFamily="34" charset="0"/>
                        </a:rPr>
                        <a:t>responsables</a:t>
                      </a:r>
                    </a:p>
                    <a:p>
                      <a:pPr algn="ctr" rtl="0" fontAlgn="ctr"/>
                      <a:r>
                        <a:rPr lang="es-CO" sz="1200" b="1" i="0" u="none" strike="noStrike" dirty="0" smtClean="0">
                          <a:solidFill>
                            <a:srgbClr val="000000"/>
                          </a:solidFill>
                          <a:effectLst/>
                          <a:latin typeface="Arial" panose="020B0604020202020204" pitchFamily="34" charset="0"/>
                        </a:rPr>
                        <a:t>en </a:t>
                      </a:r>
                      <a:r>
                        <a:rPr lang="es-CO" sz="1200" b="1" i="0" u="none" strike="noStrike" dirty="0">
                          <a:solidFill>
                            <a:srgbClr val="000000"/>
                          </a:solidFill>
                          <a:effectLst/>
                          <a:latin typeface="Arial" panose="020B0604020202020204" pitchFamily="34" charset="0"/>
                        </a:rPr>
                        <a:t>el </a:t>
                      </a:r>
                      <a:r>
                        <a:rPr lang="es-CO" sz="1200" b="1" i="0" u="none" strike="noStrike" dirty="0" smtClean="0">
                          <a:solidFill>
                            <a:srgbClr val="000000"/>
                          </a:solidFill>
                          <a:effectLst/>
                          <a:latin typeface="Arial" panose="020B0604020202020204" pitchFamily="34" charset="0"/>
                        </a:rPr>
                        <a:t>régimen</a:t>
                      </a:r>
                    </a:p>
                    <a:p>
                      <a:pPr algn="ctr" rtl="0" fontAlgn="ctr"/>
                      <a:r>
                        <a:rPr lang="es-CO" sz="1200" b="1" i="0" u="none" strike="noStrike" dirty="0" smtClean="0">
                          <a:solidFill>
                            <a:srgbClr val="000000"/>
                          </a:solidFill>
                          <a:effectLst/>
                          <a:latin typeface="Arial" panose="020B0604020202020204" pitchFamily="34" charset="0"/>
                        </a:rPr>
                        <a:t>común</a:t>
                      </a:r>
                      <a:endParaRPr lang="es-CO" sz="1200" b="1" i="0" u="none" strike="noStrike" dirty="0">
                        <a:solidFill>
                          <a:srgbClr val="000000"/>
                        </a:solidFill>
                        <a:effectLst/>
                        <a:latin typeface="Arial" panose="020B0604020202020204" pitchFamily="34" charset="0"/>
                      </a:endParaRP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ctr"/>
                      <a:r>
                        <a:rPr lang="es-CO" sz="1200" b="1" i="0" u="none" strike="noStrike" dirty="0">
                          <a:solidFill>
                            <a:srgbClr val="000000"/>
                          </a:solidFill>
                          <a:effectLst/>
                          <a:latin typeface="Arial" panose="020B0604020202020204" pitchFamily="34" charset="0"/>
                        </a:rPr>
                        <a:t>No </a:t>
                      </a:r>
                      <a:r>
                        <a:rPr lang="es-CO" sz="1200" b="1" i="0" u="none" strike="noStrike" dirty="0" smtClean="0">
                          <a:solidFill>
                            <a:srgbClr val="000000"/>
                          </a:solidFill>
                          <a:effectLst/>
                          <a:latin typeface="Arial" panose="020B0604020202020204" pitchFamily="34" charset="0"/>
                        </a:rPr>
                        <a:t>responsables</a:t>
                      </a:r>
                    </a:p>
                    <a:p>
                      <a:pPr algn="ctr" rtl="0" fontAlgn="ctr"/>
                      <a:r>
                        <a:rPr lang="es-CO" sz="1200" b="1" i="0" u="none" strike="noStrike" dirty="0" smtClean="0">
                          <a:solidFill>
                            <a:srgbClr val="000000"/>
                          </a:solidFill>
                          <a:effectLst/>
                          <a:latin typeface="Arial" panose="020B0604020202020204" pitchFamily="34" charset="0"/>
                        </a:rPr>
                        <a:t>en </a:t>
                      </a:r>
                      <a:r>
                        <a:rPr lang="es-CO" sz="1200" b="1" i="0" u="none" strike="noStrike" dirty="0">
                          <a:solidFill>
                            <a:srgbClr val="000000"/>
                          </a:solidFill>
                          <a:effectLst/>
                          <a:latin typeface="Arial" panose="020B0604020202020204" pitchFamily="34" charset="0"/>
                        </a:rPr>
                        <a:t>el </a:t>
                      </a:r>
                      <a:r>
                        <a:rPr lang="es-CO" sz="1200" b="1" i="0" u="none" strike="noStrike" dirty="0" smtClean="0">
                          <a:solidFill>
                            <a:srgbClr val="000000"/>
                          </a:solidFill>
                          <a:effectLst/>
                          <a:latin typeface="Arial" panose="020B0604020202020204" pitchFamily="34" charset="0"/>
                        </a:rPr>
                        <a:t>régimen</a:t>
                      </a:r>
                    </a:p>
                    <a:p>
                      <a:pPr algn="ctr" rtl="0" fontAlgn="ctr"/>
                      <a:r>
                        <a:rPr lang="es-CO" sz="1200" b="1" i="0" u="none" strike="noStrike" dirty="0" smtClean="0">
                          <a:solidFill>
                            <a:srgbClr val="000000"/>
                          </a:solidFill>
                          <a:effectLst/>
                          <a:latin typeface="Arial" panose="020B0604020202020204" pitchFamily="34" charset="0"/>
                        </a:rPr>
                        <a:t>común</a:t>
                      </a:r>
                      <a:endParaRPr lang="es-CO" sz="1200" b="1" i="0" u="none" strike="noStrike" dirty="0">
                        <a:solidFill>
                          <a:srgbClr val="000000"/>
                        </a:solidFill>
                        <a:effectLst/>
                        <a:latin typeface="Arial" panose="020B0604020202020204" pitchFamily="34" charset="0"/>
                      </a:endParaRPr>
                    </a:p>
                  </a:txBody>
                  <a:tcPr marL="8685" marR="8685" marT="86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bl>
          </a:graphicData>
        </a:graphic>
      </p:graphicFrame>
    </p:spTree>
    <p:extLst>
      <p:ext uri="{BB962C8B-B14F-4D97-AF65-F5344CB8AC3E}">
        <p14:creationId xmlns:p14="http://schemas.microsoft.com/office/powerpoint/2010/main" val="9705266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331640" y="-27384"/>
            <a:ext cx="6264696" cy="769441"/>
          </a:xfrm>
          <a:prstGeom prst="rect">
            <a:avLst/>
          </a:prstGeom>
          <a:solidFill>
            <a:srgbClr val="92D050"/>
          </a:solidFill>
          <a:ln>
            <a:solidFill>
              <a:srgbClr val="00B050"/>
            </a:solidFill>
          </a:ln>
        </p:spPr>
        <p:txBody>
          <a:bodyPr wrap="square" anchor="ctr">
            <a:spAutoFit/>
          </a:bodyPr>
          <a:lstStyle/>
          <a:p>
            <a:pPr algn="ctr"/>
            <a:r>
              <a:rPr lang="es-CO" sz="2200" b="1" dirty="0" smtClean="0">
                <a:latin typeface="Arial" pitchFamily="34" charset="0"/>
                <a:cs typeface="Arial" pitchFamily="34" charset="0"/>
              </a:rPr>
              <a:t>Ganancia Ocasional Exenta</a:t>
            </a:r>
          </a:p>
          <a:p>
            <a:pPr algn="ctr"/>
            <a:r>
              <a:rPr lang="es-CO" sz="2200" b="1" dirty="0" smtClean="0">
                <a:latin typeface="Arial" pitchFamily="34" charset="0"/>
                <a:cs typeface="Arial" pitchFamily="34" charset="0"/>
              </a:rPr>
              <a:t>Art. 311-1 E.T.</a:t>
            </a:r>
            <a:endParaRPr lang="es-CO" sz="2200" b="1" dirty="0">
              <a:latin typeface="Arial" pitchFamily="34" charset="0"/>
              <a:cs typeface="Arial" pitchFamily="34" charset="0"/>
            </a:endParaRPr>
          </a:p>
        </p:txBody>
      </p:sp>
      <p:sp>
        <p:nvSpPr>
          <p:cNvPr id="5" name="4 Pentágono"/>
          <p:cNvSpPr/>
          <p:nvPr/>
        </p:nvSpPr>
        <p:spPr>
          <a:xfrm>
            <a:off x="467544" y="836712"/>
            <a:ext cx="3312368" cy="50405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b="1" dirty="0" smtClean="0">
                <a:latin typeface="Arial" pitchFamily="34" charset="0"/>
                <a:cs typeface="Arial" pitchFamily="34" charset="0"/>
              </a:rPr>
              <a:t>En venta de inmueble de habitación</a:t>
            </a:r>
            <a:endParaRPr lang="es-CO" b="1" dirty="0">
              <a:latin typeface="Arial" pitchFamily="34" charset="0"/>
              <a:cs typeface="Arial" pitchFamily="34" charset="0"/>
            </a:endParaRPr>
          </a:p>
        </p:txBody>
      </p:sp>
      <p:pic>
        <p:nvPicPr>
          <p:cNvPr id="4098" name="Picture 2" descr="http://www.sonferrer.com/gif_variados/botones/bul_147.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077072"/>
            <a:ext cx="381000" cy="285750"/>
          </a:xfrm>
          <a:prstGeom prst="rect">
            <a:avLst/>
          </a:prstGeom>
          <a:noFill/>
          <a:extLst>
            <a:ext uri="{909E8E84-426E-40DD-AFC4-6F175D3DCCD1}">
              <a14:hiddenFill xmlns:a14="http://schemas.microsoft.com/office/drawing/2010/main">
                <a:solidFill>
                  <a:srgbClr val="FFFFFF"/>
                </a:solidFill>
              </a14:hiddenFill>
            </a:ext>
          </a:extLst>
        </p:spPr>
      </p:pic>
      <p:sp>
        <p:nvSpPr>
          <p:cNvPr id="7" name="6 Rectángulo"/>
          <p:cNvSpPr/>
          <p:nvPr/>
        </p:nvSpPr>
        <p:spPr>
          <a:xfrm>
            <a:off x="1043608" y="1929021"/>
            <a:ext cx="6912768" cy="4524315"/>
          </a:xfrm>
          <a:prstGeom prst="rect">
            <a:avLst/>
          </a:prstGeom>
        </p:spPr>
        <p:txBody>
          <a:bodyPr wrap="square">
            <a:spAutoFit/>
          </a:bodyPr>
          <a:lstStyle/>
          <a:p>
            <a:r>
              <a:rPr lang="es-CO" b="1" dirty="0" smtClean="0"/>
              <a:t>Requisitos </a:t>
            </a:r>
            <a:r>
              <a:rPr lang="es-CO" b="1" dirty="0"/>
              <a:t>bajo los cuales procede esta exención:</a:t>
            </a:r>
            <a:endParaRPr lang="es-CO" dirty="0"/>
          </a:p>
          <a:p>
            <a:r>
              <a:rPr lang="es-CO" dirty="0"/>
              <a:t> </a:t>
            </a:r>
          </a:p>
          <a:p>
            <a:r>
              <a:rPr lang="es-CO" dirty="0"/>
              <a:t>Que la casa o apartamento de habitación objeto de la venta hayan sido poseídos dos años o más.</a:t>
            </a:r>
          </a:p>
          <a:p>
            <a:r>
              <a:rPr lang="es-CO" dirty="0"/>
              <a:t> </a:t>
            </a:r>
          </a:p>
          <a:p>
            <a:r>
              <a:rPr lang="es-CO" dirty="0"/>
              <a:t>Que el valor catastral o el autoavalúo sea igual o inferior </a:t>
            </a:r>
            <a:r>
              <a:rPr lang="es-CO" dirty="0" smtClean="0"/>
              <a:t>a </a:t>
            </a:r>
            <a:r>
              <a:rPr lang="es-CO" dirty="0"/>
              <a:t>15.000 UVT en el año gravable en el que se protocoliza la escritura </a:t>
            </a:r>
            <a:r>
              <a:rPr lang="es-CO" dirty="0" smtClean="0"/>
              <a:t>pública.</a:t>
            </a:r>
            <a:endParaRPr lang="es-CO" dirty="0"/>
          </a:p>
          <a:p>
            <a:r>
              <a:rPr lang="es-CO" dirty="0"/>
              <a:t> </a:t>
            </a:r>
          </a:p>
          <a:p>
            <a:r>
              <a:rPr lang="es-CO" dirty="0"/>
              <a:t>Que la totalidad de los dineros recibidos de la venta tenga uno o varios de los siguientes destinos:</a:t>
            </a:r>
          </a:p>
          <a:p>
            <a:r>
              <a:rPr lang="es-CO" dirty="0"/>
              <a:t> </a:t>
            </a:r>
          </a:p>
          <a:p>
            <a:r>
              <a:rPr lang="es-CO" dirty="0"/>
              <a:t>a) D</a:t>
            </a:r>
            <a:r>
              <a:rPr lang="es-CO" dirty="0" smtClean="0"/>
              <a:t>epositados </a:t>
            </a:r>
            <a:r>
              <a:rPr lang="es-CO" dirty="0"/>
              <a:t>en una o más cuentas </a:t>
            </a:r>
            <a:r>
              <a:rPr lang="es-CO" dirty="0" smtClean="0"/>
              <a:t>”AFC</a:t>
            </a:r>
            <a:r>
              <a:rPr lang="es-CO" dirty="0"/>
              <a:t> </a:t>
            </a:r>
            <a:r>
              <a:rPr lang="es-CO" dirty="0" smtClean="0"/>
              <a:t>” </a:t>
            </a:r>
            <a:r>
              <a:rPr lang="es-CO" dirty="0"/>
              <a:t>cuyo titular sea única y exclusivamente el vendedor del inmueble.</a:t>
            </a:r>
          </a:p>
          <a:p>
            <a:r>
              <a:rPr lang="es-CO" dirty="0"/>
              <a:t> </a:t>
            </a:r>
          </a:p>
          <a:p>
            <a:r>
              <a:rPr lang="es-CO" dirty="0"/>
              <a:t>b) Que se destinen al pago total o parcial de uno o más créditos hipotecarios </a:t>
            </a:r>
            <a:r>
              <a:rPr lang="es-CO" dirty="0" smtClean="0"/>
              <a:t>o la compra de casa o apto. de habitación.</a:t>
            </a:r>
            <a:endParaRPr lang="es-CO" dirty="0"/>
          </a:p>
        </p:txBody>
      </p:sp>
    </p:spTree>
    <p:extLst>
      <p:ext uri="{BB962C8B-B14F-4D97-AF65-F5344CB8AC3E}">
        <p14:creationId xmlns:p14="http://schemas.microsoft.com/office/powerpoint/2010/main" val="24507647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Effect transition="in" filter="fade">
                                      <p:cBhvr>
                                        <p:cTn id="9" dur="500"/>
                                        <p:tgtEl>
                                          <p:spTgt spid="409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123728" y="1700808"/>
            <a:ext cx="5328592" cy="38884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400" b="1" dirty="0" smtClean="0">
                <a:solidFill>
                  <a:schemeClr val="tx1"/>
                </a:solidFill>
                <a:latin typeface="Arial" panose="020B0604020202020204" pitchFamily="34" charset="0"/>
                <a:cs typeface="Arial" panose="020B0604020202020204" pitchFamily="34" charset="0"/>
              </a:rPr>
              <a:t>COSTOS  ACTIVOS FIJOS ENAJENADOS</a:t>
            </a:r>
            <a:endParaRPr lang="es-CO" sz="4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7213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04" name="Rectangle 19"/>
          <p:cNvSpPr>
            <a:spLocks noChangeArrowheads="1"/>
          </p:cNvSpPr>
          <p:nvPr/>
        </p:nvSpPr>
        <p:spPr bwMode="auto">
          <a:xfrm rot="10800000" flipV="1">
            <a:off x="755576" y="1881118"/>
            <a:ext cx="2453026" cy="2462213"/>
          </a:xfrm>
          <a:prstGeom prst="rect">
            <a:avLst/>
          </a:prstGeom>
          <a:noFill/>
          <a:ln w="9525">
            <a:solidFill>
              <a:srgbClr val="0066FF"/>
            </a:solidFill>
            <a:miter lim="800000"/>
            <a:headEnd type="none" w="sm" len="sm"/>
            <a:tailEnd type="none" w="sm" len="sm"/>
          </a:ln>
          <a:effectLst>
            <a:prstShdw prst="shdw17" dist="17961" dir="13500000">
              <a:srgbClr val="003D99"/>
            </a:prstShdw>
          </a:effectLst>
          <a:extLst>
            <a:ext uri="{909E8E84-426E-40DD-AFC4-6F175D3DCCD1}">
              <a14:hiddenFill xmlns:a14="http://schemas.microsoft.com/office/drawing/2010/main">
                <a:solidFill>
                  <a:srgbClr val="FFFFFF"/>
                </a:solidFill>
              </a14:hiddenFill>
            </a:ex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2200" b="1" dirty="0" smtClean="0">
                <a:latin typeface="Arial" panose="020B0604020202020204" pitchFamily="34" charset="0"/>
              </a:rPr>
              <a:t>COSTO DE LOS BIENES INMUEBLES ENAJENADOS OBLIGADOS O NO A LLEVAR CONTABILIDAD</a:t>
            </a:r>
            <a:endParaRPr lang="es-CO" altLang="es-CO" sz="2200" b="1" dirty="0">
              <a:latin typeface="Arial" panose="020B0604020202020204" pitchFamily="34" charset="0"/>
            </a:endParaRPr>
          </a:p>
        </p:txBody>
      </p:sp>
      <p:sp>
        <p:nvSpPr>
          <p:cNvPr id="22" name="6 Marcador de pie de página"/>
          <p:cNvSpPr>
            <a:spLocks noGrp="1"/>
          </p:cNvSpPr>
          <p:nvPr>
            <p:ph type="ftr" sz="quarter" idx="11"/>
          </p:nvPr>
        </p:nvSpPr>
        <p:spPr/>
        <p:txBody>
          <a:bodyPr/>
          <a:lstStyle/>
          <a:p>
            <a:pPr algn="l"/>
            <a:r>
              <a:rPr lang="es-CO" dirty="0" smtClean="0">
                <a:solidFill>
                  <a:schemeClr val="bg1"/>
                </a:solidFill>
              </a:rPr>
              <a:t>Rafael Antonio Duarte  Nieto - Contador Público Tributarista</a:t>
            </a:r>
            <a:endParaRPr lang="es-CO" dirty="0">
              <a:solidFill>
                <a:schemeClr val="bg1"/>
              </a:solidFill>
            </a:endParaRPr>
          </a:p>
        </p:txBody>
      </p:sp>
      <p:sp>
        <p:nvSpPr>
          <p:cNvPr id="114719" name="21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fld id="{266FB99A-3092-4EA6-8E11-913BE7F2C26B}" type="slidenum">
              <a:rPr lang="es-ES" altLang="es-CO" sz="1400">
                <a:latin typeface="Times New Roman" panose="02020603050405020304" pitchFamily="18" charset="0"/>
              </a:rPr>
              <a:pPr>
                <a:spcBef>
                  <a:spcPct val="0"/>
                </a:spcBef>
                <a:buFontTx/>
                <a:buNone/>
              </a:pPr>
              <a:t>32</a:t>
            </a:fld>
            <a:endParaRPr lang="es-ES" altLang="es-CO" sz="1400">
              <a:latin typeface="Times New Roman" panose="02020603050405020304" pitchFamily="18" charset="0"/>
            </a:endParaRPr>
          </a:p>
        </p:txBody>
      </p:sp>
      <p:sp>
        <p:nvSpPr>
          <p:cNvPr id="16" name="15 Rectángulo"/>
          <p:cNvSpPr/>
          <p:nvPr/>
        </p:nvSpPr>
        <p:spPr>
          <a:xfrm>
            <a:off x="5012432" y="2751584"/>
            <a:ext cx="3772036"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2000" dirty="0" smtClean="0">
                <a:latin typeface="Arial" pitchFamily="34" charset="0"/>
                <a:cs typeface="Arial" pitchFamily="34" charset="0"/>
              </a:rPr>
              <a:t>El auto avalúo declarado</a:t>
            </a:r>
            <a:endParaRPr lang="es-CO" sz="2000" dirty="0">
              <a:latin typeface="Arial" pitchFamily="34" charset="0"/>
              <a:cs typeface="Arial" pitchFamily="34" charset="0"/>
            </a:endParaRPr>
          </a:p>
        </p:txBody>
      </p:sp>
      <p:sp>
        <p:nvSpPr>
          <p:cNvPr id="34" name="33 Rectángulo"/>
          <p:cNvSpPr/>
          <p:nvPr/>
        </p:nvSpPr>
        <p:spPr>
          <a:xfrm>
            <a:off x="5021210" y="908720"/>
            <a:ext cx="3772036"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2000" dirty="0" smtClean="0">
                <a:latin typeface="Arial" pitchFamily="34" charset="0"/>
                <a:cs typeface="Arial" pitchFamily="34" charset="0"/>
              </a:rPr>
              <a:t>Costo de adquisición </a:t>
            </a:r>
            <a:endParaRPr lang="es-CO" sz="2000" dirty="0">
              <a:latin typeface="Arial" pitchFamily="34" charset="0"/>
              <a:cs typeface="Arial" pitchFamily="34" charset="0"/>
            </a:endParaRPr>
          </a:p>
        </p:txBody>
      </p:sp>
      <p:sp>
        <p:nvSpPr>
          <p:cNvPr id="35" name="34 Rectángulo"/>
          <p:cNvSpPr/>
          <p:nvPr/>
        </p:nvSpPr>
        <p:spPr>
          <a:xfrm>
            <a:off x="5012432" y="1815480"/>
            <a:ext cx="3772036"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2000" dirty="0" smtClean="0">
                <a:latin typeface="Arial" pitchFamily="34" charset="0"/>
                <a:cs typeface="Arial" pitchFamily="34" charset="0"/>
              </a:rPr>
              <a:t>El costo fiscal</a:t>
            </a:r>
            <a:endParaRPr lang="es-CO" sz="2000" dirty="0">
              <a:latin typeface="Arial" pitchFamily="34" charset="0"/>
              <a:cs typeface="Arial" pitchFamily="34" charset="0"/>
            </a:endParaRPr>
          </a:p>
        </p:txBody>
      </p:sp>
      <p:sp>
        <p:nvSpPr>
          <p:cNvPr id="36" name="35 Rectángulo"/>
          <p:cNvSpPr/>
          <p:nvPr/>
        </p:nvSpPr>
        <p:spPr>
          <a:xfrm>
            <a:off x="5012432" y="3645024"/>
            <a:ext cx="3772036"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2000" dirty="0" smtClean="0">
                <a:latin typeface="Arial" pitchFamily="34" charset="0"/>
                <a:cs typeface="Arial" pitchFamily="34" charset="0"/>
              </a:rPr>
              <a:t>Incremento propiedad raíz</a:t>
            </a:r>
            <a:endParaRPr lang="es-CO" sz="2000" dirty="0">
              <a:latin typeface="Arial" pitchFamily="34" charset="0"/>
              <a:cs typeface="Arial" pitchFamily="34" charset="0"/>
            </a:endParaRPr>
          </a:p>
        </p:txBody>
      </p:sp>
      <p:sp>
        <p:nvSpPr>
          <p:cNvPr id="37" name="36 Rectángulo"/>
          <p:cNvSpPr/>
          <p:nvPr/>
        </p:nvSpPr>
        <p:spPr>
          <a:xfrm>
            <a:off x="5012432" y="4695800"/>
            <a:ext cx="3772036" cy="389384"/>
          </a:xfrm>
          <a:prstGeom prst="rec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2000" dirty="0" smtClean="0">
                <a:latin typeface="Arial" pitchFamily="34" charset="0"/>
                <a:cs typeface="Arial" pitchFamily="34" charset="0"/>
              </a:rPr>
              <a:t>El avalúo catastral actualizado</a:t>
            </a:r>
            <a:endParaRPr lang="es-CO" sz="2000" dirty="0">
              <a:latin typeface="Arial" pitchFamily="34" charset="0"/>
              <a:cs typeface="Arial" pitchFamily="34" charset="0"/>
            </a:endParaRPr>
          </a:p>
        </p:txBody>
      </p:sp>
      <p:cxnSp>
        <p:nvCxnSpPr>
          <p:cNvPr id="18" name="17 Conector recto de flecha"/>
          <p:cNvCxnSpPr>
            <a:stCxn id="114704" idx="1"/>
          </p:cNvCxnSpPr>
          <p:nvPr/>
        </p:nvCxnSpPr>
        <p:spPr>
          <a:xfrm flipV="1">
            <a:off x="3208602" y="1103413"/>
            <a:ext cx="1803830" cy="200881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39 Conector recto de flecha"/>
          <p:cNvCxnSpPr>
            <a:stCxn id="114704" idx="1"/>
            <a:endCxn id="37" idx="1"/>
          </p:cNvCxnSpPr>
          <p:nvPr/>
        </p:nvCxnSpPr>
        <p:spPr>
          <a:xfrm>
            <a:off x="3208602" y="3112225"/>
            <a:ext cx="1803830" cy="17782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3" name="42 Conector recto de flecha"/>
          <p:cNvCxnSpPr>
            <a:stCxn id="114704" idx="1"/>
            <a:endCxn id="35" idx="1"/>
          </p:cNvCxnSpPr>
          <p:nvPr/>
        </p:nvCxnSpPr>
        <p:spPr>
          <a:xfrm flipV="1">
            <a:off x="3208602" y="2010172"/>
            <a:ext cx="1803830" cy="110205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 name="45 Conector recto de flecha"/>
          <p:cNvCxnSpPr>
            <a:stCxn id="114704" idx="1"/>
            <a:endCxn id="36" idx="1"/>
          </p:cNvCxnSpPr>
          <p:nvPr/>
        </p:nvCxnSpPr>
        <p:spPr>
          <a:xfrm>
            <a:off x="3208602" y="3112225"/>
            <a:ext cx="1803830" cy="72749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9" name="48 Conector recto de flecha"/>
          <p:cNvCxnSpPr>
            <a:stCxn id="114704" idx="1"/>
            <a:endCxn id="16" idx="1"/>
          </p:cNvCxnSpPr>
          <p:nvPr/>
        </p:nvCxnSpPr>
        <p:spPr>
          <a:xfrm flipV="1">
            <a:off x="3208602" y="2946276"/>
            <a:ext cx="1803830" cy="16594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056040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04" name="Rectangle 19"/>
          <p:cNvSpPr>
            <a:spLocks noChangeArrowheads="1"/>
          </p:cNvSpPr>
          <p:nvPr/>
        </p:nvSpPr>
        <p:spPr bwMode="auto">
          <a:xfrm rot="10800000" flipV="1">
            <a:off x="1619672" y="188640"/>
            <a:ext cx="5832648" cy="1107996"/>
          </a:xfrm>
          <a:prstGeom prst="rect">
            <a:avLst/>
          </a:prstGeom>
          <a:solidFill>
            <a:srgbClr val="00B0F0"/>
          </a:solidFill>
          <a:ln w="9525">
            <a:solidFill>
              <a:srgbClr val="0066FF"/>
            </a:solidFill>
            <a:miter lim="800000"/>
            <a:headEnd type="none" w="sm" len="sm"/>
            <a:tailEnd type="none" w="sm" len="sm"/>
          </a:ln>
          <a:effectLst>
            <a:prstShdw prst="shdw17" dist="17961" dir="13500000">
              <a:srgbClr val="003D99"/>
            </a:prstShdw>
          </a:effectLs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2200" b="1" dirty="0" smtClean="0">
                <a:latin typeface="Arial" panose="020B0604020202020204" pitchFamily="34" charset="0"/>
              </a:rPr>
              <a:t>COSTO DE LOS ACTIVOS FIJOS NO BIENES RAÍCES OBLIGADOS A LLEVAR CONTABILIDAD</a:t>
            </a:r>
            <a:endParaRPr lang="es-CO" altLang="es-CO" sz="2200" b="1" dirty="0">
              <a:latin typeface="Arial" panose="020B0604020202020204" pitchFamily="34" charset="0"/>
            </a:endParaRPr>
          </a:p>
        </p:txBody>
      </p:sp>
      <p:sp>
        <p:nvSpPr>
          <p:cNvPr id="22" name="6 Marcador de pie de página"/>
          <p:cNvSpPr>
            <a:spLocks noGrp="1"/>
          </p:cNvSpPr>
          <p:nvPr>
            <p:ph type="ftr" sz="quarter" idx="11"/>
          </p:nvPr>
        </p:nvSpPr>
        <p:spPr/>
        <p:txBody>
          <a:bodyPr/>
          <a:lstStyle/>
          <a:p>
            <a:pPr algn="l"/>
            <a:r>
              <a:rPr lang="es-CO" dirty="0" smtClean="0">
                <a:solidFill>
                  <a:schemeClr val="bg1"/>
                </a:solidFill>
              </a:rPr>
              <a:t>Rafael Antonio Duarte  Nieto - Contador Público Tributarista</a:t>
            </a:r>
            <a:endParaRPr lang="es-CO" dirty="0">
              <a:solidFill>
                <a:schemeClr val="bg1"/>
              </a:solidFill>
            </a:endParaRPr>
          </a:p>
        </p:txBody>
      </p:sp>
      <p:sp>
        <p:nvSpPr>
          <p:cNvPr id="114719" name="21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fld id="{266FB99A-3092-4EA6-8E11-913BE7F2C26B}" type="slidenum">
              <a:rPr lang="es-ES" altLang="es-CO" sz="1400">
                <a:latin typeface="Times New Roman" panose="02020603050405020304" pitchFamily="18" charset="0"/>
              </a:rPr>
              <a:pPr>
                <a:spcBef>
                  <a:spcPct val="0"/>
                </a:spcBef>
                <a:buFontTx/>
                <a:buNone/>
              </a:pPr>
              <a:t>33</a:t>
            </a:fld>
            <a:endParaRPr lang="es-ES" altLang="es-CO" sz="1400">
              <a:latin typeface="Times New Roman" panose="02020603050405020304" pitchFamily="18" charset="0"/>
            </a:endParaRPr>
          </a:p>
        </p:txBody>
      </p:sp>
      <p:graphicFrame>
        <p:nvGraphicFramePr>
          <p:cNvPr id="15" name="Group 51"/>
          <p:cNvGraphicFramePr>
            <a:graphicFrameLocks noGrp="1"/>
          </p:cNvGraphicFramePr>
          <p:nvPr>
            <p:extLst>
              <p:ext uri="{D42A27DB-BD31-4B8C-83A1-F6EECF244321}">
                <p14:modId xmlns:p14="http://schemas.microsoft.com/office/powerpoint/2010/main" val="2973821461"/>
              </p:ext>
            </p:extLst>
          </p:nvPr>
        </p:nvGraphicFramePr>
        <p:xfrm>
          <a:off x="762000" y="1844824"/>
          <a:ext cx="7848600" cy="3698731"/>
        </p:xfrm>
        <a:graphic>
          <a:graphicData uri="http://schemas.openxmlformats.org/drawingml/2006/table">
            <a:tbl>
              <a:tblPr/>
              <a:tblGrid>
                <a:gridCol w="4953000"/>
                <a:gridCol w="1524000"/>
                <a:gridCol w="1371600"/>
              </a:tblGrid>
              <a:tr h="7531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O" sz="1500" b="1" i="0" u="none" strike="noStrike" cap="none" normalizeH="0" baseline="0" dirty="0" smtClean="0">
                          <a:ln>
                            <a:noFill/>
                          </a:ln>
                          <a:solidFill>
                            <a:schemeClr val="tx1"/>
                          </a:solidFill>
                          <a:effectLst/>
                          <a:latin typeface="Tahoma" pitchFamily="34" charset="0"/>
                        </a:rPr>
                        <a:t>Valor De Adquisición o Costo Declarado Año Anterior</a:t>
                      </a:r>
                      <a:endParaRPr kumimoji="0" lang="es-ES" sz="1500" b="1" i="0" u="none" strike="noStrike" cap="none" normalizeH="0" baseline="0" dirty="0" smtClean="0">
                        <a:ln>
                          <a:noFill/>
                        </a:ln>
                        <a:solidFill>
                          <a:schemeClr val="tx1"/>
                        </a:solidFill>
                        <a:effectLst/>
                        <a:latin typeface="Tahoma" pitchFamily="34" charset="0"/>
                      </a:endParaRPr>
                    </a:p>
                  </a:txBody>
                  <a:tcPr marT="37657" marB="37657" anchor="ctr"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28575"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28575"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500" b="0" i="0" u="none" strike="noStrike" cap="none" normalizeH="0" baseline="0" dirty="0" smtClean="0">
                          <a:ln>
                            <a:noFill/>
                          </a:ln>
                          <a:solidFill>
                            <a:schemeClr val="tx1"/>
                          </a:solidFill>
                          <a:effectLst/>
                          <a:latin typeface="Tahoma" pitchFamily="34" charset="0"/>
                        </a:rPr>
                        <a:t>XXXX</a:t>
                      </a:r>
                    </a:p>
                  </a:txBody>
                  <a:tcPr marT="37657" marB="37657" anchor="ctr"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28575"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4184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O" sz="1500" b="1" i="0" u="none" strike="noStrike" cap="none" normalizeH="0" baseline="0" dirty="0" smtClean="0">
                          <a:ln>
                            <a:noFill/>
                          </a:ln>
                          <a:solidFill>
                            <a:schemeClr val="tx1"/>
                          </a:solidFill>
                          <a:effectLst/>
                          <a:latin typeface="Tahoma" pitchFamily="34" charset="0"/>
                        </a:rPr>
                        <a:t>Más</a:t>
                      </a:r>
                      <a:endParaRPr kumimoji="0" lang="es-ES" sz="1500" b="1" i="0" u="none" strike="noStrike" cap="none" normalizeH="0" baseline="0" dirty="0" smtClean="0">
                        <a:ln>
                          <a:noFill/>
                        </a:ln>
                        <a:solidFill>
                          <a:schemeClr val="tx1"/>
                        </a:solidFill>
                        <a:effectLst/>
                        <a:latin typeface="Tahoma" pitchFamily="34" charset="0"/>
                      </a:endParaRPr>
                    </a:p>
                  </a:txBody>
                  <a:tcPr marT="37657" marB="37657" anchor="ctr"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0" i="0" u="none" strike="noStrike" cap="none" normalizeH="0" baseline="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5271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Adiciones y mejoras</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XXXX</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5271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Reajuste fiscal</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XXXX</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4184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O" sz="1500" b="1" i="0" u="none" strike="noStrike" cap="none" normalizeH="0" baseline="0" dirty="0" smtClean="0">
                          <a:ln>
                            <a:noFill/>
                          </a:ln>
                          <a:solidFill>
                            <a:schemeClr val="tx1"/>
                          </a:solidFill>
                          <a:effectLst/>
                          <a:latin typeface="Tahoma" pitchFamily="34" charset="0"/>
                        </a:rPr>
                        <a:t>Menos</a:t>
                      </a:r>
                      <a:endParaRPr kumimoji="0" lang="es-ES" sz="1500" b="1" i="0" u="none" strike="noStrike" cap="none" normalizeH="0" baseline="0" dirty="0" smtClean="0">
                        <a:ln>
                          <a:noFill/>
                        </a:ln>
                        <a:solidFill>
                          <a:schemeClr val="tx1"/>
                        </a:solidFill>
                        <a:effectLst/>
                        <a:latin typeface="Tahoma" pitchFamily="34" charset="0"/>
                      </a:endParaRPr>
                    </a:p>
                  </a:txBody>
                  <a:tcPr marT="37657" marB="37657" anchor="ctr"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5271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Depreciaciones</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 XXXX )</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XXXX</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5271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O" sz="1500" b="1" i="0" u="none" strike="noStrike" cap="none" normalizeH="0" baseline="0" dirty="0" smtClean="0">
                          <a:ln>
                            <a:noFill/>
                          </a:ln>
                          <a:solidFill>
                            <a:schemeClr val="tx1"/>
                          </a:solidFill>
                          <a:effectLst/>
                          <a:latin typeface="Tahoma" pitchFamily="34" charset="0"/>
                        </a:rPr>
                        <a:t>Total costo fiscal</a:t>
                      </a:r>
                      <a:endParaRPr kumimoji="0" lang="es-ES" sz="1500" b="1" i="0" u="none" strike="noStrike" cap="none" normalizeH="0" baseline="0" dirty="0" smtClean="0">
                        <a:ln>
                          <a:noFill/>
                        </a:ln>
                        <a:solidFill>
                          <a:schemeClr val="tx1"/>
                        </a:solidFill>
                        <a:effectLst/>
                        <a:latin typeface="Tahoma" pitchFamily="34" charset="0"/>
                      </a:endParaRPr>
                    </a:p>
                  </a:txBody>
                  <a:tcPr marT="37657" marB="37657" anchor="ctr"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28575"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1" i="0" u="none" strike="noStrike" cap="none" normalizeH="0" baseline="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28575"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O" sz="1500" b="1" i="0" u="none" strike="noStrike" cap="none" normalizeH="0" baseline="0" dirty="0" smtClean="0">
                          <a:ln>
                            <a:noFill/>
                          </a:ln>
                          <a:solidFill>
                            <a:schemeClr val="tx1"/>
                          </a:solidFill>
                          <a:effectLst/>
                          <a:latin typeface="Tahoma" pitchFamily="34" charset="0"/>
                        </a:rPr>
                        <a:t>XXXX</a:t>
                      </a:r>
                      <a:endParaRPr kumimoji="0" lang="es-ES" sz="1500" b="1"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28575" cap="flat" cmpd="sng" algn="ctr">
                      <a:solidFill>
                        <a:schemeClr val="tx1"/>
                      </a:solidFill>
                      <a:prstDash val="solid"/>
                      <a:round/>
                      <a:headEnd type="none" w="sm" len="sm"/>
                      <a:tailEnd type="triangle" w="sm" len="sm"/>
                    </a:lnB>
                    <a:lnTlToBr>
                      <a:noFill/>
                    </a:lnTlToBr>
                    <a:lnBlToTr>
                      <a:noFill/>
                    </a:lnBlToTr>
                    <a:noFill/>
                  </a:tcPr>
                </a:tc>
              </a:tr>
            </a:tbl>
          </a:graphicData>
        </a:graphic>
      </p:graphicFrame>
    </p:spTree>
    <p:extLst>
      <p:ext uri="{BB962C8B-B14F-4D97-AF65-F5344CB8AC3E}">
        <p14:creationId xmlns:p14="http://schemas.microsoft.com/office/powerpoint/2010/main" val="39118170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04" name="Rectangle 19"/>
          <p:cNvSpPr>
            <a:spLocks noChangeArrowheads="1"/>
          </p:cNvSpPr>
          <p:nvPr/>
        </p:nvSpPr>
        <p:spPr bwMode="auto">
          <a:xfrm rot="10800000" flipV="1">
            <a:off x="1619672" y="357917"/>
            <a:ext cx="5832648" cy="769441"/>
          </a:xfrm>
          <a:prstGeom prst="rect">
            <a:avLst/>
          </a:prstGeom>
          <a:solidFill>
            <a:srgbClr val="00B0F0"/>
          </a:solidFill>
          <a:ln w="9525">
            <a:solidFill>
              <a:srgbClr val="0066FF"/>
            </a:solidFill>
            <a:miter lim="800000"/>
            <a:headEnd type="none" w="sm" len="sm"/>
            <a:tailEnd type="none" w="sm" len="sm"/>
          </a:ln>
          <a:effectLst>
            <a:prstShdw prst="shdw17" dist="17961" dir="13500000">
              <a:srgbClr val="003D99"/>
            </a:prstShdw>
          </a:effectLs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2200" b="1" dirty="0" smtClean="0">
                <a:latin typeface="Arial" panose="020B0604020202020204" pitchFamily="34" charset="0"/>
              </a:rPr>
              <a:t>COSTO DE LOS INMUEBLES PARA OBLIGADOS A LLEVAR CONTABILIDAD</a:t>
            </a:r>
            <a:endParaRPr lang="es-CO" altLang="es-CO" sz="2200" b="1" dirty="0">
              <a:latin typeface="Arial" panose="020B0604020202020204" pitchFamily="34" charset="0"/>
            </a:endParaRPr>
          </a:p>
        </p:txBody>
      </p:sp>
      <p:sp>
        <p:nvSpPr>
          <p:cNvPr id="22" name="6 Marcador de pie de página"/>
          <p:cNvSpPr>
            <a:spLocks noGrp="1"/>
          </p:cNvSpPr>
          <p:nvPr>
            <p:ph type="ftr" sz="quarter" idx="11"/>
          </p:nvPr>
        </p:nvSpPr>
        <p:spPr/>
        <p:txBody>
          <a:bodyPr/>
          <a:lstStyle/>
          <a:p>
            <a:pPr algn="l"/>
            <a:r>
              <a:rPr lang="es-CO" dirty="0" smtClean="0">
                <a:solidFill>
                  <a:schemeClr val="bg1"/>
                </a:solidFill>
              </a:rPr>
              <a:t>Rafael Antonio Duarte  Nieto - Contador Público Tributarista</a:t>
            </a:r>
            <a:endParaRPr lang="es-CO" dirty="0">
              <a:solidFill>
                <a:schemeClr val="bg1"/>
              </a:solidFill>
            </a:endParaRPr>
          </a:p>
        </p:txBody>
      </p:sp>
      <p:sp>
        <p:nvSpPr>
          <p:cNvPr id="114719" name="21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fld id="{266FB99A-3092-4EA6-8E11-913BE7F2C26B}" type="slidenum">
              <a:rPr lang="es-ES" altLang="es-CO" sz="1400">
                <a:latin typeface="Times New Roman" panose="02020603050405020304" pitchFamily="18" charset="0"/>
              </a:rPr>
              <a:pPr>
                <a:spcBef>
                  <a:spcPct val="0"/>
                </a:spcBef>
                <a:buFontTx/>
                <a:buNone/>
              </a:pPr>
              <a:t>34</a:t>
            </a:fld>
            <a:endParaRPr lang="es-ES" altLang="es-CO" sz="1400">
              <a:latin typeface="Times New Roman" panose="02020603050405020304" pitchFamily="18" charset="0"/>
            </a:endParaRPr>
          </a:p>
        </p:txBody>
      </p:sp>
      <p:graphicFrame>
        <p:nvGraphicFramePr>
          <p:cNvPr id="6" name="Group 51"/>
          <p:cNvGraphicFramePr>
            <a:graphicFrameLocks noGrp="1"/>
          </p:cNvGraphicFramePr>
          <p:nvPr>
            <p:extLst>
              <p:ext uri="{D42A27DB-BD31-4B8C-83A1-F6EECF244321}">
                <p14:modId xmlns:p14="http://schemas.microsoft.com/office/powerpoint/2010/main" val="1068454160"/>
              </p:ext>
            </p:extLst>
          </p:nvPr>
        </p:nvGraphicFramePr>
        <p:xfrm>
          <a:off x="762000" y="1484784"/>
          <a:ext cx="7848600" cy="3698731"/>
        </p:xfrm>
        <a:graphic>
          <a:graphicData uri="http://schemas.openxmlformats.org/drawingml/2006/table">
            <a:tbl>
              <a:tblPr/>
              <a:tblGrid>
                <a:gridCol w="4953000"/>
                <a:gridCol w="1524000"/>
                <a:gridCol w="1371600"/>
              </a:tblGrid>
              <a:tr h="7531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VALOR DE ADQUISICIÓN O COSTO DECLARADO AÑO ANTERIOR</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28575"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28575"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XXXX</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28575"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4184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O" sz="1500" b="1" i="0" u="none" strike="noStrike" cap="none" normalizeH="0" baseline="0" dirty="0" smtClean="0">
                          <a:ln>
                            <a:noFill/>
                          </a:ln>
                          <a:solidFill>
                            <a:schemeClr val="tx1"/>
                          </a:solidFill>
                          <a:effectLst/>
                          <a:latin typeface="Tahoma" pitchFamily="34" charset="0"/>
                        </a:rPr>
                        <a:t>Más</a:t>
                      </a:r>
                      <a:endParaRPr kumimoji="0" lang="es-ES" sz="1500" b="1" i="0" u="none" strike="noStrike" cap="none" normalizeH="0" baseline="0" dirty="0" smtClean="0">
                        <a:ln>
                          <a:noFill/>
                        </a:ln>
                        <a:solidFill>
                          <a:schemeClr val="tx1"/>
                        </a:solidFill>
                        <a:effectLst/>
                        <a:latin typeface="Tahoma" pitchFamily="34" charset="0"/>
                      </a:endParaRPr>
                    </a:p>
                  </a:txBody>
                  <a:tcPr marT="37657" marB="37657" anchor="ctr"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0" i="0" u="none" strike="noStrike" cap="none" normalizeH="0" baseline="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5271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Adiciones y mejoras</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XXXX</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5271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Reajuste fiscal</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XXXX</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41840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O" sz="1500" b="1" i="0" u="none" strike="noStrike" cap="none" normalizeH="0" baseline="0" dirty="0" smtClean="0">
                          <a:ln>
                            <a:noFill/>
                          </a:ln>
                          <a:solidFill>
                            <a:schemeClr val="tx1"/>
                          </a:solidFill>
                          <a:effectLst/>
                          <a:latin typeface="Tahoma" pitchFamily="34" charset="0"/>
                        </a:rPr>
                        <a:t>Menos</a:t>
                      </a:r>
                      <a:endParaRPr kumimoji="0" lang="es-ES" sz="1500" b="1" i="0" u="none" strike="noStrike" cap="none" normalizeH="0" baseline="0" dirty="0" smtClean="0">
                        <a:ln>
                          <a:noFill/>
                        </a:ln>
                        <a:solidFill>
                          <a:schemeClr val="tx1"/>
                        </a:solidFill>
                        <a:effectLst/>
                        <a:latin typeface="Tahoma" pitchFamily="34" charset="0"/>
                      </a:endParaRPr>
                    </a:p>
                  </a:txBody>
                  <a:tcPr marT="37657" marB="37657" anchor="ctr"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5271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Depreciaciones</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 XXXX )</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O" sz="1500" b="0" i="0" u="none" strike="noStrike" cap="none" normalizeH="0" baseline="0" dirty="0" smtClean="0">
                          <a:ln>
                            <a:noFill/>
                          </a:ln>
                          <a:solidFill>
                            <a:schemeClr val="tx1"/>
                          </a:solidFill>
                          <a:effectLst/>
                          <a:latin typeface="Tahoma" pitchFamily="34" charset="0"/>
                        </a:rPr>
                        <a:t>XXXX</a:t>
                      </a:r>
                      <a:endParaRPr kumimoji="0" lang="es-ES" sz="1500" b="0"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12700" cap="flat" cmpd="sng" algn="ctr">
                      <a:solidFill>
                        <a:schemeClr val="tx1"/>
                      </a:solidFill>
                      <a:prstDash val="solid"/>
                      <a:round/>
                      <a:headEnd type="none" w="sm" len="sm"/>
                      <a:tailEnd type="triangle" w="sm" len="sm"/>
                    </a:lnB>
                    <a:lnTlToBr>
                      <a:noFill/>
                    </a:lnTlToBr>
                    <a:lnBlToTr>
                      <a:noFill/>
                    </a:lnBlToTr>
                    <a:noFill/>
                  </a:tcPr>
                </a:tc>
              </a:tr>
              <a:tr h="5271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O" sz="1500" b="1" i="0" u="none" strike="noStrike" cap="none" normalizeH="0" baseline="0" dirty="0" smtClean="0">
                          <a:ln>
                            <a:noFill/>
                          </a:ln>
                          <a:solidFill>
                            <a:schemeClr val="tx1"/>
                          </a:solidFill>
                          <a:effectLst/>
                          <a:latin typeface="Tahoma" pitchFamily="34" charset="0"/>
                        </a:rPr>
                        <a:t>Total costo fiscal</a:t>
                      </a:r>
                      <a:endParaRPr kumimoji="0" lang="es-ES" sz="1500" b="1" i="0" u="none" strike="noStrike" cap="none" normalizeH="0" baseline="0" dirty="0" smtClean="0">
                        <a:ln>
                          <a:noFill/>
                        </a:ln>
                        <a:solidFill>
                          <a:schemeClr val="tx1"/>
                        </a:solidFill>
                        <a:effectLst/>
                        <a:latin typeface="Tahoma" pitchFamily="34" charset="0"/>
                      </a:endParaRPr>
                    </a:p>
                  </a:txBody>
                  <a:tcPr marT="37657" marB="37657" anchor="ctr" horzOverflow="overflow">
                    <a:lnL w="28575"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28575"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_tradnl" sz="1500" b="1"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12700"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28575" cap="flat" cmpd="sng" algn="ctr">
                      <a:solidFill>
                        <a:schemeClr val="tx1"/>
                      </a:solidFill>
                      <a:prstDash val="solid"/>
                      <a:round/>
                      <a:headEnd type="none" w="sm" len="sm"/>
                      <a:tailEnd type="triangl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O" sz="1500" b="1" i="0" u="none" strike="noStrike" cap="none" normalizeH="0" baseline="0" dirty="0" smtClean="0">
                          <a:ln>
                            <a:noFill/>
                          </a:ln>
                          <a:solidFill>
                            <a:schemeClr val="tx1"/>
                          </a:solidFill>
                          <a:effectLst/>
                          <a:latin typeface="Tahoma" pitchFamily="34" charset="0"/>
                        </a:rPr>
                        <a:t>XXXX</a:t>
                      </a:r>
                      <a:endParaRPr kumimoji="0" lang="es-ES" sz="1500" b="1" i="0" u="none" strike="noStrike" cap="none" normalizeH="0" baseline="0" dirty="0" smtClean="0">
                        <a:ln>
                          <a:noFill/>
                        </a:ln>
                        <a:solidFill>
                          <a:schemeClr val="tx1"/>
                        </a:solidFill>
                        <a:effectLst/>
                        <a:latin typeface="Tahoma" pitchFamily="34" charset="0"/>
                      </a:endParaRPr>
                    </a:p>
                  </a:txBody>
                  <a:tcPr marT="37657" marB="37657" anchor="ctr" horzOverflow="overflow">
                    <a:lnL w="12700" cap="flat" cmpd="sng" algn="ctr">
                      <a:solidFill>
                        <a:schemeClr val="tx1"/>
                      </a:solidFill>
                      <a:prstDash val="solid"/>
                      <a:round/>
                      <a:headEnd type="none" w="sm" len="sm"/>
                      <a:tailEnd type="triangle" w="sm" len="sm"/>
                    </a:lnL>
                    <a:lnR w="28575" cap="flat" cmpd="sng" algn="ctr">
                      <a:solidFill>
                        <a:schemeClr val="tx1"/>
                      </a:solidFill>
                      <a:prstDash val="solid"/>
                      <a:round/>
                      <a:headEnd type="none" w="sm" len="sm"/>
                      <a:tailEnd type="triangle" w="sm" len="sm"/>
                    </a:lnR>
                    <a:lnT w="12700" cap="flat" cmpd="sng" algn="ctr">
                      <a:solidFill>
                        <a:schemeClr val="tx1"/>
                      </a:solidFill>
                      <a:prstDash val="solid"/>
                      <a:round/>
                      <a:headEnd type="none" w="sm" len="sm"/>
                      <a:tailEnd type="triangle" w="sm" len="sm"/>
                    </a:lnT>
                    <a:lnB w="28575" cap="flat" cmpd="sng" algn="ctr">
                      <a:solidFill>
                        <a:schemeClr val="tx1"/>
                      </a:solidFill>
                      <a:prstDash val="solid"/>
                      <a:round/>
                      <a:headEnd type="none" w="sm" len="sm"/>
                      <a:tailEnd type="triangle" w="sm" len="sm"/>
                    </a:lnB>
                    <a:lnTlToBr>
                      <a:noFill/>
                    </a:lnTlToBr>
                    <a:lnBlToTr>
                      <a:noFill/>
                    </a:lnBlToTr>
                    <a:noFill/>
                  </a:tcPr>
                </a:tc>
              </a:tr>
            </a:tbl>
          </a:graphicData>
        </a:graphic>
      </p:graphicFrame>
    </p:spTree>
    <p:extLst>
      <p:ext uri="{BB962C8B-B14F-4D97-AF65-F5344CB8AC3E}">
        <p14:creationId xmlns:p14="http://schemas.microsoft.com/office/powerpoint/2010/main" val="12012361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6" name="AutoShape 19"/>
          <p:cNvSpPr>
            <a:spLocks noChangeArrowheads="1"/>
          </p:cNvSpPr>
          <p:nvPr/>
        </p:nvSpPr>
        <p:spPr bwMode="auto">
          <a:xfrm>
            <a:off x="28575" y="18116550"/>
            <a:ext cx="5095875" cy="352425"/>
          </a:xfrm>
          <a:prstGeom prst="bevel">
            <a:avLst>
              <a:gd name="adj" fmla="val 12500"/>
            </a:avLst>
          </a:prstGeom>
          <a:gradFill rotWithShape="1">
            <a:gsLst>
              <a:gs pos="0">
                <a:srgbClr val="FF0000"/>
              </a:gs>
              <a:gs pos="50000">
                <a:srgbClr val="FFFFFF"/>
              </a:gs>
              <a:gs pos="100000">
                <a:srgbClr val="FF0000"/>
              </a:gs>
            </a:gsLst>
            <a:lin ang="5400000" scaled="1"/>
          </a:gradFill>
          <a:ln w="9525">
            <a:solidFill>
              <a:srgbClr val="000000"/>
            </a:solidFill>
            <a:miter lim="800000"/>
            <a:headEnd/>
            <a:tailEnd/>
          </a:ln>
        </p:spPr>
        <p:txBody>
          <a:bodyPr lIns="36576" tIns="32004" rIns="36576" bIns="0"/>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rtl="1" eaLnBrk="1" hangingPunct="1">
              <a:spcBef>
                <a:spcPct val="0"/>
              </a:spcBef>
              <a:buFontTx/>
              <a:buNone/>
            </a:pPr>
            <a:r>
              <a:rPr lang="es-CO" altLang="es-CO" sz="1300">
                <a:solidFill>
                  <a:srgbClr val="000000"/>
                </a:solidFill>
                <a:latin typeface="Calibri" panose="020F0502020204030204" pitchFamily="34" charset="0"/>
              </a:rPr>
              <a:t>RENTA LIQUIDA ESPECIAL RECUPERACION DEPRECIACION</a:t>
            </a:r>
          </a:p>
        </p:txBody>
      </p:sp>
      <p:sp>
        <p:nvSpPr>
          <p:cNvPr id="120837" name="AutoShape 21"/>
          <p:cNvSpPr>
            <a:spLocks noChangeArrowheads="1"/>
          </p:cNvSpPr>
          <p:nvPr/>
        </p:nvSpPr>
        <p:spPr bwMode="auto">
          <a:xfrm>
            <a:off x="0" y="18726150"/>
            <a:ext cx="2657475" cy="323850"/>
          </a:xfrm>
          <a:prstGeom prst="bevel">
            <a:avLst>
              <a:gd name="adj" fmla="val 12500"/>
            </a:avLst>
          </a:prstGeom>
          <a:gradFill rotWithShape="1">
            <a:gsLst>
              <a:gs pos="0">
                <a:srgbClr val="FF0000"/>
              </a:gs>
              <a:gs pos="50000">
                <a:srgbClr val="FFFFFF"/>
              </a:gs>
              <a:gs pos="100000">
                <a:srgbClr val="FF0000"/>
              </a:gs>
            </a:gsLst>
            <a:lin ang="5400000" scaled="1"/>
          </a:gradFill>
          <a:ln w="9525">
            <a:solidFill>
              <a:srgbClr val="000000"/>
            </a:solidFill>
            <a:miter lim="800000"/>
            <a:headEnd/>
            <a:tailEnd/>
          </a:ln>
        </p:spPr>
        <p:txBody>
          <a:bodyPr lIns="36576" tIns="32004" rIns="0" bIns="0"/>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rtl="1" eaLnBrk="1" hangingPunct="1">
              <a:spcBef>
                <a:spcPct val="0"/>
              </a:spcBef>
              <a:buFontTx/>
              <a:buNone/>
            </a:pPr>
            <a:r>
              <a:rPr lang="es-CO" altLang="es-CO" sz="1400">
                <a:solidFill>
                  <a:srgbClr val="000000"/>
                </a:solidFill>
                <a:latin typeface="Calibri" panose="020F0502020204030204" pitchFamily="34" charset="0"/>
              </a:rPr>
              <a:t>GANANCIA OCASIONAL</a:t>
            </a:r>
          </a:p>
        </p:txBody>
      </p:sp>
      <p:cxnSp>
        <p:nvCxnSpPr>
          <p:cNvPr id="120838" name="AutoShape 22"/>
          <p:cNvCxnSpPr>
            <a:cxnSpLocks noChangeShapeType="1"/>
          </p:cNvCxnSpPr>
          <p:nvPr/>
        </p:nvCxnSpPr>
        <p:spPr bwMode="auto">
          <a:xfrm>
            <a:off x="5124450" y="18297525"/>
            <a:ext cx="323850" cy="9525"/>
          </a:xfrm>
          <a:prstGeom prst="bentConnector3">
            <a:avLst>
              <a:gd name="adj1" fmla="val 48213"/>
            </a:avLst>
          </a:prstGeom>
          <a:noFill/>
          <a:ln w="50800">
            <a:solidFill>
              <a:srgbClr val="FF0000"/>
            </a:solidFill>
            <a:miter lim="800000"/>
            <a:headEnd/>
            <a:tailEnd type="arrow" w="med" len="med"/>
          </a:ln>
          <a:extLst>
            <a:ext uri="{909E8E84-426E-40DD-AFC4-6F175D3DCCD1}">
              <a14:hiddenFill xmlns:a14="http://schemas.microsoft.com/office/drawing/2010/main">
                <a:noFill/>
              </a14:hiddenFill>
            </a:ext>
          </a:extLst>
        </p:spPr>
      </p:cxnSp>
      <p:cxnSp>
        <p:nvCxnSpPr>
          <p:cNvPr id="120839" name="AutoShape 23"/>
          <p:cNvCxnSpPr>
            <a:cxnSpLocks noChangeShapeType="1"/>
          </p:cNvCxnSpPr>
          <p:nvPr/>
        </p:nvCxnSpPr>
        <p:spPr bwMode="auto">
          <a:xfrm>
            <a:off x="2657475" y="18888075"/>
            <a:ext cx="2838450" cy="0"/>
          </a:xfrm>
          <a:prstGeom prst="straightConnector1">
            <a:avLst/>
          </a:prstGeom>
          <a:noFill/>
          <a:ln w="50800">
            <a:solidFill>
              <a:srgbClr val="FF0000"/>
            </a:solidFill>
            <a:round/>
            <a:headEnd/>
            <a:tailEnd type="arrow" w="med" len="med"/>
          </a:ln>
          <a:extLst>
            <a:ext uri="{909E8E84-426E-40DD-AFC4-6F175D3DCCD1}">
              <a14:hiddenFill xmlns:a14="http://schemas.microsoft.com/office/drawing/2010/main">
                <a:noFill/>
              </a14:hiddenFill>
            </a:ext>
          </a:extLst>
        </p:spPr>
      </p:cxnSp>
      <p:sp>
        <p:nvSpPr>
          <p:cNvPr id="284" name="Rectangle 19"/>
          <p:cNvSpPr>
            <a:spLocks noChangeArrowheads="1"/>
          </p:cNvSpPr>
          <p:nvPr/>
        </p:nvSpPr>
        <p:spPr bwMode="auto">
          <a:xfrm rot="10800000" flipV="1">
            <a:off x="1150118" y="44625"/>
            <a:ext cx="6806258" cy="830997"/>
          </a:xfrm>
          <a:prstGeom prst="rect">
            <a:avLst/>
          </a:prstGeom>
          <a:solidFill>
            <a:srgbClr val="00B0F0"/>
          </a:solidFill>
          <a:ln w="9525">
            <a:solidFill>
              <a:srgbClr val="0066FF"/>
            </a:solidFill>
            <a:miter lim="800000"/>
            <a:headEnd type="none" w="sm" len="sm"/>
            <a:tailEnd type="none" w="sm" len="sm"/>
          </a:ln>
          <a:effectLst>
            <a:prstShdw prst="shdw17" dist="17961" dir="13500000">
              <a:srgbClr val="003D99"/>
            </a:prstShdw>
          </a:effectLs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2400" b="1" dirty="0" smtClean="0">
                <a:latin typeface="Arial" panose="020B0604020202020204" pitchFamily="34" charset="0"/>
              </a:rPr>
              <a:t>Venta activo fijo contribuyente obligado a contabilidad</a:t>
            </a:r>
            <a:endParaRPr lang="es-CO" altLang="es-CO" sz="2400" b="1" dirty="0">
              <a:latin typeface="Arial" panose="020B0604020202020204" pitchFamily="34" charset="0"/>
            </a:endParaRPr>
          </a:p>
        </p:txBody>
      </p:sp>
      <p:graphicFrame>
        <p:nvGraphicFramePr>
          <p:cNvPr id="3" name="2 Tabla"/>
          <p:cNvGraphicFramePr>
            <a:graphicFrameLocks noGrp="1"/>
          </p:cNvGraphicFramePr>
          <p:nvPr>
            <p:extLst>
              <p:ext uri="{D42A27DB-BD31-4B8C-83A1-F6EECF244321}">
                <p14:modId xmlns:p14="http://schemas.microsoft.com/office/powerpoint/2010/main" val="3066574979"/>
              </p:ext>
            </p:extLst>
          </p:nvPr>
        </p:nvGraphicFramePr>
        <p:xfrm>
          <a:off x="899593" y="1052736"/>
          <a:ext cx="7416823" cy="4202757"/>
        </p:xfrm>
        <a:graphic>
          <a:graphicData uri="http://schemas.openxmlformats.org/drawingml/2006/table">
            <a:tbl>
              <a:tblPr>
                <a:tableStyleId>{5C22544A-7EE6-4342-B048-85BDC9FD1C3A}</a:tableStyleId>
              </a:tblPr>
              <a:tblGrid>
                <a:gridCol w="3768055"/>
                <a:gridCol w="1824384"/>
                <a:gridCol w="1824384"/>
              </a:tblGrid>
              <a:tr h="0">
                <a:tc>
                  <a:txBody>
                    <a:bodyPr/>
                    <a:lstStyle/>
                    <a:p>
                      <a:pPr algn="l" fontAlgn="b"/>
                      <a:r>
                        <a:rPr lang="es-CO" sz="2000" u="none" strike="noStrike" dirty="0">
                          <a:effectLst/>
                          <a:latin typeface="Arial" pitchFamily="34" charset="0"/>
                          <a:cs typeface="Arial" pitchFamily="34" charset="0"/>
                        </a:rPr>
                        <a:t>Fecha Compra</a:t>
                      </a:r>
                      <a:endParaRPr lang="es-CO" sz="20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ctr" fontAlgn="b"/>
                      <a:r>
                        <a:rPr lang="es-CO" sz="2000" u="none" strike="noStrike">
                          <a:effectLst/>
                          <a:latin typeface="Arial" pitchFamily="34" charset="0"/>
                          <a:cs typeface="Arial" pitchFamily="34" charset="0"/>
                        </a:rPr>
                        <a:t>may-12</a:t>
                      </a:r>
                      <a:endParaRPr lang="es-CO" sz="2000" b="0" i="0" u="none" strike="noStrike">
                        <a:solidFill>
                          <a:srgbClr val="000000"/>
                        </a:solidFill>
                        <a:effectLst/>
                        <a:latin typeface="Arial" pitchFamily="34" charset="0"/>
                        <a:cs typeface="Arial" pitchFamily="34" charset="0"/>
                      </a:endParaRPr>
                    </a:p>
                  </a:txBody>
                  <a:tcPr marL="9525" marR="9525" marT="9525" marB="0" anchor="b">
                    <a:lnT w="12700" cap="flat" cmpd="sng" algn="ctr">
                      <a:solidFill>
                        <a:schemeClr val="tx1"/>
                      </a:solidFill>
                      <a:prstDash val="solid"/>
                      <a:round/>
                      <a:headEnd type="none" w="med" len="med"/>
                      <a:tailEnd type="none" w="med" len="med"/>
                    </a:lnT>
                    <a:solidFill>
                      <a:schemeClr val="bg1"/>
                    </a:solidFill>
                  </a:tcPr>
                </a:tc>
                <a:tc>
                  <a:txBody>
                    <a:bodyPr/>
                    <a:lstStyle/>
                    <a:p>
                      <a:pPr algn="l" fontAlgn="b"/>
                      <a:endParaRPr lang="es-CO" sz="2000" b="0" i="0" u="none" strike="noStrike">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324036">
                <a:tc>
                  <a:txBody>
                    <a:bodyPr/>
                    <a:lstStyle/>
                    <a:p>
                      <a:pPr algn="l" fontAlgn="b"/>
                      <a:r>
                        <a:rPr lang="es-CO" sz="2000" u="none" strike="noStrike">
                          <a:effectLst/>
                          <a:latin typeface="Arial" pitchFamily="34" charset="0"/>
                          <a:cs typeface="Arial" pitchFamily="34" charset="0"/>
                        </a:rPr>
                        <a:t>Fecha Venta</a:t>
                      </a:r>
                      <a:endParaRPr lang="es-CO" sz="20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ctr" fontAlgn="b"/>
                      <a:r>
                        <a:rPr lang="es-CO" sz="2000" u="none" strike="noStrike">
                          <a:effectLst/>
                          <a:latin typeface="Arial" pitchFamily="34" charset="0"/>
                          <a:cs typeface="Arial" pitchFamily="34" charset="0"/>
                        </a:rPr>
                        <a:t>dic-14</a:t>
                      </a:r>
                      <a:endParaRPr lang="es-CO" sz="2000" b="0" i="0" u="none" strike="noStrike">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l" fontAlgn="b"/>
                      <a:endParaRPr lang="es-CO" sz="2000" b="0" i="0" u="none" strike="noStrike">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4036">
                <a:tc>
                  <a:txBody>
                    <a:bodyPr/>
                    <a:lstStyle/>
                    <a:p>
                      <a:pPr algn="l" fontAlgn="b"/>
                      <a:r>
                        <a:rPr lang="es-CO" sz="2000" u="none" strike="noStrike" dirty="0">
                          <a:effectLst/>
                          <a:latin typeface="Arial" pitchFamily="34" charset="0"/>
                          <a:cs typeface="Arial" pitchFamily="34" charset="0"/>
                        </a:rPr>
                        <a:t>Valor compra</a:t>
                      </a:r>
                      <a:endParaRPr lang="es-CO" sz="20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l" fontAlgn="b"/>
                      <a:r>
                        <a:rPr lang="es-CO" sz="2000" u="none" strike="noStrike">
                          <a:effectLst/>
                          <a:latin typeface="Arial" pitchFamily="34" charset="0"/>
                          <a:cs typeface="Arial" pitchFamily="34" charset="0"/>
                        </a:rPr>
                        <a:t>    50.000.000 </a:t>
                      </a:r>
                      <a:endParaRPr lang="es-CO" sz="2000" b="0" i="0" u="none" strike="noStrike">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l" fontAlgn="b"/>
                      <a:endParaRPr lang="es-CO" sz="2000" b="0" i="0" u="none" strike="noStrike">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4036">
                <a:tc>
                  <a:txBody>
                    <a:bodyPr/>
                    <a:lstStyle/>
                    <a:p>
                      <a:pPr algn="l" fontAlgn="b"/>
                      <a:endParaRPr lang="es-CO" sz="20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l" fontAlgn="b"/>
                      <a:endParaRPr lang="es-CO" sz="2000" b="0" i="0" u="none" strike="noStrike">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l" fontAlgn="b"/>
                      <a:endParaRPr lang="es-CO" sz="2000" b="0" i="0" u="none" strike="noStrike">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4036">
                <a:tc>
                  <a:txBody>
                    <a:bodyPr/>
                    <a:lstStyle/>
                    <a:p>
                      <a:pPr algn="l" fontAlgn="b"/>
                      <a:r>
                        <a:rPr lang="es-CO" sz="2000" b="1" u="none" strike="noStrike">
                          <a:effectLst/>
                          <a:latin typeface="Arial" pitchFamily="34" charset="0"/>
                          <a:cs typeface="Arial" pitchFamily="34" charset="0"/>
                        </a:rPr>
                        <a:t>Precio de venta</a:t>
                      </a:r>
                      <a:endParaRPr lang="es-CO" sz="2000" b="1"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l" fontAlgn="b"/>
                      <a:endParaRPr lang="es-CO" sz="2000" b="1"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r>
                        <a:rPr lang="es-CO" sz="2000" b="1" u="none" strike="noStrike" dirty="0">
                          <a:effectLst/>
                          <a:latin typeface="Arial" pitchFamily="34" charset="0"/>
                          <a:cs typeface="Arial" pitchFamily="34" charset="0"/>
                        </a:rPr>
                        <a:t>    65.000.000 </a:t>
                      </a:r>
                      <a:endParaRPr lang="es-CO" sz="2000" b="1"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4036">
                <a:tc>
                  <a:txBody>
                    <a:bodyPr/>
                    <a:lstStyle/>
                    <a:p>
                      <a:pPr algn="l" fontAlgn="b"/>
                      <a:r>
                        <a:rPr lang="es-CO" sz="2000" u="none" strike="noStrike">
                          <a:effectLst/>
                          <a:latin typeface="Arial" pitchFamily="34" charset="0"/>
                          <a:cs typeface="Arial" pitchFamily="34" charset="0"/>
                        </a:rPr>
                        <a:t>Costo fiscal a 31/12/2013</a:t>
                      </a:r>
                      <a:endParaRPr lang="es-CO" sz="20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s-CO" sz="2000" u="none" strike="noStrike" dirty="0" smtClean="0">
                          <a:effectLst/>
                          <a:latin typeface="Arial" pitchFamily="34" charset="0"/>
                          <a:cs typeface="Arial" pitchFamily="34" charset="0"/>
                        </a:rPr>
                        <a:t>       </a:t>
                      </a:r>
                      <a:r>
                        <a:rPr lang="es-CO" sz="2000" u="none" strike="noStrike" dirty="0">
                          <a:effectLst/>
                          <a:latin typeface="Arial" pitchFamily="34" charset="0"/>
                          <a:cs typeface="Arial" pitchFamily="34" charset="0"/>
                        </a:rPr>
                        <a:t>42.083.333 </a:t>
                      </a:r>
                      <a:endParaRPr lang="es-CO" sz="20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4036">
                <a:tc>
                  <a:txBody>
                    <a:bodyPr/>
                    <a:lstStyle/>
                    <a:p>
                      <a:pPr algn="l" fontAlgn="b"/>
                      <a:r>
                        <a:rPr lang="es-CO" sz="2000" u="none" strike="noStrike" dirty="0">
                          <a:effectLst/>
                          <a:latin typeface="Arial" pitchFamily="34" charset="0"/>
                          <a:cs typeface="Arial" pitchFamily="34" charset="0"/>
                        </a:rPr>
                        <a:t>(+) Reajuste fiscal (2.89%)</a:t>
                      </a:r>
                      <a:endParaRPr lang="es-CO" sz="20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s-CO" sz="2000" u="none" strike="noStrike" dirty="0">
                          <a:effectLst/>
                          <a:latin typeface="Arial" pitchFamily="34" charset="0"/>
                          <a:cs typeface="Arial" pitchFamily="34" charset="0"/>
                        </a:rPr>
                        <a:t>   </a:t>
                      </a:r>
                      <a:r>
                        <a:rPr lang="es-CO" sz="2000" u="none" strike="noStrike" dirty="0" smtClean="0">
                          <a:effectLst/>
                          <a:latin typeface="Arial" pitchFamily="34" charset="0"/>
                          <a:cs typeface="Arial" pitchFamily="34" charset="0"/>
                        </a:rPr>
                        <a:t>      </a:t>
                      </a:r>
                      <a:r>
                        <a:rPr lang="es-CO" sz="2000" u="none" strike="noStrike" dirty="0">
                          <a:effectLst/>
                          <a:latin typeface="Arial" pitchFamily="34" charset="0"/>
                          <a:cs typeface="Arial" pitchFamily="34" charset="0"/>
                        </a:rPr>
                        <a:t>1.216.208 </a:t>
                      </a:r>
                      <a:endParaRPr lang="es-CO" sz="20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4036">
                <a:tc>
                  <a:txBody>
                    <a:bodyPr/>
                    <a:lstStyle/>
                    <a:p>
                      <a:pPr algn="l" fontAlgn="b"/>
                      <a:r>
                        <a:rPr lang="es-CO" sz="2000" u="none" strike="noStrike">
                          <a:effectLst/>
                          <a:latin typeface="Arial" pitchFamily="34" charset="0"/>
                          <a:cs typeface="Arial" pitchFamily="34" charset="0"/>
                        </a:rPr>
                        <a:t>(+) Mejoras Dic. 2014</a:t>
                      </a:r>
                      <a:endParaRPr lang="es-CO" sz="20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s-CO" sz="2000" u="none" strike="noStrike" dirty="0">
                          <a:effectLst/>
                          <a:latin typeface="Arial" pitchFamily="34" charset="0"/>
                          <a:cs typeface="Arial" pitchFamily="34" charset="0"/>
                        </a:rPr>
                        <a:t>     </a:t>
                      </a:r>
                      <a:r>
                        <a:rPr lang="es-CO" sz="2000" u="none" strike="noStrike" dirty="0" smtClean="0">
                          <a:effectLst/>
                          <a:latin typeface="Arial" pitchFamily="34" charset="0"/>
                          <a:cs typeface="Arial" pitchFamily="34" charset="0"/>
                        </a:rPr>
                        <a:t>    </a:t>
                      </a:r>
                      <a:r>
                        <a:rPr lang="es-CO" sz="2000" u="none" strike="noStrike" dirty="0">
                          <a:effectLst/>
                          <a:latin typeface="Arial" pitchFamily="34" charset="0"/>
                          <a:cs typeface="Arial" pitchFamily="34" charset="0"/>
                        </a:rPr>
                        <a:t>8.000.000 </a:t>
                      </a:r>
                      <a:endParaRPr lang="es-CO" sz="20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4036">
                <a:tc>
                  <a:txBody>
                    <a:bodyPr/>
                    <a:lstStyle/>
                    <a:p>
                      <a:pPr algn="l" fontAlgn="b"/>
                      <a:r>
                        <a:rPr lang="es-CO" sz="2000" u="none" strike="noStrike" dirty="0">
                          <a:effectLst/>
                          <a:latin typeface="Arial" pitchFamily="34" charset="0"/>
                          <a:cs typeface="Arial" pitchFamily="34" charset="0"/>
                        </a:rPr>
                        <a:t>(-) Depreciación acumulada</a:t>
                      </a:r>
                      <a:endParaRPr lang="es-CO" sz="20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s-CO" sz="2000" u="none" strike="noStrike" dirty="0" smtClean="0">
                          <a:effectLst/>
                          <a:latin typeface="Arial" pitchFamily="34" charset="0"/>
                          <a:cs typeface="Arial" pitchFamily="34" charset="0"/>
                        </a:rPr>
                        <a:t>      -12.916.667</a:t>
                      </a:r>
                      <a:endParaRPr lang="es-CO" sz="2000" b="0" i="0" u="none" strike="noStrike" dirty="0">
                        <a:solidFill>
                          <a:srgbClr val="000000"/>
                        </a:solidFill>
                        <a:effectLst/>
                        <a:latin typeface="Arial" pitchFamily="34" charset="0"/>
                        <a:cs typeface="Arial" pitchFamily="34" charset="0"/>
                      </a:endParaRPr>
                    </a:p>
                  </a:txBody>
                  <a:tcPr marL="9525" marR="9525" marT="9525" marB="0" anchor="b">
                    <a:lnB w="12700" cap="flat" cmpd="sng" algn="ctr">
                      <a:solidFill>
                        <a:schemeClr val="tx1"/>
                      </a:solidFill>
                      <a:prstDash val="solid"/>
                      <a:round/>
                      <a:headEnd type="none" w="med" len="med"/>
                      <a:tailEnd type="none" w="med" len="med"/>
                    </a:lnB>
                    <a:solidFill>
                      <a:schemeClr val="bg1"/>
                    </a:solidFill>
                  </a:tcPr>
                </a:tc>
                <a:tc>
                  <a:txBody>
                    <a:bodyPr/>
                    <a:lstStyle/>
                    <a:p>
                      <a:pPr algn="r"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4036">
                <a:tc>
                  <a:txBody>
                    <a:bodyPr/>
                    <a:lstStyle/>
                    <a:p>
                      <a:pPr algn="l" fontAlgn="b"/>
                      <a:r>
                        <a:rPr lang="es-CO" sz="2000" b="1" u="none" strike="noStrike" dirty="0">
                          <a:effectLst/>
                          <a:latin typeface="Arial" pitchFamily="34" charset="0"/>
                          <a:cs typeface="Arial" pitchFamily="34" charset="0"/>
                        </a:rPr>
                        <a:t>Costo </a:t>
                      </a:r>
                      <a:r>
                        <a:rPr lang="es-CO" sz="2000" b="1" u="none" strike="noStrike" dirty="0" smtClean="0">
                          <a:effectLst/>
                          <a:latin typeface="Arial" pitchFamily="34" charset="0"/>
                          <a:cs typeface="Arial" pitchFamily="34" charset="0"/>
                        </a:rPr>
                        <a:t>fiscal</a:t>
                      </a:r>
                      <a:endParaRPr lang="es-CO" sz="20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l" fontAlgn="b"/>
                      <a:endParaRPr lang="es-CO" sz="2000" b="1" i="0" u="none" strike="noStrike">
                        <a:solidFill>
                          <a:srgbClr val="000000"/>
                        </a:solidFill>
                        <a:effectLst/>
                        <a:latin typeface="Arial" pitchFamily="34" charset="0"/>
                        <a:cs typeface="Arial" pitchFamily="34" charset="0"/>
                      </a:endParaRPr>
                    </a:p>
                  </a:txBody>
                  <a:tcPr marL="9525" marR="9525" marT="9525" marB="0" anchor="b">
                    <a:lnT w="12700" cap="flat" cmpd="sng" algn="ctr">
                      <a:solidFill>
                        <a:schemeClr val="tx1"/>
                      </a:solidFill>
                      <a:prstDash val="solid"/>
                      <a:round/>
                      <a:headEnd type="none" w="med" len="med"/>
                      <a:tailEnd type="none" w="med" len="med"/>
                    </a:lnT>
                    <a:solidFill>
                      <a:schemeClr val="bg1"/>
                    </a:solidFill>
                  </a:tcPr>
                </a:tc>
                <a:tc>
                  <a:txBody>
                    <a:bodyPr/>
                    <a:lstStyle/>
                    <a:p>
                      <a:pPr algn="r" fontAlgn="b"/>
                      <a:r>
                        <a:rPr lang="es-CO" sz="2000" b="1" u="none" strike="noStrike" dirty="0">
                          <a:effectLst/>
                          <a:latin typeface="Arial" pitchFamily="34" charset="0"/>
                          <a:cs typeface="Arial" pitchFamily="34" charset="0"/>
                        </a:rPr>
                        <a:t>    38.382.874 </a:t>
                      </a:r>
                      <a:endParaRPr lang="es-CO" sz="2000" b="1"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4036">
                <a:tc>
                  <a:txBody>
                    <a:bodyPr/>
                    <a:lstStyle/>
                    <a:p>
                      <a:pPr algn="l"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l"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4036">
                <a:tc>
                  <a:txBody>
                    <a:bodyPr/>
                    <a:lstStyle/>
                    <a:p>
                      <a:pPr algn="l" fontAlgn="b"/>
                      <a:r>
                        <a:rPr lang="es-CO" sz="2000" b="1" u="none" strike="noStrike" dirty="0" smtClean="0">
                          <a:effectLst/>
                          <a:latin typeface="Arial" pitchFamily="34" charset="0"/>
                          <a:cs typeface="Arial" pitchFamily="34" charset="0"/>
                        </a:rPr>
                        <a:t>Utilidad</a:t>
                      </a:r>
                      <a:endParaRPr lang="es-CO" sz="20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l" fontAlgn="b"/>
                      <a:endParaRPr lang="es-CO" sz="2000" b="1"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r>
                        <a:rPr lang="es-CO" sz="2000" b="1" u="none" strike="noStrike" dirty="0">
                          <a:effectLst/>
                          <a:latin typeface="Arial" pitchFamily="34" charset="0"/>
                          <a:cs typeface="Arial" pitchFamily="34" charset="0"/>
                        </a:rPr>
                        <a:t>    26.617.126 </a:t>
                      </a:r>
                      <a:endParaRPr lang="es-CO" sz="2000" b="1"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4036">
                <a:tc>
                  <a:txBody>
                    <a:bodyPr/>
                    <a:lstStyle/>
                    <a:p>
                      <a:pPr algn="l" fontAlgn="b"/>
                      <a:endParaRPr lang="es-CO" sz="2000" b="1"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s-CO" sz="2000" b="1" i="0" u="none" strike="noStrike" dirty="0">
                        <a:solidFill>
                          <a:srgbClr val="000000"/>
                        </a:solidFill>
                        <a:effectLst/>
                        <a:latin typeface="Arial" pitchFamily="34" charset="0"/>
                        <a:cs typeface="Arial" pitchFamily="34" charset="0"/>
                      </a:endParaRPr>
                    </a:p>
                  </a:txBody>
                  <a:tcPr marL="9525" marR="9525" marT="9525" marB="0" anchor="b">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s-CO" sz="2000" b="1"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val="2252512927"/>
              </p:ext>
            </p:extLst>
          </p:nvPr>
        </p:nvGraphicFramePr>
        <p:xfrm>
          <a:off x="899592" y="5229200"/>
          <a:ext cx="7416824" cy="942975"/>
        </p:xfrm>
        <a:graphic>
          <a:graphicData uri="http://schemas.openxmlformats.org/drawingml/2006/table">
            <a:tbl>
              <a:tblPr>
                <a:tableStyleId>{5C22544A-7EE6-4342-B048-85BDC9FD1C3A}</a:tableStyleId>
              </a:tblPr>
              <a:tblGrid>
                <a:gridCol w="5599597"/>
                <a:gridCol w="1817227"/>
              </a:tblGrid>
              <a:tr h="190500">
                <a:tc gridSpan="2">
                  <a:txBody>
                    <a:bodyPr/>
                    <a:lstStyle/>
                    <a:p>
                      <a:pPr algn="ctr" fontAlgn="b"/>
                      <a:r>
                        <a:rPr lang="es-CO" sz="2000" b="1" u="none" strike="noStrike" dirty="0">
                          <a:solidFill>
                            <a:srgbClr val="00B050"/>
                          </a:solidFill>
                          <a:effectLst/>
                          <a:latin typeface="Arial" pitchFamily="34" charset="0"/>
                          <a:cs typeface="Arial" pitchFamily="34" charset="0"/>
                        </a:rPr>
                        <a:t>Reconocimiento Fiscal</a:t>
                      </a:r>
                      <a:endParaRPr lang="es-CO" sz="2000" b="1" i="0" u="none" strike="noStrike" dirty="0">
                        <a:solidFill>
                          <a:srgbClr val="00B05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CO"/>
                    </a:p>
                  </a:txBody>
                  <a:tcPr/>
                </a:tc>
              </a:tr>
              <a:tr h="190500">
                <a:tc>
                  <a:txBody>
                    <a:bodyPr/>
                    <a:lstStyle/>
                    <a:p>
                      <a:pPr algn="l" fontAlgn="b"/>
                      <a:r>
                        <a:rPr lang="es-CO" sz="2000" b="1" u="none" strike="noStrike" dirty="0">
                          <a:solidFill>
                            <a:srgbClr val="00B050"/>
                          </a:solidFill>
                          <a:effectLst/>
                          <a:latin typeface="Arial" pitchFamily="34" charset="0"/>
                          <a:cs typeface="Arial" pitchFamily="34" charset="0"/>
                        </a:rPr>
                        <a:t>Renta líquida especial por recuperación</a:t>
                      </a:r>
                      <a:endParaRPr lang="es-CO" sz="2000" b="1" i="0" u="none" strike="noStrike" dirty="0">
                        <a:solidFill>
                          <a:srgbClr val="00B05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l" fontAlgn="b"/>
                      <a:r>
                        <a:rPr lang="es-CO" sz="2000" b="1" u="none" strike="noStrike" dirty="0">
                          <a:solidFill>
                            <a:srgbClr val="00B050"/>
                          </a:solidFill>
                          <a:effectLst/>
                          <a:latin typeface="Arial" pitchFamily="34" charset="0"/>
                          <a:cs typeface="Arial" pitchFamily="34" charset="0"/>
                        </a:rPr>
                        <a:t>    12.916.667 </a:t>
                      </a:r>
                      <a:endParaRPr lang="es-CO" sz="2000" b="1" i="0" u="none" strike="noStrike" dirty="0">
                        <a:solidFill>
                          <a:srgbClr val="00B05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190500">
                <a:tc>
                  <a:txBody>
                    <a:bodyPr/>
                    <a:lstStyle/>
                    <a:p>
                      <a:pPr algn="l" fontAlgn="b"/>
                      <a:r>
                        <a:rPr lang="es-CO" sz="2000" b="1" u="none" strike="noStrike">
                          <a:solidFill>
                            <a:srgbClr val="00B050"/>
                          </a:solidFill>
                          <a:effectLst/>
                          <a:latin typeface="Arial" pitchFamily="34" charset="0"/>
                          <a:cs typeface="Arial" pitchFamily="34" charset="0"/>
                        </a:rPr>
                        <a:t>Ganancia Ocasional</a:t>
                      </a:r>
                      <a:endParaRPr lang="es-CO" sz="2000" b="1" i="0" u="none" strike="noStrike">
                        <a:solidFill>
                          <a:srgbClr val="00B05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l" fontAlgn="b"/>
                      <a:r>
                        <a:rPr lang="es-CO" sz="2000" b="1" u="none" strike="noStrike" dirty="0">
                          <a:solidFill>
                            <a:srgbClr val="00B050"/>
                          </a:solidFill>
                          <a:effectLst/>
                          <a:latin typeface="Arial" pitchFamily="34" charset="0"/>
                          <a:cs typeface="Arial" pitchFamily="34" charset="0"/>
                        </a:rPr>
                        <a:t>    13.700.459 </a:t>
                      </a:r>
                      <a:endParaRPr lang="es-CO" sz="2000" b="1" i="0" u="none" strike="noStrike" dirty="0">
                        <a:solidFill>
                          <a:srgbClr val="00B05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bl>
          </a:graphicData>
        </a:graphic>
      </p:graphicFrame>
      <p:pic>
        <p:nvPicPr>
          <p:cNvPr id="1034" name="Picture 10" descr="Gifs ANimados Flechas (10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9445203">
            <a:off x="6115781" y="3775093"/>
            <a:ext cx="97558" cy="2055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59675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nodeType="withEffect">
                                  <p:stCondLst>
                                    <p:cond delay="0"/>
                                  </p:stCondLst>
                                  <p:childTnLst>
                                    <p:set>
                                      <p:cBhvr>
                                        <p:cTn id="11" dur="1" fill="hold">
                                          <p:stCondLst>
                                            <p:cond delay="0"/>
                                          </p:stCondLst>
                                        </p:cTn>
                                        <p:tgtEl>
                                          <p:spTgt spid="1034"/>
                                        </p:tgtEl>
                                        <p:attrNameLst>
                                          <p:attrName>style.visibility</p:attrName>
                                        </p:attrNameLst>
                                      </p:cBhvr>
                                      <p:to>
                                        <p:strVal val="visible"/>
                                      </p:to>
                                    </p:set>
                                    <p:anim calcmode="lin" valueType="num">
                                      <p:cBhvr>
                                        <p:cTn id="12" dur="500" fill="hold"/>
                                        <p:tgtEl>
                                          <p:spTgt spid="1034"/>
                                        </p:tgtEl>
                                        <p:attrNameLst>
                                          <p:attrName>ppt_w</p:attrName>
                                        </p:attrNameLst>
                                      </p:cBhvr>
                                      <p:tavLst>
                                        <p:tav tm="0">
                                          <p:val>
                                            <p:fltVal val="0"/>
                                          </p:val>
                                        </p:tav>
                                        <p:tav tm="100000">
                                          <p:val>
                                            <p:strVal val="#ppt_w"/>
                                          </p:val>
                                        </p:tav>
                                      </p:tavLst>
                                    </p:anim>
                                    <p:anim calcmode="lin" valueType="num">
                                      <p:cBhvr>
                                        <p:cTn id="13" dur="500" fill="hold"/>
                                        <p:tgtEl>
                                          <p:spTgt spid="1034"/>
                                        </p:tgtEl>
                                        <p:attrNameLst>
                                          <p:attrName>ppt_h</p:attrName>
                                        </p:attrNameLst>
                                      </p:cBhvr>
                                      <p:tavLst>
                                        <p:tav tm="0">
                                          <p:val>
                                            <p:fltVal val="0"/>
                                          </p:val>
                                        </p:tav>
                                        <p:tav tm="100000">
                                          <p:val>
                                            <p:strVal val="#ppt_h"/>
                                          </p:val>
                                        </p:tav>
                                      </p:tavLst>
                                    </p:anim>
                                    <p:animEffect transition="in" filter="fade">
                                      <p:cBhvr>
                                        <p:cTn id="14" dur="500"/>
                                        <p:tgtEl>
                                          <p:spTgt spid="1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9"/>
          <p:cNvSpPr>
            <a:spLocks noChangeArrowheads="1"/>
          </p:cNvSpPr>
          <p:nvPr/>
        </p:nvSpPr>
        <p:spPr bwMode="auto">
          <a:xfrm rot="10800000" flipV="1">
            <a:off x="1294134" y="581778"/>
            <a:ext cx="6806258" cy="830997"/>
          </a:xfrm>
          <a:prstGeom prst="rect">
            <a:avLst/>
          </a:prstGeom>
          <a:solidFill>
            <a:srgbClr val="00B0F0"/>
          </a:solidFill>
          <a:ln w="9525">
            <a:solidFill>
              <a:srgbClr val="0066FF"/>
            </a:solidFill>
            <a:miter lim="800000"/>
            <a:headEnd type="none" w="sm" len="sm"/>
            <a:tailEnd type="none" w="sm" len="sm"/>
          </a:ln>
          <a:effectLst>
            <a:prstShdw prst="shdw17" dist="17961" dir="13500000">
              <a:srgbClr val="003D99"/>
            </a:prstShdw>
          </a:effectLs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2400" b="1" dirty="0" smtClean="0">
                <a:latin typeface="Arial" panose="020B0604020202020204" pitchFamily="34" charset="0"/>
              </a:rPr>
              <a:t>Venta activo fijo (finca) contribuyente obligado o no a contabilidad</a:t>
            </a:r>
            <a:endParaRPr lang="es-CO" altLang="es-CO" sz="2400" b="1" dirty="0">
              <a:latin typeface="Arial" panose="020B0604020202020204" pitchFamily="34" charset="0"/>
            </a:endParaRPr>
          </a:p>
        </p:txBody>
      </p:sp>
      <p:graphicFrame>
        <p:nvGraphicFramePr>
          <p:cNvPr id="4" name="3 Tabla"/>
          <p:cNvGraphicFramePr>
            <a:graphicFrameLocks noGrp="1"/>
          </p:cNvGraphicFramePr>
          <p:nvPr>
            <p:extLst>
              <p:ext uri="{D42A27DB-BD31-4B8C-83A1-F6EECF244321}">
                <p14:modId xmlns:p14="http://schemas.microsoft.com/office/powerpoint/2010/main" val="2021272820"/>
              </p:ext>
            </p:extLst>
          </p:nvPr>
        </p:nvGraphicFramePr>
        <p:xfrm>
          <a:off x="1043608" y="1412776"/>
          <a:ext cx="7272808" cy="4235997"/>
        </p:xfrm>
        <a:graphic>
          <a:graphicData uri="http://schemas.openxmlformats.org/drawingml/2006/table">
            <a:tbl>
              <a:tblPr>
                <a:tableStyleId>{5C22544A-7EE6-4342-B048-85BDC9FD1C3A}</a:tableStyleId>
              </a:tblPr>
              <a:tblGrid>
                <a:gridCol w="3639648"/>
                <a:gridCol w="1816580"/>
                <a:gridCol w="1816580"/>
              </a:tblGrid>
              <a:tr h="326806">
                <a:tc>
                  <a:txBody>
                    <a:bodyPr/>
                    <a:lstStyle/>
                    <a:p>
                      <a:pPr algn="l" fontAlgn="b"/>
                      <a:r>
                        <a:rPr lang="es-CO" sz="2000" u="none" strike="noStrike" dirty="0">
                          <a:effectLst/>
                          <a:latin typeface="Arial" pitchFamily="34" charset="0"/>
                          <a:cs typeface="Arial" pitchFamily="34" charset="0"/>
                        </a:rPr>
                        <a:t>Fecha Compra</a:t>
                      </a:r>
                      <a:endParaRPr lang="es-CO" sz="20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ctr" fontAlgn="b"/>
                      <a:r>
                        <a:rPr lang="es-CO" sz="2000" u="none" strike="noStrike" dirty="0" smtClean="0">
                          <a:effectLst/>
                          <a:latin typeface="Arial" pitchFamily="34" charset="0"/>
                          <a:cs typeface="Arial" pitchFamily="34" charset="0"/>
                        </a:rPr>
                        <a:t>jun-2007</a:t>
                      </a:r>
                      <a:endParaRPr lang="es-CO" sz="2000" b="0" i="0" u="none" strike="noStrike" dirty="0">
                        <a:solidFill>
                          <a:srgbClr val="000000"/>
                        </a:solidFill>
                        <a:effectLst/>
                        <a:latin typeface="Arial" pitchFamily="34" charset="0"/>
                        <a:cs typeface="Arial" pitchFamily="34" charset="0"/>
                      </a:endParaRPr>
                    </a:p>
                  </a:txBody>
                  <a:tcPr marL="9525" marR="9525" marT="9525" marB="0" anchor="b">
                    <a:lnT w="12700" cap="flat" cmpd="sng" algn="ctr">
                      <a:solidFill>
                        <a:schemeClr val="tx1"/>
                      </a:solidFill>
                      <a:prstDash val="solid"/>
                      <a:round/>
                      <a:headEnd type="none" w="med" len="med"/>
                      <a:tailEnd type="none" w="med" len="med"/>
                    </a:lnT>
                    <a:solidFill>
                      <a:schemeClr val="bg1"/>
                    </a:solidFill>
                  </a:tcPr>
                </a:tc>
                <a:tc>
                  <a:txBody>
                    <a:bodyPr/>
                    <a:lstStyle/>
                    <a:p>
                      <a:pPr algn="l" fontAlgn="b"/>
                      <a:endParaRPr lang="es-CO" sz="2000" b="0" i="0" u="none" strike="noStrike">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326806">
                <a:tc>
                  <a:txBody>
                    <a:bodyPr/>
                    <a:lstStyle/>
                    <a:p>
                      <a:pPr algn="l" fontAlgn="b"/>
                      <a:r>
                        <a:rPr lang="es-CO" sz="2000" u="none" strike="noStrike">
                          <a:effectLst/>
                          <a:latin typeface="Arial" pitchFamily="34" charset="0"/>
                          <a:cs typeface="Arial" pitchFamily="34" charset="0"/>
                        </a:rPr>
                        <a:t>Fecha Venta</a:t>
                      </a:r>
                      <a:endParaRPr lang="es-CO" sz="20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ctr" fontAlgn="b"/>
                      <a:r>
                        <a:rPr lang="es-CO" sz="2000" u="none" strike="noStrike" dirty="0" smtClean="0">
                          <a:effectLst/>
                          <a:latin typeface="Arial" pitchFamily="34" charset="0"/>
                          <a:cs typeface="Arial" pitchFamily="34" charset="0"/>
                        </a:rPr>
                        <a:t>ene-2014</a:t>
                      </a:r>
                      <a:endParaRPr lang="es-CO" sz="20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l" fontAlgn="b"/>
                      <a:endParaRPr lang="es-CO" sz="2000" b="0" i="0" u="none" strike="noStrike">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6806">
                <a:tc>
                  <a:txBody>
                    <a:bodyPr/>
                    <a:lstStyle/>
                    <a:p>
                      <a:pPr algn="l" fontAlgn="b"/>
                      <a:r>
                        <a:rPr lang="es-CO" sz="2000" u="none" strike="noStrike">
                          <a:effectLst/>
                          <a:latin typeface="Arial" pitchFamily="34" charset="0"/>
                          <a:cs typeface="Arial" pitchFamily="34" charset="0"/>
                        </a:rPr>
                        <a:t>Valor compra</a:t>
                      </a:r>
                      <a:endParaRPr lang="es-CO" sz="20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s-CO" sz="2000" u="none" strike="noStrike" dirty="0">
                          <a:effectLst/>
                          <a:latin typeface="Arial" pitchFamily="34" charset="0"/>
                          <a:cs typeface="Arial" pitchFamily="34" charset="0"/>
                        </a:rPr>
                        <a:t>    100.000.000 </a:t>
                      </a:r>
                      <a:endParaRPr lang="es-CO" sz="20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endParaRPr lang="es-CO" sz="2000" b="0" i="0" u="none" strike="noStrike">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6806">
                <a:tc>
                  <a:txBody>
                    <a:bodyPr/>
                    <a:lstStyle/>
                    <a:p>
                      <a:pPr algn="l"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6806">
                <a:tc>
                  <a:txBody>
                    <a:bodyPr/>
                    <a:lstStyle/>
                    <a:p>
                      <a:pPr algn="l" fontAlgn="b"/>
                      <a:r>
                        <a:rPr lang="es-CO" sz="2000" b="1" u="sng" strike="noStrike" dirty="0">
                          <a:solidFill>
                            <a:srgbClr val="FF3300"/>
                          </a:solidFill>
                          <a:effectLst/>
                          <a:latin typeface="Arial" pitchFamily="34" charset="0"/>
                          <a:cs typeface="Arial" pitchFamily="34" charset="0"/>
                        </a:rPr>
                        <a:t>Alternativa 1</a:t>
                      </a:r>
                      <a:endParaRPr lang="es-CO" sz="2000" b="1" i="0" u="sng" strike="noStrike" dirty="0">
                        <a:solidFill>
                          <a:srgbClr val="FF33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endParaRPr lang="es-CO" sz="2000" b="0" i="0" u="none" strike="noStrike">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6806">
                <a:tc>
                  <a:txBody>
                    <a:bodyPr/>
                    <a:lstStyle/>
                    <a:p>
                      <a:pPr algn="l" fontAlgn="b"/>
                      <a:r>
                        <a:rPr lang="es-CO" sz="2000" b="1" u="none" strike="noStrike">
                          <a:effectLst/>
                          <a:latin typeface="Arial" pitchFamily="34" charset="0"/>
                          <a:cs typeface="Arial" pitchFamily="34" charset="0"/>
                        </a:rPr>
                        <a:t>Precio de venta</a:t>
                      </a:r>
                      <a:endParaRPr lang="es-CO" sz="2000" b="1"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endParaRPr lang="es-CO" sz="2000" b="1"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r>
                        <a:rPr lang="es-CO" sz="2000" b="1" u="none" strike="noStrike" dirty="0">
                          <a:effectLst/>
                          <a:latin typeface="Arial" pitchFamily="34" charset="0"/>
                          <a:cs typeface="Arial" pitchFamily="34" charset="0"/>
                        </a:rPr>
                        <a:t>    400.000.000 </a:t>
                      </a:r>
                      <a:endParaRPr lang="es-CO" sz="2000" b="1"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6806">
                <a:tc>
                  <a:txBody>
                    <a:bodyPr/>
                    <a:lstStyle/>
                    <a:p>
                      <a:pPr algn="l" fontAlgn="b"/>
                      <a:r>
                        <a:rPr lang="es-CO" sz="2000" u="none" strike="noStrike">
                          <a:effectLst/>
                          <a:latin typeface="Arial" pitchFamily="34" charset="0"/>
                          <a:cs typeface="Arial" pitchFamily="34" charset="0"/>
                        </a:rPr>
                        <a:t>Costo fiscal a 31/12/2013</a:t>
                      </a:r>
                      <a:endParaRPr lang="es-CO" sz="20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s-CO" sz="2000" u="none" strike="noStrike" dirty="0">
                          <a:effectLst/>
                          <a:latin typeface="Arial" pitchFamily="34" charset="0"/>
                          <a:cs typeface="Arial" pitchFamily="34" charset="0"/>
                        </a:rPr>
                        <a:t>    128.000.000 </a:t>
                      </a:r>
                      <a:endParaRPr lang="es-CO" sz="20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endParaRPr lang="es-CO" sz="2000" b="0" i="0" u="none" strike="noStrike">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6806">
                <a:tc>
                  <a:txBody>
                    <a:bodyPr/>
                    <a:lstStyle/>
                    <a:p>
                      <a:pPr algn="l" fontAlgn="b"/>
                      <a:r>
                        <a:rPr lang="es-CO" sz="2000" u="none" strike="noStrike">
                          <a:effectLst/>
                          <a:latin typeface="Arial" pitchFamily="34" charset="0"/>
                          <a:cs typeface="Arial" pitchFamily="34" charset="0"/>
                        </a:rPr>
                        <a:t>(+) Reajuste fiscal (2.89%)</a:t>
                      </a:r>
                      <a:endParaRPr lang="es-CO" sz="20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s-CO" sz="2000" u="none" strike="noStrike" dirty="0">
                          <a:effectLst/>
                          <a:latin typeface="Arial" pitchFamily="34" charset="0"/>
                          <a:cs typeface="Arial" pitchFamily="34" charset="0"/>
                        </a:rPr>
                        <a:t>0 </a:t>
                      </a:r>
                      <a:endParaRPr lang="es-CO" sz="20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endParaRPr lang="es-CO" sz="2000" b="0" i="0" u="none" strike="noStrike">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6806">
                <a:tc>
                  <a:txBody>
                    <a:bodyPr/>
                    <a:lstStyle/>
                    <a:p>
                      <a:pPr algn="l" fontAlgn="b"/>
                      <a:r>
                        <a:rPr lang="es-CO" sz="2000" u="none" strike="noStrike" dirty="0">
                          <a:effectLst/>
                          <a:latin typeface="Arial" pitchFamily="34" charset="0"/>
                          <a:cs typeface="Arial" pitchFamily="34" charset="0"/>
                        </a:rPr>
                        <a:t>(+) Mejoras </a:t>
                      </a:r>
                      <a:r>
                        <a:rPr lang="es-CO" sz="2000" u="none" strike="noStrike" dirty="0" smtClean="0">
                          <a:effectLst/>
                          <a:latin typeface="Arial" pitchFamily="34" charset="0"/>
                          <a:cs typeface="Arial" pitchFamily="34" charset="0"/>
                        </a:rPr>
                        <a:t>2014</a:t>
                      </a:r>
                      <a:endParaRPr lang="es-CO" sz="20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s-CO" sz="2000" u="none" strike="noStrike" dirty="0">
                          <a:effectLst/>
                          <a:latin typeface="Arial" pitchFamily="34" charset="0"/>
                          <a:cs typeface="Arial" pitchFamily="34" charset="0"/>
                        </a:rPr>
                        <a:t>       15.000.000 </a:t>
                      </a:r>
                      <a:endParaRPr lang="es-CO" sz="20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6806">
                <a:tc>
                  <a:txBody>
                    <a:bodyPr/>
                    <a:lstStyle/>
                    <a:p>
                      <a:pPr algn="l" fontAlgn="b"/>
                      <a:r>
                        <a:rPr lang="es-CO" sz="2000" u="none" strike="noStrike">
                          <a:effectLst/>
                          <a:latin typeface="Arial" pitchFamily="34" charset="0"/>
                          <a:cs typeface="Arial" pitchFamily="34" charset="0"/>
                        </a:rPr>
                        <a:t>(+) Valorización pagada 2014</a:t>
                      </a:r>
                      <a:endParaRPr lang="es-CO" sz="20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s-CO" sz="2000" u="none" strike="noStrike" dirty="0">
                          <a:effectLst/>
                          <a:latin typeface="Arial" pitchFamily="34" charset="0"/>
                          <a:cs typeface="Arial" pitchFamily="34" charset="0"/>
                        </a:rPr>
                        <a:t>         3.000.000 </a:t>
                      </a:r>
                      <a:endParaRPr lang="es-CO" sz="2000" b="0" i="0" u="none" strike="noStrike" dirty="0">
                        <a:solidFill>
                          <a:srgbClr val="000000"/>
                        </a:solidFill>
                        <a:effectLst/>
                        <a:latin typeface="Arial" pitchFamily="34" charset="0"/>
                        <a:cs typeface="Arial" pitchFamily="34" charset="0"/>
                      </a:endParaRPr>
                    </a:p>
                  </a:txBody>
                  <a:tcPr marL="9525" marR="9525" marT="9525" marB="0" anchor="b">
                    <a:lnB w="12700" cap="flat" cmpd="sng" algn="ctr">
                      <a:solidFill>
                        <a:schemeClr val="tx1"/>
                      </a:solidFill>
                      <a:prstDash val="solid"/>
                      <a:round/>
                      <a:headEnd type="none" w="med" len="med"/>
                      <a:tailEnd type="none" w="med" len="med"/>
                    </a:lnB>
                    <a:solidFill>
                      <a:schemeClr val="bg1"/>
                    </a:solidFill>
                  </a:tcPr>
                </a:tc>
                <a:tc>
                  <a:txBody>
                    <a:bodyPr/>
                    <a:lstStyle/>
                    <a:p>
                      <a:pPr algn="r"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6806">
                <a:tc>
                  <a:txBody>
                    <a:bodyPr/>
                    <a:lstStyle/>
                    <a:p>
                      <a:pPr algn="l" fontAlgn="b"/>
                      <a:r>
                        <a:rPr lang="es-CO" sz="2000" b="1" u="none" strike="noStrike">
                          <a:effectLst/>
                          <a:latin typeface="Arial" pitchFamily="34" charset="0"/>
                          <a:cs typeface="Arial" pitchFamily="34" charset="0"/>
                        </a:rPr>
                        <a:t>Costo </a:t>
                      </a:r>
                      <a:r>
                        <a:rPr lang="es-CO" sz="2000" b="1" u="none" strike="noStrike" smtClean="0">
                          <a:effectLst/>
                          <a:latin typeface="Arial" pitchFamily="34" charset="0"/>
                          <a:cs typeface="Arial" pitchFamily="34" charset="0"/>
                        </a:rPr>
                        <a:t>fiscal</a:t>
                      </a:r>
                      <a:endParaRPr lang="es-CO" sz="20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endParaRPr lang="es-CO" sz="2000" b="1" i="0" u="none" strike="noStrike">
                        <a:solidFill>
                          <a:srgbClr val="000000"/>
                        </a:solidFill>
                        <a:effectLst/>
                        <a:latin typeface="Arial" pitchFamily="34" charset="0"/>
                        <a:cs typeface="Arial" pitchFamily="34" charset="0"/>
                      </a:endParaRPr>
                    </a:p>
                  </a:txBody>
                  <a:tcPr marL="9525" marR="9525" marT="9525" marB="0" anchor="b">
                    <a:lnT w="12700" cap="flat" cmpd="sng" algn="ctr">
                      <a:solidFill>
                        <a:schemeClr val="tx1"/>
                      </a:solidFill>
                      <a:prstDash val="solid"/>
                      <a:round/>
                      <a:headEnd type="none" w="med" len="med"/>
                      <a:tailEnd type="none" w="med" len="med"/>
                    </a:lnT>
                    <a:solidFill>
                      <a:schemeClr val="bg1"/>
                    </a:solidFill>
                  </a:tcPr>
                </a:tc>
                <a:tc>
                  <a:txBody>
                    <a:bodyPr/>
                    <a:lstStyle/>
                    <a:p>
                      <a:pPr algn="r" fontAlgn="b"/>
                      <a:r>
                        <a:rPr lang="es-CO" sz="2000" b="1" u="none" strike="noStrike" dirty="0">
                          <a:effectLst/>
                          <a:latin typeface="Arial" pitchFamily="34" charset="0"/>
                          <a:cs typeface="Arial" pitchFamily="34" charset="0"/>
                        </a:rPr>
                        <a:t>    146.000.000 </a:t>
                      </a:r>
                      <a:endParaRPr lang="es-CO" sz="2000" b="1"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221558">
                <a:tc>
                  <a:txBody>
                    <a:bodyPr/>
                    <a:lstStyle/>
                    <a:p>
                      <a:pPr algn="l" fontAlgn="b"/>
                      <a:endParaRPr lang="es-CO" sz="2000" b="0" i="0" u="none" strike="noStrike">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endParaRPr lang="es-CO" sz="20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6806">
                <a:tc>
                  <a:txBody>
                    <a:bodyPr/>
                    <a:lstStyle/>
                    <a:p>
                      <a:pPr algn="l" fontAlgn="b"/>
                      <a:r>
                        <a:rPr lang="es-CO" sz="2000" b="1" u="none" strike="noStrike" dirty="0">
                          <a:effectLst/>
                          <a:latin typeface="Arial" pitchFamily="34" charset="0"/>
                          <a:cs typeface="Arial" pitchFamily="34" charset="0"/>
                        </a:rPr>
                        <a:t>Utilidad</a:t>
                      </a:r>
                      <a:endParaRPr lang="es-CO" sz="20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r" fontAlgn="b"/>
                      <a:endParaRPr lang="es-CO" sz="2000" b="1" i="0" u="none" strike="noStrike" dirty="0">
                        <a:solidFill>
                          <a:srgbClr val="000000"/>
                        </a:solidFill>
                        <a:effectLst/>
                        <a:latin typeface="Arial" pitchFamily="34" charset="0"/>
                        <a:cs typeface="Arial" pitchFamily="34" charset="0"/>
                      </a:endParaRPr>
                    </a:p>
                  </a:txBody>
                  <a:tcPr marL="9525" marR="9525" marT="9525" marB="0" anchor="ctr">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2000" b="1" u="none" strike="noStrike" dirty="0">
                          <a:effectLst/>
                          <a:latin typeface="Arial" pitchFamily="34" charset="0"/>
                          <a:cs typeface="Arial" pitchFamily="34" charset="0"/>
                        </a:rPr>
                        <a:t>    254.000.000 </a:t>
                      </a:r>
                      <a:endParaRPr lang="es-CO" sz="2000" b="1" i="0" u="none" strike="noStrike" dirty="0">
                        <a:solidFill>
                          <a:srgbClr val="000000"/>
                        </a:solidFill>
                        <a:effectLst/>
                        <a:latin typeface="Arial" pitchFamily="34" charset="0"/>
                        <a:cs typeface="Arial" pitchFamily="34" charset="0"/>
                      </a:endParaRP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Freeform 157"/>
          <p:cNvSpPr>
            <a:spLocks noEditPoints="1"/>
          </p:cNvSpPr>
          <p:nvPr/>
        </p:nvSpPr>
        <p:spPr bwMode="auto">
          <a:xfrm>
            <a:off x="2875512" y="5385023"/>
            <a:ext cx="3424680" cy="276225"/>
          </a:xfrm>
          <a:custGeom>
            <a:avLst/>
            <a:gdLst>
              <a:gd name="T0" fmla="*/ 0 w 4769"/>
              <a:gd name="T1" fmla="*/ 145 h 371"/>
              <a:gd name="T2" fmla="*/ 4689 w 4769"/>
              <a:gd name="T3" fmla="*/ 145 h 371"/>
              <a:gd name="T4" fmla="*/ 4689 w 4769"/>
              <a:gd name="T5" fmla="*/ 225 h 371"/>
              <a:gd name="T6" fmla="*/ 0 w 4769"/>
              <a:gd name="T7" fmla="*/ 225 h 371"/>
              <a:gd name="T8" fmla="*/ 0 w 4769"/>
              <a:gd name="T9" fmla="*/ 145 h 371"/>
              <a:gd name="T10" fmla="*/ 4469 w 4769"/>
              <a:gd name="T11" fmla="*/ 11 h 371"/>
              <a:gd name="T12" fmla="*/ 4769 w 4769"/>
              <a:gd name="T13" fmla="*/ 185 h 371"/>
              <a:gd name="T14" fmla="*/ 4469 w 4769"/>
              <a:gd name="T15" fmla="*/ 360 h 371"/>
              <a:gd name="T16" fmla="*/ 4415 w 4769"/>
              <a:gd name="T17" fmla="*/ 346 h 371"/>
              <a:gd name="T18" fmla="*/ 4429 w 4769"/>
              <a:gd name="T19" fmla="*/ 291 h 371"/>
              <a:gd name="T20" fmla="*/ 4669 w 4769"/>
              <a:gd name="T21" fmla="*/ 151 h 371"/>
              <a:gd name="T22" fmla="*/ 4669 w 4769"/>
              <a:gd name="T23" fmla="*/ 220 h 371"/>
              <a:gd name="T24" fmla="*/ 4429 w 4769"/>
              <a:gd name="T25" fmla="*/ 80 h 371"/>
              <a:gd name="T26" fmla="*/ 4415 w 4769"/>
              <a:gd name="T27" fmla="*/ 25 h 371"/>
              <a:gd name="T28" fmla="*/ 4469 w 4769"/>
              <a:gd name="T29" fmla="*/ 1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69" h="371">
                <a:moveTo>
                  <a:pt x="0" y="145"/>
                </a:moveTo>
                <a:lnTo>
                  <a:pt x="4689" y="145"/>
                </a:lnTo>
                <a:lnTo>
                  <a:pt x="4689" y="225"/>
                </a:lnTo>
                <a:lnTo>
                  <a:pt x="0" y="225"/>
                </a:lnTo>
                <a:lnTo>
                  <a:pt x="0" y="145"/>
                </a:lnTo>
                <a:close/>
                <a:moveTo>
                  <a:pt x="4469" y="11"/>
                </a:moveTo>
                <a:lnTo>
                  <a:pt x="4769" y="185"/>
                </a:lnTo>
                <a:lnTo>
                  <a:pt x="4469" y="360"/>
                </a:lnTo>
                <a:cubicBezTo>
                  <a:pt x="4450" y="371"/>
                  <a:pt x="4426" y="365"/>
                  <a:pt x="4415" y="346"/>
                </a:cubicBezTo>
                <a:cubicBezTo>
                  <a:pt x="4404" y="327"/>
                  <a:pt x="4410" y="302"/>
                  <a:pt x="4429" y="291"/>
                </a:cubicBezTo>
                <a:lnTo>
                  <a:pt x="4669" y="151"/>
                </a:lnTo>
                <a:lnTo>
                  <a:pt x="4669" y="220"/>
                </a:lnTo>
                <a:lnTo>
                  <a:pt x="4429" y="80"/>
                </a:lnTo>
                <a:cubicBezTo>
                  <a:pt x="4410" y="69"/>
                  <a:pt x="4404" y="44"/>
                  <a:pt x="4415" y="25"/>
                </a:cubicBezTo>
                <a:cubicBezTo>
                  <a:pt x="4426" y="6"/>
                  <a:pt x="4450" y="0"/>
                  <a:pt x="4469" y="11"/>
                </a:cubicBezTo>
                <a:close/>
              </a:path>
            </a:pathLst>
          </a:custGeom>
          <a:solidFill>
            <a:srgbClr val="0070C0"/>
          </a:solidFill>
          <a:ln w="0" cap="flat">
            <a:solidFill>
              <a:schemeClr val="bg1"/>
            </a:solidFill>
            <a:prstDash val="solid"/>
            <a:round/>
            <a:headEnd/>
            <a:tailEnd/>
          </a:ln>
        </p:spPr>
        <p:txBody>
          <a:bodyPr/>
          <a:lstStyle/>
          <a:p>
            <a:endParaRPr lang="es-CO"/>
          </a:p>
        </p:txBody>
      </p:sp>
    </p:spTree>
    <p:extLst>
      <p:ext uri="{BB962C8B-B14F-4D97-AF65-F5344CB8AC3E}">
        <p14:creationId xmlns:p14="http://schemas.microsoft.com/office/powerpoint/2010/main" val="8134681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33418903"/>
              </p:ext>
            </p:extLst>
          </p:nvPr>
        </p:nvGraphicFramePr>
        <p:xfrm>
          <a:off x="683568" y="116632"/>
          <a:ext cx="8208912" cy="1440160"/>
        </p:xfrm>
        <a:graphic>
          <a:graphicData uri="http://schemas.openxmlformats.org/drawingml/2006/table">
            <a:tbl>
              <a:tblPr>
                <a:tableStyleId>{5C22544A-7EE6-4342-B048-85BDC9FD1C3A}</a:tableStyleId>
              </a:tblPr>
              <a:tblGrid>
                <a:gridCol w="6552728"/>
                <a:gridCol w="1656184"/>
              </a:tblGrid>
              <a:tr h="360040">
                <a:tc gridSpan="2">
                  <a:txBody>
                    <a:bodyPr/>
                    <a:lstStyle/>
                    <a:p>
                      <a:pPr algn="l" fontAlgn="b"/>
                      <a:r>
                        <a:rPr lang="es-CO" sz="1900" b="1" u="sng" strike="noStrike" dirty="0" smtClean="0">
                          <a:solidFill>
                            <a:srgbClr val="FF0000"/>
                          </a:solidFill>
                          <a:effectLst/>
                          <a:latin typeface="Arial" pitchFamily="34" charset="0"/>
                          <a:cs typeface="Arial" pitchFamily="34" charset="0"/>
                        </a:rPr>
                        <a:t>Alternativa  </a:t>
                      </a:r>
                      <a:r>
                        <a:rPr lang="es-CO" sz="1900" b="1" u="sng" strike="noStrike" dirty="0">
                          <a:solidFill>
                            <a:srgbClr val="FF0000"/>
                          </a:solidFill>
                          <a:effectLst/>
                          <a:latin typeface="Arial" pitchFamily="34" charset="0"/>
                          <a:cs typeface="Arial" pitchFamily="34" charset="0"/>
                        </a:rPr>
                        <a:t>2</a:t>
                      </a:r>
                      <a:endParaRPr lang="es-CO" sz="1900" b="1" i="0" u="sng" strike="noStrike" dirty="0">
                        <a:solidFill>
                          <a:srgbClr val="FF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s-CO"/>
                    </a:p>
                  </a:txBody>
                  <a:tcPr/>
                </a:tc>
              </a:tr>
              <a:tr h="360040">
                <a:tc>
                  <a:txBody>
                    <a:bodyPr/>
                    <a:lstStyle/>
                    <a:p>
                      <a:pPr algn="l" fontAlgn="b"/>
                      <a:r>
                        <a:rPr lang="es-CO" sz="1900" b="0" i="0" u="none" strike="noStrike" dirty="0" smtClean="0">
                          <a:solidFill>
                            <a:schemeClr val="dk1"/>
                          </a:solidFill>
                          <a:effectLst/>
                          <a:latin typeface="Arial" pitchFamily="34" charset="0"/>
                          <a:cs typeface="Arial" pitchFamily="34" charset="0"/>
                        </a:rPr>
                        <a:t>Precio</a:t>
                      </a:r>
                      <a:r>
                        <a:rPr lang="es-CO" sz="1900" b="0" i="0" u="none" strike="noStrike" baseline="0" dirty="0" smtClean="0">
                          <a:solidFill>
                            <a:schemeClr val="dk1"/>
                          </a:solidFill>
                          <a:effectLst/>
                          <a:latin typeface="Arial" pitchFamily="34" charset="0"/>
                          <a:cs typeface="Arial" pitchFamily="34" charset="0"/>
                        </a:rPr>
                        <a:t> de venta</a:t>
                      </a:r>
                      <a:endParaRPr lang="es-CO" sz="19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
                      <a:r>
                        <a:rPr lang="es-CO" sz="1900" u="none" strike="noStrike" dirty="0" smtClean="0">
                          <a:effectLst/>
                          <a:latin typeface="Arial" pitchFamily="34" charset="0"/>
                          <a:cs typeface="Arial" pitchFamily="34" charset="0"/>
                        </a:rPr>
                        <a:t>400.000.000 </a:t>
                      </a:r>
                      <a:endParaRPr lang="es-CO" sz="19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60040">
                <a:tc>
                  <a:txBody>
                    <a:bodyPr/>
                    <a:lstStyle/>
                    <a:p>
                      <a:pPr algn="l" fontAlgn="b"/>
                      <a:r>
                        <a:rPr lang="es-CO" sz="1900" u="none" strike="noStrike" dirty="0" smtClean="0">
                          <a:effectLst/>
                          <a:latin typeface="Arial" pitchFamily="34" charset="0"/>
                          <a:cs typeface="Arial" pitchFamily="34" charset="0"/>
                        </a:rPr>
                        <a:t>Avalúo como costo</a:t>
                      </a:r>
                      <a:r>
                        <a:rPr lang="es-CO" sz="1900" u="none" strike="noStrike" baseline="0" dirty="0" smtClean="0">
                          <a:effectLst/>
                          <a:latin typeface="Arial" pitchFamily="34" charset="0"/>
                          <a:cs typeface="Arial" pitchFamily="34" charset="0"/>
                        </a:rPr>
                        <a:t> fiscal  </a:t>
                      </a:r>
                      <a:r>
                        <a:rPr lang="es-CO" sz="1900" u="none" strike="noStrike" dirty="0" smtClean="0">
                          <a:effectLst/>
                          <a:latin typeface="Arial" pitchFamily="34" charset="0"/>
                          <a:cs typeface="Arial" pitchFamily="34" charset="0"/>
                        </a:rPr>
                        <a:t>Art. </a:t>
                      </a:r>
                      <a:r>
                        <a:rPr lang="es-CO" sz="1900" u="none" strike="noStrike" dirty="0">
                          <a:effectLst/>
                          <a:latin typeface="Arial" pitchFamily="34" charset="0"/>
                          <a:cs typeface="Arial" pitchFamily="34" charset="0"/>
                        </a:rPr>
                        <a:t>72 E.T. (</a:t>
                      </a:r>
                      <a:r>
                        <a:rPr lang="es-CO" sz="1900" u="none" strike="noStrike" dirty="0" smtClean="0">
                          <a:effectLst/>
                          <a:latin typeface="Arial" pitchFamily="34" charset="0"/>
                          <a:cs typeface="Arial" pitchFamily="34" charset="0"/>
                        </a:rPr>
                        <a:t>Avalúo catastral 2013)</a:t>
                      </a:r>
                      <a:endParaRPr lang="es-CO" sz="19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
                      <a:r>
                        <a:rPr lang="es-CO" sz="1900" u="none" strike="noStrike" dirty="0" smtClean="0">
                          <a:effectLst/>
                          <a:latin typeface="Arial" pitchFamily="34" charset="0"/>
                          <a:cs typeface="Arial" pitchFamily="34" charset="0"/>
                        </a:rPr>
                        <a:t>150.000.000 </a:t>
                      </a:r>
                      <a:endParaRPr lang="es-CO" sz="19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60040">
                <a:tc>
                  <a:txBody>
                    <a:bodyPr/>
                    <a:lstStyle/>
                    <a:p>
                      <a:pPr algn="l" fontAlgn="b"/>
                      <a:r>
                        <a:rPr lang="es-CO" sz="1900" b="1" u="none" strike="noStrike" dirty="0" smtClean="0">
                          <a:effectLst/>
                          <a:latin typeface="Arial" pitchFamily="34" charset="0"/>
                          <a:cs typeface="Arial" pitchFamily="34" charset="0"/>
                        </a:rPr>
                        <a:t>Ganancia Ocasional</a:t>
                      </a:r>
                      <a:endParaRPr lang="es-CO" sz="19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fontAlgn="b"/>
                      <a:r>
                        <a:rPr lang="es-CO" sz="1900" b="1" u="none" strike="noStrike" dirty="0" smtClean="0">
                          <a:effectLst/>
                          <a:latin typeface="Arial" pitchFamily="34" charset="0"/>
                          <a:cs typeface="Arial" pitchFamily="34" charset="0"/>
                        </a:rPr>
                        <a:t>250.000.000 </a:t>
                      </a:r>
                      <a:endParaRPr lang="es-CO" sz="19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3" name="Freeform 157"/>
          <p:cNvSpPr>
            <a:spLocks noEditPoints="1"/>
          </p:cNvSpPr>
          <p:nvPr/>
        </p:nvSpPr>
        <p:spPr bwMode="auto">
          <a:xfrm>
            <a:off x="3419872" y="1340768"/>
            <a:ext cx="3600400" cy="276225"/>
          </a:xfrm>
          <a:custGeom>
            <a:avLst/>
            <a:gdLst>
              <a:gd name="T0" fmla="*/ 0 w 4769"/>
              <a:gd name="T1" fmla="*/ 145 h 371"/>
              <a:gd name="T2" fmla="*/ 4689 w 4769"/>
              <a:gd name="T3" fmla="*/ 145 h 371"/>
              <a:gd name="T4" fmla="*/ 4689 w 4769"/>
              <a:gd name="T5" fmla="*/ 225 h 371"/>
              <a:gd name="T6" fmla="*/ 0 w 4769"/>
              <a:gd name="T7" fmla="*/ 225 h 371"/>
              <a:gd name="T8" fmla="*/ 0 w 4769"/>
              <a:gd name="T9" fmla="*/ 145 h 371"/>
              <a:gd name="T10" fmla="*/ 4469 w 4769"/>
              <a:gd name="T11" fmla="*/ 11 h 371"/>
              <a:gd name="T12" fmla="*/ 4769 w 4769"/>
              <a:gd name="T13" fmla="*/ 185 h 371"/>
              <a:gd name="T14" fmla="*/ 4469 w 4769"/>
              <a:gd name="T15" fmla="*/ 360 h 371"/>
              <a:gd name="T16" fmla="*/ 4415 w 4769"/>
              <a:gd name="T17" fmla="*/ 346 h 371"/>
              <a:gd name="T18" fmla="*/ 4429 w 4769"/>
              <a:gd name="T19" fmla="*/ 291 h 371"/>
              <a:gd name="T20" fmla="*/ 4669 w 4769"/>
              <a:gd name="T21" fmla="*/ 151 h 371"/>
              <a:gd name="T22" fmla="*/ 4669 w 4769"/>
              <a:gd name="T23" fmla="*/ 220 h 371"/>
              <a:gd name="T24" fmla="*/ 4429 w 4769"/>
              <a:gd name="T25" fmla="*/ 80 h 371"/>
              <a:gd name="T26" fmla="*/ 4415 w 4769"/>
              <a:gd name="T27" fmla="*/ 25 h 371"/>
              <a:gd name="T28" fmla="*/ 4469 w 4769"/>
              <a:gd name="T29" fmla="*/ 1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69" h="371">
                <a:moveTo>
                  <a:pt x="0" y="145"/>
                </a:moveTo>
                <a:lnTo>
                  <a:pt x="4689" y="145"/>
                </a:lnTo>
                <a:lnTo>
                  <a:pt x="4689" y="225"/>
                </a:lnTo>
                <a:lnTo>
                  <a:pt x="0" y="225"/>
                </a:lnTo>
                <a:lnTo>
                  <a:pt x="0" y="145"/>
                </a:lnTo>
                <a:close/>
                <a:moveTo>
                  <a:pt x="4469" y="11"/>
                </a:moveTo>
                <a:lnTo>
                  <a:pt x="4769" y="185"/>
                </a:lnTo>
                <a:lnTo>
                  <a:pt x="4469" y="360"/>
                </a:lnTo>
                <a:cubicBezTo>
                  <a:pt x="4450" y="371"/>
                  <a:pt x="4426" y="365"/>
                  <a:pt x="4415" y="346"/>
                </a:cubicBezTo>
                <a:cubicBezTo>
                  <a:pt x="4404" y="327"/>
                  <a:pt x="4410" y="302"/>
                  <a:pt x="4429" y="291"/>
                </a:cubicBezTo>
                <a:lnTo>
                  <a:pt x="4669" y="151"/>
                </a:lnTo>
                <a:lnTo>
                  <a:pt x="4669" y="220"/>
                </a:lnTo>
                <a:lnTo>
                  <a:pt x="4429" y="80"/>
                </a:lnTo>
                <a:cubicBezTo>
                  <a:pt x="4410" y="69"/>
                  <a:pt x="4404" y="44"/>
                  <a:pt x="4415" y="25"/>
                </a:cubicBezTo>
                <a:cubicBezTo>
                  <a:pt x="4426" y="6"/>
                  <a:pt x="4450" y="0"/>
                  <a:pt x="4469" y="11"/>
                </a:cubicBezTo>
                <a:close/>
              </a:path>
            </a:pathLst>
          </a:custGeom>
          <a:solidFill>
            <a:srgbClr val="0070C0"/>
          </a:solidFill>
          <a:ln w="0" cap="flat">
            <a:solidFill>
              <a:schemeClr val="bg1"/>
            </a:solidFill>
            <a:prstDash val="solid"/>
            <a:round/>
            <a:headEnd/>
            <a:tailEnd/>
          </a:ln>
        </p:spPr>
        <p:txBody>
          <a:bodyPr/>
          <a:lstStyle/>
          <a:p>
            <a:endParaRPr lang="es-CO"/>
          </a:p>
        </p:txBody>
      </p:sp>
      <p:graphicFrame>
        <p:nvGraphicFramePr>
          <p:cNvPr id="5" name="4 Tabla"/>
          <p:cNvGraphicFramePr>
            <a:graphicFrameLocks noGrp="1"/>
          </p:cNvGraphicFramePr>
          <p:nvPr>
            <p:extLst>
              <p:ext uri="{D42A27DB-BD31-4B8C-83A1-F6EECF244321}">
                <p14:modId xmlns:p14="http://schemas.microsoft.com/office/powerpoint/2010/main" val="3790181697"/>
              </p:ext>
            </p:extLst>
          </p:nvPr>
        </p:nvGraphicFramePr>
        <p:xfrm>
          <a:off x="683568" y="2331359"/>
          <a:ext cx="8280919" cy="3257882"/>
        </p:xfrm>
        <a:graphic>
          <a:graphicData uri="http://schemas.openxmlformats.org/drawingml/2006/table">
            <a:tbl>
              <a:tblPr>
                <a:tableStyleId>{5C22544A-7EE6-4342-B048-85BDC9FD1C3A}</a:tableStyleId>
              </a:tblPr>
              <a:tblGrid>
                <a:gridCol w="5248011"/>
                <a:gridCol w="1516454"/>
                <a:gridCol w="1516454"/>
              </a:tblGrid>
              <a:tr h="326411">
                <a:tc>
                  <a:txBody>
                    <a:bodyPr/>
                    <a:lstStyle/>
                    <a:p>
                      <a:pPr algn="l" fontAlgn="b"/>
                      <a:r>
                        <a:rPr lang="es-CO" sz="1900" b="1" u="sng" strike="noStrike" dirty="0">
                          <a:solidFill>
                            <a:srgbClr val="FF3300"/>
                          </a:solidFill>
                          <a:effectLst/>
                          <a:latin typeface="Arial" pitchFamily="34" charset="0"/>
                          <a:cs typeface="Arial" pitchFamily="34" charset="0"/>
                        </a:rPr>
                        <a:t>Alternativa 3</a:t>
                      </a:r>
                      <a:endParaRPr lang="es-CO" sz="1900" b="1" i="0" u="sng" strike="noStrike" dirty="0">
                        <a:solidFill>
                          <a:srgbClr val="FF33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l" fontAlgn="b"/>
                      <a:endParaRPr lang="es-CO" sz="1900" b="0" i="0" u="none" strike="noStrike">
                        <a:solidFill>
                          <a:srgbClr val="000000"/>
                        </a:solidFill>
                        <a:effectLst/>
                        <a:latin typeface="Arial" pitchFamily="34" charset="0"/>
                        <a:cs typeface="Arial" pitchFamily="34" charset="0"/>
                      </a:endParaRPr>
                    </a:p>
                  </a:txBody>
                  <a:tcPr marL="9525" marR="9525" marT="9525" marB="0" anchor="b">
                    <a:lnT w="12700" cap="flat" cmpd="sng" algn="ctr">
                      <a:solidFill>
                        <a:schemeClr val="tx1"/>
                      </a:solidFill>
                      <a:prstDash val="solid"/>
                      <a:round/>
                      <a:headEnd type="none" w="med" len="med"/>
                      <a:tailEnd type="none" w="med" len="med"/>
                    </a:lnT>
                    <a:solidFill>
                      <a:schemeClr val="bg1"/>
                    </a:solidFill>
                  </a:tcPr>
                </a:tc>
                <a:tc>
                  <a:txBody>
                    <a:bodyPr/>
                    <a:lstStyle/>
                    <a:p>
                      <a:pPr algn="l" fontAlgn="b"/>
                      <a:endParaRPr lang="es-CO" sz="19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408373">
                <a:tc>
                  <a:txBody>
                    <a:bodyPr/>
                    <a:lstStyle/>
                    <a:p>
                      <a:pPr algn="l" fontAlgn="b"/>
                      <a:r>
                        <a:rPr lang="es-CO" sz="1900" b="1" u="none" strike="noStrike" dirty="0">
                          <a:effectLst/>
                          <a:latin typeface="Arial" pitchFamily="34" charset="0"/>
                          <a:cs typeface="Arial" pitchFamily="34" charset="0"/>
                        </a:rPr>
                        <a:t>Precio de venta</a:t>
                      </a:r>
                      <a:endParaRPr lang="es-CO" sz="19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l" fontAlgn="b"/>
                      <a:endParaRPr lang="es-CO" sz="1900" b="1"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r" fontAlgn="b"/>
                      <a:r>
                        <a:rPr lang="es-CO" sz="1900" b="1" u="none" strike="noStrike" dirty="0" smtClean="0">
                          <a:effectLst/>
                          <a:latin typeface="Arial" pitchFamily="34" charset="0"/>
                          <a:cs typeface="Arial" pitchFamily="34" charset="0"/>
                        </a:rPr>
                        <a:t>400.000.000 </a:t>
                      </a:r>
                      <a:endParaRPr lang="es-CO" sz="1900" b="1"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6411">
                <a:tc gridSpan="2">
                  <a:txBody>
                    <a:bodyPr/>
                    <a:lstStyle/>
                    <a:p>
                      <a:pPr algn="ctr" fontAlgn="b"/>
                      <a:r>
                        <a:rPr lang="es-CO" sz="1900" b="1" u="none" strike="noStrike" dirty="0">
                          <a:effectLst/>
                          <a:latin typeface="Arial" pitchFamily="34" charset="0"/>
                          <a:cs typeface="Arial" pitchFamily="34" charset="0"/>
                        </a:rPr>
                        <a:t>Costo fiscal según tabla Art. 73 E.T. (Dec. </a:t>
                      </a:r>
                      <a:r>
                        <a:rPr lang="es-CO" sz="1900" b="1" u="none" strike="noStrike" dirty="0" smtClean="0">
                          <a:effectLst/>
                          <a:latin typeface="Arial" pitchFamily="34" charset="0"/>
                          <a:cs typeface="Arial" pitchFamily="34" charset="0"/>
                        </a:rPr>
                        <a:t>2921/2013)</a:t>
                      </a:r>
                      <a:endParaRPr lang="es-CO" sz="19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lumMod val="85000"/>
                      </a:schemeClr>
                    </a:solidFill>
                  </a:tcPr>
                </a:tc>
                <a:tc hMerge="1">
                  <a:txBody>
                    <a:bodyPr/>
                    <a:lstStyle/>
                    <a:p>
                      <a:endParaRPr lang="es-CO"/>
                    </a:p>
                  </a:txBody>
                  <a:tcPr/>
                </a:tc>
                <a:tc>
                  <a:txBody>
                    <a:bodyPr/>
                    <a:lstStyle/>
                    <a:p>
                      <a:pPr algn="l" fontAlgn="b"/>
                      <a:endParaRPr lang="es-CO" sz="1900" b="1"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6411">
                <a:tc>
                  <a:txBody>
                    <a:bodyPr/>
                    <a:lstStyle/>
                    <a:p>
                      <a:pPr algn="l" fontAlgn="b"/>
                      <a:r>
                        <a:rPr lang="es-CO" sz="1900" u="none" strike="noStrike" dirty="0">
                          <a:effectLst/>
                          <a:latin typeface="Arial" pitchFamily="34" charset="0"/>
                          <a:cs typeface="Arial" pitchFamily="34" charset="0"/>
                        </a:rPr>
                        <a:t>Valor de compra año </a:t>
                      </a:r>
                      <a:r>
                        <a:rPr lang="es-CO" sz="1900" u="none" strike="noStrike" dirty="0" smtClean="0">
                          <a:effectLst/>
                          <a:latin typeface="Arial" pitchFamily="34" charset="0"/>
                          <a:cs typeface="Arial" pitchFamily="34" charset="0"/>
                        </a:rPr>
                        <a:t>2.007</a:t>
                      </a:r>
                      <a:endParaRPr lang="es-CO" sz="19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s-CO" sz="1900" u="none" strike="noStrike" dirty="0">
                          <a:effectLst/>
                          <a:latin typeface="Arial" pitchFamily="34" charset="0"/>
                          <a:cs typeface="Arial" pitchFamily="34" charset="0"/>
                        </a:rPr>
                        <a:t>100.000.000 </a:t>
                      </a:r>
                      <a:endParaRPr lang="es-CO" sz="19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l" fontAlgn="b"/>
                      <a:endParaRPr lang="es-CO" sz="1900" b="0" i="0" u="none" strike="noStrike">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6411">
                <a:tc>
                  <a:txBody>
                    <a:bodyPr/>
                    <a:lstStyle/>
                    <a:p>
                      <a:pPr algn="l" fontAlgn="b"/>
                      <a:r>
                        <a:rPr lang="es-CO" sz="1900" u="none" strike="noStrike" dirty="0" smtClean="0">
                          <a:effectLst/>
                          <a:latin typeface="Arial" pitchFamily="34" charset="0"/>
                          <a:cs typeface="Arial" pitchFamily="34" charset="0"/>
                        </a:rPr>
                        <a:t>Costo </a:t>
                      </a:r>
                      <a:r>
                        <a:rPr lang="es-CO" sz="1900" u="none" strike="noStrike" dirty="0">
                          <a:effectLst/>
                          <a:latin typeface="Arial" pitchFamily="34" charset="0"/>
                          <a:cs typeface="Arial" pitchFamily="34" charset="0"/>
                        </a:rPr>
                        <a:t>ajustado </a:t>
                      </a:r>
                      <a:r>
                        <a:rPr lang="es-CO" sz="1900" u="none" strike="noStrike" dirty="0" smtClean="0">
                          <a:effectLst/>
                          <a:latin typeface="Arial" pitchFamily="34" charset="0"/>
                          <a:cs typeface="Arial" pitchFamily="34" charset="0"/>
                        </a:rPr>
                        <a:t>($100.000.000 </a:t>
                      </a:r>
                      <a:r>
                        <a:rPr lang="es-CO" sz="1900" u="none" strike="noStrike" dirty="0">
                          <a:effectLst/>
                          <a:latin typeface="Arial" pitchFamily="34" charset="0"/>
                          <a:cs typeface="Arial" pitchFamily="34" charset="0"/>
                        </a:rPr>
                        <a:t>x </a:t>
                      </a:r>
                      <a:r>
                        <a:rPr lang="es-CO" sz="1900" u="none" strike="noStrike" dirty="0" smtClean="0">
                          <a:effectLst/>
                          <a:latin typeface="Arial" pitchFamily="34" charset="0"/>
                          <a:cs typeface="Arial" pitchFamily="34" charset="0"/>
                        </a:rPr>
                        <a:t>2.27)</a:t>
                      </a:r>
                      <a:endParaRPr lang="es-CO" sz="19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s-CO" sz="1900" u="none" strike="noStrike" dirty="0" smtClean="0">
                          <a:effectLst/>
                          <a:latin typeface="Arial" pitchFamily="34" charset="0"/>
                          <a:cs typeface="Arial" pitchFamily="34" charset="0"/>
                        </a:rPr>
                        <a:t>  227.000.000 </a:t>
                      </a:r>
                      <a:endParaRPr lang="es-CO" sz="19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l" fontAlgn="b"/>
                      <a:endParaRPr lang="es-CO" sz="19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9724">
                <a:tc>
                  <a:txBody>
                    <a:bodyPr/>
                    <a:lstStyle/>
                    <a:p>
                      <a:pPr algn="l" fontAlgn="b"/>
                      <a:r>
                        <a:rPr lang="es-CO" sz="1900" u="none" strike="noStrike" dirty="0">
                          <a:effectLst/>
                          <a:latin typeface="Arial" pitchFamily="34" charset="0"/>
                          <a:cs typeface="Arial" pitchFamily="34" charset="0"/>
                        </a:rPr>
                        <a:t>(+) Mejoras 2014</a:t>
                      </a:r>
                      <a:endParaRPr lang="es-CO" sz="19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s-CO" sz="1900" u="none" strike="noStrike" dirty="0" smtClean="0">
                          <a:effectLst/>
                          <a:latin typeface="Arial" pitchFamily="34" charset="0"/>
                          <a:cs typeface="Arial" pitchFamily="34" charset="0"/>
                        </a:rPr>
                        <a:t>    15.000.000 </a:t>
                      </a:r>
                      <a:endParaRPr lang="es-CO" sz="1900" b="0" i="0" u="none" strike="noStrike" dirty="0">
                        <a:solidFill>
                          <a:srgbClr val="000000"/>
                        </a:solidFill>
                        <a:effectLst/>
                        <a:latin typeface="Arial" pitchFamily="34" charset="0"/>
                        <a:cs typeface="Arial" pitchFamily="34" charset="0"/>
                      </a:endParaRPr>
                    </a:p>
                  </a:txBody>
                  <a:tcPr marL="9525" marR="9525" marT="9525" marB="0" anchor="b">
                    <a:solidFill>
                      <a:schemeClr val="bg1"/>
                    </a:solidFill>
                  </a:tcPr>
                </a:tc>
                <a:tc>
                  <a:txBody>
                    <a:bodyPr/>
                    <a:lstStyle/>
                    <a:p>
                      <a:pPr algn="l" fontAlgn="b"/>
                      <a:endParaRPr lang="es-CO" sz="19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26411">
                <a:tc>
                  <a:txBody>
                    <a:bodyPr/>
                    <a:lstStyle/>
                    <a:p>
                      <a:pPr algn="l" fontAlgn="b"/>
                      <a:r>
                        <a:rPr lang="es-CO" sz="1900" u="none" strike="noStrike" dirty="0">
                          <a:effectLst/>
                          <a:latin typeface="Arial" pitchFamily="34" charset="0"/>
                          <a:cs typeface="Arial" pitchFamily="34" charset="0"/>
                        </a:rPr>
                        <a:t>(+) Valorizaciones pagadas 2014</a:t>
                      </a:r>
                      <a:endParaRPr lang="es-CO" sz="19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a:txBody>
                    <a:bodyPr/>
                    <a:lstStyle/>
                    <a:p>
                      <a:pPr algn="r" fontAlgn="b"/>
                      <a:r>
                        <a:rPr lang="es-CO" sz="1900" u="none" strike="noStrike" dirty="0" smtClean="0">
                          <a:effectLst/>
                          <a:latin typeface="Arial" pitchFamily="34" charset="0"/>
                          <a:cs typeface="Arial" pitchFamily="34" charset="0"/>
                        </a:rPr>
                        <a:t>      </a:t>
                      </a:r>
                      <a:r>
                        <a:rPr lang="es-CO" sz="1900" u="none" strike="noStrike" dirty="0">
                          <a:effectLst/>
                          <a:latin typeface="Arial" pitchFamily="34" charset="0"/>
                          <a:cs typeface="Arial" pitchFamily="34" charset="0"/>
                        </a:rPr>
                        <a:t>3.000.000 </a:t>
                      </a:r>
                      <a:endParaRPr lang="es-CO" sz="1900" b="0" i="0" u="none" strike="noStrike" dirty="0">
                        <a:solidFill>
                          <a:srgbClr val="000000"/>
                        </a:solidFill>
                        <a:effectLst/>
                        <a:latin typeface="Arial" pitchFamily="34" charset="0"/>
                        <a:cs typeface="Arial" pitchFamily="34" charset="0"/>
                      </a:endParaRPr>
                    </a:p>
                  </a:txBody>
                  <a:tcPr marL="9525" marR="9525" marT="9525" marB="0" anchor="b">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s-CO" sz="19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290875">
                <a:tc gridSpan="2">
                  <a:txBody>
                    <a:bodyPr/>
                    <a:lstStyle/>
                    <a:p>
                      <a:pPr algn="l" fontAlgn="b"/>
                      <a:r>
                        <a:rPr lang="es-CO" sz="1900" b="1" u="none" strike="noStrike" dirty="0">
                          <a:effectLst/>
                          <a:latin typeface="Arial" pitchFamily="34" charset="0"/>
                          <a:cs typeface="Arial" pitchFamily="34" charset="0"/>
                        </a:rPr>
                        <a:t>Costo fiscal</a:t>
                      </a:r>
                      <a:endParaRPr lang="es-CO" sz="19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solidFill>
                      <a:schemeClr val="bg1"/>
                    </a:solidFill>
                  </a:tcPr>
                </a:tc>
                <a:tc hMerge="1">
                  <a:txBody>
                    <a:bodyPr/>
                    <a:lstStyle/>
                    <a:p>
                      <a:endParaRPr lang="es-CO"/>
                    </a:p>
                  </a:txBody>
                  <a:tcPr/>
                </a:tc>
                <a:tc>
                  <a:txBody>
                    <a:bodyPr/>
                    <a:lstStyle/>
                    <a:p>
                      <a:pPr algn="r" fontAlgn="b"/>
                      <a:r>
                        <a:rPr lang="es-CO" sz="1900" b="1" u="none" strike="noStrike" dirty="0" smtClean="0">
                          <a:effectLst/>
                          <a:latin typeface="Arial" pitchFamily="34" charset="0"/>
                          <a:cs typeface="Arial" pitchFamily="34" charset="0"/>
                        </a:rPr>
                        <a:t>  245.000.000 </a:t>
                      </a:r>
                      <a:endParaRPr lang="es-CO" sz="1900" b="1"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solidFill>
                      <a:schemeClr val="bg1"/>
                    </a:solidFill>
                  </a:tcPr>
                </a:tc>
              </a:tr>
              <a:tr h="348253">
                <a:tc>
                  <a:txBody>
                    <a:bodyPr/>
                    <a:lstStyle/>
                    <a:p>
                      <a:pPr algn="l" fontAlgn="b"/>
                      <a:r>
                        <a:rPr lang="es-CO" sz="1900" b="1" u="none" strike="noStrike" dirty="0">
                          <a:effectLst/>
                          <a:latin typeface="Arial" pitchFamily="34" charset="0"/>
                          <a:cs typeface="Arial" pitchFamily="34" charset="0"/>
                        </a:rPr>
                        <a:t>Utilidad</a:t>
                      </a:r>
                      <a:endParaRPr lang="es-CO" sz="19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s-CO" sz="1900" b="1" i="0" u="none" strike="noStrike">
                        <a:solidFill>
                          <a:srgbClr val="000000"/>
                        </a:solidFill>
                        <a:effectLst/>
                        <a:latin typeface="Arial" pitchFamily="34" charset="0"/>
                        <a:cs typeface="Arial" pitchFamily="34" charset="0"/>
                      </a:endParaRPr>
                    </a:p>
                  </a:txBody>
                  <a:tcPr marL="9525" marR="9525" marT="9525" marB="0" anchor="b">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900" b="1" u="none" strike="noStrike" dirty="0" smtClean="0">
                          <a:effectLst/>
                          <a:latin typeface="Arial" pitchFamily="34" charset="0"/>
                          <a:cs typeface="Arial" pitchFamily="34" charset="0"/>
                        </a:rPr>
                        <a:t>  </a:t>
                      </a:r>
                    </a:p>
                    <a:p>
                      <a:pPr algn="r" fontAlgn="b"/>
                      <a:r>
                        <a:rPr lang="es-CO" sz="1900" b="1" u="none" strike="noStrike" dirty="0" smtClean="0">
                          <a:effectLst/>
                          <a:latin typeface="Arial" pitchFamily="34" charset="0"/>
                          <a:cs typeface="Arial" pitchFamily="34" charset="0"/>
                        </a:rPr>
                        <a:t>155.000.000 </a:t>
                      </a:r>
                      <a:endParaRPr lang="es-CO" sz="1900" b="1"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Freeform 157"/>
          <p:cNvSpPr>
            <a:spLocks noEditPoints="1"/>
          </p:cNvSpPr>
          <p:nvPr/>
        </p:nvSpPr>
        <p:spPr bwMode="auto">
          <a:xfrm>
            <a:off x="3419872" y="5373216"/>
            <a:ext cx="3600400" cy="276225"/>
          </a:xfrm>
          <a:custGeom>
            <a:avLst/>
            <a:gdLst>
              <a:gd name="T0" fmla="*/ 0 w 4769"/>
              <a:gd name="T1" fmla="*/ 145 h 371"/>
              <a:gd name="T2" fmla="*/ 4689 w 4769"/>
              <a:gd name="T3" fmla="*/ 145 h 371"/>
              <a:gd name="T4" fmla="*/ 4689 w 4769"/>
              <a:gd name="T5" fmla="*/ 225 h 371"/>
              <a:gd name="T6" fmla="*/ 0 w 4769"/>
              <a:gd name="T7" fmla="*/ 225 h 371"/>
              <a:gd name="T8" fmla="*/ 0 w 4769"/>
              <a:gd name="T9" fmla="*/ 145 h 371"/>
              <a:gd name="T10" fmla="*/ 4469 w 4769"/>
              <a:gd name="T11" fmla="*/ 11 h 371"/>
              <a:gd name="T12" fmla="*/ 4769 w 4769"/>
              <a:gd name="T13" fmla="*/ 185 h 371"/>
              <a:gd name="T14" fmla="*/ 4469 w 4769"/>
              <a:gd name="T15" fmla="*/ 360 h 371"/>
              <a:gd name="T16" fmla="*/ 4415 w 4769"/>
              <a:gd name="T17" fmla="*/ 346 h 371"/>
              <a:gd name="T18" fmla="*/ 4429 w 4769"/>
              <a:gd name="T19" fmla="*/ 291 h 371"/>
              <a:gd name="T20" fmla="*/ 4669 w 4769"/>
              <a:gd name="T21" fmla="*/ 151 h 371"/>
              <a:gd name="T22" fmla="*/ 4669 w 4769"/>
              <a:gd name="T23" fmla="*/ 220 h 371"/>
              <a:gd name="T24" fmla="*/ 4429 w 4769"/>
              <a:gd name="T25" fmla="*/ 80 h 371"/>
              <a:gd name="T26" fmla="*/ 4415 w 4769"/>
              <a:gd name="T27" fmla="*/ 25 h 371"/>
              <a:gd name="T28" fmla="*/ 4469 w 4769"/>
              <a:gd name="T29" fmla="*/ 1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69" h="371">
                <a:moveTo>
                  <a:pt x="0" y="145"/>
                </a:moveTo>
                <a:lnTo>
                  <a:pt x="4689" y="145"/>
                </a:lnTo>
                <a:lnTo>
                  <a:pt x="4689" y="225"/>
                </a:lnTo>
                <a:lnTo>
                  <a:pt x="0" y="225"/>
                </a:lnTo>
                <a:lnTo>
                  <a:pt x="0" y="145"/>
                </a:lnTo>
                <a:close/>
                <a:moveTo>
                  <a:pt x="4469" y="11"/>
                </a:moveTo>
                <a:lnTo>
                  <a:pt x="4769" y="185"/>
                </a:lnTo>
                <a:lnTo>
                  <a:pt x="4469" y="360"/>
                </a:lnTo>
                <a:cubicBezTo>
                  <a:pt x="4450" y="371"/>
                  <a:pt x="4426" y="365"/>
                  <a:pt x="4415" y="346"/>
                </a:cubicBezTo>
                <a:cubicBezTo>
                  <a:pt x="4404" y="327"/>
                  <a:pt x="4410" y="302"/>
                  <a:pt x="4429" y="291"/>
                </a:cubicBezTo>
                <a:lnTo>
                  <a:pt x="4669" y="151"/>
                </a:lnTo>
                <a:lnTo>
                  <a:pt x="4669" y="220"/>
                </a:lnTo>
                <a:lnTo>
                  <a:pt x="4429" y="80"/>
                </a:lnTo>
                <a:cubicBezTo>
                  <a:pt x="4410" y="69"/>
                  <a:pt x="4404" y="44"/>
                  <a:pt x="4415" y="25"/>
                </a:cubicBezTo>
                <a:cubicBezTo>
                  <a:pt x="4426" y="6"/>
                  <a:pt x="4450" y="0"/>
                  <a:pt x="4469" y="11"/>
                </a:cubicBezTo>
                <a:close/>
              </a:path>
            </a:pathLst>
          </a:custGeom>
          <a:solidFill>
            <a:srgbClr val="0070C0"/>
          </a:solidFill>
          <a:ln w="0" cap="flat">
            <a:solidFill>
              <a:schemeClr val="bg1"/>
            </a:solidFill>
            <a:prstDash val="solid"/>
            <a:round/>
            <a:headEnd/>
            <a:tailEnd/>
          </a:ln>
        </p:spPr>
        <p:txBody>
          <a:bodyPr/>
          <a:lstStyle/>
          <a:p>
            <a:endParaRPr lang="es-CO"/>
          </a:p>
        </p:txBody>
      </p:sp>
    </p:spTree>
    <p:extLst>
      <p:ext uri="{BB962C8B-B14F-4D97-AF65-F5344CB8AC3E}">
        <p14:creationId xmlns:p14="http://schemas.microsoft.com/office/powerpoint/2010/main" val="15847782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80">
                                          <p:stCondLst>
                                            <p:cond delay="0"/>
                                          </p:stCondLst>
                                        </p:cTn>
                                        <p:tgtEl>
                                          <p:spTgt spid="6"/>
                                        </p:tgtEl>
                                      </p:cBhvr>
                                    </p:animEffect>
                                    <p:anim calcmode="lin" valueType="num">
                                      <p:cBhvr>
                                        <p:cTn id="2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gtEl>
                                      </p:cBhvr>
                                      <p:to x="100000" y="60000"/>
                                    </p:animScale>
                                    <p:animScale>
                                      <p:cBhvr>
                                        <p:cTn id="30" dur="166" decel="50000">
                                          <p:stCondLst>
                                            <p:cond delay="676"/>
                                          </p:stCondLst>
                                        </p:cTn>
                                        <p:tgtEl>
                                          <p:spTgt spid="6"/>
                                        </p:tgtEl>
                                      </p:cBhvr>
                                      <p:to x="100000" y="100000"/>
                                    </p:animScale>
                                    <p:animScale>
                                      <p:cBhvr>
                                        <p:cTn id="31" dur="26">
                                          <p:stCondLst>
                                            <p:cond delay="1312"/>
                                          </p:stCondLst>
                                        </p:cTn>
                                        <p:tgtEl>
                                          <p:spTgt spid="6"/>
                                        </p:tgtEl>
                                      </p:cBhvr>
                                      <p:to x="100000" y="80000"/>
                                    </p:animScale>
                                    <p:animScale>
                                      <p:cBhvr>
                                        <p:cTn id="32" dur="166" decel="50000">
                                          <p:stCondLst>
                                            <p:cond delay="1338"/>
                                          </p:stCondLst>
                                        </p:cTn>
                                        <p:tgtEl>
                                          <p:spTgt spid="6"/>
                                        </p:tgtEl>
                                      </p:cBhvr>
                                      <p:to x="100000" y="100000"/>
                                    </p:animScale>
                                    <p:animScale>
                                      <p:cBhvr>
                                        <p:cTn id="33" dur="26">
                                          <p:stCondLst>
                                            <p:cond delay="1642"/>
                                          </p:stCondLst>
                                        </p:cTn>
                                        <p:tgtEl>
                                          <p:spTgt spid="6"/>
                                        </p:tgtEl>
                                      </p:cBhvr>
                                      <p:to x="100000" y="90000"/>
                                    </p:animScale>
                                    <p:animScale>
                                      <p:cBhvr>
                                        <p:cTn id="34" dur="166" decel="50000">
                                          <p:stCondLst>
                                            <p:cond delay="1668"/>
                                          </p:stCondLst>
                                        </p:cTn>
                                        <p:tgtEl>
                                          <p:spTgt spid="6"/>
                                        </p:tgtEl>
                                      </p:cBhvr>
                                      <p:to x="100000" y="100000"/>
                                    </p:animScale>
                                    <p:animScale>
                                      <p:cBhvr>
                                        <p:cTn id="35" dur="26">
                                          <p:stCondLst>
                                            <p:cond delay="1808"/>
                                          </p:stCondLst>
                                        </p:cTn>
                                        <p:tgtEl>
                                          <p:spTgt spid="6"/>
                                        </p:tgtEl>
                                      </p:cBhvr>
                                      <p:to x="100000" y="95000"/>
                                    </p:animScale>
                                    <p:animScale>
                                      <p:cBhvr>
                                        <p:cTn id="3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9"/>
          <p:cNvSpPr>
            <a:spLocks noChangeArrowheads="1"/>
          </p:cNvSpPr>
          <p:nvPr/>
        </p:nvSpPr>
        <p:spPr bwMode="auto">
          <a:xfrm rot="10800000" flipV="1">
            <a:off x="1366142" y="221738"/>
            <a:ext cx="6806258" cy="830997"/>
          </a:xfrm>
          <a:prstGeom prst="rect">
            <a:avLst/>
          </a:prstGeom>
          <a:solidFill>
            <a:srgbClr val="00B0F0"/>
          </a:solidFill>
          <a:ln w="9525">
            <a:solidFill>
              <a:srgbClr val="0066FF"/>
            </a:solidFill>
            <a:miter lim="800000"/>
            <a:headEnd type="none" w="sm" len="sm"/>
            <a:tailEnd type="none" w="sm" len="sm"/>
          </a:ln>
          <a:effectLst>
            <a:prstShdw prst="shdw17" dist="17961" dir="13500000">
              <a:srgbClr val="003D99"/>
            </a:prstShdw>
          </a:effectLst>
          <a:extLst/>
        </p:spPr>
        <p:txBody>
          <a:bodyPr wrap="square" anchor="ctr">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0"/>
              </a:spcBef>
              <a:buFontTx/>
              <a:buNone/>
            </a:pPr>
            <a:r>
              <a:rPr lang="es-CO" altLang="es-CO" sz="2400" b="1" dirty="0" smtClean="0">
                <a:latin typeface="Arial" panose="020B0604020202020204" pitchFamily="34" charset="0"/>
              </a:rPr>
              <a:t>Venta activo fijo (aportes y/o acciones) P.N. obligado o no a contabilidad</a:t>
            </a:r>
            <a:endParaRPr lang="es-CO" altLang="es-CO" sz="2400" b="1" dirty="0">
              <a:latin typeface="Arial" panose="020B0604020202020204" pitchFamily="34" charset="0"/>
            </a:endParaRPr>
          </a:p>
        </p:txBody>
      </p:sp>
      <p:graphicFrame>
        <p:nvGraphicFramePr>
          <p:cNvPr id="3" name="2 Tabla"/>
          <p:cNvGraphicFramePr>
            <a:graphicFrameLocks noGrp="1"/>
          </p:cNvGraphicFramePr>
          <p:nvPr>
            <p:extLst>
              <p:ext uri="{D42A27DB-BD31-4B8C-83A1-F6EECF244321}">
                <p14:modId xmlns:p14="http://schemas.microsoft.com/office/powerpoint/2010/main" val="1083698274"/>
              </p:ext>
            </p:extLst>
          </p:nvPr>
        </p:nvGraphicFramePr>
        <p:xfrm>
          <a:off x="683568" y="1052736"/>
          <a:ext cx="8316416" cy="5648328"/>
        </p:xfrm>
        <a:graphic>
          <a:graphicData uri="http://schemas.openxmlformats.org/drawingml/2006/table">
            <a:tbl>
              <a:tblPr>
                <a:tableStyleId>{5C22544A-7EE6-4342-B048-85BDC9FD1C3A}</a:tableStyleId>
              </a:tblPr>
              <a:tblGrid>
                <a:gridCol w="4682352"/>
                <a:gridCol w="1653965"/>
                <a:gridCol w="1980099"/>
              </a:tblGrid>
              <a:tr h="589349">
                <a:tc>
                  <a:txBody>
                    <a:bodyPr/>
                    <a:lstStyle/>
                    <a:p>
                      <a:pPr algn="ctr" fontAlgn="ctr"/>
                      <a:r>
                        <a:rPr lang="es-CO" sz="1800" b="1" u="none" strike="noStrike" dirty="0">
                          <a:effectLst/>
                          <a:latin typeface="Arial" pitchFamily="34" charset="0"/>
                          <a:cs typeface="Arial" pitchFamily="34" charset="0"/>
                        </a:rPr>
                        <a:t>Concepto</a:t>
                      </a:r>
                      <a:endParaRPr lang="es-CO" sz="18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1800" b="1" u="none" strike="noStrike">
                          <a:effectLst/>
                          <a:latin typeface="Arial" pitchFamily="34" charset="0"/>
                          <a:cs typeface="Arial" pitchFamily="34" charset="0"/>
                        </a:rPr>
                        <a:t>Costo Ajustado</a:t>
                      </a:r>
                      <a:endParaRPr lang="es-CO" sz="1800" b="1" i="0" u="none" strike="noStrike">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1800" b="1" u="none" strike="noStrike" dirty="0">
                          <a:effectLst/>
                          <a:latin typeface="Arial" pitchFamily="34" charset="0"/>
                          <a:cs typeface="Arial" pitchFamily="34" charset="0"/>
                        </a:rPr>
                        <a:t>Costo Según tabla</a:t>
                      </a:r>
                      <a:endParaRPr lang="es-CO" sz="1800" b="1" i="0" u="none" strike="noStrike" dirty="0">
                        <a:solidFill>
                          <a:srgbClr val="000000"/>
                        </a:solidFill>
                        <a:effectLst/>
                        <a:latin typeface="Arial" pitchFamily="34" charset="0"/>
                        <a:cs typeface="Arial"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9703">
                <a:tc>
                  <a:txBody>
                    <a:bodyPr/>
                    <a:lstStyle/>
                    <a:p>
                      <a:pPr algn="l" fontAlgn="b"/>
                      <a:r>
                        <a:rPr lang="es-CO" sz="1800" u="none" strike="noStrike" dirty="0">
                          <a:effectLst/>
                          <a:latin typeface="Arial" pitchFamily="34" charset="0"/>
                          <a:cs typeface="Arial" pitchFamily="34" charset="0"/>
                        </a:rPr>
                        <a:t>Fecha de </a:t>
                      </a:r>
                      <a:r>
                        <a:rPr lang="es-CO" sz="1800" u="none" strike="noStrike" dirty="0" smtClean="0">
                          <a:effectLst/>
                          <a:latin typeface="Arial" pitchFamily="34" charset="0"/>
                          <a:cs typeface="Arial" pitchFamily="34" charset="0"/>
                        </a:rPr>
                        <a:t>compra</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fontAlgn="b"/>
                      <a:r>
                        <a:rPr lang="es-CO" sz="1800" u="none" strike="noStrike" dirty="0" smtClean="0">
                          <a:effectLst/>
                          <a:latin typeface="Arial" pitchFamily="34" charset="0"/>
                          <a:cs typeface="Arial" pitchFamily="34" charset="0"/>
                        </a:rPr>
                        <a:t>mar-2007</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l"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299703">
                <a:tc>
                  <a:txBody>
                    <a:bodyPr/>
                    <a:lstStyle/>
                    <a:p>
                      <a:pPr algn="l" fontAlgn="b"/>
                      <a:r>
                        <a:rPr lang="es-CO" sz="1800" u="none" strike="noStrike" baseline="0" dirty="0" smtClean="0">
                          <a:effectLst/>
                          <a:latin typeface="Arial" pitchFamily="34" charset="0"/>
                          <a:cs typeface="Arial" pitchFamily="34" charset="0"/>
                        </a:rPr>
                        <a:t>Fecha de venta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fontAlgn="b"/>
                      <a:r>
                        <a:rPr lang="es-CO" sz="1800" b="0" i="0" u="none" strike="noStrike" dirty="0" smtClean="0">
                          <a:solidFill>
                            <a:srgbClr val="000000"/>
                          </a:solidFill>
                          <a:effectLst/>
                          <a:latin typeface="Arial" pitchFamily="34" charset="0"/>
                          <a:cs typeface="Arial" pitchFamily="34" charset="0"/>
                        </a:rPr>
                        <a:t>Jun-2014</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299703">
                <a:tc>
                  <a:txBody>
                    <a:bodyPr/>
                    <a:lstStyle/>
                    <a:p>
                      <a:pPr algn="l" fontAlgn="b"/>
                      <a:r>
                        <a:rPr lang="es-CO" sz="1800" u="none" strike="noStrike" dirty="0">
                          <a:effectLst/>
                          <a:latin typeface="Arial" pitchFamily="34" charset="0"/>
                          <a:cs typeface="Arial" pitchFamily="34" charset="0"/>
                        </a:rPr>
                        <a:t>Valor de </a:t>
                      </a:r>
                      <a:r>
                        <a:rPr lang="es-CO" sz="1800" u="none" strike="noStrike" dirty="0" smtClean="0">
                          <a:effectLst/>
                          <a:latin typeface="Arial" pitchFamily="34" charset="0"/>
                          <a:cs typeface="Arial" pitchFamily="34" charset="0"/>
                        </a:rPr>
                        <a:t>compra</a:t>
                      </a:r>
                      <a:endParaRPr lang="es-CO" sz="1800" u="none" strike="noStrike" baseline="0" dirty="0" smtClean="0">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r>
                        <a:rPr lang="es-CO" sz="1800" u="none" strike="noStrike" dirty="0">
                          <a:effectLst/>
                          <a:latin typeface="Arial" pitchFamily="34" charset="0"/>
                          <a:cs typeface="Arial" pitchFamily="34" charset="0"/>
                        </a:rPr>
                        <a:t>     100.000.000 </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299703">
                <a:tc>
                  <a:txBody>
                    <a:bodyPr/>
                    <a:lstStyle/>
                    <a:p>
                      <a:pPr algn="l"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299703">
                <a:tc>
                  <a:txBody>
                    <a:bodyPr/>
                    <a:lstStyle/>
                    <a:p>
                      <a:pPr algn="l" fontAlgn="b"/>
                      <a:r>
                        <a:rPr lang="es-CO" sz="1800" b="1" u="none" strike="noStrike" dirty="0">
                          <a:effectLst/>
                          <a:latin typeface="Arial" pitchFamily="34" charset="0"/>
                          <a:cs typeface="Arial" pitchFamily="34" charset="0"/>
                        </a:rPr>
                        <a:t>Valor de venta</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r>
                        <a:rPr lang="es-CO" sz="1800" b="1" u="none" strike="noStrike" dirty="0">
                          <a:effectLst/>
                          <a:latin typeface="Arial" pitchFamily="34" charset="0"/>
                          <a:cs typeface="Arial" pitchFamily="34" charset="0"/>
                        </a:rPr>
                        <a:t>     300.000.000 </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r>
                        <a:rPr lang="es-CO" sz="1800" b="1" u="none" strike="noStrike" dirty="0" smtClean="0">
                          <a:effectLst/>
                          <a:latin typeface="Arial" pitchFamily="34" charset="0"/>
                          <a:cs typeface="Arial" pitchFamily="34" charset="0"/>
                        </a:rPr>
                        <a:t>          </a:t>
                      </a:r>
                      <a:r>
                        <a:rPr lang="es-CO" sz="1800" b="1" u="none" strike="noStrike" dirty="0">
                          <a:effectLst/>
                          <a:latin typeface="Arial" pitchFamily="34" charset="0"/>
                          <a:cs typeface="Arial" pitchFamily="34" charset="0"/>
                        </a:rPr>
                        <a:t>300.000.000 </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299703">
                <a:tc>
                  <a:txBody>
                    <a:bodyPr/>
                    <a:lstStyle/>
                    <a:p>
                      <a:pPr algn="l"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299703">
                <a:tc>
                  <a:txBody>
                    <a:bodyPr/>
                    <a:lstStyle/>
                    <a:p>
                      <a:pPr algn="l" fontAlgn="b"/>
                      <a:r>
                        <a:rPr lang="es-CO" sz="1800" u="none" strike="noStrike" dirty="0">
                          <a:effectLst/>
                          <a:latin typeface="Arial" pitchFamily="34" charset="0"/>
                          <a:cs typeface="Arial" pitchFamily="34" charset="0"/>
                        </a:rPr>
                        <a:t>Costo fiscal a Dic. 31 de 2013</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r>
                        <a:rPr lang="es-CO" sz="1800" u="none" strike="noStrike" dirty="0">
                          <a:effectLst/>
                          <a:latin typeface="Arial" pitchFamily="34" charset="0"/>
                          <a:cs typeface="Arial" pitchFamily="34" charset="0"/>
                        </a:rPr>
                        <a:t>     110.000.000 </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589349">
                <a:tc>
                  <a:txBody>
                    <a:bodyPr/>
                    <a:lstStyle/>
                    <a:p>
                      <a:pPr algn="l" fontAlgn="b"/>
                      <a:r>
                        <a:rPr lang="es-CO" sz="1800" u="none" strike="noStrike" dirty="0">
                          <a:effectLst/>
                          <a:latin typeface="Arial" pitchFamily="34" charset="0"/>
                          <a:cs typeface="Arial" pitchFamily="34" charset="0"/>
                        </a:rPr>
                        <a:t>Reajuste fiscal 2014 proporcional (</a:t>
                      </a:r>
                      <a:r>
                        <a:rPr lang="es-CO" sz="1800" u="none" strike="noStrike" dirty="0" smtClean="0">
                          <a:effectLst/>
                          <a:latin typeface="Arial" pitchFamily="34" charset="0"/>
                          <a:cs typeface="Arial" pitchFamily="34" charset="0"/>
                        </a:rPr>
                        <a:t>110.000.000 </a:t>
                      </a:r>
                      <a:r>
                        <a:rPr lang="es-CO" sz="1800" u="none" strike="noStrike" dirty="0">
                          <a:effectLst/>
                          <a:latin typeface="Arial" pitchFamily="34" charset="0"/>
                          <a:cs typeface="Arial" pitchFamily="34" charset="0"/>
                        </a:rPr>
                        <a:t>x 2.89%/12 x 6)</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r>
                        <a:rPr lang="es-CO" sz="1800" u="none" strike="noStrike" dirty="0">
                          <a:effectLst/>
                          <a:latin typeface="Arial" pitchFamily="34" charset="0"/>
                          <a:cs typeface="Arial" pitchFamily="34" charset="0"/>
                        </a:rPr>
                        <a:t>         1.589.500 </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299703">
                <a:tc>
                  <a:txBody>
                    <a:bodyPr/>
                    <a:lstStyle/>
                    <a:p>
                      <a:pPr algn="l" fontAlgn="b"/>
                      <a:r>
                        <a:rPr lang="es-CO" sz="1800" b="1" u="none" strike="noStrike" dirty="0">
                          <a:effectLst/>
                          <a:latin typeface="Arial" pitchFamily="34" charset="0"/>
                          <a:cs typeface="Arial" pitchFamily="34" charset="0"/>
                        </a:rPr>
                        <a:t>Costo fiscal</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r>
                        <a:rPr lang="es-CO" sz="1800" b="1" u="none" strike="noStrike" dirty="0">
                          <a:effectLst/>
                          <a:latin typeface="Arial" pitchFamily="34" charset="0"/>
                          <a:cs typeface="Arial" pitchFamily="34" charset="0"/>
                        </a:rPr>
                        <a:t>     111.589.500 </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168094">
                <a:tc>
                  <a:txBody>
                    <a:bodyPr/>
                    <a:lstStyle/>
                    <a:p>
                      <a:pPr algn="l"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589349">
                <a:tc>
                  <a:txBody>
                    <a:bodyPr/>
                    <a:lstStyle/>
                    <a:p>
                      <a:pPr algn="l" fontAlgn="b"/>
                      <a:r>
                        <a:rPr lang="es-CO" sz="1800" b="1" u="none" strike="noStrike" dirty="0" smtClean="0">
                          <a:effectLst/>
                          <a:latin typeface="Arial" pitchFamily="34" charset="0"/>
                          <a:cs typeface="Arial" pitchFamily="34" charset="0"/>
                        </a:rPr>
                        <a:t>Costo Fiscal reajuste </a:t>
                      </a:r>
                      <a:r>
                        <a:rPr lang="es-CO" sz="1800" b="1" u="none" strike="noStrike" dirty="0">
                          <a:effectLst/>
                          <a:latin typeface="Arial" pitchFamily="34" charset="0"/>
                          <a:cs typeface="Arial" pitchFamily="34" charset="0"/>
                        </a:rPr>
                        <a:t>según tabla ($100.000.000 x </a:t>
                      </a:r>
                      <a:r>
                        <a:rPr lang="es-CO" sz="1800" b="1" u="none" strike="noStrike" dirty="0" smtClean="0">
                          <a:effectLst/>
                          <a:latin typeface="Arial" pitchFamily="34" charset="0"/>
                          <a:cs typeface="Arial" pitchFamily="34" charset="0"/>
                        </a:rPr>
                        <a:t>1.28)</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r" fontAlgn="b"/>
                      <a:r>
                        <a:rPr lang="es-CO" sz="1800" u="none" strike="noStrike" dirty="0">
                          <a:effectLst/>
                          <a:latin typeface="Arial" pitchFamily="34" charset="0"/>
                          <a:cs typeface="Arial" pitchFamily="34" charset="0"/>
                        </a:rPr>
                        <a:t>           </a:t>
                      </a:r>
                      <a:r>
                        <a:rPr lang="es-CO" sz="1800" b="1" u="none" strike="noStrike" dirty="0" smtClean="0">
                          <a:effectLst/>
                          <a:latin typeface="Arial" pitchFamily="34" charset="0"/>
                          <a:cs typeface="Arial" pitchFamily="34" charset="0"/>
                        </a:rPr>
                        <a:t>128.000.000</a:t>
                      </a:r>
                      <a:r>
                        <a:rPr lang="es-CO" sz="1800" u="none" strike="noStrike" dirty="0" smtClean="0">
                          <a:effectLst/>
                          <a:latin typeface="Arial" pitchFamily="34" charset="0"/>
                          <a:cs typeface="Arial" pitchFamily="34" charset="0"/>
                        </a:rPr>
                        <a:t> </a:t>
                      </a:r>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r>
              <a:tr h="299703">
                <a:tc>
                  <a:txBody>
                    <a:bodyPr/>
                    <a:lstStyle/>
                    <a:p>
                      <a:pPr algn="l"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r"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gn="r"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r h="299703">
                <a:tc>
                  <a:txBody>
                    <a:bodyPr/>
                    <a:lstStyle/>
                    <a:p>
                      <a:pPr algn="l" fontAlgn="b"/>
                      <a:r>
                        <a:rPr lang="es-CO" sz="1800" b="1" u="none" strike="noStrike" dirty="0">
                          <a:effectLst/>
                          <a:latin typeface="Arial" pitchFamily="34" charset="0"/>
                          <a:cs typeface="Arial" pitchFamily="34" charset="0"/>
                        </a:rPr>
                        <a:t>Utilidad</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b="1" u="none" strike="noStrike" dirty="0">
                          <a:effectLst/>
                          <a:latin typeface="Arial" pitchFamily="34" charset="0"/>
                          <a:cs typeface="Arial" pitchFamily="34" charset="0"/>
                        </a:rPr>
                        <a:t>     188.410.500 </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CO" sz="1800" b="1" u="none" strike="noStrike" dirty="0" smtClean="0">
                          <a:effectLst/>
                          <a:latin typeface="Arial" pitchFamily="34" charset="0"/>
                          <a:cs typeface="Arial" pitchFamily="34" charset="0"/>
                        </a:rPr>
                        <a:t>          172.000.000 </a:t>
                      </a:r>
                      <a:endParaRPr lang="es-CO" sz="1800" b="1"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9703">
                <a:tc>
                  <a:txBody>
                    <a:bodyPr/>
                    <a:lstStyle/>
                    <a:p>
                      <a:pPr algn="l"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tc>
                  <a:txBody>
                    <a:bodyPr/>
                    <a:lstStyle/>
                    <a:p>
                      <a:pPr algn="l"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T w="12700" cap="flat" cmpd="sng" algn="ctr">
                      <a:solidFill>
                        <a:schemeClr val="tx1"/>
                      </a:solidFill>
                      <a:prstDash val="solid"/>
                      <a:round/>
                      <a:headEnd type="none" w="med" len="med"/>
                      <a:tailEnd type="none" w="med" len="med"/>
                    </a:lnT>
                    <a:solidFill>
                      <a:schemeClr val="bg1"/>
                    </a:solidFill>
                  </a:tcPr>
                </a:tc>
                <a:tc>
                  <a:txBody>
                    <a:bodyPr/>
                    <a:lstStyle/>
                    <a:p>
                      <a:pPr algn="l"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299703">
                <a:tc>
                  <a:txBody>
                    <a:bodyPr/>
                    <a:lstStyle/>
                    <a:p>
                      <a:pPr algn="l"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B w="12700" cap="flat" cmpd="sng" algn="ctr">
                      <a:solidFill>
                        <a:schemeClr val="tx1"/>
                      </a:solidFill>
                      <a:prstDash val="solid"/>
                      <a:round/>
                      <a:headEnd type="none" w="med" len="med"/>
                      <a:tailEnd type="none" w="med" len="med"/>
                    </a:lnB>
                    <a:solidFill>
                      <a:schemeClr val="bg1"/>
                    </a:solidFill>
                  </a:tcPr>
                </a:tc>
                <a:tc>
                  <a:txBody>
                    <a:bodyPr/>
                    <a:lstStyle/>
                    <a:p>
                      <a:pPr algn="l" fontAlgn="b"/>
                      <a:endParaRPr lang="es-CO" sz="1800" b="0" i="0" u="none" strike="noStrike" dirty="0">
                        <a:solidFill>
                          <a:srgbClr val="000000"/>
                        </a:solidFill>
                        <a:effectLst/>
                        <a:latin typeface="Arial" pitchFamily="34" charset="0"/>
                        <a:cs typeface="Arial"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6 Flecha izquierda y arriba"/>
          <p:cNvSpPr/>
          <p:nvPr/>
        </p:nvSpPr>
        <p:spPr>
          <a:xfrm>
            <a:off x="5004048" y="6237312"/>
            <a:ext cx="3240360" cy="360040"/>
          </a:xfrm>
          <a:prstGeom prst="leftUpArrow">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s-CO"/>
          </a:p>
        </p:txBody>
      </p:sp>
      <p:sp>
        <p:nvSpPr>
          <p:cNvPr id="8" name="7 Rectángulo redondeado"/>
          <p:cNvSpPr/>
          <p:nvPr/>
        </p:nvSpPr>
        <p:spPr>
          <a:xfrm>
            <a:off x="971599" y="6309320"/>
            <a:ext cx="3581647" cy="288032"/>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s-CO" sz="2000" b="1" dirty="0" smtClean="0"/>
              <a:t>Ganancia Ocasional</a:t>
            </a:r>
            <a:endParaRPr lang="es-CO" sz="2000" b="1" dirty="0"/>
          </a:p>
        </p:txBody>
      </p:sp>
    </p:spTree>
    <p:extLst>
      <p:ext uri="{BB962C8B-B14F-4D97-AF65-F5344CB8AC3E}">
        <p14:creationId xmlns:p14="http://schemas.microsoft.com/office/powerpoint/2010/main" val="30839561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6 Marcador de pie de página"/>
          <p:cNvSpPr>
            <a:spLocks noGrp="1"/>
          </p:cNvSpPr>
          <p:nvPr>
            <p:ph type="ftr" sz="quarter" idx="11"/>
          </p:nvPr>
        </p:nvSpPr>
        <p:spPr/>
        <p:txBody>
          <a:bodyPr/>
          <a:lstStyle/>
          <a:p>
            <a:pPr algn="l"/>
            <a:r>
              <a:rPr lang="es-CO" dirty="0" smtClean="0">
                <a:solidFill>
                  <a:schemeClr val="bg1"/>
                </a:solidFill>
              </a:rPr>
              <a:t>Rafael Antonio Duarte  Nieto - Contador Público Tributarista</a:t>
            </a:r>
            <a:endParaRPr lang="es-CO" dirty="0">
              <a:solidFill>
                <a:schemeClr val="bg1"/>
              </a:solidFill>
            </a:endParaRPr>
          </a:p>
        </p:txBody>
      </p:sp>
      <p:sp>
        <p:nvSpPr>
          <p:cNvPr id="114719" name="21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fld id="{266FB99A-3092-4EA6-8E11-913BE7F2C26B}" type="slidenum">
              <a:rPr lang="es-ES" altLang="es-CO" sz="1400">
                <a:latin typeface="Times New Roman" panose="02020603050405020304" pitchFamily="18" charset="0"/>
              </a:rPr>
              <a:pPr>
                <a:spcBef>
                  <a:spcPct val="0"/>
                </a:spcBef>
                <a:buFontTx/>
                <a:buNone/>
              </a:pPr>
              <a:t>39</a:t>
            </a:fld>
            <a:endParaRPr lang="es-ES" altLang="es-CO" sz="1400">
              <a:latin typeface="Times New Roman" panose="02020603050405020304" pitchFamily="18" charset="0"/>
            </a:endParaRPr>
          </a:p>
        </p:txBody>
      </p:sp>
      <p:sp>
        <p:nvSpPr>
          <p:cNvPr id="7" name="AutoShape 3"/>
          <p:cNvSpPr>
            <a:spLocks noChangeArrowheads="1"/>
          </p:cNvSpPr>
          <p:nvPr/>
        </p:nvSpPr>
        <p:spPr bwMode="auto">
          <a:xfrm>
            <a:off x="1715457" y="79648"/>
            <a:ext cx="5520839" cy="1333128"/>
          </a:xfrm>
          <a:prstGeom prst="bevel">
            <a:avLst>
              <a:gd name="adj" fmla="val 12500"/>
            </a:avLst>
          </a:prstGeom>
          <a:solidFill>
            <a:schemeClr val="accent1">
              <a:lumMod val="60000"/>
              <a:lumOff val="40000"/>
            </a:schemeClr>
          </a:solidFill>
          <a:ln>
            <a:solidFill>
              <a:schemeClr val="bg1"/>
            </a:solidFill>
            <a:headEnd type="none" w="sm" len="sm"/>
            <a:tailEnd type="none" w="sm" len="sm"/>
          </a:ln>
        </p:spPr>
        <p:style>
          <a:lnRef idx="2">
            <a:schemeClr val="accent3"/>
          </a:lnRef>
          <a:fillRef idx="1">
            <a:schemeClr val="lt1"/>
          </a:fillRef>
          <a:effectRef idx="0">
            <a:schemeClr val="accent3"/>
          </a:effectRef>
          <a:fontRef idx="minor">
            <a:schemeClr val="dk1"/>
          </a:fontRef>
        </p:style>
        <p:txBody>
          <a:bodyPr wrap="none" anchor="ctr"/>
          <a:lstStyle/>
          <a:p>
            <a:pPr algn="ctr" eaLnBrk="1" hangingPunct="1">
              <a:defRPr/>
            </a:pPr>
            <a:r>
              <a:rPr lang="es-ES_tradnl" sz="2000" b="1" dirty="0" smtClean="0">
                <a:latin typeface="Arial" charset="0"/>
              </a:rPr>
              <a:t>COSTO FISCAL ACCIONES Y APORTES</a:t>
            </a:r>
          </a:p>
          <a:p>
            <a:pPr algn="ctr" eaLnBrk="1" hangingPunct="1">
              <a:defRPr/>
            </a:pPr>
            <a:r>
              <a:rPr lang="es-ES_tradnl" sz="2000" b="1" dirty="0" smtClean="0">
                <a:latin typeface="Arial" charset="0"/>
              </a:rPr>
              <a:t>PERSONAS NATURALES</a:t>
            </a:r>
            <a:endParaRPr lang="es-ES_tradnl" sz="2000" b="1" dirty="0">
              <a:latin typeface="Arial" charset="0"/>
            </a:endParaRPr>
          </a:p>
        </p:txBody>
      </p:sp>
      <p:sp>
        <p:nvSpPr>
          <p:cNvPr id="8" name="AutoShape 10"/>
          <p:cNvSpPr>
            <a:spLocks noChangeArrowheads="1"/>
          </p:cNvSpPr>
          <p:nvPr/>
        </p:nvSpPr>
        <p:spPr bwMode="auto">
          <a:xfrm>
            <a:off x="5148064" y="4584576"/>
            <a:ext cx="3273091" cy="1652736"/>
          </a:xfrm>
          <a:prstGeom prst="bevel">
            <a:avLst>
              <a:gd name="adj" fmla="val 12500"/>
            </a:avLst>
          </a:prstGeom>
          <a:ln>
            <a:headEnd type="none" w="sm" len="sm"/>
            <a:tailEnd type="none" w="sm" len="sm"/>
          </a:ln>
        </p:spPr>
        <p:style>
          <a:lnRef idx="2">
            <a:schemeClr val="accent3"/>
          </a:lnRef>
          <a:fillRef idx="1">
            <a:schemeClr val="lt1"/>
          </a:fillRef>
          <a:effectRef idx="0">
            <a:schemeClr val="accent3"/>
          </a:effectRef>
          <a:fontRef idx="minor">
            <a:schemeClr val="dk1"/>
          </a:fontRef>
        </p:style>
        <p:txBody>
          <a:bodyPr wrap="none" anchor="ct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s-ES_tradnl" altLang="es-CO" sz="1000">
              <a:latin typeface="Arial" panose="020B0604020202020204" pitchFamily="34" charset="0"/>
            </a:endParaRPr>
          </a:p>
        </p:txBody>
      </p:sp>
      <p:sp>
        <p:nvSpPr>
          <p:cNvPr id="9" name="AutoShape 11"/>
          <p:cNvSpPr>
            <a:spLocks noChangeArrowheads="1"/>
          </p:cNvSpPr>
          <p:nvPr/>
        </p:nvSpPr>
        <p:spPr bwMode="auto">
          <a:xfrm>
            <a:off x="683568" y="1844824"/>
            <a:ext cx="2592288" cy="1224136"/>
          </a:xfrm>
          <a:prstGeom prst="bevel">
            <a:avLst>
              <a:gd name="adj" fmla="val 12500"/>
            </a:avLst>
          </a:prstGeom>
          <a:ln>
            <a:headEnd type="none" w="sm" len="sm"/>
            <a:tailEnd type="none" w="sm" len="sm"/>
          </a:ln>
        </p:spPr>
        <p:style>
          <a:lnRef idx="2">
            <a:schemeClr val="accent3"/>
          </a:lnRef>
          <a:fillRef idx="1">
            <a:schemeClr val="lt1"/>
          </a:fillRef>
          <a:effectRef idx="0">
            <a:schemeClr val="accent3"/>
          </a:effectRef>
          <a:fontRef idx="minor">
            <a:schemeClr val="dk1"/>
          </a:fontRef>
        </p:style>
        <p:txBody>
          <a:bodyPr wrap="none" anchor="ct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s-ES_tradnl" altLang="es-CO" sz="1000">
              <a:latin typeface="Arial" panose="020B0604020202020204" pitchFamily="34" charset="0"/>
            </a:endParaRPr>
          </a:p>
        </p:txBody>
      </p:sp>
      <p:sp>
        <p:nvSpPr>
          <p:cNvPr id="10" name="Text Box 13"/>
          <p:cNvSpPr txBox="1">
            <a:spLocks noChangeArrowheads="1"/>
          </p:cNvSpPr>
          <p:nvPr/>
        </p:nvSpPr>
        <p:spPr bwMode="auto">
          <a:xfrm>
            <a:off x="5344448" y="4917320"/>
            <a:ext cx="302433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50000"/>
              </a:spcBef>
              <a:buFontTx/>
              <a:buNone/>
            </a:pPr>
            <a:r>
              <a:rPr lang="es-ES" altLang="es-CO" sz="2000" b="1" dirty="0">
                <a:latin typeface="Arial" panose="020B0604020202020204" pitchFamily="34" charset="0"/>
              </a:rPr>
              <a:t>COSTO ADQUISICIÓN MÁS EL INCREMENTO DE I.P.C (TABLA)</a:t>
            </a:r>
          </a:p>
        </p:txBody>
      </p:sp>
      <p:sp>
        <p:nvSpPr>
          <p:cNvPr id="12" name="Text Box 4"/>
          <p:cNvSpPr txBox="1">
            <a:spLocks noChangeArrowheads="1"/>
          </p:cNvSpPr>
          <p:nvPr/>
        </p:nvSpPr>
        <p:spPr bwMode="auto">
          <a:xfrm>
            <a:off x="835968" y="2060848"/>
            <a:ext cx="232322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50000"/>
              </a:spcBef>
              <a:buFontTx/>
              <a:buNone/>
            </a:pPr>
            <a:r>
              <a:rPr lang="es-ES" altLang="es-CO" sz="2000" b="1" dirty="0">
                <a:latin typeface="Arial" panose="020B0604020202020204" pitchFamily="34" charset="0"/>
              </a:rPr>
              <a:t>VALOR ADQUISICIÓN</a:t>
            </a:r>
          </a:p>
        </p:txBody>
      </p:sp>
      <p:sp>
        <p:nvSpPr>
          <p:cNvPr id="13" name="AutoShape 11"/>
          <p:cNvSpPr>
            <a:spLocks noChangeArrowheads="1"/>
          </p:cNvSpPr>
          <p:nvPr/>
        </p:nvSpPr>
        <p:spPr bwMode="auto">
          <a:xfrm>
            <a:off x="2843808" y="3212976"/>
            <a:ext cx="2592288" cy="1224136"/>
          </a:xfrm>
          <a:prstGeom prst="bevel">
            <a:avLst>
              <a:gd name="adj" fmla="val 12500"/>
            </a:avLst>
          </a:prstGeom>
          <a:ln>
            <a:headEnd type="none" w="sm" len="sm"/>
            <a:tailEnd type="none" w="sm" len="sm"/>
          </a:ln>
        </p:spPr>
        <p:style>
          <a:lnRef idx="2">
            <a:schemeClr val="accent3"/>
          </a:lnRef>
          <a:fillRef idx="1">
            <a:schemeClr val="lt1"/>
          </a:fillRef>
          <a:effectRef idx="0">
            <a:schemeClr val="accent3"/>
          </a:effectRef>
          <a:fontRef idx="minor">
            <a:schemeClr val="dk1"/>
          </a:fontRef>
        </p:style>
        <p:txBody>
          <a:bodyPr wrap="none" anchor="ct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eaLnBrk="1" hangingPunct="1">
              <a:spcBef>
                <a:spcPct val="0"/>
              </a:spcBef>
              <a:buFontTx/>
              <a:buNone/>
            </a:pPr>
            <a:endParaRPr lang="es-ES_tradnl" altLang="es-CO" sz="1000">
              <a:latin typeface="Arial" panose="020B0604020202020204" pitchFamily="34" charset="0"/>
            </a:endParaRPr>
          </a:p>
        </p:txBody>
      </p:sp>
      <p:sp>
        <p:nvSpPr>
          <p:cNvPr id="14" name="Text Box 4"/>
          <p:cNvSpPr txBox="1">
            <a:spLocks noChangeArrowheads="1"/>
          </p:cNvSpPr>
          <p:nvPr/>
        </p:nvSpPr>
        <p:spPr bwMode="auto">
          <a:xfrm>
            <a:off x="3139008" y="3501008"/>
            <a:ext cx="192333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lgn="ctr" eaLnBrk="1" hangingPunct="1">
              <a:spcBef>
                <a:spcPct val="50000"/>
              </a:spcBef>
              <a:buFontTx/>
              <a:buNone/>
            </a:pPr>
            <a:r>
              <a:rPr lang="es-ES" altLang="es-CO" sz="2000" b="1" dirty="0" smtClean="0">
                <a:latin typeface="Arial" panose="020B0604020202020204" pitchFamily="34" charset="0"/>
              </a:rPr>
              <a:t>COSTO FISCAL</a:t>
            </a:r>
            <a:endParaRPr lang="es-ES" altLang="es-CO" sz="2000" b="1" dirty="0">
              <a:latin typeface="Arial" panose="020B0604020202020204" pitchFamily="34" charset="0"/>
            </a:endParaRPr>
          </a:p>
        </p:txBody>
      </p:sp>
      <p:sp>
        <p:nvSpPr>
          <p:cNvPr id="2" name="AutoShape 2" descr="Resultado de imagen para gifs palabra n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3" name="AutoShape 4" descr="Resultado de imagen para gifs palabra n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12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7904" y="5661248"/>
            <a:ext cx="1152128"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4" descr="Flecha animada"/>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6566151">
            <a:off x="2894225" y="5298175"/>
            <a:ext cx="396117" cy="1241960"/>
          </a:xfrm>
          <a:prstGeom prst="rect">
            <a:avLst/>
          </a:prstGeom>
          <a:noFill/>
          <a:extLst>
            <a:ext uri="{909E8E84-426E-40DD-AFC4-6F175D3DCCD1}">
              <a14:hiddenFill xmlns:a14="http://schemas.microsoft.com/office/drawing/2010/main">
                <a:solidFill>
                  <a:srgbClr val="FFFFFF"/>
                </a:solidFill>
              </a14:hiddenFill>
            </a:ext>
          </a:extLst>
        </p:spPr>
      </p:pic>
      <p:sp>
        <p:nvSpPr>
          <p:cNvPr id="4" name="3 Flecha a la derecha con bandas"/>
          <p:cNvSpPr/>
          <p:nvPr/>
        </p:nvSpPr>
        <p:spPr>
          <a:xfrm rot="5400000">
            <a:off x="3485326" y="2391438"/>
            <a:ext cx="672628" cy="803536"/>
          </a:xfrm>
          <a:prstGeom prst="stripedRightArrow">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0" name="19 Flecha a la derecha con bandas"/>
          <p:cNvSpPr/>
          <p:nvPr/>
        </p:nvSpPr>
        <p:spPr>
          <a:xfrm rot="5400000">
            <a:off x="6221630" y="3771038"/>
            <a:ext cx="672628" cy="803536"/>
          </a:xfrm>
          <a:prstGeom prst="stripedRightArrow">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Elipse"/>
          <p:cNvSpPr/>
          <p:nvPr/>
        </p:nvSpPr>
        <p:spPr>
          <a:xfrm>
            <a:off x="612775" y="5157192"/>
            <a:ext cx="1943001" cy="1302241"/>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a:solidFill>
                  <a:schemeClr val="tx1"/>
                </a:solidFill>
                <a:latin typeface="Arial" panose="020B0604020202020204" pitchFamily="34" charset="0"/>
                <a:cs typeface="Arial" panose="020B0604020202020204" pitchFamily="34" charset="0"/>
              </a:rPr>
              <a:t>Valor intrínseco o de bolsa</a:t>
            </a:r>
          </a:p>
        </p:txBody>
      </p:sp>
    </p:spTree>
    <p:extLst>
      <p:ext uri="{BB962C8B-B14F-4D97-AF65-F5344CB8AC3E}">
        <p14:creationId xmlns:p14="http://schemas.microsoft.com/office/powerpoint/2010/main" val="20916889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Diagrama"/>
          <p:cNvGraphicFramePr/>
          <p:nvPr>
            <p:extLst>
              <p:ext uri="{D42A27DB-BD31-4B8C-83A1-F6EECF244321}">
                <p14:modId xmlns:p14="http://schemas.microsoft.com/office/powerpoint/2010/main" val="1782149209"/>
              </p:ext>
            </p:extLst>
          </p:nvPr>
        </p:nvGraphicFramePr>
        <p:xfrm>
          <a:off x="1691680" y="-27384"/>
          <a:ext cx="6046441" cy="864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7 Abrir llave"/>
          <p:cNvSpPr/>
          <p:nvPr/>
        </p:nvSpPr>
        <p:spPr>
          <a:xfrm>
            <a:off x="2339752" y="1124744"/>
            <a:ext cx="864096" cy="5040560"/>
          </a:xfrm>
          <a:prstGeom prst="lef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s-CO"/>
          </a:p>
        </p:txBody>
      </p:sp>
      <p:sp>
        <p:nvSpPr>
          <p:cNvPr id="10" name="1 Título"/>
          <p:cNvSpPr txBox="1">
            <a:spLocks/>
          </p:cNvSpPr>
          <p:nvPr/>
        </p:nvSpPr>
        <p:spPr>
          <a:xfrm>
            <a:off x="539552" y="3068960"/>
            <a:ext cx="1725961" cy="1152127"/>
          </a:xfrm>
          <a:prstGeom prst="rect">
            <a:avLst/>
          </a:prstGeom>
          <a:ln>
            <a:solidFill>
              <a:schemeClr val="tx1">
                <a:lumMod val="95000"/>
                <a:lumOff val="5000"/>
              </a:schemeClr>
            </a:solidFill>
          </a:ln>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s-CO" sz="2000" b="1"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Personas Naturales y Asimiladas</a:t>
            </a:r>
          </a:p>
        </p:txBody>
      </p:sp>
      <p:sp>
        <p:nvSpPr>
          <p:cNvPr id="9" name="8 Rectángulo"/>
          <p:cNvSpPr/>
          <p:nvPr/>
        </p:nvSpPr>
        <p:spPr>
          <a:xfrm>
            <a:off x="3131840" y="1700808"/>
            <a:ext cx="1944216" cy="864096"/>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solidFill>
                  <a:schemeClr val="tx1"/>
                </a:solidFill>
              </a:rPr>
              <a:t>Residentes</a:t>
            </a:r>
          </a:p>
        </p:txBody>
      </p:sp>
      <p:sp>
        <p:nvSpPr>
          <p:cNvPr id="12" name="11 Rectángulo"/>
          <p:cNvSpPr/>
          <p:nvPr/>
        </p:nvSpPr>
        <p:spPr>
          <a:xfrm>
            <a:off x="3131840" y="4941168"/>
            <a:ext cx="1944216" cy="864096"/>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solidFill>
                  <a:schemeClr val="tx1"/>
                </a:solidFill>
              </a:rPr>
              <a:t>No Residentes</a:t>
            </a:r>
          </a:p>
        </p:txBody>
      </p:sp>
      <p:sp>
        <p:nvSpPr>
          <p:cNvPr id="13" name="12 Abrir llave"/>
          <p:cNvSpPr/>
          <p:nvPr/>
        </p:nvSpPr>
        <p:spPr>
          <a:xfrm>
            <a:off x="5292080" y="1052736"/>
            <a:ext cx="864096" cy="2151856"/>
          </a:xfrm>
          <a:prstGeom prst="lef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s-CO"/>
          </a:p>
        </p:txBody>
      </p:sp>
      <p:sp>
        <p:nvSpPr>
          <p:cNvPr id="14" name="13 Rectángulo"/>
          <p:cNvSpPr/>
          <p:nvPr/>
        </p:nvSpPr>
        <p:spPr>
          <a:xfrm>
            <a:off x="6084168" y="1268760"/>
            <a:ext cx="1944216" cy="576064"/>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solidFill>
                  <a:schemeClr val="tx1"/>
                </a:solidFill>
              </a:rPr>
              <a:t>Nacionales</a:t>
            </a:r>
          </a:p>
        </p:txBody>
      </p:sp>
      <p:sp>
        <p:nvSpPr>
          <p:cNvPr id="16" name="15 Rectángulo"/>
          <p:cNvSpPr/>
          <p:nvPr/>
        </p:nvSpPr>
        <p:spPr>
          <a:xfrm>
            <a:off x="6084168" y="2420888"/>
            <a:ext cx="1944216" cy="576064"/>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solidFill>
                  <a:schemeClr val="tx1"/>
                </a:solidFill>
              </a:rPr>
              <a:t>Extranjeras</a:t>
            </a:r>
          </a:p>
        </p:txBody>
      </p:sp>
      <p:sp>
        <p:nvSpPr>
          <p:cNvPr id="17" name="16 Abrir llave"/>
          <p:cNvSpPr/>
          <p:nvPr/>
        </p:nvSpPr>
        <p:spPr>
          <a:xfrm>
            <a:off x="5292080" y="4301480"/>
            <a:ext cx="864096" cy="2151856"/>
          </a:xfrm>
          <a:prstGeom prst="lef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s-CO"/>
          </a:p>
        </p:txBody>
      </p:sp>
      <p:sp>
        <p:nvSpPr>
          <p:cNvPr id="18" name="17 Rectángulo"/>
          <p:cNvSpPr/>
          <p:nvPr/>
        </p:nvSpPr>
        <p:spPr>
          <a:xfrm>
            <a:off x="6084168" y="4517504"/>
            <a:ext cx="1944216" cy="576064"/>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solidFill>
                  <a:schemeClr val="tx1"/>
                </a:solidFill>
              </a:rPr>
              <a:t>Nacionales</a:t>
            </a:r>
          </a:p>
        </p:txBody>
      </p:sp>
      <p:sp>
        <p:nvSpPr>
          <p:cNvPr id="19" name="18 Rectángulo"/>
          <p:cNvSpPr/>
          <p:nvPr/>
        </p:nvSpPr>
        <p:spPr>
          <a:xfrm>
            <a:off x="6084168" y="5669632"/>
            <a:ext cx="1944216" cy="576064"/>
          </a:xfrm>
          <a:prstGeom prst="rect">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solidFill>
                  <a:schemeClr val="tx1"/>
                </a:solidFill>
              </a:rPr>
              <a:t>Extranjeras</a:t>
            </a:r>
          </a:p>
        </p:txBody>
      </p:sp>
    </p:spTree>
    <p:extLst>
      <p:ext uri="{BB962C8B-B14F-4D97-AF65-F5344CB8AC3E}">
        <p14:creationId xmlns:p14="http://schemas.microsoft.com/office/powerpoint/2010/main" val="165268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80">
                                          <p:stCondLst>
                                            <p:cond delay="0"/>
                                          </p:stCondLst>
                                        </p:cTn>
                                        <p:tgtEl>
                                          <p:spTgt spid="9"/>
                                        </p:tgtEl>
                                      </p:cBhvr>
                                    </p:animEffect>
                                    <p:anim calcmode="lin" valueType="num">
                                      <p:cBhvr>
                                        <p:cTn id="8"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3" dur="26">
                                          <p:stCondLst>
                                            <p:cond delay="650"/>
                                          </p:stCondLst>
                                        </p:cTn>
                                        <p:tgtEl>
                                          <p:spTgt spid="9"/>
                                        </p:tgtEl>
                                      </p:cBhvr>
                                      <p:to x="100000" y="60000"/>
                                    </p:animScale>
                                    <p:animScale>
                                      <p:cBhvr>
                                        <p:cTn id="14" dur="166" decel="50000">
                                          <p:stCondLst>
                                            <p:cond delay="676"/>
                                          </p:stCondLst>
                                        </p:cTn>
                                        <p:tgtEl>
                                          <p:spTgt spid="9"/>
                                        </p:tgtEl>
                                      </p:cBhvr>
                                      <p:to x="100000" y="100000"/>
                                    </p:animScale>
                                    <p:animScale>
                                      <p:cBhvr>
                                        <p:cTn id="15" dur="26">
                                          <p:stCondLst>
                                            <p:cond delay="1312"/>
                                          </p:stCondLst>
                                        </p:cTn>
                                        <p:tgtEl>
                                          <p:spTgt spid="9"/>
                                        </p:tgtEl>
                                      </p:cBhvr>
                                      <p:to x="100000" y="80000"/>
                                    </p:animScale>
                                    <p:animScale>
                                      <p:cBhvr>
                                        <p:cTn id="16" dur="166" decel="50000">
                                          <p:stCondLst>
                                            <p:cond delay="1338"/>
                                          </p:stCondLst>
                                        </p:cTn>
                                        <p:tgtEl>
                                          <p:spTgt spid="9"/>
                                        </p:tgtEl>
                                      </p:cBhvr>
                                      <p:to x="100000" y="100000"/>
                                    </p:animScale>
                                    <p:animScale>
                                      <p:cBhvr>
                                        <p:cTn id="17" dur="26">
                                          <p:stCondLst>
                                            <p:cond delay="1642"/>
                                          </p:stCondLst>
                                        </p:cTn>
                                        <p:tgtEl>
                                          <p:spTgt spid="9"/>
                                        </p:tgtEl>
                                      </p:cBhvr>
                                      <p:to x="100000" y="90000"/>
                                    </p:animScale>
                                    <p:animScale>
                                      <p:cBhvr>
                                        <p:cTn id="18" dur="166" decel="50000">
                                          <p:stCondLst>
                                            <p:cond delay="1668"/>
                                          </p:stCondLst>
                                        </p:cTn>
                                        <p:tgtEl>
                                          <p:spTgt spid="9"/>
                                        </p:tgtEl>
                                      </p:cBhvr>
                                      <p:to x="100000" y="100000"/>
                                    </p:animScale>
                                    <p:animScale>
                                      <p:cBhvr>
                                        <p:cTn id="19" dur="26">
                                          <p:stCondLst>
                                            <p:cond delay="1808"/>
                                          </p:stCondLst>
                                        </p:cTn>
                                        <p:tgtEl>
                                          <p:spTgt spid="9"/>
                                        </p:tgtEl>
                                      </p:cBhvr>
                                      <p:to x="100000" y="95000"/>
                                    </p:animScale>
                                    <p:animScale>
                                      <p:cBhvr>
                                        <p:cTn id="20" dur="166" decel="50000">
                                          <p:stCondLst>
                                            <p:cond delay="1834"/>
                                          </p:stCondLst>
                                        </p:cTn>
                                        <p:tgtEl>
                                          <p:spTgt spid="9"/>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down)">
                                      <p:cBhvr>
                                        <p:cTn id="23" dur="580">
                                          <p:stCondLst>
                                            <p:cond delay="0"/>
                                          </p:stCondLst>
                                        </p:cTn>
                                        <p:tgtEl>
                                          <p:spTgt spid="13"/>
                                        </p:tgtEl>
                                      </p:cBhvr>
                                    </p:animEffect>
                                    <p:anim calcmode="lin" valueType="num">
                                      <p:cBhvr>
                                        <p:cTn id="2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29" dur="26">
                                          <p:stCondLst>
                                            <p:cond delay="650"/>
                                          </p:stCondLst>
                                        </p:cTn>
                                        <p:tgtEl>
                                          <p:spTgt spid="13"/>
                                        </p:tgtEl>
                                      </p:cBhvr>
                                      <p:to x="100000" y="60000"/>
                                    </p:animScale>
                                    <p:animScale>
                                      <p:cBhvr>
                                        <p:cTn id="30" dur="166" decel="50000">
                                          <p:stCondLst>
                                            <p:cond delay="676"/>
                                          </p:stCondLst>
                                        </p:cTn>
                                        <p:tgtEl>
                                          <p:spTgt spid="13"/>
                                        </p:tgtEl>
                                      </p:cBhvr>
                                      <p:to x="100000" y="100000"/>
                                    </p:animScale>
                                    <p:animScale>
                                      <p:cBhvr>
                                        <p:cTn id="31" dur="26">
                                          <p:stCondLst>
                                            <p:cond delay="1312"/>
                                          </p:stCondLst>
                                        </p:cTn>
                                        <p:tgtEl>
                                          <p:spTgt spid="13"/>
                                        </p:tgtEl>
                                      </p:cBhvr>
                                      <p:to x="100000" y="80000"/>
                                    </p:animScale>
                                    <p:animScale>
                                      <p:cBhvr>
                                        <p:cTn id="32" dur="166" decel="50000">
                                          <p:stCondLst>
                                            <p:cond delay="1338"/>
                                          </p:stCondLst>
                                        </p:cTn>
                                        <p:tgtEl>
                                          <p:spTgt spid="13"/>
                                        </p:tgtEl>
                                      </p:cBhvr>
                                      <p:to x="100000" y="100000"/>
                                    </p:animScale>
                                    <p:animScale>
                                      <p:cBhvr>
                                        <p:cTn id="33" dur="26">
                                          <p:stCondLst>
                                            <p:cond delay="1642"/>
                                          </p:stCondLst>
                                        </p:cTn>
                                        <p:tgtEl>
                                          <p:spTgt spid="13"/>
                                        </p:tgtEl>
                                      </p:cBhvr>
                                      <p:to x="100000" y="90000"/>
                                    </p:animScale>
                                    <p:animScale>
                                      <p:cBhvr>
                                        <p:cTn id="34" dur="166" decel="50000">
                                          <p:stCondLst>
                                            <p:cond delay="1668"/>
                                          </p:stCondLst>
                                        </p:cTn>
                                        <p:tgtEl>
                                          <p:spTgt spid="13"/>
                                        </p:tgtEl>
                                      </p:cBhvr>
                                      <p:to x="100000" y="100000"/>
                                    </p:animScale>
                                    <p:animScale>
                                      <p:cBhvr>
                                        <p:cTn id="35" dur="26">
                                          <p:stCondLst>
                                            <p:cond delay="1808"/>
                                          </p:stCondLst>
                                        </p:cTn>
                                        <p:tgtEl>
                                          <p:spTgt spid="13"/>
                                        </p:tgtEl>
                                      </p:cBhvr>
                                      <p:to x="100000" y="95000"/>
                                    </p:animScale>
                                    <p:animScale>
                                      <p:cBhvr>
                                        <p:cTn id="36" dur="166" decel="50000">
                                          <p:stCondLst>
                                            <p:cond delay="1834"/>
                                          </p:stCondLst>
                                        </p:cTn>
                                        <p:tgtEl>
                                          <p:spTgt spid="13"/>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down)">
                                      <p:cBhvr>
                                        <p:cTn id="39" dur="580">
                                          <p:stCondLst>
                                            <p:cond delay="0"/>
                                          </p:stCondLst>
                                        </p:cTn>
                                        <p:tgtEl>
                                          <p:spTgt spid="14"/>
                                        </p:tgtEl>
                                      </p:cBhvr>
                                    </p:animEffect>
                                    <p:anim calcmode="lin" valueType="num">
                                      <p:cBhvr>
                                        <p:cTn id="4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45" dur="26">
                                          <p:stCondLst>
                                            <p:cond delay="650"/>
                                          </p:stCondLst>
                                        </p:cTn>
                                        <p:tgtEl>
                                          <p:spTgt spid="14"/>
                                        </p:tgtEl>
                                      </p:cBhvr>
                                      <p:to x="100000" y="60000"/>
                                    </p:animScale>
                                    <p:animScale>
                                      <p:cBhvr>
                                        <p:cTn id="46" dur="166" decel="50000">
                                          <p:stCondLst>
                                            <p:cond delay="676"/>
                                          </p:stCondLst>
                                        </p:cTn>
                                        <p:tgtEl>
                                          <p:spTgt spid="14"/>
                                        </p:tgtEl>
                                      </p:cBhvr>
                                      <p:to x="100000" y="100000"/>
                                    </p:animScale>
                                    <p:animScale>
                                      <p:cBhvr>
                                        <p:cTn id="47" dur="26">
                                          <p:stCondLst>
                                            <p:cond delay="1312"/>
                                          </p:stCondLst>
                                        </p:cTn>
                                        <p:tgtEl>
                                          <p:spTgt spid="14"/>
                                        </p:tgtEl>
                                      </p:cBhvr>
                                      <p:to x="100000" y="80000"/>
                                    </p:animScale>
                                    <p:animScale>
                                      <p:cBhvr>
                                        <p:cTn id="48" dur="166" decel="50000">
                                          <p:stCondLst>
                                            <p:cond delay="1338"/>
                                          </p:stCondLst>
                                        </p:cTn>
                                        <p:tgtEl>
                                          <p:spTgt spid="14"/>
                                        </p:tgtEl>
                                      </p:cBhvr>
                                      <p:to x="100000" y="100000"/>
                                    </p:animScale>
                                    <p:animScale>
                                      <p:cBhvr>
                                        <p:cTn id="49" dur="26">
                                          <p:stCondLst>
                                            <p:cond delay="1642"/>
                                          </p:stCondLst>
                                        </p:cTn>
                                        <p:tgtEl>
                                          <p:spTgt spid="14"/>
                                        </p:tgtEl>
                                      </p:cBhvr>
                                      <p:to x="100000" y="90000"/>
                                    </p:animScale>
                                    <p:animScale>
                                      <p:cBhvr>
                                        <p:cTn id="50" dur="166" decel="50000">
                                          <p:stCondLst>
                                            <p:cond delay="1668"/>
                                          </p:stCondLst>
                                        </p:cTn>
                                        <p:tgtEl>
                                          <p:spTgt spid="14"/>
                                        </p:tgtEl>
                                      </p:cBhvr>
                                      <p:to x="100000" y="100000"/>
                                    </p:animScale>
                                    <p:animScale>
                                      <p:cBhvr>
                                        <p:cTn id="51" dur="26">
                                          <p:stCondLst>
                                            <p:cond delay="1808"/>
                                          </p:stCondLst>
                                        </p:cTn>
                                        <p:tgtEl>
                                          <p:spTgt spid="14"/>
                                        </p:tgtEl>
                                      </p:cBhvr>
                                      <p:to x="100000" y="95000"/>
                                    </p:animScale>
                                    <p:animScale>
                                      <p:cBhvr>
                                        <p:cTn id="52" dur="166" decel="50000">
                                          <p:stCondLst>
                                            <p:cond delay="1834"/>
                                          </p:stCondLst>
                                        </p:cTn>
                                        <p:tgtEl>
                                          <p:spTgt spid="14"/>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ipe(down)">
                                      <p:cBhvr>
                                        <p:cTn id="55" dur="580">
                                          <p:stCondLst>
                                            <p:cond delay="0"/>
                                          </p:stCondLst>
                                        </p:cTn>
                                        <p:tgtEl>
                                          <p:spTgt spid="16"/>
                                        </p:tgtEl>
                                      </p:cBhvr>
                                    </p:animEffect>
                                    <p:anim calcmode="lin" valueType="num">
                                      <p:cBhvr>
                                        <p:cTn id="56"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61" dur="26">
                                          <p:stCondLst>
                                            <p:cond delay="650"/>
                                          </p:stCondLst>
                                        </p:cTn>
                                        <p:tgtEl>
                                          <p:spTgt spid="16"/>
                                        </p:tgtEl>
                                      </p:cBhvr>
                                      <p:to x="100000" y="60000"/>
                                    </p:animScale>
                                    <p:animScale>
                                      <p:cBhvr>
                                        <p:cTn id="62" dur="166" decel="50000">
                                          <p:stCondLst>
                                            <p:cond delay="676"/>
                                          </p:stCondLst>
                                        </p:cTn>
                                        <p:tgtEl>
                                          <p:spTgt spid="16"/>
                                        </p:tgtEl>
                                      </p:cBhvr>
                                      <p:to x="100000" y="100000"/>
                                    </p:animScale>
                                    <p:animScale>
                                      <p:cBhvr>
                                        <p:cTn id="63" dur="26">
                                          <p:stCondLst>
                                            <p:cond delay="1312"/>
                                          </p:stCondLst>
                                        </p:cTn>
                                        <p:tgtEl>
                                          <p:spTgt spid="16"/>
                                        </p:tgtEl>
                                      </p:cBhvr>
                                      <p:to x="100000" y="80000"/>
                                    </p:animScale>
                                    <p:animScale>
                                      <p:cBhvr>
                                        <p:cTn id="64" dur="166" decel="50000">
                                          <p:stCondLst>
                                            <p:cond delay="1338"/>
                                          </p:stCondLst>
                                        </p:cTn>
                                        <p:tgtEl>
                                          <p:spTgt spid="16"/>
                                        </p:tgtEl>
                                      </p:cBhvr>
                                      <p:to x="100000" y="100000"/>
                                    </p:animScale>
                                    <p:animScale>
                                      <p:cBhvr>
                                        <p:cTn id="65" dur="26">
                                          <p:stCondLst>
                                            <p:cond delay="1642"/>
                                          </p:stCondLst>
                                        </p:cTn>
                                        <p:tgtEl>
                                          <p:spTgt spid="16"/>
                                        </p:tgtEl>
                                      </p:cBhvr>
                                      <p:to x="100000" y="90000"/>
                                    </p:animScale>
                                    <p:animScale>
                                      <p:cBhvr>
                                        <p:cTn id="66" dur="166" decel="50000">
                                          <p:stCondLst>
                                            <p:cond delay="1668"/>
                                          </p:stCondLst>
                                        </p:cTn>
                                        <p:tgtEl>
                                          <p:spTgt spid="16"/>
                                        </p:tgtEl>
                                      </p:cBhvr>
                                      <p:to x="100000" y="100000"/>
                                    </p:animScale>
                                    <p:animScale>
                                      <p:cBhvr>
                                        <p:cTn id="67" dur="26">
                                          <p:stCondLst>
                                            <p:cond delay="1808"/>
                                          </p:stCondLst>
                                        </p:cTn>
                                        <p:tgtEl>
                                          <p:spTgt spid="16"/>
                                        </p:tgtEl>
                                      </p:cBhvr>
                                      <p:to x="100000" y="95000"/>
                                    </p:animScale>
                                    <p:animScale>
                                      <p:cBhvr>
                                        <p:cTn id="68" dur="166" decel="50000">
                                          <p:stCondLst>
                                            <p:cond delay="1834"/>
                                          </p:stCondLst>
                                        </p:cTn>
                                        <p:tgtEl>
                                          <p:spTgt spid="16"/>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26" presetClass="entr" presetSubtype="0" fill="hold" grpId="0" nodeType="clickEffect">
                                  <p:stCondLst>
                                    <p:cond delay="0"/>
                                  </p:stCondLst>
                                  <p:childTnLst>
                                    <p:set>
                                      <p:cBhvr>
                                        <p:cTn id="72" dur="1" fill="hold">
                                          <p:stCondLst>
                                            <p:cond delay="0"/>
                                          </p:stCondLst>
                                        </p:cTn>
                                        <p:tgtEl>
                                          <p:spTgt spid="12"/>
                                        </p:tgtEl>
                                        <p:attrNameLst>
                                          <p:attrName>style.visibility</p:attrName>
                                        </p:attrNameLst>
                                      </p:cBhvr>
                                      <p:to>
                                        <p:strVal val="visible"/>
                                      </p:to>
                                    </p:set>
                                    <p:animEffect transition="in" filter="wipe(down)">
                                      <p:cBhvr>
                                        <p:cTn id="73" dur="580">
                                          <p:stCondLst>
                                            <p:cond delay="0"/>
                                          </p:stCondLst>
                                        </p:cTn>
                                        <p:tgtEl>
                                          <p:spTgt spid="12"/>
                                        </p:tgtEl>
                                      </p:cBhvr>
                                    </p:animEffect>
                                    <p:anim calcmode="lin" valueType="num">
                                      <p:cBhvr>
                                        <p:cTn id="74"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79" dur="26">
                                          <p:stCondLst>
                                            <p:cond delay="650"/>
                                          </p:stCondLst>
                                        </p:cTn>
                                        <p:tgtEl>
                                          <p:spTgt spid="12"/>
                                        </p:tgtEl>
                                      </p:cBhvr>
                                      <p:to x="100000" y="60000"/>
                                    </p:animScale>
                                    <p:animScale>
                                      <p:cBhvr>
                                        <p:cTn id="80" dur="166" decel="50000">
                                          <p:stCondLst>
                                            <p:cond delay="676"/>
                                          </p:stCondLst>
                                        </p:cTn>
                                        <p:tgtEl>
                                          <p:spTgt spid="12"/>
                                        </p:tgtEl>
                                      </p:cBhvr>
                                      <p:to x="100000" y="100000"/>
                                    </p:animScale>
                                    <p:animScale>
                                      <p:cBhvr>
                                        <p:cTn id="81" dur="26">
                                          <p:stCondLst>
                                            <p:cond delay="1312"/>
                                          </p:stCondLst>
                                        </p:cTn>
                                        <p:tgtEl>
                                          <p:spTgt spid="12"/>
                                        </p:tgtEl>
                                      </p:cBhvr>
                                      <p:to x="100000" y="80000"/>
                                    </p:animScale>
                                    <p:animScale>
                                      <p:cBhvr>
                                        <p:cTn id="82" dur="166" decel="50000">
                                          <p:stCondLst>
                                            <p:cond delay="1338"/>
                                          </p:stCondLst>
                                        </p:cTn>
                                        <p:tgtEl>
                                          <p:spTgt spid="12"/>
                                        </p:tgtEl>
                                      </p:cBhvr>
                                      <p:to x="100000" y="100000"/>
                                    </p:animScale>
                                    <p:animScale>
                                      <p:cBhvr>
                                        <p:cTn id="83" dur="26">
                                          <p:stCondLst>
                                            <p:cond delay="1642"/>
                                          </p:stCondLst>
                                        </p:cTn>
                                        <p:tgtEl>
                                          <p:spTgt spid="12"/>
                                        </p:tgtEl>
                                      </p:cBhvr>
                                      <p:to x="100000" y="90000"/>
                                    </p:animScale>
                                    <p:animScale>
                                      <p:cBhvr>
                                        <p:cTn id="84" dur="166" decel="50000">
                                          <p:stCondLst>
                                            <p:cond delay="1668"/>
                                          </p:stCondLst>
                                        </p:cTn>
                                        <p:tgtEl>
                                          <p:spTgt spid="12"/>
                                        </p:tgtEl>
                                      </p:cBhvr>
                                      <p:to x="100000" y="100000"/>
                                    </p:animScale>
                                    <p:animScale>
                                      <p:cBhvr>
                                        <p:cTn id="85" dur="26">
                                          <p:stCondLst>
                                            <p:cond delay="1808"/>
                                          </p:stCondLst>
                                        </p:cTn>
                                        <p:tgtEl>
                                          <p:spTgt spid="12"/>
                                        </p:tgtEl>
                                      </p:cBhvr>
                                      <p:to x="100000" y="95000"/>
                                    </p:animScale>
                                    <p:animScale>
                                      <p:cBhvr>
                                        <p:cTn id="86" dur="166" decel="50000">
                                          <p:stCondLst>
                                            <p:cond delay="1834"/>
                                          </p:stCondLst>
                                        </p:cTn>
                                        <p:tgtEl>
                                          <p:spTgt spid="12"/>
                                        </p:tgtEl>
                                      </p:cBhvr>
                                      <p:to x="100000" y="100000"/>
                                    </p:animScale>
                                  </p:childTnLst>
                                </p:cTn>
                              </p:par>
                              <p:par>
                                <p:cTn id="87" presetID="26" presetClass="entr" presetSubtype="0" fill="hold" grpId="0" nodeType="withEffect">
                                  <p:stCondLst>
                                    <p:cond delay="0"/>
                                  </p:stCondLst>
                                  <p:childTnLst>
                                    <p:set>
                                      <p:cBhvr>
                                        <p:cTn id="88" dur="1" fill="hold">
                                          <p:stCondLst>
                                            <p:cond delay="0"/>
                                          </p:stCondLst>
                                        </p:cTn>
                                        <p:tgtEl>
                                          <p:spTgt spid="17"/>
                                        </p:tgtEl>
                                        <p:attrNameLst>
                                          <p:attrName>style.visibility</p:attrName>
                                        </p:attrNameLst>
                                      </p:cBhvr>
                                      <p:to>
                                        <p:strVal val="visible"/>
                                      </p:to>
                                    </p:set>
                                    <p:animEffect transition="in" filter="wipe(down)">
                                      <p:cBhvr>
                                        <p:cTn id="89" dur="580">
                                          <p:stCondLst>
                                            <p:cond delay="0"/>
                                          </p:stCondLst>
                                        </p:cTn>
                                        <p:tgtEl>
                                          <p:spTgt spid="17"/>
                                        </p:tgtEl>
                                      </p:cBhvr>
                                    </p:animEffect>
                                    <p:anim calcmode="lin" valueType="num">
                                      <p:cBhvr>
                                        <p:cTn id="90"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95" dur="26">
                                          <p:stCondLst>
                                            <p:cond delay="650"/>
                                          </p:stCondLst>
                                        </p:cTn>
                                        <p:tgtEl>
                                          <p:spTgt spid="17"/>
                                        </p:tgtEl>
                                      </p:cBhvr>
                                      <p:to x="100000" y="60000"/>
                                    </p:animScale>
                                    <p:animScale>
                                      <p:cBhvr>
                                        <p:cTn id="96" dur="166" decel="50000">
                                          <p:stCondLst>
                                            <p:cond delay="676"/>
                                          </p:stCondLst>
                                        </p:cTn>
                                        <p:tgtEl>
                                          <p:spTgt spid="17"/>
                                        </p:tgtEl>
                                      </p:cBhvr>
                                      <p:to x="100000" y="100000"/>
                                    </p:animScale>
                                    <p:animScale>
                                      <p:cBhvr>
                                        <p:cTn id="97" dur="26">
                                          <p:stCondLst>
                                            <p:cond delay="1312"/>
                                          </p:stCondLst>
                                        </p:cTn>
                                        <p:tgtEl>
                                          <p:spTgt spid="17"/>
                                        </p:tgtEl>
                                      </p:cBhvr>
                                      <p:to x="100000" y="80000"/>
                                    </p:animScale>
                                    <p:animScale>
                                      <p:cBhvr>
                                        <p:cTn id="98" dur="166" decel="50000">
                                          <p:stCondLst>
                                            <p:cond delay="1338"/>
                                          </p:stCondLst>
                                        </p:cTn>
                                        <p:tgtEl>
                                          <p:spTgt spid="17"/>
                                        </p:tgtEl>
                                      </p:cBhvr>
                                      <p:to x="100000" y="100000"/>
                                    </p:animScale>
                                    <p:animScale>
                                      <p:cBhvr>
                                        <p:cTn id="99" dur="26">
                                          <p:stCondLst>
                                            <p:cond delay="1642"/>
                                          </p:stCondLst>
                                        </p:cTn>
                                        <p:tgtEl>
                                          <p:spTgt spid="17"/>
                                        </p:tgtEl>
                                      </p:cBhvr>
                                      <p:to x="100000" y="90000"/>
                                    </p:animScale>
                                    <p:animScale>
                                      <p:cBhvr>
                                        <p:cTn id="100" dur="166" decel="50000">
                                          <p:stCondLst>
                                            <p:cond delay="1668"/>
                                          </p:stCondLst>
                                        </p:cTn>
                                        <p:tgtEl>
                                          <p:spTgt spid="17"/>
                                        </p:tgtEl>
                                      </p:cBhvr>
                                      <p:to x="100000" y="100000"/>
                                    </p:animScale>
                                    <p:animScale>
                                      <p:cBhvr>
                                        <p:cTn id="101" dur="26">
                                          <p:stCondLst>
                                            <p:cond delay="1808"/>
                                          </p:stCondLst>
                                        </p:cTn>
                                        <p:tgtEl>
                                          <p:spTgt spid="17"/>
                                        </p:tgtEl>
                                      </p:cBhvr>
                                      <p:to x="100000" y="95000"/>
                                    </p:animScale>
                                    <p:animScale>
                                      <p:cBhvr>
                                        <p:cTn id="102" dur="166" decel="50000">
                                          <p:stCondLst>
                                            <p:cond delay="1834"/>
                                          </p:stCondLst>
                                        </p:cTn>
                                        <p:tgtEl>
                                          <p:spTgt spid="17"/>
                                        </p:tgtEl>
                                      </p:cBhvr>
                                      <p:to x="100000" y="100000"/>
                                    </p:animScale>
                                  </p:childTnLst>
                                </p:cTn>
                              </p:par>
                              <p:par>
                                <p:cTn id="103" presetID="26" presetClass="entr" presetSubtype="0" fill="hold" grpId="0" nodeType="withEffect">
                                  <p:stCondLst>
                                    <p:cond delay="0"/>
                                  </p:stCondLst>
                                  <p:childTnLst>
                                    <p:set>
                                      <p:cBhvr>
                                        <p:cTn id="104" dur="1" fill="hold">
                                          <p:stCondLst>
                                            <p:cond delay="0"/>
                                          </p:stCondLst>
                                        </p:cTn>
                                        <p:tgtEl>
                                          <p:spTgt spid="18"/>
                                        </p:tgtEl>
                                        <p:attrNameLst>
                                          <p:attrName>style.visibility</p:attrName>
                                        </p:attrNameLst>
                                      </p:cBhvr>
                                      <p:to>
                                        <p:strVal val="visible"/>
                                      </p:to>
                                    </p:set>
                                    <p:animEffect transition="in" filter="wipe(down)">
                                      <p:cBhvr>
                                        <p:cTn id="105" dur="580">
                                          <p:stCondLst>
                                            <p:cond delay="0"/>
                                          </p:stCondLst>
                                        </p:cTn>
                                        <p:tgtEl>
                                          <p:spTgt spid="18"/>
                                        </p:tgtEl>
                                      </p:cBhvr>
                                    </p:animEffect>
                                    <p:anim calcmode="lin" valueType="num">
                                      <p:cBhvr>
                                        <p:cTn id="106"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107"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08"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09"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10"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11" dur="26">
                                          <p:stCondLst>
                                            <p:cond delay="650"/>
                                          </p:stCondLst>
                                        </p:cTn>
                                        <p:tgtEl>
                                          <p:spTgt spid="18"/>
                                        </p:tgtEl>
                                      </p:cBhvr>
                                      <p:to x="100000" y="60000"/>
                                    </p:animScale>
                                    <p:animScale>
                                      <p:cBhvr>
                                        <p:cTn id="112" dur="166" decel="50000">
                                          <p:stCondLst>
                                            <p:cond delay="676"/>
                                          </p:stCondLst>
                                        </p:cTn>
                                        <p:tgtEl>
                                          <p:spTgt spid="18"/>
                                        </p:tgtEl>
                                      </p:cBhvr>
                                      <p:to x="100000" y="100000"/>
                                    </p:animScale>
                                    <p:animScale>
                                      <p:cBhvr>
                                        <p:cTn id="113" dur="26">
                                          <p:stCondLst>
                                            <p:cond delay="1312"/>
                                          </p:stCondLst>
                                        </p:cTn>
                                        <p:tgtEl>
                                          <p:spTgt spid="18"/>
                                        </p:tgtEl>
                                      </p:cBhvr>
                                      <p:to x="100000" y="80000"/>
                                    </p:animScale>
                                    <p:animScale>
                                      <p:cBhvr>
                                        <p:cTn id="114" dur="166" decel="50000">
                                          <p:stCondLst>
                                            <p:cond delay="1338"/>
                                          </p:stCondLst>
                                        </p:cTn>
                                        <p:tgtEl>
                                          <p:spTgt spid="18"/>
                                        </p:tgtEl>
                                      </p:cBhvr>
                                      <p:to x="100000" y="100000"/>
                                    </p:animScale>
                                    <p:animScale>
                                      <p:cBhvr>
                                        <p:cTn id="115" dur="26">
                                          <p:stCondLst>
                                            <p:cond delay="1642"/>
                                          </p:stCondLst>
                                        </p:cTn>
                                        <p:tgtEl>
                                          <p:spTgt spid="18"/>
                                        </p:tgtEl>
                                      </p:cBhvr>
                                      <p:to x="100000" y="90000"/>
                                    </p:animScale>
                                    <p:animScale>
                                      <p:cBhvr>
                                        <p:cTn id="116" dur="166" decel="50000">
                                          <p:stCondLst>
                                            <p:cond delay="1668"/>
                                          </p:stCondLst>
                                        </p:cTn>
                                        <p:tgtEl>
                                          <p:spTgt spid="18"/>
                                        </p:tgtEl>
                                      </p:cBhvr>
                                      <p:to x="100000" y="100000"/>
                                    </p:animScale>
                                    <p:animScale>
                                      <p:cBhvr>
                                        <p:cTn id="117" dur="26">
                                          <p:stCondLst>
                                            <p:cond delay="1808"/>
                                          </p:stCondLst>
                                        </p:cTn>
                                        <p:tgtEl>
                                          <p:spTgt spid="18"/>
                                        </p:tgtEl>
                                      </p:cBhvr>
                                      <p:to x="100000" y="95000"/>
                                    </p:animScale>
                                    <p:animScale>
                                      <p:cBhvr>
                                        <p:cTn id="118" dur="166" decel="50000">
                                          <p:stCondLst>
                                            <p:cond delay="1834"/>
                                          </p:stCondLst>
                                        </p:cTn>
                                        <p:tgtEl>
                                          <p:spTgt spid="18"/>
                                        </p:tgtEl>
                                      </p:cBhvr>
                                      <p:to x="100000" y="100000"/>
                                    </p:animScale>
                                  </p:childTnLst>
                                </p:cTn>
                              </p:par>
                              <p:par>
                                <p:cTn id="119" presetID="26" presetClass="entr" presetSubtype="0" fill="hold" grpId="0" nodeType="withEffect">
                                  <p:stCondLst>
                                    <p:cond delay="0"/>
                                  </p:stCondLst>
                                  <p:childTnLst>
                                    <p:set>
                                      <p:cBhvr>
                                        <p:cTn id="120" dur="1" fill="hold">
                                          <p:stCondLst>
                                            <p:cond delay="0"/>
                                          </p:stCondLst>
                                        </p:cTn>
                                        <p:tgtEl>
                                          <p:spTgt spid="19"/>
                                        </p:tgtEl>
                                        <p:attrNameLst>
                                          <p:attrName>style.visibility</p:attrName>
                                        </p:attrNameLst>
                                      </p:cBhvr>
                                      <p:to>
                                        <p:strVal val="visible"/>
                                      </p:to>
                                    </p:set>
                                    <p:animEffect transition="in" filter="wipe(down)">
                                      <p:cBhvr>
                                        <p:cTn id="121" dur="580">
                                          <p:stCondLst>
                                            <p:cond delay="0"/>
                                          </p:stCondLst>
                                        </p:cTn>
                                        <p:tgtEl>
                                          <p:spTgt spid="19"/>
                                        </p:tgtEl>
                                      </p:cBhvr>
                                    </p:animEffect>
                                    <p:anim calcmode="lin" valueType="num">
                                      <p:cBhvr>
                                        <p:cTn id="122"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127" dur="26">
                                          <p:stCondLst>
                                            <p:cond delay="650"/>
                                          </p:stCondLst>
                                        </p:cTn>
                                        <p:tgtEl>
                                          <p:spTgt spid="19"/>
                                        </p:tgtEl>
                                      </p:cBhvr>
                                      <p:to x="100000" y="60000"/>
                                    </p:animScale>
                                    <p:animScale>
                                      <p:cBhvr>
                                        <p:cTn id="128" dur="166" decel="50000">
                                          <p:stCondLst>
                                            <p:cond delay="676"/>
                                          </p:stCondLst>
                                        </p:cTn>
                                        <p:tgtEl>
                                          <p:spTgt spid="19"/>
                                        </p:tgtEl>
                                      </p:cBhvr>
                                      <p:to x="100000" y="100000"/>
                                    </p:animScale>
                                    <p:animScale>
                                      <p:cBhvr>
                                        <p:cTn id="129" dur="26">
                                          <p:stCondLst>
                                            <p:cond delay="1312"/>
                                          </p:stCondLst>
                                        </p:cTn>
                                        <p:tgtEl>
                                          <p:spTgt spid="19"/>
                                        </p:tgtEl>
                                      </p:cBhvr>
                                      <p:to x="100000" y="80000"/>
                                    </p:animScale>
                                    <p:animScale>
                                      <p:cBhvr>
                                        <p:cTn id="130" dur="166" decel="50000">
                                          <p:stCondLst>
                                            <p:cond delay="1338"/>
                                          </p:stCondLst>
                                        </p:cTn>
                                        <p:tgtEl>
                                          <p:spTgt spid="19"/>
                                        </p:tgtEl>
                                      </p:cBhvr>
                                      <p:to x="100000" y="100000"/>
                                    </p:animScale>
                                    <p:animScale>
                                      <p:cBhvr>
                                        <p:cTn id="131" dur="26">
                                          <p:stCondLst>
                                            <p:cond delay="1642"/>
                                          </p:stCondLst>
                                        </p:cTn>
                                        <p:tgtEl>
                                          <p:spTgt spid="19"/>
                                        </p:tgtEl>
                                      </p:cBhvr>
                                      <p:to x="100000" y="90000"/>
                                    </p:animScale>
                                    <p:animScale>
                                      <p:cBhvr>
                                        <p:cTn id="132" dur="166" decel="50000">
                                          <p:stCondLst>
                                            <p:cond delay="1668"/>
                                          </p:stCondLst>
                                        </p:cTn>
                                        <p:tgtEl>
                                          <p:spTgt spid="19"/>
                                        </p:tgtEl>
                                      </p:cBhvr>
                                      <p:to x="100000" y="100000"/>
                                    </p:animScale>
                                    <p:animScale>
                                      <p:cBhvr>
                                        <p:cTn id="133" dur="26">
                                          <p:stCondLst>
                                            <p:cond delay="1808"/>
                                          </p:stCondLst>
                                        </p:cTn>
                                        <p:tgtEl>
                                          <p:spTgt spid="19"/>
                                        </p:tgtEl>
                                      </p:cBhvr>
                                      <p:to x="100000" y="95000"/>
                                    </p:animScale>
                                    <p:animScale>
                                      <p:cBhvr>
                                        <p:cTn id="134" dur="166" decel="50000">
                                          <p:stCondLst>
                                            <p:cond delay="1834"/>
                                          </p:stCondLst>
                                        </p:cTn>
                                        <p:tgtEl>
                                          <p:spTgt spid="1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P spid="14" grpId="0" animBg="1"/>
      <p:bldP spid="16" grpId="0" animBg="1"/>
      <p:bldP spid="17" grpId="0" animBg="1"/>
      <p:bldP spid="18" grpId="0" animBg="1"/>
      <p:bldP spid="19"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6 Marcador de pie de página"/>
          <p:cNvSpPr>
            <a:spLocks noGrp="1"/>
          </p:cNvSpPr>
          <p:nvPr>
            <p:ph type="ftr" sz="quarter" idx="11"/>
          </p:nvPr>
        </p:nvSpPr>
        <p:spPr/>
        <p:txBody>
          <a:bodyPr/>
          <a:lstStyle/>
          <a:p>
            <a:pPr algn="l"/>
            <a:r>
              <a:rPr lang="es-CO" dirty="0" smtClean="0">
                <a:solidFill>
                  <a:schemeClr val="bg1"/>
                </a:solidFill>
              </a:rPr>
              <a:t>Rafael Antonio Duarte  Nieto - Contador Público Tributarista</a:t>
            </a:r>
            <a:endParaRPr lang="es-CO" dirty="0">
              <a:solidFill>
                <a:schemeClr val="bg1"/>
              </a:solidFill>
            </a:endParaRPr>
          </a:p>
        </p:txBody>
      </p:sp>
      <p:sp>
        <p:nvSpPr>
          <p:cNvPr id="114719" name="21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fld id="{266FB99A-3092-4EA6-8E11-913BE7F2C26B}" type="slidenum">
              <a:rPr lang="es-ES" altLang="es-CO" sz="1400">
                <a:latin typeface="Times New Roman" panose="02020603050405020304" pitchFamily="18" charset="0"/>
              </a:rPr>
              <a:pPr>
                <a:spcBef>
                  <a:spcPct val="0"/>
                </a:spcBef>
                <a:buFontTx/>
                <a:buNone/>
              </a:pPr>
              <a:t>40</a:t>
            </a:fld>
            <a:endParaRPr lang="es-ES" altLang="es-CO" sz="1400">
              <a:latin typeface="Times New Roman" panose="02020603050405020304" pitchFamily="18" charset="0"/>
            </a:endParaRPr>
          </a:p>
        </p:txBody>
      </p:sp>
      <p:sp>
        <p:nvSpPr>
          <p:cNvPr id="2" name="AutoShape 2" descr="Resultado de imagen para gifs palabra n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3" name="AutoShape 4" descr="Resultado de imagen para gifs palabra n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6" name="5 Rectángulo"/>
          <p:cNvSpPr/>
          <p:nvPr/>
        </p:nvSpPr>
        <p:spPr>
          <a:xfrm>
            <a:off x="1691680" y="620688"/>
            <a:ext cx="5354066" cy="1938992"/>
          </a:xfrm>
          <a:prstGeom prst="rect">
            <a:avLst/>
          </a:prstGeom>
        </p:spPr>
        <p:txBody>
          <a:bodyPr wrap="square">
            <a:spAutoFit/>
          </a:bodyPr>
          <a:lstStyle/>
          <a:p>
            <a:pPr algn="ctr"/>
            <a:r>
              <a:rPr lang="es-CO" sz="4000" b="1" dirty="0"/>
              <a:t>¿Cómo se reflejan en la declaración de renta </a:t>
            </a:r>
            <a:r>
              <a:rPr lang="es-CO" sz="4000" b="1" dirty="0" smtClean="0"/>
              <a:t>los leasing </a:t>
            </a:r>
            <a:r>
              <a:rPr lang="es-CO" sz="4000" b="1" dirty="0"/>
              <a:t>habitacional?</a:t>
            </a:r>
          </a:p>
        </p:txBody>
      </p:sp>
      <p:sp>
        <p:nvSpPr>
          <p:cNvPr id="11" name="AutoShape 4" descr="Resultado de imagen para imagenes de casa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15" name="AutoShape 6" descr="Resultado de imagen para imagenes de casa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16" name="AutoShape 8" descr="Resultado de imagen para imagenes de casas"/>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17" name="AutoShape 10" descr="Resultado de imagen para imagenes de casas"/>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19" name="AutoShape 12" descr="Resultado de imagen para imagenes de casas"/>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037"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6915" y="2840501"/>
            <a:ext cx="5409381" cy="3612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97519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19" name="21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fld id="{266FB99A-3092-4EA6-8E11-913BE7F2C26B}" type="slidenum">
              <a:rPr lang="es-ES" altLang="es-CO" sz="1400">
                <a:latin typeface="Times New Roman" panose="02020603050405020304" pitchFamily="18" charset="0"/>
              </a:rPr>
              <a:pPr>
                <a:spcBef>
                  <a:spcPct val="0"/>
                </a:spcBef>
                <a:buFontTx/>
                <a:buNone/>
              </a:pPr>
              <a:t>41</a:t>
            </a:fld>
            <a:endParaRPr lang="es-ES" altLang="es-CO" sz="1400">
              <a:latin typeface="Times New Roman" panose="02020603050405020304" pitchFamily="18" charset="0"/>
            </a:endParaRPr>
          </a:p>
        </p:txBody>
      </p:sp>
      <p:sp>
        <p:nvSpPr>
          <p:cNvPr id="2" name="AutoShape 2" descr="Resultado de imagen para gifs palabra n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3" name="AutoShape 4" descr="Resultado de imagen para gifs palabra n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4" name="3 Rectángulo"/>
          <p:cNvSpPr/>
          <p:nvPr/>
        </p:nvSpPr>
        <p:spPr>
          <a:xfrm>
            <a:off x="899592" y="116632"/>
            <a:ext cx="7272808" cy="3539430"/>
          </a:xfrm>
          <a:prstGeom prst="rect">
            <a:avLst/>
          </a:prstGeom>
        </p:spPr>
        <p:txBody>
          <a:bodyPr wrap="square">
            <a:spAutoFit/>
          </a:bodyPr>
          <a:lstStyle/>
          <a:p>
            <a:pPr algn="just"/>
            <a:r>
              <a:rPr lang="es-CO" sz="2800" dirty="0" smtClean="0">
                <a:latin typeface="Arial" pitchFamily="34" charset="0"/>
                <a:cs typeface="Arial" pitchFamily="34" charset="0"/>
              </a:rPr>
              <a:t>El Leasing Habitacional es una figura utilizada por las personas naturales para adquirir vivienda en </a:t>
            </a:r>
            <a:r>
              <a:rPr lang="es-CO" sz="2800" dirty="0">
                <a:latin typeface="Arial" pitchFamily="34" charset="0"/>
                <a:cs typeface="Arial" pitchFamily="34" charset="0"/>
              </a:rPr>
              <a:t>la </a:t>
            </a:r>
            <a:r>
              <a:rPr lang="es-CO" sz="2800" dirty="0" smtClean="0">
                <a:latin typeface="Arial" pitchFamily="34" charset="0"/>
                <a:cs typeface="Arial" pitchFamily="34" charset="0"/>
              </a:rPr>
              <a:t>cual, </a:t>
            </a:r>
            <a:r>
              <a:rPr lang="es-CO" sz="2800" dirty="0">
                <a:latin typeface="Arial" pitchFamily="34" charset="0"/>
                <a:cs typeface="Arial" pitchFamily="34" charset="0"/>
              </a:rPr>
              <a:t>la persona lo único que está </a:t>
            </a:r>
            <a:r>
              <a:rPr lang="es-CO" sz="2800" dirty="0" smtClean="0">
                <a:latin typeface="Arial" pitchFamily="34" charset="0"/>
                <a:cs typeface="Arial" pitchFamily="34" charset="0"/>
              </a:rPr>
              <a:t>haciendo, </a:t>
            </a:r>
            <a:r>
              <a:rPr lang="es-CO" sz="2800" dirty="0">
                <a:latin typeface="Arial" pitchFamily="34" charset="0"/>
                <a:cs typeface="Arial" pitchFamily="34" charset="0"/>
              </a:rPr>
              <a:t>es tomar en </a:t>
            </a:r>
            <a:r>
              <a:rPr lang="es-CO" sz="2800" dirty="0" smtClean="0">
                <a:latin typeface="Arial" pitchFamily="34" charset="0"/>
                <a:cs typeface="Arial" pitchFamily="34" charset="0"/>
              </a:rPr>
              <a:t>arrendamiento </a:t>
            </a:r>
            <a:r>
              <a:rPr lang="es-CO" sz="2800" dirty="0">
                <a:latin typeface="Arial" pitchFamily="34" charset="0"/>
                <a:cs typeface="Arial" pitchFamily="34" charset="0"/>
              </a:rPr>
              <a:t>pero con opción futura de compra</a:t>
            </a:r>
            <a:r>
              <a:rPr lang="es-CO" sz="2800" dirty="0" smtClean="0">
                <a:latin typeface="Arial" pitchFamily="34" charset="0"/>
                <a:cs typeface="Arial" pitchFamily="34" charset="0"/>
              </a:rPr>
              <a:t>, un bien cuya propiedad le </a:t>
            </a:r>
            <a:r>
              <a:rPr lang="es-CO" sz="2800" dirty="0">
                <a:latin typeface="Arial" pitchFamily="34" charset="0"/>
                <a:cs typeface="Arial" pitchFamily="34" charset="0"/>
              </a:rPr>
              <a:t>pertenece a la entidad financiera que la entrega en arrendamiento</a:t>
            </a:r>
          </a:p>
        </p:txBody>
      </p:sp>
      <p:sp>
        <p:nvSpPr>
          <p:cNvPr id="5" name="AutoShape 2" descr="Resultado de imagen para imagen arrendamient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1610" y="3717032"/>
            <a:ext cx="4794646" cy="29689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92864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4">
                                            <p:txEl>
                                              <p:pRg st="0" end="0"/>
                                            </p:txEl>
                                          </p:spTgt>
                                        </p:tgtEl>
                                        <p:attrNameLst>
                                          <p:attrName>ppt_w</p:attrName>
                                        </p:attrNameLst>
                                      </p:cBhvr>
                                    </p:anim>
                                    <p:anim by="(#ppt_w*0.50)" calcmode="lin" valueType="num">
                                      <p:cBhvr>
                                        <p:cTn id="8" dur="500" decel="50000" autoRev="1" fill="hold">
                                          <p:stCondLst>
                                            <p:cond delay="0"/>
                                          </p:stCondLst>
                                        </p:cTn>
                                        <p:tgtEl>
                                          <p:spTgt spid="4">
                                            <p:txEl>
                                              <p:pRg st="0" end="0"/>
                                            </p:txEl>
                                          </p:spTgt>
                                        </p:tgtEl>
                                        <p:attrNameLst>
                                          <p:attrName>ppt_x</p:attrName>
                                        </p:attrNameLst>
                                      </p:cBhvr>
                                    </p:anim>
                                    <p:anim from="(-#ppt_h/2)" to="(#ppt_y)" calcmode="lin" valueType="num">
                                      <p:cBhvr>
                                        <p:cTn id="9" dur="1000" fill="hold">
                                          <p:stCondLst>
                                            <p:cond delay="0"/>
                                          </p:stCondLst>
                                        </p:cTn>
                                        <p:tgtEl>
                                          <p:spTgt spid="4">
                                            <p:txEl>
                                              <p:pRg st="0" end="0"/>
                                            </p:txEl>
                                          </p:spTgt>
                                        </p:tgtEl>
                                        <p:attrNameLst>
                                          <p:attrName>ppt_y</p:attrName>
                                        </p:attrNameLst>
                                      </p:cBhvr>
                                    </p:anim>
                                    <p:animRot by="21600000">
                                      <p:cBhvr>
                                        <p:cTn id="10" dur="1000" fill="hold">
                                          <p:stCondLst>
                                            <p:cond delay="0"/>
                                          </p:stCondLst>
                                        </p:cTn>
                                        <p:tgtEl>
                                          <p:spTgt spid="4">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6 Marcador de pie de página"/>
          <p:cNvSpPr>
            <a:spLocks noGrp="1"/>
          </p:cNvSpPr>
          <p:nvPr>
            <p:ph type="ftr" sz="quarter" idx="11"/>
          </p:nvPr>
        </p:nvSpPr>
        <p:spPr/>
        <p:txBody>
          <a:bodyPr/>
          <a:lstStyle/>
          <a:p>
            <a:pPr algn="l"/>
            <a:r>
              <a:rPr lang="es-CO" dirty="0" smtClean="0">
                <a:solidFill>
                  <a:schemeClr val="bg1"/>
                </a:solidFill>
              </a:rPr>
              <a:t>Rafael Antonio Duarte  Nieto - Contador Público Tributarista</a:t>
            </a:r>
            <a:endParaRPr lang="es-CO" dirty="0">
              <a:solidFill>
                <a:schemeClr val="bg1"/>
              </a:solidFill>
            </a:endParaRPr>
          </a:p>
        </p:txBody>
      </p:sp>
      <p:sp>
        <p:nvSpPr>
          <p:cNvPr id="114719" name="21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fld id="{266FB99A-3092-4EA6-8E11-913BE7F2C26B}" type="slidenum">
              <a:rPr lang="es-ES" altLang="es-CO" sz="1400">
                <a:latin typeface="Times New Roman" panose="02020603050405020304" pitchFamily="18" charset="0"/>
              </a:rPr>
              <a:pPr>
                <a:spcBef>
                  <a:spcPct val="0"/>
                </a:spcBef>
                <a:buFontTx/>
                <a:buNone/>
              </a:pPr>
              <a:t>42</a:t>
            </a:fld>
            <a:endParaRPr lang="es-ES" altLang="es-CO" sz="1400">
              <a:latin typeface="Times New Roman" panose="02020603050405020304" pitchFamily="18" charset="0"/>
            </a:endParaRPr>
          </a:p>
        </p:txBody>
      </p:sp>
      <p:sp>
        <p:nvSpPr>
          <p:cNvPr id="2" name="AutoShape 2" descr="Resultado de imagen para gifs palabra n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3" name="AutoShape 4" descr="Resultado de imagen para gifs palabra n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5" name="AutoShape 2" descr="Resultado de imagen para gif visto bueno animad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6" name="AutoShape 4" descr="Resultado de imagen para gif visto bueno animado"/>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11" name="10 Rectángulo"/>
          <p:cNvSpPr/>
          <p:nvPr/>
        </p:nvSpPr>
        <p:spPr>
          <a:xfrm>
            <a:off x="899592" y="3622372"/>
            <a:ext cx="7254825" cy="3046988"/>
          </a:xfrm>
          <a:prstGeom prst="rect">
            <a:avLst/>
          </a:prstGeom>
        </p:spPr>
        <p:txBody>
          <a:bodyPr wrap="square">
            <a:spAutoFit/>
          </a:bodyPr>
          <a:lstStyle/>
          <a:p>
            <a:pPr algn="ctr"/>
            <a:r>
              <a:rPr lang="es-CO" sz="2400" dirty="0" smtClean="0">
                <a:latin typeface="Arial" pitchFamily="34" charset="0"/>
                <a:cs typeface="Arial" pitchFamily="34" charset="0"/>
              </a:rPr>
              <a:t>El art. 1 de la Ley 795 de 2003, el art. 1 Dec. 779 de 2003 y art. 267-1 del E.T. determinan que las operaciones de leasing habitacional, tanto para efectos contables y fiscales se consideran como leasing operativo, lo que implica entonces que el arrendatario no tendrá </a:t>
            </a:r>
            <a:r>
              <a:rPr lang="es-CO" sz="2400" dirty="0">
                <a:latin typeface="Arial" pitchFamily="34" charset="0"/>
                <a:cs typeface="Arial" pitchFamily="34" charset="0"/>
              </a:rPr>
              <a:t>que reflejar </a:t>
            </a:r>
            <a:r>
              <a:rPr lang="es-CO" sz="2400" dirty="0" smtClean="0">
                <a:latin typeface="Arial" pitchFamily="34" charset="0"/>
                <a:cs typeface="Arial" pitchFamily="34" charset="0"/>
              </a:rPr>
              <a:t>en el activo ni el pasivo valor alguno, mientras este vigente el contrato de leasing.</a:t>
            </a:r>
            <a:endParaRPr lang="es-CO" sz="2400" dirty="0">
              <a:latin typeface="Arial" pitchFamily="34" charset="0"/>
              <a:cs typeface="Arial" pitchFamily="34" charset="0"/>
            </a:endParaRPr>
          </a:p>
        </p:txBody>
      </p:sp>
      <p:pic>
        <p:nvPicPr>
          <p:cNvPr id="16" name="Picture 2" descr="Resultado de imagen para gif pensand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5970" y="332656"/>
            <a:ext cx="3592363" cy="3171502"/>
          </a:xfrm>
          <a:prstGeom prst="rect">
            <a:avLst/>
          </a:prstGeom>
          <a:noFill/>
          <a:extLst>
            <a:ext uri="{909E8E84-426E-40DD-AFC4-6F175D3DCCD1}">
              <a14:hiddenFill xmlns:a14="http://schemas.microsoft.com/office/drawing/2010/main">
                <a:solidFill>
                  <a:srgbClr val="FFFFFF"/>
                </a:solidFill>
              </a14:hiddenFill>
            </a:ext>
          </a:extLst>
        </p:spPr>
      </p:pic>
      <p:sp>
        <p:nvSpPr>
          <p:cNvPr id="17" name="16 Rectángulo"/>
          <p:cNvSpPr/>
          <p:nvPr/>
        </p:nvSpPr>
        <p:spPr>
          <a:xfrm rot="19946734">
            <a:off x="3602447" y="785898"/>
            <a:ext cx="1912634" cy="1569660"/>
          </a:xfrm>
          <a:prstGeom prst="rect">
            <a:avLst/>
          </a:prstGeom>
        </p:spPr>
        <p:txBody>
          <a:bodyPr wrap="square">
            <a:spAutoFit/>
          </a:bodyPr>
          <a:lstStyle/>
          <a:p>
            <a:pPr algn="ctr"/>
            <a:r>
              <a:rPr lang="es-CO" sz="3200" b="1" dirty="0" smtClean="0">
                <a:solidFill>
                  <a:srgbClr val="92D050"/>
                </a:solidFill>
              </a:rPr>
              <a:t>¿Activo, Pasivo o Gasto?</a:t>
            </a:r>
            <a:endParaRPr lang="es-CO" sz="3200" b="1" dirty="0">
              <a:solidFill>
                <a:srgbClr val="92D050"/>
              </a:solidFill>
            </a:endParaRPr>
          </a:p>
        </p:txBody>
      </p:sp>
    </p:spTree>
    <p:extLst>
      <p:ext uri="{BB962C8B-B14F-4D97-AF65-F5344CB8AC3E}">
        <p14:creationId xmlns:p14="http://schemas.microsoft.com/office/powerpoint/2010/main" val="2676548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19" name="21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ahoma" panose="020B0604030504040204" pitchFamily="34" charset="0"/>
              </a:defRPr>
            </a:lvl1pPr>
            <a:lvl2pPr marL="742950" indent="-285750">
              <a:spcBef>
                <a:spcPct val="20000"/>
              </a:spcBef>
              <a:buSzPct val="75000"/>
              <a:buChar char="–"/>
              <a:defRPr sz="2800">
                <a:solidFill>
                  <a:schemeClr val="tx1"/>
                </a:solidFill>
                <a:latin typeface="Tahoma" panose="020B0604030504040204" pitchFamily="34" charset="0"/>
              </a:defRPr>
            </a:lvl2pPr>
            <a:lvl3pPr marL="1143000" indent="-228600">
              <a:spcBef>
                <a:spcPct val="20000"/>
              </a:spcBef>
              <a:buChar char="•"/>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Char char="–"/>
              <a:defRPr sz="2000">
                <a:solidFill>
                  <a:schemeClr val="tx1"/>
                </a:solidFill>
                <a:latin typeface="Tahoma" panose="020B0604030504040204" pitchFamily="34" charset="0"/>
              </a:defRPr>
            </a:lvl9pPr>
          </a:lstStyle>
          <a:p>
            <a:pPr>
              <a:spcBef>
                <a:spcPct val="0"/>
              </a:spcBef>
              <a:buFontTx/>
              <a:buNone/>
            </a:pPr>
            <a:fld id="{266FB99A-3092-4EA6-8E11-913BE7F2C26B}" type="slidenum">
              <a:rPr lang="es-ES" altLang="es-CO" sz="1400">
                <a:latin typeface="Times New Roman" panose="02020603050405020304" pitchFamily="18" charset="0"/>
              </a:rPr>
              <a:pPr>
                <a:spcBef>
                  <a:spcPct val="0"/>
                </a:spcBef>
                <a:buFontTx/>
                <a:buNone/>
              </a:pPr>
              <a:t>43</a:t>
            </a:fld>
            <a:endParaRPr lang="es-ES" altLang="es-CO" sz="1400">
              <a:latin typeface="Times New Roman" panose="02020603050405020304" pitchFamily="18" charset="0"/>
            </a:endParaRPr>
          </a:p>
        </p:txBody>
      </p:sp>
      <p:sp>
        <p:nvSpPr>
          <p:cNvPr id="2" name="AutoShape 2" descr="Resultado de imagen para gifs palabra n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3" name="AutoShape 4" descr="Resultado de imagen para gifs palabra n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5" name="4 Rectángulo"/>
          <p:cNvSpPr/>
          <p:nvPr/>
        </p:nvSpPr>
        <p:spPr>
          <a:xfrm>
            <a:off x="899592" y="1340768"/>
            <a:ext cx="6912768" cy="707886"/>
          </a:xfrm>
          <a:prstGeom prst="rect">
            <a:avLst/>
          </a:prstGeom>
          <a:ln>
            <a:solidFill>
              <a:schemeClr val="bg1"/>
            </a:solidFill>
          </a:ln>
        </p:spPr>
        <p:txBody>
          <a:bodyPr wrap="square">
            <a:spAutoFit/>
          </a:bodyPr>
          <a:lstStyle/>
          <a:p>
            <a:r>
              <a:rPr lang="es-CO" sz="2000" dirty="0" smtClean="0">
                <a:latin typeface="Arial" pitchFamily="34" charset="0"/>
                <a:cs typeface="Arial" pitchFamily="34" charset="0"/>
              </a:rPr>
              <a:t>Los intereses de financiación máximo 1.200 UVT (32.982.000 año 2014)</a:t>
            </a:r>
            <a:endParaRPr lang="es-CO" sz="2000" dirty="0">
              <a:latin typeface="Arial" pitchFamily="34" charset="0"/>
              <a:cs typeface="Arial" pitchFamily="34" charset="0"/>
            </a:endParaRPr>
          </a:p>
        </p:txBody>
      </p:sp>
      <p:sp>
        <p:nvSpPr>
          <p:cNvPr id="7" name="6 Rectángulo"/>
          <p:cNvSpPr/>
          <p:nvPr/>
        </p:nvSpPr>
        <p:spPr>
          <a:xfrm>
            <a:off x="395536" y="623009"/>
            <a:ext cx="5184576" cy="523220"/>
          </a:xfrm>
          <a:prstGeom prst="rect">
            <a:avLst/>
          </a:prstGeom>
        </p:spPr>
        <p:txBody>
          <a:bodyPr wrap="square" anchor="ctr">
            <a:spAutoFit/>
          </a:bodyPr>
          <a:lstStyle/>
          <a:p>
            <a:r>
              <a:rPr lang="es-CO" sz="2800" b="1" dirty="0" smtClean="0">
                <a:solidFill>
                  <a:srgbClr val="00B050"/>
                </a:solidFill>
              </a:rPr>
              <a:t>¿Fiscalmente que es deducible?</a:t>
            </a:r>
            <a:endParaRPr lang="es-CO" sz="2800" b="1" dirty="0">
              <a:solidFill>
                <a:srgbClr val="00B050"/>
              </a:solidFill>
            </a:endParaRPr>
          </a:p>
        </p:txBody>
      </p:sp>
      <p:sp>
        <p:nvSpPr>
          <p:cNvPr id="8" name="7 Rectángulo"/>
          <p:cNvSpPr/>
          <p:nvPr/>
        </p:nvSpPr>
        <p:spPr>
          <a:xfrm>
            <a:off x="547936" y="2978949"/>
            <a:ext cx="7552456" cy="954107"/>
          </a:xfrm>
          <a:prstGeom prst="rect">
            <a:avLst/>
          </a:prstGeom>
        </p:spPr>
        <p:txBody>
          <a:bodyPr wrap="square" anchor="ctr">
            <a:spAutoFit/>
          </a:bodyPr>
          <a:lstStyle/>
          <a:p>
            <a:r>
              <a:rPr lang="es-CO" sz="2800" b="1" dirty="0" smtClean="0">
                <a:solidFill>
                  <a:srgbClr val="00B050"/>
                </a:solidFill>
              </a:rPr>
              <a:t>¿Se pueden capitalizar los cánones de arrendamiento que no son deducibles en renta?</a:t>
            </a:r>
            <a:endParaRPr lang="es-CO" sz="2800" b="1" dirty="0">
              <a:solidFill>
                <a:srgbClr val="00B050"/>
              </a:solidFill>
            </a:endParaRPr>
          </a:p>
        </p:txBody>
      </p:sp>
      <p:sp>
        <p:nvSpPr>
          <p:cNvPr id="4" name="3 Rectángulo"/>
          <p:cNvSpPr/>
          <p:nvPr/>
        </p:nvSpPr>
        <p:spPr>
          <a:xfrm>
            <a:off x="1475656" y="4318064"/>
            <a:ext cx="6768752" cy="1631216"/>
          </a:xfrm>
          <a:prstGeom prst="rect">
            <a:avLst/>
          </a:prstGeom>
        </p:spPr>
        <p:txBody>
          <a:bodyPr wrap="square">
            <a:spAutoFit/>
          </a:bodyPr>
          <a:lstStyle/>
          <a:p>
            <a:r>
              <a:rPr lang="es-CO" sz="2000" dirty="0" smtClean="0">
                <a:latin typeface="Arial" pitchFamily="34" charset="0"/>
                <a:cs typeface="Arial" pitchFamily="34" charset="0"/>
              </a:rPr>
              <a:t>Si, el inciso segundo del Art. 71 del E.T. da la opción que los cánones </a:t>
            </a:r>
            <a:r>
              <a:rPr lang="es-CO" sz="2000" dirty="0">
                <a:latin typeface="Arial" pitchFamily="34" charset="0"/>
                <a:cs typeface="Arial" pitchFamily="34" charset="0"/>
              </a:rPr>
              <a:t>(correspondiente al capital</a:t>
            </a:r>
            <a:r>
              <a:rPr lang="es-CO" sz="2000" dirty="0" smtClean="0">
                <a:latin typeface="Arial" pitchFamily="34" charset="0"/>
                <a:cs typeface="Arial" pitchFamily="34" charset="0"/>
              </a:rPr>
              <a:t>), se puedan capitalizar </a:t>
            </a:r>
            <a:r>
              <a:rPr lang="es-CO" sz="2000" dirty="0">
                <a:latin typeface="Arial" pitchFamily="34" charset="0"/>
                <a:cs typeface="Arial" pitchFamily="34" charset="0"/>
              </a:rPr>
              <a:t>como valor del </a:t>
            </a:r>
            <a:r>
              <a:rPr lang="es-CO" sz="2000" dirty="0" smtClean="0">
                <a:latin typeface="Arial" pitchFamily="34" charset="0"/>
                <a:cs typeface="Arial" pitchFamily="34" charset="0"/>
              </a:rPr>
              <a:t>bien, el cual será incrementado con el valor </a:t>
            </a:r>
            <a:r>
              <a:rPr lang="es-CO" sz="2000" dirty="0">
                <a:latin typeface="Arial" pitchFamily="34" charset="0"/>
                <a:cs typeface="Arial" pitchFamily="34" charset="0"/>
              </a:rPr>
              <a:t>de la opción de compra que </a:t>
            </a:r>
            <a:r>
              <a:rPr lang="es-CO" sz="2000" dirty="0" smtClean="0">
                <a:latin typeface="Arial" pitchFamily="34" charset="0"/>
                <a:cs typeface="Arial" pitchFamily="34" charset="0"/>
              </a:rPr>
              <a:t>se pagará </a:t>
            </a:r>
            <a:r>
              <a:rPr lang="es-CO" sz="2000" dirty="0">
                <a:latin typeface="Arial" pitchFamily="34" charset="0"/>
                <a:cs typeface="Arial" pitchFamily="34" charset="0"/>
              </a:rPr>
              <a:t>al final del </a:t>
            </a:r>
            <a:r>
              <a:rPr lang="es-CO" sz="2000" dirty="0" smtClean="0">
                <a:latin typeface="Arial" pitchFamily="34" charset="0"/>
                <a:cs typeface="Arial" pitchFamily="34" charset="0"/>
              </a:rPr>
              <a:t>contrato.</a:t>
            </a:r>
            <a:endParaRPr lang="es-CO" sz="2000" dirty="0">
              <a:latin typeface="Arial" pitchFamily="34" charset="0"/>
              <a:cs typeface="Arial" pitchFamily="34" charset="0"/>
            </a:endParaRPr>
          </a:p>
        </p:txBody>
      </p:sp>
    </p:spTree>
    <p:extLst>
      <p:ext uri="{BB962C8B-B14F-4D97-AF65-F5344CB8AC3E}">
        <p14:creationId xmlns:p14="http://schemas.microsoft.com/office/powerpoint/2010/main" val="10276027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500" fill="hold"/>
                                        <p:tgtEl>
                                          <p:spTgt spid="8"/>
                                        </p:tgtEl>
                                        <p:attrNameLst>
                                          <p:attrName>ppt_w</p:attrName>
                                        </p:attrNameLst>
                                      </p:cBhvr>
                                      <p:tavLst>
                                        <p:tav tm="0">
                                          <p:val>
                                            <p:fltVal val="0"/>
                                          </p:val>
                                        </p:tav>
                                        <p:tav tm="100000">
                                          <p:val>
                                            <p:strVal val="#ppt_w"/>
                                          </p:val>
                                        </p:tav>
                                      </p:tavLst>
                                    </p:anim>
                                    <p:anim calcmode="lin" valueType="num">
                                      <p:cBhvr>
                                        <p:cTn id="26" dur="500" fill="hold"/>
                                        <p:tgtEl>
                                          <p:spTgt spid="8"/>
                                        </p:tgtEl>
                                        <p:attrNameLst>
                                          <p:attrName>ppt_h</p:attrName>
                                        </p:attrNameLst>
                                      </p:cBhvr>
                                      <p:tavLst>
                                        <p:tav tm="0">
                                          <p:val>
                                            <p:fltVal val="0"/>
                                          </p:val>
                                        </p:tav>
                                        <p:tav tm="100000">
                                          <p:val>
                                            <p:strVal val="#ppt_h"/>
                                          </p:val>
                                        </p:tav>
                                      </p:tavLst>
                                    </p:anim>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p:cTn id="32" dur="500" fill="hold"/>
                                        <p:tgtEl>
                                          <p:spTgt spid="4"/>
                                        </p:tgtEl>
                                        <p:attrNameLst>
                                          <p:attrName>ppt_w</p:attrName>
                                        </p:attrNameLst>
                                      </p:cBhvr>
                                      <p:tavLst>
                                        <p:tav tm="0">
                                          <p:val>
                                            <p:fltVal val="0"/>
                                          </p:val>
                                        </p:tav>
                                        <p:tav tm="100000">
                                          <p:val>
                                            <p:strVal val="#ppt_w"/>
                                          </p:val>
                                        </p:tav>
                                      </p:tavLst>
                                    </p:anim>
                                    <p:anim calcmode="lin" valueType="num">
                                      <p:cBhvr>
                                        <p:cTn id="33" dur="500" fill="hold"/>
                                        <p:tgtEl>
                                          <p:spTgt spid="4"/>
                                        </p:tgtEl>
                                        <p:attrNameLst>
                                          <p:attrName>ppt_h</p:attrName>
                                        </p:attrNameLst>
                                      </p:cBhvr>
                                      <p:tavLst>
                                        <p:tav tm="0">
                                          <p:val>
                                            <p:fltVal val="0"/>
                                          </p:val>
                                        </p:tav>
                                        <p:tav tm="100000">
                                          <p:val>
                                            <p:strVal val="#ppt_h"/>
                                          </p:val>
                                        </p:tav>
                                      </p:tavLst>
                                    </p:anim>
                                    <p:animEffect transition="in" filter="fade">
                                      <p:cBhvr>
                                        <p:cTn id="3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redondeado"/>
          <p:cNvSpPr/>
          <p:nvPr/>
        </p:nvSpPr>
        <p:spPr>
          <a:xfrm>
            <a:off x="1187624" y="44624"/>
            <a:ext cx="7416824" cy="1152128"/>
          </a:xfrm>
          <a:prstGeom prst="roundRect">
            <a:avLst/>
          </a:prstGeom>
          <a:solidFill>
            <a:schemeClr val="accent5">
              <a:lumMod val="20000"/>
              <a:lumOff val="8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tx1"/>
                </a:solidFill>
                <a:latin typeface="Arial Black" panose="020B0A04020102020204" pitchFamily="34" charset="0"/>
              </a:rPr>
              <a:t>Valor patrimonial de los Derechos Fiduciarios</a:t>
            </a:r>
          </a:p>
          <a:p>
            <a:pPr algn="ctr"/>
            <a:r>
              <a:rPr lang="es-MX" sz="2400" b="1" dirty="0" smtClean="0">
                <a:solidFill>
                  <a:schemeClr val="tx1"/>
                </a:solidFill>
                <a:latin typeface="Arial Black" panose="020B0A04020102020204" pitchFamily="34" charset="0"/>
              </a:rPr>
              <a:t>Art. 271-1 E.T.</a:t>
            </a:r>
            <a:endParaRPr lang="es-MX" sz="2400" b="1" dirty="0">
              <a:solidFill>
                <a:schemeClr val="tx1"/>
              </a:solidFill>
              <a:latin typeface="Arial Black" panose="020B0A04020102020204" pitchFamily="34" charset="0"/>
            </a:endParaRPr>
          </a:p>
        </p:txBody>
      </p:sp>
      <p:graphicFrame>
        <p:nvGraphicFramePr>
          <p:cNvPr id="2" name="1 Tabla"/>
          <p:cNvGraphicFramePr>
            <a:graphicFrameLocks noGrp="1"/>
          </p:cNvGraphicFramePr>
          <p:nvPr>
            <p:extLst>
              <p:ext uri="{D42A27DB-BD31-4B8C-83A1-F6EECF244321}">
                <p14:modId xmlns:p14="http://schemas.microsoft.com/office/powerpoint/2010/main" val="1771203200"/>
              </p:ext>
            </p:extLst>
          </p:nvPr>
        </p:nvGraphicFramePr>
        <p:xfrm>
          <a:off x="714283" y="2440672"/>
          <a:ext cx="2201533" cy="2572504"/>
        </p:xfrm>
        <a:graphic>
          <a:graphicData uri="http://schemas.openxmlformats.org/drawingml/2006/table">
            <a:tbl>
              <a:tblPr>
                <a:tableStyleId>{D113A9D2-9D6B-4929-AA2D-F23B5EE8CBE7}</a:tableStyleId>
              </a:tblPr>
              <a:tblGrid>
                <a:gridCol w="2201533"/>
              </a:tblGrid>
              <a:tr h="2572504">
                <a:tc>
                  <a:txBody>
                    <a:bodyPr/>
                    <a:lstStyle/>
                    <a:p>
                      <a:pPr algn="ctr"/>
                      <a:r>
                        <a:rPr lang="es-CO" b="1" dirty="0" smtClean="0">
                          <a:effectLst/>
                          <a:latin typeface="Arial" pitchFamily="34" charset="0"/>
                          <a:cs typeface="Arial" pitchFamily="34" charset="0"/>
                        </a:rPr>
                        <a:t>Valor </a:t>
                      </a:r>
                      <a:r>
                        <a:rPr lang="es-CO" b="1" dirty="0">
                          <a:effectLst/>
                          <a:latin typeface="Arial" pitchFamily="34" charset="0"/>
                          <a:cs typeface="Arial" pitchFamily="34" charset="0"/>
                        </a:rPr>
                        <a:t>patrimonial de los derechos fiduciarios</a:t>
                      </a:r>
                      <a:endParaRPr lang="es-CO" b="1" dirty="0">
                        <a:solidFill>
                          <a:srgbClr val="555555"/>
                        </a:solidFill>
                        <a:effectLst/>
                        <a:latin typeface="Arial" pitchFamily="34" charset="0"/>
                        <a:cs typeface="Arial" pitchFamily="34" charset="0"/>
                      </a:endParaRPr>
                    </a:p>
                  </a:txBody>
                  <a:tcPr marL="38100" marR="38100" marT="38100" marB="38100" anchor="ctr"/>
                </a:tc>
              </a:tr>
            </a:tbl>
          </a:graphicData>
        </a:graphic>
      </p:graphicFrame>
      <p:sp>
        <p:nvSpPr>
          <p:cNvPr id="4" name="3 Rectángulo"/>
          <p:cNvSpPr/>
          <p:nvPr/>
        </p:nvSpPr>
        <p:spPr>
          <a:xfrm>
            <a:off x="4716016" y="2420888"/>
            <a:ext cx="4320480" cy="2862322"/>
          </a:xfrm>
          <a:prstGeom prst="rect">
            <a:avLst/>
          </a:prstGeom>
        </p:spPr>
        <p:txBody>
          <a:bodyPr wrap="square">
            <a:spAutoFit/>
          </a:bodyPr>
          <a:lstStyle/>
          <a:p>
            <a:pPr algn="just"/>
            <a:r>
              <a:rPr lang="es-CO" b="1" dirty="0">
                <a:solidFill>
                  <a:srgbClr val="555555"/>
                </a:solidFill>
                <a:latin typeface="Arial" pitchFamily="34" charset="0"/>
                <a:cs typeface="Arial" pitchFamily="34" charset="0"/>
              </a:rPr>
              <a:t>Para los beneficiarios de los derechos fiduciarios el valor patrimonial será  el que corresponda según su participación en el patrimonio líquido del fideicomiso</a:t>
            </a:r>
            <a:r>
              <a:rPr lang="es-CO" b="1" dirty="0" smtClean="0">
                <a:solidFill>
                  <a:srgbClr val="555555"/>
                </a:solidFill>
                <a:latin typeface="Arial" pitchFamily="34" charset="0"/>
                <a:cs typeface="Arial" pitchFamily="34" charset="0"/>
              </a:rPr>
              <a:t>.</a:t>
            </a:r>
          </a:p>
          <a:p>
            <a:pPr algn="just"/>
            <a:endParaRPr lang="es-CO" b="1" dirty="0">
              <a:solidFill>
                <a:srgbClr val="555555"/>
              </a:solidFill>
              <a:latin typeface="Arial" pitchFamily="34" charset="0"/>
              <a:cs typeface="Arial" pitchFamily="34" charset="0"/>
            </a:endParaRPr>
          </a:p>
          <a:p>
            <a:pPr algn="just"/>
            <a:r>
              <a:rPr lang="es-CO" b="1" dirty="0">
                <a:solidFill>
                  <a:srgbClr val="555555"/>
                </a:solidFill>
                <a:latin typeface="Arial" pitchFamily="34" charset="0"/>
                <a:cs typeface="Arial" pitchFamily="34" charset="0"/>
              </a:rPr>
              <a:t>Nota: Los derechos sobre el patrimonio deben ser declarados por el contribuyente que tenga la explotación económica del bien.</a:t>
            </a:r>
          </a:p>
        </p:txBody>
      </p:sp>
      <p:pic>
        <p:nvPicPr>
          <p:cNvPr id="3074" name="Picture 2" descr="Manos señalando"/>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360475"/>
            <a:ext cx="1145159" cy="5725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71855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80">
                                          <p:stCondLst>
                                            <p:cond delay="0"/>
                                          </p:stCondLst>
                                        </p:cTn>
                                        <p:tgtEl>
                                          <p:spTgt spid="3074"/>
                                        </p:tgtEl>
                                      </p:cBhvr>
                                    </p:animEffect>
                                    <p:anim calcmode="lin" valueType="num">
                                      <p:cBhvr>
                                        <p:cTn id="8" dur="1822" tmFilter="0,0; 0.14,0.36; 0.43,0.73; 0.71,0.91; 1.0,1.0">
                                          <p:stCondLst>
                                            <p:cond delay="0"/>
                                          </p:stCondLst>
                                        </p:cTn>
                                        <p:tgtEl>
                                          <p:spTgt spid="307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07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07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07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074"/>
                                        </p:tgtEl>
                                        <p:attrNameLst>
                                          <p:attrName>ppt_y</p:attrName>
                                        </p:attrNameLst>
                                      </p:cBhvr>
                                      <p:tavLst>
                                        <p:tav tm="0" fmla="#ppt_y-sin(pi*$)/81">
                                          <p:val>
                                            <p:fltVal val="0"/>
                                          </p:val>
                                        </p:tav>
                                        <p:tav tm="100000">
                                          <p:val>
                                            <p:fltVal val="1"/>
                                          </p:val>
                                        </p:tav>
                                      </p:tavLst>
                                    </p:anim>
                                    <p:animScale>
                                      <p:cBhvr>
                                        <p:cTn id="13" dur="26">
                                          <p:stCondLst>
                                            <p:cond delay="650"/>
                                          </p:stCondLst>
                                        </p:cTn>
                                        <p:tgtEl>
                                          <p:spTgt spid="3074"/>
                                        </p:tgtEl>
                                      </p:cBhvr>
                                      <p:to x="100000" y="60000"/>
                                    </p:animScale>
                                    <p:animScale>
                                      <p:cBhvr>
                                        <p:cTn id="14" dur="166" decel="50000">
                                          <p:stCondLst>
                                            <p:cond delay="676"/>
                                          </p:stCondLst>
                                        </p:cTn>
                                        <p:tgtEl>
                                          <p:spTgt spid="3074"/>
                                        </p:tgtEl>
                                      </p:cBhvr>
                                      <p:to x="100000" y="100000"/>
                                    </p:animScale>
                                    <p:animScale>
                                      <p:cBhvr>
                                        <p:cTn id="15" dur="26">
                                          <p:stCondLst>
                                            <p:cond delay="1312"/>
                                          </p:stCondLst>
                                        </p:cTn>
                                        <p:tgtEl>
                                          <p:spTgt spid="3074"/>
                                        </p:tgtEl>
                                      </p:cBhvr>
                                      <p:to x="100000" y="80000"/>
                                    </p:animScale>
                                    <p:animScale>
                                      <p:cBhvr>
                                        <p:cTn id="16" dur="166" decel="50000">
                                          <p:stCondLst>
                                            <p:cond delay="1338"/>
                                          </p:stCondLst>
                                        </p:cTn>
                                        <p:tgtEl>
                                          <p:spTgt spid="3074"/>
                                        </p:tgtEl>
                                      </p:cBhvr>
                                      <p:to x="100000" y="100000"/>
                                    </p:animScale>
                                    <p:animScale>
                                      <p:cBhvr>
                                        <p:cTn id="17" dur="26">
                                          <p:stCondLst>
                                            <p:cond delay="1642"/>
                                          </p:stCondLst>
                                        </p:cTn>
                                        <p:tgtEl>
                                          <p:spTgt spid="3074"/>
                                        </p:tgtEl>
                                      </p:cBhvr>
                                      <p:to x="100000" y="90000"/>
                                    </p:animScale>
                                    <p:animScale>
                                      <p:cBhvr>
                                        <p:cTn id="18" dur="166" decel="50000">
                                          <p:stCondLst>
                                            <p:cond delay="1668"/>
                                          </p:stCondLst>
                                        </p:cTn>
                                        <p:tgtEl>
                                          <p:spTgt spid="3074"/>
                                        </p:tgtEl>
                                      </p:cBhvr>
                                      <p:to x="100000" y="100000"/>
                                    </p:animScale>
                                    <p:animScale>
                                      <p:cBhvr>
                                        <p:cTn id="19" dur="26">
                                          <p:stCondLst>
                                            <p:cond delay="1808"/>
                                          </p:stCondLst>
                                        </p:cTn>
                                        <p:tgtEl>
                                          <p:spTgt spid="3074"/>
                                        </p:tgtEl>
                                      </p:cBhvr>
                                      <p:to x="100000" y="95000"/>
                                    </p:animScale>
                                    <p:animScale>
                                      <p:cBhvr>
                                        <p:cTn id="20" dur="166" decel="50000">
                                          <p:stCondLst>
                                            <p:cond delay="1834"/>
                                          </p:stCondLst>
                                        </p:cTn>
                                        <p:tgtEl>
                                          <p:spTgt spid="3074"/>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80">
                                          <p:stCondLst>
                                            <p:cond delay="0"/>
                                          </p:stCondLst>
                                        </p:cTn>
                                        <p:tgtEl>
                                          <p:spTgt spid="4"/>
                                        </p:tgtEl>
                                      </p:cBhvr>
                                    </p:animEffect>
                                    <p:anim calcmode="lin" valueType="num">
                                      <p:cBhvr>
                                        <p:cTn id="2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gtEl>
                                      </p:cBhvr>
                                      <p:to x="100000" y="60000"/>
                                    </p:animScale>
                                    <p:animScale>
                                      <p:cBhvr>
                                        <p:cTn id="30" dur="166" decel="50000">
                                          <p:stCondLst>
                                            <p:cond delay="676"/>
                                          </p:stCondLst>
                                        </p:cTn>
                                        <p:tgtEl>
                                          <p:spTgt spid="4"/>
                                        </p:tgtEl>
                                      </p:cBhvr>
                                      <p:to x="100000" y="100000"/>
                                    </p:animScale>
                                    <p:animScale>
                                      <p:cBhvr>
                                        <p:cTn id="31" dur="26">
                                          <p:stCondLst>
                                            <p:cond delay="1312"/>
                                          </p:stCondLst>
                                        </p:cTn>
                                        <p:tgtEl>
                                          <p:spTgt spid="4"/>
                                        </p:tgtEl>
                                      </p:cBhvr>
                                      <p:to x="100000" y="80000"/>
                                    </p:animScale>
                                    <p:animScale>
                                      <p:cBhvr>
                                        <p:cTn id="32" dur="166" decel="50000">
                                          <p:stCondLst>
                                            <p:cond delay="1338"/>
                                          </p:stCondLst>
                                        </p:cTn>
                                        <p:tgtEl>
                                          <p:spTgt spid="4"/>
                                        </p:tgtEl>
                                      </p:cBhvr>
                                      <p:to x="100000" y="100000"/>
                                    </p:animScale>
                                    <p:animScale>
                                      <p:cBhvr>
                                        <p:cTn id="33" dur="26">
                                          <p:stCondLst>
                                            <p:cond delay="1642"/>
                                          </p:stCondLst>
                                        </p:cTn>
                                        <p:tgtEl>
                                          <p:spTgt spid="4"/>
                                        </p:tgtEl>
                                      </p:cBhvr>
                                      <p:to x="100000" y="90000"/>
                                    </p:animScale>
                                    <p:animScale>
                                      <p:cBhvr>
                                        <p:cTn id="34" dur="166" decel="50000">
                                          <p:stCondLst>
                                            <p:cond delay="1668"/>
                                          </p:stCondLst>
                                        </p:cTn>
                                        <p:tgtEl>
                                          <p:spTgt spid="4"/>
                                        </p:tgtEl>
                                      </p:cBhvr>
                                      <p:to x="100000" y="100000"/>
                                    </p:animScale>
                                    <p:animScale>
                                      <p:cBhvr>
                                        <p:cTn id="35" dur="26">
                                          <p:stCondLst>
                                            <p:cond delay="1808"/>
                                          </p:stCondLst>
                                        </p:cTn>
                                        <p:tgtEl>
                                          <p:spTgt spid="4"/>
                                        </p:tgtEl>
                                      </p:cBhvr>
                                      <p:to x="100000" y="95000"/>
                                    </p:animScale>
                                    <p:animScale>
                                      <p:cBhvr>
                                        <p:cTn id="36"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897342439"/>
              </p:ext>
            </p:extLst>
          </p:nvPr>
        </p:nvGraphicFramePr>
        <p:xfrm>
          <a:off x="0" y="0"/>
          <a:ext cx="9144000" cy="6855942"/>
        </p:xfrm>
        <a:graphic>
          <a:graphicData uri="http://schemas.openxmlformats.org/drawingml/2006/table">
            <a:tbl>
              <a:tblPr>
                <a:tableStyleId>{5C22544A-7EE6-4342-B048-85BDC9FD1C3A}</a:tableStyleId>
              </a:tblPr>
              <a:tblGrid>
                <a:gridCol w="6425968"/>
                <a:gridCol w="1308682"/>
                <a:gridCol w="1409350"/>
              </a:tblGrid>
              <a:tr h="254000">
                <a:tc gridSpan="3">
                  <a:txBody>
                    <a:bodyPr/>
                    <a:lstStyle/>
                    <a:p>
                      <a:pPr algn="ctr" fontAlgn="b"/>
                      <a:r>
                        <a:rPr lang="es-CO" sz="1600" b="1" u="none" strike="noStrike" dirty="0">
                          <a:effectLst/>
                          <a:latin typeface="Arial" pitchFamily="34" charset="0"/>
                          <a:cs typeface="Arial" pitchFamily="34" charset="0"/>
                        </a:rPr>
                        <a:t>RENTA EXENTA LABORAL ART. 206 E.T.</a:t>
                      </a:r>
                      <a:endParaRPr lang="es-CO" sz="1600" b="1" i="0" u="none" strike="noStrike" dirty="0">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xBody>
                    <a:bodyPr/>
                    <a:lstStyle/>
                    <a:p>
                      <a:endParaRPr lang="es-CO"/>
                    </a:p>
                  </a:txBody>
                  <a:tcPr/>
                </a:tc>
                <a:tc hMerge="1">
                  <a:txBody>
                    <a:bodyPr/>
                    <a:lstStyle/>
                    <a:p>
                      <a:endParaRPr lang="es-CO"/>
                    </a:p>
                  </a:txBody>
                  <a:tcPr/>
                </a:tc>
              </a:tr>
              <a:tr h="254000">
                <a:tc>
                  <a:txBody>
                    <a:bodyPr/>
                    <a:lstStyle/>
                    <a:p>
                      <a:pPr algn="l" fontAlgn="b"/>
                      <a:r>
                        <a:rPr lang="es-CO" sz="1600" b="1" u="none" strike="noStrike">
                          <a:effectLst/>
                          <a:latin typeface="Arial" pitchFamily="34" charset="0"/>
                          <a:cs typeface="Arial" pitchFamily="34" charset="0"/>
                        </a:rPr>
                        <a:t>INGRESOS LABORALES</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CO" sz="1600" b="1" u="none" strike="noStrike">
                          <a:effectLst/>
                          <a:latin typeface="Arial" pitchFamily="34" charset="0"/>
                          <a:cs typeface="Arial" pitchFamily="34" charset="0"/>
                        </a:rPr>
                        <a:t> </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CO" sz="1600" b="1" u="none" strike="noStrike" dirty="0">
                          <a:effectLst/>
                          <a:latin typeface="Arial" pitchFamily="34" charset="0"/>
                          <a:cs typeface="Arial" pitchFamily="34" charset="0"/>
                        </a:rPr>
                        <a:t> </a:t>
                      </a:r>
                      <a:endParaRPr lang="es-CO" sz="1600" b="1" i="0" u="none" strike="noStrike" dirty="0">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a:txBody>
                    <a:bodyPr/>
                    <a:lstStyle/>
                    <a:p>
                      <a:pPr algn="l" fontAlgn="b"/>
                      <a:r>
                        <a:rPr lang="es-CO" sz="1600" u="none" strike="noStrike">
                          <a:effectLst/>
                          <a:latin typeface="Arial" pitchFamily="34" charset="0"/>
                          <a:cs typeface="Arial" pitchFamily="34" charset="0"/>
                        </a:rPr>
                        <a:t>Salario y demás pagos laborales</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s-CO" sz="1600" u="none" strike="noStrike">
                          <a:effectLst/>
                          <a:latin typeface="Arial" pitchFamily="34" charset="0"/>
                          <a:cs typeface="Arial" pitchFamily="34" charset="0"/>
                        </a:rPr>
                        <a:t>195.600.000</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es-CO" sz="1600" u="none" strike="noStrike">
                          <a:effectLst/>
                          <a:latin typeface="Arial" pitchFamily="34" charset="0"/>
                          <a:cs typeface="Arial" pitchFamily="34" charset="0"/>
                        </a:rPr>
                        <a:t> </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a:txBody>
                    <a:bodyPr/>
                    <a:lstStyle/>
                    <a:p>
                      <a:pPr algn="l" fontAlgn="b"/>
                      <a:r>
                        <a:rPr lang="es-CO" sz="1600" u="none" strike="noStrike">
                          <a:effectLst/>
                          <a:latin typeface="Arial" pitchFamily="34" charset="0"/>
                          <a:cs typeface="Arial" pitchFamily="34" charset="0"/>
                        </a:rPr>
                        <a:t>Cesantías recibidos</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s-CO" sz="1600" u="none" strike="noStrike">
                          <a:effectLst/>
                          <a:latin typeface="Arial" pitchFamily="34" charset="0"/>
                          <a:cs typeface="Arial" pitchFamily="34" charset="0"/>
                        </a:rPr>
                        <a:t>12.000.000</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es-CO" sz="1600" u="none" strike="noStrike">
                          <a:effectLst/>
                          <a:latin typeface="Arial" pitchFamily="34" charset="0"/>
                          <a:cs typeface="Arial" pitchFamily="34" charset="0"/>
                        </a:rPr>
                        <a:t> </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a:txBody>
                    <a:bodyPr/>
                    <a:lstStyle/>
                    <a:p>
                      <a:pPr algn="l" fontAlgn="b"/>
                      <a:r>
                        <a:rPr lang="es-CO" sz="1600" u="none" strike="noStrike">
                          <a:effectLst/>
                          <a:latin typeface="Arial" pitchFamily="34" charset="0"/>
                          <a:cs typeface="Arial" pitchFamily="34" charset="0"/>
                        </a:rPr>
                        <a:t>Intereses de cesantías recibidos</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s-CO" sz="1600" u="none" strike="noStrike">
                          <a:effectLst/>
                          <a:latin typeface="Arial" pitchFamily="34" charset="0"/>
                          <a:cs typeface="Arial" pitchFamily="34" charset="0"/>
                        </a:rPr>
                        <a:t>2.500.000</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es-CO" sz="1600" u="none" strike="noStrike">
                          <a:effectLst/>
                          <a:latin typeface="Arial" pitchFamily="34" charset="0"/>
                          <a:cs typeface="Arial" pitchFamily="34" charset="0"/>
                        </a:rPr>
                        <a:t> </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a:txBody>
                    <a:bodyPr/>
                    <a:lstStyle/>
                    <a:p>
                      <a:pPr algn="l" fontAlgn="b"/>
                      <a:r>
                        <a:rPr lang="es-CO" sz="1600" u="none" strike="noStrike">
                          <a:effectLst/>
                          <a:latin typeface="Arial" pitchFamily="34" charset="0"/>
                          <a:cs typeface="Arial" pitchFamily="34" charset="0"/>
                        </a:rPr>
                        <a:t>Honorarios</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s-CO" sz="1600" u="none" strike="noStrike">
                          <a:effectLst/>
                          <a:latin typeface="Arial" pitchFamily="34" charset="0"/>
                          <a:cs typeface="Arial" pitchFamily="34" charset="0"/>
                        </a:rPr>
                        <a:t>38.000.000</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es-CO" sz="1600" u="none" strike="noStrike">
                          <a:effectLst/>
                          <a:latin typeface="Arial" pitchFamily="34" charset="0"/>
                          <a:cs typeface="Arial" pitchFamily="34" charset="0"/>
                        </a:rPr>
                        <a:t> </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a:txBody>
                    <a:bodyPr/>
                    <a:lstStyle/>
                    <a:p>
                      <a:pPr algn="l" fontAlgn="b"/>
                      <a:r>
                        <a:rPr lang="es-CO" sz="1600" u="none" strike="noStrike">
                          <a:effectLst/>
                          <a:latin typeface="Arial" pitchFamily="34" charset="0"/>
                          <a:cs typeface="Arial" pitchFamily="34" charset="0"/>
                        </a:rPr>
                        <a:t>Dividendos</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s-CO" sz="1600" u="none" strike="noStrike" dirty="0">
                          <a:effectLst/>
                          <a:latin typeface="Arial" pitchFamily="34" charset="0"/>
                          <a:cs typeface="Arial" pitchFamily="34" charset="0"/>
                        </a:rPr>
                        <a:t>1.425.000</a:t>
                      </a:r>
                      <a:endParaRPr lang="es-CO" sz="1600" b="0" i="0" u="none" strike="noStrike" dirty="0">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es-CO" sz="1600" u="none" strike="noStrike">
                          <a:effectLst/>
                          <a:latin typeface="Arial" pitchFamily="34" charset="0"/>
                          <a:cs typeface="Arial" pitchFamily="34" charset="0"/>
                        </a:rPr>
                        <a:t> </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66824">
                <a:tc>
                  <a:txBody>
                    <a:bodyPr/>
                    <a:lstStyle/>
                    <a:p>
                      <a:pPr algn="l" fontAlgn="b"/>
                      <a:r>
                        <a:rPr lang="es-CO" sz="1600" u="none" strike="noStrike">
                          <a:effectLst/>
                          <a:latin typeface="Arial" pitchFamily="34" charset="0"/>
                          <a:cs typeface="Arial" pitchFamily="34" charset="0"/>
                        </a:rPr>
                        <a:t> </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es-CO" sz="1600" u="none" strike="noStrike">
                          <a:effectLst/>
                          <a:latin typeface="Arial" pitchFamily="34" charset="0"/>
                          <a:cs typeface="Arial" pitchFamily="34" charset="0"/>
                        </a:rPr>
                        <a:t> </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a:txBody>
                    <a:bodyPr/>
                    <a:lstStyle/>
                    <a:p>
                      <a:pPr algn="l" fontAlgn="b"/>
                      <a:r>
                        <a:rPr lang="es-CO" sz="1600" b="1" u="none" strike="noStrike">
                          <a:effectLst/>
                          <a:latin typeface="Arial" pitchFamily="34" charset="0"/>
                          <a:cs typeface="Arial" pitchFamily="34" charset="0"/>
                        </a:rPr>
                        <a:t>Promedio salario últimos 6 meses</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s-CO" sz="1600" b="1" u="none" strike="noStrike">
                          <a:effectLst/>
                          <a:latin typeface="Arial" pitchFamily="34" charset="0"/>
                          <a:cs typeface="Arial" pitchFamily="34" charset="0"/>
                        </a:rPr>
                        <a:t>16.300.000</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s-CO" sz="1600" b="1" u="none" strike="noStrike" dirty="0">
                          <a:effectLst/>
                          <a:latin typeface="Arial" pitchFamily="34" charset="0"/>
                          <a:cs typeface="Arial" pitchFamily="34" charset="0"/>
                        </a:rPr>
                        <a:t>593</a:t>
                      </a:r>
                      <a:endParaRPr lang="es-CO" sz="1600" b="1" i="0" u="none" strike="noStrike" dirty="0">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gridSpan="2">
                  <a:txBody>
                    <a:bodyPr/>
                    <a:lstStyle/>
                    <a:p>
                      <a:pPr algn="l" fontAlgn="b"/>
                      <a:r>
                        <a:rPr lang="es-CO" sz="1600" b="1" u="none" strike="noStrike">
                          <a:effectLst/>
                          <a:latin typeface="Arial" pitchFamily="34" charset="0"/>
                          <a:cs typeface="Arial" pitchFamily="34" charset="0"/>
                        </a:rPr>
                        <a:t>Total ingresos laborales</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CO"/>
                    </a:p>
                  </a:txBody>
                  <a:tcPr/>
                </a:tc>
                <a:tc>
                  <a:txBody>
                    <a:bodyPr/>
                    <a:lstStyle/>
                    <a:p>
                      <a:pPr algn="r" fontAlgn="b"/>
                      <a:r>
                        <a:rPr lang="es-CO" sz="1600" b="1" u="none" strike="noStrike" dirty="0">
                          <a:effectLst/>
                          <a:latin typeface="Arial" pitchFamily="34" charset="0"/>
                          <a:cs typeface="Arial" pitchFamily="34" charset="0"/>
                        </a:rPr>
                        <a:t>249.525.000</a:t>
                      </a:r>
                      <a:endParaRPr lang="es-CO" sz="1600" b="1" i="0" u="none" strike="noStrike" dirty="0">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gridSpan="2">
                  <a:txBody>
                    <a:bodyPr/>
                    <a:lstStyle/>
                    <a:p>
                      <a:pPr algn="l" fontAlgn="b"/>
                      <a:r>
                        <a:rPr lang="es-CO" sz="1600" b="1" u="none" strike="noStrike">
                          <a:effectLst/>
                          <a:latin typeface="Arial" pitchFamily="34" charset="0"/>
                          <a:cs typeface="Arial" pitchFamily="34" charset="0"/>
                        </a:rPr>
                        <a:t>(-) Ingresos no constitutivos de rentas</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CO"/>
                    </a:p>
                  </a:txBody>
                  <a:tcPr/>
                </a:tc>
                <a:tc>
                  <a:txBody>
                    <a:bodyPr/>
                    <a:lstStyle/>
                    <a:p>
                      <a:pPr algn="l" fontAlgn="b"/>
                      <a:r>
                        <a:rPr lang="es-CO" sz="1600" b="1" u="none" strike="noStrike" dirty="0">
                          <a:effectLst/>
                          <a:latin typeface="Arial" pitchFamily="34" charset="0"/>
                          <a:cs typeface="Arial" pitchFamily="34" charset="0"/>
                        </a:rPr>
                        <a:t> </a:t>
                      </a:r>
                      <a:endParaRPr lang="es-CO" sz="1600" b="1" i="0" u="none" strike="noStrike" dirty="0">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a:txBody>
                    <a:bodyPr/>
                    <a:lstStyle/>
                    <a:p>
                      <a:pPr algn="l" fontAlgn="b"/>
                      <a:r>
                        <a:rPr lang="es-CO" sz="1600" u="none" strike="noStrike">
                          <a:effectLst/>
                          <a:latin typeface="Arial" pitchFamily="34" charset="0"/>
                          <a:cs typeface="Arial" pitchFamily="34" charset="0"/>
                        </a:rPr>
                        <a:t>Utilidades no gravadas</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s-CO" sz="1600" u="none" strike="noStrike">
                          <a:effectLst/>
                          <a:latin typeface="Arial" pitchFamily="34" charset="0"/>
                          <a:cs typeface="Arial" pitchFamily="34" charset="0"/>
                        </a:rPr>
                        <a:t>1.425.000</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es-CO" sz="1600" u="none" strike="noStrike">
                          <a:effectLst/>
                          <a:latin typeface="Arial" pitchFamily="34" charset="0"/>
                          <a:cs typeface="Arial" pitchFamily="34" charset="0"/>
                        </a:rPr>
                        <a:t> </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a:txBody>
                    <a:bodyPr/>
                    <a:lstStyle/>
                    <a:p>
                      <a:pPr algn="l" fontAlgn="b"/>
                      <a:r>
                        <a:rPr lang="es-CO" sz="1600" u="none" strike="noStrike">
                          <a:effectLst/>
                          <a:latin typeface="Arial" pitchFamily="34" charset="0"/>
                          <a:cs typeface="Arial" pitchFamily="34" charset="0"/>
                        </a:rPr>
                        <a:t>Otros</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s-CO" sz="1600" u="none" strike="noStrike">
                          <a:effectLst/>
                          <a:latin typeface="Arial" pitchFamily="34" charset="0"/>
                          <a:cs typeface="Arial" pitchFamily="34" charset="0"/>
                        </a:rPr>
                        <a:t>0</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es-CO" sz="1600" u="none" strike="noStrike">
                          <a:effectLst/>
                          <a:latin typeface="Arial" pitchFamily="34" charset="0"/>
                          <a:cs typeface="Arial" pitchFamily="34" charset="0"/>
                        </a:rPr>
                        <a:t> </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gridSpan="2">
                  <a:txBody>
                    <a:bodyPr/>
                    <a:lstStyle/>
                    <a:p>
                      <a:pPr algn="l" fontAlgn="b"/>
                      <a:r>
                        <a:rPr lang="es-CO" sz="1600" b="1" u="none" strike="noStrike">
                          <a:effectLst/>
                          <a:latin typeface="Arial" pitchFamily="34" charset="0"/>
                          <a:cs typeface="Arial" pitchFamily="34" charset="0"/>
                        </a:rPr>
                        <a:t>Total ingresos no costitutivos de renta ni ganancia ocasional</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CO"/>
                    </a:p>
                  </a:txBody>
                  <a:tcPr/>
                </a:tc>
                <a:tc>
                  <a:txBody>
                    <a:bodyPr/>
                    <a:lstStyle/>
                    <a:p>
                      <a:pPr algn="r" fontAlgn="b"/>
                      <a:r>
                        <a:rPr lang="es-CO" sz="1600" b="1" u="none" strike="noStrike" dirty="0">
                          <a:effectLst/>
                          <a:latin typeface="Arial" pitchFamily="34" charset="0"/>
                          <a:cs typeface="Arial" pitchFamily="34" charset="0"/>
                        </a:rPr>
                        <a:t>1.425.000</a:t>
                      </a:r>
                      <a:endParaRPr lang="es-CO" sz="1600" b="1" i="0" u="none" strike="noStrike" dirty="0">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gridSpan="2">
                  <a:txBody>
                    <a:bodyPr/>
                    <a:lstStyle/>
                    <a:p>
                      <a:pPr algn="l" fontAlgn="b"/>
                      <a:r>
                        <a:rPr lang="es-CO" sz="1600" b="1" u="none" strike="noStrike">
                          <a:effectLst/>
                          <a:latin typeface="Arial" pitchFamily="34" charset="0"/>
                          <a:cs typeface="Arial" pitchFamily="34" charset="0"/>
                        </a:rPr>
                        <a:t>Rentas Exentas Directas</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CO"/>
                    </a:p>
                  </a:txBody>
                  <a:tcPr/>
                </a:tc>
                <a:tc>
                  <a:txBody>
                    <a:bodyPr/>
                    <a:lstStyle/>
                    <a:p>
                      <a:pPr algn="l" fontAlgn="b"/>
                      <a:r>
                        <a:rPr lang="es-CO" sz="1600" b="1" u="none" strike="noStrike" dirty="0">
                          <a:effectLst/>
                          <a:latin typeface="Arial" pitchFamily="34" charset="0"/>
                          <a:cs typeface="Arial" pitchFamily="34" charset="0"/>
                        </a:rPr>
                        <a:t> </a:t>
                      </a:r>
                      <a:endParaRPr lang="es-CO" sz="1600" b="1" i="0" u="none" strike="noStrike" dirty="0">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a:txBody>
                    <a:bodyPr/>
                    <a:lstStyle/>
                    <a:p>
                      <a:pPr algn="l" fontAlgn="b"/>
                      <a:r>
                        <a:rPr lang="es-CO" sz="1600" u="none" strike="noStrike">
                          <a:effectLst/>
                          <a:latin typeface="Arial" pitchFamily="34" charset="0"/>
                          <a:cs typeface="Arial" pitchFamily="34" charset="0"/>
                        </a:rPr>
                        <a:t>Aportes obligatorios a pensiones</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s-CO" sz="1600" u="none" strike="noStrike">
                          <a:effectLst/>
                          <a:latin typeface="Arial" pitchFamily="34" charset="0"/>
                          <a:cs typeface="Arial" pitchFamily="34" charset="0"/>
                        </a:rPr>
                        <a:t>5.900.000</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es-CO" sz="1600" u="none" strike="noStrike">
                          <a:effectLst/>
                          <a:latin typeface="Arial" pitchFamily="34" charset="0"/>
                          <a:cs typeface="Arial" pitchFamily="34" charset="0"/>
                        </a:rPr>
                        <a:t> </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a:txBody>
                    <a:bodyPr/>
                    <a:lstStyle/>
                    <a:p>
                      <a:pPr algn="l" fontAlgn="b"/>
                      <a:r>
                        <a:rPr lang="es-CO" sz="1600" u="none" strike="noStrike">
                          <a:effectLst/>
                          <a:latin typeface="Arial" pitchFamily="34" charset="0"/>
                          <a:cs typeface="Arial" pitchFamily="34" charset="0"/>
                        </a:rPr>
                        <a:t>Aportes voluntarios a pensiones</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s-CO" sz="1600" u="none" strike="noStrike">
                          <a:effectLst/>
                          <a:latin typeface="Arial" pitchFamily="34" charset="0"/>
                          <a:cs typeface="Arial" pitchFamily="34" charset="0"/>
                        </a:rPr>
                        <a:t>4.500.000</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es-CO" sz="1600" u="none" strike="noStrike">
                          <a:effectLst/>
                          <a:latin typeface="Arial" pitchFamily="34" charset="0"/>
                          <a:cs typeface="Arial" pitchFamily="34" charset="0"/>
                        </a:rPr>
                        <a:t> </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a:txBody>
                    <a:bodyPr/>
                    <a:lstStyle/>
                    <a:p>
                      <a:pPr algn="l" fontAlgn="b"/>
                      <a:r>
                        <a:rPr lang="es-CO" sz="1600" u="none" strike="noStrike">
                          <a:effectLst/>
                          <a:latin typeface="Arial" pitchFamily="34" charset="0"/>
                          <a:cs typeface="Arial" pitchFamily="34" charset="0"/>
                        </a:rPr>
                        <a:t>Ahorro en cuenta AFC</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s-CO" sz="1600" u="none" strike="noStrike">
                          <a:effectLst/>
                          <a:latin typeface="Arial" pitchFamily="34" charset="0"/>
                          <a:cs typeface="Arial" pitchFamily="34" charset="0"/>
                        </a:rPr>
                        <a:t>4.000.000</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es-CO" sz="1600" u="none" strike="noStrike">
                          <a:effectLst/>
                          <a:latin typeface="Arial" pitchFamily="34" charset="0"/>
                          <a:cs typeface="Arial" pitchFamily="34" charset="0"/>
                        </a:rPr>
                        <a:t> </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a:txBody>
                    <a:bodyPr/>
                    <a:lstStyle/>
                    <a:p>
                      <a:pPr algn="l" fontAlgn="b"/>
                      <a:r>
                        <a:rPr lang="es-CO" sz="1600" u="none" strike="noStrike">
                          <a:effectLst/>
                          <a:latin typeface="Arial" pitchFamily="34" charset="0"/>
                          <a:cs typeface="Arial" pitchFamily="34" charset="0"/>
                        </a:rPr>
                        <a:t>Gastos de entierro</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s-CO" sz="1600" u="none" strike="noStrike">
                          <a:effectLst/>
                          <a:latin typeface="Arial" pitchFamily="34" charset="0"/>
                          <a:cs typeface="Arial" pitchFamily="34" charset="0"/>
                        </a:rPr>
                        <a:t>2.000.000</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es-CO" sz="1600" u="none" strike="noStrike">
                          <a:effectLst/>
                          <a:latin typeface="Arial" pitchFamily="34" charset="0"/>
                          <a:cs typeface="Arial" pitchFamily="34" charset="0"/>
                        </a:rPr>
                        <a:t> </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a:txBody>
                    <a:bodyPr/>
                    <a:lstStyle/>
                    <a:p>
                      <a:pPr algn="l" fontAlgn="b"/>
                      <a:r>
                        <a:rPr lang="es-CO" sz="1600" u="none" strike="noStrike">
                          <a:effectLst/>
                          <a:latin typeface="Arial" pitchFamily="34" charset="0"/>
                          <a:cs typeface="Arial" pitchFamily="34" charset="0"/>
                        </a:rPr>
                        <a:t>Cesantías - Limitadas  $12.000.00 x  20%</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s-CO" sz="1600" u="none" strike="noStrike">
                          <a:effectLst/>
                          <a:latin typeface="Arial" pitchFamily="34" charset="0"/>
                          <a:cs typeface="Arial" pitchFamily="34" charset="0"/>
                        </a:rPr>
                        <a:t>2.400.000</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es-CO" sz="1600" u="none" strike="noStrike">
                          <a:effectLst/>
                          <a:latin typeface="Arial" pitchFamily="34" charset="0"/>
                          <a:cs typeface="Arial" pitchFamily="34" charset="0"/>
                        </a:rPr>
                        <a:t> </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a:txBody>
                    <a:bodyPr/>
                    <a:lstStyle/>
                    <a:p>
                      <a:pPr algn="l" fontAlgn="b"/>
                      <a:r>
                        <a:rPr lang="es-CO" sz="1600" u="none" strike="noStrike">
                          <a:effectLst/>
                          <a:latin typeface="Arial" pitchFamily="34" charset="0"/>
                          <a:cs typeface="Arial" pitchFamily="34" charset="0"/>
                        </a:rPr>
                        <a:t>Intereses sobre Cesantías - Limitados  $2.500.000 x 20%</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es-CO" sz="1600" u="none" strike="noStrike">
                          <a:effectLst/>
                          <a:latin typeface="Arial" pitchFamily="34" charset="0"/>
                          <a:cs typeface="Arial" pitchFamily="34" charset="0"/>
                        </a:rPr>
                        <a:t>500.000</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es-CO" sz="1600" u="none" strike="noStrike">
                          <a:effectLst/>
                          <a:latin typeface="Arial" pitchFamily="34" charset="0"/>
                          <a:cs typeface="Arial" pitchFamily="34" charset="0"/>
                        </a:rPr>
                        <a:t> </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gridSpan="2">
                  <a:txBody>
                    <a:bodyPr/>
                    <a:lstStyle/>
                    <a:p>
                      <a:pPr algn="l" fontAlgn="b"/>
                      <a:r>
                        <a:rPr lang="es-CO" sz="1600" b="1" u="none" strike="noStrike">
                          <a:effectLst/>
                          <a:latin typeface="Arial" pitchFamily="34" charset="0"/>
                          <a:cs typeface="Arial" pitchFamily="34" charset="0"/>
                        </a:rPr>
                        <a:t>Total rentas exentas directas</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CO"/>
                    </a:p>
                  </a:txBody>
                  <a:tcPr/>
                </a:tc>
                <a:tc>
                  <a:txBody>
                    <a:bodyPr/>
                    <a:lstStyle/>
                    <a:p>
                      <a:pPr algn="r" fontAlgn="b"/>
                      <a:r>
                        <a:rPr lang="es-CO" sz="1600" b="1" u="none" strike="noStrike" dirty="0">
                          <a:effectLst/>
                          <a:latin typeface="Arial" pitchFamily="34" charset="0"/>
                          <a:cs typeface="Arial" pitchFamily="34" charset="0"/>
                        </a:rPr>
                        <a:t>19.300.000</a:t>
                      </a:r>
                      <a:endParaRPr lang="es-CO" sz="1600" b="1" i="0" u="none" strike="noStrike" dirty="0">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gridSpan="2">
                  <a:txBody>
                    <a:bodyPr/>
                    <a:lstStyle/>
                    <a:p>
                      <a:pPr algn="l" fontAlgn="b"/>
                      <a:r>
                        <a:rPr lang="es-CO" sz="1600" b="1" u="none" strike="noStrike">
                          <a:effectLst/>
                          <a:latin typeface="Arial" pitchFamily="34" charset="0"/>
                          <a:cs typeface="Arial" pitchFamily="34" charset="0"/>
                        </a:rPr>
                        <a:t>(-) Deducciones inherentes a la categoría empleados</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CO"/>
                    </a:p>
                  </a:txBody>
                  <a:tcPr/>
                </a:tc>
                <a:tc>
                  <a:txBody>
                    <a:bodyPr/>
                    <a:lstStyle/>
                    <a:p>
                      <a:pPr algn="l" fontAlgn="b"/>
                      <a:r>
                        <a:rPr lang="es-CO" sz="1600" b="1" u="none" strike="noStrike" dirty="0">
                          <a:effectLst/>
                          <a:latin typeface="Arial" pitchFamily="34" charset="0"/>
                          <a:cs typeface="Arial" pitchFamily="34" charset="0"/>
                        </a:rPr>
                        <a:t> </a:t>
                      </a:r>
                      <a:endParaRPr lang="es-CO" sz="1600" b="1" i="0" u="none" strike="noStrike" dirty="0">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gridSpan="2">
                  <a:txBody>
                    <a:bodyPr/>
                    <a:lstStyle/>
                    <a:p>
                      <a:pPr algn="l" fontAlgn="b"/>
                      <a:r>
                        <a:rPr lang="es-CO" sz="1600" u="none" strike="noStrike">
                          <a:effectLst/>
                          <a:latin typeface="Arial" pitchFamily="34" charset="0"/>
                          <a:cs typeface="Arial" pitchFamily="34" charset="0"/>
                        </a:rPr>
                        <a:t>Int. De vivienda, medicina prepagada, dependientes, aport. oblig. a salud</a:t>
                      </a:r>
                      <a:endParaRPr lang="es-CO" sz="1600" b="0"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CO"/>
                    </a:p>
                  </a:txBody>
                  <a:tcPr/>
                </a:tc>
                <a:tc>
                  <a:txBody>
                    <a:bodyPr/>
                    <a:lstStyle/>
                    <a:p>
                      <a:pPr algn="r" fontAlgn="b"/>
                      <a:r>
                        <a:rPr lang="es-CO" sz="1600" u="none" strike="noStrike">
                          <a:effectLst/>
                          <a:latin typeface="Arial" pitchFamily="34" charset="0"/>
                          <a:cs typeface="Arial" pitchFamily="34" charset="0"/>
                        </a:rPr>
                        <a:t>23.200.000</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gridSpan="2">
                  <a:txBody>
                    <a:bodyPr/>
                    <a:lstStyle/>
                    <a:p>
                      <a:pPr algn="l" fontAlgn="b"/>
                      <a:r>
                        <a:rPr lang="es-CO" sz="1600" b="1" u="none" strike="noStrike">
                          <a:effectLst/>
                          <a:latin typeface="Arial" pitchFamily="34" charset="0"/>
                          <a:cs typeface="Arial" pitchFamily="34" charset="0"/>
                        </a:rPr>
                        <a:t>Sub Total Ingresos laborales gravables</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CO"/>
                    </a:p>
                  </a:txBody>
                  <a:tcPr/>
                </a:tc>
                <a:tc>
                  <a:txBody>
                    <a:bodyPr/>
                    <a:lstStyle/>
                    <a:p>
                      <a:pPr algn="r" fontAlgn="b"/>
                      <a:r>
                        <a:rPr lang="es-CO" sz="1600" b="1" u="none" strike="noStrike" dirty="0">
                          <a:effectLst/>
                          <a:latin typeface="Arial" pitchFamily="34" charset="0"/>
                          <a:cs typeface="Arial" pitchFamily="34" charset="0"/>
                        </a:rPr>
                        <a:t>205.600.000</a:t>
                      </a:r>
                      <a:endParaRPr lang="es-CO" sz="1600" b="1" i="0" u="none" strike="noStrike" dirty="0">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gridSpan="2">
                  <a:txBody>
                    <a:bodyPr/>
                    <a:lstStyle/>
                    <a:p>
                      <a:pPr algn="l" fontAlgn="b"/>
                      <a:r>
                        <a:rPr lang="es-CO" sz="1600" b="1" u="none" strike="noStrike">
                          <a:effectLst/>
                          <a:latin typeface="Arial" pitchFamily="34" charset="0"/>
                          <a:cs typeface="Arial" pitchFamily="34" charset="0"/>
                        </a:rPr>
                        <a:t>(-) Renta exenta Numeral 10 Art. 206 E.T.  25% (máximo $79.156.800)</a:t>
                      </a:r>
                      <a:endParaRPr lang="es-CO" sz="1600" b="1" i="0" u="none" strike="noStrike">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CO"/>
                    </a:p>
                  </a:txBody>
                  <a:tcPr/>
                </a:tc>
                <a:tc>
                  <a:txBody>
                    <a:bodyPr/>
                    <a:lstStyle/>
                    <a:p>
                      <a:pPr algn="r" fontAlgn="b"/>
                      <a:r>
                        <a:rPr lang="es-CO" sz="1600" b="1" u="none" strike="noStrike" dirty="0">
                          <a:effectLst/>
                          <a:latin typeface="Arial" pitchFamily="34" charset="0"/>
                          <a:cs typeface="Arial" pitchFamily="34" charset="0"/>
                        </a:rPr>
                        <a:t>51.400.000</a:t>
                      </a:r>
                      <a:endParaRPr lang="es-CO" sz="1600" b="1" i="0" u="none" strike="noStrike" dirty="0">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54000">
                <a:tc gridSpan="2">
                  <a:txBody>
                    <a:bodyPr/>
                    <a:lstStyle/>
                    <a:p>
                      <a:pPr algn="l" fontAlgn="b"/>
                      <a:r>
                        <a:rPr lang="es-CO" sz="1600" b="1" u="none" strike="noStrike" dirty="0">
                          <a:effectLst/>
                          <a:latin typeface="Arial" pitchFamily="34" charset="0"/>
                          <a:cs typeface="Arial" pitchFamily="34" charset="0"/>
                        </a:rPr>
                        <a:t>TOTAL RENTAS EXENTAS LABORALES</a:t>
                      </a:r>
                      <a:endParaRPr lang="es-CO" sz="1600" b="1" i="0" u="none" strike="noStrike" dirty="0">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lang="es-CO"/>
                    </a:p>
                  </a:txBody>
                  <a:tcPr/>
                </a:tc>
                <a:tc>
                  <a:txBody>
                    <a:bodyPr/>
                    <a:lstStyle/>
                    <a:p>
                      <a:pPr algn="r" fontAlgn="b"/>
                      <a:r>
                        <a:rPr lang="es-CO" sz="1600" b="1" u="none" strike="noStrike" dirty="0" smtClean="0">
                          <a:effectLst/>
                          <a:latin typeface="Arial" pitchFamily="34" charset="0"/>
                          <a:cs typeface="Arial" pitchFamily="34" charset="0"/>
                        </a:rPr>
                        <a:t>70.700.000</a:t>
                      </a:r>
                      <a:endParaRPr lang="es-CO" sz="1600" b="1" i="0" u="none" strike="noStrike" dirty="0">
                        <a:solidFill>
                          <a:srgbClr val="000000"/>
                        </a:solidFill>
                        <a:effectLst/>
                        <a:latin typeface="Arial" pitchFamily="34" charset="0"/>
                        <a:cs typeface="Arial" pitchFamily="34" charset="0"/>
                      </a:endParaRPr>
                    </a:p>
                  </a:txBody>
                  <a:tcPr marL="8102" marR="8102" marT="810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spTree>
    <p:extLst>
      <p:ext uri="{BB962C8B-B14F-4D97-AF65-F5344CB8AC3E}">
        <p14:creationId xmlns:p14="http://schemas.microsoft.com/office/powerpoint/2010/main" val="21524802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971600" y="427886"/>
            <a:ext cx="6552728" cy="5909310"/>
          </a:xfrm>
          <a:prstGeom prst="rect">
            <a:avLst/>
          </a:prstGeom>
        </p:spPr>
        <p:txBody>
          <a:bodyPr wrap="square">
            <a:spAutoFit/>
          </a:bodyPr>
          <a:lstStyle/>
          <a:p>
            <a:pPr lvl="0"/>
            <a:r>
              <a:rPr lang="es-CO" b="1" dirty="0"/>
              <a:t>¿En qué casos mi declaración de renta persona natural, debe ir firmada por contador o revisor fiscal?</a:t>
            </a:r>
          </a:p>
          <a:p>
            <a:endParaRPr lang="es-CO" dirty="0" smtClean="0"/>
          </a:p>
          <a:p>
            <a:r>
              <a:rPr lang="es-CO" dirty="0" smtClean="0"/>
              <a:t>El </a:t>
            </a:r>
            <a:r>
              <a:rPr lang="es-CO" dirty="0"/>
              <a:t>artículo 596 numeral 6 del Estatuto tributario: </a:t>
            </a:r>
          </a:p>
          <a:p>
            <a:endParaRPr lang="es-CO" dirty="0" smtClean="0"/>
          </a:p>
          <a:p>
            <a:r>
              <a:rPr lang="es-CO" dirty="0" smtClean="0"/>
              <a:t>La </a:t>
            </a:r>
            <a:r>
              <a:rPr lang="es-CO" dirty="0"/>
              <a:t>firma del revisor fiscal cuando se trate de contribuyentes obligados a llevar libros de contabilidad y que de conformidad con el Código de Comercio y demás normas vigentes sobre la materia, estén obligados a tener Revisor Fiscal.</a:t>
            </a:r>
          </a:p>
          <a:p>
            <a:endParaRPr lang="es-CO" dirty="0" smtClean="0"/>
          </a:p>
          <a:p>
            <a:r>
              <a:rPr lang="es-CO" dirty="0" smtClean="0"/>
              <a:t>Los </a:t>
            </a:r>
            <a:r>
              <a:rPr lang="es-CO" dirty="0"/>
              <a:t>demás contribuyentes obligados a llevar libros de contabilidad deberán presentar la declaración del impuesto sobre la renta y complementarios firmada por contador público, vinculado o no laboralmente a la empresa, cuando el patrimonio bruto en el último día del año o período gravable, o los ingresos brutos del respectivo año sean superiores a 100.000 UVT. </a:t>
            </a:r>
          </a:p>
          <a:p>
            <a:endParaRPr lang="es-CO" dirty="0" smtClean="0"/>
          </a:p>
          <a:p>
            <a:r>
              <a:rPr lang="es-CO" dirty="0" smtClean="0"/>
              <a:t>Cuando </a:t>
            </a:r>
            <a:r>
              <a:rPr lang="es-CO" dirty="0"/>
              <a:t>se diere aplicación a lo dispuesto en el presente numeral, deberá informarse en la declaración de renta el nombre completo y número de matrícula del contador público o revisor fiscal que firma la declaración.</a:t>
            </a:r>
          </a:p>
        </p:txBody>
      </p:sp>
    </p:spTree>
    <p:extLst>
      <p:ext uri="{BB962C8B-B14F-4D97-AF65-F5344CB8AC3E}">
        <p14:creationId xmlns:p14="http://schemas.microsoft.com/office/powerpoint/2010/main" val="37735356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83568" y="692696"/>
            <a:ext cx="8136904" cy="5909310"/>
          </a:xfrm>
          <a:prstGeom prst="rect">
            <a:avLst/>
          </a:prstGeom>
        </p:spPr>
        <p:txBody>
          <a:bodyPr wrap="square">
            <a:spAutoFit/>
          </a:bodyPr>
          <a:lstStyle/>
          <a:p>
            <a:pPr lvl="0"/>
            <a:r>
              <a:rPr lang="es-CO" b="1" dirty="0"/>
              <a:t>¿Una sociedad conyugal es declarante del impuesto de renta?</a:t>
            </a:r>
          </a:p>
          <a:p>
            <a:endParaRPr lang="es-CO" dirty="0" smtClean="0"/>
          </a:p>
          <a:p>
            <a:r>
              <a:rPr lang="es-CO" dirty="0" smtClean="0"/>
              <a:t>La </a:t>
            </a:r>
            <a:r>
              <a:rPr lang="es-CO" dirty="0"/>
              <a:t>sociedad conyugal como tal no es contribuyente ni declarante del impuesto sobre la renta, pero cada uno de los cónyuges debe declarar por separado siempre y cuando sus ingresos y patrimonio al finalizar el año, superen los topes fijados por el gobierno nacional para cumplir con dicha obligación</a:t>
            </a:r>
            <a:r>
              <a:rPr lang="es-CO" dirty="0" smtClean="0"/>
              <a:t>.</a:t>
            </a:r>
          </a:p>
          <a:p>
            <a:endParaRPr lang="es-CO" dirty="0"/>
          </a:p>
          <a:p>
            <a:r>
              <a:rPr lang="es-CO" dirty="0"/>
              <a:t>Si se trata de bienes inmuebles y éstos figuran a nombre de uno de los cónyuges es éste quien debe declararlos, así como la renta que generen; si figuran a nombre de los cónyuges como propiedad común, cada uno debe declarar el 50%. </a:t>
            </a:r>
            <a:endParaRPr lang="es-CO" dirty="0" smtClean="0"/>
          </a:p>
          <a:p>
            <a:endParaRPr lang="es-CO" dirty="0"/>
          </a:p>
          <a:p>
            <a:r>
              <a:rPr lang="es-CO" dirty="0"/>
              <a:t>Si en el registro figuran porcentajes diferentes, cada uno incluye el porcentaje que le corresponda. Además cada sujeto debe declarar los bienes propios.</a:t>
            </a:r>
          </a:p>
          <a:p>
            <a:pPr lvl="0"/>
            <a:endParaRPr lang="es-CO" dirty="0" smtClean="0"/>
          </a:p>
          <a:p>
            <a:pPr lvl="0"/>
            <a:r>
              <a:rPr lang="es-CO" b="1" dirty="0" smtClean="0"/>
              <a:t>¿</a:t>
            </a:r>
            <a:r>
              <a:rPr lang="es-CO" b="1" dirty="0"/>
              <a:t>Una persona natural declarante por primera vez está obligada a calcular renta presuntiva</a:t>
            </a:r>
            <a:r>
              <a:rPr lang="es-CO" b="1" dirty="0" smtClean="0"/>
              <a:t>?</a:t>
            </a:r>
          </a:p>
          <a:p>
            <a:pPr lvl="0"/>
            <a:endParaRPr lang="es-CO" b="1" dirty="0"/>
          </a:p>
          <a:p>
            <a:r>
              <a:rPr lang="es-CO" dirty="0"/>
              <a:t>Sí. Ya que por el hecho de no haber presentado anteriormente declaración de renta no implica que haya carecido de patrimonio; por lo tanto, la persona puede determinar su patrimonio bruto y su patrimonio líquido al 31 de diciembre del año anterior al que va a declarar y sobre éste último, calcular la renta presuntiva.</a:t>
            </a:r>
          </a:p>
        </p:txBody>
      </p:sp>
    </p:spTree>
    <p:extLst>
      <p:ext uri="{BB962C8B-B14F-4D97-AF65-F5344CB8AC3E}">
        <p14:creationId xmlns:p14="http://schemas.microsoft.com/office/powerpoint/2010/main" val="339551022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83568" y="316969"/>
            <a:ext cx="8136904" cy="5909310"/>
          </a:xfrm>
          <a:prstGeom prst="rect">
            <a:avLst/>
          </a:prstGeom>
        </p:spPr>
        <p:txBody>
          <a:bodyPr wrap="square">
            <a:spAutoFit/>
          </a:bodyPr>
          <a:lstStyle/>
          <a:p>
            <a:pPr lvl="0"/>
            <a:r>
              <a:rPr lang="es-CO" b="1" dirty="0"/>
              <a:t>¿Una persona natural catalogada en la categoría de empleado que se acogió al beneficio de la progresividad en el pago del impuesto sobre la renta y complementarios del artículo 4º de la Ley 1429 de 2010, al momento de determinar su impuesto sobre la renta ¿puede aplicar este beneficio ya sea que determine por el sistema ordinario o por el sistema IMAN</a:t>
            </a:r>
            <a:r>
              <a:rPr lang="es-CO" b="1" dirty="0" smtClean="0"/>
              <a:t>?</a:t>
            </a:r>
          </a:p>
          <a:p>
            <a:pPr lvl="0"/>
            <a:endParaRPr lang="es-CO" b="1" dirty="0"/>
          </a:p>
          <a:p>
            <a:r>
              <a:rPr lang="es-CO" dirty="0" smtClean="0"/>
              <a:t>Las reducciones de la tarifa del impuesto de renta que concede la Ley 1429 solo aplica al impuesto que se determine con la depuración ordinaria, pero no al que se calcula con el IMAN o IMAS </a:t>
            </a:r>
            <a:r>
              <a:rPr lang="es-CO" b="1" dirty="0" smtClean="0">
                <a:solidFill>
                  <a:srgbClr val="FF0000"/>
                </a:solidFill>
              </a:rPr>
              <a:t>(Art. 8 Dec. 3032/2013)</a:t>
            </a:r>
            <a:endParaRPr lang="es-CO" dirty="0"/>
          </a:p>
          <a:p>
            <a:endParaRPr lang="es-CO" dirty="0" smtClean="0"/>
          </a:p>
          <a:p>
            <a:r>
              <a:rPr lang="es-CO" dirty="0" smtClean="0"/>
              <a:t>Por lo tanto, el </a:t>
            </a:r>
            <a:r>
              <a:rPr lang="es-CO" dirty="0"/>
              <a:t>impuesto mediante el sistema ordinario, </a:t>
            </a:r>
            <a:r>
              <a:rPr lang="es-CO" dirty="0" smtClean="0"/>
              <a:t>se debe comparar </a:t>
            </a:r>
            <a:r>
              <a:rPr lang="es-CO" dirty="0"/>
              <a:t>con el monto de impuesto calculado por el IMAN para establecer cuál es la cifra mayor, que sería el impuesto correspondiente en el respectivo período gravable</a:t>
            </a:r>
            <a:r>
              <a:rPr lang="es-CO" dirty="0" smtClean="0"/>
              <a:t>.</a:t>
            </a:r>
          </a:p>
          <a:p>
            <a:endParaRPr lang="es-CO" dirty="0" smtClean="0"/>
          </a:p>
          <a:p>
            <a:endParaRPr lang="es-CO" dirty="0"/>
          </a:p>
          <a:p>
            <a:pPr lvl="0"/>
            <a:r>
              <a:rPr lang="es-CO" b="1" dirty="0" smtClean="0"/>
              <a:t>¿</a:t>
            </a:r>
            <a:r>
              <a:rPr lang="es-CO" b="1" dirty="0"/>
              <a:t>Qué modificaciones realizo la reforma tributaria año 2014 en las rentas exentas de trabajo?</a:t>
            </a:r>
          </a:p>
          <a:p>
            <a:endParaRPr lang="es-CO" dirty="0"/>
          </a:p>
          <a:p>
            <a:r>
              <a:rPr lang="es-CO" dirty="0"/>
              <a:t>Que el beneficio de la renta exenta del 25% también es aplicable a los independientes que clasifiquen en la categoría empleado. Igualmente las deducciones a las que tiene derecho serán las mismas de un asalariado.</a:t>
            </a:r>
          </a:p>
        </p:txBody>
      </p:sp>
    </p:spTree>
    <p:extLst>
      <p:ext uri="{BB962C8B-B14F-4D97-AF65-F5344CB8AC3E}">
        <p14:creationId xmlns:p14="http://schemas.microsoft.com/office/powerpoint/2010/main" val="424836303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83568" y="188640"/>
            <a:ext cx="8136904" cy="6186309"/>
          </a:xfrm>
          <a:prstGeom prst="rect">
            <a:avLst/>
          </a:prstGeom>
        </p:spPr>
        <p:txBody>
          <a:bodyPr wrap="square">
            <a:spAutoFit/>
          </a:bodyPr>
          <a:lstStyle/>
          <a:p>
            <a:pPr lvl="0"/>
            <a:r>
              <a:rPr lang="es-CO" dirty="0" smtClean="0"/>
              <a:t> </a:t>
            </a:r>
            <a:r>
              <a:rPr lang="es-CO" b="1" dirty="0" smtClean="0"/>
              <a:t>¿Cuándo </a:t>
            </a:r>
            <a:r>
              <a:rPr lang="es-CO" b="1" dirty="0"/>
              <a:t>se entiende realizado el ingreso en la enajenación de bienes inmuebles</a:t>
            </a:r>
            <a:r>
              <a:rPr lang="es-CO" b="1" dirty="0" smtClean="0"/>
              <a:t>?</a:t>
            </a:r>
          </a:p>
          <a:p>
            <a:pPr lvl="0"/>
            <a:endParaRPr lang="es-CO" b="1" dirty="0"/>
          </a:p>
          <a:p>
            <a:r>
              <a:rPr lang="es-CO" dirty="0"/>
              <a:t>En la fecha de la escritura pública correspondiente.</a:t>
            </a:r>
          </a:p>
          <a:p>
            <a:pPr lvl="0"/>
            <a:endParaRPr lang="es-CO" dirty="0" smtClean="0"/>
          </a:p>
          <a:p>
            <a:pPr lvl="0"/>
            <a:r>
              <a:rPr lang="es-CO" b="1" dirty="0" smtClean="0"/>
              <a:t>¿</a:t>
            </a:r>
            <a:r>
              <a:rPr lang="es-CO" b="1" dirty="0"/>
              <a:t>La enajenación de inmuebles entre padres e hijos a título de venta constituye ganancia ocasional</a:t>
            </a:r>
            <a:r>
              <a:rPr lang="es-CO" b="1" dirty="0" smtClean="0"/>
              <a:t>?</a:t>
            </a:r>
          </a:p>
          <a:p>
            <a:pPr lvl="0"/>
            <a:endParaRPr lang="es-CO" b="1" dirty="0"/>
          </a:p>
          <a:p>
            <a:r>
              <a:rPr lang="es-CO" dirty="0"/>
              <a:t>Sí. Cuando se trate de la utilidad en la enajenación de activos fijos poseídos dos años o más</a:t>
            </a:r>
            <a:r>
              <a:rPr lang="es-CO" dirty="0" smtClean="0"/>
              <a:t>.</a:t>
            </a:r>
          </a:p>
          <a:p>
            <a:endParaRPr lang="es-CO" dirty="0"/>
          </a:p>
          <a:p>
            <a:r>
              <a:rPr lang="es-CO" b="1" dirty="0" smtClean="0"/>
              <a:t>¿Cómo se debe reflejar en la declaración de renta la utilidad en la venta de un activo fijo poseído por menos de dos años?</a:t>
            </a:r>
          </a:p>
          <a:p>
            <a:endParaRPr lang="es-CO" b="1" dirty="0"/>
          </a:p>
          <a:p>
            <a:r>
              <a:rPr lang="es-CO" dirty="0" smtClean="0"/>
              <a:t>Según la DIAN Concepto 049408 de 2014 la utilidad neta se debe reflejar en el </a:t>
            </a:r>
            <a:r>
              <a:rPr lang="es-CO" dirty="0" err="1" smtClean="0"/>
              <a:t>reglon</a:t>
            </a:r>
            <a:r>
              <a:rPr lang="es-CO" dirty="0" smtClean="0"/>
              <a:t> </a:t>
            </a:r>
            <a:r>
              <a:rPr lang="es-CO" b="1" u="sng" dirty="0" smtClean="0"/>
              <a:t>``ingresos no operacionales``</a:t>
            </a:r>
            <a:r>
              <a:rPr lang="es-CO" dirty="0" smtClean="0"/>
              <a:t>  y no como sucedía en el pasado que el valor de la venta se reconocía como ingreso no operacional y en otros costos el valor del costo fiscal de dicho activo enajenado.</a:t>
            </a:r>
          </a:p>
          <a:p>
            <a:endParaRPr lang="es-CO" dirty="0"/>
          </a:p>
          <a:p>
            <a:r>
              <a:rPr lang="es-CO" b="1" dirty="0" smtClean="0"/>
              <a:t>¿Los ingresos por pensiones se deben reconocer en el IMAN e IMAS?</a:t>
            </a:r>
          </a:p>
          <a:p>
            <a:endParaRPr lang="es-CO" b="1" dirty="0"/>
          </a:p>
          <a:p>
            <a:r>
              <a:rPr lang="es-CO" dirty="0" smtClean="0"/>
              <a:t>En el IMAN no; pero en el IMAS (230) si se reconocen en el reglón 30 pero se excluyen las primeras 12.000 UVT en el reglón 32.</a:t>
            </a:r>
            <a:endParaRPr lang="es-CO" dirty="0"/>
          </a:p>
        </p:txBody>
      </p:sp>
    </p:spTree>
    <p:extLst>
      <p:ext uri="{BB962C8B-B14F-4D97-AF65-F5344CB8AC3E}">
        <p14:creationId xmlns:p14="http://schemas.microsoft.com/office/powerpoint/2010/main" val="3843981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2267744" y="-27384"/>
            <a:ext cx="4752528" cy="446674"/>
          </a:xfrm>
          <a:prstGeom prst="rect">
            <a:avLst/>
          </a:prstGeom>
          <a:ln>
            <a:solidFill>
              <a:schemeClr val="bg1"/>
            </a:solidFill>
          </a:ln>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s-CO" sz="2400" b="1"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Concepto de Residencia</a:t>
            </a:r>
          </a:p>
        </p:txBody>
      </p:sp>
      <p:sp>
        <p:nvSpPr>
          <p:cNvPr id="3" name="2 Pentágono"/>
          <p:cNvSpPr/>
          <p:nvPr/>
        </p:nvSpPr>
        <p:spPr>
          <a:xfrm>
            <a:off x="755576" y="3573016"/>
            <a:ext cx="2376264" cy="720080"/>
          </a:xfrm>
          <a:prstGeom prst="homePlate">
            <a:avLst/>
          </a:prstGeom>
          <a:solidFill>
            <a:srgbClr val="00CC99"/>
          </a:solidFill>
          <a:ln>
            <a:solidFill>
              <a:schemeClr val="bg1"/>
            </a:solidFill>
          </a:ln>
        </p:spPr>
        <p:style>
          <a:lnRef idx="1">
            <a:schemeClr val="accent3"/>
          </a:lnRef>
          <a:fillRef idx="3">
            <a:schemeClr val="accent3"/>
          </a:fillRef>
          <a:effectRef idx="2">
            <a:schemeClr val="accent3"/>
          </a:effectRef>
          <a:fontRef idx="minor">
            <a:schemeClr val="lt1"/>
          </a:fontRef>
        </p:style>
        <p:txBody>
          <a:bodyPr rtlCol="0" anchor="ctr"/>
          <a:lstStyle/>
          <a:p>
            <a:r>
              <a:rPr lang="es-CO" sz="1900" b="1" dirty="0" smtClean="0">
                <a:solidFill>
                  <a:schemeClr val="tx1">
                    <a:lumMod val="95000"/>
                    <a:lumOff val="5000"/>
                  </a:schemeClr>
                </a:solidFill>
                <a:latin typeface="Arial" pitchFamily="34" charset="0"/>
                <a:cs typeface="Arial" pitchFamily="34" charset="0"/>
              </a:rPr>
              <a:t>Por atracción</a:t>
            </a:r>
            <a:endParaRPr lang="es-CO" sz="1900" b="1" dirty="0">
              <a:solidFill>
                <a:schemeClr val="tx1">
                  <a:lumMod val="95000"/>
                  <a:lumOff val="5000"/>
                </a:schemeClr>
              </a:solidFill>
              <a:latin typeface="Arial" pitchFamily="34" charset="0"/>
              <a:cs typeface="Arial" pitchFamily="34" charset="0"/>
            </a:endParaRPr>
          </a:p>
        </p:txBody>
      </p:sp>
      <p:sp>
        <p:nvSpPr>
          <p:cNvPr id="11" name="10 Pentágono"/>
          <p:cNvSpPr/>
          <p:nvPr/>
        </p:nvSpPr>
        <p:spPr>
          <a:xfrm>
            <a:off x="683568" y="1185673"/>
            <a:ext cx="2448272" cy="720080"/>
          </a:xfrm>
          <a:prstGeom prst="homePlate">
            <a:avLst/>
          </a:prstGeom>
          <a:solidFill>
            <a:srgbClr val="00CC99"/>
          </a:solidFill>
          <a:ln>
            <a:solidFill>
              <a:schemeClr val="bg1"/>
            </a:solidFill>
          </a:ln>
        </p:spPr>
        <p:style>
          <a:lnRef idx="1">
            <a:schemeClr val="accent3"/>
          </a:lnRef>
          <a:fillRef idx="3">
            <a:schemeClr val="accent3"/>
          </a:fillRef>
          <a:effectRef idx="2">
            <a:schemeClr val="accent3"/>
          </a:effectRef>
          <a:fontRef idx="minor">
            <a:schemeClr val="lt1"/>
          </a:fontRef>
        </p:style>
        <p:txBody>
          <a:bodyPr rtlCol="0" anchor="ctr"/>
          <a:lstStyle/>
          <a:p>
            <a:r>
              <a:rPr lang="es-CO" sz="1900" b="1" dirty="0" smtClean="0">
                <a:solidFill>
                  <a:schemeClr val="tx1">
                    <a:lumMod val="95000"/>
                    <a:lumOff val="5000"/>
                  </a:schemeClr>
                </a:solidFill>
                <a:latin typeface="Arial" pitchFamily="34" charset="0"/>
                <a:cs typeface="Arial" pitchFamily="34" charset="0"/>
              </a:rPr>
              <a:t>Por permanencia</a:t>
            </a:r>
            <a:endParaRPr lang="es-CO" sz="1900" b="1" dirty="0">
              <a:solidFill>
                <a:schemeClr val="tx1">
                  <a:lumMod val="95000"/>
                  <a:lumOff val="5000"/>
                </a:schemeClr>
              </a:solidFill>
              <a:latin typeface="Arial" pitchFamily="34" charset="0"/>
              <a:cs typeface="Arial" pitchFamily="34" charset="0"/>
            </a:endParaRPr>
          </a:p>
        </p:txBody>
      </p:sp>
      <p:pic>
        <p:nvPicPr>
          <p:cNvPr id="1026" name="Picture 2" descr="Mapa Colombia"/>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476672"/>
            <a:ext cx="2021012" cy="207715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030" name="Picture 6" descr="Resultado de imagen para gif animado de esposo e hij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14825" y="2492896"/>
            <a:ext cx="1857375" cy="2466975"/>
          </a:xfrm>
          <a:prstGeom prst="rect">
            <a:avLst/>
          </a:prstGeom>
          <a:noFill/>
          <a:extLst>
            <a:ext uri="{909E8E84-426E-40DD-AFC4-6F175D3DCCD1}">
              <a14:hiddenFill xmlns:a14="http://schemas.microsoft.com/office/drawing/2010/main">
                <a:solidFill>
                  <a:srgbClr val="FFFFFF"/>
                </a:solidFill>
              </a14:hiddenFill>
            </a:ext>
          </a:extLst>
        </p:spPr>
      </p:pic>
      <p:sp>
        <p:nvSpPr>
          <p:cNvPr id="15" name="1 Título"/>
          <p:cNvSpPr txBox="1">
            <a:spLocks/>
          </p:cNvSpPr>
          <p:nvPr/>
        </p:nvSpPr>
        <p:spPr>
          <a:xfrm>
            <a:off x="4644008" y="1542166"/>
            <a:ext cx="1241460" cy="446674"/>
          </a:xfrm>
          <a:prstGeom prst="rect">
            <a:avLst/>
          </a:prstGeom>
          <a:ln>
            <a:noFill/>
          </a:ln>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s-CO" sz="1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183 días</a:t>
            </a:r>
          </a:p>
        </p:txBody>
      </p:sp>
      <p:pic>
        <p:nvPicPr>
          <p:cNvPr id="16"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4016" y="5009616"/>
            <a:ext cx="2256256" cy="1587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16 Pentágono"/>
          <p:cNvSpPr/>
          <p:nvPr/>
        </p:nvSpPr>
        <p:spPr>
          <a:xfrm>
            <a:off x="755576" y="5445224"/>
            <a:ext cx="2376264" cy="720080"/>
          </a:xfrm>
          <a:prstGeom prst="homePlate">
            <a:avLst/>
          </a:prstGeom>
          <a:solidFill>
            <a:srgbClr val="00CC99"/>
          </a:solidFill>
          <a:ln>
            <a:solidFill>
              <a:schemeClr val="bg1"/>
            </a:solidFill>
          </a:ln>
        </p:spPr>
        <p:style>
          <a:lnRef idx="1">
            <a:schemeClr val="accent3"/>
          </a:lnRef>
          <a:fillRef idx="3">
            <a:schemeClr val="accent3"/>
          </a:fillRef>
          <a:effectRef idx="2">
            <a:schemeClr val="accent3"/>
          </a:effectRef>
          <a:fontRef idx="minor">
            <a:schemeClr val="lt1"/>
          </a:fontRef>
        </p:style>
        <p:txBody>
          <a:bodyPr rtlCol="0" anchor="ctr"/>
          <a:lstStyle/>
          <a:p>
            <a:r>
              <a:rPr lang="es-CO" sz="1900" b="1" dirty="0" smtClean="0">
                <a:solidFill>
                  <a:schemeClr val="tx1">
                    <a:lumMod val="95000"/>
                    <a:lumOff val="5000"/>
                  </a:schemeClr>
                </a:solidFill>
                <a:latin typeface="Arial" pitchFamily="34" charset="0"/>
                <a:cs typeface="Arial" pitchFamily="34" charset="0"/>
              </a:rPr>
              <a:t>Por la obtención de ingresos</a:t>
            </a:r>
            <a:endParaRPr lang="es-CO" sz="1900" b="1" dirty="0">
              <a:solidFill>
                <a:schemeClr val="tx1">
                  <a:lumMod val="95000"/>
                  <a:lumOff val="5000"/>
                </a:schemeClr>
              </a:solidFill>
              <a:latin typeface="Arial" pitchFamily="34" charset="0"/>
              <a:cs typeface="Arial" pitchFamily="34" charset="0"/>
            </a:endParaRPr>
          </a:p>
        </p:txBody>
      </p:sp>
    </p:spTree>
    <p:extLst>
      <p:ext uri="{BB962C8B-B14F-4D97-AF65-F5344CB8AC3E}">
        <p14:creationId xmlns:p14="http://schemas.microsoft.com/office/powerpoint/2010/main" val="18150198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animEffect transition="in" filter="wipe(down)">
                                      <p:cBhvr>
                                        <p:cTn id="23" dur="580">
                                          <p:stCondLst>
                                            <p:cond delay="0"/>
                                          </p:stCondLst>
                                        </p:cTn>
                                        <p:tgtEl>
                                          <p:spTgt spid="1026"/>
                                        </p:tgtEl>
                                      </p:cBhvr>
                                    </p:animEffect>
                                    <p:anim calcmode="lin" valueType="num">
                                      <p:cBhvr>
                                        <p:cTn id="24"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29" dur="26">
                                          <p:stCondLst>
                                            <p:cond delay="650"/>
                                          </p:stCondLst>
                                        </p:cTn>
                                        <p:tgtEl>
                                          <p:spTgt spid="1026"/>
                                        </p:tgtEl>
                                      </p:cBhvr>
                                      <p:to x="100000" y="60000"/>
                                    </p:animScale>
                                    <p:animScale>
                                      <p:cBhvr>
                                        <p:cTn id="30" dur="166" decel="50000">
                                          <p:stCondLst>
                                            <p:cond delay="676"/>
                                          </p:stCondLst>
                                        </p:cTn>
                                        <p:tgtEl>
                                          <p:spTgt spid="1026"/>
                                        </p:tgtEl>
                                      </p:cBhvr>
                                      <p:to x="100000" y="100000"/>
                                    </p:animScale>
                                    <p:animScale>
                                      <p:cBhvr>
                                        <p:cTn id="31" dur="26">
                                          <p:stCondLst>
                                            <p:cond delay="1312"/>
                                          </p:stCondLst>
                                        </p:cTn>
                                        <p:tgtEl>
                                          <p:spTgt spid="1026"/>
                                        </p:tgtEl>
                                      </p:cBhvr>
                                      <p:to x="100000" y="80000"/>
                                    </p:animScale>
                                    <p:animScale>
                                      <p:cBhvr>
                                        <p:cTn id="32" dur="166" decel="50000">
                                          <p:stCondLst>
                                            <p:cond delay="1338"/>
                                          </p:stCondLst>
                                        </p:cTn>
                                        <p:tgtEl>
                                          <p:spTgt spid="1026"/>
                                        </p:tgtEl>
                                      </p:cBhvr>
                                      <p:to x="100000" y="100000"/>
                                    </p:animScale>
                                    <p:animScale>
                                      <p:cBhvr>
                                        <p:cTn id="33" dur="26">
                                          <p:stCondLst>
                                            <p:cond delay="1642"/>
                                          </p:stCondLst>
                                        </p:cTn>
                                        <p:tgtEl>
                                          <p:spTgt spid="1026"/>
                                        </p:tgtEl>
                                      </p:cBhvr>
                                      <p:to x="100000" y="90000"/>
                                    </p:animScale>
                                    <p:animScale>
                                      <p:cBhvr>
                                        <p:cTn id="34" dur="166" decel="50000">
                                          <p:stCondLst>
                                            <p:cond delay="1668"/>
                                          </p:stCondLst>
                                        </p:cTn>
                                        <p:tgtEl>
                                          <p:spTgt spid="1026"/>
                                        </p:tgtEl>
                                      </p:cBhvr>
                                      <p:to x="100000" y="100000"/>
                                    </p:animScale>
                                    <p:animScale>
                                      <p:cBhvr>
                                        <p:cTn id="35" dur="26">
                                          <p:stCondLst>
                                            <p:cond delay="1808"/>
                                          </p:stCondLst>
                                        </p:cTn>
                                        <p:tgtEl>
                                          <p:spTgt spid="1026"/>
                                        </p:tgtEl>
                                      </p:cBhvr>
                                      <p:to x="100000" y="95000"/>
                                    </p:animScale>
                                    <p:animScale>
                                      <p:cBhvr>
                                        <p:cTn id="36" dur="166" decel="50000">
                                          <p:stCondLst>
                                            <p:cond delay="1834"/>
                                          </p:stCondLst>
                                        </p:cTn>
                                        <p:tgtEl>
                                          <p:spTgt spid="1026"/>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down)">
                                      <p:cBhvr>
                                        <p:cTn id="39" dur="580">
                                          <p:stCondLst>
                                            <p:cond delay="0"/>
                                          </p:stCondLst>
                                        </p:cTn>
                                        <p:tgtEl>
                                          <p:spTgt spid="15"/>
                                        </p:tgtEl>
                                      </p:cBhvr>
                                    </p:animEffect>
                                    <p:anim calcmode="lin" valueType="num">
                                      <p:cBhvr>
                                        <p:cTn id="40"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45" dur="26">
                                          <p:stCondLst>
                                            <p:cond delay="650"/>
                                          </p:stCondLst>
                                        </p:cTn>
                                        <p:tgtEl>
                                          <p:spTgt spid="15"/>
                                        </p:tgtEl>
                                      </p:cBhvr>
                                      <p:to x="100000" y="60000"/>
                                    </p:animScale>
                                    <p:animScale>
                                      <p:cBhvr>
                                        <p:cTn id="46" dur="166" decel="50000">
                                          <p:stCondLst>
                                            <p:cond delay="676"/>
                                          </p:stCondLst>
                                        </p:cTn>
                                        <p:tgtEl>
                                          <p:spTgt spid="15"/>
                                        </p:tgtEl>
                                      </p:cBhvr>
                                      <p:to x="100000" y="100000"/>
                                    </p:animScale>
                                    <p:animScale>
                                      <p:cBhvr>
                                        <p:cTn id="47" dur="26">
                                          <p:stCondLst>
                                            <p:cond delay="1312"/>
                                          </p:stCondLst>
                                        </p:cTn>
                                        <p:tgtEl>
                                          <p:spTgt spid="15"/>
                                        </p:tgtEl>
                                      </p:cBhvr>
                                      <p:to x="100000" y="80000"/>
                                    </p:animScale>
                                    <p:animScale>
                                      <p:cBhvr>
                                        <p:cTn id="48" dur="166" decel="50000">
                                          <p:stCondLst>
                                            <p:cond delay="1338"/>
                                          </p:stCondLst>
                                        </p:cTn>
                                        <p:tgtEl>
                                          <p:spTgt spid="15"/>
                                        </p:tgtEl>
                                      </p:cBhvr>
                                      <p:to x="100000" y="100000"/>
                                    </p:animScale>
                                    <p:animScale>
                                      <p:cBhvr>
                                        <p:cTn id="49" dur="26">
                                          <p:stCondLst>
                                            <p:cond delay="1642"/>
                                          </p:stCondLst>
                                        </p:cTn>
                                        <p:tgtEl>
                                          <p:spTgt spid="15"/>
                                        </p:tgtEl>
                                      </p:cBhvr>
                                      <p:to x="100000" y="90000"/>
                                    </p:animScale>
                                    <p:animScale>
                                      <p:cBhvr>
                                        <p:cTn id="50" dur="166" decel="50000">
                                          <p:stCondLst>
                                            <p:cond delay="1668"/>
                                          </p:stCondLst>
                                        </p:cTn>
                                        <p:tgtEl>
                                          <p:spTgt spid="15"/>
                                        </p:tgtEl>
                                      </p:cBhvr>
                                      <p:to x="100000" y="100000"/>
                                    </p:animScale>
                                    <p:animScale>
                                      <p:cBhvr>
                                        <p:cTn id="51" dur="26">
                                          <p:stCondLst>
                                            <p:cond delay="1808"/>
                                          </p:stCondLst>
                                        </p:cTn>
                                        <p:tgtEl>
                                          <p:spTgt spid="15"/>
                                        </p:tgtEl>
                                      </p:cBhvr>
                                      <p:to x="100000" y="95000"/>
                                    </p:animScale>
                                    <p:animScale>
                                      <p:cBhvr>
                                        <p:cTn id="52" dur="166" decel="50000">
                                          <p:stCondLst>
                                            <p:cond delay="1834"/>
                                          </p:stCondLst>
                                        </p:cTn>
                                        <p:tgtEl>
                                          <p:spTgt spid="15"/>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anim calcmode="lin" valueType="num">
                                      <p:cBhvr>
                                        <p:cTn id="57" dur="500" fill="hold"/>
                                        <p:tgtEl>
                                          <p:spTgt spid="3"/>
                                        </p:tgtEl>
                                        <p:attrNameLst>
                                          <p:attrName>ppt_w</p:attrName>
                                        </p:attrNameLst>
                                      </p:cBhvr>
                                      <p:tavLst>
                                        <p:tav tm="0">
                                          <p:val>
                                            <p:fltVal val="0"/>
                                          </p:val>
                                        </p:tav>
                                        <p:tav tm="100000">
                                          <p:val>
                                            <p:strVal val="#ppt_w"/>
                                          </p:val>
                                        </p:tav>
                                      </p:tavLst>
                                    </p:anim>
                                    <p:anim calcmode="lin" valueType="num">
                                      <p:cBhvr>
                                        <p:cTn id="58" dur="500" fill="hold"/>
                                        <p:tgtEl>
                                          <p:spTgt spid="3"/>
                                        </p:tgtEl>
                                        <p:attrNameLst>
                                          <p:attrName>ppt_h</p:attrName>
                                        </p:attrNameLst>
                                      </p:cBhvr>
                                      <p:tavLst>
                                        <p:tav tm="0">
                                          <p:val>
                                            <p:fltVal val="0"/>
                                          </p:val>
                                        </p:tav>
                                        <p:tav tm="100000">
                                          <p:val>
                                            <p:strVal val="#ppt_h"/>
                                          </p:val>
                                        </p:tav>
                                      </p:tavLst>
                                    </p:anim>
                                    <p:animEffect transition="in" filter="fade">
                                      <p:cBhvr>
                                        <p:cTn id="59" dur="500"/>
                                        <p:tgtEl>
                                          <p:spTgt spid="3"/>
                                        </p:tgtEl>
                                      </p:cBhvr>
                                    </p:animEffect>
                                  </p:childTnLst>
                                </p:cTn>
                              </p:par>
                              <p:par>
                                <p:cTn id="60" presetID="53" presetClass="entr" presetSubtype="16" fill="hold" nodeType="withEffect">
                                  <p:stCondLst>
                                    <p:cond delay="0"/>
                                  </p:stCondLst>
                                  <p:childTnLst>
                                    <p:set>
                                      <p:cBhvr>
                                        <p:cTn id="61" dur="1" fill="hold">
                                          <p:stCondLst>
                                            <p:cond delay="0"/>
                                          </p:stCondLst>
                                        </p:cTn>
                                        <p:tgtEl>
                                          <p:spTgt spid="1030"/>
                                        </p:tgtEl>
                                        <p:attrNameLst>
                                          <p:attrName>style.visibility</p:attrName>
                                        </p:attrNameLst>
                                      </p:cBhvr>
                                      <p:to>
                                        <p:strVal val="visible"/>
                                      </p:to>
                                    </p:set>
                                    <p:anim calcmode="lin" valueType="num">
                                      <p:cBhvr>
                                        <p:cTn id="62" dur="500" fill="hold"/>
                                        <p:tgtEl>
                                          <p:spTgt spid="1030"/>
                                        </p:tgtEl>
                                        <p:attrNameLst>
                                          <p:attrName>ppt_w</p:attrName>
                                        </p:attrNameLst>
                                      </p:cBhvr>
                                      <p:tavLst>
                                        <p:tav tm="0">
                                          <p:val>
                                            <p:fltVal val="0"/>
                                          </p:val>
                                        </p:tav>
                                        <p:tav tm="100000">
                                          <p:val>
                                            <p:strVal val="#ppt_w"/>
                                          </p:val>
                                        </p:tav>
                                      </p:tavLst>
                                    </p:anim>
                                    <p:anim calcmode="lin" valueType="num">
                                      <p:cBhvr>
                                        <p:cTn id="63" dur="500" fill="hold"/>
                                        <p:tgtEl>
                                          <p:spTgt spid="1030"/>
                                        </p:tgtEl>
                                        <p:attrNameLst>
                                          <p:attrName>ppt_h</p:attrName>
                                        </p:attrNameLst>
                                      </p:cBhvr>
                                      <p:tavLst>
                                        <p:tav tm="0">
                                          <p:val>
                                            <p:fltVal val="0"/>
                                          </p:val>
                                        </p:tav>
                                        <p:tav tm="100000">
                                          <p:val>
                                            <p:strVal val="#ppt_h"/>
                                          </p:val>
                                        </p:tav>
                                      </p:tavLst>
                                    </p:anim>
                                    <p:animEffect transition="in" filter="fade">
                                      <p:cBhvr>
                                        <p:cTn id="64" dur="500"/>
                                        <p:tgtEl>
                                          <p:spTgt spid="1030"/>
                                        </p:tgtEl>
                                      </p:cBhvr>
                                    </p:animEffect>
                                  </p:childTnLst>
                                </p:cTn>
                              </p:par>
                            </p:childTnLst>
                          </p:cTn>
                        </p:par>
                      </p:childTnLst>
                    </p:cTn>
                  </p:par>
                  <p:par>
                    <p:cTn id="65" fill="hold">
                      <p:stCondLst>
                        <p:cond delay="indefinite"/>
                      </p:stCondLst>
                      <p:childTnLst>
                        <p:par>
                          <p:cTn id="66" fill="hold">
                            <p:stCondLst>
                              <p:cond delay="0"/>
                            </p:stCondLst>
                            <p:childTnLst>
                              <p:par>
                                <p:cTn id="67" presetID="26" presetClass="entr" presetSubtype="0"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animEffect transition="in" filter="wipe(down)">
                                      <p:cBhvr>
                                        <p:cTn id="69" dur="580">
                                          <p:stCondLst>
                                            <p:cond delay="0"/>
                                          </p:stCondLst>
                                        </p:cTn>
                                        <p:tgtEl>
                                          <p:spTgt spid="17"/>
                                        </p:tgtEl>
                                      </p:cBhvr>
                                    </p:animEffect>
                                    <p:anim calcmode="lin" valueType="num">
                                      <p:cBhvr>
                                        <p:cTn id="70"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75" dur="26">
                                          <p:stCondLst>
                                            <p:cond delay="650"/>
                                          </p:stCondLst>
                                        </p:cTn>
                                        <p:tgtEl>
                                          <p:spTgt spid="17"/>
                                        </p:tgtEl>
                                      </p:cBhvr>
                                      <p:to x="100000" y="60000"/>
                                    </p:animScale>
                                    <p:animScale>
                                      <p:cBhvr>
                                        <p:cTn id="76" dur="166" decel="50000">
                                          <p:stCondLst>
                                            <p:cond delay="676"/>
                                          </p:stCondLst>
                                        </p:cTn>
                                        <p:tgtEl>
                                          <p:spTgt spid="17"/>
                                        </p:tgtEl>
                                      </p:cBhvr>
                                      <p:to x="100000" y="100000"/>
                                    </p:animScale>
                                    <p:animScale>
                                      <p:cBhvr>
                                        <p:cTn id="77" dur="26">
                                          <p:stCondLst>
                                            <p:cond delay="1312"/>
                                          </p:stCondLst>
                                        </p:cTn>
                                        <p:tgtEl>
                                          <p:spTgt spid="17"/>
                                        </p:tgtEl>
                                      </p:cBhvr>
                                      <p:to x="100000" y="80000"/>
                                    </p:animScale>
                                    <p:animScale>
                                      <p:cBhvr>
                                        <p:cTn id="78" dur="166" decel="50000">
                                          <p:stCondLst>
                                            <p:cond delay="1338"/>
                                          </p:stCondLst>
                                        </p:cTn>
                                        <p:tgtEl>
                                          <p:spTgt spid="17"/>
                                        </p:tgtEl>
                                      </p:cBhvr>
                                      <p:to x="100000" y="100000"/>
                                    </p:animScale>
                                    <p:animScale>
                                      <p:cBhvr>
                                        <p:cTn id="79" dur="26">
                                          <p:stCondLst>
                                            <p:cond delay="1642"/>
                                          </p:stCondLst>
                                        </p:cTn>
                                        <p:tgtEl>
                                          <p:spTgt spid="17"/>
                                        </p:tgtEl>
                                      </p:cBhvr>
                                      <p:to x="100000" y="90000"/>
                                    </p:animScale>
                                    <p:animScale>
                                      <p:cBhvr>
                                        <p:cTn id="80" dur="166" decel="50000">
                                          <p:stCondLst>
                                            <p:cond delay="1668"/>
                                          </p:stCondLst>
                                        </p:cTn>
                                        <p:tgtEl>
                                          <p:spTgt spid="17"/>
                                        </p:tgtEl>
                                      </p:cBhvr>
                                      <p:to x="100000" y="100000"/>
                                    </p:animScale>
                                    <p:animScale>
                                      <p:cBhvr>
                                        <p:cTn id="81" dur="26">
                                          <p:stCondLst>
                                            <p:cond delay="1808"/>
                                          </p:stCondLst>
                                        </p:cTn>
                                        <p:tgtEl>
                                          <p:spTgt spid="17"/>
                                        </p:tgtEl>
                                      </p:cBhvr>
                                      <p:to x="100000" y="95000"/>
                                    </p:animScale>
                                    <p:animScale>
                                      <p:cBhvr>
                                        <p:cTn id="82" dur="166" decel="50000">
                                          <p:stCondLst>
                                            <p:cond delay="1834"/>
                                          </p:stCondLst>
                                        </p:cTn>
                                        <p:tgtEl>
                                          <p:spTgt spid="17"/>
                                        </p:tgtEl>
                                      </p:cBhvr>
                                      <p:to x="100000" y="100000"/>
                                    </p:animScale>
                                  </p:childTnLst>
                                </p:cTn>
                              </p:par>
                              <p:par>
                                <p:cTn id="83" presetID="26" presetClass="entr" presetSubtype="0" fill="hold" nodeType="withEffect">
                                  <p:stCondLst>
                                    <p:cond delay="0"/>
                                  </p:stCondLst>
                                  <p:childTnLst>
                                    <p:set>
                                      <p:cBhvr>
                                        <p:cTn id="84" dur="1" fill="hold">
                                          <p:stCondLst>
                                            <p:cond delay="0"/>
                                          </p:stCondLst>
                                        </p:cTn>
                                        <p:tgtEl>
                                          <p:spTgt spid="16"/>
                                        </p:tgtEl>
                                        <p:attrNameLst>
                                          <p:attrName>style.visibility</p:attrName>
                                        </p:attrNameLst>
                                      </p:cBhvr>
                                      <p:to>
                                        <p:strVal val="visible"/>
                                      </p:to>
                                    </p:set>
                                    <p:animEffect transition="in" filter="wipe(down)">
                                      <p:cBhvr>
                                        <p:cTn id="85" dur="580">
                                          <p:stCondLst>
                                            <p:cond delay="0"/>
                                          </p:stCondLst>
                                        </p:cTn>
                                        <p:tgtEl>
                                          <p:spTgt spid="16"/>
                                        </p:tgtEl>
                                      </p:cBhvr>
                                    </p:animEffect>
                                    <p:anim calcmode="lin" valueType="num">
                                      <p:cBhvr>
                                        <p:cTn id="86"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91" dur="26">
                                          <p:stCondLst>
                                            <p:cond delay="650"/>
                                          </p:stCondLst>
                                        </p:cTn>
                                        <p:tgtEl>
                                          <p:spTgt spid="16"/>
                                        </p:tgtEl>
                                      </p:cBhvr>
                                      <p:to x="100000" y="60000"/>
                                    </p:animScale>
                                    <p:animScale>
                                      <p:cBhvr>
                                        <p:cTn id="92" dur="166" decel="50000">
                                          <p:stCondLst>
                                            <p:cond delay="676"/>
                                          </p:stCondLst>
                                        </p:cTn>
                                        <p:tgtEl>
                                          <p:spTgt spid="16"/>
                                        </p:tgtEl>
                                      </p:cBhvr>
                                      <p:to x="100000" y="100000"/>
                                    </p:animScale>
                                    <p:animScale>
                                      <p:cBhvr>
                                        <p:cTn id="93" dur="26">
                                          <p:stCondLst>
                                            <p:cond delay="1312"/>
                                          </p:stCondLst>
                                        </p:cTn>
                                        <p:tgtEl>
                                          <p:spTgt spid="16"/>
                                        </p:tgtEl>
                                      </p:cBhvr>
                                      <p:to x="100000" y="80000"/>
                                    </p:animScale>
                                    <p:animScale>
                                      <p:cBhvr>
                                        <p:cTn id="94" dur="166" decel="50000">
                                          <p:stCondLst>
                                            <p:cond delay="1338"/>
                                          </p:stCondLst>
                                        </p:cTn>
                                        <p:tgtEl>
                                          <p:spTgt spid="16"/>
                                        </p:tgtEl>
                                      </p:cBhvr>
                                      <p:to x="100000" y="100000"/>
                                    </p:animScale>
                                    <p:animScale>
                                      <p:cBhvr>
                                        <p:cTn id="95" dur="26">
                                          <p:stCondLst>
                                            <p:cond delay="1642"/>
                                          </p:stCondLst>
                                        </p:cTn>
                                        <p:tgtEl>
                                          <p:spTgt spid="16"/>
                                        </p:tgtEl>
                                      </p:cBhvr>
                                      <p:to x="100000" y="90000"/>
                                    </p:animScale>
                                    <p:animScale>
                                      <p:cBhvr>
                                        <p:cTn id="96" dur="166" decel="50000">
                                          <p:stCondLst>
                                            <p:cond delay="1668"/>
                                          </p:stCondLst>
                                        </p:cTn>
                                        <p:tgtEl>
                                          <p:spTgt spid="16"/>
                                        </p:tgtEl>
                                      </p:cBhvr>
                                      <p:to x="100000" y="100000"/>
                                    </p:animScale>
                                    <p:animScale>
                                      <p:cBhvr>
                                        <p:cTn id="97" dur="26">
                                          <p:stCondLst>
                                            <p:cond delay="1808"/>
                                          </p:stCondLst>
                                        </p:cTn>
                                        <p:tgtEl>
                                          <p:spTgt spid="16"/>
                                        </p:tgtEl>
                                      </p:cBhvr>
                                      <p:to x="100000" y="95000"/>
                                    </p:animScale>
                                    <p:animScale>
                                      <p:cBhvr>
                                        <p:cTn id="98"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P spid="15" grpId="0"/>
      <p:bldP spid="17"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255994"/>
            <a:ext cx="7848872" cy="5909310"/>
          </a:xfrm>
          <a:prstGeom prst="rect">
            <a:avLst/>
          </a:prstGeom>
        </p:spPr>
        <p:txBody>
          <a:bodyPr wrap="square">
            <a:spAutoFit/>
          </a:bodyPr>
          <a:lstStyle/>
          <a:p>
            <a:pPr lvl="0"/>
            <a:r>
              <a:rPr lang="es-CO" b="1" dirty="0"/>
              <a:t>¿En qué momento se causa la ganancia ocasional proveniente de herencia o legado</a:t>
            </a:r>
            <a:r>
              <a:rPr lang="es-CO" b="1" dirty="0" smtClean="0"/>
              <a:t>?</a:t>
            </a:r>
          </a:p>
          <a:p>
            <a:pPr lvl="0"/>
            <a:endParaRPr lang="es-CO" b="1" dirty="0"/>
          </a:p>
          <a:p>
            <a:r>
              <a:rPr lang="es-CO" dirty="0"/>
              <a:t>Se causa en la fecha de ejecutoria de la sentencia que apruebe la partición o adjudicación o con la escritura de partición cuando la liquidación de la sucesión se realizó por mutuo acuerdo.</a:t>
            </a:r>
          </a:p>
          <a:p>
            <a:pPr lvl="0"/>
            <a:endParaRPr lang="es-CO" dirty="0" smtClean="0"/>
          </a:p>
          <a:p>
            <a:pPr lvl="0"/>
            <a:r>
              <a:rPr lang="es-CO" b="1" dirty="0" smtClean="0"/>
              <a:t>¿</a:t>
            </a:r>
            <a:r>
              <a:rPr lang="es-CO" b="1" dirty="0"/>
              <a:t>El límite por subcapitalización establecido en el art. 118-1 del E.T. aplica también sobre los intereses de vivienda</a:t>
            </a:r>
            <a:r>
              <a:rPr lang="es-CO" b="1" dirty="0" smtClean="0"/>
              <a:t>?</a:t>
            </a:r>
          </a:p>
          <a:p>
            <a:pPr lvl="0"/>
            <a:endParaRPr lang="es-CO" b="1" dirty="0"/>
          </a:p>
          <a:p>
            <a:r>
              <a:rPr lang="es-CO" dirty="0"/>
              <a:t>La DIAN mediante concepto 045542 del 2014 aclaró que la deducción por intereses de vivienda NO está condicionada a la regla de subcapitalización señalada en el artículo 118-1 E.T</a:t>
            </a:r>
            <a:r>
              <a:rPr lang="es-CO" dirty="0" smtClean="0"/>
              <a:t>.</a:t>
            </a:r>
          </a:p>
          <a:p>
            <a:endParaRPr lang="es-CO" dirty="0"/>
          </a:p>
          <a:p>
            <a:pPr lvl="0"/>
            <a:r>
              <a:rPr lang="es-CO" b="1" dirty="0"/>
              <a:t>¿Se deben computar dentro de los ingresos que determinan la obligación de </a:t>
            </a:r>
            <a:r>
              <a:rPr lang="es-CO" b="1" dirty="0" smtClean="0"/>
              <a:t>declarar, </a:t>
            </a:r>
            <a:r>
              <a:rPr lang="es-CO" b="1" dirty="0"/>
              <a:t>lo ingresos por enajenación de activos fijos, y los provenientes de loterías, apuestas o similares</a:t>
            </a:r>
            <a:r>
              <a:rPr lang="es-CO" b="1" dirty="0" smtClean="0"/>
              <a:t>?</a:t>
            </a:r>
          </a:p>
          <a:p>
            <a:pPr lvl="0"/>
            <a:endParaRPr lang="es-CO" b="1" dirty="0"/>
          </a:p>
          <a:p>
            <a:r>
              <a:rPr lang="es-CO" dirty="0"/>
              <a:t>La DIAN en el Oficio 05852 de julio de 2014 concluye que al momento de computar dentro de sus ingresos que determinan la obligación de declarar no se deben incluir los ingresos por estos conceptos</a:t>
            </a:r>
          </a:p>
        </p:txBody>
      </p:sp>
    </p:spTree>
    <p:extLst>
      <p:ext uri="{BB962C8B-B14F-4D97-AF65-F5344CB8AC3E}">
        <p14:creationId xmlns:p14="http://schemas.microsoft.com/office/powerpoint/2010/main" val="222978006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15616" y="1208941"/>
            <a:ext cx="6696744" cy="4524315"/>
          </a:xfrm>
          <a:prstGeom prst="rect">
            <a:avLst/>
          </a:prstGeom>
        </p:spPr>
        <p:txBody>
          <a:bodyPr wrap="square">
            <a:spAutoFit/>
          </a:bodyPr>
          <a:lstStyle/>
          <a:p>
            <a:pPr fontAlgn="t"/>
            <a:r>
              <a:rPr lang="es-CO" b="1" dirty="0">
                <a:latin typeface="Arial" pitchFamily="34" charset="0"/>
                <a:cs typeface="Arial" pitchFamily="34" charset="0"/>
              </a:rPr>
              <a:t>Art. 277. Valor patrimonial de los inmuebles</a:t>
            </a:r>
            <a:r>
              <a:rPr lang="es-CO" b="1" dirty="0" smtClean="0">
                <a:latin typeface="Arial" pitchFamily="34" charset="0"/>
                <a:cs typeface="Arial" pitchFamily="34" charset="0"/>
              </a:rPr>
              <a:t>.</a:t>
            </a:r>
          </a:p>
          <a:p>
            <a:pPr algn="just" fontAlgn="t"/>
            <a:endParaRPr lang="es-CO" dirty="0">
              <a:latin typeface="Arial" pitchFamily="34" charset="0"/>
              <a:cs typeface="Arial" pitchFamily="34" charset="0"/>
            </a:endParaRPr>
          </a:p>
          <a:p>
            <a:pPr algn="just" fontAlgn="t"/>
            <a:r>
              <a:rPr lang="es-CO" dirty="0" smtClean="0">
                <a:latin typeface="Arial" pitchFamily="34" charset="0"/>
                <a:cs typeface="Arial" pitchFamily="34" charset="0"/>
              </a:rPr>
              <a:t>-</a:t>
            </a:r>
            <a:r>
              <a:rPr lang="es-CO" dirty="0">
                <a:latin typeface="Arial" pitchFamily="34" charset="0"/>
                <a:cs typeface="Arial" pitchFamily="34" charset="0"/>
              </a:rPr>
              <a:t>Modificado- Los contribuyentes obligados a llevar libros de contabilidad deben declarar los inmuebles por el costo fiscal, determinado de acuerdo con lo dispuesto en los Capítulos I y III del Título II del Libro I de este Estatuto y en el artículo 65 de la </a:t>
            </a:r>
            <a:r>
              <a:rPr lang="es-CO" dirty="0">
                <a:latin typeface="Arial" pitchFamily="34" charset="0"/>
                <a:cs typeface="Arial" pitchFamily="34" charset="0"/>
                <a:hlinkClick r:id="rId2"/>
              </a:rPr>
              <a:t>Ley 75 de 1986</a:t>
            </a:r>
            <a:r>
              <a:rPr lang="es-CO" dirty="0" smtClean="0">
                <a:latin typeface="Arial" pitchFamily="34" charset="0"/>
                <a:cs typeface="Arial" pitchFamily="34" charset="0"/>
              </a:rPr>
              <a:t>.</a:t>
            </a:r>
          </a:p>
          <a:p>
            <a:pPr algn="just" fontAlgn="t"/>
            <a:r>
              <a:rPr lang="es-CO" dirty="0">
                <a:latin typeface="Arial" pitchFamily="34" charset="0"/>
                <a:cs typeface="Arial" pitchFamily="34" charset="0"/>
              </a:rPr>
              <a:t/>
            </a:r>
            <a:br>
              <a:rPr lang="es-CO" dirty="0">
                <a:latin typeface="Arial" pitchFamily="34" charset="0"/>
                <a:cs typeface="Arial" pitchFamily="34" charset="0"/>
              </a:rPr>
            </a:br>
            <a:r>
              <a:rPr lang="es-CO" dirty="0" smtClean="0">
                <a:latin typeface="Arial" pitchFamily="34" charset="0"/>
                <a:cs typeface="Arial" pitchFamily="34" charset="0"/>
              </a:rPr>
              <a:t>Los </a:t>
            </a:r>
            <a:r>
              <a:rPr lang="es-CO" dirty="0">
                <a:latin typeface="Arial" pitchFamily="34" charset="0"/>
                <a:cs typeface="Arial" pitchFamily="34" charset="0"/>
              </a:rPr>
              <a:t>contribuyentes no obligados a llevar libros de contabilidad deben declarar los inmuebles por el mayor valor entre el costo de adquisición, el costo fiscal, el autoavalúo o el avalúo catastral actualizado al final del ejercicio, sin perjuicio de lo dispuesto en los artículos </a:t>
            </a:r>
            <a:r>
              <a:rPr lang="es-CO" dirty="0">
                <a:latin typeface="Arial" pitchFamily="34" charset="0"/>
                <a:cs typeface="Arial" pitchFamily="34" charset="0"/>
                <a:hlinkClick r:id="rId3"/>
              </a:rPr>
              <a:t>72</a:t>
            </a:r>
            <a:r>
              <a:rPr lang="es-CO" dirty="0">
                <a:latin typeface="Arial" pitchFamily="34" charset="0"/>
                <a:cs typeface="Arial" pitchFamily="34" charset="0"/>
              </a:rPr>
              <a:t> y </a:t>
            </a:r>
            <a:r>
              <a:rPr lang="es-CO" dirty="0">
                <a:latin typeface="Arial" pitchFamily="34" charset="0"/>
                <a:cs typeface="Arial" pitchFamily="34" charset="0"/>
                <a:hlinkClick r:id="rId4"/>
              </a:rPr>
              <a:t>73</a:t>
            </a:r>
            <a:r>
              <a:rPr lang="es-CO" dirty="0">
                <a:latin typeface="Arial" pitchFamily="34" charset="0"/>
                <a:cs typeface="Arial" pitchFamily="34" charset="0"/>
              </a:rPr>
              <a:t> de este Estatuto. Las construcciones o mejoras no incorporadas para efectos del avalúo o el costo fiscal del respectivo in mueble deben ser declaradas por separado.</a:t>
            </a:r>
          </a:p>
        </p:txBody>
      </p:sp>
      <p:sp>
        <p:nvSpPr>
          <p:cNvPr id="4" name="3 Pentágono">
            <a:hlinkClick r:id="rId5" action="ppaction://hlinksldjump"/>
          </p:cNvPr>
          <p:cNvSpPr/>
          <p:nvPr/>
        </p:nvSpPr>
        <p:spPr>
          <a:xfrm>
            <a:off x="8316416" y="5013176"/>
            <a:ext cx="360040" cy="26248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79734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115616" y="3068960"/>
            <a:ext cx="6984776"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6600" b="1" dirty="0" smtClean="0">
                <a:solidFill>
                  <a:schemeClr val="tx1"/>
                </a:solidFill>
              </a:rPr>
              <a:t>Muchas Gracias</a:t>
            </a:r>
            <a:endParaRPr lang="es-CO" sz="6600" b="1" dirty="0">
              <a:solidFill>
                <a:schemeClr val="tx1"/>
              </a:solidFill>
            </a:endParaRPr>
          </a:p>
        </p:txBody>
      </p:sp>
    </p:spTree>
    <p:extLst>
      <p:ext uri="{BB962C8B-B14F-4D97-AF65-F5344CB8AC3E}">
        <p14:creationId xmlns:p14="http://schemas.microsoft.com/office/powerpoint/2010/main" val="37270375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Pentágono"/>
          <p:cNvSpPr/>
          <p:nvPr/>
        </p:nvSpPr>
        <p:spPr>
          <a:xfrm>
            <a:off x="612332" y="836712"/>
            <a:ext cx="2646585" cy="720080"/>
          </a:xfrm>
          <a:prstGeom prst="homePlate">
            <a:avLst/>
          </a:prstGeom>
          <a:solidFill>
            <a:srgbClr val="00CC99"/>
          </a:solidFill>
          <a:ln>
            <a:solidFill>
              <a:schemeClr val="bg1"/>
            </a:solidFill>
          </a:ln>
        </p:spPr>
        <p:style>
          <a:lnRef idx="1">
            <a:schemeClr val="accent3"/>
          </a:lnRef>
          <a:fillRef idx="3">
            <a:schemeClr val="accent3"/>
          </a:fillRef>
          <a:effectRef idx="2">
            <a:schemeClr val="accent3"/>
          </a:effectRef>
          <a:fontRef idx="minor">
            <a:schemeClr val="lt1"/>
          </a:fontRef>
        </p:style>
        <p:txBody>
          <a:bodyPr rtlCol="0" anchor="ctr"/>
          <a:lstStyle/>
          <a:p>
            <a:r>
              <a:rPr lang="es-CO" sz="1900" b="1" dirty="0" smtClean="0">
                <a:solidFill>
                  <a:schemeClr val="tx1">
                    <a:lumMod val="95000"/>
                    <a:lumOff val="5000"/>
                  </a:schemeClr>
                </a:solidFill>
                <a:latin typeface="Arial" pitchFamily="34" charset="0"/>
                <a:cs typeface="Arial" pitchFamily="34" charset="0"/>
              </a:rPr>
              <a:t>Por posesión de bienes</a:t>
            </a:r>
            <a:endParaRPr lang="es-CO" sz="1900" b="1" dirty="0">
              <a:solidFill>
                <a:schemeClr val="tx1">
                  <a:lumMod val="95000"/>
                  <a:lumOff val="5000"/>
                </a:schemeClr>
              </a:solidFill>
              <a:latin typeface="Arial" pitchFamily="34" charset="0"/>
              <a:cs typeface="Arial" pitchFamily="34" charset="0"/>
            </a:endParaRPr>
          </a:p>
        </p:txBody>
      </p:sp>
      <p:sp>
        <p:nvSpPr>
          <p:cNvPr id="13" name="12 Pentágono"/>
          <p:cNvSpPr/>
          <p:nvPr/>
        </p:nvSpPr>
        <p:spPr>
          <a:xfrm>
            <a:off x="683568" y="5301208"/>
            <a:ext cx="2575348" cy="720080"/>
          </a:xfrm>
          <a:prstGeom prst="homePlate">
            <a:avLst/>
          </a:prstGeom>
          <a:solidFill>
            <a:srgbClr val="00CC99"/>
          </a:solidFill>
          <a:ln>
            <a:solidFill>
              <a:schemeClr val="bg1"/>
            </a:solidFill>
          </a:ln>
        </p:spPr>
        <p:style>
          <a:lnRef idx="1">
            <a:schemeClr val="accent3"/>
          </a:lnRef>
          <a:fillRef idx="3">
            <a:schemeClr val="accent3"/>
          </a:fillRef>
          <a:effectRef idx="2">
            <a:schemeClr val="accent3"/>
          </a:effectRef>
          <a:fontRef idx="minor">
            <a:schemeClr val="lt1"/>
          </a:fontRef>
        </p:style>
        <p:txBody>
          <a:bodyPr rtlCol="0" anchor="ctr"/>
          <a:lstStyle/>
          <a:p>
            <a:r>
              <a:rPr lang="es-CO" sz="1900" b="1" dirty="0" smtClean="0">
                <a:solidFill>
                  <a:schemeClr val="tx1">
                    <a:lumMod val="95000"/>
                    <a:lumOff val="5000"/>
                  </a:schemeClr>
                </a:solidFill>
                <a:latin typeface="Arial" pitchFamily="34" charset="0"/>
                <a:cs typeface="Arial" pitchFamily="34" charset="0"/>
              </a:rPr>
              <a:t>Otros aspectos</a:t>
            </a:r>
            <a:endParaRPr lang="es-CO" sz="1900" b="1" dirty="0">
              <a:solidFill>
                <a:schemeClr val="tx1">
                  <a:lumMod val="95000"/>
                  <a:lumOff val="5000"/>
                </a:schemeClr>
              </a:solidFill>
              <a:latin typeface="Arial" pitchFamily="34" charset="0"/>
              <a:cs typeface="Arial" pitchFamily="34" charset="0"/>
            </a:endParaRPr>
          </a:p>
        </p:txBody>
      </p:sp>
      <p:sp>
        <p:nvSpPr>
          <p:cNvPr id="4" name="3 Rectángulo"/>
          <p:cNvSpPr/>
          <p:nvPr/>
        </p:nvSpPr>
        <p:spPr>
          <a:xfrm>
            <a:off x="3744490" y="5229200"/>
            <a:ext cx="4931965" cy="1323439"/>
          </a:xfrm>
          <a:prstGeom prst="rect">
            <a:avLst/>
          </a:prstGeom>
        </p:spPr>
        <p:txBody>
          <a:bodyPr wrap="square">
            <a:spAutoFit/>
          </a:bodyPr>
          <a:lstStyle/>
          <a:p>
            <a:pPr lvl="0"/>
            <a:r>
              <a:rPr lang="es-CO" sz="1600" b="1" dirty="0">
                <a:latin typeface="Arial" panose="020B0604020202020204" pitchFamily="34" charset="0"/>
                <a:cs typeface="Arial" panose="020B0604020202020204" pitchFamily="34" charset="0"/>
              </a:rPr>
              <a:t>No acrediten su condición de residentes en el exterior para efectos </a:t>
            </a:r>
            <a:r>
              <a:rPr lang="es-CO" sz="1600" b="1" dirty="0" smtClean="0">
                <a:latin typeface="Arial" panose="020B0604020202020204" pitchFamily="34" charset="0"/>
                <a:cs typeface="Arial" panose="020B0604020202020204" pitchFamily="34" charset="0"/>
              </a:rPr>
              <a:t>tributarios o tenga </a:t>
            </a:r>
            <a:r>
              <a:rPr lang="es-CO" sz="1600" b="1" dirty="0">
                <a:latin typeface="Arial" panose="020B0604020202020204" pitchFamily="34" charset="0"/>
                <a:cs typeface="Arial" panose="020B0604020202020204" pitchFamily="34" charset="0"/>
              </a:rPr>
              <a:t>residencia fiscal en </a:t>
            </a:r>
            <a:r>
              <a:rPr lang="es-CO" sz="1600" b="1" dirty="0" smtClean="0">
                <a:latin typeface="Arial" panose="020B0604020202020204" pitchFamily="34" charset="0"/>
                <a:cs typeface="Arial" panose="020B0604020202020204" pitchFamily="34" charset="0"/>
              </a:rPr>
              <a:t>un país calificado </a:t>
            </a:r>
            <a:r>
              <a:rPr lang="es-CO" sz="1600" b="1" dirty="0">
                <a:latin typeface="Arial" panose="020B0604020202020204" pitchFamily="34" charset="0"/>
                <a:cs typeface="Arial" panose="020B0604020202020204" pitchFamily="34" charset="0"/>
              </a:rPr>
              <a:t>como paraíso </a:t>
            </a:r>
            <a:r>
              <a:rPr lang="es-CO" sz="1600" b="1" dirty="0" smtClean="0">
                <a:latin typeface="Arial" panose="020B0604020202020204" pitchFamily="34" charset="0"/>
                <a:cs typeface="Arial" panose="020B0604020202020204" pitchFamily="34" charset="0"/>
              </a:rPr>
              <a:t>fiscal. </a:t>
            </a:r>
            <a:r>
              <a:rPr lang="es-CO" sz="1600" b="1" dirty="0">
                <a:latin typeface="Arial" panose="020B0604020202020204" pitchFamily="34" charset="0"/>
                <a:cs typeface="Arial" panose="020B0604020202020204" pitchFamily="34" charset="0"/>
              </a:rPr>
              <a:t>(Decretos 1966 y </a:t>
            </a:r>
            <a:r>
              <a:rPr lang="es-CO" sz="1600" b="1" dirty="0" smtClean="0">
                <a:latin typeface="Arial" panose="020B0604020202020204" pitchFamily="34" charset="0"/>
                <a:cs typeface="Arial" panose="020B0604020202020204" pitchFamily="34" charset="0"/>
              </a:rPr>
              <a:t>2095) Convenio de Viena</a:t>
            </a:r>
            <a:endParaRPr lang="es-CO" sz="1600" b="1" dirty="0"/>
          </a:p>
        </p:txBody>
      </p:sp>
      <p:sp>
        <p:nvSpPr>
          <p:cNvPr id="5" name="AutoShape 2" descr="Resultado de imagen para gif de activos fij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6" name="AutoShape 4" descr="Resultado de imagen para gif de activos fij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2502" y="691867"/>
            <a:ext cx="2347714" cy="1009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AutoShape 7" descr="Resultado de imagen para gif de ingresos en colombia"/>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2058" name="Picture 10" descr="Resultado de imagen para gif de administración de bien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2348880"/>
            <a:ext cx="1872208" cy="1872208"/>
          </a:xfrm>
          <a:prstGeom prst="rect">
            <a:avLst/>
          </a:prstGeom>
          <a:noFill/>
          <a:extLst>
            <a:ext uri="{909E8E84-426E-40DD-AFC4-6F175D3DCCD1}">
              <a14:hiddenFill xmlns:a14="http://schemas.microsoft.com/office/drawing/2010/main">
                <a:solidFill>
                  <a:srgbClr val="FFFFFF"/>
                </a:solidFill>
              </a14:hiddenFill>
            </a:ext>
          </a:extLst>
        </p:spPr>
      </p:pic>
      <p:sp>
        <p:nvSpPr>
          <p:cNvPr id="19" name="18 Pentágono"/>
          <p:cNvSpPr/>
          <p:nvPr/>
        </p:nvSpPr>
        <p:spPr>
          <a:xfrm>
            <a:off x="612331" y="2924944"/>
            <a:ext cx="2646585" cy="720080"/>
          </a:xfrm>
          <a:prstGeom prst="homePlate">
            <a:avLst/>
          </a:prstGeom>
          <a:solidFill>
            <a:srgbClr val="00CC99"/>
          </a:solidFill>
          <a:ln>
            <a:solidFill>
              <a:schemeClr val="bg1"/>
            </a:solidFill>
          </a:ln>
        </p:spPr>
        <p:style>
          <a:lnRef idx="1">
            <a:schemeClr val="accent3"/>
          </a:lnRef>
          <a:fillRef idx="3">
            <a:schemeClr val="accent3"/>
          </a:fillRef>
          <a:effectRef idx="2">
            <a:schemeClr val="accent3"/>
          </a:effectRef>
          <a:fontRef idx="minor">
            <a:schemeClr val="lt1"/>
          </a:fontRef>
        </p:style>
        <p:txBody>
          <a:bodyPr rtlCol="0" anchor="ctr"/>
          <a:lstStyle/>
          <a:p>
            <a:r>
              <a:rPr lang="es-CO" sz="1900" b="1" dirty="0" smtClean="0">
                <a:solidFill>
                  <a:schemeClr val="tx1">
                    <a:lumMod val="95000"/>
                    <a:lumOff val="5000"/>
                  </a:schemeClr>
                </a:solidFill>
                <a:latin typeface="Arial" pitchFamily="34" charset="0"/>
                <a:cs typeface="Arial" pitchFamily="34" charset="0"/>
              </a:rPr>
              <a:t>Por administración de bienes </a:t>
            </a:r>
            <a:endParaRPr lang="es-CO" sz="1900" b="1" dirty="0">
              <a:solidFill>
                <a:schemeClr val="tx1">
                  <a:lumMod val="95000"/>
                  <a:lumOff val="5000"/>
                </a:schemeClr>
              </a:solidFill>
              <a:latin typeface="Arial" pitchFamily="34" charset="0"/>
              <a:cs typeface="Arial" pitchFamily="34" charset="0"/>
            </a:endParaRPr>
          </a:p>
        </p:txBody>
      </p:sp>
      <p:sp>
        <p:nvSpPr>
          <p:cNvPr id="20" name="1 Título"/>
          <p:cNvSpPr txBox="1">
            <a:spLocks/>
          </p:cNvSpPr>
          <p:nvPr/>
        </p:nvSpPr>
        <p:spPr>
          <a:xfrm>
            <a:off x="2195736" y="-27384"/>
            <a:ext cx="4752528" cy="446674"/>
          </a:xfrm>
          <a:prstGeom prst="rect">
            <a:avLst/>
          </a:prstGeom>
          <a:ln>
            <a:solidFill>
              <a:schemeClr val="bg1"/>
            </a:solidFill>
          </a:ln>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s-CO" sz="2400" b="1"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Concepto de Residencia</a:t>
            </a:r>
          </a:p>
        </p:txBody>
      </p:sp>
    </p:spTree>
    <p:extLst>
      <p:ext uri="{BB962C8B-B14F-4D97-AF65-F5344CB8AC3E}">
        <p14:creationId xmlns:p14="http://schemas.microsoft.com/office/powerpoint/2010/main" val="32837531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80">
                                          <p:stCondLst>
                                            <p:cond delay="0"/>
                                          </p:stCondLst>
                                        </p:cTn>
                                        <p:tgtEl>
                                          <p:spTgt spid="10"/>
                                        </p:tgtEl>
                                      </p:cBhvr>
                                    </p:animEffect>
                                    <p:anim calcmode="lin" valueType="num">
                                      <p:cBhvr>
                                        <p:cTn id="8"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3" dur="26">
                                          <p:stCondLst>
                                            <p:cond delay="650"/>
                                          </p:stCondLst>
                                        </p:cTn>
                                        <p:tgtEl>
                                          <p:spTgt spid="10"/>
                                        </p:tgtEl>
                                      </p:cBhvr>
                                      <p:to x="100000" y="60000"/>
                                    </p:animScale>
                                    <p:animScale>
                                      <p:cBhvr>
                                        <p:cTn id="14" dur="166" decel="50000">
                                          <p:stCondLst>
                                            <p:cond delay="676"/>
                                          </p:stCondLst>
                                        </p:cTn>
                                        <p:tgtEl>
                                          <p:spTgt spid="10"/>
                                        </p:tgtEl>
                                      </p:cBhvr>
                                      <p:to x="100000" y="100000"/>
                                    </p:animScale>
                                    <p:animScale>
                                      <p:cBhvr>
                                        <p:cTn id="15" dur="26">
                                          <p:stCondLst>
                                            <p:cond delay="1312"/>
                                          </p:stCondLst>
                                        </p:cTn>
                                        <p:tgtEl>
                                          <p:spTgt spid="10"/>
                                        </p:tgtEl>
                                      </p:cBhvr>
                                      <p:to x="100000" y="80000"/>
                                    </p:animScale>
                                    <p:animScale>
                                      <p:cBhvr>
                                        <p:cTn id="16" dur="166" decel="50000">
                                          <p:stCondLst>
                                            <p:cond delay="1338"/>
                                          </p:stCondLst>
                                        </p:cTn>
                                        <p:tgtEl>
                                          <p:spTgt spid="10"/>
                                        </p:tgtEl>
                                      </p:cBhvr>
                                      <p:to x="100000" y="100000"/>
                                    </p:animScale>
                                    <p:animScale>
                                      <p:cBhvr>
                                        <p:cTn id="17" dur="26">
                                          <p:stCondLst>
                                            <p:cond delay="1642"/>
                                          </p:stCondLst>
                                        </p:cTn>
                                        <p:tgtEl>
                                          <p:spTgt spid="10"/>
                                        </p:tgtEl>
                                      </p:cBhvr>
                                      <p:to x="100000" y="90000"/>
                                    </p:animScale>
                                    <p:animScale>
                                      <p:cBhvr>
                                        <p:cTn id="18" dur="166" decel="50000">
                                          <p:stCondLst>
                                            <p:cond delay="1668"/>
                                          </p:stCondLst>
                                        </p:cTn>
                                        <p:tgtEl>
                                          <p:spTgt spid="10"/>
                                        </p:tgtEl>
                                      </p:cBhvr>
                                      <p:to x="100000" y="100000"/>
                                    </p:animScale>
                                    <p:animScale>
                                      <p:cBhvr>
                                        <p:cTn id="19" dur="26">
                                          <p:stCondLst>
                                            <p:cond delay="1808"/>
                                          </p:stCondLst>
                                        </p:cTn>
                                        <p:tgtEl>
                                          <p:spTgt spid="10"/>
                                        </p:tgtEl>
                                      </p:cBhvr>
                                      <p:to x="100000" y="95000"/>
                                    </p:animScale>
                                    <p:animScale>
                                      <p:cBhvr>
                                        <p:cTn id="20" dur="166" decel="50000">
                                          <p:stCondLst>
                                            <p:cond delay="1834"/>
                                          </p:stCondLst>
                                        </p:cTn>
                                        <p:tgtEl>
                                          <p:spTgt spid="10"/>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2053"/>
                                        </p:tgtEl>
                                        <p:attrNameLst>
                                          <p:attrName>style.visibility</p:attrName>
                                        </p:attrNameLst>
                                      </p:cBhvr>
                                      <p:to>
                                        <p:strVal val="visible"/>
                                      </p:to>
                                    </p:set>
                                    <p:animEffect transition="in" filter="wipe(down)">
                                      <p:cBhvr>
                                        <p:cTn id="23" dur="580">
                                          <p:stCondLst>
                                            <p:cond delay="0"/>
                                          </p:stCondLst>
                                        </p:cTn>
                                        <p:tgtEl>
                                          <p:spTgt spid="2053"/>
                                        </p:tgtEl>
                                      </p:cBhvr>
                                    </p:animEffect>
                                    <p:anim calcmode="lin" valueType="num">
                                      <p:cBhvr>
                                        <p:cTn id="24" dur="1822" tmFilter="0,0; 0.14,0.36; 0.43,0.73; 0.71,0.91; 1.0,1.0">
                                          <p:stCondLst>
                                            <p:cond delay="0"/>
                                          </p:stCondLst>
                                        </p:cTn>
                                        <p:tgtEl>
                                          <p:spTgt spid="205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05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05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05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053"/>
                                        </p:tgtEl>
                                        <p:attrNameLst>
                                          <p:attrName>ppt_y</p:attrName>
                                        </p:attrNameLst>
                                      </p:cBhvr>
                                      <p:tavLst>
                                        <p:tav tm="0" fmla="#ppt_y-sin(pi*$)/81">
                                          <p:val>
                                            <p:fltVal val="0"/>
                                          </p:val>
                                        </p:tav>
                                        <p:tav tm="100000">
                                          <p:val>
                                            <p:fltVal val="1"/>
                                          </p:val>
                                        </p:tav>
                                      </p:tavLst>
                                    </p:anim>
                                    <p:animScale>
                                      <p:cBhvr>
                                        <p:cTn id="29" dur="26">
                                          <p:stCondLst>
                                            <p:cond delay="650"/>
                                          </p:stCondLst>
                                        </p:cTn>
                                        <p:tgtEl>
                                          <p:spTgt spid="2053"/>
                                        </p:tgtEl>
                                      </p:cBhvr>
                                      <p:to x="100000" y="60000"/>
                                    </p:animScale>
                                    <p:animScale>
                                      <p:cBhvr>
                                        <p:cTn id="30" dur="166" decel="50000">
                                          <p:stCondLst>
                                            <p:cond delay="676"/>
                                          </p:stCondLst>
                                        </p:cTn>
                                        <p:tgtEl>
                                          <p:spTgt spid="2053"/>
                                        </p:tgtEl>
                                      </p:cBhvr>
                                      <p:to x="100000" y="100000"/>
                                    </p:animScale>
                                    <p:animScale>
                                      <p:cBhvr>
                                        <p:cTn id="31" dur="26">
                                          <p:stCondLst>
                                            <p:cond delay="1312"/>
                                          </p:stCondLst>
                                        </p:cTn>
                                        <p:tgtEl>
                                          <p:spTgt spid="2053"/>
                                        </p:tgtEl>
                                      </p:cBhvr>
                                      <p:to x="100000" y="80000"/>
                                    </p:animScale>
                                    <p:animScale>
                                      <p:cBhvr>
                                        <p:cTn id="32" dur="166" decel="50000">
                                          <p:stCondLst>
                                            <p:cond delay="1338"/>
                                          </p:stCondLst>
                                        </p:cTn>
                                        <p:tgtEl>
                                          <p:spTgt spid="2053"/>
                                        </p:tgtEl>
                                      </p:cBhvr>
                                      <p:to x="100000" y="100000"/>
                                    </p:animScale>
                                    <p:animScale>
                                      <p:cBhvr>
                                        <p:cTn id="33" dur="26">
                                          <p:stCondLst>
                                            <p:cond delay="1642"/>
                                          </p:stCondLst>
                                        </p:cTn>
                                        <p:tgtEl>
                                          <p:spTgt spid="2053"/>
                                        </p:tgtEl>
                                      </p:cBhvr>
                                      <p:to x="100000" y="90000"/>
                                    </p:animScale>
                                    <p:animScale>
                                      <p:cBhvr>
                                        <p:cTn id="34" dur="166" decel="50000">
                                          <p:stCondLst>
                                            <p:cond delay="1668"/>
                                          </p:stCondLst>
                                        </p:cTn>
                                        <p:tgtEl>
                                          <p:spTgt spid="2053"/>
                                        </p:tgtEl>
                                      </p:cBhvr>
                                      <p:to x="100000" y="100000"/>
                                    </p:animScale>
                                    <p:animScale>
                                      <p:cBhvr>
                                        <p:cTn id="35" dur="26">
                                          <p:stCondLst>
                                            <p:cond delay="1808"/>
                                          </p:stCondLst>
                                        </p:cTn>
                                        <p:tgtEl>
                                          <p:spTgt spid="2053"/>
                                        </p:tgtEl>
                                      </p:cBhvr>
                                      <p:to x="100000" y="95000"/>
                                    </p:animScale>
                                    <p:animScale>
                                      <p:cBhvr>
                                        <p:cTn id="36" dur="166" decel="50000">
                                          <p:stCondLst>
                                            <p:cond delay="1834"/>
                                          </p:stCondLst>
                                        </p:cTn>
                                        <p:tgtEl>
                                          <p:spTgt spid="2053"/>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down)">
                                      <p:cBhvr>
                                        <p:cTn id="41" dur="580">
                                          <p:stCondLst>
                                            <p:cond delay="0"/>
                                          </p:stCondLst>
                                        </p:cTn>
                                        <p:tgtEl>
                                          <p:spTgt spid="19"/>
                                        </p:tgtEl>
                                      </p:cBhvr>
                                    </p:animEffect>
                                    <p:anim calcmode="lin" valueType="num">
                                      <p:cBhvr>
                                        <p:cTn id="42"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47" dur="26">
                                          <p:stCondLst>
                                            <p:cond delay="650"/>
                                          </p:stCondLst>
                                        </p:cTn>
                                        <p:tgtEl>
                                          <p:spTgt spid="19"/>
                                        </p:tgtEl>
                                      </p:cBhvr>
                                      <p:to x="100000" y="60000"/>
                                    </p:animScale>
                                    <p:animScale>
                                      <p:cBhvr>
                                        <p:cTn id="48" dur="166" decel="50000">
                                          <p:stCondLst>
                                            <p:cond delay="676"/>
                                          </p:stCondLst>
                                        </p:cTn>
                                        <p:tgtEl>
                                          <p:spTgt spid="19"/>
                                        </p:tgtEl>
                                      </p:cBhvr>
                                      <p:to x="100000" y="100000"/>
                                    </p:animScale>
                                    <p:animScale>
                                      <p:cBhvr>
                                        <p:cTn id="49" dur="26">
                                          <p:stCondLst>
                                            <p:cond delay="1312"/>
                                          </p:stCondLst>
                                        </p:cTn>
                                        <p:tgtEl>
                                          <p:spTgt spid="19"/>
                                        </p:tgtEl>
                                      </p:cBhvr>
                                      <p:to x="100000" y="80000"/>
                                    </p:animScale>
                                    <p:animScale>
                                      <p:cBhvr>
                                        <p:cTn id="50" dur="166" decel="50000">
                                          <p:stCondLst>
                                            <p:cond delay="1338"/>
                                          </p:stCondLst>
                                        </p:cTn>
                                        <p:tgtEl>
                                          <p:spTgt spid="19"/>
                                        </p:tgtEl>
                                      </p:cBhvr>
                                      <p:to x="100000" y="100000"/>
                                    </p:animScale>
                                    <p:animScale>
                                      <p:cBhvr>
                                        <p:cTn id="51" dur="26">
                                          <p:stCondLst>
                                            <p:cond delay="1642"/>
                                          </p:stCondLst>
                                        </p:cTn>
                                        <p:tgtEl>
                                          <p:spTgt spid="19"/>
                                        </p:tgtEl>
                                      </p:cBhvr>
                                      <p:to x="100000" y="90000"/>
                                    </p:animScale>
                                    <p:animScale>
                                      <p:cBhvr>
                                        <p:cTn id="52" dur="166" decel="50000">
                                          <p:stCondLst>
                                            <p:cond delay="1668"/>
                                          </p:stCondLst>
                                        </p:cTn>
                                        <p:tgtEl>
                                          <p:spTgt spid="19"/>
                                        </p:tgtEl>
                                      </p:cBhvr>
                                      <p:to x="100000" y="100000"/>
                                    </p:animScale>
                                    <p:animScale>
                                      <p:cBhvr>
                                        <p:cTn id="53" dur="26">
                                          <p:stCondLst>
                                            <p:cond delay="1808"/>
                                          </p:stCondLst>
                                        </p:cTn>
                                        <p:tgtEl>
                                          <p:spTgt spid="19"/>
                                        </p:tgtEl>
                                      </p:cBhvr>
                                      <p:to x="100000" y="95000"/>
                                    </p:animScale>
                                    <p:animScale>
                                      <p:cBhvr>
                                        <p:cTn id="54" dur="166" decel="50000">
                                          <p:stCondLst>
                                            <p:cond delay="1834"/>
                                          </p:stCondLst>
                                        </p:cTn>
                                        <p:tgtEl>
                                          <p:spTgt spid="19"/>
                                        </p:tgtEl>
                                      </p:cBhvr>
                                      <p:to x="100000" y="100000"/>
                                    </p:animScale>
                                  </p:childTnLst>
                                </p:cTn>
                              </p:par>
                              <p:par>
                                <p:cTn id="55" presetID="26" presetClass="entr" presetSubtype="0" fill="hold" nodeType="withEffect">
                                  <p:stCondLst>
                                    <p:cond delay="0"/>
                                  </p:stCondLst>
                                  <p:childTnLst>
                                    <p:set>
                                      <p:cBhvr>
                                        <p:cTn id="56" dur="1" fill="hold">
                                          <p:stCondLst>
                                            <p:cond delay="0"/>
                                          </p:stCondLst>
                                        </p:cTn>
                                        <p:tgtEl>
                                          <p:spTgt spid="2058"/>
                                        </p:tgtEl>
                                        <p:attrNameLst>
                                          <p:attrName>style.visibility</p:attrName>
                                        </p:attrNameLst>
                                      </p:cBhvr>
                                      <p:to>
                                        <p:strVal val="visible"/>
                                      </p:to>
                                    </p:set>
                                    <p:animEffect transition="in" filter="wipe(down)">
                                      <p:cBhvr>
                                        <p:cTn id="57" dur="580">
                                          <p:stCondLst>
                                            <p:cond delay="0"/>
                                          </p:stCondLst>
                                        </p:cTn>
                                        <p:tgtEl>
                                          <p:spTgt spid="2058"/>
                                        </p:tgtEl>
                                      </p:cBhvr>
                                    </p:animEffect>
                                    <p:anim calcmode="lin" valueType="num">
                                      <p:cBhvr>
                                        <p:cTn id="58" dur="1822" tmFilter="0,0; 0.14,0.36; 0.43,0.73; 0.71,0.91; 1.0,1.0">
                                          <p:stCondLst>
                                            <p:cond delay="0"/>
                                          </p:stCondLst>
                                        </p:cTn>
                                        <p:tgtEl>
                                          <p:spTgt spid="2058"/>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2058"/>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2058"/>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2058"/>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2058"/>
                                        </p:tgtEl>
                                        <p:attrNameLst>
                                          <p:attrName>ppt_y</p:attrName>
                                        </p:attrNameLst>
                                      </p:cBhvr>
                                      <p:tavLst>
                                        <p:tav tm="0" fmla="#ppt_y-sin(pi*$)/81">
                                          <p:val>
                                            <p:fltVal val="0"/>
                                          </p:val>
                                        </p:tav>
                                        <p:tav tm="100000">
                                          <p:val>
                                            <p:fltVal val="1"/>
                                          </p:val>
                                        </p:tav>
                                      </p:tavLst>
                                    </p:anim>
                                    <p:animScale>
                                      <p:cBhvr>
                                        <p:cTn id="63" dur="26">
                                          <p:stCondLst>
                                            <p:cond delay="650"/>
                                          </p:stCondLst>
                                        </p:cTn>
                                        <p:tgtEl>
                                          <p:spTgt spid="2058"/>
                                        </p:tgtEl>
                                      </p:cBhvr>
                                      <p:to x="100000" y="60000"/>
                                    </p:animScale>
                                    <p:animScale>
                                      <p:cBhvr>
                                        <p:cTn id="64" dur="166" decel="50000">
                                          <p:stCondLst>
                                            <p:cond delay="676"/>
                                          </p:stCondLst>
                                        </p:cTn>
                                        <p:tgtEl>
                                          <p:spTgt spid="2058"/>
                                        </p:tgtEl>
                                      </p:cBhvr>
                                      <p:to x="100000" y="100000"/>
                                    </p:animScale>
                                    <p:animScale>
                                      <p:cBhvr>
                                        <p:cTn id="65" dur="26">
                                          <p:stCondLst>
                                            <p:cond delay="1312"/>
                                          </p:stCondLst>
                                        </p:cTn>
                                        <p:tgtEl>
                                          <p:spTgt spid="2058"/>
                                        </p:tgtEl>
                                      </p:cBhvr>
                                      <p:to x="100000" y="80000"/>
                                    </p:animScale>
                                    <p:animScale>
                                      <p:cBhvr>
                                        <p:cTn id="66" dur="166" decel="50000">
                                          <p:stCondLst>
                                            <p:cond delay="1338"/>
                                          </p:stCondLst>
                                        </p:cTn>
                                        <p:tgtEl>
                                          <p:spTgt spid="2058"/>
                                        </p:tgtEl>
                                      </p:cBhvr>
                                      <p:to x="100000" y="100000"/>
                                    </p:animScale>
                                    <p:animScale>
                                      <p:cBhvr>
                                        <p:cTn id="67" dur="26">
                                          <p:stCondLst>
                                            <p:cond delay="1642"/>
                                          </p:stCondLst>
                                        </p:cTn>
                                        <p:tgtEl>
                                          <p:spTgt spid="2058"/>
                                        </p:tgtEl>
                                      </p:cBhvr>
                                      <p:to x="100000" y="90000"/>
                                    </p:animScale>
                                    <p:animScale>
                                      <p:cBhvr>
                                        <p:cTn id="68" dur="166" decel="50000">
                                          <p:stCondLst>
                                            <p:cond delay="1668"/>
                                          </p:stCondLst>
                                        </p:cTn>
                                        <p:tgtEl>
                                          <p:spTgt spid="2058"/>
                                        </p:tgtEl>
                                      </p:cBhvr>
                                      <p:to x="100000" y="100000"/>
                                    </p:animScale>
                                    <p:animScale>
                                      <p:cBhvr>
                                        <p:cTn id="69" dur="26">
                                          <p:stCondLst>
                                            <p:cond delay="1808"/>
                                          </p:stCondLst>
                                        </p:cTn>
                                        <p:tgtEl>
                                          <p:spTgt spid="2058"/>
                                        </p:tgtEl>
                                      </p:cBhvr>
                                      <p:to x="100000" y="95000"/>
                                    </p:animScale>
                                    <p:animScale>
                                      <p:cBhvr>
                                        <p:cTn id="70" dur="166" decel="50000">
                                          <p:stCondLst>
                                            <p:cond delay="1834"/>
                                          </p:stCondLst>
                                        </p:cTn>
                                        <p:tgtEl>
                                          <p:spTgt spid="2058"/>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grpId="0" nodeType="clickEffect">
                                  <p:stCondLst>
                                    <p:cond delay="0"/>
                                  </p:stCondLst>
                                  <p:childTnLst>
                                    <p:set>
                                      <p:cBhvr>
                                        <p:cTn id="74" dur="1" fill="hold">
                                          <p:stCondLst>
                                            <p:cond delay="0"/>
                                          </p:stCondLst>
                                        </p:cTn>
                                        <p:tgtEl>
                                          <p:spTgt spid="13"/>
                                        </p:tgtEl>
                                        <p:attrNameLst>
                                          <p:attrName>style.visibility</p:attrName>
                                        </p:attrNameLst>
                                      </p:cBhvr>
                                      <p:to>
                                        <p:strVal val="visible"/>
                                      </p:to>
                                    </p:set>
                                    <p:animEffect transition="in" filter="wipe(down)">
                                      <p:cBhvr>
                                        <p:cTn id="75" dur="580">
                                          <p:stCondLst>
                                            <p:cond delay="0"/>
                                          </p:stCondLst>
                                        </p:cTn>
                                        <p:tgtEl>
                                          <p:spTgt spid="13"/>
                                        </p:tgtEl>
                                      </p:cBhvr>
                                    </p:animEffect>
                                    <p:anim calcmode="lin" valueType="num">
                                      <p:cBhvr>
                                        <p:cTn id="7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81" dur="26">
                                          <p:stCondLst>
                                            <p:cond delay="650"/>
                                          </p:stCondLst>
                                        </p:cTn>
                                        <p:tgtEl>
                                          <p:spTgt spid="13"/>
                                        </p:tgtEl>
                                      </p:cBhvr>
                                      <p:to x="100000" y="60000"/>
                                    </p:animScale>
                                    <p:animScale>
                                      <p:cBhvr>
                                        <p:cTn id="82" dur="166" decel="50000">
                                          <p:stCondLst>
                                            <p:cond delay="676"/>
                                          </p:stCondLst>
                                        </p:cTn>
                                        <p:tgtEl>
                                          <p:spTgt spid="13"/>
                                        </p:tgtEl>
                                      </p:cBhvr>
                                      <p:to x="100000" y="100000"/>
                                    </p:animScale>
                                    <p:animScale>
                                      <p:cBhvr>
                                        <p:cTn id="83" dur="26">
                                          <p:stCondLst>
                                            <p:cond delay="1312"/>
                                          </p:stCondLst>
                                        </p:cTn>
                                        <p:tgtEl>
                                          <p:spTgt spid="13"/>
                                        </p:tgtEl>
                                      </p:cBhvr>
                                      <p:to x="100000" y="80000"/>
                                    </p:animScale>
                                    <p:animScale>
                                      <p:cBhvr>
                                        <p:cTn id="84" dur="166" decel="50000">
                                          <p:stCondLst>
                                            <p:cond delay="1338"/>
                                          </p:stCondLst>
                                        </p:cTn>
                                        <p:tgtEl>
                                          <p:spTgt spid="13"/>
                                        </p:tgtEl>
                                      </p:cBhvr>
                                      <p:to x="100000" y="100000"/>
                                    </p:animScale>
                                    <p:animScale>
                                      <p:cBhvr>
                                        <p:cTn id="85" dur="26">
                                          <p:stCondLst>
                                            <p:cond delay="1642"/>
                                          </p:stCondLst>
                                        </p:cTn>
                                        <p:tgtEl>
                                          <p:spTgt spid="13"/>
                                        </p:tgtEl>
                                      </p:cBhvr>
                                      <p:to x="100000" y="90000"/>
                                    </p:animScale>
                                    <p:animScale>
                                      <p:cBhvr>
                                        <p:cTn id="86" dur="166" decel="50000">
                                          <p:stCondLst>
                                            <p:cond delay="1668"/>
                                          </p:stCondLst>
                                        </p:cTn>
                                        <p:tgtEl>
                                          <p:spTgt spid="13"/>
                                        </p:tgtEl>
                                      </p:cBhvr>
                                      <p:to x="100000" y="100000"/>
                                    </p:animScale>
                                    <p:animScale>
                                      <p:cBhvr>
                                        <p:cTn id="87" dur="26">
                                          <p:stCondLst>
                                            <p:cond delay="1808"/>
                                          </p:stCondLst>
                                        </p:cTn>
                                        <p:tgtEl>
                                          <p:spTgt spid="13"/>
                                        </p:tgtEl>
                                      </p:cBhvr>
                                      <p:to x="100000" y="95000"/>
                                    </p:animScale>
                                    <p:animScale>
                                      <p:cBhvr>
                                        <p:cTn id="88" dur="166" decel="50000">
                                          <p:stCondLst>
                                            <p:cond delay="1834"/>
                                          </p:stCondLst>
                                        </p:cTn>
                                        <p:tgtEl>
                                          <p:spTgt spid="13"/>
                                        </p:tgtEl>
                                      </p:cBhvr>
                                      <p:to x="100000" y="100000"/>
                                    </p:animScale>
                                  </p:childTnLst>
                                </p:cTn>
                              </p:par>
                              <p:par>
                                <p:cTn id="89" presetID="26" presetClass="entr" presetSubtype="0" fill="hold" grpId="0" nodeType="withEffect">
                                  <p:stCondLst>
                                    <p:cond delay="0"/>
                                  </p:stCondLst>
                                  <p:childTnLst>
                                    <p:set>
                                      <p:cBhvr>
                                        <p:cTn id="90" dur="1" fill="hold">
                                          <p:stCondLst>
                                            <p:cond delay="0"/>
                                          </p:stCondLst>
                                        </p:cTn>
                                        <p:tgtEl>
                                          <p:spTgt spid="4"/>
                                        </p:tgtEl>
                                        <p:attrNameLst>
                                          <p:attrName>style.visibility</p:attrName>
                                        </p:attrNameLst>
                                      </p:cBhvr>
                                      <p:to>
                                        <p:strVal val="visible"/>
                                      </p:to>
                                    </p:set>
                                    <p:animEffect transition="in" filter="wipe(down)">
                                      <p:cBhvr>
                                        <p:cTn id="91" dur="580">
                                          <p:stCondLst>
                                            <p:cond delay="0"/>
                                          </p:stCondLst>
                                        </p:cTn>
                                        <p:tgtEl>
                                          <p:spTgt spid="4"/>
                                        </p:tgtEl>
                                      </p:cBhvr>
                                    </p:animEffect>
                                    <p:anim calcmode="lin" valueType="num">
                                      <p:cBhvr>
                                        <p:cTn id="9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9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9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9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97" dur="26">
                                          <p:stCondLst>
                                            <p:cond delay="650"/>
                                          </p:stCondLst>
                                        </p:cTn>
                                        <p:tgtEl>
                                          <p:spTgt spid="4"/>
                                        </p:tgtEl>
                                      </p:cBhvr>
                                      <p:to x="100000" y="60000"/>
                                    </p:animScale>
                                    <p:animScale>
                                      <p:cBhvr>
                                        <p:cTn id="98" dur="166" decel="50000">
                                          <p:stCondLst>
                                            <p:cond delay="676"/>
                                          </p:stCondLst>
                                        </p:cTn>
                                        <p:tgtEl>
                                          <p:spTgt spid="4"/>
                                        </p:tgtEl>
                                      </p:cBhvr>
                                      <p:to x="100000" y="100000"/>
                                    </p:animScale>
                                    <p:animScale>
                                      <p:cBhvr>
                                        <p:cTn id="99" dur="26">
                                          <p:stCondLst>
                                            <p:cond delay="1312"/>
                                          </p:stCondLst>
                                        </p:cTn>
                                        <p:tgtEl>
                                          <p:spTgt spid="4"/>
                                        </p:tgtEl>
                                      </p:cBhvr>
                                      <p:to x="100000" y="80000"/>
                                    </p:animScale>
                                    <p:animScale>
                                      <p:cBhvr>
                                        <p:cTn id="100" dur="166" decel="50000">
                                          <p:stCondLst>
                                            <p:cond delay="1338"/>
                                          </p:stCondLst>
                                        </p:cTn>
                                        <p:tgtEl>
                                          <p:spTgt spid="4"/>
                                        </p:tgtEl>
                                      </p:cBhvr>
                                      <p:to x="100000" y="100000"/>
                                    </p:animScale>
                                    <p:animScale>
                                      <p:cBhvr>
                                        <p:cTn id="101" dur="26">
                                          <p:stCondLst>
                                            <p:cond delay="1642"/>
                                          </p:stCondLst>
                                        </p:cTn>
                                        <p:tgtEl>
                                          <p:spTgt spid="4"/>
                                        </p:tgtEl>
                                      </p:cBhvr>
                                      <p:to x="100000" y="90000"/>
                                    </p:animScale>
                                    <p:animScale>
                                      <p:cBhvr>
                                        <p:cTn id="102" dur="166" decel="50000">
                                          <p:stCondLst>
                                            <p:cond delay="1668"/>
                                          </p:stCondLst>
                                        </p:cTn>
                                        <p:tgtEl>
                                          <p:spTgt spid="4"/>
                                        </p:tgtEl>
                                      </p:cBhvr>
                                      <p:to x="100000" y="100000"/>
                                    </p:animScale>
                                    <p:animScale>
                                      <p:cBhvr>
                                        <p:cTn id="103" dur="26">
                                          <p:stCondLst>
                                            <p:cond delay="1808"/>
                                          </p:stCondLst>
                                        </p:cTn>
                                        <p:tgtEl>
                                          <p:spTgt spid="4"/>
                                        </p:tgtEl>
                                      </p:cBhvr>
                                      <p:to x="100000" y="95000"/>
                                    </p:animScale>
                                    <p:animScale>
                                      <p:cBhvr>
                                        <p:cTn id="104"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4" grpId="0"/>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1043608" y="188640"/>
            <a:ext cx="7416824" cy="720080"/>
          </a:xfrm>
          <a:prstGeom prst="rect">
            <a:avLst/>
          </a:prstGeom>
          <a:ln>
            <a:solidFill>
              <a:schemeClr val="tx1">
                <a:lumMod val="95000"/>
                <a:lumOff val="5000"/>
              </a:schemeClr>
            </a:solidFill>
          </a:ln>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defRPr/>
            </a:pPr>
            <a:r>
              <a:rPr lang="es-CO" sz="3200" b="1" dirty="0" smtClean="0">
                <a:solidFill>
                  <a:schemeClr val="tx2">
                    <a:lumMod val="50000"/>
                  </a:schemeClr>
                </a:solidFill>
                <a:effectLst>
                  <a:outerShdw blurRad="38100" dist="38100" dir="2700000" algn="tl">
                    <a:srgbClr val="000000">
                      <a:alpha val="43137"/>
                    </a:srgbClr>
                  </a:outerShdw>
                </a:effectLst>
                <a:latin typeface="Arial" pitchFamily="34" charset="0"/>
                <a:cs typeface="Arial" pitchFamily="34" charset="0"/>
              </a:rPr>
              <a:t>Base Gravable Según su Residencia</a:t>
            </a:r>
          </a:p>
        </p:txBody>
      </p:sp>
      <p:sp>
        <p:nvSpPr>
          <p:cNvPr id="4" name="Rectángulo 10"/>
          <p:cNvSpPr/>
          <p:nvPr/>
        </p:nvSpPr>
        <p:spPr>
          <a:xfrm>
            <a:off x="611560" y="1485939"/>
            <a:ext cx="8352928" cy="4247317"/>
          </a:xfrm>
          <a:prstGeom prst="rect">
            <a:avLst/>
          </a:prstGeom>
          <a:ln>
            <a:solidFill>
              <a:srgbClr val="99CCFF"/>
            </a:solidFill>
          </a:ln>
          <a:scene3d>
            <a:camera prst="orthographicFront"/>
            <a:lightRig rig="threePt" dir="t"/>
          </a:scene3d>
          <a:sp3d>
            <a:bevelT prst="relaxedInset"/>
          </a:sp3d>
        </p:spPr>
        <p:txBody>
          <a:bodyPr wrap="square">
            <a:spAutoFit/>
          </a:bodyPr>
          <a:lstStyle/>
          <a:p>
            <a:pPr lvl="0"/>
            <a:endParaRPr lang="es-CO" dirty="0">
              <a:latin typeface="Arial" panose="020B0604020202020204" pitchFamily="34" charset="0"/>
              <a:cs typeface="Arial" panose="020B0604020202020204" pitchFamily="34" charset="0"/>
            </a:endParaRPr>
          </a:p>
          <a:p>
            <a:pPr marL="342900" lvl="0" indent="-342900">
              <a:buFont typeface="Wingdings" pitchFamily="2" charset="2"/>
              <a:buChar char="q"/>
            </a:pPr>
            <a:r>
              <a:rPr lang="es-CO" b="1" dirty="0" smtClean="0">
                <a:latin typeface="Arial" panose="020B0604020202020204" pitchFamily="34" charset="0"/>
                <a:cs typeface="Arial" panose="020B0604020202020204" pitchFamily="34" charset="0"/>
              </a:rPr>
              <a:t>Personas naturales residentes en el país, ya sean nacionales o extranjeras:</a:t>
            </a:r>
          </a:p>
          <a:p>
            <a:pPr marL="800100" lvl="1" indent="-342900">
              <a:buFont typeface="Wingdings" pitchFamily="2" charset="2"/>
              <a:buChar char="v"/>
            </a:pPr>
            <a:endParaRPr lang="es-CO" dirty="0" smtClean="0">
              <a:latin typeface="Arial" panose="020B0604020202020204" pitchFamily="34" charset="0"/>
              <a:cs typeface="Arial" panose="020B0604020202020204" pitchFamily="34" charset="0"/>
            </a:endParaRPr>
          </a:p>
          <a:p>
            <a:pPr marL="800100" lvl="1" indent="-342900">
              <a:buFont typeface="Wingdings" pitchFamily="2" charset="2"/>
              <a:buChar char="v"/>
            </a:pPr>
            <a:r>
              <a:rPr lang="es-CO" dirty="0" smtClean="0">
                <a:latin typeface="Arial" panose="020B0604020202020204" pitchFamily="34" charset="0"/>
                <a:cs typeface="Arial" panose="020B0604020202020204" pitchFamily="34" charset="0"/>
              </a:rPr>
              <a:t>Gravadas sobre rentas de fuente nacional y de fuente extranjera.</a:t>
            </a:r>
          </a:p>
          <a:p>
            <a:pPr marL="800100" lvl="1" indent="-342900">
              <a:buFont typeface="Wingdings" pitchFamily="2" charset="2"/>
              <a:buChar char="v"/>
            </a:pPr>
            <a:endParaRPr lang="es-CO" dirty="0" smtClean="0">
              <a:latin typeface="Arial" panose="020B0604020202020204" pitchFamily="34" charset="0"/>
              <a:cs typeface="Arial" panose="020B0604020202020204" pitchFamily="34" charset="0"/>
            </a:endParaRPr>
          </a:p>
          <a:p>
            <a:pPr marL="800100" lvl="1" indent="-342900">
              <a:buFont typeface="Wingdings" pitchFamily="2" charset="2"/>
              <a:buChar char="v"/>
            </a:pPr>
            <a:r>
              <a:rPr lang="es-CO" dirty="0" smtClean="0">
                <a:latin typeface="Arial" panose="020B0604020202020204" pitchFamily="34" charset="0"/>
                <a:cs typeface="Arial" panose="020B0604020202020204" pitchFamily="34" charset="0"/>
              </a:rPr>
              <a:t>Deben declarar su patrimonio poseído dentro y fuera del país.</a:t>
            </a:r>
          </a:p>
          <a:p>
            <a:pPr marL="800100" lvl="1" indent="-342900">
              <a:buFont typeface="Wingdings" pitchFamily="2" charset="2"/>
              <a:buChar char="v"/>
            </a:pPr>
            <a:endParaRPr lang="es-CO" dirty="0">
              <a:latin typeface="Arial" panose="020B0604020202020204" pitchFamily="34" charset="0"/>
              <a:cs typeface="Arial" panose="020B0604020202020204" pitchFamily="34" charset="0"/>
            </a:endParaRPr>
          </a:p>
          <a:p>
            <a:pPr marL="800100" lvl="1" indent="-342900">
              <a:buFont typeface="Wingdings" pitchFamily="2" charset="2"/>
              <a:buChar char="v"/>
            </a:pPr>
            <a:endParaRPr lang="es-CO" dirty="0" smtClean="0">
              <a:latin typeface="Arial" panose="020B0604020202020204" pitchFamily="34" charset="0"/>
              <a:cs typeface="Arial" panose="020B0604020202020204" pitchFamily="34" charset="0"/>
            </a:endParaRPr>
          </a:p>
          <a:p>
            <a:pPr marL="800100" lvl="1" indent="-342900">
              <a:buFont typeface="Wingdings" pitchFamily="2" charset="2"/>
              <a:buChar char="v"/>
            </a:pPr>
            <a:endParaRPr lang="es-CO" dirty="0" smtClean="0">
              <a:latin typeface="Arial" panose="020B0604020202020204" pitchFamily="34" charset="0"/>
              <a:cs typeface="Arial" panose="020B0604020202020204" pitchFamily="34" charset="0"/>
            </a:endParaRPr>
          </a:p>
          <a:p>
            <a:pPr marL="342900" indent="-342900">
              <a:buFont typeface="Wingdings" pitchFamily="2" charset="2"/>
              <a:buChar char="q"/>
            </a:pPr>
            <a:r>
              <a:rPr lang="es-CO" b="1" dirty="0" smtClean="0">
                <a:latin typeface="Arial" panose="020B0604020202020204" pitchFamily="34" charset="0"/>
                <a:cs typeface="Arial" panose="020B0604020202020204" pitchFamily="34" charset="0"/>
              </a:rPr>
              <a:t>Personas naturales, nacionales o extranjeras, no residentes en el país:</a:t>
            </a:r>
          </a:p>
          <a:p>
            <a:pPr marL="342900" indent="-342900">
              <a:buFont typeface="Wingdings" pitchFamily="2" charset="2"/>
              <a:buChar char="q"/>
            </a:pPr>
            <a:endParaRPr lang="es-CO" dirty="0">
              <a:latin typeface="Arial" panose="020B0604020202020204" pitchFamily="34" charset="0"/>
              <a:cs typeface="Arial" panose="020B0604020202020204" pitchFamily="34" charset="0"/>
            </a:endParaRPr>
          </a:p>
          <a:p>
            <a:pPr marL="800100" lvl="1" indent="-342900">
              <a:buFont typeface="Wingdings" pitchFamily="2" charset="2"/>
              <a:buChar char="v"/>
            </a:pPr>
            <a:r>
              <a:rPr lang="es-CO" dirty="0" smtClean="0">
                <a:latin typeface="Arial" panose="020B0604020202020204" pitchFamily="34" charset="0"/>
                <a:cs typeface="Arial" panose="020B0604020202020204" pitchFamily="34" charset="0"/>
              </a:rPr>
              <a:t>Gravadas solo sobre rentas de fuente nacional, y </a:t>
            </a:r>
          </a:p>
          <a:p>
            <a:pPr marL="800100" lvl="1" indent="-342900">
              <a:buFont typeface="Wingdings" pitchFamily="2" charset="2"/>
              <a:buChar char="v"/>
            </a:pPr>
            <a:endParaRPr lang="es-CO" dirty="0" smtClean="0">
              <a:latin typeface="Arial" panose="020B0604020202020204" pitchFamily="34" charset="0"/>
              <a:cs typeface="Arial" panose="020B0604020202020204" pitchFamily="34" charset="0"/>
            </a:endParaRPr>
          </a:p>
          <a:p>
            <a:pPr marL="800100" lvl="1" indent="-342900">
              <a:buFont typeface="Wingdings" pitchFamily="2" charset="2"/>
              <a:buChar char="v"/>
            </a:pPr>
            <a:r>
              <a:rPr lang="es-CO" dirty="0" smtClean="0">
                <a:latin typeface="Arial" panose="020B0604020202020204" pitchFamily="34" charset="0"/>
                <a:cs typeface="Arial" panose="020B0604020202020204" pitchFamily="34" charset="0"/>
              </a:rPr>
              <a:t>Declaran solo el patrimonio poseído en Colombia</a:t>
            </a:r>
          </a:p>
        </p:txBody>
      </p:sp>
    </p:spTree>
    <p:extLst>
      <p:ext uri="{BB962C8B-B14F-4D97-AF65-F5344CB8AC3E}">
        <p14:creationId xmlns:p14="http://schemas.microsoft.com/office/powerpoint/2010/main" val="16283769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4"/>
          <p:cNvSpPr txBox="1">
            <a:spLocks/>
          </p:cNvSpPr>
          <p:nvPr/>
        </p:nvSpPr>
        <p:spPr>
          <a:xfrm>
            <a:off x="539552" y="2060848"/>
            <a:ext cx="3168352" cy="504056"/>
          </a:xfrm>
          <a:prstGeom prst="rect">
            <a:avLst/>
          </a:prstGeom>
          <a:solidFill>
            <a:srgbClr val="92D050"/>
          </a:solidFill>
          <a:ln>
            <a:solidFill>
              <a:schemeClr val="bg1"/>
            </a:solidFill>
          </a:ln>
        </p:spPr>
        <p:style>
          <a:lnRef idx="2">
            <a:schemeClr val="accent1"/>
          </a:lnRef>
          <a:fillRef idx="1">
            <a:schemeClr val="lt1"/>
          </a:fillRef>
          <a:effectRef idx="0">
            <a:schemeClr val="accent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400" b="1" dirty="0" smtClean="0">
                <a:solidFill>
                  <a:schemeClr val="tx2">
                    <a:lumMod val="50000"/>
                  </a:schemeClr>
                </a:solidFill>
                <a:latin typeface="Arial" pitchFamily="34" charset="0"/>
                <a:cs typeface="Arial" pitchFamily="34" charset="0"/>
              </a:rPr>
              <a:t>EMPLEADOS</a:t>
            </a:r>
            <a:endParaRPr lang="es-ES" sz="2400" b="1" dirty="0">
              <a:solidFill>
                <a:schemeClr val="tx2">
                  <a:lumMod val="50000"/>
                </a:schemeClr>
              </a:solidFill>
              <a:latin typeface="Arial" pitchFamily="34" charset="0"/>
              <a:cs typeface="Arial" pitchFamily="34" charset="0"/>
            </a:endParaRPr>
          </a:p>
        </p:txBody>
      </p:sp>
      <p:sp>
        <p:nvSpPr>
          <p:cNvPr id="3" name="2 Rectángulo redondeado"/>
          <p:cNvSpPr/>
          <p:nvPr/>
        </p:nvSpPr>
        <p:spPr>
          <a:xfrm>
            <a:off x="1259632" y="44624"/>
            <a:ext cx="6696744" cy="792088"/>
          </a:xfrm>
          <a:prstGeom prst="roundRect">
            <a:avLst/>
          </a:prstGeom>
          <a:solidFill>
            <a:schemeClr val="accent5">
              <a:lumMod val="20000"/>
              <a:lumOff val="8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solidFill>
                  <a:schemeClr val="tx1"/>
                </a:solidFill>
                <a:latin typeface="Arial Black" panose="020B0A04020102020204" pitchFamily="34" charset="0"/>
              </a:rPr>
              <a:t>Clasificación fiscal de las personas naturales</a:t>
            </a:r>
          </a:p>
          <a:p>
            <a:pPr algn="ctr"/>
            <a:r>
              <a:rPr lang="es-MX" sz="2000" b="1" dirty="0" smtClean="0">
                <a:solidFill>
                  <a:schemeClr val="tx1"/>
                </a:solidFill>
                <a:latin typeface="Arial Black" panose="020B0A04020102020204" pitchFamily="34" charset="0"/>
              </a:rPr>
              <a:t>Art. 329 E.T.</a:t>
            </a:r>
            <a:endParaRPr lang="es-MX" sz="2000" b="1" dirty="0">
              <a:solidFill>
                <a:schemeClr val="tx1"/>
              </a:solidFill>
              <a:latin typeface="Arial Black" panose="020B0A04020102020204" pitchFamily="34" charset="0"/>
            </a:endParaRPr>
          </a:p>
        </p:txBody>
      </p:sp>
      <p:cxnSp>
        <p:nvCxnSpPr>
          <p:cNvPr id="5" name="4 Conector angular"/>
          <p:cNvCxnSpPr>
            <a:stCxn id="3" idx="2"/>
            <a:endCxn id="2" idx="0"/>
          </p:cNvCxnSpPr>
          <p:nvPr/>
        </p:nvCxnSpPr>
        <p:spPr>
          <a:xfrm rot="5400000">
            <a:off x="2753798" y="206642"/>
            <a:ext cx="1224136" cy="2484276"/>
          </a:xfrm>
          <a:prstGeom prst="bentConnector3">
            <a:avLst>
              <a:gd name="adj1" fmla="val 50000"/>
            </a:avLst>
          </a:prstGeom>
          <a:ln>
            <a:tailEnd type="arrow"/>
          </a:ln>
        </p:spPr>
        <p:style>
          <a:lnRef idx="3">
            <a:schemeClr val="accent3"/>
          </a:lnRef>
          <a:fillRef idx="0">
            <a:schemeClr val="accent3"/>
          </a:fillRef>
          <a:effectRef idx="2">
            <a:schemeClr val="accent3"/>
          </a:effectRef>
          <a:fontRef idx="minor">
            <a:schemeClr val="tx1"/>
          </a:fontRef>
        </p:style>
      </p:cxnSp>
      <p:cxnSp>
        <p:nvCxnSpPr>
          <p:cNvPr id="8" name="7 Conector recto de flecha"/>
          <p:cNvCxnSpPr>
            <a:stCxn id="2" idx="2"/>
          </p:cNvCxnSpPr>
          <p:nvPr/>
        </p:nvCxnSpPr>
        <p:spPr>
          <a:xfrm>
            <a:off x="2123728" y="2564904"/>
            <a:ext cx="0" cy="108012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9" name="Título 4"/>
          <p:cNvSpPr txBox="1">
            <a:spLocks/>
          </p:cNvSpPr>
          <p:nvPr/>
        </p:nvSpPr>
        <p:spPr>
          <a:xfrm>
            <a:off x="1043608" y="3645024"/>
            <a:ext cx="2232248" cy="504056"/>
          </a:xfrm>
          <a:prstGeom prst="rect">
            <a:avLst/>
          </a:prstGeom>
        </p:spPr>
        <p:style>
          <a:lnRef idx="2">
            <a:schemeClr val="accent1"/>
          </a:lnRef>
          <a:fillRef idx="1">
            <a:schemeClr val="lt1"/>
          </a:fillRef>
          <a:effectRef idx="0">
            <a:schemeClr val="accent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000" b="1" dirty="0" smtClean="0">
                <a:solidFill>
                  <a:schemeClr val="tx2">
                    <a:lumMod val="50000"/>
                  </a:schemeClr>
                </a:solidFill>
                <a:latin typeface="Arial" pitchFamily="34" charset="0"/>
                <a:cs typeface="Arial" pitchFamily="34" charset="0"/>
              </a:rPr>
              <a:t>Asalariados</a:t>
            </a:r>
            <a:endParaRPr lang="es-ES" sz="2000" b="1" dirty="0">
              <a:solidFill>
                <a:schemeClr val="tx2">
                  <a:lumMod val="50000"/>
                </a:schemeClr>
              </a:solidFill>
              <a:latin typeface="Arial" pitchFamily="34" charset="0"/>
              <a:cs typeface="Arial" pitchFamily="34" charset="0"/>
            </a:endParaRPr>
          </a:p>
        </p:txBody>
      </p:sp>
      <p:sp>
        <p:nvSpPr>
          <p:cNvPr id="10" name="Título 4"/>
          <p:cNvSpPr txBox="1">
            <a:spLocks/>
          </p:cNvSpPr>
          <p:nvPr/>
        </p:nvSpPr>
        <p:spPr>
          <a:xfrm>
            <a:off x="1051992" y="5229200"/>
            <a:ext cx="2223864" cy="504056"/>
          </a:xfrm>
          <a:prstGeom prst="rect">
            <a:avLst/>
          </a:prstGeom>
        </p:spPr>
        <p:style>
          <a:lnRef idx="2">
            <a:schemeClr val="accent1"/>
          </a:lnRef>
          <a:fillRef idx="1">
            <a:schemeClr val="lt1"/>
          </a:fillRef>
          <a:effectRef idx="0">
            <a:schemeClr val="accent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000" b="1" dirty="0" smtClean="0">
                <a:solidFill>
                  <a:schemeClr val="tx2">
                    <a:lumMod val="50000"/>
                  </a:schemeClr>
                </a:solidFill>
                <a:latin typeface="Arial" pitchFamily="34" charset="0"/>
                <a:cs typeface="Arial" pitchFamily="34" charset="0"/>
              </a:rPr>
              <a:t>Independientes</a:t>
            </a:r>
            <a:endParaRPr lang="es-ES" sz="2000" b="1" dirty="0">
              <a:solidFill>
                <a:schemeClr val="tx2">
                  <a:lumMod val="50000"/>
                </a:schemeClr>
              </a:solidFill>
              <a:latin typeface="Arial" pitchFamily="34" charset="0"/>
              <a:cs typeface="Arial" pitchFamily="34" charset="0"/>
            </a:endParaRPr>
          </a:p>
        </p:txBody>
      </p:sp>
      <p:cxnSp>
        <p:nvCxnSpPr>
          <p:cNvPr id="16" name="15 Conector recto de flecha"/>
          <p:cNvCxnSpPr/>
          <p:nvPr/>
        </p:nvCxnSpPr>
        <p:spPr>
          <a:xfrm>
            <a:off x="2163924" y="4149080"/>
            <a:ext cx="0" cy="100811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7" name="Título 4"/>
          <p:cNvSpPr txBox="1">
            <a:spLocks/>
          </p:cNvSpPr>
          <p:nvPr/>
        </p:nvSpPr>
        <p:spPr>
          <a:xfrm>
            <a:off x="5580112" y="2060848"/>
            <a:ext cx="3456384" cy="1224136"/>
          </a:xfrm>
          <a:prstGeom prst="rect">
            <a:avLst/>
          </a:prstGeom>
          <a:solidFill>
            <a:srgbClr val="92D050"/>
          </a:solidFill>
          <a:ln>
            <a:solidFill>
              <a:schemeClr val="bg1"/>
            </a:solidFill>
          </a:ln>
        </p:spPr>
        <p:style>
          <a:lnRef idx="2">
            <a:schemeClr val="accent1"/>
          </a:lnRef>
          <a:fillRef idx="1">
            <a:schemeClr val="lt1"/>
          </a:fillRef>
          <a:effectRef idx="0">
            <a:schemeClr val="accent1"/>
          </a:effectRef>
          <a:fontRef idx="minor">
            <a:schemeClr val="dk1"/>
          </a:fontRef>
        </p:style>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400" b="1" dirty="0" smtClean="0">
                <a:solidFill>
                  <a:schemeClr val="tx2">
                    <a:lumMod val="50000"/>
                  </a:schemeClr>
                </a:solidFill>
                <a:latin typeface="Arial" pitchFamily="34" charset="0"/>
                <a:cs typeface="Arial" pitchFamily="34" charset="0"/>
              </a:rPr>
              <a:t>Trabajadores por cuenta propia </a:t>
            </a:r>
            <a:r>
              <a:rPr lang="es-ES" sz="1400" b="1" dirty="0" smtClean="0">
                <a:solidFill>
                  <a:srgbClr val="002060"/>
                </a:solidFill>
                <a:latin typeface="Arial" pitchFamily="34" charset="0"/>
                <a:cs typeface="Arial" pitchFamily="34" charset="0"/>
              </a:rPr>
              <a:t>(16 actividades y otros requisitos)</a:t>
            </a:r>
            <a:endParaRPr lang="es-ES" sz="1400" b="1" dirty="0">
              <a:solidFill>
                <a:srgbClr val="002060"/>
              </a:solidFill>
              <a:latin typeface="Arial" pitchFamily="34" charset="0"/>
              <a:cs typeface="Arial" pitchFamily="34" charset="0"/>
            </a:endParaRPr>
          </a:p>
        </p:txBody>
      </p:sp>
      <p:cxnSp>
        <p:nvCxnSpPr>
          <p:cNvPr id="19" name="18 Conector angular"/>
          <p:cNvCxnSpPr>
            <a:endCxn id="17" idx="0"/>
          </p:cNvCxnSpPr>
          <p:nvPr/>
        </p:nvCxnSpPr>
        <p:spPr>
          <a:xfrm>
            <a:off x="4608004" y="1448780"/>
            <a:ext cx="2700300" cy="612068"/>
          </a:xfrm>
          <a:prstGeom prst="bentConnector2">
            <a:avLst/>
          </a:prstGeom>
          <a:ln>
            <a:tailEnd type="arrow"/>
          </a:ln>
        </p:spPr>
        <p:style>
          <a:lnRef idx="3">
            <a:schemeClr val="accent3"/>
          </a:lnRef>
          <a:fillRef idx="0">
            <a:schemeClr val="accent3"/>
          </a:fillRef>
          <a:effectRef idx="2">
            <a:schemeClr val="accent3"/>
          </a:effectRef>
          <a:fontRef idx="minor">
            <a:schemeClr val="tx1"/>
          </a:fontRef>
        </p:style>
      </p:cxnSp>
      <p:sp>
        <p:nvSpPr>
          <p:cNvPr id="20" name="Título 4"/>
          <p:cNvSpPr txBox="1">
            <a:spLocks/>
          </p:cNvSpPr>
          <p:nvPr/>
        </p:nvSpPr>
        <p:spPr>
          <a:xfrm>
            <a:off x="3563888" y="4509120"/>
            <a:ext cx="2592288" cy="936104"/>
          </a:xfrm>
          <a:prstGeom prst="rect">
            <a:avLst/>
          </a:prstGeom>
          <a:solidFill>
            <a:srgbClr val="92D050"/>
          </a:solidFill>
          <a:ln>
            <a:solidFill>
              <a:schemeClr val="bg1"/>
            </a:solidFill>
          </a:ln>
        </p:spPr>
        <p:style>
          <a:lnRef idx="2">
            <a:schemeClr val="accent1"/>
          </a:lnRef>
          <a:fillRef idx="1">
            <a:schemeClr val="lt1"/>
          </a:fillRef>
          <a:effectRef idx="0">
            <a:schemeClr val="accent1"/>
          </a:effectRef>
          <a:fontRef idx="minor">
            <a:schemeClr val="dk1"/>
          </a:fontRef>
        </p:style>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2400" b="1" dirty="0" smtClean="0">
                <a:solidFill>
                  <a:schemeClr val="tx2">
                    <a:lumMod val="50000"/>
                  </a:schemeClr>
                </a:solidFill>
                <a:latin typeface="Arial" pitchFamily="34" charset="0"/>
                <a:cs typeface="Arial" pitchFamily="34" charset="0"/>
              </a:rPr>
              <a:t>Otros</a:t>
            </a:r>
            <a:endParaRPr lang="es-ES" sz="1400" b="1" dirty="0">
              <a:solidFill>
                <a:schemeClr val="bg1"/>
              </a:solidFill>
              <a:latin typeface="Arial" pitchFamily="34" charset="0"/>
              <a:cs typeface="Arial" pitchFamily="34" charset="0"/>
            </a:endParaRPr>
          </a:p>
        </p:txBody>
      </p:sp>
      <p:cxnSp>
        <p:nvCxnSpPr>
          <p:cNvPr id="27" name="26 Conector recto de flecha"/>
          <p:cNvCxnSpPr/>
          <p:nvPr/>
        </p:nvCxnSpPr>
        <p:spPr>
          <a:xfrm>
            <a:off x="4608004" y="1448780"/>
            <a:ext cx="0" cy="306034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2813304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redondeado"/>
          <p:cNvSpPr/>
          <p:nvPr/>
        </p:nvSpPr>
        <p:spPr>
          <a:xfrm>
            <a:off x="1259632" y="260648"/>
            <a:ext cx="6696744" cy="792088"/>
          </a:xfrm>
          <a:prstGeom prst="roundRect">
            <a:avLst/>
          </a:prstGeom>
          <a:solidFill>
            <a:schemeClr val="accent5">
              <a:lumMod val="20000"/>
              <a:lumOff val="8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solidFill>
                  <a:schemeClr val="tx1"/>
                </a:solidFill>
                <a:latin typeface="Arial Black" panose="020B0A04020102020204" pitchFamily="34" charset="0"/>
              </a:rPr>
              <a:t>INGRESOS NO SOMETIDOS A CLASIFICACIÓN</a:t>
            </a:r>
          </a:p>
          <a:p>
            <a:pPr algn="ctr"/>
            <a:r>
              <a:rPr lang="es-MX" sz="2000" b="1" dirty="0" smtClean="0">
                <a:solidFill>
                  <a:schemeClr val="tx1"/>
                </a:solidFill>
                <a:latin typeface="Arial Black" panose="020B0A04020102020204" pitchFamily="34" charset="0"/>
              </a:rPr>
              <a:t>(Art. 4 Dec. 3032 / 2013)</a:t>
            </a:r>
            <a:endParaRPr lang="es-MX" sz="2000" b="1" dirty="0">
              <a:solidFill>
                <a:schemeClr val="tx1"/>
              </a:solidFill>
              <a:latin typeface="Arial Black" panose="020B0A04020102020204" pitchFamily="34" charset="0"/>
            </a:endParaRPr>
          </a:p>
        </p:txBody>
      </p:sp>
      <p:graphicFrame>
        <p:nvGraphicFramePr>
          <p:cNvPr id="7" name="6 Diagrama"/>
          <p:cNvGraphicFramePr/>
          <p:nvPr>
            <p:extLst>
              <p:ext uri="{D42A27DB-BD31-4B8C-83A1-F6EECF244321}">
                <p14:modId xmlns:p14="http://schemas.microsoft.com/office/powerpoint/2010/main" val="1338277423"/>
              </p:ext>
            </p:extLst>
          </p:nvPr>
        </p:nvGraphicFramePr>
        <p:xfrm>
          <a:off x="611560" y="980728"/>
          <a:ext cx="8424936" cy="5877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60339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4765</TotalTime>
  <Words>3953</Words>
  <Application>Microsoft Office PowerPoint</Application>
  <PresentationFormat>Presentación en pantalla (4:3)</PresentationFormat>
  <Paragraphs>620</Paragraphs>
  <Slides>52</Slides>
  <Notes>12</Notes>
  <HiddenSlides>0</HiddenSlides>
  <MMClips>0</MMClips>
  <ScaleCrop>false</ScaleCrop>
  <HeadingPairs>
    <vt:vector size="4" baseType="variant">
      <vt:variant>
        <vt:lpstr>Tema</vt:lpstr>
      </vt:variant>
      <vt:variant>
        <vt:i4>1</vt:i4>
      </vt:variant>
      <vt:variant>
        <vt:lpstr>Títulos de diapositiva</vt:lpstr>
      </vt:variant>
      <vt:variant>
        <vt:i4>52</vt:i4>
      </vt:variant>
    </vt:vector>
  </HeadingPairs>
  <TitlesOfParts>
    <vt:vector size="5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CESAR ANZOLA AGUILAR</dc:creator>
  <cp:lastModifiedBy>CESAR ANZOLA AGUILAR</cp:lastModifiedBy>
  <cp:revision>401</cp:revision>
  <dcterms:created xsi:type="dcterms:W3CDTF">2015-01-16T22:12:14Z</dcterms:created>
  <dcterms:modified xsi:type="dcterms:W3CDTF">2015-08-12T04:22:40Z</dcterms:modified>
</cp:coreProperties>
</file>