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44"/>
  </p:notesMasterIdLst>
  <p:sldIdLst>
    <p:sldId id="413" r:id="rId2"/>
    <p:sldId id="414" r:id="rId3"/>
    <p:sldId id="256" r:id="rId4"/>
    <p:sldId id="323" r:id="rId5"/>
    <p:sldId id="318" r:id="rId6"/>
    <p:sldId id="324" r:id="rId7"/>
    <p:sldId id="320" r:id="rId8"/>
    <p:sldId id="321" r:id="rId9"/>
    <p:sldId id="322" r:id="rId10"/>
    <p:sldId id="258" r:id="rId11"/>
    <p:sldId id="259" r:id="rId12"/>
    <p:sldId id="260" r:id="rId13"/>
    <p:sldId id="279" r:id="rId14"/>
    <p:sldId id="341" r:id="rId15"/>
    <p:sldId id="342" r:id="rId16"/>
    <p:sldId id="281" r:id="rId17"/>
    <p:sldId id="332" r:id="rId18"/>
    <p:sldId id="280" r:id="rId19"/>
    <p:sldId id="278" r:id="rId20"/>
    <p:sldId id="262" r:id="rId21"/>
    <p:sldId id="336" r:id="rId22"/>
    <p:sldId id="263" r:id="rId23"/>
    <p:sldId id="264" r:id="rId24"/>
    <p:sldId id="272" r:id="rId25"/>
    <p:sldId id="267" r:id="rId26"/>
    <p:sldId id="268" r:id="rId27"/>
    <p:sldId id="269" r:id="rId28"/>
    <p:sldId id="289" r:id="rId29"/>
    <p:sldId id="291" r:id="rId30"/>
    <p:sldId id="282" r:id="rId31"/>
    <p:sldId id="296" r:id="rId32"/>
    <p:sldId id="297" r:id="rId33"/>
    <p:sldId id="302" r:id="rId34"/>
    <p:sldId id="294" r:id="rId35"/>
    <p:sldId id="337" r:id="rId36"/>
    <p:sldId id="338" r:id="rId37"/>
    <p:sldId id="339" r:id="rId38"/>
    <p:sldId id="288" r:id="rId39"/>
    <p:sldId id="299" r:id="rId40"/>
    <p:sldId id="285" r:id="rId41"/>
    <p:sldId id="286" r:id="rId42"/>
    <p:sldId id="311" r:id="rId43"/>
    <p:sldId id="313" r:id="rId44"/>
    <p:sldId id="312" r:id="rId45"/>
    <p:sldId id="340" r:id="rId46"/>
    <p:sldId id="287" r:id="rId47"/>
    <p:sldId id="304" r:id="rId48"/>
    <p:sldId id="306" r:id="rId49"/>
    <p:sldId id="307" r:id="rId50"/>
    <p:sldId id="308" r:id="rId51"/>
    <p:sldId id="309" r:id="rId52"/>
    <p:sldId id="305" r:id="rId53"/>
    <p:sldId id="310" r:id="rId54"/>
    <p:sldId id="275" r:id="rId55"/>
    <p:sldId id="317" r:id="rId56"/>
    <p:sldId id="303" r:id="rId57"/>
    <p:sldId id="292" r:id="rId58"/>
    <p:sldId id="301" r:id="rId59"/>
    <p:sldId id="314" r:id="rId60"/>
    <p:sldId id="315" r:id="rId61"/>
    <p:sldId id="316" r:id="rId62"/>
    <p:sldId id="325" r:id="rId63"/>
    <p:sldId id="331" r:id="rId64"/>
    <p:sldId id="326" r:id="rId65"/>
    <p:sldId id="327" r:id="rId66"/>
    <p:sldId id="328" r:id="rId67"/>
    <p:sldId id="329" r:id="rId68"/>
    <p:sldId id="330" r:id="rId69"/>
    <p:sldId id="333" r:id="rId70"/>
    <p:sldId id="271" r:id="rId71"/>
    <p:sldId id="277" r:id="rId72"/>
    <p:sldId id="283" r:id="rId73"/>
    <p:sldId id="284"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FF00"/>
    <a:srgbClr val="FA0680"/>
    <a:srgbClr val="993300"/>
    <a:srgbClr val="0C0006"/>
    <a:srgbClr val="CCFFFF"/>
    <a:srgbClr val="00FFFF"/>
    <a:srgbClr val="003300"/>
    <a:srgbClr val="3333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_rels/data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png"/><Relationship Id="rId4" Type="http://schemas.openxmlformats.org/officeDocument/2006/relationships/image" Target="../media/image47.png"/></Relationships>
</file>

<file path=ppt/diagrams/_rels/data10.xml.rels><?xml version="1.0" encoding="UTF-8" standalone="yes"?>
<Relationships xmlns="http://schemas.openxmlformats.org/package/2006/relationships"><Relationship Id="rId1" Type="http://schemas.openxmlformats.org/officeDocument/2006/relationships/image" Target="../media/image71.png"/></Relationships>
</file>

<file path=ppt/diagrams/_rels/data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png"/><Relationship Id="rId4" Type="http://schemas.openxmlformats.org/officeDocument/2006/relationships/image" Target="../media/image4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C4A0E-A17B-4343-A38C-DDE85730687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CO"/>
        </a:p>
      </dgm:t>
    </dgm:pt>
    <dgm:pt modelId="{A5FA9210-B12B-4176-9B65-E48028885042}">
      <dgm:prSet phldrT="[Texto]"/>
      <dgm:spPr/>
      <dgm:t>
        <a:bodyPr/>
        <a:lstStyle/>
        <a:p>
          <a:r>
            <a:rPr lang="es-CO" dirty="0"/>
            <a:t>RENTA</a:t>
          </a:r>
        </a:p>
      </dgm:t>
    </dgm:pt>
    <dgm:pt modelId="{33B99788-892E-4D2A-9C4D-CAA79E15F312}" type="parTrans" cxnId="{2ED1F900-F687-485B-8F1D-F80DC33126C3}">
      <dgm:prSet/>
      <dgm:spPr/>
      <dgm:t>
        <a:bodyPr/>
        <a:lstStyle/>
        <a:p>
          <a:endParaRPr lang="es-CO"/>
        </a:p>
      </dgm:t>
    </dgm:pt>
    <dgm:pt modelId="{FFCC593C-7504-47BF-A640-E8C363B744C7}" type="sibTrans" cxnId="{2ED1F900-F687-485B-8F1D-F80DC33126C3}">
      <dgm:prSet/>
      <dgm:spPr/>
      <dgm:t>
        <a:bodyPr/>
        <a:lstStyle/>
        <a:p>
          <a:endParaRPr lang="es-CO"/>
        </a:p>
      </dgm:t>
    </dgm:pt>
    <dgm:pt modelId="{F48B9234-B907-4390-88A8-1BC06AA0AE8A}">
      <dgm:prSet phldrT="[Texto]"/>
      <dgm:spPr/>
      <dgm:t>
        <a:bodyPr/>
        <a:lstStyle/>
        <a:p>
          <a:r>
            <a:rPr lang="es-CO" dirty="0"/>
            <a:t>VENTAS</a:t>
          </a:r>
        </a:p>
      </dgm:t>
    </dgm:pt>
    <dgm:pt modelId="{0B3DD17A-1DE0-4364-867F-BCD386B5D708}" type="parTrans" cxnId="{B232A59E-6DD9-499C-9741-0756432D558E}">
      <dgm:prSet/>
      <dgm:spPr/>
      <dgm:t>
        <a:bodyPr/>
        <a:lstStyle/>
        <a:p>
          <a:endParaRPr lang="es-CO"/>
        </a:p>
      </dgm:t>
    </dgm:pt>
    <dgm:pt modelId="{3E90BA77-55CE-43EB-BEA5-2030FD885C89}" type="sibTrans" cxnId="{B232A59E-6DD9-499C-9741-0756432D558E}">
      <dgm:prSet/>
      <dgm:spPr/>
      <dgm:t>
        <a:bodyPr/>
        <a:lstStyle/>
        <a:p>
          <a:endParaRPr lang="es-CO"/>
        </a:p>
      </dgm:t>
    </dgm:pt>
    <dgm:pt modelId="{B4677B37-4F60-434F-872C-109BCFCA5ECD}">
      <dgm:prSet phldrT="[Texto]"/>
      <dgm:spPr/>
      <dgm:t>
        <a:bodyPr/>
        <a:lstStyle/>
        <a:p>
          <a:r>
            <a:rPr lang="es-CO" dirty="0"/>
            <a:t>CONSUMO</a:t>
          </a:r>
        </a:p>
      </dgm:t>
    </dgm:pt>
    <dgm:pt modelId="{C24BD57E-79AC-45C2-BC09-33AB2439BF9F}" type="parTrans" cxnId="{8BF9F14D-F00C-4873-B36F-7B4A1661BAAD}">
      <dgm:prSet/>
      <dgm:spPr/>
      <dgm:t>
        <a:bodyPr/>
        <a:lstStyle/>
        <a:p>
          <a:endParaRPr lang="es-CO"/>
        </a:p>
      </dgm:t>
    </dgm:pt>
    <dgm:pt modelId="{236E61B1-DE92-431D-BE31-54A9D2C7289B}" type="sibTrans" cxnId="{8BF9F14D-F00C-4873-B36F-7B4A1661BAAD}">
      <dgm:prSet/>
      <dgm:spPr/>
      <dgm:t>
        <a:bodyPr/>
        <a:lstStyle/>
        <a:p>
          <a:endParaRPr lang="es-CO"/>
        </a:p>
      </dgm:t>
    </dgm:pt>
    <dgm:pt modelId="{73D98EAA-324A-4E6C-9456-17E118635CC8}">
      <dgm:prSet phldrT="[Texto]"/>
      <dgm:spPr/>
      <dgm:t>
        <a:bodyPr/>
        <a:lstStyle/>
        <a:p>
          <a:r>
            <a:rPr lang="es-CO" dirty="0"/>
            <a:t>RIQUEZA</a:t>
          </a:r>
        </a:p>
      </dgm:t>
    </dgm:pt>
    <dgm:pt modelId="{197CED43-E237-4EAA-B105-504320DA7958}" type="parTrans" cxnId="{8922F646-66DE-4422-AF80-B3FA586DE548}">
      <dgm:prSet/>
      <dgm:spPr/>
      <dgm:t>
        <a:bodyPr/>
        <a:lstStyle/>
        <a:p>
          <a:endParaRPr lang="es-CO"/>
        </a:p>
      </dgm:t>
    </dgm:pt>
    <dgm:pt modelId="{9018E88D-CC57-40D3-A392-1003858D9902}" type="sibTrans" cxnId="{8922F646-66DE-4422-AF80-B3FA586DE548}">
      <dgm:prSet/>
      <dgm:spPr/>
      <dgm:t>
        <a:bodyPr/>
        <a:lstStyle/>
        <a:p>
          <a:endParaRPr lang="es-CO"/>
        </a:p>
      </dgm:t>
    </dgm:pt>
    <dgm:pt modelId="{E7D2493A-E378-43C3-B26B-29FBA9B6B798}" type="pres">
      <dgm:prSet presAssocID="{5C3C4A0E-A17B-4343-A38C-DDE857306873}" presName="Name0" presStyleCnt="0">
        <dgm:presLayoutVars>
          <dgm:dir/>
          <dgm:resizeHandles val="exact"/>
        </dgm:presLayoutVars>
      </dgm:prSet>
      <dgm:spPr/>
    </dgm:pt>
    <dgm:pt modelId="{5E2DEC15-4E99-438B-92F8-A71CB8FCCFDA}" type="pres">
      <dgm:prSet presAssocID="{5C3C4A0E-A17B-4343-A38C-DDE857306873}" presName="fgShape" presStyleLbl="fgShp" presStyleIdx="0" presStyleCnt="1"/>
      <dgm:spPr/>
    </dgm:pt>
    <dgm:pt modelId="{3B2B90FC-A512-4A24-AA8F-26FC01239C04}" type="pres">
      <dgm:prSet presAssocID="{5C3C4A0E-A17B-4343-A38C-DDE857306873}" presName="linComp" presStyleCnt="0"/>
      <dgm:spPr/>
    </dgm:pt>
    <dgm:pt modelId="{3A03C6E4-F14D-4EBA-9D37-B2E42DC32B86}" type="pres">
      <dgm:prSet presAssocID="{A5FA9210-B12B-4176-9B65-E48028885042}" presName="compNode" presStyleCnt="0"/>
      <dgm:spPr/>
    </dgm:pt>
    <dgm:pt modelId="{01AE60AF-E42D-4E29-BFAE-ED14C0EE0819}" type="pres">
      <dgm:prSet presAssocID="{A5FA9210-B12B-4176-9B65-E48028885042}" presName="bkgdShape" presStyleLbl="node1" presStyleIdx="0" presStyleCnt="4" custLinFactNeighborX="2818" custLinFactNeighborY="-1431"/>
      <dgm:spPr/>
    </dgm:pt>
    <dgm:pt modelId="{7B3DF26F-3BC9-4B23-B91D-6EDBCEC28C3B}" type="pres">
      <dgm:prSet presAssocID="{A5FA9210-B12B-4176-9B65-E48028885042}" presName="nodeTx" presStyleLbl="node1" presStyleIdx="0" presStyleCnt="4">
        <dgm:presLayoutVars>
          <dgm:bulletEnabled val="1"/>
        </dgm:presLayoutVars>
      </dgm:prSet>
      <dgm:spPr/>
    </dgm:pt>
    <dgm:pt modelId="{3C8B1E33-D2EC-4F37-B5AD-51E4243B283B}" type="pres">
      <dgm:prSet presAssocID="{A5FA9210-B12B-4176-9B65-E48028885042}" presName="invisiNode" presStyleLbl="node1" presStyleIdx="0" presStyleCnt="4"/>
      <dgm:spPr/>
    </dgm:pt>
    <dgm:pt modelId="{03FEC518-8CED-4033-90BA-DF5750FCD591}" type="pres">
      <dgm:prSet presAssocID="{A5FA9210-B12B-4176-9B65-E48028885042}" presName="imagNode" presStyleLbl="fgImgPlace1" presStyleIdx="0" presStyleCnt="4"/>
      <dgm:spPr>
        <a:blipFill rotWithShape="1">
          <a:blip xmlns:r="http://schemas.openxmlformats.org/officeDocument/2006/relationships" r:embed="rId1"/>
          <a:stretch>
            <a:fillRect/>
          </a:stretch>
        </a:blipFill>
      </dgm:spPr>
    </dgm:pt>
    <dgm:pt modelId="{7CFC0BEC-CE04-4794-9463-D768630588BA}" type="pres">
      <dgm:prSet presAssocID="{FFCC593C-7504-47BF-A640-E8C363B744C7}" presName="sibTrans" presStyleLbl="sibTrans2D1" presStyleIdx="0" presStyleCnt="0"/>
      <dgm:spPr/>
    </dgm:pt>
    <dgm:pt modelId="{2E113288-9E4F-4427-8B50-773E5DC816B3}" type="pres">
      <dgm:prSet presAssocID="{F48B9234-B907-4390-88A8-1BC06AA0AE8A}" presName="compNode" presStyleCnt="0"/>
      <dgm:spPr/>
    </dgm:pt>
    <dgm:pt modelId="{AE1603E6-6CC9-44B8-A317-05E08DA15BF6}" type="pres">
      <dgm:prSet presAssocID="{F48B9234-B907-4390-88A8-1BC06AA0AE8A}" presName="bkgdShape" presStyleLbl="node1" presStyleIdx="1" presStyleCnt="4"/>
      <dgm:spPr/>
    </dgm:pt>
    <dgm:pt modelId="{F1B35841-944B-46B3-B96E-48ADEA0B75E5}" type="pres">
      <dgm:prSet presAssocID="{F48B9234-B907-4390-88A8-1BC06AA0AE8A}" presName="nodeTx" presStyleLbl="node1" presStyleIdx="1" presStyleCnt="4">
        <dgm:presLayoutVars>
          <dgm:bulletEnabled val="1"/>
        </dgm:presLayoutVars>
      </dgm:prSet>
      <dgm:spPr/>
    </dgm:pt>
    <dgm:pt modelId="{F0D6A207-5373-4342-9F77-07F2DD8C9DB5}" type="pres">
      <dgm:prSet presAssocID="{F48B9234-B907-4390-88A8-1BC06AA0AE8A}" presName="invisiNode" presStyleLbl="node1" presStyleIdx="1" presStyleCnt="4"/>
      <dgm:spPr/>
    </dgm:pt>
    <dgm:pt modelId="{02274883-B33B-4ACE-B0E3-5EB136EF5207}" type="pres">
      <dgm:prSet presAssocID="{F48B9234-B907-4390-88A8-1BC06AA0AE8A}"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9B14C672-49C5-4D50-8183-AEFF823986A7}" type="pres">
      <dgm:prSet presAssocID="{3E90BA77-55CE-43EB-BEA5-2030FD885C89}" presName="sibTrans" presStyleLbl="sibTrans2D1" presStyleIdx="0" presStyleCnt="0"/>
      <dgm:spPr/>
    </dgm:pt>
    <dgm:pt modelId="{4BE9AADD-BA31-42F4-96C8-459960B406E8}" type="pres">
      <dgm:prSet presAssocID="{B4677B37-4F60-434F-872C-109BCFCA5ECD}" presName="compNode" presStyleCnt="0"/>
      <dgm:spPr/>
    </dgm:pt>
    <dgm:pt modelId="{C40389ED-AA30-423B-BBA2-952C3F8B4A25}" type="pres">
      <dgm:prSet presAssocID="{B4677B37-4F60-434F-872C-109BCFCA5ECD}" presName="bkgdShape" presStyleLbl="node1" presStyleIdx="2" presStyleCnt="4"/>
      <dgm:spPr/>
    </dgm:pt>
    <dgm:pt modelId="{AE334D07-966D-4055-A702-F8F6CBF83058}" type="pres">
      <dgm:prSet presAssocID="{B4677B37-4F60-434F-872C-109BCFCA5ECD}" presName="nodeTx" presStyleLbl="node1" presStyleIdx="2" presStyleCnt="4">
        <dgm:presLayoutVars>
          <dgm:bulletEnabled val="1"/>
        </dgm:presLayoutVars>
      </dgm:prSet>
      <dgm:spPr/>
    </dgm:pt>
    <dgm:pt modelId="{76D51762-83CB-4727-BC97-B0F8C868E7EB}" type="pres">
      <dgm:prSet presAssocID="{B4677B37-4F60-434F-872C-109BCFCA5ECD}" presName="invisiNode" presStyleLbl="node1" presStyleIdx="2" presStyleCnt="4"/>
      <dgm:spPr/>
    </dgm:pt>
    <dgm:pt modelId="{E8B200D3-5998-491E-ABA1-06FF271EC732}" type="pres">
      <dgm:prSet presAssocID="{B4677B37-4F60-434F-872C-109BCFCA5EC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D1EC4DF3-9417-437B-9882-566226F9EB89}" type="pres">
      <dgm:prSet presAssocID="{236E61B1-DE92-431D-BE31-54A9D2C7289B}" presName="sibTrans" presStyleLbl="sibTrans2D1" presStyleIdx="0" presStyleCnt="0"/>
      <dgm:spPr/>
    </dgm:pt>
    <dgm:pt modelId="{19944B08-7C1B-4CB5-B281-C319DB074E0B}" type="pres">
      <dgm:prSet presAssocID="{73D98EAA-324A-4E6C-9456-17E118635CC8}" presName="compNode" presStyleCnt="0"/>
      <dgm:spPr/>
    </dgm:pt>
    <dgm:pt modelId="{DED2695F-1E99-4B8D-889C-29AB1A473148}" type="pres">
      <dgm:prSet presAssocID="{73D98EAA-324A-4E6C-9456-17E118635CC8}" presName="bkgdShape" presStyleLbl="node1" presStyleIdx="3" presStyleCnt="4"/>
      <dgm:spPr/>
    </dgm:pt>
    <dgm:pt modelId="{0A432344-2E25-46A2-A725-421A7051AA04}" type="pres">
      <dgm:prSet presAssocID="{73D98EAA-324A-4E6C-9456-17E118635CC8}" presName="nodeTx" presStyleLbl="node1" presStyleIdx="3" presStyleCnt="4">
        <dgm:presLayoutVars>
          <dgm:bulletEnabled val="1"/>
        </dgm:presLayoutVars>
      </dgm:prSet>
      <dgm:spPr/>
    </dgm:pt>
    <dgm:pt modelId="{A5106D22-0D81-4F1E-96E8-54390A054634}" type="pres">
      <dgm:prSet presAssocID="{73D98EAA-324A-4E6C-9456-17E118635CC8}" presName="invisiNode" presStyleLbl="node1" presStyleIdx="3" presStyleCnt="4"/>
      <dgm:spPr/>
    </dgm:pt>
    <dgm:pt modelId="{4C4B5A50-6000-4B02-B5E1-7C7F92E4CBBB}" type="pres">
      <dgm:prSet presAssocID="{73D98EAA-324A-4E6C-9456-17E118635CC8}" presName="imagNode" presStyleLbl="fgImgPlace1" presStyleIdx="3" presStyleCnt="4"/>
      <dgm:spPr>
        <a:blipFill rotWithShape="1">
          <a:blip xmlns:r="http://schemas.openxmlformats.org/officeDocument/2006/relationships" r:embed="rId4"/>
          <a:stretch>
            <a:fillRect/>
          </a:stretch>
        </a:blipFill>
      </dgm:spPr>
    </dgm:pt>
  </dgm:ptLst>
  <dgm:cxnLst>
    <dgm:cxn modelId="{D4E11344-26C6-45D6-8005-8962E5A7CAE5}" type="presOf" srcId="{5C3C4A0E-A17B-4343-A38C-DDE857306873}" destId="{E7D2493A-E378-43C3-B26B-29FBA9B6B798}" srcOrd="0" destOrd="0" presId="urn:microsoft.com/office/officeart/2005/8/layout/hList7"/>
    <dgm:cxn modelId="{67B827AC-E1C7-4637-9167-101A9BB75D1C}" type="presOf" srcId="{A5FA9210-B12B-4176-9B65-E48028885042}" destId="{7B3DF26F-3BC9-4B23-B91D-6EDBCEC28C3B}" srcOrd="1" destOrd="0" presId="urn:microsoft.com/office/officeart/2005/8/layout/hList7"/>
    <dgm:cxn modelId="{8922F646-66DE-4422-AF80-B3FA586DE548}" srcId="{5C3C4A0E-A17B-4343-A38C-DDE857306873}" destId="{73D98EAA-324A-4E6C-9456-17E118635CC8}" srcOrd="3" destOrd="0" parTransId="{197CED43-E237-4EAA-B105-504320DA7958}" sibTransId="{9018E88D-CC57-40D3-A392-1003858D9902}"/>
    <dgm:cxn modelId="{8BF9F14D-F00C-4873-B36F-7B4A1661BAAD}" srcId="{5C3C4A0E-A17B-4343-A38C-DDE857306873}" destId="{B4677B37-4F60-434F-872C-109BCFCA5ECD}" srcOrd="2" destOrd="0" parTransId="{C24BD57E-79AC-45C2-BC09-33AB2439BF9F}" sibTransId="{236E61B1-DE92-431D-BE31-54A9D2C7289B}"/>
    <dgm:cxn modelId="{27134A27-086B-47C0-94A7-679AF524A599}" type="presOf" srcId="{A5FA9210-B12B-4176-9B65-E48028885042}" destId="{01AE60AF-E42D-4E29-BFAE-ED14C0EE0819}" srcOrd="0" destOrd="0" presId="urn:microsoft.com/office/officeart/2005/8/layout/hList7"/>
    <dgm:cxn modelId="{B89ECE19-EC3F-4911-8340-3A67F3B1EBBA}" type="presOf" srcId="{73D98EAA-324A-4E6C-9456-17E118635CC8}" destId="{DED2695F-1E99-4B8D-889C-29AB1A473148}" srcOrd="0" destOrd="0" presId="urn:microsoft.com/office/officeart/2005/8/layout/hList7"/>
    <dgm:cxn modelId="{FAB048F7-F30D-468B-8B35-5BC17B1422AC}" type="presOf" srcId="{B4677B37-4F60-434F-872C-109BCFCA5ECD}" destId="{C40389ED-AA30-423B-BBA2-952C3F8B4A25}" srcOrd="0" destOrd="0" presId="urn:microsoft.com/office/officeart/2005/8/layout/hList7"/>
    <dgm:cxn modelId="{1E24E298-05C0-418E-9CF9-FFA3AD98D8A0}" type="presOf" srcId="{73D98EAA-324A-4E6C-9456-17E118635CC8}" destId="{0A432344-2E25-46A2-A725-421A7051AA04}" srcOrd="1" destOrd="0" presId="urn:microsoft.com/office/officeart/2005/8/layout/hList7"/>
    <dgm:cxn modelId="{23EEAD29-8358-4854-BE05-05A0AA208FCB}" type="presOf" srcId="{F48B9234-B907-4390-88A8-1BC06AA0AE8A}" destId="{F1B35841-944B-46B3-B96E-48ADEA0B75E5}" srcOrd="1" destOrd="0" presId="urn:microsoft.com/office/officeart/2005/8/layout/hList7"/>
    <dgm:cxn modelId="{B232A59E-6DD9-499C-9741-0756432D558E}" srcId="{5C3C4A0E-A17B-4343-A38C-DDE857306873}" destId="{F48B9234-B907-4390-88A8-1BC06AA0AE8A}" srcOrd="1" destOrd="0" parTransId="{0B3DD17A-1DE0-4364-867F-BCD386B5D708}" sibTransId="{3E90BA77-55CE-43EB-BEA5-2030FD885C89}"/>
    <dgm:cxn modelId="{E5ECCEB1-D447-4A95-B510-41CB21D46F7D}" type="presOf" srcId="{FFCC593C-7504-47BF-A640-E8C363B744C7}" destId="{7CFC0BEC-CE04-4794-9463-D768630588BA}" srcOrd="0" destOrd="0" presId="urn:microsoft.com/office/officeart/2005/8/layout/hList7"/>
    <dgm:cxn modelId="{207129A8-208F-4FEE-8FC8-CB8694B9D772}" type="presOf" srcId="{236E61B1-DE92-431D-BE31-54A9D2C7289B}" destId="{D1EC4DF3-9417-437B-9882-566226F9EB89}" srcOrd="0" destOrd="0" presId="urn:microsoft.com/office/officeart/2005/8/layout/hList7"/>
    <dgm:cxn modelId="{418B4572-6E0C-44DE-BE67-AD38C4BE43C9}" type="presOf" srcId="{3E90BA77-55CE-43EB-BEA5-2030FD885C89}" destId="{9B14C672-49C5-4D50-8183-AEFF823986A7}" srcOrd="0" destOrd="0" presId="urn:microsoft.com/office/officeart/2005/8/layout/hList7"/>
    <dgm:cxn modelId="{2ED1F900-F687-485B-8F1D-F80DC33126C3}" srcId="{5C3C4A0E-A17B-4343-A38C-DDE857306873}" destId="{A5FA9210-B12B-4176-9B65-E48028885042}" srcOrd="0" destOrd="0" parTransId="{33B99788-892E-4D2A-9C4D-CAA79E15F312}" sibTransId="{FFCC593C-7504-47BF-A640-E8C363B744C7}"/>
    <dgm:cxn modelId="{453D545F-109D-40E1-8F08-066BB1DC037F}" type="presOf" srcId="{B4677B37-4F60-434F-872C-109BCFCA5ECD}" destId="{AE334D07-966D-4055-A702-F8F6CBF83058}" srcOrd="1" destOrd="0" presId="urn:microsoft.com/office/officeart/2005/8/layout/hList7"/>
    <dgm:cxn modelId="{F8375242-4F59-4357-BA48-D10F7637B49A}" type="presOf" srcId="{F48B9234-B907-4390-88A8-1BC06AA0AE8A}" destId="{AE1603E6-6CC9-44B8-A317-05E08DA15BF6}" srcOrd="0" destOrd="0" presId="urn:microsoft.com/office/officeart/2005/8/layout/hList7"/>
    <dgm:cxn modelId="{AD245902-B0BA-4137-8096-E9A9F08F7CB1}" type="presParOf" srcId="{E7D2493A-E378-43C3-B26B-29FBA9B6B798}" destId="{5E2DEC15-4E99-438B-92F8-A71CB8FCCFDA}" srcOrd="0" destOrd="0" presId="urn:microsoft.com/office/officeart/2005/8/layout/hList7"/>
    <dgm:cxn modelId="{2D10526F-EAB5-4212-88F6-035A6DA3C47F}" type="presParOf" srcId="{E7D2493A-E378-43C3-B26B-29FBA9B6B798}" destId="{3B2B90FC-A512-4A24-AA8F-26FC01239C04}" srcOrd="1" destOrd="0" presId="urn:microsoft.com/office/officeart/2005/8/layout/hList7"/>
    <dgm:cxn modelId="{D0592FB1-3F8C-4CAA-9314-F61FB751095C}" type="presParOf" srcId="{3B2B90FC-A512-4A24-AA8F-26FC01239C04}" destId="{3A03C6E4-F14D-4EBA-9D37-B2E42DC32B86}" srcOrd="0" destOrd="0" presId="urn:microsoft.com/office/officeart/2005/8/layout/hList7"/>
    <dgm:cxn modelId="{A05BC8A1-5CF9-42AF-A351-022221A1A82F}" type="presParOf" srcId="{3A03C6E4-F14D-4EBA-9D37-B2E42DC32B86}" destId="{01AE60AF-E42D-4E29-BFAE-ED14C0EE0819}" srcOrd="0" destOrd="0" presId="urn:microsoft.com/office/officeart/2005/8/layout/hList7"/>
    <dgm:cxn modelId="{0871C3A1-65B9-4DC6-9027-99FD898706CE}" type="presParOf" srcId="{3A03C6E4-F14D-4EBA-9D37-B2E42DC32B86}" destId="{7B3DF26F-3BC9-4B23-B91D-6EDBCEC28C3B}" srcOrd="1" destOrd="0" presId="urn:microsoft.com/office/officeart/2005/8/layout/hList7"/>
    <dgm:cxn modelId="{E9C4C013-9214-40E6-A442-6DE95628B660}" type="presParOf" srcId="{3A03C6E4-F14D-4EBA-9D37-B2E42DC32B86}" destId="{3C8B1E33-D2EC-4F37-B5AD-51E4243B283B}" srcOrd="2" destOrd="0" presId="urn:microsoft.com/office/officeart/2005/8/layout/hList7"/>
    <dgm:cxn modelId="{D09AA518-519C-4B3D-8A05-59A97E43A943}" type="presParOf" srcId="{3A03C6E4-F14D-4EBA-9D37-B2E42DC32B86}" destId="{03FEC518-8CED-4033-90BA-DF5750FCD591}" srcOrd="3" destOrd="0" presId="urn:microsoft.com/office/officeart/2005/8/layout/hList7"/>
    <dgm:cxn modelId="{A5460F67-2098-4768-BF5F-97EB30314608}" type="presParOf" srcId="{3B2B90FC-A512-4A24-AA8F-26FC01239C04}" destId="{7CFC0BEC-CE04-4794-9463-D768630588BA}" srcOrd="1" destOrd="0" presId="urn:microsoft.com/office/officeart/2005/8/layout/hList7"/>
    <dgm:cxn modelId="{72A0B0CC-2114-4221-93A5-079A7AF40844}" type="presParOf" srcId="{3B2B90FC-A512-4A24-AA8F-26FC01239C04}" destId="{2E113288-9E4F-4427-8B50-773E5DC816B3}" srcOrd="2" destOrd="0" presId="urn:microsoft.com/office/officeart/2005/8/layout/hList7"/>
    <dgm:cxn modelId="{3F9D2991-942F-40FC-802A-8D6ACB8175B7}" type="presParOf" srcId="{2E113288-9E4F-4427-8B50-773E5DC816B3}" destId="{AE1603E6-6CC9-44B8-A317-05E08DA15BF6}" srcOrd="0" destOrd="0" presId="urn:microsoft.com/office/officeart/2005/8/layout/hList7"/>
    <dgm:cxn modelId="{9ABBEF6E-8CDF-4F9A-97B5-05A92969EB42}" type="presParOf" srcId="{2E113288-9E4F-4427-8B50-773E5DC816B3}" destId="{F1B35841-944B-46B3-B96E-48ADEA0B75E5}" srcOrd="1" destOrd="0" presId="urn:microsoft.com/office/officeart/2005/8/layout/hList7"/>
    <dgm:cxn modelId="{335A900A-7D98-4157-BB60-F45D4F2B3C7B}" type="presParOf" srcId="{2E113288-9E4F-4427-8B50-773E5DC816B3}" destId="{F0D6A207-5373-4342-9F77-07F2DD8C9DB5}" srcOrd="2" destOrd="0" presId="urn:microsoft.com/office/officeart/2005/8/layout/hList7"/>
    <dgm:cxn modelId="{A216DFE5-B0E4-48E7-A27A-B3D8509CDDFA}" type="presParOf" srcId="{2E113288-9E4F-4427-8B50-773E5DC816B3}" destId="{02274883-B33B-4ACE-B0E3-5EB136EF5207}" srcOrd="3" destOrd="0" presId="urn:microsoft.com/office/officeart/2005/8/layout/hList7"/>
    <dgm:cxn modelId="{887F0409-52D3-4EA2-8D5E-CB6C1E652001}" type="presParOf" srcId="{3B2B90FC-A512-4A24-AA8F-26FC01239C04}" destId="{9B14C672-49C5-4D50-8183-AEFF823986A7}" srcOrd="3" destOrd="0" presId="urn:microsoft.com/office/officeart/2005/8/layout/hList7"/>
    <dgm:cxn modelId="{B67048CB-93B4-4338-9C8C-4F5517C28EF5}" type="presParOf" srcId="{3B2B90FC-A512-4A24-AA8F-26FC01239C04}" destId="{4BE9AADD-BA31-42F4-96C8-459960B406E8}" srcOrd="4" destOrd="0" presId="urn:microsoft.com/office/officeart/2005/8/layout/hList7"/>
    <dgm:cxn modelId="{80685E46-A1AE-4BBD-96FB-91341DF92287}" type="presParOf" srcId="{4BE9AADD-BA31-42F4-96C8-459960B406E8}" destId="{C40389ED-AA30-423B-BBA2-952C3F8B4A25}" srcOrd="0" destOrd="0" presId="urn:microsoft.com/office/officeart/2005/8/layout/hList7"/>
    <dgm:cxn modelId="{5822F48C-6F22-4867-8285-67F3E0AC294D}" type="presParOf" srcId="{4BE9AADD-BA31-42F4-96C8-459960B406E8}" destId="{AE334D07-966D-4055-A702-F8F6CBF83058}" srcOrd="1" destOrd="0" presId="urn:microsoft.com/office/officeart/2005/8/layout/hList7"/>
    <dgm:cxn modelId="{3A720D8D-F2F3-4404-99EB-C5765F0F8BB9}" type="presParOf" srcId="{4BE9AADD-BA31-42F4-96C8-459960B406E8}" destId="{76D51762-83CB-4727-BC97-B0F8C868E7EB}" srcOrd="2" destOrd="0" presId="urn:microsoft.com/office/officeart/2005/8/layout/hList7"/>
    <dgm:cxn modelId="{2D47CA44-E247-4AA2-BEC9-40B685DF544C}" type="presParOf" srcId="{4BE9AADD-BA31-42F4-96C8-459960B406E8}" destId="{E8B200D3-5998-491E-ABA1-06FF271EC732}" srcOrd="3" destOrd="0" presId="urn:microsoft.com/office/officeart/2005/8/layout/hList7"/>
    <dgm:cxn modelId="{6D17CF90-0717-4261-BE6D-326D0BD86842}" type="presParOf" srcId="{3B2B90FC-A512-4A24-AA8F-26FC01239C04}" destId="{D1EC4DF3-9417-437B-9882-566226F9EB89}" srcOrd="5" destOrd="0" presId="urn:microsoft.com/office/officeart/2005/8/layout/hList7"/>
    <dgm:cxn modelId="{75AE72CB-66DE-410E-96D0-4330FAC278C2}" type="presParOf" srcId="{3B2B90FC-A512-4A24-AA8F-26FC01239C04}" destId="{19944B08-7C1B-4CB5-B281-C319DB074E0B}" srcOrd="6" destOrd="0" presId="urn:microsoft.com/office/officeart/2005/8/layout/hList7"/>
    <dgm:cxn modelId="{B1B8FDDB-10EF-40A8-BCB9-4C7AA7E3153B}" type="presParOf" srcId="{19944B08-7C1B-4CB5-B281-C319DB074E0B}" destId="{DED2695F-1E99-4B8D-889C-29AB1A473148}" srcOrd="0" destOrd="0" presId="urn:microsoft.com/office/officeart/2005/8/layout/hList7"/>
    <dgm:cxn modelId="{449A9185-B2A5-4BE9-9E20-6355302F4C8C}" type="presParOf" srcId="{19944B08-7C1B-4CB5-B281-C319DB074E0B}" destId="{0A432344-2E25-46A2-A725-421A7051AA04}" srcOrd="1" destOrd="0" presId="urn:microsoft.com/office/officeart/2005/8/layout/hList7"/>
    <dgm:cxn modelId="{A069D59D-4195-4B79-9BB8-EB50688537F3}" type="presParOf" srcId="{19944B08-7C1B-4CB5-B281-C319DB074E0B}" destId="{A5106D22-0D81-4F1E-96E8-54390A054634}" srcOrd="2" destOrd="0" presId="urn:microsoft.com/office/officeart/2005/8/layout/hList7"/>
    <dgm:cxn modelId="{7F884522-59E9-465D-ADC7-F6F24EE37CBA}" type="presParOf" srcId="{19944B08-7C1B-4CB5-B281-C319DB074E0B}" destId="{4C4B5A50-6000-4B02-B5E1-7C7F92E4CB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74081E-CB57-480A-BA83-4BB0BAEC96B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CO"/>
        </a:p>
      </dgm:t>
    </dgm:pt>
    <dgm:pt modelId="{F5A7C9AD-703C-4E6F-A861-47645427EC54}">
      <dgm:prSet phldrT="[Texto]"/>
      <dgm:spPr>
        <a:blipFill rotWithShape="0">
          <a:blip xmlns:r="http://schemas.openxmlformats.org/officeDocument/2006/relationships" r:embed="rId1"/>
          <a:stretch>
            <a:fillRect/>
          </a:stretch>
        </a:blipFill>
      </dgm:spPr>
      <dgm:t>
        <a:bodyPr/>
        <a:lstStyle/>
        <a:p>
          <a:r>
            <a:rPr lang="es-CO" b="1" dirty="0"/>
            <a:t>LA CONTABILIDAD COMO MEDIO DE PRUEBA</a:t>
          </a:r>
          <a:endParaRPr lang="es-CO" dirty="0"/>
        </a:p>
      </dgm:t>
    </dgm:pt>
    <dgm:pt modelId="{5A87A1E3-4DD0-4913-B005-08CA2C107D96}" type="parTrans" cxnId="{7A7CD00F-CACE-44BE-BF99-FACFE0C8203A}">
      <dgm:prSet/>
      <dgm:spPr/>
      <dgm:t>
        <a:bodyPr/>
        <a:lstStyle/>
        <a:p>
          <a:endParaRPr lang="es-CO"/>
        </a:p>
      </dgm:t>
    </dgm:pt>
    <dgm:pt modelId="{7871AD5B-E48F-4EF3-B66D-34AB30F4E13F}" type="sibTrans" cxnId="{7A7CD00F-CACE-44BE-BF99-FACFE0C8203A}">
      <dgm:prSet/>
      <dgm:spPr/>
      <dgm:t>
        <a:bodyPr/>
        <a:lstStyle/>
        <a:p>
          <a:endParaRPr lang="es-CO"/>
        </a:p>
      </dgm:t>
    </dgm:pt>
    <dgm:pt modelId="{98038D38-2BD3-45AD-8775-D4CE90A3CFAC}">
      <dgm:prSet phldrT="[Texto]" custT="1"/>
      <dgm:spPr/>
      <dgm:t>
        <a:bodyPr/>
        <a:lstStyle/>
        <a:p>
          <a:r>
            <a:rPr lang="es-CO" sz="1600" dirty="0"/>
            <a:t>Los libros de contabilidad del contribuyente constituyen prueba a su favor, siempre que se lleven en debida forma</a:t>
          </a:r>
        </a:p>
      </dgm:t>
    </dgm:pt>
    <dgm:pt modelId="{24FB2B9A-B1AD-4BC5-9198-C18009B6C779}" type="parTrans" cxnId="{71FD7ADA-2285-4535-8A28-85386F62508E}">
      <dgm:prSet/>
      <dgm:spPr/>
      <dgm:t>
        <a:bodyPr/>
        <a:lstStyle/>
        <a:p>
          <a:endParaRPr lang="es-CO"/>
        </a:p>
      </dgm:t>
    </dgm:pt>
    <dgm:pt modelId="{3D1917F4-BE8D-4492-A343-5C7060106977}" type="sibTrans" cxnId="{71FD7ADA-2285-4535-8A28-85386F62508E}">
      <dgm:prSet/>
      <dgm:spPr/>
      <dgm:t>
        <a:bodyPr/>
        <a:lstStyle/>
        <a:p>
          <a:endParaRPr lang="es-CO"/>
        </a:p>
      </dgm:t>
    </dgm:pt>
    <dgm:pt modelId="{51C6CE6A-A793-4B85-BB08-81DCD56A5122}">
      <dgm:prSet phldrT="[Texto]"/>
      <dgm:spPr/>
      <dgm:t>
        <a:bodyPr/>
        <a:lstStyle/>
        <a:p>
          <a:r>
            <a:rPr lang="es-CO" b="1" dirty="0"/>
            <a:t>FORMA Y REQUISITOS PARA LLEVAR LA CONTABILIDAD</a:t>
          </a:r>
          <a:endParaRPr lang="es-CO" dirty="0"/>
        </a:p>
      </dgm:t>
    </dgm:pt>
    <dgm:pt modelId="{EE0EE7B1-9655-40A0-8871-FD2724C3BE07}" type="parTrans" cxnId="{69E8D5C5-BE4C-4A8A-B0B0-208C3AEAACA0}">
      <dgm:prSet/>
      <dgm:spPr/>
      <dgm:t>
        <a:bodyPr/>
        <a:lstStyle/>
        <a:p>
          <a:endParaRPr lang="es-CO"/>
        </a:p>
      </dgm:t>
    </dgm:pt>
    <dgm:pt modelId="{55A59E73-362A-4398-AF26-9EBBD0E222B0}" type="sibTrans" cxnId="{69E8D5C5-BE4C-4A8A-B0B0-208C3AEAACA0}">
      <dgm:prSet/>
      <dgm:spPr/>
      <dgm:t>
        <a:bodyPr/>
        <a:lstStyle/>
        <a:p>
          <a:endParaRPr lang="es-CO"/>
        </a:p>
      </dgm:t>
    </dgm:pt>
    <dgm:pt modelId="{D38E1D17-4C42-497D-BEA3-0F0F2DFB5AF1}">
      <dgm:prSet phldrT="[Texto]" custT="1"/>
      <dgm:spPr/>
      <dgm:t>
        <a:bodyPr/>
        <a:lstStyle/>
        <a:p>
          <a:pPr algn="just"/>
          <a:r>
            <a:rPr lang="es-CO" sz="1400" dirty="0"/>
            <a:t>Para efectos fiscales, deberá sujetarse al Título IV del Libro I, del Código de Comercio/Mostrar fielmente el movimiento diario de ventas y compras/Cumplir los requisitos señalados por el Gobierno mediante reglamentos</a:t>
          </a:r>
        </a:p>
      </dgm:t>
    </dgm:pt>
    <dgm:pt modelId="{C2889262-30DC-4648-8494-63B49EBFA009}" type="parTrans" cxnId="{BBEA96E9-C92F-4874-BB75-E2F345D54A20}">
      <dgm:prSet/>
      <dgm:spPr/>
      <dgm:t>
        <a:bodyPr/>
        <a:lstStyle/>
        <a:p>
          <a:endParaRPr lang="es-CO"/>
        </a:p>
      </dgm:t>
    </dgm:pt>
    <dgm:pt modelId="{BB49F18F-311B-4758-AEF0-CB98431E6C74}" type="sibTrans" cxnId="{BBEA96E9-C92F-4874-BB75-E2F345D54A20}">
      <dgm:prSet/>
      <dgm:spPr/>
      <dgm:t>
        <a:bodyPr/>
        <a:lstStyle/>
        <a:p>
          <a:endParaRPr lang="es-CO"/>
        </a:p>
      </dgm:t>
    </dgm:pt>
    <dgm:pt modelId="{2FFB23E0-979C-409F-B0D9-F763AFD6FFB6}">
      <dgm:prSet phldrT="[Texto]"/>
      <dgm:spPr/>
      <dgm:t>
        <a:bodyPr/>
        <a:lstStyle/>
        <a:p>
          <a:r>
            <a:rPr lang="es-CO" b="1" dirty="0"/>
            <a:t>LA CERTIFICACIÓN DE CONTADOR PÚBLICO Y REVISOR FISCAL ES PRUEBA CONTABLE</a:t>
          </a:r>
          <a:endParaRPr lang="es-CO" dirty="0"/>
        </a:p>
      </dgm:t>
    </dgm:pt>
    <dgm:pt modelId="{2763DD98-46FF-424A-ABF1-BD396B7DE8B1}" type="parTrans" cxnId="{A0667911-CF84-42DF-9DC1-0D75233E7E09}">
      <dgm:prSet/>
      <dgm:spPr/>
      <dgm:t>
        <a:bodyPr/>
        <a:lstStyle/>
        <a:p>
          <a:endParaRPr lang="es-CO"/>
        </a:p>
      </dgm:t>
    </dgm:pt>
    <dgm:pt modelId="{02C3BCC1-E945-44BB-B913-E55CDF319F7F}" type="sibTrans" cxnId="{A0667911-CF84-42DF-9DC1-0D75233E7E09}">
      <dgm:prSet/>
      <dgm:spPr/>
      <dgm:t>
        <a:bodyPr/>
        <a:lstStyle/>
        <a:p>
          <a:endParaRPr lang="es-CO"/>
        </a:p>
      </dgm:t>
    </dgm:pt>
    <dgm:pt modelId="{560BB57E-78D9-406A-B1EE-E0C356F7FA16}">
      <dgm:prSet phldrT="[Texto]" custT="1"/>
      <dgm:spPr/>
      <dgm:t>
        <a:bodyPr/>
        <a:lstStyle/>
        <a:p>
          <a:pPr algn="just"/>
          <a:r>
            <a:rPr lang="es-CO" sz="1400" dirty="0"/>
            <a:t>Cuando se trate de presentar en las oficinas de la Administración pruebas contables, serán suficientes las certificaciones de los contadores o revisores fiscales </a:t>
          </a:r>
        </a:p>
      </dgm:t>
    </dgm:pt>
    <dgm:pt modelId="{28FECD24-35F2-437B-82E0-F685F75EE420}" type="parTrans" cxnId="{0A074E87-5465-448B-A39C-E7D0CF8C22E3}">
      <dgm:prSet/>
      <dgm:spPr/>
      <dgm:t>
        <a:bodyPr/>
        <a:lstStyle/>
        <a:p>
          <a:endParaRPr lang="es-CO"/>
        </a:p>
      </dgm:t>
    </dgm:pt>
    <dgm:pt modelId="{CF88185E-5861-4283-871B-6110C10D2A43}" type="sibTrans" cxnId="{0A074E87-5465-448B-A39C-E7D0CF8C22E3}">
      <dgm:prSet/>
      <dgm:spPr/>
      <dgm:t>
        <a:bodyPr/>
        <a:lstStyle/>
        <a:p>
          <a:endParaRPr lang="es-CO"/>
        </a:p>
      </dgm:t>
    </dgm:pt>
    <dgm:pt modelId="{7236FF39-A269-4DDB-853D-53980C3A14B2}" type="pres">
      <dgm:prSet presAssocID="{3D74081E-CB57-480A-BA83-4BB0BAEC96BA}" presName="Name0" presStyleCnt="0">
        <dgm:presLayoutVars>
          <dgm:chMax/>
          <dgm:chPref/>
          <dgm:dir/>
        </dgm:presLayoutVars>
      </dgm:prSet>
      <dgm:spPr/>
    </dgm:pt>
    <dgm:pt modelId="{0470D470-2A8E-4EB4-9705-3C916EE6D333}" type="pres">
      <dgm:prSet presAssocID="{F5A7C9AD-703C-4E6F-A861-47645427EC54}" presName="parenttextcomposite" presStyleCnt="0"/>
      <dgm:spPr/>
    </dgm:pt>
    <dgm:pt modelId="{7178D818-1719-411F-A405-4FF5FC249251}" type="pres">
      <dgm:prSet presAssocID="{F5A7C9AD-703C-4E6F-A861-47645427EC54}" presName="parenttext" presStyleLbl="revTx" presStyleIdx="0" presStyleCnt="3">
        <dgm:presLayoutVars>
          <dgm:chMax/>
          <dgm:chPref val="2"/>
          <dgm:bulletEnabled val="1"/>
        </dgm:presLayoutVars>
      </dgm:prSet>
      <dgm:spPr/>
    </dgm:pt>
    <dgm:pt modelId="{8C16432E-82D3-480F-B191-A419A3227987}" type="pres">
      <dgm:prSet presAssocID="{F5A7C9AD-703C-4E6F-A861-47645427EC54}" presName="composite" presStyleCnt="0"/>
      <dgm:spPr/>
    </dgm:pt>
    <dgm:pt modelId="{5D7474FB-40A5-4CD6-9798-F39466D064BA}" type="pres">
      <dgm:prSet presAssocID="{F5A7C9AD-703C-4E6F-A861-47645427EC54}" presName="chevron1" presStyleLbl="alignNode1" presStyleIdx="0" presStyleCnt="21"/>
      <dgm:spPr/>
    </dgm:pt>
    <dgm:pt modelId="{4C429081-7937-47D8-AFB7-4E2F0AE16544}" type="pres">
      <dgm:prSet presAssocID="{F5A7C9AD-703C-4E6F-A861-47645427EC54}" presName="chevron2" presStyleLbl="alignNode1" presStyleIdx="1" presStyleCnt="21"/>
      <dgm:spPr/>
    </dgm:pt>
    <dgm:pt modelId="{63862F15-E829-421B-A90D-5AAD2C0911C3}" type="pres">
      <dgm:prSet presAssocID="{F5A7C9AD-703C-4E6F-A861-47645427EC54}" presName="chevron3" presStyleLbl="alignNode1" presStyleIdx="2" presStyleCnt="21"/>
      <dgm:spPr/>
    </dgm:pt>
    <dgm:pt modelId="{0EF75AA8-025D-4B9D-BCB3-67F126FC17D6}" type="pres">
      <dgm:prSet presAssocID="{F5A7C9AD-703C-4E6F-A861-47645427EC54}" presName="chevron4" presStyleLbl="alignNode1" presStyleIdx="3" presStyleCnt="21"/>
      <dgm:spPr/>
    </dgm:pt>
    <dgm:pt modelId="{A6B25F8F-A3AE-4497-AA51-005B53BC5E63}" type="pres">
      <dgm:prSet presAssocID="{F5A7C9AD-703C-4E6F-A861-47645427EC54}" presName="chevron5" presStyleLbl="alignNode1" presStyleIdx="4" presStyleCnt="21"/>
      <dgm:spPr/>
    </dgm:pt>
    <dgm:pt modelId="{0C750D13-30F4-42F5-86A2-6F0C0474DC63}" type="pres">
      <dgm:prSet presAssocID="{F5A7C9AD-703C-4E6F-A861-47645427EC54}" presName="chevron6" presStyleLbl="alignNode1" presStyleIdx="5" presStyleCnt="21"/>
      <dgm:spPr/>
    </dgm:pt>
    <dgm:pt modelId="{E53C3DEB-7267-4EAD-BF96-A5689C83DF7C}" type="pres">
      <dgm:prSet presAssocID="{F5A7C9AD-703C-4E6F-A861-47645427EC54}" presName="chevron7" presStyleLbl="alignNode1" presStyleIdx="6" presStyleCnt="21"/>
      <dgm:spPr/>
    </dgm:pt>
    <dgm:pt modelId="{1C692115-C4B8-4BC9-BAB7-153C331E3268}" type="pres">
      <dgm:prSet presAssocID="{F5A7C9AD-703C-4E6F-A861-47645427EC54}" presName="childtext" presStyleLbl="solidFgAcc1" presStyleIdx="0" presStyleCnt="3" custScaleX="109237">
        <dgm:presLayoutVars>
          <dgm:chMax/>
          <dgm:chPref val="0"/>
          <dgm:bulletEnabled val="1"/>
        </dgm:presLayoutVars>
      </dgm:prSet>
      <dgm:spPr/>
    </dgm:pt>
    <dgm:pt modelId="{46375942-19D9-4A5A-8FD6-8D929C19D664}" type="pres">
      <dgm:prSet presAssocID="{7871AD5B-E48F-4EF3-B66D-34AB30F4E13F}" presName="sibTrans" presStyleCnt="0"/>
      <dgm:spPr/>
    </dgm:pt>
    <dgm:pt modelId="{C704267E-E800-409A-A7A7-C7DD9B6F07A8}" type="pres">
      <dgm:prSet presAssocID="{51C6CE6A-A793-4B85-BB08-81DCD56A5122}" presName="parenttextcomposite" presStyleCnt="0"/>
      <dgm:spPr/>
    </dgm:pt>
    <dgm:pt modelId="{631EA5C8-038D-4AE9-B8B1-8D5C902A89D0}" type="pres">
      <dgm:prSet presAssocID="{51C6CE6A-A793-4B85-BB08-81DCD56A5122}" presName="parenttext" presStyleLbl="revTx" presStyleIdx="1" presStyleCnt="3">
        <dgm:presLayoutVars>
          <dgm:chMax/>
          <dgm:chPref val="2"/>
          <dgm:bulletEnabled val="1"/>
        </dgm:presLayoutVars>
      </dgm:prSet>
      <dgm:spPr/>
    </dgm:pt>
    <dgm:pt modelId="{267BE2E1-ACBA-4701-BDEA-C60C279B3D32}" type="pres">
      <dgm:prSet presAssocID="{51C6CE6A-A793-4B85-BB08-81DCD56A5122}" presName="composite" presStyleCnt="0"/>
      <dgm:spPr/>
    </dgm:pt>
    <dgm:pt modelId="{1EC2CA04-13AC-4AFA-BBC7-91DE161C5E1A}" type="pres">
      <dgm:prSet presAssocID="{51C6CE6A-A793-4B85-BB08-81DCD56A5122}" presName="chevron1" presStyleLbl="alignNode1" presStyleIdx="7" presStyleCnt="21"/>
      <dgm:spPr/>
    </dgm:pt>
    <dgm:pt modelId="{AA62E6FD-09D8-4605-90B5-ED73C28D2C41}" type="pres">
      <dgm:prSet presAssocID="{51C6CE6A-A793-4B85-BB08-81DCD56A5122}" presName="chevron2" presStyleLbl="alignNode1" presStyleIdx="8" presStyleCnt="21"/>
      <dgm:spPr/>
    </dgm:pt>
    <dgm:pt modelId="{EE789361-8C20-4DBC-B824-8A804F89D939}" type="pres">
      <dgm:prSet presAssocID="{51C6CE6A-A793-4B85-BB08-81DCD56A5122}" presName="chevron3" presStyleLbl="alignNode1" presStyleIdx="9" presStyleCnt="21"/>
      <dgm:spPr/>
    </dgm:pt>
    <dgm:pt modelId="{8AA928F4-62E7-4A88-A49E-0F4A59A3F71F}" type="pres">
      <dgm:prSet presAssocID="{51C6CE6A-A793-4B85-BB08-81DCD56A5122}" presName="chevron4" presStyleLbl="alignNode1" presStyleIdx="10" presStyleCnt="21"/>
      <dgm:spPr/>
    </dgm:pt>
    <dgm:pt modelId="{3369DD1D-8E58-4C85-864A-0DA7683ADEF8}" type="pres">
      <dgm:prSet presAssocID="{51C6CE6A-A793-4B85-BB08-81DCD56A5122}" presName="chevron5" presStyleLbl="alignNode1" presStyleIdx="11" presStyleCnt="21"/>
      <dgm:spPr/>
    </dgm:pt>
    <dgm:pt modelId="{EA05D034-90BC-4B74-A686-8A7BB782B19B}" type="pres">
      <dgm:prSet presAssocID="{51C6CE6A-A793-4B85-BB08-81DCD56A5122}" presName="chevron6" presStyleLbl="alignNode1" presStyleIdx="12" presStyleCnt="21"/>
      <dgm:spPr/>
    </dgm:pt>
    <dgm:pt modelId="{A8BA13CB-003D-47F0-A494-14FC485D2FDD}" type="pres">
      <dgm:prSet presAssocID="{51C6CE6A-A793-4B85-BB08-81DCD56A5122}" presName="chevron7" presStyleLbl="alignNode1" presStyleIdx="13" presStyleCnt="21"/>
      <dgm:spPr/>
    </dgm:pt>
    <dgm:pt modelId="{A73587A5-F50C-445E-A513-7A9C0E8BC72E}" type="pres">
      <dgm:prSet presAssocID="{51C6CE6A-A793-4B85-BB08-81DCD56A5122}" presName="childtext" presStyleLbl="solidFgAcc1" presStyleIdx="1" presStyleCnt="3" custScaleY="164407">
        <dgm:presLayoutVars>
          <dgm:chMax/>
          <dgm:chPref val="0"/>
          <dgm:bulletEnabled val="1"/>
        </dgm:presLayoutVars>
      </dgm:prSet>
      <dgm:spPr/>
    </dgm:pt>
    <dgm:pt modelId="{2985FE6F-FEB9-4B24-9DB3-5F60BE5EFE8D}" type="pres">
      <dgm:prSet presAssocID="{55A59E73-362A-4398-AF26-9EBBD0E222B0}" presName="sibTrans" presStyleCnt="0"/>
      <dgm:spPr/>
    </dgm:pt>
    <dgm:pt modelId="{7C1AC7D6-8D9C-4D25-BF5A-3D6165F45EA4}" type="pres">
      <dgm:prSet presAssocID="{2FFB23E0-979C-409F-B0D9-F763AFD6FFB6}" presName="parenttextcomposite" presStyleCnt="0"/>
      <dgm:spPr/>
    </dgm:pt>
    <dgm:pt modelId="{642FFD26-C17D-4970-BBAD-93F2EBA5A19E}" type="pres">
      <dgm:prSet presAssocID="{2FFB23E0-979C-409F-B0D9-F763AFD6FFB6}" presName="parenttext" presStyleLbl="revTx" presStyleIdx="2" presStyleCnt="3">
        <dgm:presLayoutVars>
          <dgm:chMax/>
          <dgm:chPref val="2"/>
          <dgm:bulletEnabled val="1"/>
        </dgm:presLayoutVars>
      </dgm:prSet>
      <dgm:spPr/>
    </dgm:pt>
    <dgm:pt modelId="{3BDE71D7-0B48-49F6-A472-4A5A8A75994C}" type="pres">
      <dgm:prSet presAssocID="{2FFB23E0-979C-409F-B0D9-F763AFD6FFB6}" presName="composite" presStyleCnt="0"/>
      <dgm:spPr/>
    </dgm:pt>
    <dgm:pt modelId="{C7DEBF43-810B-42C9-896D-E46F580F01A2}" type="pres">
      <dgm:prSet presAssocID="{2FFB23E0-979C-409F-B0D9-F763AFD6FFB6}" presName="chevron1" presStyleLbl="alignNode1" presStyleIdx="14" presStyleCnt="21"/>
      <dgm:spPr/>
    </dgm:pt>
    <dgm:pt modelId="{3BE53FEC-2AE5-4F68-9BBF-0A81C64A93E7}" type="pres">
      <dgm:prSet presAssocID="{2FFB23E0-979C-409F-B0D9-F763AFD6FFB6}" presName="chevron2" presStyleLbl="alignNode1" presStyleIdx="15" presStyleCnt="21"/>
      <dgm:spPr/>
    </dgm:pt>
    <dgm:pt modelId="{D02E45B9-E8C5-4156-A002-A025945B3F74}" type="pres">
      <dgm:prSet presAssocID="{2FFB23E0-979C-409F-B0D9-F763AFD6FFB6}" presName="chevron3" presStyleLbl="alignNode1" presStyleIdx="16" presStyleCnt="21"/>
      <dgm:spPr/>
    </dgm:pt>
    <dgm:pt modelId="{CAC1D675-F579-48BC-ACE5-ABC3F866C109}" type="pres">
      <dgm:prSet presAssocID="{2FFB23E0-979C-409F-B0D9-F763AFD6FFB6}" presName="chevron4" presStyleLbl="alignNode1" presStyleIdx="17" presStyleCnt="21"/>
      <dgm:spPr/>
    </dgm:pt>
    <dgm:pt modelId="{F6083B5B-1518-4147-9B08-A5E00D518D4C}" type="pres">
      <dgm:prSet presAssocID="{2FFB23E0-979C-409F-B0D9-F763AFD6FFB6}" presName="chevron5" presStyleLbl="alignNode1" presStyleIdx="18" presStyleCnt="21"/>
      <dgm:spPr/>
    </dgm:pt>
    <dgm:pt modelId="{8044EA76-4EC6-48BC-8CDE-1E46A070E40F}" type="pres">
      <dgm:prSet presAssocID="{2FFB23E0-979C-409F-B0D9-F763AFD6FFB6}" presName="chevron6" presStyleLbl="alignNode1" presStyleIdx="19" presStyleCnt="21"/>
      <dgm:spPr/>
    </dgm:pt>
    <dgm:pt modelId="{3495BFD5-8184-404F-B12F-AD8F602DA3C6}" type="pres">
      <dgm:prSet presAssocID="{2FFB23E0-979C-409F-B0D9-F763AFD6FFB6}" presName="chevron7" presStyleLbl="alignNode1" presStyleIdx="20" presStyleCnt="21"/>
      <dgm:spPr/>
    </dgm:pt>
    <dgm:pt modelId="{B2D314A0-EA47-4244-9DAC-6A02AE19DDC4}" type="pres">
      <dgm:prSet presAssocID="{2FFB23E0-979C-409F-B0D9-F763AFD6FFB6}" presName="childtext" presStyleLbl="solidFgAcc1" presStyleIdx="2" presStyleCnt="3">
        <dgm:presLayoutVars>
          <dgm:chMax/>
          <dgm:chPref val="0"/>
          <dgm:bulletEnabled val="1"/>
        </dgm:presLayoutVars>
      </dgm:prSet>
      <dgm:spPr/>
    </dgm:pt>
  </dgm:ptLst>
  <dgm:cxnLst>
    <dgm:cxn modelId="{619D9060-8F94-4BCA-8955-C7E7ACF854D5}" type="presOf" srcId="{3D74081E-CB57-480A-BA83-4BB0BAEC96BA}" destId="{7236FF39-A269-4DDB-853D-53980C3A14B2}" srcOrd="0" destOrd="0" presId="urn:microsoft.com/office/officeart/2008/layout/VerticalAccentList"/>
    <dgm:cxn modelId="{0A074E87-5465-448B-A39C-E7D0CF8C22E3}" srcId="{2FFB23E0-979C-409F-B0D9-F763AFD6FFB6}" destId="{560BB57E-78D9-406A-B1EE-E0C356F7FA16}" srcOrd="0" destOrd="0" parTransId="{28FECD24-35F2-437B-82E0-F685F75EE420}" sibTransId="{CF88185E-5861-4283-871B-6110C10D2A43}"/>
    <dgm:cxn modelId="{83C1E5E9-E474-446F-AC0F-8C6721071DDB}" type="presOf" srcId="{98038D38-2BD3-45AD-8775-D4CE90A3CFAC}" destId="{1C692115-C4B8-4BC9-BAB7-153C331E3268}" srcOrd="0" destOrd="0" presId="urn:microsoft.com/office/officeart/2008/layout/VerticalAccentList"/>
    <dgm:cxn modelId="{BBEA96E9-C92F-4874-BB75-E2F345D54A20}" srcId="{51C6CE6A-A793-4B85-BB08-81DCD56A5122}" destId="{D38E1D17-4C42-497D-BEA3-0F0F2DFB5AF1}" srcOrd="0" destOrd="0" parTransId="{C2889262-30DC-4648-8494-63B49EBFA009}" sibTransId="{BB49F18F-311B-4758-AEF0-CB98431E6C74}"/>
    <dgm:cxn modelId="{A0667911-CF84-42DF-9DC1-0D75233E7E09}" srcId="{3D74081E-CB57-480A-BA83-4BB0BAEC96BA}" destId="{2FFB23E0-979C-409F-B0D9-F763AFD6FFB6}" srcOrd="2" destOrd="0" parTransId="{2763DD98-46FF-424A-ABF1-BD396B7DE8B1}" sibTransId="{02C3BCC1-E945-44BB-B913-E55CDF319F7F}"/>
    <dgm:cxn modelId="{0B107B4C-9848-4AB2-B10F-71ECB4525D50}" type="presOf" srcId="{D38E1D17-4C42-497D-BEA3-0F0F2DFB5AF1}" destId="{A73587A5-F50C-445E-A513-7A9C0E8BC72E}" srcOrd="0" destOrd="0" presId="urn:microsoft.com/office/officeart/2008/layout/VerticalAccentList"/>
    <dgm:cxn modelId="{7A7CD00F-CACE-44BE-BF99-FACFE0C8203A}" srcId="{3D74081E-CB57-480A-BA83-4BB0BAEC96BA}" destId="{F5A7C9AD-703C-4E6F-A861-47645427EC54}" srcOrd="0" destOrd="0" parTransId="{5A87A1E3-4DD0-4913-B005-08CA2C107D96}" sibTransId="{7871AD5B-E48F-4EF3-B66D-34AB30F4E13F}"/>
    <dgm:cxn modelId="{7AC26F66-3029-420A-83C9-9437829EF248}" type="presOf" srcId="{F5A7C9AD-703C-4E6F-A861-47645427EC54}" destId="{7178D818-1719-411F-A405-4FF5FC249251}" srcOrd="0" destOrd="0" presId="urn:microsoft.com/office/officeart/2008/layout/VerticalAccentList"/>
    <dgm:cxn modelId="{BBBFF9B4-30FD-4359-8994-3668E2C99940}" type="presOf" srcId="{2FFB23E0-979C-409F-B0D9-F763AFD6FFB6}" destId="{642FFD26-C17D-4970-BBAD-93F2EBA5A19E}" srcOrd="0" destOrd="0" presId="urn:microsoft.com/office/officeart/2008/layout/VerticalAccentList"/>
    <dgm:cxn modelId="{69E8D5C5-BE4C-4A8A-B0B0-208C3AEAACA0}" srcId="{3D74081E-CB57-480A-BA83-4BB0BAEC96BA}" destId="{51C6CE6A-A793-4B85-BB08-81DCD56A5122}" srcOrd="1" destOrd="0" parTransId="{EE0EE7B1-9655-40A0-8871-FD2724C3BE07}" sibTransId="{55A59E73-362A-4398-AF26-9EBBD0E222B0}"/>
    <dgm:cxn modelId="{A06D6B14-D10A-4DA4-AF1F-5F6A35176FBC}" type="presOf" srcId="{51C6CE6A-A793-4B85-BB08-81DCD56A5122}" destId="{631EA5C8-038D-4AE9-B8B1-8D5C902A89D0}" srcOrd="0" destOrd="0" presId="urn:microsoft.com/office/officeart/2008/layout/VerticalAccentList"/>
    <dgm:cxn modelId="{71FD7ADA-2285-4535-8A28-85386F62508E}" srcId="{F5A7C9AD-703C-4E6F-A861-47645427EC54}" destId="{98038D38-2BD3-45AD-8775-D4CE90A3CFAC}" srcOrd="0" destOrd="0" parTransId="{24FB2B9A-B1AD-4BC5-9198-C18009B6C779}" sibTransId="{3D1917F4-BE8D-4492-A343-5C7060106977}"/>
    <dgm:cxn modelId="{E5CC2F4D-5576-489C-A3C9-B4E4D7FF5F69}" type="presOf" srcId="{560BB57E-78D9-406A-B1EE-E0C356F7FA16}" destId="{B2D314A0-EA47-4244-9DAC-6A02AE19DDC4}" srcOrd="0" destOrd="0" presId="urn:microsoft.com/office/officeart/2008/layout/VerticalAccentList"/>
    <dgm:cxn modelId="{A800B36A-B2C7-440C-9421-CF831C718438}" type="presParOf" srcId="{7236FF39-A269-4DDB-853D-53980C3A14B2}" destId="{0470D470-2A8E-4EB4-9705-3C916EE6D333}" srcOrd="0" destOrd="0" presId="urn:microsoft.com/office/officeart/2008/layout/VerticalAccentList"/>
    <dgm:cxn modelId="{A6362193-599D-4F78-BC2D-93E17560FC82}" type="presParOf" srcId="{0470D470-2A8E-4EB4-9705-3C916EE6D333}" destId="{7178D818-1719-411F-A405-4FF5FC249251}" srcOrd="0" destOrd="0" presId="urn:microsoft.com/office/officeart/2008/layout/VerticalAccentList"/>
    <dgm:cxn modelId="{BE680D5F-D02A-4D67-B028-F4229A6E3680}" type="presParOf" srcId="{7236FF39-A269-4DDB-853D-53980C3A14B2}" destId="{8C16432E-82D3-480F-B191-A419A3227987}" srcOrd="1" destOrd="0" presId="urn:microsoft.com/office/officeart/2008/layout/VerticalAccentList"/>
    <dgm:cxn modelId="{81D0D235-499C-48CB-9C70-04C1C83D4CF2}" type="presParOf" srcId="{8C16432E-82D3-480F-B191-A419A3227987}" destId="{5D7474FB-40A5-4CD6-9798-F39466D064BA}" srcOrd="0" destOrd="0" presId="urn:microsoft.com/office/officeart/2008/layout/VerticalAccentList"/>
    <dgm:cxn modelId="{664FB79A-F3CA-46F3-AC64-B07CDAD3B2A2}" type="presParOf" srcId="{8C16432E-82D3-480F-B191-A419A3227987}" destId="{4C429081-7937-47D8-AFB7-4E2F0AE16544}" srcOrd="1" destOrd="0" presId="urn:microsoft.com/office/officeart/2008/layout/VerticalAccentList"/>
    <dgm:cxn modelId="{25974BAE-A1CF-4039-84B5-556D18B5006A}" type="presParOf" srcId="{8C16432E-82D3-480F-B191-A419A3227987}" destId="{63862F15-E829-421B-A90D-5AAD2C0911C3}" srcOrd="2" destOrd="0" presId="urn:microsoft.com/office/officeart/2008/layout/VerticalAccentList"/>
    <dgm:cxn modelId="{BD46D743-C007-49D7-87F0-BED464B116E8}" type="presParOf" srcId="{8C16432E-82D3-480F-B191-A419A3227987}" destId="{0EF75AA8-025D-4B9D-BCB3-67F126FC17D6}" srcOrd="3" destOrd="0" presId="urn:microsoft.com/office/officeart/2008/layout/VerticalAccentList"/>
    <dgm:cxn modelId="{E5D684D8-9A82-4707-A051-503FF41018F7}" type="presParOf" srcId="{8C16432E-82D3-480F-B191-A419A3227987}" destId="{A6B25F8F-A3AE-4497-AA51-005B53BC5E63}" srcOrd="4" destOrd="0" presId="urn:microsoft.com/office/officeart/2008/layout/VerticalAccentList"/>
    <dgm:cxn modelId="{5DEFDDA0-5952-4714-A204-63819ED31DA3}" type="presParOf" srcId="{8C16432E-82D3-480F-B191-A419A3227987}" destId="{0C750D13-30F4-42F5-86A2-6F0C0474DC63}" srcOrd="5" destOrd="0" presId="urn:microsoft.com/office/officeart/2008/layout/VerticalAccentList"/>
    <dgm:cxn modelId="{B0B291B9-E898-4633-88D9-D6AD5EEBE336}" type="presParOf" srcId="{8C16432E-82D3-480F-B191-A419A3227987}" destId="{E53C3DEB-7267-4EAD-BF96-A5689C83DF7C}" srcOrd="6" destOrd="0" presId="urn:microsoft.com/office/officeart/2008/layout/VerticalAccentList"/>
    <dgm:cxn modelId="{D1C6F00F-9391-4470-A918-F141C47C07BB}" type="presParOf" srcId="{8C16432E-82D3-480F-B191-A419A3227987}" destId="{1C692115-C4B8-4BC9-BAB7-153C331E3268}" srcOrd="7" destOrd="0" presId="urn:microsoft.com/office/officeart/2008/layout/VerticalAccentList"/>
    <dgm:cxn modelId="{639BD54E-8ABB-49AF-BCBD-801200A3FE40}" type="presParOf" srcId="{7236FF39-A269-4DDB-853D-53980C3A14B2}" destId="{46375942-19D9-4A5A-8FD6-8D929C19D664}" srcOrd="2" destOrd="0" presId="urn:microsoft.com/office/officeart/2008/layout/VerticalAccentList"/>
    <dgm:cxn modelId="{FF52413E-C2A7-4896-87CE-A823D017F8A4}" type="presParOf" srcId="{7236FF39-A269-4DDB-853D-53980C3A14B2}" destId="{C704267E-E800-409A-A7A7-C7DD9B6F07A8}" srcOrd="3" destOrd="0" presId="urn:microsoft.com/office/officeart/2008/layout/VerticalAccentList"/>
    <dgm:cxn modelId="{2F48F381-3921-416C-AC5C-83F6A7A09390}" type="presParOf" srcId="{C704267E-E800-409A-A7A7-C7DD9B6F07A8}" destId="{631EA5C8-038D-4AE9-B8B1-8D5C902A89D0}" srcOrd="0" destOrd="0" presId="urn:microsoft.com/office/officeart/2008/layout/VerticalAccentList"/>
    <dgm:cxn modelId="{E53B2B13-8A5A-4356-A405-CFBDFFC4AF09}" type="presParOf" srcId="{7236FF39-A269-4DDB-853D-53980C3A14B2}" destId="{267BE2E1-ACBA-4701-BDEA-C60C279B3D32}" srcOrd="4" destOrd="0" presId="urn:microsoft.com/office/officeart/2008/layout/VerticalAccentList"/>
    <dgm:cxn modelId="{6488F63C-D784-43AF-BD24-481B712FA72D}" type="presParOf" srcId="{267BE2E1-ACBA-4701-BDEA-C60C279B3D32}" destId="{1EC2CA04-13AC-4AFA-BBC7-91DE161C5E1A}" srcOrd="0" destOrd="0" presId="urn:microsoft.com/office/officeart/2008/layout/VerticalAccentList"/>
    <dgm:cxn modelId="{4F1CC252-2E0C-480D-82B3-9B84C5E325AA}" type="presParOf" srcId="{267BE2E1-ACBA-4701-BDEA-C60C279B3D32}" destId="{AA62E6FD-09D8-4605-90B5-ED73C28D2C41}" srcOrd="1" destOrd="0" presId="urn:microsoft.com/office/officeart/2008/layout/VerticalAccentList"/>
    <dgm:cxn modelId="{720B3E27-AA3F-49DA-BBF2-C9F6D70598E2}" type="presParOf" srcId="{267BE2E1-ACBA-4701-BDEA-C60C279B3D32}" destId="{EE789361-8C20-4DBC-B824-8A804F89D939}" srcOrd="2" destOrd="0" presId="urn:microsoft.com/office/officeart/2008/layout/VerticalAccentList"/>
    <dgm:cxn modelId="{D2600082-6A64-4DC9-B2CD-1886A1057B7C}" type="presParOf" srcId="{267BE2E1-ACBA-4701-BDEA-C60C279B3D32}" destId="{8AA928F4-62E7-4A88-A49E-0F4A59A3F71F}" srcOrd="3" destOrd="0" presId="urn:microsoft.com/office/officeart/2008/layout/VerticalAccentList"/>
    <dgm:cxn modelId="{BBA1DE3F-2EEC-4D5D-B28F-BC9505B7EFF8}" type="presParOf" srcId="{267BE2E1-ACBA-4701-BDEA-C60C279B3D32}" destId="{3369DD1D-8E58-4C85-864A-0DA7683ADEF8}" srcOrd="4" destOrd="0" presId="urn:microsoft.com/office/officeart/2008/layout/VerticalAccentList"/>
    <dgm:cxn modelId="{1B3FAA3E-6647-485F-96EE-125F1C592EA9}" type="presParOf" srcId="{267BE2E1-ACBA-4701-BDEA-C60C279B3D32}" destId="{EA05D034-90BC-4B74-A686-8A7BB782B19B}" srcOrd="5" destOrd="0" presId="urn:microsoft.com/office/officeart/2008/layout/VerticalAccentList"/>
    <dgm:cxn modelId="{5644F6BB-71D9-4781-9842-543D2655C5AD}" type="presParOf" srcId="{267BE2E1-ACBA-4701-BDEA-C60C279B3D32}" destId="{A8BA13CB-003D-47F0-A494-14FC485D2FDD}" srcOrd="6" destOrd="0" presId="urn:microsoft.com/office/officeart/2008/layout/VerticalAccentList"/>
    <dgm:cxn modelId="{47D8E93B-32ED-4148-94F4-821BB677382D}" type="presParOf" srcId="{267BE2E1-ACBA-4701-BDEA-C60C279B3D32}" destId="{A73587A5-F50C-445E-A513-7A9C0E8BC72E}" srcOrd="7" destOrd="0" presId="urn:microsoft.com/office/officeart/2008/layout/VerticalAccentList"/>
    <dgm:cxn modelId="{8127D1B5-D294-46BB-BB95-08EFE8D9C0CE}" type="presParOf" srcId="{7236FF39-A269-4DDB-853D-53980C3A14B2}" destId="{2985FE6F-FEB9-4B24-9DB3-5F60BE5EFE8D}" srcOrd="5" destOrd="0" presId="urn:microsoft.com/office/officeart/2008/layout/VerticalAccentList"/>
    <dgm:cxn modelId="{EBB4D11C-CFFA-4812-B51F-79705B35DD8C}" type="presParOf" srcId="{7236FF39-A269-4DDB-853D-53980C3A14B2}" destId="{7C1AC7D6-8D9C-4D25-BF5A-3D6165F45EA4}" srcOrd="6" destOrd="0" presId="urn:microsoft.com/office/officeart/2008/layout/VerticalAccentList"/>
    <dgm:cxn modelId="{7FE6DF1E-959D-42DD-8BBE-77FF14CAEBDB}" type="presParOf" srcId="{7C1AC7D6-8D9C-4D25-BF5A-3D6165F45EA4}" destId="{642FFD26-C17D-4970-BBAD-93F2EBA5A19E}" srcOrd="0" destOrd="0" presId="urn:microsoft.com/office/officeart/2008/layout/VerticalAccentList"/>
    <dgm:cxn modelId="{80A6C586-FAE9-47E7-96B5-EF5B7ED5DF31}" type="presParOf" srcId="{7236FF39-A269-4DDB-853D-53980C3A14B2}" destId="{3BDE71D7-0B48-49F6-A472-4A5A8A75994C}" srcOrd="7" destOrd="0" presId="urn:microsoft.com/office/officeart/2008/layout/VerticalAccentList"/>
    <dgm:cxn modelId="{7B98F526-92B4-41E9-87C2-1447D425A23B}" type="presParOf" srcId="{3BDE71D7-0B48-49F6-A472-4A5A8A75994C}" destId="{C7DEBF43-810B-42C9-896D-E46F580F01A2}" srcOrd="0" destOrd="0" presId="urn:microsoft.com/office/officeart/2008/layout/VerticalAccentList"/>
    <dgm:cxn modelId="{57370A42-4D78-42A1-AE0E-F0EA449C8682}" type="presParOf" srcId="{3BDE71D7-0B48-49F6-A472-4A5A8A75994C}" destId="{3BE53FEC-2AE5-4F68-9BBF-0A81C64A93E7}" srcOrd="1" destOrd="0" presId="urn:microsoft.com/office/officeart/2008/layout/VerticalAccentList"/>
    <dgm:cxn modelId="{258F4871-A0E0-4AF1-8443-F0B2D2658CD0}" type="presParOf" srcId="{3BDE71D7-0B48-49F6-A472-4A5A8A75994C}" destId="{D02E45B9-E8C5-4156-A002-A025945B3F74}" srcOrd="2" destOrd="0" presId="urn:microsoft.com/office/officeart/2008/layout/VerticalAccentList"/>
    <dgm:cxn modelId="{052FF47F-C7C8-4F59-B33C-046672A13C58}" type="presParOf" srcId="{3BDE71D7-0B48-49F6-A472-4A5A8A75994C}" destId="{CAC1D675-F579-48BC-ACE5-ABC3F866C109}" srcOrd="3" destOrd="0" presId="urn:microsoft.com/office/officeart/2008/layout/VerticalAccentList"/>
    <dgm:cxn modelId="{41629C0D-A986-4CE4-943D-CFF23C43B409}" type="presParOf" srcId="{3BDE71D7-0B48-49F6-A472-4A5A8A75994C}" destId="{F6083B5B-1518-4147-9B08-A5E00D518D4C}" srcOrd="4" destOrd="0" presId="urn:microsoft.com/office/officeart/2008/layout/VerticalAccentList"/>
    <dgm:cxn modelId="{A6299FF4-E7DB-4B06-ACD1-0A7724E358BB}" type="presParOf" srcId="{3BDE71D7-0B48-49F6-A472-4A5A8A75994C}" destId="{8044EA76-4EC6-48BC-8CDE-1E46A070E40F}" srcOrd="5" destOrd="0" presId="urn:microsoft.com/office/officeart/2008/layout/VerticalAccentList"/>
    <dgm:cxn modelId="{0B527FAB-1B4D-4273-B8D1-620B9053CF41}" type="presParOf" srcId="{3BDE71D7-0B48-49F6-A472-4A5A8A75994C}" destId="{3495BFD5-8184-404F-B12F-AD8F602DA3C6}" srcOrd="6" destOrd="0" presId="urn:microsoft.com/office/officeart/2008/layout/VerticalAccentList"/>
    <dgm:cxn modelId="{AEE0A2DE-ECDC-4B47-998A-6C695011DA53}" type="presParOf" srcId="{3BDE71D7-0B48-49F6-A472-4A5A8A75994C}" destId="{B2D314A0-EA47-4244-9DAC-6A02AE19DDC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7032F3-FF88-4635-B103-405477536C71}"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s-CO"/>
        </a:p>
      </dgm:t>
    </dgm:pt>
    <dgm:pt modelId="{759BFFB4-475C-4E0F-B9A8-DD837889504F}">
      <dgm:prSet phldrT="[Texto]"/>
      <dgm:spPr/>
      <dgm:t>
        <a:bodyPr/>
        <a:lstStyle/>
        <a:p>
          <a:r>
            <a:rPr lang="es-CO" u="sng" dirty="0">
              <a:solidFill>
                <a:schemeClr val="bg1">
                  <a:lumMod val="65000"/>
                </a:schemeClr>
              </a:solidFill>
            </a:rPr>
            <a:t>Estar registrados en la Cámara de Comercio o en la Administración de Impuestos Nacionales</a:t>
          </a:r>
        </a:p>
      </dgm:t>
    </dgm:pt>
    <dgm:pt modelId="{D3DF81D7-EBF3-4DAA-8095-FAB2FEE20907}" type="parTrans" cxnId="{7C014BEC-D336-4824-B884-3641F4991778}">
      <dgm:prSet/>
      <dgm:spPr/>
      <dgm:t>
        <a:bodyPr/>
        <a:lstStyle/>
        <a:p>
          <a:endParaRPr lang="es-CO"/>
        </a:p>
      </dgm:t>
    </dgm:pt>
    <dgm:pt modelId="{C85B91D4-19AE-4BE1-B891-3E680886D6BA}" type="sibTrans" cxnId="{7C014BEC-D336-4824-B884-3641F4991778}">
      <dgm:prSet/>
      <dgm:spPr/>
      <dgm:t>
        <a:bodyPr/>
        <a:lstStyle/>
        <a:p>
          <a:endParaRPr lang="es-CO"/>
        </a:p>
      </dgm:t>
    </dgm:pt>
    <dgm:pt modelId="{80A75709-D5FA-4AD3-A611-E613BF9DEAA1}">
      <dgm:prSet phldrT="[Texto]"/>
      <dgm:spPr/>
      <dgm:t>
        <a:bodyPr/>
        <a:lstStyle/>
        <a:p>
          <a:r>
            <a:rPr lang="es-CO" dirty="0"/>
            <a:t>Estar respaldados por comprobantes interés y externos</a:t>
          </a:r>
        </a:p>
      </dgm:t>
    </dgm:pt>
    <dgm:pt modelId="{ED09CA7C-FA92-4A7E-9406-69FB8E6693EE}" type="parTrans" cxnId="{F174DF76-58C6-4CB0-9C0A-06BF45F05E11}">
      <dgm:prSet/>
      <dgm:spPr/>
      <dgm:t>
        <a:bodyPr/>
        <a:lstStyle/>
        <a:p>
          <a:endParaRPr lang="es-CO"/>
        </a:p>
      </dgm:t>
    </dgm:pt>
    <dgm:pt modelId="{688017E4-41DD-4A77-9E5A-8A8D842DBADE}" type="sibTrans" cxnId="{F174DF76-58C6-4CB0-9C0A-06BF45F05E11}">
      <dgm:prSet/>
      <dgm:spPr/>
      <dgm:t>
        <a:bodyPr/>
        <a:lstStyle/>
        <a:p>
          <a:endParaRPr lang="es-CO"/>
        </a:p>
      </dgm:t>
    </dgm:pt>
    <dgm:pt modelId="{B1CC426A-C342-4522-88BD-6F18060E6206}">
      <dgm:prSet phldrT="[Texto]"/>
      <dgm:spPr/>
      <dgm:t>
        <a:bodyPr/>
        <a:lstStyle/>
        <a:p>
          <a:r>
            <a:rPr lang="es-CO" dirty="0"/>
            <a:t>Reflejar completamente la situación de la entidad o persona natural</a:t>
          </a:r>
        </a:p>
      </dgm:t>
    </dgm:pt>
    <dgm:pt modelId="{0ED92A39-BF9E-426C-9607-3DE21029DB07}" type="parTrans" cxnId="{BE771F33-4C9B-4F3C-BF10-D03DEFBCFD62}">
      <dgm:prSet/>
      <dgm:spPr/>
      <dgm:t>
        <a:bodyPr/>
        <a:lstStyle/>
        <a:p>
          <a:endParaRPr lang="es-CO"/>
        </a:p>
      </dgm:t>
    </dgm:pt>
    <dgm:pt modelId="{BC2896D4-7884-4EFE-AAFE-14A391AC4C7C}" type="sibTrans" cxnId="{BE771F33-4C9B-4F3C-BF10-D03DEFBCFD62}">
      <dgm:prSet/>
      <dgm:spPr/>
      <dgm:t>
        <a:bodyPr/>
        <a:lstStyle/>
        <a:p>
          <a:endParaRPr lang="es-CO"/>
        </a:p>
      </dgm:t>
    </dgm:pt>
    <dgm:pt modelId="{5C082540-D2D3-40ED-82AE-04BF1BFB6685}">
      <dgm:prSet phldrT="[Texto]"/>
      <dgm:spPr/>
      <dgm:t>
        <a:bodyPr/>
        <a:lstStyle/>
        <a:p>
          <a:r>
            <a:rPr lang="es-CO" dirty="0"/>
            <a:t>No haber sido desvirtuados por medios probatorios directos o indirectos que no estén prohibidos por la ley.</a:t>
          </a:r>
        </a:p>
      </dgm:t>
    </dgm:pt>
    <dgm:pt modelId="{0BD53390-B08D-4624-BBB8-43595EF42547}" type="parTrans" cxnId="{0947DDAC-0DB6-4DBF-A4A2-F9DB1F3E3DEB}">
      <dgm:prSet/>
      <dgm:spPr/>
      <dgm:t>
        <a:bodyPr/>
        <a:lstStyle/>
        <a:p>
          <a:endParaRPr lang="es-CO"/>
        </a:p>
      </dgm:t>
    </dgm:pt>
    <dgm:pt modelId="{50256F08-A7D4-4A6A-B3A7-171E4AA8F604}" type="sibTrans" cxnId="{0947DDAC-0DB6-4DBF-A4A2-F9DB1F3E3DEB}">
      <dgm:prSet/>
      <dgm:spPr/>
      <dgm:t>
        <a:bodyPr/>
        <a:lstStyle/>
        <a:p>
          <a:endParaRPr lang="es-CO"/>
        </a:p>
      </dgm:t>
    </dgm:pt>
    <dgm:pt modelId="{1BC9B0D7-3649-42B5-899B-EF6EFFCD7D55}" type="pres">
      <dgm:prSet presAssocID="{ED7032F3-FF88-4635-B103-405477536C71}" presName="compositeShape" presStyleCnt="0">
        <dgm:presLayoutVars>
          <dgm:chMax val="9"/>
          <dgm:dir/>
          <dgm:resizeHandles val="exact"/>
        </dgm:presLayoutVars>
      </dgm:prSet>
      <dgm:spPr/>
    </dgm:pt>
    <dgm:pt modelId="{80E4B9E9-40EE-46B3-B635-EEA52A4C1909}" type="pres">
      <dgm:prSet presAssocID="{ED7032F3-FF88-4635-B103-405477536C71}" presName="triangle1" presStyleLbl="node1" presStyleIdx="0" presStyleCnt="4">
        <dgm:presLayoutVars>
          <dgm:bulletEnabled val="1"/>
        </dgm:presLayoutVars>
      </dgm:prSet>
      <dgm:spPr/>
    </dgm:pt>
    <dgm:pt modelId="{A6417818-1942-44A4-A990-66370C7EDB78}" type="pres">
      <dgm:prSet presAssocID="{ED7032F3-FF88-4635-B103-405477536C71}" presName="triangle2" presStyleLbl="node1" presStyleIdx="1" presStyleCnt="4">
        <dgm:presLayoutVars>
          <dgm:bulletEnabled val="1"/>
        </dgm:presLayoutVars>
      </dgm:prSet>
      <dgm:spPr/>
    </dgm:pt>
    <dgm:pt modelId="{7A7ADFB8-E575-4635-ACAE-42301A6CBE48}" type="pres">
      <dgm:prSet presAssocID="{ED7032F3-FF88-4635-B103-405477536C71}" presName="triangle3" presStyleLbl="node1" presStyleIdx="2" presStyleCnt="4">
        <dgm:presLayoutVars>
          <dgm:bulletEnabled val="1"/>
        </dgm:presLayoutVars>
      </dgm:prSet>
      <dgm:spPr/>
    </dgm:pt>
    <dgm:pt modelId="{B42738FA-6F1C-4BE9-BAAE-3A46152FC49B}" type="pres">
      <dgm:prSet presAssocID="{ED7032F3-FF88-4635-B103-405477536C71}" presName="triangle4" presStyleLbl="node1" presStyleIdx="3" presStyleCnt="4">
        <dgm:presLayoutVars>
          <dgm:bulletEnabled val="1"/>
        </dgm:presLayoutVars>
      </dgm:prSet>
      <dgm:spPr/>
    </dgm:pt>
  </dgm:ptLst>
  <dgm:cxnLst>
    <dgm:cxn modelId="{BE771F33-4C9B-4F3C-BF10-D03DEFBCFD62}" srcId="{ED7032F3-FF88-4635-B103-405477536C71}" destId="{B1CC426A-C342-4522-88BD-6F18060E6206}" srcOrd="2" destOrd="0" parTransId="{0ED92A39-BF9E-426C-9607-3DE21029DB07}" sibTransId="{BC2896D4-7884-4EFE-AAFE-14A391AC4C7C}"/>
    <dgm:cxn modelId="{B00CA486-74C5-4ABC-852C-4655A2A56DFA}" type="presOf" srcId="{B1CC426A-C342-4522-88BD-6F18060E6206}" destId="{7A7ADFB8-E575-4635-ACAE-42301A6CBE48}" srcOrd="0" destOrd="0" presId="urn:microsoft.com/office/officeart/2005/8/layout/pyramid4"/>
    <dgm:cxn modelId="{92EAC5C1-7930-489D-8930-7A55461EAE15}" type="presOf" srcId="{759BFFB4-475C-4E0F-B9A8-DD837889504F}" destId="{80E4B9E9-40EE-46B3-B635-EEA52A4C1909}" srcOrd="0" destOrd="0" presId="urn:microsoft.com/office/officeart/2005/8/layout/pyramid4"/>
    <dgm:cxn modelId="{0947DDAC-0DB6-4DBF-A4A2-F9DB1F3E3DEB}" srcId="{ED7032F3-FF88-4635-B103-405477536C71}" destId="{5C082540-D2D3-40ED-82AE-04BF1BFB6685}" srcOrd="3" destOrd="0" parTransId="{0BD53390-B08D-4624-BBB8-43595EF42547}" sibTransId="{50256F08-A7D4-4A6A-B3A7-171E4AA8F604}"/>
    <dgm:cxn modelId="{A5784C97-F3ED-43CD-83ED-7024AF42DD6A}" type="presOf" srcId="{80A75709-D5FA-4AD3-A611-E613BF9DEAA1}" destId="{A6417818-1942-44A4-A990-66370C7EDB78}" srcOrd="0" destOrd="0" presId="urn:microsoft.com/office/officeart/2005/8/layout/pyramid4"/>
    <dgm:cxn modelId="{7C014BEC-D336-4824-B884-3641F4991778}" srcId="{ED7032F3-FF88-4635-B103-405477536C71}" destId="{759BFFB4-475C-4E0F-B9A8-DD837889504F}" srcOrd="0" destOrd="0" parTransId="{D3DF81D7-EBF3-4DAA-8095-FAB2FEE20907}" sibTransId="{C85B91D4-19AE-4BE1-B891-3E680886D6BA}"/>
    <dgm:cxn modelId="{A39EE719-3C5F-47C0-9775-14155266F8F8}" type="presOf" srcId="{ED7032F3-FF88-4635-B103-405477536C71}" destId="{1BC9B0D7-3649-42B5-899B-EF6EFFCD7D55}" srcOrd="0" destOrd="0" presId="urn:microsoft.com/office/officeart/2005/8/layout/pyramid4"/>
    <dgm:cxn modelId="{F174DF76-58C6-4CB0-9C0A-06BF45F05E11}" srcId="{ED7032F3-FF88-4635-B103-405477536C71}" destId="{80A75709-D5FA-4AD3-A611-E613BF9DEAA1}" srcOrd="1" destOrd="0" parTransId="{ED09CA7C-FA92-4A7E-9406-69FB8E6693EE}" sibTransId="{688017E4-41DD-4A77-9E5A-8A8D842DBADE}"/>
    <dgm:cxn modelId="{319A5AAA-4443-4F81-BB3A-EA63F014D037}" type="presOf" srcId="{5C082540-D2D3-40ED-82AE-04BF1BFB6685}" destId="{B42738FA-6F1C-4BE9-BAAE-3A46152FC49B}" srcOrd="0" destOrd="0" presId="urn:microsoft.com/office/officeart/2005/8/layout/pyramid4"/>
    <dgm:cxn modelId="{B500BC10-0007-4C82-93D4-31DA529CCF30}" type="presParOf" srcId="{1BC9B0D7-3649-42B5-899B-EF6EFFCD7D55}" destId="{80E4B9E9-40EE-46B3-B635-EEA52A4C1909}" srcOrd="0" destOrd="0" presId="urn:microsoft.com/office/officeart/2005/8/layout/pyramid4"/>
    <dgm:cxn modelId="{9146927A-A528-41DD-BD1D-F2C5A4233153}" type="presParOf" srcId="{1BC9B0D7-3649-42B5-899B-EF6EFFCD7D55}" destId="{A6417818-1942-44A4-A990-66370C7EDB78}" srcOrd="1" destOrd="0" presId="urn:microsoft.com/office/officeart/2005/8/layout/pyramid4"/>
    <dgm:cxn modelId="{446E4545-2C48-4FC8-8D76-D3EEBB7FE690}" type="presParOf" srcId="{1BC9B0D7-3649-42B5-899B-EF6EFFCD7D55}" destId="{7A7ADFB8-E575-4635-ACAE-42301A6CBE48}" srcOrd="2" destOrd="0" presId="urn:microsoft.com/office/officeart/2005/8/layout/pyramid4"/>
    <dgm:cxn modelId="{434C590A-6F5A-4E32-B5E7-5651C574F2F2}" type="presParOf" srcId="{1BC9B0D7-3649-42B5-899B-EF6EFFCD7D55}" destId="{B42738FA-6F1C-4BE9-BAAE-3A46152FC49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106EF-0139-45B3-9419-007792FDFF9C}"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s-CO"/>
        </a:p>
      </dgm:t>
    </dgm:pt>
    <dgm:pt modelId="{8DC2EDA8-77C7-4145-9CA4-B97EFC2D9369}">
      <dgm:prSet phldrT="[Texto]" custT="1"/>
      <dgm:spPr/>
      <dgm:t>
        <a:bodyPr/>
        <a:lstStyle/>
        <a:p>
          <a:r>
            <a:rPr lang="es-CO" sz="1400" b="1" dirty="0"/>
            <a:t>LAS DE LOS INGRESOS NO CONSTITUTIVOS DE RENTA</a:t>
          </a:r>
          <a:endParaRPr lang="es-CO" sz="1400" dirty="0"/>
        </a:p>
      </dgm:t>
    </dgm:pt>
    <dgm:pt modelId="{C2E46EB4-9113-4137-A360-B5D541BF8A8C}" type="parTrans" cxnId="{BB6EF058-4B00-4F65-BACA-CBB21A54DBC1}">
      <dgm:prSet/>
      <dgm:spPr/>
      <dgm:t>
        <a:bodyPr/>
        <a:lstStyle/>
        <a:p>
          <a:endParaRPr lang="es-CO"/>
        </a:p>
      </dgm:t>
    </dgm:pt>
    <dgm:pt modelId="{509162F9-09BD-469C-AB44-45379E464D74}" type="sibTrans" cxnId="{BB6EF058-4B00-4F65-BACA-CBB21A54DBC1}">
      <dgm:prSet/>
      <dgm:spPr/>
      <dgm:t>
        <a:bodyPr/>
        <a:lstStyle/>
        <a:p>
          <a:endParaRPr lang="es-CO"/>
        </a:p>
      </dgm:t>
    </dgm:pt>
    <dgm:pt modelId="{F6212696-F655-4CF0-BCA3-3B9AABEEC286}">
      <dgm:prSet phldrT="[Texto]" custT="1"/>
      <dgm:spPr/>
      <dgm:t>
        <a:bodyPr/>
        <a:lstStyle/>
        <a:p>
          <a:r>
            <a:rPr lang="es-CO" sz="1400" b="1" dirty="0"/>
            <a:t>LAS QUE LOS HACEN ACREEDORES A UNA EXENCIÓN</a:t>
          </a:r>
          <a:endParaRPr lang="es-CO" sz="1400" dirty="0"/>
        </a:p>
      </dgm:t>
    </dgm:pt>
    <dgm:pt modelId="{17BDD3C9-8E01-4BFD-81C1-3AAF6BB70A5F}" type="parTrans" cxnId="{055C060E-A782-4952-A93D-BEBB8065ECC5}">
      <dgm:prSet/>
      <dgm:spPr/>
      <dgm:t>
        <a:bodyPr/>
        <a:lstStyle/>
        <a:p>
          <a:endParaRPr lang="es-CO"/>
        </a:p>
      </dgm:t>
    </dgm:pt>
    <dgm:pt modelId="{A8874C0A-B31A-4322-99BA-346093507583}" type="sibTrans" cxnId="{055C060E-A782-4952-A93D-BEBB8065ECC5}">
      <dgm:prSet/>
      <dgm:spPr/>
      <dgm:t>
        <a:bodyPr/>
        <a:lstStyle/>
        <a:p>
          <a:endParaRPr lang="es-CO"/>
        </a:p>
      </dgm:t>
    </dgm:pt>
    <dgm:pt modelId="{D492CCBC-AE83-4000-B2A1-2132855CF07A}">
      <dgm:prSet phldrT="[Texto]" custT="1"/>
      <dgm:spPr/>
      <dgm:t>
        <a:bodyPr/>
        <a:lstStyle/>
        <a:p>
          <a:r>
            <a:rPr lang="es-CO" sz="1400" b="1" dirty="0"/>
            <a:t>DE LOS ACTIVOS POSEÍDOS A NOMBRE DE TERCEROS</a:t>
          </a:r>
          <a:endParaRPr lang="es-CO" sz="1400" dirty="0"/>
        </a:p>
      </dgm:t>
    </dgm:pt>
    <dgm:pt modelId="{D30FBEEE-606F-419C-9470-CA5BFC103067}" type="parTrans" cxnId="{C6BBF23D-DF94-46BF-A3EF-686032354F34}">
      <dgm:prSet/>
      <dgm:spPr/>
      <dgm:t>
        <a:bodyPr/>
        <a:lstStyle/>
        <a:p>
          <a:endParaRPr lang="es-CO"/>
        </a:p>
      </dgm:t>
    </dgm:pt>
    <dgm:pt modelId="{E8538C6F-45EB-4FC1-B7BC-51485DFA949A}" type="sibTrans" cxnId="{C6BBF23D-DF94-46BF-A3EF-686032354F34}">
      <dgm:prSet/>
      <dgm:spPr/>
      <dgm:t>
        <a:bodyPr/>
        <a:lstStyle/>
        <a:p>
          <a:endParaRPr lang="es-CO"/>
        </a:p>
      </dgm:t>
    </dgm:pt>
    <dgm:pt modelId="{8E4C104A-A72E-4418-9996-8A74C77ADF60}">
      <dgm:prSet phldrT="[Texto]" custT="1"/>
      <dgm:spPr/>
      <dgm:t>
        <a:bodyPr/>
        <a:lstStyle/>
        <a:p>
          <a:r>
            <a:rPr lang="es-CO" sz="1400" b="1" dirty="0"/>
            <a:t>LOS HECHOS QUE JUSTIFICAN AUMENTO PATRIMONIAL</a:t>
          </a:r>
          <a:endParaRPr lang="es-CO" sz="1400" dirty="0"/>
        </a:p>
      </dgm:t>
    </dgm:pt>
    <dgm:pt modelId="{71BAD938-223F-4169-B478-BAD19F8F7C77}" type="parTrans" cxnId="{3651994E-8470-4500-981F-B29374B5BC85}">
      <dgm:prSet/>
      <dgm:spPr/>
      <dgm:t>
        <a:bodyPr/>
        <a:lstStyle/>
        <a:p>
          <a:endParaRPr lang="es-CO"/>
        </a:p>
      </dgm:t>
    </dgm:pt>
    <dgm:pt modelId="{3B1BC60B-6FA5-4E1F-905C-B47E0EB82112}" type="sibTrans" cxnId="{3651994E-8470-4500-981F-B29374B5BC85}">
      <dgm:prSet/>
      <dgm:spPr/>
      <dgm:t>
        <a:bodyPr/>
        <a:lstStyle/>
        <a:p>
          <a:endParaRPr lang="es-CO"/>
        </a:p>
      </dgm:t>
    </dgm:pt>
    <dgm:pt modelId="{5A311D71-9C56-4D2E-9E84-FC774023CB60}">
      <dgm:prSet phldrT="[Texto]" custT="1"/>
      <dgm:spPr/>
      <dgm:t>
        <a:bodyPr/>
        <a:lstStyle/>
        <a:p>
          <a:r>
            <a:rPr lang="es-CO" sz="1400" b="1" dirty="0"/>
            <a:t>LAS DE LOS PAGOS Y PASIVOS NEGADOS POR LOS BENEFICIARIOS</a:t>
          </a:r>
          <a:endParaRPr lang="es-CO" sz="1400" dirty="0"/>
        </a:p>
      </dgm:t>
    </dgm:pt>
    <dgm:pt modelId="{99E67C83-80BA-415A-A172-3E3F522BC4F8}" type="parTrans" cxnId="{E321CF3F-FB36-45A4-B2D0-A774D40A90F1}">
      <dgm:prSet/>
      <dgm:spPr/>
      <dgm:t>
        <a:bodyPr/>
        <a:lstStyle/>
        <a:p>
          <a:endParaRPr lang="es-CO"/>
        </a:p>
      </dgm:t>
    </dgm:pt>
    <dgm:pt modelId="{0C7680D5-8A0E-437B-B8BD-EB2D09BD51B1}" type="sibTrans" cxnId="{E321CF3F-FB36-45A4-B2D0-A774D40A90F1}">
      <dgm:prSet/>
      <dgm:spPr/>
      <dgm:t>
        <a:bodyPr/>
        <a:lstStyle/>
        <a:p>
          <a:endParaRPr lang="es-CO"/>
        </a:p>
      </dgm:t>
    </dgm:pt>
    <dgm:pt modelId="{40EF9DDB-2DF3-4673-876F-C12629F997AE}">
      <dgm:prSet phldrT="[Texto]" custT="1"/>
      <dgm:spPr/>
      <dgm:t>
        <a:bodyPr/>
        <a:lstStyle/>
        <a:p>
          <a:r>
            <a:rPr lang="es-CO" sz="1400" b="1" dirty="0"/>
            <a:t>DE LAS TRANSACCIONES EFECTUADAS CON PERSONAS FALLECIDAS</a:t>
          </a:r>
          <a:endParaRPr lang="es-CO" sz="1400" dirty="0"/>
        </a:p>
      </dgm:t>
    </dgm:pt>
    <dgm:pt modelId="{9805CAF0-D6A1-4E16-8AA4-98024946878D}" type="parTrans" cxnId="{45D16B40-FD23-420B-A147-A7270B216390}">
      <dgm:prSet/>
      <dgm:spPr/>
      <dgm:t>
        <a:bodyPr/>
        <a:lstStyle/>
        <a:p>
          <a:endParaRPr lang="es-CO"/>
        </a:p>
      </dgm:t>
    </dgm:pt>
    <dgm:pt modelId="{1BA84A90-C433-4C22-A818-B8508F5A2D10}" type="sibTrans" cxnId="{45D16B40-FD23-420B-A147-A7270B216390}">
      <dgm:prSet/>
      <dgm:spPr/>
      <dgm:t>
        <a:bodyPr/>
        <a:lstStyle/>
        <a:p>
          <a:endParaRPr lang="es-CO"/>
        </a:p>
      </dgm:t>
    </dgm:pt>
    <dgm:pt modelId="{2D243BB7-8528-4308-BC14-3DFCE5D7475D}" type="pres">
      <dgm:prSet presAssocID="{87C106EF-0139-45B3-9419-007792FDFF9C}" presName="cycle" presStyleCnt="0">
        <dgm:presLayoutVars>
          <dgm:dir/>
          <dgm:resizeHandles val="exact"/>
        </dgm:presLayoutVars>
      </dgm:prSet>
      <dgm:spPr/>
    </dgm:pt>
    <dgm:pt modelId="{219BA265-A577-46B2-A926-A22F3BBDD57E}" type="pres">
      <dgm:prSet presAssocID="{8DC2EDA8-77C7-4145-9CA4-B97EFC2D9369}" presName="node" presStyleLbl="node1" presStyleIdx="0" presStyleCnt="6" custScaleX="122041" custScaleY="163049">
        <dgm:presLayoutVars>
          <dgm:bulletEnabled val="1"/>
        </dgm:presLayoutVars>
      </dgm:prSet>
      <dgm:spPr/>
    </dgm:pt>
    <dgm:pt modelId="{79CBF368-5AF9-4738-922B-B28AF5CA8B0A}" type="pres">
      <dgm:prSet presAssocID="{8DC2EDA8-77C7-4145-9CA4-B97EFC2D9369}" presName="spNode" presStyleCnt="0"/>
      <dgm:spPr/>
    </dgm:pt>
    <dgm:pt modelId="{48C85447-C80C-4396-A1AD-39AC3788CFF4}" type="pres">
      <dgm:prSet presAssocID="{509162F9-09BD-469C-AB44-45379E464D74}" presName="sibTrans" presStyleLbl="sibTrans1D1" presStyleIdx="0" presStyleCnt="6"/>
      <dgm:spPr/>
    </dgm:pt>
    <dgm:pt modelId="{515DBC68-4EC6-4EBA-9C5C-4E4A69291E73}" type="pres">
      <dgm:prSet presAssocID="{F6212696-F655-4CF0-BCA3-3B9AABEEC286}" presName="node" presStyleLbl="node1" presStyleIdx="1" presStyleCnt="6" custScaleX="122041" custScaleY="163049">
        <dgm:presLayoutVars>
          <dgm:bulletEnabled val="1"/>
        </dgm:presLayoutVars>
      </dgm:prSet>
      <dgm:spPr/>
    </dgm:pt>
    <dgm:pt modelId="{2112009C-785B-465D-9A31-33D15FC023D4}" type="pres">
      <dgm:prSet presAssocID="{F6212696-F655-4CF0-BCA3-3B9AABEEC286}" presName="spNode" presStyleCnt="0"/>
      <dgm:spPr/>
    </dgm:pt>
    <dgm:pt modelId="{4015867B-9688-4A29-BDC4-FB3C19F00906}" type="pres">
      <dgm:prSet presAssocID="{A8874C0A-B31A-4322-99BA-346093507583}" presName="sibTrans" presStyleLbl="sibTrans1D1" presStyleIdx="1" presStyleCnt="6"/>
      <dgm:spPr/>
    </dgm:pt>
    <dgm:pt modelId="{1540292F-6196-4AC9-AB97-742499462C89}" type="pres">
      <dgm:prSet presAssocID="{D492CCBC-AE83-4000-B2A1-2132855CF07A}" presName="node" presStyleLbl="node1" presStyleIdx="2" presStyleCnt="6" custScaleX="122041" custScaleY="163049">
        <dgm:presLayoutVars>
          <dgm:bulletEnabled val="1"/>
        </dgm:presLayoutVars>
      </dgm:prSet>
      <dgm:spPr/>
    </dgm:pt>
    <dgm:pt modelId="{9B82D3BF-9147-49D5-8C42-9ED432FF8C47}" type="pres">
      <dgm:prSet presAssocID="{D492CCBC-AE83-4000-B2A1-2132855CF07A}" presName="spNode" presStyleCnt="0"/>
      <dgm:spPr/>
    </dgm:pt>
    <dgm:pt modelId="{10F65B0B-B51F-4E5D-9984-BEF5F0772F7D}" type="pres">
      <dgm:prSet presAssocID="{E8538C6F-45EB-4FC1-B7BC-51485DFA949A}" presName="sibTrans" presStyleLbl="sibTrans1D1" presStyleIdx="2" presStyleCnt="6"/>
      <dgm:spPr/>
    </dgm:pt>
    <dgm:pt modelId="{CEBB7983-2F7F-42D0-A977-1BC20C528C04}" type="pres">
      <dgm:prSet presAssocID="{8E4C104A-A72E-4418-9996-8A74C77ADF60}" presName="node" presStyleLbl="node1" presStyleIdx="3" presStyleCnt="6" custScaleX="122041" custScaleY="163049">
        <dgm:presLayoutVars>
          <dgm:bulletEnabled val="1"/>
        </dgm:presLayoutVars>
      </dgm:prSet>
      <dgm:spPr/>
    </dgm:pt>
    <dgm:pt modelId="{D19FDDA0-016E-4228-B9E1-C3DE48630DE8}" type="pres">
      <dgm:prSet presAssocID="{8E4C104A-A72E-4418-9996-8A74C77ADF60}" presName="spNode" presStyleCnt="0"/>
      <dgm:spPr/>
    </dgm:pt>
    <dgm:pt modelId="{9DBD9E50-144B-4FBC-90B3-3F77EE3C6098}" type="pres">
      <dgm:prSet presAssocID="{3B1BC60B-6FA5-4E1F-905C-B47E0EB82112}" presName="sibTrans" presStyleLbl="sibTrans1D1" presStyleIdx="3" presStyleCnt="6"/>
      <dgm:spPr/>
    </dgm:pt>
    <dgm:pt modelId="{170BD10C-9306-4D79-9135-BBE50902BB05}" type="pres">
      <dgm:prSet presAssocID="{5A311D71-9C56-4D2E-9E84-FC774023CB60}" presName="node" presStyleLbl="node1" presStyleIdx="4" presStyleCnt="6" custScaleX="122041" custScaleY="163049">
        <dgm:presLayoutVars>
          <dgm:bulletEnabled val="1"/>
        </dgm:presLayoutVars>
      </dgm:prSet>
      <dgm:spPr/>
    </dgm:pt>
    <dgm:pt modelId="{032058AB-DD57-4AA6-996D-1CD0B176D4C4}" type="pres">
      <dgm:prSet presAssocID="{5A311D71-9C56-4D2E-9E84-FC774023CB60}" presName="spNode" presStyleCnt="0"/>
      <dgm:spPr/>
    </dgm:pt>
    <dgm:pt modelId="{17B7F1C4-1652-4444-A1B1-47C4AB9DB4F1}" type="pres">
      <dgm:prSet presAssocID="{0C7680D5-8A0E-437B-B8BD-EB2D09BD51B1}" presName="sibTrans" presStyleLbl="sibTrans1D1" presStyleIdx="4" presStyleCnt="6"/>
      <dgm:spPr/>
    </dgm:pt>
    <dgm:pt modelId="{6E6DC9E2-88C9-4032-9BEF-9EAEC1679C66}" type="pres">
      <dgm:prSet presAssocID="{40EF9DDB-2DF3-4673-876F-C12629F997AE}" presName="node" presStyleLbl="node1" presStyleIdx="5" presStyleCnt="6" custScaleX="122041" custScaleY="163049">
        <dgm:presLayoutVars>
          <dgm:bulletEnabled val="1"/>
        </dgm:presLayoutVars>
      </dgm:prSet>
      <dgm:spPr/>
    </dgm:pt>
    <dgm:pt modelId="{8100E04A-872B-410C-88D1-E3D45CA0A676}" type="pres">
      <dgm:prSet presAssocID="{40EF9DDB-2DF3-4673-876F-C12629F997AE}" presName="spNode" presStyleCnt="0"/>
      <dgm:spPr/>
    </dgm:pt>
    <dgm:pt modelId="{C559F4EF-47CC-4E70-91CA-430B1C5095AD}" type="pres">
      <dgm:prSet presAssocID="{1BA84A90-C433-4C22-A818-B8508F5A2D10}" presName="sibTrans" presStyleLbl="sibTrans1D1" presStyleIdx="5" presStyleCnt="6"/>
      <dgm:spPr/>
    </dgm:pt>
  </dgm:ptLst>
  <dgm:cxnLst>
    <dgm:cxn modelId="{284EEC5D-90D8-46A5-92E8-FB16718834B1}" type="presOf" srcId="{8E4C104A-A72E-4418-9996-8A74C77ADF60}" destId="{CEBB7983-2F7F-42D0-A977-1BC20C528C04}" srcOrd="0" destOrd="0" presId="urn:microsoft.com/office/officeart/2005/8/layout/cycle6"/>
    <dgm:cxn modelId="{13972FF4-218F-46DA-9C07-21F8D145AF8C}" type="presOf" srcId="{87C106EF-0139-45B3-9419-007792FDFF9C}" destId="{2D243BB7-8528-4308-BC14-3DFCE5D7475D}" srcOrd="0" destOrd="0" presId="urn:microsoft.com/office/officeart/2005/8/layout/cycle6"/>
    <dgm:cxn modelId="{45D16B40-FD23-420B-A147-A7270B216390}" srcId="{87C106EF-0139-45B3-9419-007792FDFF9C}" destId="{40EF9DDB-2DF3-4673-876F-C12629F997AE}" srcOrd="5" destOrd="0" parTransId="{9805CAF0-D6A1-4E16-8AA4-98024946878D}" sibTransId="{1BA84A90-C433-4C22-A818-B8508F5A2D10}"/>
    <dgm:cxn modelId="{53F2A9D5-C5AA-4F88-9DFA-0362951C8567}" type="presOf" srcId="{A8874C0A-B31A-4322-99BA-346093507583}" destId="{4015867B-9688-4A29-BDC4-FB3C19F00906}" srcOrd="0" destOrd="0" presId="urn:microsoft.com/office/officeart/2005/8/layout/cycle6"/>
    <dgm:cxn modelId="{CE2C87F4-34A6-4746-A5D2-23DE9C51487A}" type="presOf" srcId="{8DC2EDA8-77C7-4145-9CA4-B97EFC2D9369}" destId="{219BA265-A577-46B2-A926-A22F3BBDD57E}" srcOrd="0" destOrd="0" presId="urn:microsoft.com/office/officeart/2005/8/layout/cycle6"/>
    <dgm:cxn modelId="{3651994E-8470-4500-981F-B29374B5BC85}" srcId="{87C106EF-0139-45B3-9419-007792FDFF9C}" destId="{8E4C104A-A72E-4418-9996-8A74C77ADF60}" srcOrd="3" destOrd="0" parTransId="{71BAD938-223F-4169-B478-BAD19F8F7C77}" sibTransId="{3B1BC60B-6FA5-4E1F-905C-B47E0EB82112}"/>
    <dgm:cxn modelId="{783A82B7-43F1-4767-B26D-EFD50B2872BC}" type="presOf" srcId="{F6212696-F655-4CF0-BCA3-3B9AABEEC286}" destId="{515DBC68-4EC6-4EBA-9C5C-4E4A69291E73}" srcOrd="0" destOrd="0" presId="urn:microsoft.com/office/officeart/2005/8/layout/cycle6"/>
    <dgm:cxn modelId="{BB6EF058-4B00-4F65-BACA-CBB21A54DBC1}" srcId="{87C106EF-0139-45B3-9419-007792FDFF9C}" destId="{8DC2EDA8-77C7-4145-9CA4-B97EFC2D9369}" srcOrd="0" destOrd="0" parTransId="{C2E46EB4-9113-4137-A360-B5D541BF8A8C}" sibTransId="{509162F9-09BD-469C-AB44-45379E464D74}"/>
    <dgm:cxn modelId="{81A5A9D6-7116-42E7-BC52-82121C1F4C92}" type="presOf" srcId="{40EF9DDB-2DF3-4673-876F-C12629F997AE}" destId="{6E6DC9E2-88C9-4032-9BEF-9EAEC1679C66}" srcOrd="0" destOrd="0" presId="urn:microsoft.com/office/officeart/2005/8/layout/cycle6"/>
    <dgm:cxn modelId="{5D6EDED5-6AF9-407D-88F3-90F4370897C1}" type="presOf" srcId="{D492CCBC-AE83-4000-B2A1-2132855CF07A}" destId="{1540292F-6196-4AC9-AB97-742499462C89}" srcOrd="0" destOrd="0" presId="urn:microsoft.com/office/officeart/2005/8/layout/cycle6"/>
    <dgm:cxn modelId="{4B6E8D4F-3998-4A23-9AAC-2FC9E34FC11B}" type="presOf" srcId="{E8538C6F-45EB-4FC1-B7BC-51485DFA949A}" destId="{10F65B0B-B51F-4E5D-9984-BEF5F0772F7D}" srcOrd="0" destOrd="0" presId="urn:microsoft.com/office/officeart/2005/8/layout/cycle6"/>
    <dgm:cxn modelId="{1EE2BC50-BC4C-4474-8B19-9B7FE7497983}" type="presOf" srcId="{0C7680D5-8A0E-437B-B8BD-EB2D09BD51B1}" destId="{17B7F1C4-1652-4444-A1B1-47C4AB9DB4F1}" srcOrd="0" destOrd="0" presId="urn:microsoft.com/office/officeart/2005/8/layout/cycle6"/>
    <dgm:cxn modelId="{6A9F0D5A-8823-4A0B-AE77-3B8799E5E11B}" type="presOf" srcId="{3B1BC60B-6FA5-4E1F-905C-B47E0EB82112}" destId="{9DBD9E50-144B-4FBC-90B3-3F77EE3C6098}" srcOrd="0" destOrd="0" presId="urn:microsoft.com/office/officeart/2005/8/layout/cycle6"/>
    <dgm:cxn modelId="{61283390-3E5E-4047-B200-FF549C7834A3}" type="presOf" srcId="{5A311D71-9C56-4D2E-9E84-FC774023CB60}" destId="{170BD10C-9306-4D79-9135-BBE50902BB05}" srcOrd="0" destOrd="0" presId="urn:microsoft.com/office/officeart/2005/8/layout/cycle6"/>
    <dgm:cxn modelId="{055C060E-A782-4952-A93D-BEBB8065ECC5}" srcId="{87C106EF-0139-45B3-9419-007792FDFF9C}" destId="{F6212696-F655-4CF0-BCA3-3B9AABEEC286}" srcOrd="1" destOrd="0" parTransId="{17BDD3C9-8E01-4BFD-81C1-3AAF6BB70A5F}" sibTransId="{A8874C0A-B31A-4322-99BA-346093507583}"/>
    <dgm:cxn modelId="{E321CF3F-FB36-45A4-B2D0-A774D40A90F1}" srcId="{87C106EF-0139-45B3-9419-007792FDFF9C}" destId="{5A311D71-9C56-4D2E-9E84-FC774023CB60}" srcOrd="4" destOrd="0" parTransId="{99E67C83-80BA-415A-A172-3E3F522BC4F8}" sibTransId="{0C7680D5-8A0E-437B-B8BD-EB2D09BD51B1}"/>
    <dgm:cxn modelId="{C6BBF23D-DF94-46BF-A3EF-686032354F34}" srcId="{87C106EF-0139-45B3-9419-007792FDFF9C}" destId="{D492CCBC-AE83-4000-B2A1-2132855CF07A}" srcOrd="2" destOrd="0" parTransId="{D30FBEEE-606F-419C-9470-CA5BFC103067}" sibTransId="{E8538C6F-45EB-4FC1-B7BC-51485DFA949A}"/>
    <dgm:cxn modelId="{E57450E6-FB11-45EA-BCFC-2F76B5B2473F}" type="presOf" srcId="{1BA84A90-C433-4C22-A818-B8508F5A2D10}" destId="{C559F4EF-47CC-4E70-91CA-430B1C5095AD}" srcOrd="0" destOrd="0" presId="urn:microsoft.com/office/officeart/2005/8/layout/cycle6"/>
    <dgm:cxn modelId="{CA2CD4B6-CEE8-4846-8C6A-0F6C58903400}" type="presOf" srcId="{509162F9-09BD-469C-AB44-45379E464D74}" destId="{48C85447-C80C-4396-A1AD-39AC3788CFF4}" srcOrd="0" destOrd="0" presId="urn:microsoft.com/office/officeart/2005/8/layout/cycle6"/>
    <dgm:cxn modelId="{7052DF90-FDF4-4B28-860C-FCD4AA3A2F57}" type="presParOf" srcId="{2D243BB7-8528-4308-BC14-3DFCE5D7475D}" destId="{219BA265-A577-46B2-A926-A22F3BBDD57E}" srcOrd="0" destOrd="0" presId="urn:microsoft.com/office/officeart/2005/8/layout/cycle6"/>
    <dgm:cxn modelId="{76D23E18-D7FF-47B8-ABA7-1A68E7034CC2}" type="presParOf" srcId="{2D243BB7-8528-4308-BC14-3DFCE5D7475D}" destId="{79CBF368-5AF9-4738-922B-B28AF5CA8B0A}" srcOrd="1" destOrd="0" presId="urn:microsoft.com/office/officeart/2005/8/layout/cycle6"/>
    <dgm:cxn modelId="{93FCC2D1-665C-4421-A583-F74A7AA0BC41}" type="presParOf" srcId="{2D243BB7-8528-4308-BC14-3DFCE5D7475D}" destId="{48C85447-C80C-4396-A1AD-39AC3788CFF4}" srcOrd="2" destOrd="0" presId="urn:microsoft.com/office/officeart/2005/8/layout/cycle6"/>
    <dgm:cxn modelId="{98C5E133-DE3A-41F4-988E-FD0BA6D8EAE0}" type="presParOf" srcId="{2D243BB7-8528-4308-BC14-3DFCE5D7475D}" destId="{515DBC68-4EC6-4EBA-9C5C-4E4A69291E73}" srcOrd="3" destOrd="0" presId="urn:microsoft.com/office/officeart/2005/8/layout/cycle6"/>
    <dgm:cxn modelId="{7DD70DB0-1A50-4B32-B46C-48C7C10F784E}" type="presParOf" srcId="{2D243BB7-8528-4308-BC14-3DFCE5D7475D}" destId="{2112009C-785B-465D-9A31-33D15FC023D4}" srcOrd="4" destOrd="0" presId="urn:microsoft.com/office/officeart/2005/8/layout/cycle6"/>
    <dgm:cxn modelId="{B56FDF8D-23C6-4572-A3F2-7A109B158129}" type="presParOf" srcId="{2D243BB7-8528-4308-BC14-3DFCE5D7475D}" destId="{4015867B-9688-4A29-BDC4-FB3C19F00906}" srcOrd="5" destOrd="0" presId="urn:microsoft.com/office/officeart/2005/8/layout/cycle6"/>
    <dgm:cxn modelId="{2A7A77A1-BBB8-498E-9074-3F7E89E4D437}" type="presParOf" srcId="{2D243BB7-8528-4308-BC14-3DFCE5D7475D}" destId="{1540292F-6196-4AC9-AB97-742499462C89}" srcOrd="6" destOrd="0" presId="urn:microsoft.com/office/officeart/2005/8/layout/cycle6"/>
    <dgm:cxn modelId="{594C7360-81B4-4B02-A0E4-3237F85A7DD5}" type="presParOf" srcId="{2D243BB7-8528-4308-BC14-3DFCE5D7475D}" destId="{9B82D3BF-9147-49D5-8C42-9ED432FF8C47}" srcOrd="7" destOrd="0" presId="urn:microsoft.com/office/officeart/2005/8/layout/cycle6"/>
    <dgm:cxn modelId="{F009E7C6-EABC-45A8-A2EC-0300FF071B81}" type="presParOf" srcId="{2D243BB7-8528-4308-BC14-3DFCE5D7475D}" destId="{10F65B0B-B51F-4E5D-9984-BEF5F0772F7D}" srcOrd="8" destOrd="0" presId="urn:microsoft.com/office/officeart/2005/8/layout/cycle6"/>
    <dgm:cxn modelId="{8985BEA7-F7DF-4961-9DE5-2F2DA1D3A9BA}" type="presParOf" srcId="{2D243BB7-8528-4308-BC14-3DFCE5D7475D}" destId="{CEBB7983-2F7F-42D0-A977-1BC20C528C04}" srcOrd="9" destOrd="0" presId="urn:microsoft.com/office/officeart/2005/8/layout/cycle6"/>
    <dgm:cxn modelId="{CDF3A340-C279-4D54-9FAA-5E541B4914B3}" type="presParOf" srcId="{2D243BB7-8528-4308-BC14-3DFCE5D7475D}" destId="{D19FDDA0-016E-4228-B9E1-C3DE48630DE8}" srcOrd="10" destOrd="0" presId="urn:microsoft.com/office/officeart/2005/8/layout/cycle6"/>
    <dgm:cxn modelId="{7C8F6F6A-AF42-4248-B3A4-1F943B8409C5}" type="presParOf" srcId="{2D243BB7-8528-4308-BC14-3DFCE5D7475D}" destId="{9DBD9E50-144B-4FBC-90B3-3F77EE3C6098}" srcOrd="11" destOrd="0" presId="urn:microsoft.com/office/officeart/2005/8/layout/cycle6"/>
    <dgm:cxn modelId="{E85C69E7-C6DE-4148-A67D-279D05BA5DCF}" type="presParOf" srcId="{2D243BB7-8528-4308-BC14-3DFCE5D7475D}" destId="{170BD10C-9306-4D79-9135-BBE50902BB05}" srcOrd="12" destOrd="0" presId="urn:microsoft.com/office/officeart/2005/8/layout/cycle6"/>
    <dgm:cxn modelId="{240CF5A1-56FC-43BC-BA58-F1E3AA20BC6B}" type="presParOf" srcId="{2D243BB7-8528-4308-BC14-3DFCE5D7475D}" destId="{032058AB-DD57-4AA6-996D-1CD0B176D4C4}" srcOrd="13" destOrd="0" presId="urn:microsoft.com/office/officeart/2005/8/layout/cycle6"/>
    <dgm:cxn modelId="{5BA9646D-5C77-4C78-9A4D-5F96286EC154}" type="presParOf" srcId="{2D243BB7-8528-4308-BC14-3DFCE5D7475D}" destId="{17B7F1C4-1652-4444-A1B1-47C4AB9DB4F1}" srcOrd="14" destOrd="0" presId="urn:microsoft.com/office/officeart/2005/8/layout/cycle6"/>
    <dgm:cxn modelId="{89FD1D33-FADC-4473-9E20-6973CF67E824}" type="presParOf" srcId="{2D243BB7-8528-4308-BC14-3DFCE5D7475D}" destId="{6E6DC9E2-88C9-4032-9BEF-9EAEC1679C66}" srcOrd="15" destOrd="0" presId="urn:microsoft.com/office/officeart/2005/8/layout/cycle6"/>
    <dgm:cxn modelId="{BECD5D53-4F81-4E93-AEC6-E7708F37A1DB}" type="presParOf" srcId="{2D243BB7-8528-4308-BC14-3DFCE5D7475D}" destId="{8100E04A-872B-410C-88D1-E3D45CA0A676}" srcOrd="16" destOrd="0" presId="urn:microsoft.com/office/officeart/2005/8/layout/cycle6"/>
    <dgm:cxn modelId="{972BD41F-F387-4037-8D93-7A883D20B6E0}" type="presParOf" srcId="{2D243BB7-8528-4308-BC14-3DFCE5D7475D}" destId="{C559F4EF-47CC-4E70-91CA-430B1C5095AD}"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C4A0E-A17B-4343-A38C-DDE85730687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CO"/>
        </a:p>
      </dgm:t>
    </dgm:pt>
    <dgm:pt modelId="{A5FA9210-B12B-4176-9B65-E48028885042}">
      <dgm:prSet phldrT="[Texto]"/>
      <dgm:spPr/>
      <dgm:t>
        <a:bodyPr/>
        <a:lstStyle/>
        <a:p>
          <a:r>
            <a:rPr lang="es-CO" dirty="0"/>
            <a:t>GMF</a:t>
          </a:r>
        </a:p>
      </dgm:t>
    </dgm:pt>
    <dgm:pt modelId="{33B99788-892E-4D2A-9C4D-CAA79E15F312}" type="parTrans" cxnId="{2ED1F900-F687-485B-8F1D-F80DC33126C3}">
      <dgm:prSet/>
      <dgm:spPr/>
      <dgm:t>
        <a:bodyPr/>
        <a:lstStyle/>
        <a:p>
          <a:endParaRPr lang="es-CO"/>
        </a:p>
      </dgm:t>
    </dgm:pt>
    <dgm:pt modelId="{FFCC593C-7504-47BF-A640-E8C363B744C7}" type="sibTrans" cxnId="{2ED1F900-F687-485B-8F1D-F80DC33126C3}">
      <dgm:prSet/>
      <dgm:spPr/>
      <dgm:t>
        <a:bodyPr/>
        <a:lstStyle/>
        <a:p>
          <a:endParaRPr lang="es-CO"/>
        </a:p>
      </dgm:t>
    </dgm:pt>
    <dgm:pt modelId="{F48B9234-B907-4390-88A8-1BC06AA0AE8A}">
      <dgm:prSet phldrT="[Texto]"/>
      <dgm:spPr/>
      <dgm:t>
        <a:bodyPr/>
        <a:lstStyle/>
        <a:p>
          <a:r>
            <a:rPr lang="es-CO" dirty="0"/>
            <a:t>RETENCION</a:t>
          </a:r>
        </a:p>
      </dgm:t>
    </dgm:pt>
    <dgm:pt modelId="{0B3DD17A-1DE0-4364-867F-BCD386B5D708}" type="parTrans" cxnId="{B232A59E-6DD9-499C-9741-0756432D558E}">
      <dgm:prSet/>
      <dgm:spPr/>
      <dgm:t>
        <a:bodyPr/>
        <a:lstStyle/>
        <a:p>
          <a:endParaRPr lang="es-CO"/>
        </a:p>
      </dgm:t>
    </dgm:pt>
    <dgm:pt modelId="{3E90BA77-55CE-43EB-BEA5-2030FD885C89}" type="sibTrans" cxnId="{B232A59E-6DD9-499C-9741-0756432D558E}">
      <dgm:prSet/>
      <dgm:spPr/>
      <dgm:t>
        <a:bodyPr/>
        <a:lstStyle/>
        <a:p>
          <a:endParaRPr lang="es-CO"/>
        </a:p>
      </dgm:t>
    </dgm:pt>
    <dgm:pt modelId="{B4677B37-4F60-434F-872C-109BCFCA5ECD}">
      <dgm:prSet phldrT="[Texto]"/>
      <dgm:spPr/>
      <dgm:t>
        <a:bodyPr/>
        <a:lstStyle/>
        <a:p>
          <a:r>
            <a:rPr lang="es-CO" dirty="0"/>
            <a:t>RENTA CREE</a:t>
          </a:r>
        </a:p>
      </dgm:t>
    </dgm:pt>
    <dgm:pt modelId="{C24BD57E-79AC-45C2-BC09-33AB2439BF9F}" type="parTrans" cxnId="{8BF9F14D-F00C-4873-B36F-7B4A1661BAAD}">
      <dgm:prSet/>
      <dgm:spPr/>
      <dgm:t>
        <a:bodyPr/>
        <a:lstStyle/>
        <a:p>
          <a:endParaRPr lang="es-CO"/>
        </a:p>
      </dgm:t>
    </dgm:pt>
    <dgm:pt modelId="{236E61B1-DE92-431D-BE31-54A9D2C7289B}" type="sibTrans" cxnId="{8BF9F14D-F00C-4873-B36F-7B4A1661BAAD}">
      <dgm:prSet/>
      <dgm:spPr/>
      <dgm:t>
        <a:bodyPr/>
        <a:lstStyle/>
        <a:p>
          <a:endParaRPr lang="es-CO"/>
        </a:p>
      </dgm:t>
    </dgm:pt>
    <dgm:pt modelId="{E7D2493A-E378-43C3-B26B-29FBA9B6B798}" type="pres">
      <dgm:prSet presAssocID="{5C3C4A0E-A17B-4343-A38C-DDE857306873}" presName="Name0" presStyleCnt="0">
        <dgm:presLayoutVars>
          <dgm:dir/>
          <dgm:resizeHandles val="exact"/>
        </dgm:presLayoutVars>
      </dgm:prSet>
      <dgm:spPr/>
    </dgm:pt>
    <dgm:pt modelId="{5E2DEC15-4E99-438B-92F8-A71CB8FCCFDA}" type="pres">
      <dgm:prSet presAssocID="{5C3C4A0E-A17B-4343-A38C-DDE857306873}" presName="fgShape" presStyleLbl="fgShp" presStyleIdx="0" presStyleCnt="1"/>
      <dgm:spPr/>
    </dgm:pt>
    <dgm:pt modelId="{3B2B90FC-A512-4A24-AA8F-26FC01239C04}" type="pres">
      <dgm:prSet presAssocID="{5C3C4A0E-A17B-4343-A38C-DDE857306873}" presName="linComp" presStyleCnt="0"/>
      <dgm:spPr/>
    </dgm:pt>
    <dgm:pt modelId="{3A03C6E4-F14D-4EBA-9D37-B2E42DC32B86}" type="pres">
      <dgm:prSet presAssocID="{A5FA9210-B12B-4176-9B65-E48028885042}" presName="compNode" presStyleCnt="0"/>
      <dgm:spPr/>
    </dgm:pt>
    <dgm:pt modelId="{01AE60AF-E42D-4E29-BFAE-ED14C0EE0819}" type="pres">
      <dgm:prSet presAssocID="{A5FA9210-B12B-4176-9B65-E48028885042}" presName="bkgdShape" presStyleLbl="node1" presStyleIdx="0" presStyleCnt="3" custLinFactNeighborX="2818" custLinFactNeighborY="-1431"/>
      <dgm:spPr/>
    </dgm:pt>
    <dgm:pt modelId="{7B3DF26F-3BC9-4B23-B91D-6EDBCEC28C3B}" type="pres">
      <dgm:prSet presAssocID="{A5FA9210-B12B-4176-9B65-E48028885042}" presName="nodeTx" presStyleLbl="node1" presStyleIdx="0" presStyleCnt="3">
        <dgm:presLayoutVars>
          <dgm:bulletEnabled val="1"/>
        </dgm:presLayoutVars>
      </dgm:prSet>
      <dgm:spPr/>
    </dgm:pt>
    <dgm:pt modelId="{3C8B1E33-D2EC-4F37-B5AD-51E4243B283B}" type="pres">
      <dgm:prSet presAssocID="{A5FA9210-B12B-4176-9B65-E48028885042}" presName="invisiNode" presStyleLbl="node1" presStyleIdx="0" presStyleCnt="3"/>
      <dgm:spPr/>
    </dgm:pt>
    <dgm:pt modelId="{03FEC518-8CED-4033-90BA-DF5750FCD591}" type="pres">
      <dgm:prSet presAssocID="{A5FA9210-B12B-4176-9B65-E48028885042}" presName="imagNode" presStyleLbl="fgImgPlace1" presStyleIdx="0" presStyleCnt="3"/>
      <dgm:spPr>
        <a:blipFill rotWithShape="1">
          <a:blip xmlns:r="http://schemas.openxmlformats.org/officeDocument/2006/relationships" r:embed="rId1"/>
          <a:stretch>
            <a:fillRect/>
          </a:stretch>
        </a:blipFill>
      </dgm:spPr>
    </dgm:pt>
    <dgm:pt modelId="{7CFC0BEC-CE04-4794-9463-D768630588BA}" type="pres">
      <dgm:prSet presAssocID="{FFCC593C-7504-47BF-A640-E8C363B744C7}" presName="sibTrans" presStyleLbl="sibTrans2D1" presStyleIdx="0" presStyleCnt="0"/>
      <dgm:spPr/>
    </dgm:pt>
    <dgm:pt modelId="{2E113288-9E4F-4427-8B50-773E5DC816B3}" type="pres">
      <dgm:prSet presAssocID="{F48B9234-B907-4390-88A8-1BC06AA0AE8A}" presName="compNode" presStyleCnt="0"/>
      <dgm:spPr/>
    </dgm:pt>
    <dgm:pt modelId="{AE1603E6-6CC9-44B8-A317-05E08DA15BF6}" type="pres">
      <dgm:prSet presAssocID="{F48B9234-B907-4390-88A8-1BC06AA0AE8A}" presName="bkgdShape" presStyleLbl="node1" presStyleIdx="1" presStyleCnt="3"/>
      <dgm:spPr/>
    </dgm:pt>
    <dgm:pt modelId="{F1B35841-944B-46B3-B96E-48ADEA0B75E5}" type="pres">
      <dgm:prSet presAssocID="{F48B9234-B907-4390-88A8-1BC06AA0AE8A}" presName="nodeTx" presStyleLbl="node1" presStyleIdx="1" presStyleCnt="3">
        <dgm:presLayoutVars>
          <dgm:bulletEnabled val="1"/>
        </dgm:presLayoutVars>
      </dgm:prSet>
      <dgm:spPr/>
    </dgm:pt>
    <dgm:pt modelId="{F0D6A207-5373-4342-9F77-07F2DD8C9DB5}" type="pres">
      <dgm:prSet presAssocID="{F48B9234-B907-4390-88A8-1BC06AA0AE8A}" presName="invisiNode" presStyleLbl="node1" presStyleIdx="1" presStyleCnt="3"/>
      <dgm:spPr/>
    </dgm:pt>
    <dgm:pt modelId="{02274883-B33B-4ACE-B0E3-5EB136EF5207}" type="pres">
      <dgm:prSet presAssocID="{F48B9234-B907-4390-88A8-1BC06AA0AE8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9B14C672-49C5-4D50-8183-AEFF823986A7}" type="pres">
      <dgm:prSet presAssocID="{3E90BA77-55CE-43EB-BEA5-2030FD885C89}" presName="sibTrans" presStyleLbl="sibTrans2D1" presStyleIdx="0" presStyleCnt="0"/>
      <dgm:spPr/>
    </dgm:pt>
    <dgm:pt modelId="{4BE9AADD-BA31-42F4-96C8-459960B406E8}" type="pres">
      <dgm:prSet presAssocID="{B4677B37-4F60-434F-872C-109BCFCA5ECD}" presName="compNode" presStyleCnt="0"/>
      <dgm:spPr/>
    </dgm:pt>
    <dgm:pt modelId="{C40389ED-AA30-423B-BBA2-952C3F8B4A25}" type="pres">
      <dgm:prSet presAssocID="{B4677B37-4F60-434F-872C-109BCFCA5ECD}" presName="bkgdShape" presStyleLbl="node1" presStyleIdx="2" presStyleCnt="3"/>
      <dgm:spPr/>
    </dgm:pt>
    <dgm:pt modelId="{AE334D07-966D-4055-A702-F8F6CBF83058}" type="pres">
      <dgm:prSet presAssocID="{B4677B37-4F60-434F-872C-109BCFCA5ECD}" presName="nodeTx" presStyleLbl="node1" presStyleIdx="2" presStyleCnt="3">
        <dgm:presLayoutVars>
          <dgm:bulletEnabled val="1"/>
        </dgm:presLayoutVars>
      </dgm:prSet>
      <dgm:spPr/>
    </dgm:pt>
    <dgm:pt modelId="{76D51762-83CB-4727-BC97-B0F8C868E7EB}" type="pres">
      <dgm:prSet presAssocID="{B4677B37-4F60-434F-872C-109BCFCA5ECD}" presName="invisiNode" presStyleLbl="node1" presStyleIdx="2" presStyleCnt="3"/>
      <dgm:spPr/>
    </dgm:pt>
    <dgm:pt modelId="{E8B200D3-5998-491E-ABA1-06FF271EC732}" type="pres">
      <dgm:prSet presAssocID="{B4677B37-4F60-434F-872C-109BCFCA5EC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Lst>
  <dgm:cxnLst>
    <dgm:cxn modelId="{05625983-65F1-44B7-8E2E-D1B3ECC61FFC}" type="presOf" srcId="{F48B9234-B907-4390-88A8-1BC06AA0AE8A}" destId="{AE1603E6-6CC9-44B8-A317-05E08DA15BF6}" srcOrd="0" destOrd="0" presId="urn:microsoft.com/office/officeart/2005/8/layout/hList7"/>
    <dgm:cxn modelId="{637AA7FF-CBAD-4946-9499-948AB605A596}" type="presOf" srcId="{FFCC593C-7504-47BF-A640-E8C363B744C7}" destId="{7CFC0BEC-CE04-4794-9463-D768630588BA}" srcOrd="0" destOrd="0" presId="urn:microsoft.com/office/officeart/2005/8/layout/hList7"/>
    <dgm:cxn modelId="{2ED1F900-F687-485B-8F1D-F80DC33126C3}" srcId="{5C3C4A0E-A17B-4343-A38C-DDE857306873}" destId="{A5FA9210-B12B-4176-9B65-E48028885042}" srcOrd="0" destOrd="0" parTransId="{33B99788-892E-4D2A-9C4D-CAA79E15F312}" sibTransId="{FFCC593C-7504-47BF-A640-E8C363B744C7}"/>
    <dgm:cxn modelId="{36ECDDF5-CEE6-4171-B36C-E75AE048B3A1}" type="presOf" srcId="{B4677B37-4F60-434F-872C-109BCFCA5ECD}" destId="{C40389ED-AA30-423B-BBA2-952C3F8B4A25}" srcOrd="0" destOrd="0" presId="urn:microsoft.com/office/officeart/2005/8/layout/hList7"/>
    <dgm:cxn modelId="{40918861-654C-460D-BCED-4AD203DACC19}" type="presOf" srcId="{5C3C4A0E-A17B-4343-A38C-DDE857306873}" destId="{E7D2493A-E378-43C3-B26B-29FBA9B6B798}" srcOrd="0" destOrd="0" presId="urn:microsoft.com/office/officeart/2005/8/layout/hList7"/>
    <dgm:cxn modelId="{B232A59E-6DD9-499C-9741-0756432D558E}" srcId="{5C3C4A0E-A17B-4343-A38C-DDE857306873}" destId="{F48B9234-B907-4390-88A8-1BC06AA0AE8A}" srcOrd="1" destOrd="0" parTransId="{0B3DD17A-1DE0-4364-867F-BCD386B5D708}" sibTransId="{3E90BA77-55CE-43EB-BEA5-2030FD885C89}"/>
    <dgm:cxn modelId="{26922B5E-27A1-4817-AC83-D86E730C6CAE}" type="presOf" srcId="{F48B9234-B907-4390-88A8-1BC06AA0AE8A}" destId="{F1B35841-944B-46B3-B96E-48ADEA0B75E5}" srcOrd="1" destOrd="0" presId="urn:microsoft.com/office/officeart/2005/8/layout/hList7"/>
    <dgm:cxn modelId="{E5575561-8F1C-429B-A134-78B940A84260}" type="presOf" srcId="{A5FA9210-B12B-4176-9B65-E48028885042}" destId="{7B3DF26F-3BC9-4B23-B91D-6EDBCEC28C3B}" srcOrd="1" destOrd="0" presId="urn:microsoft.com/office/officeart/2005/8/layout/hList7"/>
    <dgm:cxn modelId="{04D949CE-F1DF-476E-B22B-687264F28CA8}" type="presOf" srcId="{3E90BA77-55CE-43EB-BEA5-2030FD885C89}" destId="{9B14C672-49C5-4D50-8183-AEFF823986A7}" srcOrd="0" destOrd="0" presId="urn:microsoft.com/office/officeart/2005/8/layout/hList7"/>
    <dgm:cxn modelId="{B9D4556C-24DE-4F6E-A860-95BC39FFF220}" type="presOf" srcId="{B4677B37-4F60-434F-872C-109BCFCA5ECD}" destId="{AE334D07-966D-4055-A702-F8F6CBF83058}" srcOrd="1" destOrd="0" presId="urn:microsoft.com/office/officeart/2005/8/layout/hList7"/>
    <dgm:cxn modelId="{8BF9F14D-F00C-4873-B36F-7B4A1661BAAD}" srcId="{5C3C4A0E-A17B-4343-A38C-DDE857306873}" destId="{B4677B37-4F60-434F-872C-109BCFCA5ECD}" srcOrd="2" destOrd="0" parTransId="{C24BD57E-79AC-45C2-BC09-33AB2439BF9F}" sibTransId="{236E61B1-DE92-431D-BE31-54A9D2C7289B}"/>
    <dgm:cxn modelId="{70B376F1-D8AB-49E8-BCCF-6A939B7571E2}" type="presOf" srcId="{A5FA9210-B12B-4176-9B65-E48028885042}" destId="{01AE60AF-E42D-4E29-BFAE-ED14C0EE0819}" srcOrd="0" destOrd="0" presId="urn:microsoft.com/office/officeart/2005/8/layout/hList7"/>
    <dgm:cxn modelId="{CB7AA7A5-2E13-4AEE-96AF-20BF893EB153}" type="presParOf" srcId="{E7D2493A-E378-43C3-B26B-29FBA9B6B798}" destId="{5E2DEC15-4E99-438B-92F8-A71CB8FCCFDA}" srcOrd="0" destOrd="0" presId="urn:microsoft.com/office/officeart/2005/8/layout/hList7"/>
    <dgm:cxn modelId="{4EE82AA1-99BE-49B0-9F80-839C1CD7922F}" type="presParOf" srcId="{E7D2493A-E378-43C3-B26B-29FBA9B6B798}" destId="{3B2B90FC-A512-4A24-AA8F-26FC01239C04}" srcOrd="1" destOrd="0" presId="urn:microsoft.com/office/officeart/2005/8/layout/hList7"/>
    <dgm:cxn modelId="{65B40B44-14C0-424E-BA50-DB19A4C5EA28}" type="presParOf" srcId="{3B2B90FC-A512-4A24-AA8F-26FC01239C04}" destId="{3A03C6E4-F14D-4EBA-9D37-B2E42DC32B86}" srcOrd="0" destOrd="0" presId="urn:microsoft.com/office/officeart/2005/8/layout/hList7"/>
    <dgm:cxn modelId="{1D0D3F2D-02EA-465B-88B5-8593D8DDB760}" type="presParOf" srcId="{3A03C6E4-F14D-4EBA-9D37-B2E42DC32B86}" destId="{01AE60AF-E42D-4E29-BFAE-ED14C0EE0819}" srcOrd="0" destOrd="0" presId="urn:microsoft.com/office/officeart/2005/8/layout/hList7"/>
    <dgm:cxn modelId="{99A3200D-2586-43F7-8C95-FD5ABA842D2D}" type="presParOf" srcId="{3A03C6E4-F14D-4EBA-9D37-B2E42DC32B86}" destId="{7B3DF26F-3BC9-4B23-B91D-6EDBCEC28C3B}" srcOrd="1" destOrd="0" presId="urn:microsoft.com/office/officeart/2005/8/layout/hList7"/>
    <dgm:cxn modelId="{5C69323E-A6D8-472B-A1A9-6F70547AAB31}" type="presParOf" srcId="{3A03C6E4-F14D-4EBA-9D37-B2E42DC32B86}" destId="{3C8B1E33-D2EC-4F37-B5AD-51E4243B283B}" srcOrd="2" destOrd="0" presId="urn:microsoft.com/office/officeart/2005/8/layout/hList7"/>
    <dgm:cxn modelId="{1D25F116-790F-4B94-A46B-F0E92C106D75}" type="presParOf" srcId="{3A03C6E4-F14D-4EBA-9D37-B2E42DC32B86}" destId="{03FEC518-8CED-4033-90BA-DF5750FCD591}" srcOrd="3" destOrd="0" presId="urn:microsoft.com/office/officeart/2005/8/layout/hList7"/>
    <dgm:cxn modelId="{0981D107-5B66-4DE2-9336-1D4AA5419F02}" type="presParOf" srcId="{3B2B90FC-A512-4A24-AA8F-26FC01239C04}" destId="{7CFC0BEC-CE04-4794-9463-D768630588BA}" srcOrd="1" destOrd="0" presId="urn:microsoft.com/office/officeart/2005/8/layout/hList7"/>
    <dgm:cxn modelId="{6BA075F8-F8B0-4634-AEAF-B4D3B2762338}" type="presParOf" srcId="{3B2B90FC-A512-4A24-AA8F-26FC01239C04}" destId="{2E113288-9E4F-4427-8B50-773E5DC816B3}" srcOrd="2" destOrd="0" presId="urn:microsoft.com/office/officeart/2005/8/layout/hList7"/>
    <dgm:cxn modelId="{8DA34E59-9DEF-4435-941E-D613C193D345}" type="presParOf" srcId="{2E113288-9E4F-4427-8B50-773E5DC816B3}" destId="{AE1603E6-6CC9-44B8-A317-05E08DA15BF6}" srcOrd="0" destOrd="0" presId="urn:microsoft.com/office/officeart/2005/8/layout/hList7"/>
    <dgm:cxn modelId="{231F1DEA-EFE2-49C6-BA0B-19CBF23C5D1D}" type="presParOf" srcId="{2E113288-9E4F-4427-8B50-773E5DC816B3}" destId="{F1B35841-944B-46B3-B96E-48ADEA0B75E5}" srcOrd="1" destOrd="0" presId="urn:microsoft.com/office/officeart/2005/8/layout/hList7"/>
    <dgm:cxn modelId="{EF97C5FA-EB1E-4469-93B4-9CF828DBD9E0}" type="presParOf" srcId="{2E113288-9E4F-4427-8B50-773E5DC816B3}" destId="{F0D6A207-5373-4342-9F77-07F2DD8C9DB5}" srcOrd="2" destOrd="0" presId="urn:microsoft.com/office/officeart/2005/8/layout/hList7"/>
    <dgm:cxn modelId="{18E290DF-EC12-4033-9869-D858C2777E8B}" type="presParOf" srcId="{2E113288-9E4F-4427-8B50-773E5DC816B3}" destId="{02274883-B33B-4ACE-B0E3-5EB136EF5207}" srcOrd="3" destOrd="0" presId="urn:microsoft.com/office/officeart/2005/8/layout/hList7"/>
    <dgm:cxn modelId="{DCE186E9-D541-4358-A322-A8F28C7F1CCC}" type="presParOf" srcId="{3B2B90FC-A512-4A24-AA8F-26FC01239C04}" destId="{9B14C672-49C5-4D50-8183-AEFF823986A7}" srcOrd="3" destOrd="0" presId="urn:microsoft.com/office/officeart/2005/8/layout/hList7"/>
    <dgm:cxn modelId="{89D93EBD-D603-4438-9B5A-7AAA40B2017D}" type="presParOf" srcId="{3B2B90FC-A512-4A24-AA8F-26FC01239C04}" destId="{4BE9AADD-BA31-42F4-96C8-459960B406E8}" srcOrd="4" destOrd="0" presId="urn:microsoft.com/office/officeart/2005/8/layout/hList7"/>
    <dgm:cxn modelId="{49D36BB3-9495-44A6-ABDB-7C6AB9A50108}" type="presParOf" srcId="{4BE9AADD-BA31-42F4-96C8-459960B406E8}" destId="{C40389ED-AA30-423B-BBA2-952C3F8B4A25}" srcOrd="0" destOrd="0" presId="urn:microsoft.com/office/officeart/2005/8/layout/hList7"/>
    <dgm:cxn modelId="{E613BA70-D5E7-4916-8990-F61E49F7E421}" type="presParOf" srcId="{4BE9AADD-BA31-42F4-96C8-459960B406E8}" destId="{AE334D07-966D-4055-A702-F8F6CBF83058}" srcOrd="1" destOrd="0" presId="urn:microsoft.com/office/officeart/2005/8/layout/hList7"/>
    <dgm:cxn modelId="{291F7D3C-37EC-43D4-9021-ED19E5D0801A}" type="presParOf" srcId="{4BE9AADD-BA31-42F4-96C8-459960B406E8}" destId="{76D51762-83CB-4727-BC97-B0F8C868E7EB}" srcOrd="2" destOrd="0" presId="urn:microsoft.com/office/officeart/2005/8/layout/hList7"/>
    <dgm:cxn modelId="{DCC45E2B-995A-4F9C-89AD-4EFE5A80BAAD}" type="presParOf" srcId="{4BE9AADD-BA31-42F4-96C8-459960B406E8}" destId="{E8B200D3-5998-491E-ABA1-06FF271EC73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EDC10-844E-4E47-9371-259F7A2C8BC5}" type="doc">
      <dgm:prSet loTypeId="urn:microsoft.com/office/officeart/2005/8/layout/chevron1" loCatId="process" qsTypeId="urn:microsoft.com/office/officeart/2005/8/quickstyle/simple1" qsCatId="simple" csTypeId="urn:microsoft.com/office/officeart/2005/8/colors/colorful2" csCatId="colorful" phldr="1"/>
      <dgm:spPr/>
    </dgm:pt>
    <dgm:pt modelId="{76B2EA80-EBDA-4A47-A274-8D1AE70AB19D}">
      <dgm:prSet phldrT="[Texto]"/>
      <dgm:spPr/>
      <dgm:t>
        <a:bodyPr/>
        <a:lstStyle/>
        <a:p>
          <a:r>
            <a:rPr lang="es-CO" dirty="0"/>
            <a:t>INDAGAR</a:t>
          </a:r>
        </a:p>
      </dgm:t>
    </dgm:pt>
    <dgm:pt modelId="{B8E7BD3B-8B93-4DE8-B739-5EF4273AD257}" type="parTrans" cxnId="{8C908FE1-87EC-4E81-9B5C-BEDE82B123F7}">
      <dgm:prSet/>
      <dgm:spPr/>
      <dgm:t>
        <a:bodyPr/>
        <a:lstStyle/>
        <a:p>
          <a:endParaRPr lang="es-CO"/>
        </a:p>
      </dgm:t>
    </dgm:pt>
    <dgm:pt modelId="{C7453A9E-D423-47F9-B60C-CF0A5BE1F254}" type="sibTrans" cxnId="{8C908FE1-87EC-4E81-9B5C-BEDE82B123F7}">
      <dgm:prSet/>
      <dgm:spPr/>
      <dgm:t>
        <a:bodyPr/>
        <a:lstStyle/>
        <a:p>
          <a:endParaRPr lang="es-CO"/>
        </a:p>
      </dgm:t>
    </dgm:pt>
    <dgm:pt modelId="{5B25C479-DBAB-43AD-B73D-3D55749317F3}">
      <dgm:prSet phldrT="[Texto]"/>
      <dgm:spPr/>
      <dgm:t>
        <a:bodyPr/>
        <a:lstStyle/>
        <a:p>
          <a:r>
            <a:rPr lang="es-CO" dirty="0"/>
            <a:t>MEJORES ELEMENTOS</a:t>
          </a:r>
        </a:p>
      </dgm:t>
    </dgm:pt>
    <dgm:pt modelId="{125D5CA1-D98A-4ED1-983B-6E8D7E3EEAD3}" type="parTrans" cxnId="{A6240BF8-9DDE-45E3-974D-CBE8A9963641}">
      <dgm:prSet/>
      <dgm:spPr/>
      <dgm:t>
        <a:bodyPr/>
        <a:lstStyle/>
        <a:p>
          <a:endParaRPr lang="es-CO"/>
        </a:p>
      </dgm:t>
    </dgm:pt>
    <dgm:pt modelId="{AF113959-6C3A-4EF6-8F18-3EF2A3499A3E}" type="sibTrans" cxnId="{A6240BF8-9DDE-45E3-974D-CBE8A9963641}">
      <dgm:prSet/>
      <dgm:spPr/>
      <dgm:t>
        <a:bodyPr/>
        <a:lstStyle/>
        <a:p>
          <a:endParaRPr lang="es-CO"/>
        </a:p>
      </dgm:t>
    </dgm:pt>
    <dgm:pt modelId="{A655A78F-D2EA-4B79-AB2A-DD6F77DEB4FB}">
      <dgm:prSet phldrT="[Texto]"/>
      <dgm:spPr/>
      <dgm:t>
        <a:bodyPr/>
        <a:lstStyle/>
        <a:p>
          <a:r>
            <a:rPr lang="es-CO" dirty="0"/>
            <a:t>VERDAD</a:t>
          </a:r>
        </a:p>
      </dgm:t>
    </dgm:pt>
    <dgm:pt modelId="{504895BF-1141-4836-BDE2-9BDEA30EE298}" type="parTrans" cxnId="{367EBBCB-CD18-43E0-8FD5-A93B8C9D9F4B}">
      <dgm:prSet/>
      <dgm:spPr/>
      <dgm:t>
        <a:bodyPr/>
        <a:lstStyle/>
        <a:p>
          <a:endParaRPr lang="es-CO"/>
        </a:p>
      </dgm:t>
    </dgm:pt>
    <dgm:pt modelId="{46504201-C8CC-4747-BFF7-46A5710973CB}" type="sibTrans" cxnId="{367EBBCB-CD18-43E0-8FD5-A93B8C9D9F4B}">
      <dgm:prSet/>
      <dgm:spPr/>
      <dgm:t>
        <a:bodyPr/>
        <a:lstStyle/>
        <a:p>
          <a:endParaRPr lang="es-CO"/>
        </a:p>
      </dgm:t>
    </dgm:pt>
    <dgm:pt modelId="{A9B2E10D-D8C8-4569-AC7A-1F36FB6AD399}" type="pres">
      <dgm:prSet presAssocID="{F10EDC10-844E-4E47-9371-259F7A2C8BC5}" presName="Name0" presStyleCnt="0">
        <dgm:presLayoutVars>
          <dgm:dir/>
          <dgm:animLvl val="lvl"/>
          <dgm:resizeHandles val="exact"/>
        </dgm:presLayoutVars>
      </dgm:prSet>
      <dgm:spPr/>
    </dgm:pt>
    <dgm:pt modelId="{AA745B05-7666-4A8F-948F-95E4DA969C84}" type="pres">
      <dgm:prSet presAssocID="{76B2EA80-EBDA-4A47-A274-8D1AE70AB19D}" presName="parTxOnly" presStyleLbl="node1" presStyleIdx="0" presStyleCnt="3">
        <dgm:presLayoutVars>
          <dgm:chMax val="0"/>
          <dgm:chPref val="0"/>
          <dgm:bulletEnabled val="1"/>
        </dgm:presLayoutVars>
      </dgm:prSet>
      <dgm:spPr/>
    </dgm:pt>
    <dgm:pt modelId="{85D69FCC-8155-4176-9C0B-CC1B3403839F}" type="pres">
      <dgm:prSet presAssocID="{C7453A9E-D423-47F9-B60C-CF0A5BE1F254}" presName="parTxOnlySpace" presStyleCnt="0"/>
      <dgm:spPr/>
    </dgm:pt>
    <dgm:pt modelId="{B8B5B443-1780-4149-9811-35F18FF5F9E6}" type="pres">
      <dgm:prSet presAssocID="{5B25C479-DBAB-43AD-B73D-3D55749317F3}" presName="parTxOnly" presStyleLbl="node1" presStyleIdx="1" presStyleCnt="3">
        <dgm:presLayoutVars>
          <dgm:chMax val="0"/>
          <dgm:chPref val="0"/>
          <dgm:bulletEnabled val="1"/>
        </dgm:presLayoutVars>
      </dgm:prSet>
      <dgm:spPr/>
    </dgm:pt>
    <dgm:pt modelId="{A0788381-EBCC-4138-9B65-87AB1F05C3EE}" type="pres">
      <dgm:prSet presAssocID="{AF113959-6C3A-4EF6-8F18-3EF2A3499A3E}" presName="parTxOnlySpace" presStyleCnt="0"/>
      <dgm:spPr/>
    </dgm:pt>
    <dgm:pt modelId="{D851D1B0-7994-4DA1-B1CD-5EA0370FFCFA}" type="pres">
      <dgm:prSet presAssocID="{A655A78F-D2EA-4B79-AB2A-DD6F77DEB4FB}" presName="parTxOnly" presStyleLbl="node1" presStyleIdx="2" presStyleCnt="3">
        <dgm:presLayoutVars>
          <dgm:chMax val="0"/>
          <dgm:chPref val="0"/>
          <dgm:bulletEnabled val="1"/>
        </dgm:presLayoutVars>
      </dgm:prSet>
      <dgm:spPr/>
    </dgm:pt>
  </dgm:ptLst>
  <dgm:cxnLst>
    <dgm:cxn modelId="{A6240BF8-9DDE-45E3-974D-CBE8A9963641}" srcId="{F10EDC10-844E-4E47-9371-259F7A2C8BC5}" destId="{5B25C479-DBAB-43AD-B73D-3D55749317F3}" srcOrd="1" destOrd="0" parTransId="{125D5CA1-D98A-4ED1-983B-6E8D7E3EEAD3}" sibTransId="{AF113959-6C3A-4EF6-8F18-3EF2A3499A3E}"/>
    <dgm:cxn modelId="{96F4E641-2D5C-4BC0-A9C0-EDAECCCDB511}" type="presOf" srcId="{76B2EA80-EBDA-4A47-A274-8D1AE70AB19D}" destId="{AA745B05-7666-4A8F-948F-95E4DA969C84}" srcOrd="0" destOrd="0" presId="urn:microsoft.com/office/officeart/2005/8/layout/chevron1"/>
    <dgm:cxn modelId="{367EBBCB-CD18-43E0-8FD5-A93B8C9D9F4B}" srcId="{F10EDC10-844E-4E47-9371-259F7A2C8BC5}" destId="{A655A78F-D2EA-4B79-AB2A-DD6F77DEB4FB}" srcOrd="2" destOrd="0" parTransId="{504895BF-1141-4836-BDE2-9BDEA30EE298}" sibTransId="{46504201-C8CC-4747-BFF7-46A5710973CB}"/>
    <dgm:cxn modelId="{560E1CCD-0861-4FD5-9EAB-00692EC9D325}" type="presOf" srcId="{A655A78F-D2EA-4B79-AB2A-DD6F77DEB4FB}" destId="{D851D1B0-7994-4DA1-B1CD-5EA0370FFCFA}" srcOrd="0" destOrd="0" presId="urn:microsoft.com/office/officeart/2005/8/layout/chevron1"/>
    <dgm:cxn modelId="{8C908FE1-87EC-4E81-9B5C-BEDE82B123F7}" srcId="{F10EDC10-844E-4E47-9371-259F7A2C8BC5}" destId="{76B2EA80-EBDA-4A47-A274-8D1AE70AB19D}" srcOrd="0" destOrd="0" parTransId="{B8E7BD3B-8B93-4DE8-B739-5EF4273AD257}" sibTransId="{C7453A9E-D423-47F9-B60C-CF0A5BE1F254}"/>
    <dgm:cxn modelId="{1F2F3CF1-8093-4900-BC50-2CC4D7BB6DA1}" type="presOf" srcId="{F10EDC10-844E-4E47-9371-259F7A2C8BC5}" destId="{A9B2E10D-D8C8-4569-AC7A-1F36FB6AD399}" srcOrd="0" destOrd="0" presId="urn:microsoft.com/office/officeart/2005/8/layout/chevron1"/>
    <dgm:cxn modelId="{A906AE95-B0A4-43E8-A010-E9FAFCAAC906}" type="presOf" srcId="{5B25C479-DBAB-43AD-B73D-3D55749317F3}" destId="{B8B5B443-1780-4149-9811-35F18FF5F9E6}" srcOrd="0" destOrd="0" presId="urn:microsoft.com/office/officeart/2005/8/layout/chevron1"/>
    <dgm:cxn modelId="{1B7FB4E2-7385-4AE0-A5FE-B9C53698F5C8}" type="presParOf" srcId="{A9B2E10D-D8C8-4569-AC7A-1F36FB6AD399}" destId="{AA745B05-7666-4A8F-948F-95E4DA969C84}" srcOrd="0" destOrd="0" presId="urn:microsoft.com/office/officeart/2005/8/layout/chevron1"/>
    <dgm:cxn modelId="{05F719DA-3479-4ADC-B7FA-38D76BA679FF}" type="presParOf" srcId="{A9B2E10D-D8C8-4569-AC7A-1F36FB6AD399}" destId="{85D69FCC-8155-4176-9C0B-CC1B3403839F}" srcOrd="1" destOrd="0" presId="urn:microsoft.com/office/officeart/2005/8/layout/chevron1"/>
    <dgm:cxn modelId="{AB3D49CE-461C-4BA2-973A-5D9EF2264CC3}" type="presParOf" srcId="{A9B2E10D-D8C8-4569-AC7A-1F36FB6AD399}" destId="{B8B5B443-1780-4149-9811-35F18FF5F9E6}" srcOrd="2" destOrd="0" presId="urn:microsoft.com/office/officeart/2005/8/layout/chevron1"/>
    <dgm:cxn modelId="{AC9019F4-8D11-4EBC-96F9-3072769F5FE4}" type="presParOf" srcId="{A9B2E10D-D8C8-4569-AC7A-1F36FB6AD399}" destId="{A0788381-EBCC-4138-9B65-87AB1F05C3EE}" srcOrd="3" destOrd="0" presId="urn:microsoft.com/office/officeart/2005/8/layout/chevron1"/>
    <dgm:cxn modelId="{8E4F4F9E-9554-48AF-91A5-74EA80071161}" type="presParOf" srcId="{A9B2E10D-D8C8-4569-AC7A-1F36FB6AD399}" destId="{D851D1B0-7994-4DA1-B1CD-5EA0370FFCF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466DF-7BCF-49A0-A0DB-1D560A859906}"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s-CO"/>
        </a:p>
      </dgm:t>
    </dgm:pt>
    <dgm:pt modelId="{FB5431FB-73B4-49AE-875E-1513AA5022CC}">
      <dgm:prSet phldrT="[Texto]"/>
      <dgm:spPr/>
      <dgm:t>
        <a:bodyPr/>
        <a:lstStyle/>
        <a:p>
          <a:r>
            <a:rPr lang="es-CO" dirty="0"/>
            <a:t>LIBRE APRECIACION</a:t>
          </a:r>
        </a:p>
      </dgm:t>
    </dgm:pt>
    <dgm:pt modelId="{7EF02B67-4B13-42BB-9B03-76DAAD59AC2C}" type="parTrans" cxnId="{CDBAAFA3-78CA-4418-9F91-681CDE312AA4}">
      <dgm:prSet/>
      <dgm:spPr/>
      <dgm:t>
        <a:bodyPr/>
        <a:lstStyle/>
        <a:p>
          <a:endParaRPr lang="es-CO"/>
        </a:p>
      </dgm:t>
    </dgm:pt>
    <dgm:pt modelId="{92158E32-26AA-4726-A2F8-556FC1CB12A0}" type="sibTrans" cxnId="{CDBAAFA3-78CA-4418-9F91-681CDE312AA4}">
      <dgm:prSet/>
      <dgm:spPr/>
      <dgm:t>
        <a:bodyPr/>
        <a:lstStyle/>
        <a:p>
          <a:endParaRPr lang="es-CO"/>
        </a:p>
      </dgm:t>
    </dgm:pt>
    <dgm:pt modelId="{CE9741F8-AE52-4FEA-B258-9F39E97649D8}">
      <dgm:prSet phldrT="[Texto]"/>
      <dgm:spPr/>
      <dgm:t>
        <a:bodyPr/>
        <a:lstStyle/>
        <a:p>
          <a:r>
            <a:rPr lang="es-CO" dirty="0"/>
            <a:t>TARIFA LEGAL TRIBUTARIA</a:t>
          </a:r>
        </a:p>
      </dgm:t>
    </dgm:pt>
    <dgm:pt modelId="{69797E2B-9704-4D44-9262-B3ECB634DB41}" type="parTrans" cxnId="{64749FFF-552B-415C-86E3-D0EE9A437450}">
      <dgm:prSet/>
      <dgm:spPr/>
      <dgm:t>
        <a:bodyPr/>
        <a:lstStyle/>
        <a:p>
          <a:endParaRPr lang="es-CO"/>
        </a:p>
      </dgm:t>
    </dgm:pt>
    <dgm:pt modelId="{58D18251-B7C3-4735-A207-ACB807E15721}" type="sibTrans" cxnId="{64749FFF-552B-415C-86E3-D0EE9A437450}">
      <dgm:prSet/>
      <dgm:spPr/>
      <dgm:t>
        <a:bodyPr/>
        <a:lstStyle/>
        <a:p>
          <a:endParaRPr lang="es-CO"/>
        </a:p>
      </dgm:t>
    </dgm:pt>
    <dgm:pt modelId="{5378AA73-B8EC-4CAC-B231-9B39B86AD71F}" type="pres">
      <dgm:prSet presAssocID="{709466DF-7BCF-49A0-A0DB-1D560A859906}" presName="diagram" presStyleCnt="0">
        <dgm:presLayoutVars>
          <dgm:dir/>
          <dgm:resizeHandles val="exact"/>
        </dgm:presLayoutVars>
      </dgm:prSet>
      <dgm:spPr/>
    </dgm:pt>
    <dgm:pt modelId="{9C0889C5-428B-4533-A599-C4D92419AA47}" type="pres">
      <dgm:prSet presAssocID="{FB5431FB-73B4-49AE-875E-1513AA5022CC}" presName="arrow" presStyleLbl="node1" presStyleIdx="0" presStyleCnt="2">
        <dgm:presLayoutVars>
          <dgm:bulletEnabled val="1"/>
        </dgm:presLayoutVars>
      </dgm:prSet>
      <dgm:spPr/>
    </dgm:pt>
    <dgm:pt modelId="{6CE4ACF9-40EE-442A-B6BE-775E35E085BF}" type="pres">
      <dgm:prSet presAssocID="{CE9741F8-AE52-4FEA-B258-9F39E97649D8}" presName="arrow" presStyleLbl="node1" presStyleIdx="1" presStyleCnt="2">
        <dgm:presLayoutVars>
          <dgm:bulletEnabled val="1"/>
        </dgm:presLayoutVars>
      </dgm:prSet>
      <dgm:spPr/>
    </dgm:pt>
  </dgm:ptLst>
  <dgm:cxnLst>
    <dgm:cxn modelId="{9C168575-EE90-4D5A-98A3-C4556DFD42C3}" type="presOf" srcId="{FB5431FB-73B4-49AE-875E-1513AA5022CC}" destId="{9C0889C5-428B-4533-A599-C4D92419AA47}" srcOrd="0" destOrd="0" presId="urn:microsoft.com/office/officeart/2005/8/layout/arrow5"/>
    <dgm:cxn modelId="{7D359DC2-C99F-4A16-9C22-E663158634AA}" type="presOf" srcId="{CE9741F8-AE52-4FEA-B258-9F39E97649D8}" destId="{6CE4ACF9-40EE-442A-B6BE-775E35E085BF}" srcOrd="0" destOrd="0" presId="urn:microsoft.com/office/officeart/2005/8/layout/arrow5"/>
    <dgm:cxn modelId="{CDBAAFA3-78CA-4418-9F91-681CDE312AA4}" srcId="{709466DF-7BCF-49A0-A0DB-1D560A859906}" destId="{FB5431FB-73B4-49AE-875E-1513AA5022CC}" srcOrd="0" destOrd="0" parTransId="{7EF02B67-4B13-42BB-9B03-76DAAD59AC2C}" sibTransId="{92158E32-26AA-4726-A2F8-556FC1CB12A0}"/>
    <dgm:cxn modelId="{875D42D3-0111-49C5-8DCA-1684A92D9951}" type="presOf" srcId="{709466DF-7BCF-49A0-A0DB-1D560A859906}" destId="{5378AA73-B8EC-4CAC-B231-9B39B86AD71F}" srcOrd="0" destOrd="0" presId="urn:microsoft.com/office/officeart/2005/8/layout/arrow5"/>
    <dgm:cxn modelId="{64749FFF-552B-415C-86E3-D0EE9A437450}" srcId="{709466DF-7BCF-49A0-A0DB-1D560A859906}" destId="{CE9741F8-AE52-4FEA-B258-9F39E97649D8}" srcOrd="1" destOrd="0" parTransId="{69797E2B-9704-4D44-9262-B3ECB634DB41}" sibTransId="{58D18251-B7C3-4735-A207-ACB807E15721}"/>
    <dgm:cxn modelId="{B9F23873-0891-4F03-BED4-948A5AD87DA6}" type="presParOf" srcId="{5378AA73-B8EC-4CAC-B231-9B39B86AD71F}" destId="{9C0889C5-428B-4533-A599-C4D92419AA47}" srcOrd="0" destOrd="0" presId="urn:microsoft.com/office/officeart/2005/8/layout/arrow5"/>
    <dgm:cxn modelId="{3F81AF86-171C-4A73-B0B9-4013750B0ECC}" type="presParOf" srcId="{5378AA73-B8EC-4CAC-B231-9B39B86AD71F}" destId="{6CE4ACF9-40EE-442A-B6BE-775E35E085B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7D618-5072-4A6C-8E01-1D117E66333E}"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s-CO"/>
        </a:p>
      </dgm:t>
    </dgm:pt>
    <dgm:pt modelId="{4F806649-2851-4AEB-AC97-97E711FF79C9}">
      <dgm:prSet phldrT="[Texto]"/>
      <dgm:spPr/>
      <dgm:t>
        <a:bodyPr/>
        <a:lstStyle/>
        <a:p>
          <a:r>
            <a:rPr lang="es-CO" dirty="0"/>
            <a:t>IMPOSICION DE SANCIONES</a:t>
          </a:r>
        </a:p>
      </dgm:t>
    </dgm:pt>
    <dgm:pt modelId="{0E166305-4340-4382-8702-E0B62DD574A4}" type="parTrans" cxnId="{E60238F6-04BD-4599-99F1-EA8573987934}">
      <dgm:prSet/>
      <dgm:spPr/>
      <dgm:t>
        <a:bodyPr/>
        <a:lstStyle/>
        <a:p>
          <a:endParaRPr lang="es-CO"/>
        </a:p>
      </dgm:t>
    </dgm:pt>
    <dgm:pt modelId="{88EFEBAB-6020-477E-90F5-8373C6257F85}" type="sibTrans" cxnId="{E60238F6-04BD-4599-99F1-EA8573987934}">
      <dgm:prSet/>
      <dgm:spPr/>
      <dgm:t>
        <a:bodyPr/>
        <a:lstStyle/>
        <a:p>
          <a:endParaRPr lang="es-CO"/>
        </a:p>
      </dgm:t>
    </dgm:pt>
    <dgm:pt modelId="{96E35833-A05C-40A6-8BB8-F22407627BB0}">
      <dgm:prSet phldrT="[Texto]"/>
      <dgm:spPr/>
      <dgm:t>
        <a:bodyPr/>
        <a:lstStyle/>
        <a:p>
          <a:r>
            <a:rPr lang="es-CO" dirty="0"/>
            <a:t>DETERMINACION DEL TRIBUTO</a:t>
          </a:r>
        </a:p>
      </dgm:t>
    </dgm:pt>
    <dgm:pt modelId="{148A6D4F-EDAC-48FA-8835-C54D19904EC8}" type="parTrans" cxnId="{015D3D5A-DCC6-4B9D-AB0B-C97276092D0E}">
      <dgm:prSet/>
      <dgm:spPr/>
      <dgm:t>
        <a:bodyPr/>
        <a:lstStyle/>
        <a:p>
          <a:endParaRPr lang="es-CO"/>
        </a:p>
      </dgm:t>
    </dgm:pt>
    <dgm:pt modelId="{F9971669-5770-4A81-BE28-1BFC1A734AAC}" type="sibTrans" cxnId="{015D3D5A-DCC6-4B9D-AB0B-C97276092D0E}">
      <dgm:prSet/>
      <dgm:spPr/>
      <dgm:t>
        <a:bodyPr/>
        <a:lstStyle/>
        <a:p>
          <a:endParaRPr lang="es-CO"/>
        </a:p>
      </dgm:t>
    </dgm:pt>
    <dgm:pt modelId="{90E638E4-D7FA-4642-9640-6E1F738CB43D}">
      <dgm:prSet phldrT="[Texto]"/>
      <dgm:spPr/>
      <dgm:t>
        <a:bodyPr/>
        <a:lstStyle/>
        <a:p>
          <a:r>
            <a:rPr lang="es-CO" dirty="0"/>
            <a:t>MEDIOS DE PRUEBA</a:t>
          </a:r>
        </a:p>
      </dgm:t>
    </dgm:pt>
    <dgm:pt modelId="{012AB091-7B98-4943-A7E3-8E4672E58CB1}" type="parTrans" cxnId="{887E5CB1-DC15-466C-98B4-0066D7F26DAC}">
      <dgm:prSet/>
      <dgm:spPr/>
      <dgm:t>
        <a:bodyPr/>
        <a:lstStyle/>
        <a:p>
          <a:endParaRPr lang="es-CO"/>
        </a:p>
      </dgm:t>
    </dgm:pt>
    <dgm:pt modelId="{0CA853C7-6913-4B08-929A-21CC16277D0A}" type="sibTrans" cxnId="{887E5CB1-DC15-466C-98B4-0066D7F26DAC}">
      <dgm:prSet/>
      <dgm:spPr/>
      <dgm:t>
        <a:bodyPr/>
        <a:lstStyle/>
        <a:p>
          <a:endParaRPr lang="es-CO"/>
        </a:p>
      </dgm:t>
    </dgm:pt>
    <dgm:pt modelId="{B9AD93E7-568B-49E8-A05C-FF4E660A008D}">
      <dgm:prSet phldrT="[Texto]"/>
      <dgm:spPr/>
      <dgm:t>
        <a:bodyPr/>
        <a:lstStyle/>
        <a:p>
          <a:r>
            <a:rPr lang="es-CO" dirty="0"/>
            <a:t>DECISION</a:t>
          </a:r>
        </a:p>
      </dgm:t>
    </dgm:pt>
    <dgm:pt modelId="{3E6150BB-4E06-4647-A2A1-3C0E36FB5132}" type="parTrans" cxnId="{BA2317F0-46CF-4108-A83C-43172F4FBC7B}">
      <dgm:prSet/>
      <dgm:spPr/>
      <dgm:t>
        <a:bodyPr/>
        <a:lstStyle/>
        <a:p>
          <a:endParaRPr lang="es-CO"/>
        </a:p>
      </dgm:t>
    </dgm:pt>
    <dgm:pt modelId="{D7556BD4-43FC-42DD-B382-3F83B0342A48}" type="sibTrans" cxnId="{BA2317F0-46CF-4108-A83C-43172F4FBC7B}">
      <dgm:prSet/>
      <dgm:spPr/>
      <dgm:t>
        <a:bodyPr/>
        <a:lstStyle/>
        <a:p>
          <a:endParaRPr lang="es-CO"/>
        </a:p>
      </dgm:t>
    </dgm:pt>
    <dgm:pt modelId="{B737BF38-597F-4726-B131-97DD47C56C70}" type="pres">
      <dgm:prSet presAssocID="{2B57D618-5072-4A6C-8E01-1D117E66333E}" presName="Name0" presStyleCnt="0">
        <dgm:presLayoutVars>
          <dgm:chMax val="4"/>
          <dgm:resizeHandles val="exact"/>
        </dgm:presLayoutVars>
      </dgm:prSet>
      <dgm:spPr/>
    </dgm:pt>
    <dgm:pt modelId="{F43383C4-1065-4FB0-B8CA-4F60BB4B76FA}" type="pres">
      <dgm:prSet presAssocID="{2B57D618-5072-4A6C-8E01-1D117E66333E}" presName="ellipse" presStyleLbl="trBgShp" presStyleIdx="0" presStyleCnt="1"/>
      <dgm:spPr/>
    </dgm:pt>
    <dgm:pt modelId="{BAF90758-E885-4AEC-94F2-B9F5BD619AAA}" type="pres">
      <dgm:prSet presAssocID="{2B57D618-5072-4A6C-8E01-1D117E66333E}" presName="arrow1" presStyleLbl="fgShp" presStyleIdx="0" presStyleCnt="1"/>
      <dgm:spPr/>
    </dgm:pt>
    <dgm:pt modelId="{5EF58AB8-1E43-4086-AB65-C9EBC69434E9}" type="pres">
      <dgm:prSet presAssocID="{2B57D618-5072-4A6C-8E01-1D117E66333E}" presName="rectangle" presStyleLbl="revTx" presStyleIdx="0" presStyleCnt="1">
        <dgm:presLayoutVars>
          <dgm:bulletEnabled val="1"/>
        </dgm:presLayoutVars>
      </dgm:prSet>
      <dgm:spPr/>
    </dgm:pt>
    <dgm:pt modelId="{241B2626-C536-4AC0-8AB8-5FEEFBE1D51D}" type="pres">
      <dgm:prSet presAssocID="{96E35833-A05C-40A6-8BB8-F22407627BB0}" presName="item1" presStyleLbl="node1" presStyleIdx="0" presStyleCnt="3">
        <dgm:presLayoutVars>
          <dgm:bulletEnabled val="1"/>
        </dgm:presLayoutVars>
      </dgm:prSet>
      <dgm:spPr/>
    </dgm:pt>
    <dgm:pt modelId="{A2D127BF-C63C-4993-9222-56B2A237C47F}" type="pres">
      <dgm:prSet presAssocID="{90E638E4-D7FA-4642-9640-6E1F738CB43D}" presName="item2" presStyleLbl="node1" presStyleIdx="1" presStyleCnt="3">
        <dgm:presLayoutVars>
          <dgm:bulletEnabled val="1"/>
        </dgm:presLayoutVars>
      </dgm:prSet>
      <dgm:spPr/>
    </dgm:pt>
    <dgm:pt modelId="{7D0FC6F5-38B6-4F43-876C-6C0376B05710}" type="pres">
      <dgm:prSet presAssocID="{B9AD93E7-568B-49E8-A05C-FF4E660A008D}" presName="item3" presStyleLbl="node1" presStyleIdx="2" presStyleCnt="3">
        <dgm:presLayoutVars>
          <dgm:bulletEnabled val="1"/>
        </dgm:presLayoutVars>
      </dgm:prSet>
      <dgm:spPr/>
    </dgm:pt>
    <dgm:pt modelId="{10D14D70-5008-4383-894F-A0D7ED8EBC49}" type="pres">
      <dgm:prSet presAssocID="{2B57D618-5072-4A6C-8E01-1D117E66333E}" presName="funnel" presStyleLbl="trAlignAcc1" presStyleIdx="0" presStyleCnt="1"/>
      <dgm:spPr/>
    </dgm:pt>
  </dgm:ptLst>
  <dgm:cxnLst>
    <dgm:cxn modelId="{07CE588A-7E8A-4B0E-97D0-1116D8984A61}" type="presOf" srcId="{2B57D618-5072-4A6C-8E01-1D117E66333E}" destId="{B737BF38-597F-4726-B131-97DD47C56C70}" srcOrd="0" destOrd="0" presId="urn:microsoft.com/office/officeart/2005/8/layout/funnel1"/>
    <dgm:cxn modelId="{E60238F6-04BD-4599-99F1-EA8573987934}" srcId="{2B57D618-5072-4A6C-8E01-1D117E66333E}" destId="{4F806649-2851-4AEB-AC97-97E711FF79C9}" srcOrd="0" destOrd="0" parTransId="{0E166305-4340-4382-8702-E0B62DD574A4}" sibTransId="{88EFEBAB-6020-477E-90F5-8373C6257F85}"/>
    <dgm:cxn modelId="{1FD37098-9AE0-4A67-B63C-A35572CB398F}" type="presOf" srcId="{96E35833-A05C-40A6-8BB8-F22407627BB0}" destId="{A2D127BF-C63C-4993-9222-56B2A237C47F}" srcOrd="0" destOrd="0" presId="urn:microsoft.com/office/officeart/2005/8/layout/funnel1"/>
    <dgm:cxn modelId="{015D3D5A-DCC6-4B9D-AB0B-C97276092D0E}" srcId="{2B57D618-5072-4A6C-8E01-1D117E66333E}" destId="{96E35833-A05C-40A6-8BB8-F22407627BB0}" srcOrd="1" destOrd="0" parTransId="{148A6D4F-EDAC-48FA-8835-C54D19904EC8}" sibTransId="{F9971669-5770-4A81-BE28-1BFC1A734AAC}"/>
    <dgm:cxn modelId="{1F1FBB6C-AEAF-415A-A859-DD3735457C5D}" type="presOf" srcId="{90E638E4-D7FA-4642-9640-6E1F738CB43D}" destId="{241B2626-C536-4AC0-8AB8-5FEEFBE1D51D}" srcOrd="0" destOrd="0" presId="urn:microsoft.com/office/officeart/2005/8/layout/funnel1"/>
    <dgm:cxn modelId="{887E5CB1-DC15-466C-98B4-0066D7F26DAC}" srcId="{2B57D618-5072-4A6C-8E01-1D117E66333E}" destId="{90E638E4-D7FA-4642-9640-6E1F738CB43D}" srcOrd="2" destOrd="0" parTransId="{012AB091-7B98-4943-A7E3-8E4672E58CB1}" sibTransId="{0CA853C7-6913-4B08-929A-21CC16277D0A}"/>
    <dgm:cxn modelId="{BA2317F0-46CF-4108-A83C-43172F4FBC7B}" srcId="{2B57D618-5072-4A6C-8E01-1D117E66333E}" destId="{B9AD93E7-568B-49E8-A05C-FF4E660A008D}" srcOrd="3" destOrd="0" parTransId="{3E6150BB-4E06-4647-A2A1-3C0E36FB5132}" sibTransId="{D7556BD4-43FC-42DD-B382-3F83B0342A48}"/>
    <dgm:cxn modelId="{E8E958B0-852A-4DE1-9206-47AB6E254E8A}" type="presOf" srcId="{B9AD93E7-568B-49E8-A05C-FF4E660A008D}" destId="{5EF58AB8-1E43-4086-AB65-C9EBC69434E9}" srcOrd="0" destOrd="0" presId="urn:microsoft.com/office/officeart/2005/8/layout/funnel1"/>
    <dgm:cxn modelId="{C5944045-2377-4DAD-B331-641832C82C8A}" type="presOf" srcId="{4F806649-2851-4AEB-AC97-97E711FF79C9}" destId="{7D0FC6F5-38B6-4F43-876C-6C0376B05710}" srcOrd="0" destOrd="0" presId="urn:microsoft.com/office/officeart/2005/8/layout/funnel1"/>
    <dgm:cxn modelId="{C05995AD-AEF7-4499-9660-27A6B277B6CD}" type="presParOf" srcId="{B737BF38-597F-4726-B131-97DD47C56C70}" destId="{F43383C4-1065-4FB0-B8CA-4F60BB4B76FA}" srcOrd="0" destOrd="0" presId="urn:microsoft.com/office/officeart/2005/8/layout/funnel1"/>
    <dgm:cxn modelId="{FF787693-345E-420A-8178-D22BD111E5FC}" type="presParOf" srcId="{B737BF38-597F-4726-B131-97DD47C56C70}" destId="{BAF90758-E885-4AEC-94F2-B9F5BD619AAA}" srcOrd="1" destOrd="0" presId="urn:microsoft.com/office/officeart/2005/8/layout/funnel1"/>
    <dgm:cxn modelId="{633AA525-1394-4FE1-A817-AC0FA7FF16A7}" type="presParOf" srcId="{B737BF38-597F-4726-B131-97DD47C56C70}" destId="{5EF58AB8-1E43-4086-AB65-C9EBC69434E9}" srcOrd="2" destOrd="0" presId="urn:microsoft.com/office/officeart/2005/8/layout/funnel1"/>
    <dgm:cxn modelId="{4E83C075-7389-4F86-9842-FB9CBF1B7043}" type="presParOf" srcId="{B737BF38-597F-4726-B131-97DD47C56C70}" destId="{241B2626-C536-4AC0-8AB8-5FEEFBE1D51D}" srcOrd="3" destOrd="0" presId="urn:microsoft.com/office/officeart/2005/8/layout/funnel1"/>
    <dgm:cxn modelId="{80088E0C-CE26-49F1-914C-D5DCD6040E47}" type="presParOf" srcId="{B737BF38-597F-4726-B131-97DD47C56C70}" destId="{A2D127BF-C63C-4993-9222-56B2A237C47F}" srcOrd="4" destOrd="0" presId="urn:microsoft.com/office/officeart/2005/8/layout/funnel1"/>
    <dgm:cxn modelId="{1DE19D00-F367-4482-A837-3AC82B7E963D}" type="presParOf" srcId="{B737BF38-597F-4726-B131-97DD47C56C70}" destId="{7D0FC6F5-38B6-4F43-876C-6C0376B05710}" srcOrd="5" destOrd="0" presId="urn:microsoft.com/office/officeart/2005/8/layout/funnel1"/>
    <dgm:cxn modelId="{DB6DFB2D-5C83-48FA-A35C-14C5E5B074B3}" type="presParOf" srcId="{B737BF38-597F-4726-B131-97DD47C56C70}" destId="{10D14D70-5008-4383-894F-A0D7ED8EBC4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1067DA-9D91-436E-AACF-5DD2D2CC3C28}" type="doc">
      <dgm:prSet loTypeId="urn:microsoft.com/office/officeart/2005/8/layout/hProcess9" loCatId="process" qsTypeId="urn:microsoft.com/office/officeart/2005/8/quickstyle/simple1" qsCatId="simple" csTypeId="urn:microsoft.com/office/officeart/2005/8/colors/colorful2" csCatId="colorful" phldr="1"/>
      <dgm:spPr/>
    </dgm:pt>
    <dgm:pt modelId="{69BB6754-8FC8-4669-8C03-BBE6AAAC4029}">
      <dgm:prSet phldrT="[Texto]"/>
      <dgm:spPr/>
      <dgm:t>
        <a:bodyPr/>
        <a:lstStyle/>
        <a:p>
          <a:r>
            <a:rPr lang="es-CO" dirty="0"/>
            <a:t>1.EXIGENCIAS PARA ESTABLECER EL HECHO</a:t>
          </a:r>
        </a:p>
        <a:p>
          <a:r>
            <a:rPr lang="es-CO" dirty="0"/>
            <a:t>LEYES TRIBUTARIAS - OTRAS LEYES</a:t>
          </a:r>
        </a:p>
      </dgm:t>
    </dgm:pt>
    <dgm:pt modelId="{8D80BEF6-36CF-4AE0-9BBC-DB5BC8BD9991}" type="parTrans" cxnId="{6D9CEC1E-1B13-4E4C-9BC6-BFFD61C0DC01}">
      <dgm:prSet/>
      <dgm:spPr/>
      <dgm:t>
        <a:bodyPr/>
        <a:lstStyle/>
        <a:p>
          <a:endParaRPr lang="es-CO"/>
        </a:p>
      </dgm:t>
    </dgm:pt>
    <dgm:pt modelId="{D8B57210-630F-4B97-A564-1B34C07E9982}" type="sibTrans" cxnId="{6D9CEC1E-1B13-4E4C-9BC6-BFFD61C0DC01}">
      <dgm:prSet/>
      <dgm:spPr/>
      <dgm:t>
        <a:bodyPr/>
        <a:lstStyle/>
        <a:p>
          <a:endParaRPr lang="es-CO"/>
        </a:p>
      </dgm:t>
    </dgm:pt>
    <dgm:pt modelId="{B1AE5EF4-ED90-44AB-861E-CA61FA6A2570}">
      <dgm:prSet phldrT="[Texto]"/>
      <dgm:spPr/>
      <dgm:t>
        <a:bodyPr/>
        <a:lstStyle/>
        <a:p>
          <a:r>
            <a:rPr lang="es-CO" dirty="0"/>
            <a:t>2.CONEXIÓN CON EL HECHO QUE SE PRUEBA</a:t>
          </a:r>
        </a:p>
      </dgm:t>
    </dgm:pt>
    <dgm:pt modelId="{33377705-90BD-4F2D-8584-3F0B4F3F2A6C}" type="parTrans" cxnId="{08B13545-C38F-49E0-B63E-EE4FE3B61CD1}">
      <dgm:prSet/>
      <dgm:spPr/>
      <dgm:t>
        <a:bodyPr/>
        <a:lstStyle/>
        <a:p>
          <a:endParaRPr lang="es-CO"/>
        </a:p>
      </dgm:t>
    </dgm:pt>
    <dgm:pt modelId="{EA4B53AE-4F15-4BB3-AD3B-56490099A0A1}" type="sibTrans" cxnId="{08B13545-C38F-49E0-B63E-EE4FE3B61CD1}">
      <dgm:prSet/>
      <dgm:spPr/>
      <dgm:t>
        <a:bodyPr/>
        <a:lstStyle/>
        <a:p>
          <a:endParaRPr lang="es-CO"/>
        </a:p>
      </dgm:t>
    </dgm:pt>
    <dgm:pt modelId="{03F9AD96-BC7D-4884-891D-49ADEE45953F}" type="pres">
      <dgm:prSet presAssocID="{DF1067DA-9D91-436E-AACF-5DD2D2CC3C28}" presName="CompostProcess" presStyleCnt="0">
        <dgm:presLayoutVars>
          <dgm:dir/>
          <dgm:resizeHandles val="exact"/>
        </dgm:presLayoutVars>
      </dgm:prSet>
      <dgm:spPr/>
    </dgm:pt>
    <dgm:pt modelId="{B56F5FF1-3CB2-4CA6-B419-82F051C5C6EC}" type="pres">
      <dgm:prSet presAssocID="{DF1067DA-9D91-436E-AACF-5DD2D2CC3C28}" presName="arrow" presStyleLbl="bgShp" presStyleIdx="0" presStyleCnt="1" custLinFactNeighborX="-4687" custLinFactNeighborY="-8516"/>
      <dgm:spPr/>
    </dgm:pt>
    <dgm:pt modelId="{47910D08-CB82-4F37-BCD3-22EB8942FF6E}" type="pres">
      <dgm:prSet presAssocID="{DF1067DA-9D91-436E-AACF-5DD2D2CC3C28}" presName="linearProcess" presStyleCnt="0"/>
      <dgm:spPr/>
    </dgm:pt>
    <dgm:pt modelId="{CF98CD29-9C10-4431-8B3D-593DB4AF12BD}" type="pres">
      <dgm:prSet presAssocID="{69BB6754-8FC8-4669-8C03-BBE6AAAC4029}" presName="textNode" presStyleLbl="node1" presStyleIdx="0" presStyleCnt="2">
        <dgm:presLayoutVars>
          <dgm:bulletEnabled val="1"/>
        </dgm:presLayoutVars>
      </dgm:prSet>
      <dgm:spPr/>
    </dgm:pt>
    <dgm:pt modelId="{7E96D1B4-A8BD-41E5-8772-BE5FB26C567C}" type="pres">
      <dgm:prSet presAssocID="{D8B57210-630F-4B97-A564-1B34C07E9982}" presName="sibTrans" presStyleCnt="0"/>
      <dgm:spPr/>
    </dgm:pt>
    <dgm:pt modelId="{63DD71F3-09BE-434A-9ABA-5110D8ACE1E1}" type="pres">
      <dgm:prSet presAssocID="{B1AE5EF4-ED90-44AB-861E-CA61FA6A2570}" presName="textNode" presStyleLbl="node1" presStyleIdx="1" presStyleCnt="2">
        <dgm:presLayoutVars>
          <dgm:bulletEnabled val="1"/>
        </dgm:presLayoutVars>
      </dgm:prSet>
      <dgm:spPr/>
    </dgm:pt>
  </dgm:ptLst>
  <dgm:cxnLst>
    <dgm:cxn modelId="{6D9CEC1E-1B13-4E4C-9BC6-BFFD61C0DC01}" srcId="{DF1067DA-9D91-436E-AACF-5DD2D2CC3C28}" destId="{69BB6754-8FC8-4669-8C03-BBE6AAAC4029}" srcOrd="0" destOrd="0" parTransId="{8D80BEF6-36CF-4AE0-9BBC-DB5BC8BD9991}" sibTransId="{D8B57210-630F-4B97-A564-1B34C07E9982}"/>
    <dgm:cxn modelId="{69DA6429-C61B-4BBF-B832-6728EA2DE78E}" type="presOf" srcId="{DF1067DA-9D91-436E-AACF-5DD2D2CC3C28}" destId="{03F9AD96-BC7D-4884-891D-49ADEE45953F}" srcOrd="0" destOrd="0" presId="urn:microsoft.com/office/officeart/2005/8/layout/hProcess9"/>
    <dgm:cxn modelId="{F616B4C0-45CE-4957-8CD1-8496A95557F8}" type="presOf" srcId="{69BB6754-8FC8-4669-8C03-BBE6AAAC4029}" destId="{CF98CD29-9C10-4431-8B3D-593DB4AF12BD}" srcOrd="0" destOrd="0" presId="urn:microsoft.com/office/officeart/2005/8/layout/hProcess9"/>
    <dgm:cxn modelId="{08B13545-C38F-49E0-B63E-EE4FE3B61CD1}" srcId="{DF1067DA-9D91-436E-AACF-5DD2D2CC3C28}" destId="{B1AE5EF4-ED90-44AB-861E-CA61FA6A2570}" srcOrd="1" destOrd="0" parTransId="{33377705-90BD-4F2D-8584-3F0B4F3F2A6C}" sibTransId="{EA4B53AE-4F15-4BB3-AD3B-56490099A0A1}"/>
    <dgm:cxn modelId="{0640C6C8-E097-422E-977C-EC08D3CF0B7E}" type="presOf" srcId="{B1AE5EF4-ED90-44AB-861E-CA61FA6A2570}" destId="{63DD71F3-09BE-434A-9ABA-5110D8ACE1E1}" srcOrd="0" destOrd="0" presId="urn:microsoft.com/office/officeart/2005/8/layout/hProcess9"/>
    <dgm:cxn modelId="{CBBF110D-AAA7-41E6-A687-0267F3CBAD97}" type="presParOf" srcId="{03F9AD96-BC7D-4884-891D-49ADEE45953F}" destId="{B56F5FF1-3CB2-4CA6-B419-82F051C5C6EC}" srcOrd="0" destOrd="0" presId="urn:microsoft.com/office/officeart/2005/8/layout/hProcess9"/>
    <dgm:cxn modelId="{8B6FF9FC-1780-4069-99A6-9E1319D73C57}" type="presParOf" srcId="{03F9AD96-BC7D-4884-891D-49ADEE45953F}" destId="{47910D08-CB82-4F37-BCD3-22EB8942FF6E}" srcOrd="1" destOrd="0" presId="urn:microsoft.com/office/officeart/2005/8/layout/hProcess9"/>
    <dgm:cxn modelId="{B898ED0D-02DA-44CB-959C-16AAAA07BBEB}" type="presParOf" srcId="{47910D08-CB82-4F37-BCD3-22EB8942FF6E}" destId="{CF98CD29-9C10-4431-8B3D-593DB4AF12BD}" srcOrd="0" destOrd="0" presId="urn:microsoft.com/office/officeart/2005/8/layout/hProcess9"/>
    <dgm:cxn modelId="{B01FA1BC-BE31-45FC-AF16-65BEAF532C8E}" type="presParOf" srcId="{47910D08-CB82-4F37-BCD3-22EB8942FF6E}" destId="{7E96D1B4-A8BD-41E5-8772-BE5FB26C567C}" srcOrd="1" destOrd="0" presId="urn:microsoft.com/office/officeart/2005/8/layout/hProcess9"/>
    <dgm:cxn modelId="{383AD137-B4A2-4438-A033-CF518A699D44}" type="presParOf" srcId="{47910D08-CB82-4F37-BCD3-22EB8942FF6E}" destId="{63DD71F3-09BE-434A-9ABA-5110D8ACE1E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334B1F-EECB-4507-B339-6B1E9072F924}"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s-CO"/>
        </a:p>
      </dgm:t>
    </dgm:pt>
    <dgm:pt modelId="{FAA1C677-7B10-4556-864D-95A13C6C5AEF}">
      <dgm:prSet phldrT="[Texto]"/>
      <dgm:spPr/>
      <dgm:t>
        <a:bodyPr/>
        <a:lstStyle/>
        <a:p>
          <a:r>
            <a:rPr lang="es-CO" dirty="0"/>
            <a:t>HECHOS CIERTOS</a:t>
          </a:r>
        </a:p>
      </dgm:t>
    </dgm:pt>
    <dgm:pt modelId="{A707804F-089E-4C91-A7F0-EA90DCE00F9D}" type="parTrans" cxnId="{3C2BCAB0-5BD9-4004-8747-C98F7623DA8F}">
      <dgm:prSet/>
      <dgm:spPr/>
      <dgm:t>
        <a:bodyPr/>
        <a:lstStyle/>
        <a:p>
          <a:endParaRPr lang="es-CO"/>
        </a:p>
      </dgm:t>
    </dgm:pt>
    <dgm:pt modelId="{48B65FA6-159B-453A-8AB8-A18AC5B15D0D}" type="sibTrans" cxnId="{3C2BCAB0-5BD9-4004-8747-C98F7623DA8F}">
      <dgm:prSet/>
      <dgm:spPr/>
      <dgm:t>
        <a:bodyPr/>
        <a:lstStyle/>
        <a:p>
          <a:endParaRPr lang="es-CO"/>
        </a:p>
      </dgm:t>
    </dgm:pt>
    <dgm:pt modelId="{816D1528-592F-46AB-AA67-9FB780A73F06}">
      <dgm:prSet phldrT="[Texto]" custT="1"/>
      <dgm:spPr/>
      <dgm:t>
        <a:bodyPr/>
        <a:lstStyle/>
        <a:p>
          <a:r>
            <a:rPr lang="es-CO" sz="1400" dirty="0"/>
            <a:t>DECLARACION</a:t>
          </a:r>
        </a:p>
      </dgm:t>
    </dgm:pt>
    <dgm:pt modelId="{68D24AA7-1F63-4D86-B609-F48C8116E5FB}" type="parTrans" cxnId="{6D5691A3-FC4D-4209-98BF-C06F94CFA194}">
      <dgm:prSet/>
      <dgm:spPr/>
      <dgm:t>
        <a:bodyPr/>
        <a:lstStyle/>
        <a:p>
          <a:endParaRPr lang="es-CO"/>
        </a:p>
      </dgm:t>
    </dgm:pt>
    <dgm:pt modelId="{4A117BFC-DA49-484C-B87E-5E2D7565000F}" type="sibTrans" cxnId="{6D5691A3-FC4D-4209-98BF-C06F94CFA194}">
      <dgm:prSet/>
      <dgm:spPr/>
      <dgm:t>
        <a:bodyPr/>
        <a:lstStyle/>
        <a:p>
          <a:endParaRPr lang="es-CO"/>
        </a:p>
      </dgm:t>
    </dgm:pt>
    <dgm:pt modelId="{5E40DC61-3DC9-4BC5-8854-75DDFD6E5875}">
      <dgm:prSet phldrT="[Texto]" custT="1"/>
      <dgm:spPr/>
      <dgm:t>
        <a:bodyPr/>
        <a:lstStyle/>
        <a:p>
          <a:r>
            <a:rPr lang="es-CO" sz="1400" dirty="0"/>
            <a:t>CORRECCION</a:t>
          </a:r>
        </a:p>
      </dgm:t>
    </dgm:pt>
    <dgm:pt modelId="{79CD5CC0-D5EF-4BF7-9A8D-34B103557B52}" type="parTrans" cxnId="{C7A8F577-AF55-4FC4-B6E1-E0CE5299CFFF}">
      <dgm:prSet/>
      <dgm:spPr/>
      <dgm:t>
        <a:bodyPr/>
        <a:lstStyle/>
        <a:p>
          <a:endParaRPr lang="es-CO"/>
        </a:p>
      </dgm:t>
    </dgm:pt>
    <dgm:pt modelId="{B127BC2A-6356-43BB-9CEE-B734D6F911E5}" type="sibTrans" cxnId="{C7A8F577-AF55-4FC4-B6E1-E0CE5299CFFF}">
      <dgm:prSet/>
      <dgm:spPr/>
      <dgm:t>
        <a:bodyPr/>
        <a:lstStyle/>
        <a:p>
          <a:endParaRPr lang="es-CO"/>
        </a:p>
      </dgm:t>
    </dgm:pt>
    <dgm:pt modelId="{72E43FD5-F298-4BB2-A538-B3F377EDCF0A}">
      <dgm:prSet phldrT="[Texto]" custT="1"/>
      <dgm:spPr/>
      <dgm:t>
        <a:bodyPr/>
        <a:lstStyle/>
        <a:p>
          <a:r>
            <a:rPr lang="es-CO" sz="1400" dirty="0"/>
            <a:t>RESPUESTA AL REQUERIMIENTO</a:t>
          </a:r>
        </a:p>
      </dgm:t>
    </dgm:pt>
    <dgm:pt modelId="{FE4B1B51-78CF-4D95-8746-2E51881B0718}" type="parTrans" cxnId="{B41C898E-05E1-4E67-83BA-0D15AB7B689D}">
      <dgm:prSet/>
      <dgm:spPr/>
      <dgm:t>
        <a:bodyPr/>
        <a:lstStyle/>
        <a:p>
          <a:endParaRPr lang="es-CO"/>
        </a:p>
      </dgm:t>
    </dgm:pt>
    <dgm:pt modelId="{4E3C5368-95CA-45D2-93A7-6C1FC7E0896B}" type="sibTrans" cxnId="{B41C898E-05E1-4E67-83BA-0D15AB7B689D}">
      <dgm:prSet/>
      <dgm:spPr/>
      <dgm:t>
        <a:bodyPr/>
        <a:lstStyle/>
        <a:p>
          <a:endParaRPr lang="es-CO"/>
        </a:p>
      </dgm:t>
    </dgm:pt>
    <dgm:pt modelId="{68E90A9D-5142-455E-8015-FE5214C49F03}">
      <dgm:prSet phldrT="[Texto]" custT="1"/>
      <dgm:spPr/>
      <dgm:t>
        <a:bodyPr/>
        <a:lstStyle/>
        <a:p>
          <a:r>
            <a:rPr lang="es-CO" sz="1400" dirty="0"/>
            <a:t>COMPROBACION ESPECIAL</a:t>
          </a:r>
        </a:p>
      </dgm:t>
    </dgm:pt>
    <dgm:pt modelId="{F9CFBBA2-7BD8-47B1-8655-4881CF47F807}" type="parTrans" cxnId="{54DE2C86-D82A-4935-887E-29EFF527DAE9}">
      <dgm:prSet/>
      <dgm:spPr/>
      <dgm:t>
        <a:bodyPr/>
        <a:lstStyle/>
        <a:p>
          <a:endParaRPr lang="es-CO"/>
        </a:p>
      </dgm:t>
    </dgm:pt>
    <dgm:pt modelId="{834261EC-79FA-4461-9051-7A6EE3414D65}" type="sibTrans" cxnId="{54DE2C86-D82A-4935-887E-29EFF527DAE9}">
      <dgm:prSet/>
      <dgm:spPr/>
      <dgm:t>
        <a:bodyPr/>
        <a:lstStyle/>
        <a:p>
          <a:endParaRPr lang="es-CO"/>
        </a:p>
      </dgm:t>
    </dgm:pt>
    <dgm:pt modelId="{C6F4A7ED-2F2D-42A7-8B53-22CA689DB50C}" type="pres">
      <dgm:prSet presAssocID="{D8334B1F-EECB-4507-B339-6B1E9072F924}" presName="Name0" presStyleCnt="0">
        <dgm:presLayoutVars>
          <dgm:chMax val="1"/>
          <dgm:dir/>
          <dgm:animLvl val="ctr"/>
          <dgm:resizeHandles val="exact"/>
        </dgm:presLayoutVars>
      </dgm:prSet>
      <dgm:spPr/>
    </dgm:pt>
    <dgm:pt modelId="{55820934-012C-4DAD-846A-F37EFE0D8DAD}" type="pres">
      <dgm:prSet presAssocID="{FAA1C677-7B10-4556-864D-95A13C6C5AEF}" presName="centerShape" presStyleLbl="node0" presStyleIdx="0" presStyleCnt="1"/>
      <dgm:spPr/>
    </dgm:pt>
    <dgm:pt modelId="{69C24013-B544-4BD0-84E6-4B79ECCD6E6B}" type="pres">
      <dgm:prSet presAssocID="{816D1528-592F-46AB-AA67-9FB780A73F06}" presName="node" presStyleLbl="node1" presStyleIdx="0" presStyleCnt="4" custScaleX="111235">
        <dgm:presLayoutVars>
          <dgm:bulletEnabled val="1"/>
        </dgm:presLayoutVars>
      </dgm:prSet>
      <dgm:spPr/>
    </dgm:pt>
    <dgm:pt modelId="{E89944EE-8ECE-4B55-A96B-60D56970BA93}" type="pres">
      <dgm:prSet presAssocID="{816D1528-592F-46AB-AA67-9FB780A73F06}" presName="dummy" presStyleCnt="0"/>
      <dgm:spPr/>
    </dgm:pt>
    <dgm:pt modelId="{52E3FA60-06DA-43C3-A00C-C0E1D8898FCD}" type="pres">
      <dgm:prSet presAssocID="{4A117BFC-DA49-484C-B87E-5E2D7565000F}" presName="sibTrans" presStyleLbl="sibTrans2D1" presStyleIdx="0" presStyleCnt="4"/>
      <dgm:spPr/>
    </dgm:pt>
    <dgm:pt modelId="{1EF33072-6C9F-4DB9-A549-583FC754F97D}" type="pres">
      <dgm:prSet presAssocID="{5E40DC61-3DC9-4BC5-8854-75DDFD6E5875}" presName="node" presStyleLbl="node1" presStyleIdx="1" presStyleCnt="4" custScaleX="113180">
        <dgm:presLayoutVars>
          <dgm:bulletEnabled val="1"/>
        </dgm:presLayoutVars>
      </dgm:prSet>
      <dgm:spPr/>
    </dgm:pt>
    <dgm:pt modelId="{BD6FCE34-303D-4FB2-BD95-AA1DFB2EF5BD}" type="pres">
      <dgm:prSet presAssocID="{5E40DC61-3DC9-4BC5-8854-75DDFD6E5875}" presName="dummy" presStyleCnt="0"/>
      <dgm:spPr/>
    </dgm:pt>
    <dgm:pt modelId="{C8684210-DCF9-4EEC-8CD1-AFB973F32287}" type="pres">
      <dgm:prSet presAssocID="{B127BC2A-6356-43BB-9CEE-B734D6F911E5}" presName="sibTrans" presStyleLbl="sibTrans2D1" presStyleIdx="1" presStyleCnt="4"/>
      <dgm:spPr/>
    </dgm:pt>
    <dgm:pt modelId="{BD51182F-FA96-4589-97D6-2421F3845E9C}" type="pres">
      <dgm:prSet presAssocID="{72E43FD5-F298-4BB2-A538-B3F377EDCF0A}" presName="node" presStyleLbl="node1" presStyleIdx="2" presStyleCnt="4" custScaleX="131795">
        <dgm:presLayoutVars>
          <dgm:bulletEnabled val="1"/>
        </dgm:presLayoutVars>
      </dgm:prSet>
      <dgm:spPr/>
    </dgm:pt>
    <dgm:pt modelId="{6FD2CA11-1120-4F4F-8853-76C21F286190}" type="pres">
      <dgm:prSet presAssocID="{72E43FD5-F298-4BB2-A538-B3F377EDCF0A}" presName="dummy" presStyleCnt="0"/>
      <dgm:spPr/>
    </dgm:pt>
    <dgm:pt modelId="{42A23C6B-23DB-478B-AB1E-8617A4308E2F}" type="pres">
      <dgm:prSet presAssocID="{4E3C5368-95CA-45D2-93A7-6C1FC7E0896B}" presName="sibTrans" presStyleLbl="sibTrans2D1" presStyleIdx="2" presStyleCnt="4"/>
      <dgm:spPr/>
    </dgm:pt>
    <dgm:pt modelId="{7D91341F-F74A-4A3F-8EEB-B52F82034286}" type="pres">
      <dgm:prSet presAssocID="{68E90A9D-5142-455E-8015-FE5214C49F03}" presName="node" presStyleLbl="node1" presStyleIdx="3" presStyleCnt="4" custScaleX="127150">
        <dgm:presLayoutVars>
          <dgm:bulletEnabled val="1"/>
        </dgm:presLayoutVars>
      </dgm:prSet>
      <dgm:spPr/>
    </dgm:pt>
    <dgm:pt modelId="{95FA8451-7A8F-458E-943A-02DADD05EF3E}" type="pres">
      <dgm:prSet presAssocID="{68E90A9D-5142-455E-8015-FE5214C49F03}" presName="dummy" presStyleCnt="0"/>
      <dgm:spPr/>
    </dgm:pt>
    <dgm:pt modelId="{431A29E3-FBF9-420C-9125-285B22F08C95}" type="pres">
      <dgm:prSet presAssocID="{834261EC-79FA-4461-9051-7A6EE3414D65}" presName="sibTrans" presStyleLbl="sibTrans2D1" presStyleIdx="3" presStyleCnt="4"/>
      <dgm:spPr/>
    </dgm:pt>
  </dgm:ptLst>
  <dgm:cxnLst>
    <dgm:cxn modelId="{B41C898E-05E1-4E67-83BA-0D15AB7B689D}" srcId="{FAA1C677-7B10-4556-864D-95A13C6C5AEF}" destId="{72E43FD5-F298-4BB2-A538-B3F377EDCF0A}" srcOrd="2" destOrd="0" parTransId="{FE4B1B51-78CF-4D95-8746-2E51881B0718}" sibTransId="{4E3C5368-95CA-45D2-93A7-6C1FC7E0896B}"/>
    <dgm:cxn modelId="{54DE2C86-D82A-4935-887E-29EFF527DAE9}" srcId="{FAA1C677-7B10-4556-864D-95A13C6C5AEF}" destId="{68E90A9D-5142-455E-8015-FE5214C49F03}" srcOrd="3" destOrd="0" parTransId="{F9CFBBA2-7BD8-47B1-8655-4881CF47F807}" sibTransId="{834261EC-79FA-4461-9051-7A6EE3414D65}"/>
    <dgm:cxn modelId="{8CA18087-56C4-4D08-BC8C-4F86C593FD19}" type="presOf" srcId="{72E43FD5-F298-4BB2-A538-B3F377EDCF0A}" destId="{BD51182F-FA96-4589-97D6-2421F3845E9C}" srcOrd="0" destOrd="0" presId="urn:microsoft.com/office/officeart/2005/8/layout/radial6"/>
    <dgm:cxn modelId="{2FB28291-9714-4737-ADA8-08A79B0A7633}" type="presOf" srcId="{4A117BFC-DA49-484C-B87E-5E2D7565000F}" destId="{52E3FA60-06DA-43C3-A00C-C0E1D8898FCD}" srcOrd="0" destOrd="0" presId="urn:microsoft.com/office/officeart/2005/8/layout/radial6"/>
    <dgm:cxn modelId="{8820A056-70F4-4BBA-8ED0-3F3142D73B0F}" type="presOf" srcId="{834261EC-79FA-4461-9051-7A6EE3414D65}" destId="{431A29E3-FBF9-420C-9125-285B22F08C95}" srcOrd="0" destOrd="0" presId="urn:microsoft.com/office/officeart/2005/8/layout/radial6"/>
    <dgm:cxn modelId="{4FDEE5DA-998E-4CCF-B8CA-AFE9FCA971FC}" type="presOf" srcId="{4E3C5368-95CA-45D2-93A7-6C1FC7E0896B}" destId="{42A23C6B-23DB-478B-AB1E-8617A4308E2F}" srcOrd="0" destOrd="0" presId="urn:microsoft.com/office/officeart/2005/8/layout/radial6"/>
    <dgm:cxn modelId="{3C2BCAB0-5BD9-4004-8747-C98F7623DA8F}" srcId="{D8334B1F-EECB-4507-B339-6B1E9072F924}" destId="{FAA1C677-7B10-4556-864D-95A13C6C5AEF}" srcOrd="0" destOrd="0" parTransId="{A707804F-089E-4C91-A7F0-EA90DCE00F9D}" sibTransId="{48B65FA6-159B-453A-8AB8-A18AC5B15D0D}"/>
    <dgm:cxn modelId="{6EE7CD2E-D2A2-493B-A34D-536F88C18CBC}" type="presOf" srcId="{FAA1C677-7B10-4556-864D-95A13C6C5AEF}" destId="{55820934-012C-4DAD-846A-F37EFE0D8DAD}" srcOrd="0" destOrd="0" presId="urn:microsoft.com/office/officeart/2005/8/layout/radial6"/>
    <dgm:cxn modelId="{274D09B7-655F-46EF-9C14-98CBFA56059F}" type="presOf" srcId="{68E90A9D-5142-455E-8015-FE5214C49F03}" destId="{7D91341F-F74A-4A3F-8EEB-B52F82034286}" srcOrd="0" destOrd="0" presId="urn:microsoft.com/office/officeart/2005/8/layout/radial6"/>
    <dgm:cxn modelId="{6D5691A3-FC4D-4209-98BF-C06F94CFA194}" srcId="{FAA1C677-7B10-4556-864D-95A13C6C5AEF}" destId="{816D1528-592F-46AB-AA67-9FB780A73F06}" srcOrd="0" destOrd="0" parTransId="{68D24AA7-1F63-4D86-B609-F48C8116E5FB}" sibTransId="{4A117BFC-DA49-484C-B87E-5E2D7565000F}"/>
    <dgm:cxn modelId="{BAACF24A-4D71-41DA-BF95-08797C2016B2}" type="presOf" srcId="{5E40DC61-3DC9-4BC5-8854-75DDFD6E5875}" destId="{1EF33072-6C9F-4DB9-A549-583FC754F97D}" srcOrd="0" destOrd="0" presId="urn:microsoft.com/office/officeart/2005/8/layout/radial6"/>
    <dgm:cxn modelId="{4CDC2995-55F3-42F5-9D28-EFA2B489C5AF}" type="presOf" srcId="{816D1528-592F-46AB-AA67-9FB780A73F06}" destId="{69C24013-B544-4BD0-84E6-4B79ECCD6E6B}" srcOrd="0" destOrd="0" presId="urn:microsoft.com/office/officeart/2005/8/layout/radial6"/>
    <dgm:cxn modelId="{B3618FA5-CB99-4280-BC00-D97209CD7383}" type="presOf" srcId="{D8334B1F-EECB-4507-B339-6B1E9072F924}" destId="{C6F4A7ED-2F2D-42A7-8B53-22CA689DB50C}" srcOrd="0" destOrd="0" presId="urn:microsoft.com/office/officeart/2005/8/layout/radial6"/>
    <dgm:cxn modelId="{7F9AFCAA-560C-47B9-93B8-75C4C799744B}" type="presOf" srcId="{B127BC2A-6356-43BB-9CEE-B734D6F911E5}" destId="{C8684210-DCF9-4EEC-8CD1-AFB973F32287}" srcOrd="0" destOrd="0" presId="urn:microsoft.com/office/officeart/2005/8/layout/radial6"/>
    <dgm:cxn modelId="{C7A8F577-AF55-4FC4-B6E1-E0CE5299CFFF}" srcId="{FAA1C677-7B10-4556-864D-95A13C6C5AEF}" destId="{5E40DC61-3DC9-4BC5-8854-75DDFD6E5875}" srcOrd="1" destOrd="0" parTransId="{79CD5CC0-D5EF-4BF7-9A8D-34B103557B52}" sibTransId="{B127BC2A-6356-43BB-9CEE-B734D6F911E5}"/>
    <dgm:cxn modelId="{2C42347D-9F80-46F8-AE4C-D9A0246335C2}" type="presParOf" srcId="{C6F4A7ED-2F2D-42A7-8B53-22CA689DB50C}" destId="{55820934-012C-4DAD-846A-F37EFE0D8DAD}" srcOrd="0" destOrd="0" presId="urn:microsoft.com/office/officeart/2005/8/layout/radial6"/>
    <dgm:cxn modelId="{14B13A7F-C888-4979-9F4C-A813002CB794}" type="presParOf" srcId="{C6F4A7ED-2F2D-42A7-8B53-22CA689DB50C}" destId="{69C24013-B544-4BD0-84E6-4B79ECCD6E6B}" srcOrd="1" destOrd="0" presId="urn:microsoft.com/office/officeart/2005/8/layout/radial6"/>
    <dgm:cxn modelId="{9A1DE0DF-4690-42CF-9DFE-AD5401F1DB02}" type="presParOf" srcId="{C6F4A7ED-2F2D-42A7-8B53-22CA689DB50C}" destId="{E89944EE-8ECE-4B55-A96B-60D56970BA93}" srcOrd="2" destOrd="0" presId="urn:microsoft.com/office/officeart/2005/8/layout/radial6"/>
    <dgm:cxn modelId="{86CB5DEA-4B3A-42DD-A80B-C0C36197484E}" type="presParOf" srcId="{C6F4A7ED-2F2D-42A7-8B53-22CA689DB50C}" destId="{52E3FA60-06DA-43C3-A00C-C0E1D8898FCD}" srcOrd="3" destOrd="0" presId="urn:microsoft.com/office/officeart/2005/8/layout/radial6"/>
    <dgm:cxn modelId="{B12B838F-BB7E-427B-9087-0FD0CE8212B5}" type="presParOf" srcId="{C6F4A7ED-2F2D-42A7-8B53-22CA689DB50C}" destId="{1EF33072-6C9F-4DB9-A549-583FC754F97D}" srcOrd="4" destOrd="0" presId="urn:microsoft.com/office/officeart/2005/8/layout/radial6"/>
    <dgm:cxn modelId="{C9C87C97-7CC4-4F3C-9B54-D61AA3BC7066}" type="presParOf" srcId="{C6F4A7ED-2F2D-42A7-8B53-22CA689DB50C}" destId="{BD6FCE34-303D-4FB2-BD95-AA1DFB2EF5BD}" srcOrd="5" destOrd="0" presId="urn:microsoft.com/office/officeart/2005/8/layout/radial6"/>
    <dgm:cxn modelId="{578A11ED-D507-4CB7-B371-77FACD71ECEF}" type="presParOf" srcId="{C6F4A7ED-2F2D-42A7-8B53-22CA689DB50C}" destId="{C8684210-DCF9-4EEC-8CD1-AFB973F32287}" srcOrd="6" destOrd="0" presId="urn:microsoft.com/office/officeart/2005/8/layout/radial6"/>
    <dgm:cxn modelId="{578FDFAB-65D7-4EC6-8B61-79DD77318786}" type="presParOf" srcId="{C6F4A7ED-2F2D-42A7-8B53-22CA689DB50C}" destId="{BD51182F-FA96-4589-97D6-2421F3845E9C}" srcOrd="7" destOrd="0" presId="urn:microsoft.com/office/officeart/2005/8/layout/radial6"/>
    <dgm:cxn modelId="{AB769E4E-6F21-442E-970A-92527BD836D7}" type="presParOf" srcId="{C6F4A7ED-2F2D-42A7-8B53-22CA689DB50C}" destId="{6FD2CA11-1120-4F4F-8853-76C21F286190}" srcOrd="8" destOrd="0" presId="urn:microsoft.com/office/officeart/2005/8/layout/radial6"/>
    <dgm:cxn modelId="{4B6C3317-8BA0-4877-A036-B9FDEE8010F8}" type="presParOf" srcId="{C6F4A7ED-2F2D-42A7-8B53-22CA689DB50C}" destId="{42A23C6B-23DB-478B-AB1E-8617A4308E2F}" srcOrd="9" destOrd="0" presId="urn:microsoft.com/office/officeart/2005/8/layout/radial6"/>
    <dgm:cxn modelId="{AF1F0F4B-FDAA-4E4D-BCC3-E44ECDFB5550}" type="presParOf" srcId="{C6F4A7ED-2F2D-42A7-8B53-22CA689DB50C}" destId="{7D91341F-F74A-4A3F-8EEB-B52F82034286}" srcOrd="10" destOrd="0" presId="urn:microsoft.com/office/officeart/2005/8/layout/radial6"/>
    <dgm:cxn modelId="{64EBA6DC-873F-471A-A0A8-E15AF508BCEE}" type="presParOf" srcId="{C6F4A7ED-2F2D-42A7-8B53-22CA689DB50C}" destId="{95FA8451-7A8F-458E-943A-02DADD05EF3E}" srcOrd="11" destOrd="0" presId="urn:microsoft.com/office/officeart/2005/8/layout/radial6"/>
    <dgm:cxn modelId="{20E80417-3FDE-415D-AF7B-762B7B3B2293}" type="presParOf" srcId="{C6F4A7ED-2F2D-42A7-8B53-22CA689DB50C}" destId="{431A29E3-FBF9-420C-9125-285B22F08C9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568EFE-9D1C-4BF3-AD7A-BE9A01C530E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CO"/>
        </a:p>
      </dgm:t>
    </dgm:pt>
    <dgm:pt modelId="{C58C0ECB-2ED4-4691-BFA1-683C742CF474}">
      <dgm:prSet phldrT="[Texto]" custT="1"/>
      <dgm:spPr/>
      <dgm:t>
        <a:bodyPr/>
        <a:lstStyle/>
        <a:p>
          <a:r>
            <a:rPr lang="es-CO" sz="1400" dirty="0"/>
            <a:t>CONFESION</a:t>
          </a:r>
        </a:p>
      </dgm:t>
    </dgm:pt>
    <dgm:pt modelId="{CA0AEDD7-2AC5-483F-8A21-674EFA024EAE}" type="parTrans" cxnId="{EE62BAF9-6BF5-4E3F-A6A9-594C418A2A5D}">
      <dgm:prSet/>
      <dgm:spPr/>
      <dgm:t>
        <a:bodyPr/>
        <a:lstStyle/>
        <a:p>
          <a:endParaRPr lang="es-CO"/>
        </a:p>
      </dgm:t>
    </dgm:pt>
    <dgm:pt modelId="{325A6091-C4BA-4058-86D4-4F7FA8075934}" type="sibTrans" cxnId="{EE62BAF9-6BF5-4E3F-A6A9-594C418A2A5D}">
      <dgm:prSet/>
      <dgm:spPr/>
      <dgm:t>
        <a:bodyPr/>
        <a:lstStyle/>
        <a:p>
          <a:endParaRPr lang="es-CO"/>
        </a:p>
      </dgm:t>
    </dgm:pt>
    <dgm:pt modelId="{BDDE0739-9C9F-4A37-A620-9DC3F9C69A54}">
      <dgm:prSet phldrT="[Texto]" custT="1"/>
      <dgm:spPr/>
      <dgm:t>
        <a:bodyPr/>
        <a:lstStyle/>
        <a:p>
          <a:r>
            <a:rPr lang="es-CO" sz="1400" dirty="0"/>
            <a:t>TESTIMONIO</a:t>
          </a:r>
        </a:p>
      </dgm:t>
    </dgm:pt>
    <dgm:pt modelId="{55B1B23E-7C02-485E-90A7-206FED0D614C}" type="parTrans" cxnId="{C95F5D7A-979F-4246-B094-23E978B96B98}">
      <dgm:prSet/>
      <dgm:spPr/>
      <dgm:t>
        <a:bodyPr/>
        <a:lstStyle/>
        <a:p>
          <a:endParaRPr lang="es-CO"/>
        </a:p>
      </dgm:t>
    </dgm:pt>
    <dgm:pt modelId="{0322FE08-ECCF-48B6-8AEA-A2C31C9F6DAF}" type="sibTrans" cxnId="{C95F5D7A-979F-4246-B094-23E978B96B98}">
      <dgm:prSet/>
      <dgm:spPr/>
      <dgm:t>
        <a:bodyPr/>
        <a:lstStyle/>
        <a:p>
          <a:endParaRPr lang="es-CO"/>
        </a:p>
      </dgm:t>
    </dgm:pt>
    <dgm:pt modelId="{9776F9FC-F3B3-424D-8330-C3E7412D865A}">
      <dgm:prSet phldrT="[Texto]" custT="1"/>
      <dgm:spPr/>
      <dgm:t>
        <a:bodyPr/>
        <a:lstStyle/>
        <a:p>
          <a:r>
            <a:rPr lang="es-CO" sz="1400" dirty="0"/>
            <a:t>INDICIO Y PRESUNCION</a:t>
          </a:r>
        </a:p>
      </dgm:t>
    </dgm:pt>
    <dgm:pt modelId="{C345669A-A675-4CF6-8DC6-A8042775D335}" type="parTrans" cxnId="{C107A143-0A00-4954-A046-E9695432FF43}">
      <dgm:prSet/>
      <dgm:spPr/>
      <dgm:t>
        <a:bodyPr/>
        <a:lstStyle/>
        <a:p>
          <a:endParaRPr lang="es-CO"/>
        </a:p>
      </dgm:t>
    </dgm:pt>
    <dgm:pt modelId="{C1928511-F926-4C29-B081-90BD1DE871DF}" type="sibTrans" cxnId="{C107A143-0A00-4954-A046-E9695432FF43}">
      <dgm:prSet/>
      <dgm:spPr/>
      <dgm:t>
        <a:bodyPr/>
        <a:lstStyle/>
        <a:p>
          <a:endParaRPr lang="es-CO"/>
        </a:p>
      </dgm:t>
    </dgm:pt>
    <dgm:pt modelId="{806A611E-F53D-4D52-9572-716CCD65689B}">
      <dgm:prSet phldrT="[Texto]" custT="1"/>
      <dgm:spPr/>
      <dgm:t>
        <a:bodyPr/>
        <a:lstStyle/>
        <a:p>
          <a:r>
            <a:rPr lang="es-CO" sz="1400" dirty="0"/>
            <a:t>DOCUMENTAL</a:t>
          </a:r>
        </a:p>
      </dgm:t>
    </dgm:pt>
    <dgm:pt modelId="{D625690D-00D5-45BE-8D7B-5992468184F1}" type="parTrans" cxnId="{EB6EB0F3-93BD-4CB1-A5DB-A1FA74A7A0FE}">
      <dgm:prSet/>
      <dgm:spPr/>
      <dgm:t>
        <a:bodyPr/>
        <a:lstStyle/>
        <a:p>
          <a:endParaRPr lang="es-CO"/>
        </a:p>
      </dgm:t>
    </dgm:pt>
    <dgm:pt modelId="{9A5E9055-9C5E-4A5A-A586-B767ECF0E9FE}" type="sibTrans" cxnId="{EB6EB0F3-93BD-4CB1-A5DB-A1FA74A7A0FE}">
      <dgm:prSet/>
      <dgm:spPr/>
      <dgm:t>
        <a:bodyPr/>
        <a:lstStyle/>
        <a:p>
          <a:endParaRPr lang="es-CO"/>
        </a:p>
      </dgm:t>
    </dgm:pt>
    <dgm:pt modelId="{5938ECB7-85AF-49C9-93BB-42F5427592D8}">
      <dgm:prSet phldrT="[Texto]" custT="1"/>
      <dgm:spPr/>
      <dgm:t>
        <a:bodyPr/>
        <a:lstStyle/>
        <a:p>
          <a:r>
            <a:rPr lang="es-CO" sz="1400" dirty="0"/>
            <a:t>CONTABLE</a:t>
          </a:r>
        </a:p>
      </dgm:t>
    </dgm:pt>
    <dgm:pt modelId="{252FC28A-D833-46F9-A02F-3C853A28B90F}" type="parTrans" cxnId="{415A1EBB-B972-40DF-8610-2E1148637B88}">
      <dgm:prSet/>
      <dgm:spPr/>
      <dgm:t>
        <a:bodyPr/>
        <a:lstStyle/>
        <a:p>
          <a:endParaRPr lang="es-CO"/>
        </a:p>
      </dgm:t>
    </dgm:pt>
    <dgm:pt modelId="{74E5ABA9-03B0-4E0E-985E-0A5695D4DF1A}" type="sibTrans" cxnId="{415A1EBB-B972-40DF-8610-2E1148637B88}">
      <dgm:prSet/>
      <dgm:spPr/>
      <dgm:t>
        <a:bodyPr/>
        <a:lstStyle/>
        <a:p>
          <a:endParaRPr lang="es-CO"/>
        </a:p>
      </dgm:t>
    </dgm:pt>
    <dgm:pt modelId="{10B1C24F-1A97-4A71-9B1A-7607BA18CE4B}">
      <dgm:prSet phldrT="[Texto]" custT="1"/>
      <dgm:spPr/>
      <dgm:t>
        <a:bodyPr/>
        <a:lstStyle/>
        <a:p>
          <a:r>
            <a:rPr lang="es-CO" sz="1400" dirty="0"/>
            <a:t>INSPECCION TRIBUTARIA</a:t>
          </a:r>
        </a:p>
      </dgm:t>
    </dgm:pt>
    <dgm:pt modelId="{E51999A3-F983-407D-9B7B-BC18ACE42839}" type="parTrans" cxnId="{2CCE2B73-EEBB-4532-B86A-3126734E322F}">
      <dgm:prSet/>
      <dgm:spPr/>
      <dgm:t>
        <a:bodyPr/>
        <a:lstStyle/>
        <a:p>
          <a:endParaRPr lang="es-CO"/>
        </a:p>
      </dgm:t>
    </dgm:pt>
    <dgm:pt modelId="{12621716-6702-4AC0-B819-41470B0911F2}" type="sibTrans" cxnId="{2CCE2B73-EEBB-4532-B86A-3126734E322F}">
      <dgm:prSet/>
      <dgm:spPr/>
      <dgm:t>
        <a:bodyPr/>
        <a:lstStyle/>
        <a:p>
          <a:endParaRPr lang="es-CO"/>
        </a:p>
      </dgm:t>
    </dgm:pt>
    <dgm:pt modelId="{1A5DB5DD-5EC7-472F-8BC2-8B4AEA524890}">
      <dgm:prSet phldrT="[Texto]" custT="1"/>
      <dgm:spPr/>
      <dgm:t>
        <a:bodyPr/>
        <a:lstStyle/>
        <a:p>
          <a:r>
            <a:rPr lang="es-CO" sz="1400" dirty="0"/>
            <a:t>PERICIAL</a:t>
          </a:r>
        </a:p>
      </dgm:t>
    </dgm:pt>
    <dgm:pt modelId="{00B1A496-0316-4607-8E3A-E0C7D75490B5}" type="parTrans" cxnId="{008EEA94-2F03-414D-8B1C-1A7AE0DC52C3}">
      <dgm:prSet/>
      <dgm:spPr/>
      <dgm:t>
        <a:bodyPr/>
        <a:lstStyle/>
        <a:p>
          <a:endParaRPr lang="es-CO"/>
        </a:p>
      </dgm:t>
    </dgm:pt>
    <dgm:pt modelId="{D5D7FA02-65DC-42A3-AD2E-848229B7C172}" type="sibTrans" cxnId="{008EEA94-2F03-414D-8B1C-1A7AE0DC52C3}">
      <dgm:prSet/>
      <dgm:spPr/>
      <dgm:t>
        <a:bodyPr/>
        <a:lstStyle/>
        <a:p>
          <a:endParaRPr lang="es-CO"/>
        </a:p>
      </dgm:t>
    </dgm:pt>
    <dgm:pt modelId="{5BBFAD8F-F9E1-4A44-AFA2-E92D9F5D18C0}" type="pres">
      <dgm:prSet presAssocID="{66568EFE-9D1C-4BF3-AD7A-BE9A01C530E8}" presName="Name0" presStyleCnt="0">
        <dgm:presLayoutVars>
          <dgm:dir/>
          <dgm:resizeHandles val="exact"/>
        </dgm:presLayoutVars>
      </dgm:prSet>
      <dgm:spPr/>
    </dgm:pt>
    <dgm:pt modelId="{A6FEE529-098A-47D0-B90F-5D74217553A2}" type="pres">
      <dgm:prSet presAssocID="{C58C0ECB-2ED4-4691-BFA1-683C742CF474}" presName="Name5" presStyleLbl="vennNode1" presStyleIdx="0" presStyleCnt="7" custScaleX="125126" custScaleY="143808">
        <dgm:presLayoutVars>
          <dgm:bulletEnabled val="1"/>
        </dgm:presLayoutVars>
      </dgm:prSet>
      <dgm:spPr/>
    </dgm:pt>
    <dgm:pt modelId="{41A22C6D-A97D-46C5-8E84-3221EFF2A5C7}" type="pres">
      <dgm:prSet presAssocID="{325A6091-C4BA-4058-86D4-4F7FA8075934}" presName="space" presStyleCnt="0"/>
      <dgm:spPr/>
    </dgm:pt>
    <dgm:pt modelId="{12891B42-B0D1-4708-9B8F-A491D8F82975}" type="pres">
      <dgm:prSet presAssocID="{BDDE0739-9C9F-4A37-A620-9DC3F9C69A54}" presName="Name5" presStyleLbl="vennNode1" presStyleIdx="1" presStyleCnt="7" custScaleX="129082" custScaleY="140340">
        <dgm:presLayoutVars>
          <dgm:bulletEnabled val="1"/>
        </dgm:presLayoutVars>
      </dgm:prSet>
      <dgm:spPr/>
    </dgm:pt>
    <dgm:pt modelId="{6308F1A6-EB39-41B8-8147-416F8DCA523A}" type="pres">
      <dgm:prSet presAssocID="{0322FE08-ECCF-48B6-8AEA-A2C31C9F6DAF}" presName="space" presStyleCnt="0"/>
      <dgm:spPr/>
    </dgm:pt>
    <dgm:pt modelId="{D7195546-9E06-4CE7-85BC-DAF37FBB515D}" type="pres">
      <dgm:prSet presAssocID="{9776F9FC-F3B3-424D-8330-C3E7412D865A}" presName="Name5" presStyleLbl="vennNode1" presStyleIdx="2" presStyleCnt="7" custScaleX="127479" custScaleY="175887">
        <dgm:presLayoutVars>
          <dgm:bulletEnabled val="1"/>
        </dgm:presLayoutVars>
      </dgm:prSet>
      <dgm:spPr/>
    </dgm:pt>
    <dgm:pt modelId="{8360E1B9-2D66-44E3-B8D5-1A1F3FE821CC}" type="pres">
      <dgm:prSet presAssocID="{C1928511-F926-4C29-B081-90BD1DE871DF}" presName="space" presStyleCnt="0"/>
      <dgm:spPr/>
    </dgm:pt>
    <dgm:pt modelId="{ACB1D488-263D-472F-87D1-D67EE483F2FF}" type="pres">
      <dgm:prSet presAssocID="{806A611E-F53D-4D52-9572-716CCD65689B}" presName="Name5" presStyleLbl="vennNode1" presStyleIdx="3" presStyleCnt="7" custScaleX="134529" custScaleY="149217">
        <dgm:presLayoutVars>
          <dgm:bulletEnabled val="1"/>
        </dgm:presLayoutVars>
      </dgm:prSet>
      <dgm:spPr/>
    </dgm:pt>
    <dgm:pt modelId="{9608F6CF-B446-455F-98C2-149CB529A771}" type="pres">
      <dgm:prSet presAssocID="{9A5E9055-9C5E-4A5A-A586-B767ECF0E9FE}" presName="space" presStyleCnt="0"/>
      <dgm:spPr/>
    </dgm:pt>
    <dgm:pt modelId="{F7821574-1ADA-46D0-81BF-350DE041D409}" type="pres">
      <dgm:prSet presAssocID="{5938ECB7-85AF-49C9-93BB-42F5427592D8}" presName="Name5" presStyleLbl="vennNode1" presStyleIdx="4" presStyleCnt="7" custScaleX="116672" custScaleY="150244">
        <dgm:presLayoutVars>
          <dgm:bulletEnabled val="1"/>
        </dgm:presLayoutVars>
      </dgm:prSet>
      <dgm:spPr/>
    </dgm:pt>
    <dgm:pt modelId="{841CFC62-3D36-4019-B29F-10843BA1D129}" type="pres">
      <dgm:prSet presAssocID="{74E5ABA9-03B0-4E0E-985E-0A5695D4DF1A}" presName="space" presStyleCnt="0"/>
      <dgm:spPr/>
    </dgm:pt>
    <dgm:pt modelId="{9118962F-5D1B-4770-9B99-1C5356E6EEFC}" type="pres">
      <dgm:prSet presAssocID="{10B1C24F-1A97-4A71-9B1A-7607BA18CE4B}" presName="Name5" presStyleLbl="vennNode1" presStyleIdx="5" presStyleCnt="7" custScaleX="108688" custScaleY="173482">
        <dgm:presLayoutVars>
          <dgm:bulletEnabled val="1"/>
        </dgm:presLayoutVars>
      </dgm:prSet>
      <dgm:spPr/>
    </dgm:pt>
    <dgm:pt modelId="{3E9E7692-BD0D-4347-906D-226545D3EAD2}" type="pres">
      <dgm:prSet presAssocID="{12621716-6702-4AC0-B819-41470B0911F2}" presName="space" presStyleCnt="0"/>
      <dgm:spPr/>
    </dgm:pt>
    <dgm:pt modelId="{451A4B71-922D-4AF9-94E7-675CAE5D1647}" type="pres">
      <dgm:prSet presAssocID="{1A5DB5DD-5EC7-472F-8BC2-8B4AEA524890}" presName="Name5" presStyleLbl="vennNode1" presStyleIdx="6" presStyleCnt="7">
        <dgm:presLayoutVars>
          <dgm:bulletEnabled val="1"/>
        </dgm:presLayoutVars>
      </dgm:prSet>
      <dgm:spPr/>
    </dgm:pt>
  </dgm:ptLst>
  <dgm:cxnLst>
    <dgm:cxn modelId="{415A1EBB-B972-40DF-8610-2E1148637B88}" srcId="{66568EFE-9D1C-4BF3-AD7A-BE9A01C530E8}" destId="{5938ECB7-85AF-49C9-93BB-42F5427592D8}" srcOrd="4" destOrd="0" parTransId="{252FC28A-D833-46F9-A02F-3C853A28B90F}" sibTransId="{74E5ABA9-03B0-4E0E-985E-0A5695D4DF1A}"/>
    <dgm:cxn modelId="{276BDB4C-249D-4EFD-A3A2-06B81FE5B99D}" type="presOf" srcId="{5938ECB7-85AF-49C9-93BB-42F5427592D8}" destId="{F7821574-1ADA-46D0-81BF-350DE041D409}" srcOrd="0" destOrd="0" presId="urn:microsoft.com/office/officeart/2005/8/layout/venn3"/>
    <dgm:cxn modelId="{A5CDE518-64E9-4C66-8FAC-130AE82080F7}" type="presOf" srcId="{10B1C24F-1A97-4A71-9B1A-7607BA18CE4B}" destId="{9118962F-5D1B-4770-9B99-1C5356E6EEFC}" srcOrd="0" destOrd="0" presId="urn:microsoft.com/office/officeart/2005/8/layout/venn3"/>
    <dgm:cxn modelId="{21971133-B01A-4FE0-8F6D-E7A24BE76B6F}" type="presOf" srcId="{806A611E-F53D-4D52-9572-716CCD65689B}" destId="{ACB1D488-263D-472F-87D1-D67EE483F2FF}" srcOrd="0" destOrd="0" presId="urn:microsoft.com/office/officeart/2005/8/layout/venn3"/>
    <dgm:cxn modelId="{F68B16B8-60E9-4C97-822A-9B29B08E3E0F}" type="presOf" srcId="{C58C0ECB-2ED4-4691-BFA1-683C742CF474}" destId="{A6FEE529-098A-47D0-B90F-5D74217553A2}" srcOrd="0" destOrd="0" presId="urn:microsoft.com/office/officeart/2005/8/layout/venn3"/>
    <dgm:cxn modelId="{9CD17D25-669E-46F7-BC00-F59207233DE0}" type="presOf" srcId="{66568EFE-9D1C-4BF3-AD7A-BE9A01C530E8}" destId="{5BBFAD8F-F9E1-4A44-AFA2-E92D9F5D18C0}" srcOrd="0" destOrd="0" presId="urn:microsoft.com/office/officeart/2005/8/layout/venn3"/>
    <dgm:cxn modelId="{4D0A0738-922B-4553-8345-B20B2B3948CF}" type="presOf" srcId="{9776F9FC-F3B3-424D-8330-C3E7412D865A}" destId="{D7195546-9E06-4CE7-85BC-DAF37FBB515D}" srcOrd="0" destOrd="0" presId="urn:microsoft.com/office/officeart/2005/8/layout/venn3"/>
    <dgm:cxn modelId="{2CCE2B73-EEBB-4532-B86A-3126734E322F}" srcId="{66568EFE-9D1C-4BF3-AD7A-BE9A01C530E8}" destId="{10B1C24F-1A97-4A71-9B1A-7607BA18CE4B}" srcOrd="5" destOrd="0" parTransId="{E51999A3-F983-407D-9B7B-BC18ACE42839}" sibTransId="{12621716-6702-4AC0-B819-41470B0911F2}"/>
    <dgm:cxn modelId="{CA33A0AA-D4C5-4F02-BE58-2F12B37763B3}" type="presOf" srcId="{BDDE0739-9C9F-4A37-A620-9DC3F9C69A54}" destId="{12891B42-B0D1-4708-9B8F-A491D8F82975}" srcOrd="0" destOrd="0" presId="urn:microsoft.com/office/officeart/2005/8/layout/venn3"/>
    <dgm:cxn modelId="{008EEA94-2F03-414D-8B1C-1A7AE0DC52C3}" srcId="{66568EFE-9D1C-4BF3-AD7A-BE9A01C530E8}" destId="{1A5DB5DD-5EC7-472F-8BC2-8B4AEA524890}" srcOrd="6" destOrd="0" parTransId="{00B1A496-0316-4607-8E3A-E0C7D75490B5}" sibTransId="{D5D7FA02-65DC-42A3-AD2E-848229B7C172}"/>
    <dgm:cxn modelId="{C107A143-0A00-4954-A046-E9695432FF43}" srcId="{66568EFE-9D1C-4BF3-AD7A-BE9A01C530E8}" destId="{9776F9FC-F3B3-424D-8330-C3E7412D865A}" srcOrd="2" destOrd="0" parTransId="{C345669A-A675-4CF6-8DC6-A8042775D335}" sibTransId="{C1928511-F926-4C29-B081-90BD1DE871DF}"/>
    <dgm:cxn modelId="{B3B1E611-023E-4FD9-A419-B768C304A128}" type="presOf" srcId="{1A5DB5DD-5EC7-472F-8BC2-8B4AEA524890}" destId="{451A4B71-922D-4AF9-94E7-675CAE5D1647}" srcOrd="0" destOrd="0" presId="urn:microsoft.com/office/officeart/2005/8/layout/venn3"/>
    <dgm:cxn modelId="{C95F5D7A-979F-4246-B094-23E978B96B98}" srcId="{66568EFE-9D1C-4BF3-AD7A-BE9A01C530E8}" destId="{BDDE0739-9C9F-4A37-A620-9DC3F9C69A54}" srcOrd="1" destOrd="0" parTransId="{55B1B23E-7C02-485E-90A7-206FED0D614C}" sibTransId="{0322FE08-ECCF-48B6-8AEA-A2C31C9F6DAF}"/>
    <dgm:cxn modelId="{EE62BAF9-6BF5-4E3F-A6A9-594C418A2A5D}" srcId="{66568EFE-9D1C-4BF3-AD7A-BE9A01C530E8}" destId="{C58C0ECB-2ED4-4691-BFA1-683C742CF474}" srcOrd="0" destOrd="0" parTransId="{CA0AEDD7-2AC5-483F-8A21-674EFA024EAE}" sibTransId="{325A6091-C4BA-4058-86D4-4F7FA8075934}"/>
    <dgm:cxn modelId="{EB6EB0F3-93BD-4CB1-A5DB-A1FA74A7A0FE}" srcId="{66568EFE-9D1C-4BF3-AD7A-BE9A01C530E8}" destId="{806A611E-F53D-4D52-9572-716CCD65689B}" srcOrd="3" destOrd="0" parTransId="{D625690D-00D5-45BE-8D7B-5992468184F1}" sibTransId="{9A5E9055-9C5E-4A5A-A586-B767ECF0E9FE}"/>
    <dgm:cxn modelId="{B72444A0-042F-45D9-80A8-29A6B6F6920D}" type="presParOf" srcId="{5BBFAD8F-F9E1-4A44-AFA2-E92D9F5D18C0}" destId="{A6FEE529-098A-47D0-B90F-5D74217553A2}" srcOrd="0" destOrd="0" presId="urn:microsoft.com/office/officeart/2005/8/layout/venn3"/>
    <dgm:cxn modelId="{1A7B387C-B562-4549-9EA9-EFDEC936CD98}" type="presParOf" srcId="{5BBFAD8F-F9E1-4A44-AFA2-E92D9F5D18C0}" destId="{41A22C6D-A97D-46C5-8E84-3221EFF2A5C7}" srcOrd="1" destOrd="0" presId="urn:microsoft.com/office/officeart/2005/8/layout/venn3"/>
    <dgm:cxn modelId="{8CD468D0-D09D-4D1C-AF74-D52A20E58C43}" type="presParOf" srcId="{5BBFAD8F-F9E1-4A44-AFA2-E92D9F5D18C0}" destId="{12891B42-B0D1-4708-9B8F-A491D8F82975}" srcOrd="2" destOrd="0" presId="urn:microsoft.com/office/officeart/2005/8/layout/venn3"/>
    <dgm:cxn modelId="{4D7A08BC-2520-47B7-9DBD-875619E76733}" type="presParOf" srcId="{5BBFAD8F-F9E1-4A44-AFA2-E92D9F5D18C0}" destId="{6308F1A6-EB39-41B8-8147-416F8DCA523A}" srcOrd="3" destOrd="0" presId="urn:microsoft.com/office/officeart/2005/8/layout/venn3"/>
    <dgm:cxn modelId="{E8242550-F3F9-441A-8AB0-38127C99D745}" type="presParOf" srcId="{5BBFAD8F-F9E1-4A44-AFA2-E92D9F5D18C0}" destId="{D7195546-9E06-4CE7-85BC-DAF37FBB515D}" srcOrd="4" destOrd="0" presId="urn:microsoft.com/office/officeart/2005/8/layout/venn3"/>
    <dgm:cxn modelId="{6E99C959-FD96-4FDA-A8D2-5A3D2A7D6F6C}" type="presParOf" srcId="{5BBFAD8F-F9E1-4A44-AFA2-E92D9F5D18C0}" destId="{8360E1B9-2D66-44E3-B8D5-1A1F3FE821CC}" srcOrd="5" destOrd="0" presId="urn:microsoft.com/office/officeart/2005/8/layout/venn3"/>
    <dgm:cxn modelId="{162C5B4F-4CE4-4884-902B-8F903630E805}" type="presParOf" srcId="{5BBFAD8F-F9E1-4A44-AFA2-E92D9F5D18C0}" destId="{ACB1D488-263D-472F-87D1-D67EE483F2FF}" srcOrd="6" destOrd="0" presId="urn:microsoft.com/office/officeart/2005/8/layout/venn3"/>
    <dgm:cxn modelId="{F79176B6-0DEE-43BE-A6FA-28B6005DD659}" type="presParOf" srcId="{5BBFAD8F-F9E1-4A44-AFA2-E92D9F5D18C0}" destId="{9608F6CF-B446-455F-98C2-149CB529A771}" srcOrd="7" destOrd="0" presId="urn:microsoft.com/office/officeart/2005/8/layout/venn3"/>
    <dgm:cxn modelId="{C2CB4E26-949E-43CB-9A3C-8BC4D4040DCE}" type="presParOf" srcId="{5BBFAD8F-F9E1-4A44-AFA2-E92D9F5D18C0}" destId="{F7821574-1ADA-46D0-81BF-350DE041D409}" srcOrd="8" destOrd="0" presId="urn:microsoft.com/office/officeart/2005/8/layout/venn3"/>
    <dgm:cxn modelId="{F2F79B43-5E3E-4EB4-AEFC-196D9ABD096C}" type="presParOf" srcId="{5BBFAD8F-F9E1-4A44-AFA2-E92D9F5D18C0}" destId="{841CFC62-3D36-4019-B29F-10843BA1D129}" srcOrd="9" destOrd="0" presId="urn:microsoft.com/office/officeart/2005/8/layout/venn3"/>
    <dgm:cxn modelId="{0DE7F58D-70E3-430B-AFF1-82497E400E68}" type="presParOf" srcId="{5BBFAD8F-F9E1-4A44-AFA2-E92D9F5D18C0}" destId="{9118962F-5D1B-4770-9B99-1C5356E6EEFC}" srcOrd="10" destOrd="0" presId="urn:microsoft.com/office/officeart/2005/8/layout/venn3"/>
    <dgm:cxn modelId="{363D2BDF-67D4-4321-814F-1A3FF71B929F}" type="presParOf" srcId="{5BBFAD8F-F9E1-4A44-AFA2-E92D9F5D18C0}" destId="{3E9E7692-BD0D-4347-906D-226545D3EAD2}" srcOrd="11" destOrd="0" presId="urn:microsoft.com/office/officeart/2005/8/layout/venn3"/>
    <dgm:cxn modelId="{D778D3A2-6AC9-4EB2-AD9B-E51F94C06E20}" type="presParOf" srcId="{5BBFAD8F-F9E1-4A44-AFA2-E92D9F5D18C0}" destId="{451A4B71-922D-4AF9-94E7-675CAE5D1647}"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1C3430-D403-4493-B60E-A2C895521C1E}"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s-CO"/>
        </a:p>
      </dgm:t>
    </dgm:pt>
    <dgm:pt modelId="{00ED55B8-5A64-485D-9857-E9759B4B7024}">
      <dgm:prSet phldrT="[Texto]" custT="1"/>
      <dgm:spPr/>
      <dgm:t>
        <a:bodyPr/>
        <a:lstStyle/>
        <a:p>
          <a:r>
            <a:rPr lang="es-CO" sz="1600" dirty="0"/>
            <a:t>HECHOS CONFESADOS</a:t>
          </a:r>
        </a:p>
      </dgm:t>
    </dgm:pt>
    <dgm:pt modelId="{3960BB23-DE59-47A4-A97F-3713CFABF7F9}" type="parTrans" cxnId="{5C198B91-E647-4B79-A7FD-4863DE76BE3C}">
      <dgm:prSet/>
      <dgm:spPr/>
      <dgm:t>
        <a:bodyPr/>
        <a:lstStyle/>
        <a:p>
          <a:endParaRPr lang="es-CO" sz="4000"/>
        </a:p>
      </dgm:t>
    </dgm:pt>
    <dgm:pt modelId="{FBDC44BB-33C4-4044-B7E9-184849DEE940}" type="sibTrans" cxnId="{5C198B91-E647-4B79-A7FD-4863DE76BE3C}">
      <dgm:prSet/>
      <dgm:spPr/>
      <dgm:t>
        <a:bodyPr/>
        <a:lstStyle/>
        <a:p>
          <a:endParaRPr lang="es-CO" sz="4000"/>
        </a:p>
      </dgm:t>
    </dgm:pt>
    <dgm:pt modelId="{3286578C-1378-4F0D-9541-2AD229AC1F0B}">
      <dgm:prSet phldrT="[Texto]" custT="1"/>
      <dgm:spPr/>
      <dgm:t>
        <a:bodyPr/>
        <a:lstStyle/>
        <a:p>
          <a:r>
            <a:rPr lang="es-CO" sz="1600" dirty="0"/>
            <a:t>PERJUDICAN AL CONTRIBUYENTE</a:t>
          </a:r>
        </a:p>
      </dgm:t>
    </dgm:pt>
    <dgm:pt modelId="{0FE51D53-CE6A-48BD-9187-2E47121A4D1C}" type="parTrans" cxnId="{9DDD6C64-64FE-41A3-B2B5-9461A5EB0DA2}">
      <dgm:prSet custT="1"/>
      <dgm:spPr/>
      <dgm:t>
        <a:bodyPr/>
        <a:lstStyle/>
        <a:p>
          <a:endParaRPr lang="es-CO" sz="1400"/>
        </a:p>
      </dgm:t>
    </dgm:pt>
    <dgm:pt modelId="{335A5E1F-D0BB-4518-95B8-C049B930BD93}" type="sibTrans" cxnId="{9DDD6C64-64FE-41A3-B2B5-9461A5EB0DA2}">
      <dgm:prSet/>
      <dgm:spPr/>
      <dgm:t>
        <a:bodyPr/>
        <a:lstStyle/>
        <a:p>
          <a:endParaRPr lang="es-CO" sz="4000"/>
        </a:p>
      </dgm:t>
    </dgm:pt>
    <dgm:pt modelId="{9B4BCD65-F764-4B1F-B1F2-B54F8B4EA3DC}">
      <dgm:prSet phldrT="[Texto]" custT="1"/>
      <dgm:spPr/>
      <dgm:t>
        <a:bodyPr/>
        <a:lstStyle/>
        <a:p>
          <a:r>
            <a:rPr lang="es-CO" sz="1600" dirty="0"/>
            <a:t>ESCRITO</a:t>
          </a:r>
        </a:p>
      </dgm:t>
    </dgm:pt>
    <dgm:pt modelId="{B4E44C0F-C78F-4D2B-84C2-8B6232390BF3}" type="parTrans" cxnId="{6F327935-B668-4E30-ABF1-6A77FF9714BF}">
      <dgm:prSet custT="1"/>
      <dgm:spPr/>
      <dgm:t>
        <a:bodyPr/>
        <a:lstStyle/>
        <a:p>
          <a:endParaRPr lang="es-CO" sz="1400"/>
        </a:p>
      </dgm:t>
    </dgm:pt>
    <dgm:pt modelId="{390D16DA-3459-481B-AB5B-C16EDFA0167D}" type="sibTrans" cxnId="{6F327935-B668-4E30-ABF1-6A77FF9714BF}">
      <dgm:prSet/>
      <dgm:spPr/>
      <dgm:t>
        <a:bodyPr/>
        <a:lstStyle/>
        <a:p>
          <a:endParaRPr lang="es-CO" sz="4000"/>
        </a:p>
      </dgm:t>
    </dgm:pt>
    <dgm:pt modelId="{94D9E1FD-4F65-446F-940A-FD8C9B3ED165}">
      <dgm:prSet phldrT="[Texto]" custT="1"/>
      <dgm:spPr/>
      <dgm:t>
        <a:bodyPr/>
        <a:lstStyle/>
        <a:p>
          <a:r>
            <a:rPr lang="es-CO" sz="1600" dirty="0"/>
            <a:t>PLENA PRUEBA</a:t>
          </a:r>
        </a:p>
      </dgm:t>
    </dgm:pt>
    <dgm:pt modelId="{46541DB9-9150-4E51-8A9F-91C0CC4F5EAA}" type="parTrans" cxnId="{1D45940F-D302-4198-99C9-A153B92B317C}">
      <dgm:prSet custT="1"/>
      <dgm:spPr/>
      <dgm:t>
        <a:bodyPr/>
        <a:lstStyle/>
        <a:p>
          <a:endParaRPr lang="es-CO" sz="1400"/>
        </a:p>
      </dgm:t>
    </dgm:pt>
    <dgm:pt modelId="{68CD09AD-7D14-4EBC-9625-D57E7C66C5B5}" type="sibTrans" cxnId="{1D45940F-D302-4198-99C9-A153B92B317C}">
      <dgm:prSet/>
      <dgm:spPr/>
      <dgm:t>
        <a:bodyPr/>
        <a:lstStyle/>
        <a:p>
          <a:endParaRPr lang="es-CO" sz="4000"/>
        </a:p>
      </dgm:t>
    </dgm:pt>
    <dgm:pt modelId="{43B1CC21-7AEB-41C8-9689-532B2B3D2C1F}">
      <dgm:prSet phldrT="[Texto]" custT="1"/>
      <dgm:spPr/>
      <dgm:t>
        <a:bodyPr/>
        <a:lstStyle/>
        <a:p>
          <a:r>
            <a:rPr lang="es-CO" sz="1600" dirty="0"/>
            <a:t>ERROR , FUERZA DOLO DE UN TERCERO O FALSEDAD</a:t>
          </a:r>
        </a:p>
      </dgm:t>
    </dgm:pt>
    <dgm:pt modelId="{A89F1FD2-47E1-44BB-834F-BF18B3D87821}" type="parTrans" cxnId="{27F27112-346E-4CA3-88CC-6075184289BF}">
      <dgm:prSet custT="1"/>
      <dgm:spPr/>
      <dgm:t>
        <a:bodyPr/>
        <a:lstStyle/>
        <a:p>
          <a:endParaRPr lang="es-CO" sz="1400"/>
        </a:p>
      </dgm:t>
    </dgm:pt>
    <dgm:pt modelId="{4A49EEEF-67CB-45DD-82FD-4E9A1B8B0560}" type="sibTrans" cxnId="{27F27112-346E-4CA3-88CC-6075184289BF}">
      <dgm:prSet/>
      <dgm:spPr/>
      <dgm:t>
        <a:bodyPr/>
        <a:lstStyle/>
        <a:p>
          <a:endParaRPr lang="es-CO" sz="4000"/>
        </a:p>
      </dgm:t>
    </dgm:pt>
    <dgm:pt modelId="{FD1771FA-BC7C-4A54-8007-B37EB69BC756}" type="pres">
      <dgm:prSet presAssocID="{CC1C3430-D403-4493-B60E-A2C895521C1E}" presName="Name0" presStyleCnt="0">
        <dgm:presLayoutVars>
          <dgm:chMax val="1"/>
          <dgm:dir/>
          <dgm:animLvl val="ctr"/>
          <dgm:resizeHandles val="exact"/>
        </dgm:presLayoutVars>
      </dgm:prSet>
      <dgm:spPr/>
    </dgm:pt>
    <dgm:pt modelId="{90D9F931-FC88-4010-93DD-B42087925A92}" type="pres">
      <dgm:prSet presAssocID="{00ED55B8-5A64-485D-9857-E9759B4B7024}" presName="centerShape" presStyleLbl="node0" presStyleIdx="0" presStyleCnt="1" custScaleX="120341" custScaleY="120335"/>
      <dgm:spPr/>
    </dgm:pt>
    <dgm:pt modelId="{92114BF7-A03F-4E50-B4C4-4C9863EEF53F}" type="pres">
      <dgm:prSet presAssocID="{0FE51D53-CE6A-48BD-9187-2E47121A4D1C}" presName="parTrans" presStyleLbl="sibTrans2D1" presStyleIdx="0" presStyleCnt="4"/>
      <dgm:spPr/>
    </dgm:pt>
    <dgm:pt modelId="{CEFE4516-83A3-4687-89F8-F850715460D7}" type="pres">
      <dgm:prSet presAssocID="{0FE51D53-CE6A-48BD-9187-2E47121A4D1C}" presName="connectorText" presStyleLbl="sibTrans2D1" presStyleIdx="0" presStyleCnt="4"/>
      <dgm:spPr/>
    </dgm:pt>
    <dgm:pt modelId="{E12E6304-F1F9-4017-85FC-2410DECDAE11}" type="pres">
      <dgm:prSet presAssocID="{3286578C-1378-4F0D-9541-2AD229AC1F0B}" presName="node" presStyleLbl="node1" presStyleIdx="0" presStyleCnt="4" custScaleX="156979">
        <dgm:presLayoutVars>
          <dgm:bulletEnabled val="1"/>
        </dgm:presLayoutVars>
      </dgm:prSet>
      <dgm:spPr/>
    </dgm:pt>
    <dgm:pt modelId="{A233A845-FDBC-481C-B820-C4C049808946}" type="pres">
      <dgm:prSet presAssocID="{B4E44C0F-C78F-4D2B-84C2-8B6232390BF3}" presName="parTrans" presStyleLbl="sibTrans2D1" presStyleIdx="1" presStyleCnt="4"/>
      <dgm:spPr/>
    </dgm:pt>
    <dgm:pt modelId="{05C1743C-01ED-4989-BD7F-CA9351936BE1}" type="pres">
      <dgm:prSet presAssocID="{B4E44C0F-C78F-4D2B-84C2-8B6232390BF3}" presName="connectorText" presStyleLbl="sibTrans2D1" presStyleIdx="1" presStyleCnt="4"/>
      <dgm:spPr/>
    </dgm:pt>
    <dgm:pt modelId="{A722C856-8FEF-4BB0-A481-E3849391E1F9}" type="pres">
      <dgm:prSet presAssocID="{9B4BCD65-F764-4B1F-B1F2-B54F8B4EA3DC}" presName="node" presStyleLbl="node1" presStyleIdx="1" presStyleCnt="4">
        <dgm:presLayoutVars>
          <dgm:bulletEnabled val="1"/>
        </dgm:presLayoutVars>
      </dgm:prSet>
      <dgm:spPr/>
    </dgm:pt>
    <dgm:pt modelId="{940353A1-B57A-473B-9539-063056D31996}" type="pres">
      <dgm:prSet presAssocID="{46541DB9-9150-4E51-8A9F-91C0CC4F5EAA}" presName="parTrans" presStyleLbl="sibTrans2D1" presStyleIdx="2" presStyleCnt="4"/>
      <dgm:spPr/>
    </dgm:pt>
    <dgm:pt modelId="{DC69F6A4-5FF0-4CA6-8132-DE75DEC4AA50}" type="pres">
      <dgm:prSet presAssocID="{46541DB9-9150-4E51-8A9F-91C0CC4F5EAA}" presName="connectorText" presStyleLbl="sibTrans2D1" presStyleIdx="2" presStyleCnt="4"/>
      <dgm:spPr/>
    </dgm:pt>
    <dgm:pt modelId="{B691CCAC-2976-42D6-B497-4A6ADC63BBD6}" type="pres">
      <dgm:prSet presAssocID="{94D9E1FD-4F65-446F-940A-FD8C9B3ED165}" presName="node" presStyleLbl="node1" presStyleIdx="2" presStyleCnt="4">
        <dgm:presLayoutVars>
          <dgm:bulletEnabled val="1"/>
        </dgm:presLayoutVars>
      </dgm:prSet>
      <dgm:spPr/>
    </dgm:pt>
    <dgm:pt modelId="{B5E8CAD4-7BA9-45B6-A78C-061125B14F01}" type="pres">
      <dgm:prSet presAssocID="{A89F1FD2-47E1-44BB-834F-BF18B3D87821}" presName="parTrans" presStyleLbl="sibTrans2D1" presStyleIdx="3" presStyleCnt="4"/>
      <dgm:spPr/>
    </dgm:pt>
    <dgm:pt modelId="{C7D77743-6D86-4E3B-8C5C-B01376027B4A}" type="pres">
      <dgm:prSet presAssocID="{A89F1FD2-47E1-44BB-834F-BF18B3D87821}" presName="connectorText" presStyleLbl="sibTrans2D1" presStyleIdx="3" presStyleCnt="4"/>
      <dgm:spPr/>
    </dgm:pt>
    <dgm:pt modelId="{29F0BA35-641C-4A6A-8270-94FB56376FE9}" type="pres">
      <dgm:prSet presAssocID="{43B1CC21-7AEB-41C8-9689-532B2B3D2C1F}" presName="node" presStyleLbl="node1" presStyleIdx="3" presStyleCnt="4" custScaleX="115992">
        <dgm:presLayoutVars>
          <dgm:bulletEnabled val="1"/>
        </dgm:presLayoutVars>
      </dgm:prSet>
      <dgm:spPr/>
    </dgm:pt>
  </dgm:ptLst>
  <dgm:cxnLst>
    <dgm:cxn modelId="{0A501262-4B2F-4006-8A2E-E00734355F3A}" type="presOf" srcId="{46541DB9-9150-4E51-8A9F-91C0CC4F5EAA}" destId="{DC69F6A4-5FF0-4CA6-8132-DE75DEC4AA50}" srcOrd="1" destOrd="0" presId="urn:microsoft.com/office/officeart/2005/8/layout/radial5"/>
    <dgm:cxn modelId="{5C198B91-E647-4B79-A7FD-4863DE76BE3C}" srcId="{CC1C3430-D403-4493-B60E-A2C895521C1E}" destId="{00ED55B8-5A64-485D-9857-E9759B4B7024}" srcOrd="0" destOrd="0" parTransId="{3960BB23-DE59-47A4-A97F-3713CFABF7F9}" sibTransId="{FBDC44BB-33C4-4044-B7E9-184849DEE940}"/>
    <dgm:cxn modelId="{A70EBFD9-E156-4D07-86FA-65E7D94EB4B3}" type="presOf" srcId="{9B4BCD65-F764-4B1F-B1F2-B54F8B4EA3DC}" destId="{A722C856-8FEF-4BB0-A481-E3849391E1F9}" srcOrd="0" destOrd="0" presId="urn:microsoft.com/office/officeart/2005/8/layout/radial5"/>
    <dgm:cxn modelId="{91542A42-CC3C-4628-B0F3-EECCA8BD5A92}" type="presOf" srcId="{46541DB9-9150-4E51-8A9F-91C0CC4F5EAA}" destId="{940353A1-B57A-473B-9539-063056D31996}" srcOrd="0" destOrd="0" presId="urn:microsoft.com/office/officeart/2005/8/layout/radial5"/>
    <dgm:cxn modelId="{27F27112-346E-4CA3-88CC-6075184289BF}" srcId="{00ED55B8-5A64-485D-9857-E9759B4B7024}" destId="{43B1CC21-7AEB-41C8-9689-532B2B3D2C1F}" srcOrd="3" destOrd="0" parTransId="{A89F1FD2-47E1-44BB-834F-BF18B3D87821}" sibTransId="{4A49EEEF-67CB-45DD-82FD-4E9A1B8B0560}"/>
    <dgm:cxn modelId="{1D45940F-D302-4198-99C9-A153B92B317C}" srcId="{00ED55B8-5A64-485D-9857-E9759B4B7024}" destId="{94D9E1FD-4F65-446F-940A-FD8C9B3ED165}" srcOrd="2" destOrd="0" parTransId="{46541DB9-9150-4E51-8A9F-91C0CC4F5EAA}" sibTransId="{68CD09AD-7D14-4EBC-9625-D57E7C66C5B5}"/>
    <dgm:cxn modelId="{9CB70A2E-4C4C-4F1C-B7D5-808F28B6DD19}" type="presOf" srcId="{0FE51D53-CE6A-48BD-9187-2E47121A4D1C}" destId="{92114BF7-A03F-4E50-B4C4-4C9863EEF53F}" srcOrd="0" destOrd="0" presId="urn:microsoft.com/office/officeart/2005/8/layout/radial5"/>
    <dgm:cxn modelId="{6F327935-B668-4E30-ABF1-6A77FF9714BF}" srcId="{00ED55B8-5A64-485D-9857-E9759B4B7024}" destId="{9B4BCD65-F764-4B1F-B1F2-B54F8B4EA3DC}" srcOrd="1" destOrd="0" parTransId="{B4E44C0F-C78F-4D2B-84C2-8B6232390BF3}" sibTransId="{390D16DA-3459-481B-AB5B-C16EDFA0167D}"/>
    <dgm:cxn modelId="{9DDD6C64-64FE-41A3-B2B5-9461A5EB0DA2}" srcId="{00ED55B8-5A64-485D-9857-E9759B4B7024}" destId="{3286578C-1378-4F0D-9541-2AD229AC1F0B}" srcOrd="0" destOrd="0" parTransId="{0FE51D53-CE6A-48BD-9187-2E47121A4D1C}" sibTransId="{335A5E1F-D0BB-4518-95B8-C049B930BD93}"/>
    <dgm:cxn modelId="{CE75BF57-7A53-4658-94D6-DE23D33BD9B8}" type="presOf" srcId="{A89F1FD2-47E1-44BB-834F-BF18B3D87821}" destId="{B5E8CAD4-7BA9-45B6-A78C-061125B14F01}" srcOrd="0" destOrd="0" presId="urn:microsoft.com/office/officeart/2005/8/layout/radial5"/>
    <dgm:cxn modelId="{6B6BEA98-2A72-4E09-BD84-B689A54E7815}" type="presOf" srcId="{43B1CC21-7AEB-41C8-9689-532B2B3D2C1F}" destId="{29F0BA35-641C-4A6A-8270-94FB56376FE9}" srcOrd="0" destOrd="0" presId="urn:microsoft.com/office/officeart/2005/8/layout/radial5"/>
    <dgm:cxn modelId="{C1919E3F-859F-4AC1-AD2F-8B349DED60A6}" type="presOf" srcId="{B4E44C0F-C78F-4D2B-84C2-8B6232390BF3}" destId="{05C1743C-01ED-4989-BD7F-CA9351936BE1}" srcOrd="1" destOrd="0" presId="urn:microsoft.com/office/officeart/2005/8/layout/radial5"/>
    <dgm:cxn modelId="{3D2111FB-7F2C-4CA7-8222-DD2969318790}" type="presOf" srcId="{3286578C-1378-4F0D-9541-2AD229AC1F0B}" destId="{E12E6304-F1F9-4017-85FC-2410DECDAE11}" srcOrd="0" destOrd="0" presId="urn:microsoft.com/office/officeart/2005/8/layout/radial5"/>
    <dgm:cxn modelId="{E534E534-0771-4380-B4A8-580F7CBCFD87}" type="presOf" srcId="{B4E44C0F-C78F-4D2B-84C2-8B6232390BF3}" destId="{A233A845-FDBC-481C-B820-C4C049808946}" srcOrd="0" destOrd="0" presId="urn:microsoft.com/office/officeart/2005/8/layout/radial5"/>
    <dgm:cxn modelId="{4ED03513-5529-4B6E-995D-7F98DB9CCAB3}" type="presOf" srcId="{CC1C3430-D403-4493-B60E-A2C895521C1E}" destId="{FD1771FA-BC7C-4A54-8007-B37EB69BC756}" srcOrd="0" destOrd="0" presId="urn:microsoft.com/office/officeart/2005/8/layout/radial5"/>
    <dgm:cxn modelId="{E207945B-6E97-44DB-A740-937DF63267A8}" type="presOf" srcId="{94D9E1FD-4F65-446F-940A-FD8C9B3ED165}" destId="{B691CCAC-2976-42D6-B497-4A6ADC63BBD6}" srcOrd="0" destOrd="0" presId="urn:microsoft.com/office/officeart/2005/8/layout/radial5"/>
    <dgm:cxn modelId="{6D3D5135-5365-44CC-8732-3AA0959FF3C9}" type="presOf" srcId="{A89F1FD2-47E1-44BB-834F-BF18B3D87821}" destId="{C7D77743-6D86-4E3B-8C5C-B01376027B4A}" srcOrd="1" destOrd="0" presId="urn:microsoft.com/office/officeart/2005/8/layout/radial5"/>
    <dgm:cxn modelId="{3C8831CB-EDB0-48B4-86A7-798239466126}" type="presOf" srcId="{00ED55B8-5A64-485D-9857-E9759B4B7024}" destId="{90D9F931-FC88-4010-93DD-B42087925A92}" srcOrd="0" destOrd="0" presId="urn:microsoft.com/office/officeart/2005/8/layout/radial5"/>
    <dgm:cxn modelId="{5492A41A-D6E2-401A-90B1-924B357F6CEA}" type="presOf" srcId="{0FE51D53-CE6A-48BD-9187-2E47121A4D1C}" destId="{CEFE4516-83A3-4687-89F8-F850715460D7}" srcOrd="1" destOrd="0" presId="urn:microsoft.com/office/officeart/2005/8/layout/radial5"/>
    <dgm:cxn modelId="{E0038858-036C-4E15-B349-4B7FB5693E1C}" type="presParOf" srcId="{FD1771FA-BC7C-4A54-8007-B37EB69BC756}" destId="{90D9F931-FC88-4010-93DD-B42087925A92}" srcOrd="0" destOrd="0" presId="urn:microsoft.com/office/officeart/2005/8/layout/radial5"/>
    <dgm:cxn modelId="{56C7E7D3-00F3-4AEA-9937-45A162316DC5}" type="presParOf" srcId="{FD1771FA-BC7C-4A54-8007-B37EB69BC756}" destId="{92114BF7-A03F-4E50-B4C4-4C9863EEF53F}" srcOrd="1" destOrd="0" presId="urn:microsoft.com/office/officeart/2005/8/layout/radial5"/>
    <dgm:cxn modelId="{92B2228E-8B88-47EB-9766-6380D7E38C93}" type="presParOf" srcId="{92114BF7-A03F-4E50-B4C4-4C9863EEF53F}" destId="{CEFE4516-83A3-4687-89F8-F850715460D7}" srcOrd="0" destOrd="0" presId="urn:microsoft.com/office/officeart/2005/8/layout/radial5"/>
    <dgm:cxn modelId="{DF4F74B4-D26C-4222-B64E-21A904E4A47D}" type="presParOf" srcId="{FD1771FA-BC7C-4A54-8007-B37EB69BC756}" destId="{E12E6304-F1F9-4017-85FC-2410DECDAE11}" srcOrd="2" destOrd="0" presId="urn:microsoft.com/office/officeart/2005/8/layout/radial5"/>
    <dgm:cxn modelId="{E40CB14B-5175-4CEB-AAEC-B918A8D49C5C}" type="presParOf" srcId="{FD1771FA-BC7C-4A54-8007-B37EB69BC756}" destId="{A233A845-FDBC-481C-B820-C4C049808946}" srcOrd="3" destOrd="0" presId="urn:microsoft.com/office/officeart/2005/8/layout/radial5"/>
    <dgm:cxn modelId="{5913E057-9696-4E2C-AEA2-C73B9F520CF3}" type="presParOf" srcId="{A233A845-FDBC-481C-B820-C4C049808946}" destId="{05C1743C-01ED-4989-BD7F-CA9351936BE1}" srcOrd="0" destOrd="0" presId="urn:microsoft.com/office/officeart/2005/8/layout/radial5"/>
    <dgm:cxn modelId="{8785D912-019C-44AC-96BC-1041D2FE56F1}" type="presParOf" srcId="{FD1771FA-BC7C-4A54-8007-B37EB69BC756}" destId="{A722C856-8FEF-4BB0-A481-E3849391E1F9}" srcOrd="4" destOrd="0" presId="urn:microsoft.com/office/officeart/2005/8/layout/radial5"/>
    <dgm:cxn modelId="{D93D64D9-842F-4D87-BD51-68B617EACE42}" type="presParOf" srcId="{FD1771FA-BC7C-4A54-8007-B37EB69BC756}" destId="{940353A1-B57A-473B-9539-063056D31996}" srcOrd="5" destOrd="0" presId="urn:microsoft.com/office/officeart/2005/8/layout/radial5"/>
    <dgm:cxn modelId="{6173FF52-5A92-4A4B-8EDB-8BCEE0600993}" type="presParOf" srcId="{940353A1-B57A-473B-9539-063056D31996}" destId="{DC69F6A4-5FF0-4CA6-8132-DE75DEC4AA50}" srcOrd="0" destOrd="0" presId="urn:microsoft.com/office/officeart/2005/8/layout/radial5"/>
    <dgm:cxn modelId="{E6150F55-31AB-4DF4-8C56-E477024B472A}" type="presParOf" srcId="{FD1771FA-BC7C-4A54-8007-B37EB69BC756}" destId="{B691CCAC-2976-42D6-B497-4A6ADC63BBD6}" srcOrd="6" destOrd="0" presId="urn:microsoft.com/office/officeart/2005/8/layout/radial5"/>
    <dgm:cxn modelId="{92ABBDD2-FAC5-4F38-8B16-40B68017A272}" type="presParOf" srcId="{FD1771FA-BC7C-4A54-8007-B37EB69BC756}" destId="{B5E8CAD4-7BA9-45B6-A78C-061125B14F01}" srcOrd="7" destOrd="0" presId="urn:microsoft.com/office/officeart/2005/8/layout/radial5"/>
    <dgm:cxn modelId="{2E3D6C31-A397-46E6-8756-EB0D3CFE68A5}" type="presParOf" srcId="{B5E8CAD4-7BA9-45B6-A78C-061125B14F01}" destId="{C7D77743-6D86-4E3B-8C5C-B01376027B4A}" srcOrd="0" destOrd="0" presId="urn:microsoft.com/office/officeart/2005/8/layout/radial5"/>
    <dgm:cxn modelId="{06F4E9A1-A446-44FE-8A10-F7C3665EE800}" type="presParOf" srcId="{FD1771FA-BC7C-4A54-8007-B37EB69BC756}" destId="{29F0BA35-641C-4A6A-8270-94FB56376FE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60AF-E42D-4E29-BFAE-ED14C0EE0819}">
      <dsp:nvSpPr>
        <dsp:cNvPr id="0" name=""/>
        <dsp:cNvSpPr/>
      </dsp:nvSpPr>
      <dsp:spPr>
        <a:xfrm>
          <a:off x="43403" y="0"/>
          <a:ext cx="1489769" cy="40644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O" sz="2100" kern="1200" dirty="0"/>
            <a:t>RENTA</a:t>
          </a:r>
        </a:p>
      </dsp:txBody>
      <dsp:txXfrm>
        <a:off x="43403" y="1625770"/>
        <a:ext cx="1489769" cy="1625770"/>
      </dsp:txXfrm>
    </dsp:sp>
    <dsp:sp modelId="{03FEC518-8CED-4033-90BA-DF5750FCD591}">
      <dsp:nvSpPr>
        <dsp:cNvPr id="0" name=""/>
        <dsp:cNvSpPr/>
      </dsp:nvSpPr>
      <dsp:spPr>
        <a:xfrm>
          <a:off x="69578" y="243865"/>
          <a:ext cx="1353454" cy="135345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603E6-6CC9-44B8-A317-05E08DA15BF6}">
      <dsp:nvSpPr>
        <dsp:cNvPr id="0" name=""/>
        <dsp:cNvSpPr/>
      </dsp:nvSpPr>
      <dsp:spPr>
        <a:xfrm>
          <a:off x="1535883" y="0"/>
          <a:ext cx="1489769" cy="40644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O" sz="2100" kern="1200" dirty="0"/>
            <a:t>VENTAS</a:t>
          </a:r>
        </a:p>
      </dsp:txBody>
      <dsp:txXfrm>
        <a:off x="1535883" y="1625770"/>
        <a:ext cx="1489769" cy="1625770"/>
      </dsp:txXfrm>
    </dsp:sp>
    <dsp:sp modelId="{02274883-B33B-4ACE-B0E3-5EB136EF5207}">
      <dsp:nvSpPr>
        <dsp:cNvPr id="0" name=""/>
        <dsp:cNvSpPr/>
      </dsp:nvSpPr>
      <dsp:spPr>
        <a:xfrm>
          <a:off x="1604041" y="243865"/>
          <a:ext cx="1353454" cy="13534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89ED-AA30-423B-BBA2-952C3F8B4A25}">
      <dsp:nvSpPr>
        <dsp:cNvPr id="0" name=""/>
        <dsp:cNvSpPr/>
      </dsp:nvSpPr>
      <dsp:spPr>
        <a:xfrm>
          <a:off x="3070346" y="0"/>
          <a:ext cx="1489769" cy="40644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O" sz="2100" kern="1200" dirty="0"/>
            <a:t>CONSUMO</a:t>
          </a:r>
        </a:p>
      </dsp:txBody>
      <dsp:txXfrm>
        <a:off x="3070346" y="1625770"/>
        <a:ext cx="1489769" cy="1625770"/>
      </dsp:txXfrm>
    </dsp:sp>
    <dsp:sp modelId="{E8B200D3-5998-491E-ABA1-06FF271EC732}">
      <dsp:nvSpPr>
        <dsp:cNvPr id="0" name=""/>
        <dsp:cNvSpPr/>
      </dsp:nvSpPr>
      <dsp:spPr>
        <a:xfrm>
          <a:off x="3138504" y="243865"/>
          <a:ext cx="1353454" cy="135345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2695F-1E99-4B8D-889C-29AB1A473148}">
      <dsp:nvSpPr>
        <dsp:cNvPr id="0" name=""/>
        <dsp:cNvSpPr/>
      </dsp:nvSpPr>
      <dsp:spPr>
        <a:xfrm>
          <a:off x="4604809" y="0"/>
          <a:ext cx="1489769" cy="406442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O" sz="2100" kern="1200" dirty="0"/>
            <a:t>RIQUEZA</a:t>
          </a:r>
        </a:p>
      </dsp:txBody>
      <dsp:txXfrm>
        <a:off x="4604809" y="1625770"/>
        <a:ext cx="1489769" cy="1625770"/>
      </dsp:txXfrm>
    </dsp:sp>
    <dsp:sp modelId="{4C4B5A50-6000-4B02-B5E1-7C7F92E4CBBB}">
      <dsp:nvSpPr>
        <dsp:cNvPr id="0" name=""/>
        <dsp:cNvSpPr/>
      </dsp:nvSpPr>
      <dsp:spPr>
        <a:xfrm>
          <a:off x="4672966" y="243865"/>
          <a:ext cx="1353454" cy="135345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2DEC15-4E99-438B-92F8-A71CB8FCCFDA}">
      <dsp:nvSpPr>
        <dsp:cNvPr id="0" name=""/>
        <dsp:cNvSpPr/>
      </dsp:nvSpPr>
      <dsp:spPr>
        <a:xfrm>
          <a:off x="243839" y="3251541"/>
          <a:ext cx="5608320" cy="60966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8D818-1719-411F-A405-4FF5FC249251}">
      <dsp:nvSpPr>
        <dsp:cNvPr id="0" name=""/>
        <dsp:cNvSpPr/>
      </dsp:nvSpPr>
      <dsp:spPr>
        <a:xfrm>
          <a:off x="556826" y="1993"/>
          <a:ext cx="4430910" cy="402810"/>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s-CO" sz="1100" b="1" kern="1200" dirty="0"/>
            <a:t>LA CONTABILIDAD COMO MEDIO DE PRUEBA</a:t>
          </a:r>
          <a:endParaRPr lang="es-CO" sz="1100" kern="1200" dirty="0"/>
        </a:p>
      </dsp:txBody>
      <dsp:txXfrm>
        <a:off x="556826" y="1993"/>
        <a:ext cx="4430910" cy="402810"/>
      </dsp:txXfrm>
    </dsp:sp>
    <dsp:sp modelId="{5D7474FB-40A5-4CD6-9798-F39466D064BA}">
      <dsp:nvSpPr>
        <dsp:cNvPr id="0" name=""/>
        <dsp:cNvSpPr/>
      </dsp:nvSpPr>
      <dsp:spPr>
        <a:xfrm>
          <a:off x="764128" y="404803"/>
          <a:ext cx="1036833" cy="8205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29081-7937-47D8-AFB7-4E2F0AE16544}">
      <dsp:nvSpPr>
        <dsp:cNvPr id="0" name=""/>
        <dsp:cNvSpPr/>
      </dsp:nvSpPr>
      <dsp:spPr>
        <a:xfrm>
          <a:off x="1386917" y="404803"/>
          <a:ext cx="1036833" cy="8205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62F15-E829-421B-A90D-5AAD2C0911C3}">
      <dsp:nvSpPr>
        <dsp:cNvPr id="0" name=""/>
        <dsp:cNvSpPr/>
      </dsp:nvSpPr>
      <dsp:spPr>
        <a:xfrm>
          <a:off x="2010199" y="404803"/>
          <a:ext cx="1036833" cy="82053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75AA8-025D-4B9D-BCB3-67F126FC17D6}">
      <dsp:nvSpPr>
        <dsp:cNvPr id="0" name=""/>
        <dsp:cNvSpPr/>
      </dsp:nvSpPr>
      <dsp:spPr>
        <a:xfrm>
          <a:off x="2632988" y="404803"/>
          <a:ext cx="1036833" cy="82053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25F8F-A3AE-4497-AA51-005B53BC5E63}">
      <dsp:nvSpPr>
        <dsp:cNvPr id="0" name=""/>
        <dsp:cNvSpPr/>
      </dsp:nvSpPr>
      <dsp:spPr>
        <a:xfrm>
          <a:off x="3256269" y="404803"/>
          <a:ext cx="1036833" cy="82053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50D13-30F4-42F5-86A2-6F0C0474DC63}">
      <dsp:nvSpPr>
        <dsp:cNvPr id="0" name=""/>
        <dsp:cNvSpPr/>
      </dsp:nvSpPr>
      <dsp:spPr>
        <a:xfrm>
          <a:off x="3879058" y="404803"/>
          <a:ext cx="1036833" cy="8205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C3DEB-7267-4EAD-BF96-A5689C83DF7C}">
      <dsp:nvSpPr>
        <dsp:cNvPr id="0" name=""/>
        <dsp:cNvSpPr/>
      </dsp:nvSpPr>
      <dsp:spPr>
        <a:xfrm>
          <a:off x="4502340" y="404803"/>
          <a:ext cx="1036833" cy="8205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92115-C4B8-4BC9-BAB7-153C331E3268}">
      <dsp:nvSpPr>
        <dsp:cNvPr id="0" name=""/>
        <dsp:cNvSpPr/>
      </dsp:nvSpPr>
      <dsp:spPr>
        <a:xfrm>
          <a:off x="556826" y="486857"/>
          <a:ext cx="4903116" cy="65643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t>Los libros de contabilidad del contribuyente constituyen prueba a su favor, siempre que se lleven en debida forma</a:t>
          </a:r>
        </a:p>
      </dsp:txBody>
      <dsp:txXfrm>
        <a:off x="556826" y="486857"/>
        <a:ext cx="4903116" cy="656431"/>
      </dsp:txXfrm>
    </dsp:sp>
    <dsp:sp modelId="{631EA5C8-038D-4AE9-B8B1-8D5C902A89D0}">
      <dsp:nvSpPr>
        <dsp:cNvPr id="0" name=""/>
        <dsp:cNvSpPr/>
      </dsp:nvSpPr>
      <dsp:spPr>
        <a:xfrm>
          <a:off x="556826" y="1290985"/>
          <a:ext cx="4430910" cy="40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s-CO" sz="1100" b="1" kern="1200" dirty="0"/>
            <a:t>FORMA Y REQUISITOS PARA LLEVAR LA CONTABILIDAD</a:t>
          </a:r>
          <a:endParaRPr lang="es-CO" sz="1100" kern="1200" dirty="0"/>
        </a:p>
      </dsp:txBody>
      <dsp:txXfrm>
        <a:off x="556826" y="1290985"/>
        <a:ext cx="4430910" cy="402810"/>
      </dsp:txXfrm>
    </dsp:sp>
    <dsp:sp modelId="{1EC2CA04-13AC-4AFA-BBC7-91DE161C5E1A}">
      <dsp:nvSpPr>
        <dsp:cNvPr id="0" name=""/>
        <dsp:cNvSpPr/>
      </dsp:nvSpPr>
      <dsp:spPr>
        <a:xfrm>
          <a:off x="556826" y="1823135"/>
          <a:ext cx="1036833" cy="82053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2E6FD-09D8-4605-90B5-ED73C28D2C41}">
      <dsp:nvSpPr>
        <dsp:cNvPr id="0" name=""/>
        <dsp:cNvSpPr/>
      </dsp:nvSpPr>
      <dsp:spPr>
        <a:xfrm>
          <a:off x="1179615" y="1823135"/>
          <a:ext cx="1036833" cy="82053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89361-8C20-4DBC-B824-8A804F89D939}">
      <dsp:nvSpPr>
        <dsp:cNvPr id="0" name=""/>
        <dsp:cNvSpPr/>
      </dsp:nvSpPr>
      <dsp:spPr>
        <a:xfrm>
          <a:off x="1802897" y="1823135"/>
          <a:ext cx="1036833" cy="82053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928F4-62E7-4A88-A49E-0F4A59A3F71F}">
      <dsp:nvSpPr>
        <dsp:cNvPr id="0" name=""/>
        <dsp:cNvSpPr/>
      </dsp:nvSpPr>
      <dsp:spPr>
        <a:xfrm>
          <a:off x="2425686" y="1823135"/>
          <a:ext cx="1036833" cy="8205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9DD1D-8E58-4C85-864A-0DA7683ADEF8}">
      <dsp:nvSpPr>
        <dsp:cNvPr id="0" name=""/>
        <dsp:cNvSpPr/>
      </dsp:nvSpPr>
      <dsp:spPr>
        <a:xfrm>
          <a:off x="3048967" y="1823135"/>
          <a:ext cx="1036833" cy="8205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5D034-90BC-4B74-A686-8A7BB782B19B}">
      <dsp:nvSpPr>
        <dsp:cNvPr id="0" name=""/>
        <dsp:cNvSpPr/>
      </dsp:nvSpPr>
      <dsp:spPr>
        <a:xfrm>
          <a:off x="3671756" y="1823135"/>
          <a:ext cx="1036833" cy="82053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A13CB-003D-47F0-A494-14FC485D2FDD}">
      <dsp:nvSpPr>
        <dsp:cNvPr id="0" name=""/>
        <dsp:cNvSpPr/>
      </dsp:nvSpPr>
      <dsp:spPr>
        <a:xfrm>
          <a:off x="4295038" y="1823135"/>
          <a:ext cx="1036833" cy="82053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587A5-F50C-445E-A513-7A9C0E8BC72E}">
      <dsp:nvSpPr>
        <dsp:cNvPr id="0" name=""/>
        <dsp:cNvSpPr/>
      </dsp:nvSpPr>
      <dsp:spPr>
        <a:xfrm>
          <a:off x="556826" y="1693795"/>
          <a:ext cx="4488512" cy="107921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CO" sz="1400" kern="1200" dirty="0"/>
            <a:t>Para efectos fiscales, deberá sujetarse al Título IV del Libro I, del Código de Comercio/Mostrar fielmente el movimiento diario de ventas y compras/Cumplir los requisitos señalados por el Gobierno mediante reglamentos</a:t>
          </a:r>
        </a:p>
      </dsp:txBody>
      <dsp:txXfrm>
        <a:off x="556826" y="1693795"/>
        <a:ext cx="4488512" cy="1079218"/>
      </dsp:txXfrm>
    </dsp:sp>
    <dsp:sp modelId="{642FFD26-C17D-4970-BBAD-93F2EBA5A19E}">
      <dsp:nvSpPr>
        <dsp:cNvPr id="0" name=""/>
        <dsp:cNvSpPr/>
      </dsp:nvSpPr>
      <dsp:spPr>
        <a:xfrm>
          <a:off x="556826" y="2838657"/>
          <a:ext cx="4430910" cy="40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s-CO" sz="1100" b="1" kern="1200" dirty="0"/>
            <a:t>LA CERTIFICACIÓN DE CONTADOR PÚBLICO Y REVISOR FISCAL ES PRUEBA CONTABLE</a:t>
          </a:r>
          <a:endParaRPr lang="es-CO" sz="1100" kern="1200" dirty="0"/>
        </a:p>
      </dsp:txBody>
      <dsp:txXfrm>
        <a:off x="556826" y="2838657"/>
        <a:ext cx="4430910" cy="402810"/>
      </dsp:txXfrm>
    </dsp:sp>
    <dsp:sp modelId="{C7DEBF43-810B-42C9-896D-E46F580F01A2}">
      <dsp:nvSpPr>
        <dsp:cNvPr id="0" name=""/>
        <dsp:cNvSpPr/>
      </dsp:nvSpPr>
      <dsp:spPr>
        <a:xfrm>
          <a:off x="556826" y="3241467"/>
          <a:ext cx="1036833" cy="82053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53FEC-2AE5-4F68-9BBF-0A81C64A93E7}">
      <dsp:nvSpPr>
        <dsp:cNvPr id="0" name=""/>
        <dsp:cNvSpPr/>
      </dsp:nvSpPr>
      <dsp:spPr>
        <a:xfrm>
          <a:off x="1179615" y="3241467"/>
          <a:ext cx="1036833" cy="8205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E45B9-E8C5-4156-A002-A025945B3F74}">
      <dsp:nvSpPr>
        <dsp:cNvPr id="0" name=""/>
        <dsp:cNvSpPr/>
      </dsp:nvSpPr>
      <dsp:spPr>
        <a:xfrm>
          <a:off x="1802897" y="3241467"/>
          <a:ext cx="1036833" cy="820539"/>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D675-F579-48BC-ACE5-ABC3F866C109}">
      <dsp:nvSpPr>
        <dsp:cNvPr id="0" name=""/>
        <dsp:cNvSpPr/>
      </dsp:nvSpPr>
      <dsp:spPr>
        <a:xfrm>
          <a:off x="2425686" y="3241467"/>
          <a:ext cx="1036833" cy="820539"/>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3B5B-1518-4147-9B08-A5E00D518D4C}">
      <dsp:nvSpPr>
        <dsp:cNvPr id="0" name=""/>
        <dsp:cNvSpPr/>
      </dsp:nvSpPr>
      <dsp:spPr>
        <a:xfrm>
          <a:off x="3048967" y="3241467"/>
          <a:ext cx="1036833" cy="820539"/>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4EA76-4EC6-48BC-8CDE-1E46A070E40F}">
      <dsp:nvSpPr>
        <dsp:cNvPr id="0" name=""/>
        <dsp:cNvSpPr/>
      </dsp:nvSpPr>
      <dsp:spPr>
        <a:xfrm>
          <a:off x="3671756" y="3241467"/>
          <a:ext cx="1036833" cy="820539"/>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5BFD5-8184-404F-B12F-AD8F602DA3C6}">
      <dsp:nvSpPr>
        <dsp:cNvPr id="0" name=""/>
        <dsp:cNvSpPr/>
      </dsp:nvSpPr>
      <dsp:spPr>
        <a:xfrm>
          <a:off x="4295038" y="3241467"/>
          <a:ext cx="1036833" cy="820539"/>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314A0-EA47-4244-9DAC-6A02AE19DDC4}">
      <dsp:nvSpPr>
        <dsp:cNvPr id="0" name=""/>
        <dsp:cNvSpPr/>
      </dsp:nvSpPr>
      <dsp:spPr>
        <a:xfrm>
          <a:off x="556826" y="3323521"/>
          <a:ext cx="4488512" cy="656431"/>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CO" sz="1400" kern="1200" dirty="0"/>
            <a:t>Cuando se trate de presentar en las oficinas de la Administración pruebas contables, serán suficientes las certificaciones de los contadores o revisores fiscales </a:t>
          </a:r>
        </a:p>
      </dsp:txBody>
      <dsp:txXfrm>
        <a:off x="556826" y="3323521"/>
        <a:ext cx="4488512" cy="6564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4B9E9-40EE-46B3-B635-EEA52A4C1909}">
      <dsp:nvSpPr>
        <dsp:cNvPr id="0" name=""/>
        <dsp:cNvSpPr/>
      </dsp:nvSpPr>
      <dsp:spPr>
        <a:xfrm>
          <a:off x="2611003" y="0"/>
          <a:ext cx="2664295" cy="2664295"/>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u="sng" kern="1200" dirty="0">
              <a:solidFill>
                <a:schemeClr val="bg1">
                  <a:lumMod val="65000"/>
                </a:schemeClr>
              </a:solidFill>
            </a:rPr>
            <a:t>Estar registrados en la Cámara de Comercio o en la Administración de Impuestos Nacionales</a:t>
          </a:r>
        </a:p>
      </dsp:txBody>
      <dsp:txXfrm>
        <a:off x="3277077" y="1332148"/>
        <a:ext cx="1332147" cy="1332147"/>
      </dsp:txXfrm>
    </dsp:sp>
    <dsp:sp modelId="{A6417818-1942-44A4-A990-66370C7EDB78}">
      <dsp:nvSpPr>
        <dsp:cNvPr id="0" name=""/>
        <dsp:cNvSpPr/>
      </dsp:nvSpPr>
      <dsp:spPr>
        <a:xfrm>
          <a:off x="1278855" y="2664295"/>
          <a:ext cx="2664295" cy="2664295"/>
        </a:xfrm>
        <a:prstGeom prst="triangl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Estar respaldados por comprobantes interés y externos</a:t>
          </a:r>
        </a:p>
      </dsp:txBody>
      <dsp:txXfrm>
        <a:off x="1944929" y="3996443"/>
        <a:ext cx="1332147" cy="1332147"/>
      </dsp:txXfrm>
    </dsp:sp>
    <dsp:sp modelId="{7A7ADFB8-E575-4635-ACAE-42301A6CBE48}">
      <dsp:nvSpPr>
        <dsp:cNvPr id="0" name=""/>
        <dsp:cNvSpPr/>
      </dsp:nvSpPr>
      <dsp:spPr>
        <a:xfrm rot="10800000">
          <a:off x="2611003" y="2664295"/>
          <a:ext cx="2664295" cy="2664295"/>
        </a:xfrm>
        <a:prstGeom prst="triangl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Reflejar completamente la situación de la entidad o persona natural</a:t>
          </a:r>
        </a:p>
      </dsp:txBody>
      <dsp:txXfrm rot="10800000">
        <a:off x="3277077" y="2664295"/>
        <a:ext cx="1332147" cy="1332147"/>
      </dsp:txXfrm>
    </dsp:sp>
    <dsp:sp modelId="{B42738FA-6F1C-4BE9-BAAE-3A46152FC49B}">
      <dsp:nvSpPr>
        <dsp:cNvPr id="0" name=""/>
        <dsp:cNvSpPr/>
      </dsp:nvSpPr>
      <dsp:spPr>
        <a:xfrm>
          <a:off x="3943151" y="2664295"/>
          <a:ext cx="2664295" cy="2664295"/>
        </a:xfrm>
        <a:prstGeom prst="triangl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No haber sido desvirtuados por medios probatorios directos o indirectos que no estén prohibidos por la ley.</a:t>
          </a:r>
        </a:p>
      </dsp:txBody>
      <dsp:txXfrm>
        <a:off x="4609225" y="3996443"/>
        <a:ext cx="1332147" cy="13321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BA265-A577-46B2-A926-A22F3BBDD57E}">
      <dsp:nvSpPr>
        <dsp:cNvPr id="0" name=""/>
        <dsp:cNvSpPr/>
      </dsp:nvSpPr>
      <dsp:spPr>
        <a:xfrm>
          <a:off x="3192617" y="-279749"/>
          <a:ext cx="1679661" cy="14586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LAS DE LOS INGRESOS NO CONSTITUTIVOS DE RENTA</a:t>
          </a:r>
          <a:endParaRPr lang="es-CO" sz="1400" kern="1200" dirty="0"/>
        </a:p>
      </dsp:txBody>
      <dsp:txXfrm>
        <a:off x="3263822" y="-208544"/>
        <a:ext cx="1537251" cy="1316227"/>
      </dsp:txXfrm>
    </dsp:sp>
    <dsp:sp modelId="{48C85447-C80C-4396-A1AD-39AC3788CFF4}">
      <dsp:nvSpPr>
        <dsp:cNvPr id="0" name=""/>
        <dsp:cNvSpPr/>
      </dsp:nvSpPr>
      <dsp:spPr>
        <a:xfrm>
          <a:off x="1925733" y="449569"/>
          <a:ext cx="4213429" cy="4213429"/>
        </a:xfrm>
        <a:custGeom>
          <a:avLst/>
          <a:gdLst/>
          <a:ahLst/>
          <a:cxnLst/>
          <a:rect l="0" t="0" r="0" b="0"/>
          <a:pathLst>
            <a:path>
              <a:moveTo>
                <a:pt x="2949477" y="175912"/>
              </a:moveTo>
              <a:arcTo wR="2106714" hR="2106714" stAng="17614828" swAng="51198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5DBC68-4EC6-4EBA-9C5C-4E4A69291E73}">
      <dsp:nvSpPr>
        <dsp:cNvPr id="0" name=""/>
        <dsp:cNvSpPr/>
      </dsp:nvSpPr>
      <dsp:spPr>
        <a:xfrm>
          <a:off x="5017085" y="773607"/>
          <a:ext cx="1679661" cy="1458637"/>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LAS QUE LOS HACEN ACREEDORES A UNA EXENCIÓN</a:t>
          </a:r>
          <a:endParaRPr lang="es-CO" sz="1400" kern="1200" dirty="0"/>
        </a:p>
      </dsp:txBody>
      <dsp:txXfrm>
        <a:off x="5088290" y="844812"/>
        <a:ext cx="1537251" cy="1316227"/>
      </dsp:txXfrm>
    </dsp:sp>
    <dsp:sp modelId="{4015867B-9688-4A29-BDC4-FB3C19F00906}">
      <dsp:nvSpPr>
        <dsp:cNvPr id="0" name=""/>
        <dsp:cNvSpPr/>
      </dsp:nvSpPr>
      <dsp:spPr>
        <a:xfrm>
          <a:off x="1925733" y="449569"/>
          <a:ext cx="4213429" cy="4213429"/>
        </a:xfrm>
        <a:custGeom>
          <a:avLst/>
          <a:gdLst/>
          <a:ahLst/>
          <a:cxnLst/>
          <a:rect l="0" t="0" r="0" b="0"/>
          <a:pathLst>
            <a:path>
              <a:moveTo>
                <a:pt x="4189346" y="1789081"/>
              </a:moveTo>
              <a:arcTo wR="2106714" hR="2106714" stAng="21079701" swAng="1040599"/>
            </a:path>
          </a:pathLst>
        </a:custGeom>
        <a:noFill/>
        <a:ln w="9525" cap="flat" cmpd="sng" algn="ctr">
          <a:solidFill>
            <a:schemeClr val="accent2">
              <a:hueOff val="936304"/>
              <a:satOff val="-1168"/>
              <a:lumOff val="275"/>
              <a:alphaOff val="0"/>
            </a:schemeClr>
          </a:solidFill>
          <a:prstDash val="solid"/>
        </a:ln>
        <a:effectLst/>
      </dsp:spPr>
      <dsp:style>
        <a:lnRef idx="1">
          <a:scrgbClr r="0" g="0" b="0"/>
        </a:lnRef>
        <a:fillRef idx="0">
          <a:scrgbClr r="0" g="0" b="0"/>
        </a:fillRef>
        <a:effectRef idx="0">
          <a:scrgbClr r="0" g="0" b="0"/>
        </a:effectRef>
        <a:fontRef idx="minor"/>
      </dsp:style>
    </dsp:sp>
    <dsp:sp modelId="{1540292F-6196-4AC9-AB97-742499462C89}">
      <dsp:nvSpPr>
        <dsp:cNvPr id="0" name=""/>
        <dsp:cNvSpPr/>
      </dsp:nvSpPr>
      <dsp:spPr>
        <a:xfrm>
          <a:off x="5017085" y="2880322"/>
          <a:ext cx="1679661" cy="145863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DE LOS ACTIVOS POSEÍDOS A NOMBRE DE TERCEROS</a:t>
          </a:r>
          <a:endParaRPr lang="es-CO" sz="1400" kern="1200" dirty="0"/>
        </a:p>
      </dsp:txBody>
      <dsp:txXfrm>
        <a:off x="5088290" y="2951527"/>
        <a:ext cx="1537251" cy="1316227"/>
      </dsp:txXfrm>
    </dsp:sp>
    <dsp:sp modelId="{10F65B0B-B51F-4E5D-9984-BEF5F0772F7D}">
      <dsp:nvSpPr>
        <dsp:cNvPr id="0" name=""/>
        <dsp:cNvSpPr/>
      </dsp:nvSpPr>
      <dsp:spPr>
        <a:xfrm>
          <a:off x="1925733" y="449569"/>
          <a:ext cx="4213429" cy="4213429"/>
        </a:xfrm>
        <a:custGeom>
          <a:avLst/>
          <a:gdLst/>
          <a:ahLst/>
          <a:cxnLst/>
          <a:rect l="0" t="0" r="0" b="0"/>
          <a:pathLst>
            <a:path>
              <a:moveTo>
                <a:pt x="3226643" y="3891093"/>
              </a:moveTo>
              <a:arcTo wR="2106714" hR="2106714" stAng="3473185" swAng="511987"/>
            </a:path>
          </a:pathLst>
        </a:custGeom>
        <a:noFill/>
        <a:ln w="9525" cap="flat" cmpd="sng" algn="ctr">
          <a:solidFill>
            <a:schemeClr val="accent2">
              <a:hueOff val="1872608"/>
              <a:satOff val="-2336"/>
              <a:lumOff val="549"/>
              <a:alphaOff val="0"/>
            </a:schemeClr>
          </a:solidFill>
          <a:prstDash val="solid"/>
        </a:ln>
        <a:effectLst/>
      </dsp:spPr>
      <dsp:style>
        <a:lnRef idx="1">
          <a:scrgbClr r="0" g="0" b="0"/>
        </a:lnRef>
        <a:fillRef idx="0">
          <a:scrgbClr r="0" g="0" b="0"/>
        </a:fillRef>
        <a:effectRef idx="0">
          <a:scrgbClr r="0" g="0" b="0"/>
        </a:effectRef>
        <a:fontRef idx="minor"/>
      </dsp:style>
    </dsp:sp>
    <dsp:sp modelId="{CEBB7983-2F7F-42D0-A977-1BC20C528C04}">
      <dsp:nvSpPr>
        <dsp:cNvPr id="0" name=""/>
        <dsp:cNvSpPr/>
      </dsp:nvSpPr>
      <dsp:spPr>
        <a:xfrm>
          <a:off x="3192617" y="3933679"/>
          <a:ext cx="1679661" cy="1458637"/>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LOS HECHOS QUE JUSTIFICAN AUMENTO PATRIMONIAL</a:t>
          </a:r>
          <a:endParaRPr lang="es-CO" sz="1400" kern="1200" dirty="0"/>
        </a:p>
      </dsp:txBody>
      <dsp:txXfrm>
        <a:off x="3263822" y="4004884"/>
        <a:ext cx="1537251" cy="1316227"/>
      </dsp:txXfrm>
    </dsp:sp>
    <dsp:sp modelId="{9DBD9E50-144B-4FBC-90B3-3F77EE3C6098}">
      <dsp:nvSpPr>
        <dsp:cNvPr id="0" name=""/>
        <dsp:cNvSpPr/>
      </dsp:nvSpPr>
      <dsp:spPr>
        <a:xfrm>
          <a:off x="1925733" y="449569"/>
          <a:ext cx="4213429" cy="4213429"/>
        </a:xfrm>
        <a:custGeom>
          <a:avLst/>
          <a:gdLst/>
          <a:ahLst/>
          <a:cxnLst/>
          <a:rect l="0" t="0" r="0" b="0"/>
          <a:pathLst>
            <a:path>
              <a:moveTo>
                <a:pt x="1263951" y="4037516"/>
              </a:moveTo>
              <a:arcTo wR="2106714" hR="2106714" stAng="6814828" swAng="511987"/>
            </a:path>
          </a:pathLst>
        </a:custGeom>
        <a:noFill/>
        <a:ln w="9525" cap="flat" cmpd="sng" algn="ctr">
          <a:solidFill>
            <a:schemeClr val="accent2">
              <a:hueOff val="2808911"/>
              <a:satOff val="-3503"/>
              <a:lumOff val="824"/>
              <a:alphaOff val="0"/>
            </a:schemeClr>
          </a:solidFill>
          <a:prstDash val="solid"/>
        </a:ln>
        <a:effectLst/>
      </dsp:spPr>
      <dsp:style>
        <a:lnRef idx="1">
          <a:scrgbClr r="0" g="0" b="0"/>
        </a:lnRef>
        <a:fillRef idx="0">
          <a:scrgbClr r="0" g="0" b="0"/>
        </a:fillRef>
        <a:effectRef idx="0">
          <a:scrgbClr r="0" g="0" b="0"/>
        </a:effectRef>
        <a:fontRef idx="minor"/>
      </dsp:style>
    </dsp:sp>
    <dsp:sp modelId="{170BD10C-9306-4D79-9135-BBE50902BB05}">
      <dsp:nvSpPr>
        <dsp:cNvPr id="0" name=""/>
        <dsp:cNvSpPr/>
      </dsp:nvSpPr>
      <dsp:spPr>
        <a:xfrm>
          <a:off x="1368148" y="2880322"/>
          <a:ext cx="1679661" cy="1458637"/>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LAS DE LOS PAGOS Y PASIVOS NEGADOS POR LOS BENEFICIARIOS</a:t>
          </a:r>
          <a:endParaRPr lang="es-CO" sz="1400" kern="1200" dirty="0"/>
        </a:p>
      </dsp:txBody>
      <dsp:txXfrm>
        <a:off x="1439353" y="2951527"/>
        <a:ext cx="1537251" cy="1316227"/>
      </dsp:txXfrm>
    </dsp:sp>
    <dsp:sp modelId="{17B7F1C4-1652-4444-A1B1-47C4AB9DB4F1}">
      <dsp:nvSpPr>
        <dsp:cNvPr id="0" name=""/>
        <dsp:cNvSpPr/>
      </dsp:nvSpPr>
      <dsp:spPr>
        <a:xfrm>
          <a:off x="1925733" y="449569"/>
          <a:ext cx="4213429" cy="4213429"/>
        </a:xfrm>
        <a:custGeom>
          <a:avLst/>
          <a:gdLst/>
          <a:ahLst/>
          <a:cxnLst/>
          <a:rect l="0" t="0" r="0" b="0"/>
          <a:pathLst>
            <a:path>
              <a:moveTo>
                <a:pt x="24082" y="2424347"/>
              </a:moveTo>
              <a:arcTo wR="2106714" hR="2106714" stAng="10279701" swAng="1040599"/>
            </a:path>
          </a:pathLst>
        </a:custGeom>
        <a:noFill/>
        <a:ln w="9525" cap="flat" cmpd="sng" algn="ctr">
          <a:solidFill>
            <a:schemeClr val="accent2">
              <a:hueOff val="3745215"/>
              <a:satOff val="-4671"/>
              <a:lumOff val="1098"/>
              <a:alphaOff val="0"/>
            </a:schemeClr>
          </a:solidFill>
          <a:prstDash val="solid"/>
        </a:ln>
        <a:effectLst/>
      </dsp:spPr>
      <dsp:style>
        <a:lnRef idx="1">
          <a:scrgbClr r="0" g="0" b="0"/>
        </a:lnRef>
        <a:fillRef idx="0">
          <a:scrgbClr r="0" g="0" b="0"/>
        </a:fillRef>
        <a:effectRef idx="0">
          <a:scrgbClr r="0" g="0" b="0"/>
        </a:effectRef>
        <a:fontRef idx="minor"/>
      </dsp:style>
    </dsp:sp>
    <dsp:sp modelId="{6E6DC9E2-88C9-4032-9BEF-9EAEC1679C66}">
      <dsp:nvSpPr>
        <dsp:cNvPr id="0" name=""/>
        <dsp:cNvSpPr/>
      </dsp:nvSpPr>
      <dsp:spPr>
        <a:xfrm>
          <a:off x="1368148" y="773607"/>
          <a:ext cx="1679661" cy="145863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DE LAS TRANSACCIONES EFECTUADAS CON PERSONAS FALLECIDAS</a:t>
          </a:r>
          <a:endParaRPr lang="es-CO" sz="1400" kern="1200" dirty="0"/>
        </a:p>
      </dsp:txBody>
      <dsp:txXfrm>
        <a:off x="1439353" y="844812"/>
        <a:ext cx="1537251" cy="1316227"/>
      </dsp:txXfrm>
    </dsp:sp>
    <dsp:sp modelId="{C559F4EF-47CC-4E70-91CA-430B1C5095AD}">
      <dsp:nvSpPr>
        <dsp:cNvPr id="0" name=""/>
        <dsp:cNvSpPr/>
      </dsp:nvSpPr>
      <dsp:spPr>
        <a:xfrm>
          <a:off x="1925733" y="449569"/>
          <a:ext cx="4213429" cy="4213429"/>
        </a:xfrm>
        <a:custGeom>
          <a:avLst/>
          <a:gdLst/>
          <a:ahLst/>
          <a:cxnLst/>
          <a:rect l="0" t="0" r="0" b="0"/>
          <a:pathLst>
            <a:path>
              <a:moveTo>
                <a:pt x="986786" y="322336"/>
              </a:moveTo>
              <a:arcTo wR="2106714" hR="2106714" stAng="14273185" swAng="511987"/>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60AF-E42D-4E29-BFAE-ED14C0EE0819}">
      <dsp:nvSpPr>
        <dsp:cNvPr id="0" name=""/>
        <dsp:cNvSpPr/>
      </dsp:nvSpPr>
      <dsp:spPr>
        <a:xfrm>
          <a:off x="57395" y="0"/>
          <a:ext cx="1991320" cy="40644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CO" sz="2600" kern="1200" dirty="0"/>
            <a:t>GMF</a:t>
          </a:r>
        </a:p>
      </dsp:txBody>
      <dsp:txXfrm>
        <a:off x="57395" y="1625770"/>
        <a:ext cx="1991320" cy="1625770"/>
      </dsp:txXfrm>
    </dsp:sp>
    <dsp:sp modelId="{03FEC518-8CED-4033-90BA-DF5750FCD591}">
      <dsp:nvSpPr>
        <dsp:cNvPr id="0" name=""/>
        <dsp:cNvSpPr/>
      </dsp:nvSpPr>
      <dsp:spPr>
        <a:xfrm>
          <a:off x="320212" y="243865"/>
          <a:ext cx="1353454" cy="135345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603E6-6CC9-44B8-A317-05E08DA15BF6}">
      <dsp:nvSpPr>
        <dsp:cNvPr id="0" name=""/>
        <dsp:cNvSpPr/>
      </dsp:nvSpPr>
      <dsp:spPr>
        <a:xfrm>
          <a:off x="2052339" y="0"/>
          <a:ext cx="1991320" cy="40644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CO" sz="2600" kern="1200" dirty="0"/>
            <a:t>RETENCION</a:t>
          </a:r>
        </a:p>
      </dsp:txBody>
      <dsp:txXfrm>
        <a:off x="2052339" y="1625770"/>
        <a:ext cx="1991320" cy="1625770"/>
      </dsp:txXfrm>
    </dsp:sp>
    <dsp:sp modelId="{02274883-B33B-4ACE-B0E3-5EB136EF5207}">
      <dsp:nvSpPr>
        <dsp:cNvPr id="0" name=""/>
        <dsp:cNvSpPr/>
      </dsp:nvSpPr>
      <dsp:spPr>
        <a:xfrm>
          <a:off x="2371272" y="243865"/>
          <a:ext cx="1353454" cy="13534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89ED-AA30-423B-BBA2-952C3F8B4A25}">
      <dsp:nvSpPr>
        <dsp:cNvPr id="0" name=""/>
        <dsp:cNvSpPr/>
      </dsp:nvSpPr>
      <dsp:spPr>
        <a:xfrm>
          <a:off x="4103399" y="0"/>
          <a:ext cx="1991320" cy="40644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CO" sz="2600" kern="1200" dirty="0"/>
            <a:t>RENTA CREE</a:t>
          </a:r>
        </a:p>
      </dsp:txBody>
      <dsp:txXfrm>
        <a:off x="4103399" y="1625770"/>
        <a:ext cx="1991320" cy="1625770"/>
      </dsp:txXfrm>
    </dsp:sp>
    <dsp:sp modelId="{E8B200D3-5998-491E-ABA1-06FF271EC732}">
      <dsp:nvSpPr>
        <dsp:cNvPr id="0" name=""/>
        <dsp:cNvSpPr/>
      </dsp:nvSpPr>
      <dsp:spPr>
        <a:xfrm>
          <a:off x="4422332" y="243865"/>
          <a:ext cx="1353454" cy="135345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2DEC15-4E99-438B-92F8-A71CB8FCCFDA}">
      <dsp:nvSpPr>
        <dsp:cNvPr id="0" name=""/>
        <dsp:cNvSpPr/>
      </dsp:nvSpPr>
      <dsp:spPr>
        <a:xfrm>
          <a:off x="243839" y="3251541"/>
          <a:ext cx="5608320" cy="60966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45B05-7666-4A8F-948F-95E4DA969C84}">
      <dsp:nvSpPr>
        <dsp:cNvPr id="0" name=""/>
        <dsp:cNvSpPr/>
      </dsp:nvSpPr>
      <dsp:spPr>
        <a:xfrm>
          <a:off x="2411" y="1400623"/>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CO" sz="2500" kern="1200" dirty="0"/>
            <a:t>INDAGAR</a:t>
          </a:r>
        </a:p>
      </dsp:txBody>
      <dsp:txXfrm>
        <a:off x="589895" y="1400623"/>
        <a:ext cx="1762452" cy="1174968"/>
      </dsp:txXfrm>
    </dsp:sp>
    <dsp:sp modelId="{B8B5B443-1780-4149-9811-35F18FF5F9E6}">
      <dsp:nvSpPr>
        <dsp:cNvPr id="0" name=""/>
        <dsp:cNvSpPr/>
      </dsp:nvSpPr>
      <dsp:spPr>
        <a:xfrm>
          <a:off x="2646089" y="1400623"/>
          <a:ext cx="2937420" cy="1174968"/>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CO" sz="2500" kern="1200" dirty="0"/>
            <a:t>MEJORES ELEMENTOS</a:t>
          </a:r>
        </a:p>
      </dsp:txBody>
      <dsp:txXfrm>
        <a:off x="3233573" y="1400623"/>
        <a:ext cx="1762452" cy="1174968"/>
      </dsp:txXfrm>
    </dsp:sp>
    <dsp:sp modelId="{D851D1B0-7994-4DA1-B1CD-5EA0370FFCFA}">
      <dsp:nvSpPr>
        <dsp:cNvPr id="0" name=""/>
        <dsp:cNvSpPr/>
      </dsp:nvSpPr>
      <dsp:spPr>
        <a:xfrm>
          <a:off x="5289768" y="1400623"/>
          <a:ext cx="2937420" cy="1174968"/>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CO" sz="2500" kern="1200" dirty="0"/>
            <a:t>VERDAD</a:t>
          </a:r>
        </a:p>
      </dsp:txBody>
      <dsp:txXfrm>
        <a:off x="5877252" y="1400623"/>
        <a:ext cx="1762452" cy="1174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889C5-428B-4533-A599-C4D92419AA47}">
      <dsp:nvSpPr>
        <dsp:cNvPr id="0" name=""/>
        <dsp:cNvSpPr/>
      </dsp:nvSpPr>
      <dsp:spPr>
        <a:xfrm rot="16200000">
          <a:off x="2170" y="863"/>
          <a:ext cx="3830473" cy="3830473"/>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CO" sz="3700" kern="1200" dirty="0"/>
            <a:t>LIBRE APRECIACION</a:t>
          </a:r>
        </a:p>
      </dsp:txBody>
      <dsp:txXfrm rot="5400000">
        <a:off x="2171" y="958481"/>
        <a:ext cx="3160140" cy="1915237"/>
      </dsp:txXfrm>
    </dsp:sp>
    <dsp:sp modelId="{6CE4ACF9-40EE-442A-B6BE-775E35E085BF}">
      <dsp:nvSpPr>
        <dsp:cNvPr id="0" name=""/>
        <dsp:cNvSpPr/>
      </dsp:nvSpPr>
      <dsp:spPr>
        <a:xfrm rot="5400000">
          <a:off x="4602635" y="863"/>
          <a:ext cx="3830473" cy="3830473"/>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CO" sz="3700" kern="1200" dirty="0"/>
            <a:t>TARIFA LEGAL TRIBUTARIA</a:t>
          </a:r>
        </a:p>
      </dsp:txBody>
      <dsp:txXfrm rot="-5400000">
        <a:off x="5272969" y="958480"/>
        <a:ext cx="3160140" cy="1915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383C4-1065-4FB0-B8CA-4F60BB4B76FA}">
      <dsp:nvSpPr>
        <dsp:cNvPr id="0" name=""/>
        <dsp:cNvSpPr/>
      </dsp:nvSpPr>
      <dsp:spPr>
        <a:xfrm>
          <a:off x="1404620" y="165099"/>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90758-E885-4AEC-94F2-B9F5BD619AAA}">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58AB8-1E43-4086-AB65-C9EBC69434E9}">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CO" sz="2700" kern="1200" dirty="0"/>
            <a:t>DECISION</a:t>
          </a:r>
        </a:p>
      </dsp:txBody>
      <dsp:txXfrm>
        <a:off x="1524000" y="3276600"/>
        <a:ext cx="3048000" cy="762000"/>
      </dsp:txXfrm>
    </dsp:sp>
    <dsp:sp modelId="{241B2626-C536-4AC0-8AB8-5FEEFBE1D51D}">
      <dsp:nvSpPr>
        <dsp:cNvPr id="0" name=""/>
        <dsp:cNvSpPr/>
      </dsp:nvSpPr>
      <dsp:spPr>
        <a:xfrm>
          <a:off x="2595880" y="1390904"/>
          <a:ext cx="1143000" cy="1143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kern="1200" dirty="0"/>
            <a:t>MEDIOS DE PRUEBA</a:t>
          </a:r>
        </a:p>
      </dsp:txBody>
      <dsp:txXfrm>
        <a:off x="2763268" y="1558292"/>
        <a:ext cx="808224" cy="808224"/>
      </dsp:txXfrm>
    </dsp:sp>
    <dsp:sp modelId="{A2D127BF-C63C-4993-9222-56B2A237C47F}">
      <dsp:nvSpPr>
        <dsp:cNvPr id="0" name=""/>
        <dsp:cNvSpPr/>
      </dsp:nvSpPr>
      <dsp:spPr>
        <a:xfrm>
          <a:off x="1778000" y="533399"/>
          <a:ext cx="1143000" cy="114300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kern="1200" dirty="0"/>
            <a:t>DETERMINACION DEL TRIBUTO</a:t>
          </a:r>
        </a:p>
      </dsp:txBody>
      <dsp:txXfrm>
        <a:off x="1945388" y="700787"/>
        <a:ext cx="808224" cy="808224"/>
      </dsp:txXfrm>
    </dsp:sp>
    <dsp:sp modelId="{7D0FC6F5-38B6-4F43-876C-6C0376B05710}">
      <dsp:nvSpPr>
        <dsp:cNvPr id="0" name=""/>
        <dsp:cNvSpPr/>
      </dsp:nvSpPr>
      <dsp:spPr>
        <a:xfrm>
          <a:off x="2946400" y="257047"/>
          <a:ext cx="1143000" cy="114300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kern="1200" dirty="0"/>
            <a:t>IMPOSICION DE SANCIONES</a:t>
          </a:r>
        </a:p>
      </dsp:txBody>
      <dsp:txXfrm>
        <a:off x="3113788" y="424435"/>
        <a:ext cx="808224" cy="808224"/>
      </dsp:txXfrm>
    </dsp:sp>
    <dsp:sp modelId="{10D14D70-5008-4383-894F-A0D7ED8EBC49}">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F5FF1-3CB2-4CA6-B419-82F051C5C6EC}">
      <dsp:nvSpPr>
        <dsp:cNvPr id="0" name=""/>
        <dsp:cNvSpPr/>
      </dsp:nvSpPr>
      <dsp:spPr>
        <a:xfrm>
          <a:off x="214338"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8CD29-9C10-4431-8B3D-593DB4AF12BD}">
      <dsp:nvSpPr>
        <dsp:cNvPr id="0" name=""/>
        <dsp:cNvSpPr/>
      </dsp:nvSpPr>
      <dsp:spPr>
        <a:xfrm>
          <a:off x="78060" y="1219199"/>
          <a:ext cx="2895600"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t>1.EXIGENCIAS PARA ESTABLECER EL HECHO</a:t>
          </a:r>
        </a:p>
        <a:p>
          <a:pPr marL="0" lvl="0" indent="0" algn="ctr" defTabSz="933450">
            <a:lnSpc>
              <a:spcPct val="90000"/>
            </a:lnSpc>
            <a:spcBef>
              <a:spcPct val="0"/>
            </a:spcBef>
            <a:spcAft>
              <a:spcPct val="35000"/>
            </a:spcAft>
            <a:buNone/>
          </a:pPr>
          <a:r>
            <a:rPr lang="es-CO" sz="2100" kern="1200" dirty="0"/>
            <a:t>LEYES TRIBUTARIAS - OTRAS LEYES</a:t>
          </a:r>
        </a:p>
      </dsp:txBody>
      <dsp:txXfrm>
        <a:off x="157415" y="1298554"/>
        <a:ext cx="2736890" cy="1466890"/>
      </dsp:txXfrm>
    </dsp:sp>
    <dsp:sp modelId="{63DD71F3-09BE-434A-9ABA-5110D8ACE1E1}">
      <dsp:nvSpPr>
        <dsp:cNvPr id="0" name=""/>
        <dsp:cNvSpPr/>
      </dsp:nvSpPr>
      <dsp:spPr>
        <a:xfrm>
          <a:off x="3122339" y="1219199"/>
          <a:ext cx="2895600" cy="16256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t>2.CONEXIÓN CON EL HECHO QUE SE PRUEBA</a:t>
          </a:r>
        </a:p>
      </dsp:txBody>
      <dsp:txXfrm>
        <a:off x="3201694" y="1298554"/>
        <a:ext cx="2736890" cy="1466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29E3-FBF9-420C-9125-285B22F08C95}">
      <dsp:nvSpPr>
        <dsp:cNvPr id="0" name=""/>
        <dsp:cNvSpPr/>
      </dsp:nvSpPr>
      <dsp:spPr>
        <a:xfrm>
          <a:off x="2070905" y="647183"/>
          <a:ext cx="4313515" cy="4313515"/>
        </a:xfrm>
        <a:prstGeom prst="blockArc">
          <a:avLst>
            <a:gd name="adj1" fmla="val 10800000"/>
            <a:gd name="adj2" fmla="val 16200000"/>
            <a:gd name="adj3" fmla="val 464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A23C6B-23DB-478B-AB1E-8617A4308E2F}">
      <dsp:nvSpPr>
        <dsp:cNvPr id="0" name=""/>
        <dsp:cNvSpPr/>
      </dsp:nvSpPr>
      <dsp:spPr>
        <a:xfrm>
          <a:off x="2070905" y="647183"/>
          <a:ext cx="4313515" cy="4313515"/>
        </a:xfrm>
        <a:prstGeom prst="blockArc">
          <a:avLst>
            <a:gd name="adj1" fmla="val 5400000"/>
            <a:gd name="adj2" fmla="val 10800000"/>
            <a:gd name="adj3" fmla="val 464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84210-DCF9-4EEC-8CD1-AFB973F32287}">
      <dsp:nvSpPr>
        <dsp:cNvPr id="0" name=""/>
        <dsp:cNvSpPr/>
      </dsp:nvSpPr>
      <dsp:spPr>
        <a:xfrm>
          <a:off x="2070905" y="647183"/>
          <a:ext cx="4313515" cy="4313515"/>
        </a:xfrm>
        <a:prstGeom prst="blockArc">
          <a:avLst>
            <a:gd name="adj1" fmla="val 0"/>
            <a:gd name="adj2" fmla="val 5400000"/>
            <a:gd name="adj3" fmla="val 464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3FA60-06DA-43C3-A00C-C0E1D8898FCD}">
      <dsp:nvSpPr>
        <dsp:cNvPr id="0" name=""/>
        <dsp:cNvSpPr/>
      </dsp:nvSpPr>
      <dsp:spPr>
        <a:xfrm>
          <a:off x="2070905" y="647183"/>
          <a:ext cx="4313515" cy="4313515"/>
        </a:xfrm>
        <a:prstGeom prst="blockArc">
          <a:avLst>
            <a:gd name="adj1" fmla="val 16200000"/>
            <a:gd name="adj2" fmla="val 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20934-012C-4DAD-846A-F37EFE0D8DAD}">
      <dsp:nvSpPr>
        <dsp:cNvPr id="0" name=""/>
        <dsp:cNvSpPr/>
      </dsp:nvSpPr>
      <dsp:spPr>
        <a:xfrm>
          <a:off x="3234917" y="1811195"/>
          <a:ext cx="1985491" cy="198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s-CO" sz="3000" kern="1200" dirty="0"/>
            <a:t>HECHOS CIERTOS</a:t>
          </a:r>
        </a:p>
      </dsp:txBody>
      <dsp:txXfrm>
        <a:off x="3525685" y="2101963"/>
        <a:ext cx="1403955" cy="1403955"/>
      </dsp:txXfrm>
    </dsp:sp>
    <dsp:sp modelId="{69C24013-B544-4BD0-84E6-4B79ECCD6E6B}">
      <dsp:nvSpPr>
        <dsp:cNvPr id="0" name=""/>
        <dsp:cNvSpPr/>
      </dsp:nvSpPr>
      <dsp:spPr>
        <a:xfrm>
          <a:off x="3454666" y="2296"/>
          <a:ext cx="1545993" cy="13898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DECLARACION</a:t>
          </a:r>
        </a:p>
      </dsp:txBody>
      <dsp:txXfrm>
        <a:off x="3681071" y="205834"/>
        <a:ext cx="1093183" cy="982768"/>
      </dsp:txXfrm>
    </dsp:sp>
    <dsp:sp modelId="{1EF33072-6C9F-4DB9-A549-583FC754F97D}">
      <dsp:nvSpPr>
        <dsp:cNvPr id="0" name=""/>
        <dsp:cNvSpPr/>
      </dsp:nvSpPr>
      <dsp:spPr>
        <a:xfrm>
          <a:off x="5547873" y="2109019"/>
          <a:ext cx="1573025" cy="1389844"/>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CORRECCION</a:t>
          </a:r>
        </a:p>
      </dsp:txBody>
      <dsp:txXfrm>
        <a:off x="5778237" y="2312557"/>
        <a:ext cx="1112297" cy="982768"/>
      </dsp:txXfrm>
    </dsp:sp>
    <dsp:sp modelId="{BD51182F-FA96-4589-97D6-2421F3845E9C}">
      <dsp:nvSpPr>
        <dsp:cNvPr id="0" name=""/>
        <dsp:cNvSpPr/>
      </dsp:nvSpPr>
      <dsp:spPr>
        <a:xfrm>
          <a:off x="3311790" y="4215742"/>
          <a:ext cx="1831745" cy="1389844"/>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RESPUESTA AL REQUERIMIENTO</a:t>
          </a:r>
        </a:p>
      </dsp:txBody>
      <dsp:txXfrm>
        <a:off x="3580043" y="4419280"/>
        <a:ext cx="1295239" cy="982768"/>
      </dsp:txXfrm>
    </dsp:sp>
    <dsp:sp modelId="{7D91341F-F74A-4A3F-8EEB-B52F82034286}">
      <dsp:nvSpPr>
        <dsp:cNvPr id="0" name=""/>
        <dsp:cNvSpPr/>
      </dsp:nvSpPr>
      <dsp:spPr>
        <a:xfrm>
          <a:off x="1237346" y="2109019"/>
          <a:ext cx="1767186" cy="138984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COMPROBACION ESPECIAL</a:t>
          </a:r>
        </a:p>
      </dsp:txBody>
      <dsp:txXfrm>
        <a:off x="1496144" y="2312557"/>
        <a:ext cx="1249590" cy="9827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EE529-098A-47D0-B90F-5D74217553A2}">
      <dsp:nvSpPr>
        <dsp:cNvPr id="0" name=""/>
        <dsp:cNvSpPr/>
      </dsp:nvSpPr>
      <dsp:spPr>
        <a:xfrm>
          <a:off x="4962" y="1918590"/>
          <a:ext cx="1509592" cy="173498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CONFESION</a:t>
          </a:r>
        </a:p>
      </dsp:txBody>
      <dsp:txXfrm>
        <a:off x="226037" y="2172672"/>
        <a:ext cx="1067442" cy="1226819"/>
      </dsp:txXfrm>
    </dsp:sp>
    <dsp:sp modelId="{12891B42-B0D1-4708-9B8F-A491D8F82975}">
      <dsp:nvSpPr>
        <dsp:cNvPr id="0" name=""/>
        <dsp:cNvSpPr/>
      </dsp:nvSpPr>
      <dsp:spPr>
        <a:xfrm>
          <a:off x="1273263" y="1939510"/>
          <a:ext cx="1557320" cy="1693143"/>
        </a:xfrm>
        <a:prstGeom prst="ellipse">
          <a:avLst/>
        </a:prstGeom>
        <a:solidFill>
          <a:schemeClr val="accent5">
            <a:alpha val="50000"/>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TESTIMONIO</a:t>
          </a:r>
        </a:p>
      </dsp:txBody>
      <dsp:txXfrm>
        <a:off x="1501327" y="2187465"/>
        <a:ext cx="1101192" cy="1197233"/>
      </dsp:txXfrm>
    </dsp:sp>
    <dsp:sp modelId="{D7195546-9E06-4CE7-85BC-DAF37FBB515D}">
      <dsp:nvSpPr>
        <dsp:cNvPr id="0" name=""/>
        <dsp:cNvSpPr/>
      </dsp:nvSpPr>
      <dsp:spPr>
        <a:xfrm>
          <a:off x="2589291" y="1725080"/>
          <a:ext cx="1537980" cy="2122002"/>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INDICIO Y PRESUNCION</a:t>
          </a:r>
        </a:p>
      </dsp:txBody>
      <dsp:txXfrm>
        <a:off x="2814523" y="2035840"/>
        <a:ext cx="1087516" cy="1500482"/>
      </dsp:txXfrm>
    </dsp:sp>
    <dsp:sp modelId="{ACB1D488-263D-472F-87D1-D67EE483F2FF}">
      <dsp:nvSpPr>
        <dsp:cNvPr id="0" name=""/>
        <dsp:cNvSpPr/>
      </dsp:nvSpPr>
      <dsp:spPr>
        <a:xfrm>
          <a:off x="3885980" y="1885961"/>
          <a:ext cx="1623035" cy="1800240"/>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DOCUMENTAL</a:t>
          </a:r>
        </a:p>
      </dsp:txBody>
      <dsp:txXfrm>
        <a:off x="4123668" y="2149600"/>
        <a:ext cx="1147659" cy="1272962"/>
      </dsp:txXfrm>
    </dsp:sp>
    <dsp:sp modelId="{F7821574-1ADA-46D0-81BF-350DE041D409}">
      <dsp:nvSpPr>
        <dsp:cNvPr id="0" name=""/>
        <dsp:cNvSpPr/>
      </dsp:nvSpPr>
      <dsp:spPr>
        <a:xfrm>
          <a:off x="5267725" y="1879766"/>
          <a:ext cx="1407598" cy="1812630"/>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CONTABLE</a:t>
          </a:r>
        </a:p>
      </dsp:txBody>
      <dsp:txXfrm>
        <a:off x="5473863" y="2145220"/>
        <a:ext cx="995322" cy="1281722"/>
      </dsp:txXfrm>
    </dsp:sp>
    <dsp:sp modelId="{9118962F-5D1B-4770-9B99-1C5356E6EEFC}">
      <dsp:nvSpPr>
        <dsp:cNvPr id="0" name=""/>
        <dsp:cNvSpPr/>
      </dsp:nvSpPr>
      <dsp:spPr>
        <a:xfrm>
          <a:off x="6434032" y="1739588"/>
          <a:ext cx="1311275" cy="2092987"/>
        </a:xfrm>
        <a:prstGeom prst="ellipse">
          <a:avLst/>
        </a:prstGeom>
        <a:solidFill>
          <a:schemeClr val="accent5">
            <a:alpha val="50000"/>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INSPECCION TRIBUTARIA</a:t>
          </a:r>
        </a:p>
      </dsp:txBody>
      <dsp:txXfrm>
        <a:off x="6626064" y="2046099"/>
        <a:ext cx="927211" cy="1479965"/>
      </dsp:txXfrm>
    </dsp:sp>
    <dsp:sp modelId="{451A4B71-922D-4AF9-94E7-675CAE5D1647}">
      <dsp:nvSpPr>
        <dsp:cNvPr id="0" name=""/>
        <dsp:cNvSpPr/>
      </dsp:nvSpPr>
      <dsp:spPr>
        <a:xfrm>
          <a:off x="7504015" y="2182852"/>
          <a:ext cx="1206458" cy="120645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395" tIns="17780" rIns="66395" bIns="17780" numCol="1" spcCol="1270" anchor="ctr" anchorCtr="0">
          <a:noAutofit/>
        </a:bodyPr>
        <a:lstStyle/>
        <a:p>
          <a:pPr marL="0" lvl="0" indent="0" algn="ctr" defTabSz="622300">
            <a:lnSpc>
              <a:spcPct val="90000"/>
            </a:lnSpc>
            <a:spcBef>
              <a:spcPct val="0"/>
            </a:spcBef>
            <a:spcAft>
              <a:spcPct val="35000"/>
            </a:spcAft>
            <a:buNone/>
          </a:pPr>
          <a:r>
            <a:rPr lang="es-CO" sz="1400" kern="1200" dirty="0"/>
            <a:t>PERICIAL</a:t>
          </a:r>
        </a:p>
      </dsp:txBody>
      <dsp:txXfrm>
        <a:off x="7680697" y="2359534"/>
        <a:ext cx="853094" cy="85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9F931-FC88-4010-93DD-B42087925A92}">
      <dsp:nvSpPr>
        <dsp:cNvPr id="0" name=""/>
        <dsp:cNvSpPr/>
      </dsp:nvSpPr>
      <dsp:spPr>
        <a:xfrm>
          <a:off x="3257785" y="2019059"/>
          <a:ext cx="1677005" cy="167692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HECHOS CONFESADOS</a:t>
          </a:r>
        </a:p>
      </dsp:txBody>
      <dsp:txXfrm>
        <a:off x="3503377" y="2264638"/>
        <a:ext cx="1185821" cy="1185763"/>
      </dsp:txXfrm>
    </dsp:sp>
    <dsp:sp modelId="{92114BF7-A03F-4E50-B4C4-4C9863EEF53F}">
      <dsp:nvSpPr>
        <dsp:cNvPr id="0" name=""/>
        <dsp:cNvSpPr/>
      </dsp:nvSpPr>
      <dsp:spPr>
        <a:xfrm rot="16200000">
          <a:off x="3959801" y="1513962"/>
          <a:ext cx="272973" cy="5106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4000747" y="1657028"/>
        <a:ext cx="191081" cy="306361"/>
      </dsp:txXfrm>
    </dsp:sp>
    <dsp:sp modelId="{E12E6304-F1F9-4017-85FC-2410DECDAE11}">
      <dsp:nvSpPr>
        <dsp:cNvPr id="0" name=""/>
        <dsp:cNvSpPr/>
      </dsp:nvSpPr>
      <dsp:spPr>
        <a:xfrm>
          <a:off x="2917557" y="2247"/>
          <a:ext cx="2357459" cy="15017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PERJUDICAN AL CONTRIBUYENTE</a:t>
          </a:r>
        </a:p>
      </dsp:txBody>
      <dsp:txXfrm>
        <a:off x="3262799" y="222176"/>
        <a:ext cx="1666975" cy="1061909"/>
      </dsp:txXfrm>
    </dsp:sp>
    <dsp:sp modelId="{A233A845-FDBC-481C-B820-C4C049808946}">
      <dsp:nvSpPr>
        <dsp:cNvPr id="0" name=""/>
        <dsp:cNvSpPr/>
      </dsp:nvSpPr>
      <dsp:spPr>
        <a:xfrm>
          <a:off x="5048090" y="2602219"/>
          <a:ext cx="272951" cy="5106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5048090" y="2704339"/>
        <a:ext cx="191066" cy="306361"/>
      </dsp:txXfrm>
    </dsp:sp>
    <dsp:sp modelId="{A722C856-8FEF-4BB0-A481-E3849391E1F9}">
      <dsp:nvSpPr>
        <dsp:cNvPr id="0" name=""/>
        <dsp:cNvSpPr/>
      </dsp:nvSpPr>
      <dsp:spPr>
        <a:xfrm>
          <a:off x="5449792" y="2106636"/>
          <a:ext cx="1501767" cy="15017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ESCRITO</a:t>
          </a:r>
        </a:p>
      </dsp:txBody>
      <dsp:txXfrm>
        <a:off x="5669721" y="2326565"/>
        <a:ext cx="1061909" cy="1061909"/>
      </dsp:txXfrm>
    </dsp:sp>
    <dsp:sp modelId="{940353A1-B57A-473B-9539-063056D31996}">
      <dsp:nvSpPr>
        <dsp:cNvPr id="0" name=""/>
        <dsp:cNvSpPr/>
      </dsp:nvSpPr>
      <dsp:spPr>
        <a:xfrm rot="5400000">
          <a:off x="3959801" y="3690476"/>
          <a:ext cx="272973" cy="5106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4000747" y="3751650"/>
        <a:ext cx="191081" cy="306361"/>
      </dsp:txXfrm>
    </dsp:sp>
    <dsp:sp modelId="{B691CCAC-2976-42D6-B497-4A6ADC63BBD6}">
      <dsp:nvSpPr>
        <dsp:cNvPr id="0" name=""/>
        <dsp:cNvSpPr/>
      </dsp:nvSpPr>
      <dsp:spPr>
        <a:xfrm>
          <a:off x="3345403" y="4211024"/>
          <a:ext cx="1501767" cy="15017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PLENA PRUEBA</a:t>
          </a:r>
        </a:p>
      </dsp:txBody>
      <dsp:txXfrm>
        <a:off x="3565332" y="4430953"/>
        <a:ext cx="1061909" cy="1061909"/>
      </dsp:txXfrm>
    </dsp:sp>
    <dsp:sp modelId="{B5E8CAD4-7BA9-45B6-A78C-061125B14F01}">
      <dsp:nvSpPr>
        <dsp:cNvPr id="0" name=""/>
        <dsp:cNvSpPr/>
      </dsp:nvSpPr>
      <dsp:spPr>
        <a:xfrm rot="10800000">
          <a:off x="2961594" y="2602219"/>
          <a:ext cx="209308" cy="5106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10800000">
        <a:off x="3024386" y="2704339"/>
        <a:ext cx="146516" cy="306361"/>
      </dsp:txXfrm>
    </dsp:sp>
    <dsp:sp modelId="{29F0BA35-641C-4A6A-8270-94FB56376FE9}">
      <dsp:nvSpPr>
        <dsp:cNvPr id="0" name=""/>
        <dsp:cNvSpPr/>
      </dsp:nvSpPr>
      <dsp:spPr>
        <a:xfrm>
          <a:off x="1120933" y="2106636"/>
          <a:ext cx="1741930" cy="15017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ERROR , FUERZA DOLO DE UN TERCERO O FALSEDAD</a:t>
          </a:r>
        </a:p>
      </dsp:txBody>
      <dsp:txXfrm>
        <a:off x="1376033" y="2326565"/>
        <a:ext cx="1231730" cy="106190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BD37A-2222-447B-A782-E97AE00ADF31}" type="datetimeFigureOut">
              <a:rPr lang="es-CO" smtClean="0"/>
              <a:t>30/05/2016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BC282-4378-429F-848A-2CE52131B590}" type="slidenum">
              <a:rPr lang="es-CO" smtClean="0"/>
              <a:t>‹Nº›</a:t>
            </a:fld>
            <a:endParaRPr lang="es-CO"/>
          </a:p>
        </p:txBody>
      </p:sp>
    </p:spTree>
    <p:extLst>
      <p:ext uri="{BB962C8B-B14F-4D97-AF65-F5344CB8AC3E}">
        <p14:creationId xmlns:p14="http://schemas.microsoft.com/office/powerpoint/2010/main" val="369974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800" y="4343400"/>
            <a:ext cx="5486400" cy="276999"/>
          </a:xfrm>
        </p:spPr>
        <p:txBody>
          <a:bodyPr>
            <a:spAutoFit/>
          </a:bodyPr>
          <a:lstStyle/>
          <a:p>
            <a:endParaRPr lang="es-ES"/>
          </a:p>
        </p:txBody>
      </p:sp>
    </p:spTree>
    <p:extLst>
      <p:ext uri="{BB962C8B-B14F-4D97-AF65-F5344CB8AC3E}">
        <p14:creationId xmlns:p14="http://schemas.microsoft.com/office/powerpoint/2010/main" val="174445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altLang="es-CO"/>
              <a:t>ESTE ANILLO NO ES DE ORO, ENTONCES NO ES NECESARIO PROBAR CUAL ES EL OTRO METAL.</a:t>
            </a:r>
          </a:p>
          <a:p>
            <a:r>
              <a:rPr lang="es-CO" altLang="es-CO"/>
              <a:t>YO NO HE HURTADO PORQUE EL BIEN ES MIO</a:t>
            </a:r>
          </a:p>
          <a:p>
            <a:endParaRPr lang="es-CO" altLang="es-CO"/>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58" indent="-285715">
              <a:defRPr>
                <a:solidFill>
                  <a:schemeClr val="tx1"/>
                </a:solidFill>
                <a:latin typeface="Arial" charset="0"/>
                <a:cs typeface="Arial" charset="0"/>
              </a:defRPr>
            </a:lvl2pPr>
            <a:lvl3pPr marL="1142859" indent="-228571">
              <a:defRPr>
                <a:solidFill>
                  <a:schemeClr val="tx1"/>
                </a:solidFill>
                <a:latin typeface="Arial" charset="0"/>
                <a:cs typeface="Arial" charset="0"/>
              </a:defRPr>
            </a:lvl3pPr>
            <a:lvl4pPr marL="1600002" indent="-228571">
              <a:defRPr>
                <a:solidFill>
                  <a:schemeClr val="tx1"/>
                </a:solidFill>
                <a:latin typeface="Arial" charset="0"/>
                <a:cs typeface="Arial" charset="0"/>
              </a:defRPr>
            </a:lvl4pPr>
            <a:lvl5pPr marL="2057146" indent="-228571">
              <a:defRPr>
                <a:solidFill>
                  <a:schemeClr val="tx1"/>
                </a:solidFill>
                <a:latin typeface="Arial" charset="0"/>
                <a:cs typeface="Arial" charset="0"/>
              </a:defRPr>
            </a:lvl5pPr>
            <a:lvl6pPr marL="2514289" indent="-228571" defTabSz="457144" eaLnBrk="0" fontAlgn="base" hangingPunct="0">
              <a:spcBef>
                <a:spcPct val="0"/>
              </a:spcBef>
              <a:spcAft>
                <a:spcPct val="0"/>
              </a:spcAft>
              <a:defRPr>
                <a:solidFill>
                  <a:schemeClr val="tx1"/>
                </a:solidFill>
                <a:latin typeface="Arial" charset="0"/>
                <a:cs typeface="Arial" charset="0"/>
              </a:defRPr>
            </a:lvl6pPr>
            <a:lvl7pPr marL="2971433" indent="-228571" defTabSz="457144" eaLnBrk="0" fontAlgn="base" hangingPunct="0">
              <a:spcBef>
                <a:spcPct val="0"/>
              </a:spcBef>
              <a:spcAft>
                <a:spcPct val="0"/>
              </a:spcAft>
              <a:defRPr>
                <a:solidFill>
                  <a:schemeClr val="tx1"/>
                </a:solidFill>
                <a:latin typeface="Arial" charset="0"/>
                <a:cs typeface="Arial" charset="0"/>
              </a:defRPr>
            </a:lvl7pPr>
            <a:lvl8pPr marL="3428576" indent="-228571" defTabSz="457144" eaLnBrk="0" fontAlgn="base" hangingPunct="0">
              <a:spcBef>
                <a:spcPct val="0"/>
              </a:spcBef>
              <a:spcAft>
                <a:spcPct val="0"/>
              </a:spcAft>
              <a:defRPr>
                <a:solidFill>
                  <a:schemeClr val="tx1"/>
                </a:solidFill>
                <a:latin typeface="Arial" charset="0"/>
                <a:cs typeface="Arial" charset="0"/>
              </a:defRPr>
            </a:lvl8pPr>
            <a:lvl9pPr marL="3885719" indent="-228571" defTabSz="457144" eaLnBrk="0" fontAlgn="base" hangingPunct="0">
              <a:spcBef>
                <a:spcPct val="0"/>
              </a:spcBef>
              <a:spcAft>
                <a:spcPct val="0"/>
              </a:spcAft>
              <a:defRPr>
                <a:solidFill>
                  <a:schemeClr val="tx1"/>
                </a:solidFill>
                <a:latin typeface="Arial" charset="0"/>
                <a:cs typeface="Arial" charset="0"/>
              </a:defRPr>
            </a:lvl9pPr>
          </a:lstStyle>
          <a:p>
            <a:fld id="{883EEC4E-1243-40E8-8410-EDFB449F75F5}" type="slidenum">
              <a:rPr lang="es-CO" altLang="es-CO">
                <a:latin typeface="Calibri" pitchFamily="34" charset="0"/>
              </a:rPr>
              <a:pPr/>
              <a:t>110</a:t>
            </a:fld>
            <a:endParaRPr lang="es-CO" altLang="es-CO">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270504-D713-4881-A10C-00CDE73A2BE4}" type="datetimeFigureOut">
              <a:rPr lang="es-CO" smtClean="0"/>
              <a:t>30/05/2016</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656E54C-F770-4798-8745-B6F39F06FADE}" type="slidenum">
              <a:rPr lang="es-CO" smtClean="0"/>
              <a:t>‹Nº›</a:t>
            </a:fld>
            <a:endParaRPr lang="es-CO"/>
          </a:p>
        </p:txBody>
      </p:sp>
    </p:spTree>
    <p:extLst>
      <p:ext uri="{BB962C8B-B14F-4D97-AF65-F5344CB8AC3E}">
        <p14:creationId xmlns:p14="http://schemas.microsoft.com/office/powerpoint/2010/main" val="311307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BF49760-15FD-4E1D-B667-F3271F908023}" type="datetimeFigureOut">
              <a:rPr lang="es-ES"/>
              <a:pPr>
                <a:defRPr/>
              </a:pPr>
              <a:t>30/05/2016</a:t>
            </a:fld>
            <a:endParaRPr lang="es-ES" dirty="0"/>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DB85A-EE80-40BB-9DAF-CC366228738B}" type="slidenum">
              <a:rPr lang="es-ES"/>
              <a:pPr>
                <a:defRPr/>
              </a:pPr>
              <a:t>‹Nº›</a:t>
            </a:fld>
            <a:endParaRPr lang="es-ES"/>
          </a:p>
        </p:txBody>
      </p:sp>
    </p:spTree>
    <p:extLst>
      <p:ext uri="{BB962C8B-B14F-4D97-AF65-F5344CB8AC3E}">
        <p14:creationId xmlns:p14="http://schemas.microsoft.com/office/powerpoint/2010/main" val="252798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171" y="273352"/>
            <a:ext cx="8228763" cy="1145009"/>
          </a:xfrm>
          <a:prstGeom prst="rect">
            <a:avLst/>
          </a:prstGeom>
        </p:spPr>
        <p:txBody>
          <a:bodyPr lIns="82945" tIns="41473" rIns="82945" bIns="41473"/>
          <a:lstStyle/>
          <a:p>
            <a:r>
              <a:rPr lang="es-ES"/>
              <a:t>Haga clic para modificar el estilo de título del patrón</a:t>
            </a:r>
            <a:endParaRPr lang="es-CO"/>
          </a:p>
        </p:txBody>
      </p:sp>
      <p:sp>
        <p:nvSpPr>
          <p:cNvPr id="3" name="2 Marcador de contenido"/>
          <p:cNvSpPr>
            <a:spLocks noGrp="1"/>
          </p:cNvSpPr>
          <p:nvPr>
            <p:ph idx="1"/>
          </p:nvPr>
        </p:nvSpPr>
        <p:spPr>
          <a:xfrm>
            <a:off x="457171" y="1604841"/>
            <a:ext cx="8228763" cy="4526148"/>
          </a:xfrm>
          <a:prstGeom prst="rect">
            <a:avLst/>
          </a:prstGeom>
        </p:spPr>
        <p:txBody>
          <a:bodyPr lIns="82945" tIns="41473" rIns="82945" bIns="41473"/>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171" y="6247906"/>
            <a:ext cx="2130093" cy="472896"/>
          </a:xfrm>
          <a:prstGeom prst="rect">
            <a:avLst/>
          </a:prstGeom>
        </p:spPr>
        <p:txBody>
          <a:bodyPr lIns="82945" tIns="41473" rIns="82945" bIns="41473"/>
          <a:lstStyle/>
          <a:p>
            <a:pPr lvl="0"/>
            <a:endParaRPr lang="es-ES"/>
          </a:p>
        </p:txBody>
      </p:sp>
      <p:sp>
        <p:nvSpPr>
          <p:cNvPr id="5" name="4 Marcador de pie de página"/>
          <p:cNvSpPr>
            <a:spLocks noGrp="1"/>
          </p:cNvSpPr>
          <p:nvPr>
            <p:ph type="ftr" sz="quarter" idx="11"/>
          </p:nvPr>
        </p:nvSpPr>
        <p:spPr>
          <a:xfrm>
            <a:off x="3127054" y="6247906"/>
            <a:ext cx="2898142" cy="472896"/>
          </a:xfrm>
          <a:prstGeom prst="rect">
            <a:avLst/>
          </a:prstGeom>
        </p:spPr>
        <p:txBody>
          <a:bodyPr lIns="82945" tIns="41473" rIns="82945" bIns="41473"/>
          <a:lstStyle/>
          <a:p>
            <a:pPr lvl="0"/>
            <a:endParaRPr lang="es-ES"/>
          </a:p>
        </p:txBody>
      </p:sp>
      <p:sp>
        <p:nvSpPr>
          <p:cNvPr id="6" name="5 Marcador de número de diapositiva"/>
          <p:cNvSpPr>
            <a:spLocks noGrp="1"/>
          </p:cNvSpPr>
          <p:nvPr>
            <p:ph type="sldNum" sz="quarter" idx="12"/>
          </p:nvPr>
        </p:nvSpPr>
        <p:spPr>
          <a:xfrm>
            <a:off x="6555842" y="6247906"/>
            <a:ext cx="2130093" cy="472896"/>
          </a:xfrm>
          <a:prstGeom prst="rect">
            <a:avLst/>
          </a:prstGeom>
        </p:spPr>
        <p:txBody>
          <a:bodyPr lIns="82945" tIns="41473" rIns="82945" bIns="41473"/>
          <a:lstStyle/>
          <a:p>
            <a:pPr lvl="0"/>
            <a:fld id="{4CEFE81B-25FF-40E5-9978-245D15D3AF75}" type="slidenum">
              <a:rPr/>
              <a:pPr lvl="0"/>
              <a:t>‹Nº›</a:t>
            </a:fld>
            <a:endParaRPr lang="es-ES"/>
          </a:p>
        </p:txBody>
      </p:sp>
    </p:spTree>
    <p:extLst>
      <p:ext uri="{BB962C8B-B14F-4D97-AF65-F5344CB8AC3E}">
        <p14:creationId xmlns:p14="http://schemas.microsoft.com/office/powerpoint/2010/main" val="45590862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171" y="273352"/>
            <a:ext cx="8228763" cy="1145009"/>
          </a:xfrm>
          <a:prstGeom prst="rect">
            <a:avLst/>
          </a:prstGeom>
        </p:spPr>
        <p:txBody>
          <a:bodyPr lIns="82945" tIns="41473" rIns="82945" bIns="41473"/>
          <a:lstStyle/>
          <a:p>
            <a:r>
              <a:rPr lang="es-ES"/>
              <a:t>Haga clic para modificar el estilo de título del patrón</a:t>
            </a:r>
            <a:endParaRPr lang="es-CO"/>
          </a:p>
        </p:txBody>
      </p:sp>
      <p:sp>
        <p:nvSpPr>
          <p:cNvPr id="3" name="2 Marcador de contenido"/>
          <p:cNvSpPr>
            <a:spLocks noGrp="1"/>
          </p:cNvSpPr>
          <p:nvPr>
            <p:ph sz="half" idx="1"/>
          </p:nvPr>
        </p:nvSpPr>
        <p:spPr>
          <a:xfrm>
            <a:off x="456481" y="1604329"/>
            <a:ext cx="4044960" cy="4526396"/>
          </a:xfrm>
          <a:prstGeom prst="rect">
            <a:avLst/>
          </a:prstGeom>
        </p:spPr>
        <p:txBody>
          <a:bodyPr lIns="82945" tIns="41473" rIns="82945" bIns="4147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39680" y="1604329"/>
            <a:ext cx="4046400" cy="4526396"/>
          </a:xfrm>
          <a:prstGeom prst="rect">
            <a:avLst/>
          </a:prstGeom>
        </p:spPr>
        <p:txBody>
          <a:bodyPr lIns="82945" tIns="41473" rIns="82945" bIns="4147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171" y="6247906"/>
            <a:ext cx="2130093" cy="472896"/>
          </a:xfrm>
          <a:prstGeom prst="rect">
            <a:avLst/>
          </a:prstGeom>
        </p:spPr>
        <p:txBody>
          <a:bodyPr lIns="82945" tIns="41473" rIns="82945" bIns="41473"/>
          <a:lstStyle/>
          <a:p>
            <a:pPr lvl="0"/>
            <a:endParaRPr lang="es-ES"/>
          </a:p>
        </p:txBody>
      </p:sp>
      <p:sp>
        <p:nvSpPr>
          <p:cNvPr id="6" name="5 Marcador de pie de página"/>
          <p:cNvSpPr>
            <a:spLocks noGrp="1"/>
          </p:cNvSpPr>
          <p:nvPr>
            <p:ph type="ftr" sz="quarter" idx="11"/>
          </p:nvPr>
        </p:nvSpPr>
        <p:spPr>
          <a:xfrm>
            <a:off x="3127054" y="6247906"/>
            <a:ext cx="2898142" cy="472896"/>
          </a:xfrm>
          <a:prstGeom prst="rect">
            <a:avLst/>
          </a:prstGeom>
        </p:spPr>
        <p:txBody>
          <a:bodyPr lIns="82945" tIns="41473" rIns="82945" bIns="41473"/>
          <a:lstStyle/>
          <a:p>
            <a:pPr lvl="0"/>
            <a:endParaRPr lang="es-ES"/>
          </a:p>
        </p:txBody>
      </p:sp>
      <p:sp>
        <p:nvSpPr>
          <p:cNvPr id="7" name="6 Marcador de número de diapositiva"/>
          <p:cNvSpPr>
            <a:spLocks noGrp="1"/>
          </p:cNvSpPr>
          <p:nvPr>
            <p:ph type="sldNum" sz="quarter" idx="12"/>
          </p:nvPr>
        </p:nvSpPr>
        <p:spPr>
          <a:xfrm>
            <a:off x="6555842" y="6247906"/>
            <a:ext cx="2130093" cy="472896"/>
          </a:xfrm>
          <a:prstGeom prst="rect">
            <a:avLst/>
          </a:prstGeom>
        </p:spPr>
        <p:txBody>
          <a:bodyPr lIns="82945" tIns="41473" rIns="82945" bIns="41473"/>
          <a:lstStyle/>
          <a:p>
            <a:pPr lvl="0"/>
            <a:fld id="{90877A14-F19E-427B-A403-5441658CF5B6}" type="slidenum">
              <a:rPr/>
              <a:pPr lvl="0"/>
              <a:t>‹Nº›</a:t>
            </a:fld>
            <a:endParaRPr lang="es-ES"/>
          </a:p>
        </p:txBody>
      </p:sp>
    </p:spTree>
    <p:extLst>
      <p:ext uri="{BB962C8B-B14F-4D97-AF65-F5344CB8AC3E}">
        <p14:creationId xmlns:p14="http://schemas.microsoft.com/office/powerpoint/2010/main" val="203724278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171" y="273352"/>
            <a:ext cx="8228763" cy="1145009"/>
          </a:xfrm>
          <a:prstGeom prst="rect">
            <a:avLst/>
          </a:prstGeom>
        </p:spPr>
        <p:txBody>
          <a:bodyPr lIns="82945" tIns="41473" rIns="82945" bIns="41473"/>
          <a:lstStyle/>
          <a:p>
            <a:r>
              <a:rPr lang="es-ES"/>
              <a:t>Haga clic para modificar el estilo de título del patrón</a:t>
            </a:r>
            <a:endParaRPr lang="es-CO"/>
          </a:p>
        </p:txBody>
      </p:sp>
      <p:sp>
        <p:nvSpPr>
          <p:cNvPr id="3" name="2 Marcador de fecha"/>
          <p:cNvSpPr>
            <a:spLocks noGrp="1"/>
          </p:cNvSpPr>
          <p:nvPr>
            <p:ph type="dt" sz="half" idx="10"/>
          </p:nvPr>
        </p:nvSpPr>
        <p:spPr>
          <a:xfrm>
            <a:off x="457171" y="6247906"/>
            <a:ext cx="2130093" cy="472896"/>
          </a:xfrm>
          <a:prstGeom prst="rect">
            <a:avLst/>
          </a:prstGeom>
        </p:spPr>
        <p:txBody>
          <a:bodyPr lIns="82945" tIns="41473" rIns="82945" bIns="41473"/>
          <a:lstStyle/>
          <a:p>
            <a:pPr lvl="0"/>
            <a:endParaRPr lang="es-ES"/>
          </a:p>
        </p:txBody>
      </p:sp>
      <p:sp>
        <p:nvSpPr>
          <p:cNvPr id="4" name="3 Marcador de pie de página"/>
          <p:cNvSpPr>
            <a:spLocks noGrp="1"/>
          </p:cNvSpPr>
          <p:nvPr>
            <p:ph type="ftr" sz="quarter" idx="11"/>
          </p:nvPr>
        </p:nvSpPr>
        <p:spPr>
          <a:xfrm>
            <a:off x="3127054" y="6247906"/>
            <a:ext cx="2898142" cy="472896"/>
          </a:xfrm>
          <a:prstGeom prst="rect">
            <a:avLst/>
          </a:prstGeom>
        </p:spPr>
        <p:txBody>
          <a:bodyPr lIns="82945" tIns="41473" rIns="82945" bIns="41473"/>
          <a:lstStyle/>
          <a:p>
            <a:pPr lvl="0"/>
            <a:endParaRPr lang="es-ES"/>
          </a:p>
        </p:txBody>
      </p:sp>
      <p:sp>
        <p:nvSpPr>
          <p:cNvPr id="5" name="4 Marcador de número de diapositiva"/>
          <p:cNvSpPr>
            <a:spLocks noGrp="1"/>
          </p:cNvSpPr>
          <p:nvPr>
            <p:ph type="sldNum" sz="quarter" idx="12"/>
          </p:nvPr>
        </p:nvSpPr>
        <p:spPr>
          <a:xfrm>
            <a:off x="6555842" y="6247906"/>
            <a:ext cx="2130093" cy="472896"/>
          </a:xfrm>
          <a:prstGeom prst="rect">
            <a:avLst/>
          </a:prstGeom>
        </p:spPr>
        <p:txBody>
          <a:bodyPr lIns="82945" tIns="41473" rIns="82945" bIns="41473"/>
          <a:lstStyle/>
          <a:p>
            <a:pPr lvl="0"/>
            <a:fld id="{ED425558-9BAC-433D-9E9F-D908E58FE4A3}" type="slidenum">
              <a:rPr/>
              <a:pPr lvl="0"/>
              <a:t>‹Nº›</a:t>
            </a:fld>
            <a:endParaRPr lang="es-ES"/>
          </a:p>
        </p:txBody>
      </p:sp>
    </p:spTree>
    <p:extLst>
      <p:ext uri="{BB962C8B-B14F-4D97-AF65-F5344CB8AC3E}">
        <p14:creationId xmlns:p14="http://schemas.microsoft.com/office/powerpoint/2010/main" val="421108892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071562" cy="1071562"/>
          </a:xfrm>
          <a:prstGeom prst="rect">
            <a:avLst/>
          </a:prstGeom>
        </p:spPr>
      </p:pic>
    </p:spTree>
    <p:extLst>
      <p:ext uri="{BB962C8B-B14F-4D97-AF65-F5344CB8AC3E}">
        <p14:creationId xmlns:p14="http://schemas.microsoft.com/office/powerpoint/2010/main" val="219825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www.gerencie.com/estatuto-tributario.html"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google.com.co/imgres?imgurl=http://us.123rf.com/450wm/johan2011/johan20111109/johan2011110900061/10695334-car-cter-humano-3d-poco-el-inspector-celebrar-una-junta-de-clip-y-una-pluma-serie-de-personas.jpg?ver=6&amp;imgrefurl=http://es.123rf.com/imagenes-de-archivo/responsabilidad.html&amp;docid=SQPKQRnonpgFMM&amp;tbnid=cXCqyD-ykZJ0mM:&amp;w=349&amp;h=350&amp;bih=449&amp;biw=911&amp;ved=0ahUKEwi5jZmKnLnMAhVBXR4KHYEOB6QQxiAIAg&amp;iact=c&amp;ictx=1" TargetMode="Externa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google.com.co/imgres?imgurl=http://previews.123rf.com/images/michaeldb/michaeldb1101/michaeldb110100018/8661365-Human-resources-manager-drawing-people-work-system-or-social-network-diagram-Stock-Photo.jpg&amp;imgrefurl=http://www.123rf.com/photo_8661365_human-resources-manager-drawing-people-work-system-or-social-network-diagram.html&amp;docid=s8U5SfqQn-ru9M&amp;tbnid=bRw6oPtmcFDdiM:&amp;w=1058&amp;h=1300&amp;bih=449&amp;biw=911&amp;ved=0ahUKEwjvt5WPmbnMAhWJ9x4KHcQpDG8QxiAICCgG&amp;iact=c&amp;ictx=1" TargetMode="Externa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actualicese.com/normatividad/2004/Conceptos/julio/CT041677-04.htm" TargetMode="External"/><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0.jpe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0.jpe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2.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dian.gov.co/descargas/ayuda/guia_rut/content/Generalidades1.htm#1" TargetMode="External"/><Relationship Id="rId2" Type="http://schemas.openxmlformats.org/officeDocument/2006/relationships/hyperlink" Target="http://www.dian.gov.co/descargas/ayuda/guia_rut/content/Generalidades1.htm#0"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secretariasenado.gov.co/senado/basedoc/estatuto_tributario_pr025.html#580" TargetMode="Externa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hyperlink" Target="http://www.secretariasenado.gov.co/senado/basedoc/estatuto_tributario_pr028.html#641" TargetMode="External"/><Relationship Id="rId5" Type="http://schemas.openxmlformats.org/officeDocument/2006/relationships/hyperlink" Target="http://www.secretariasenado.gov.co/senado/basedoc/estatuto_tributario_pr028.html#650-2" TargetMode="External"/><Relationship Id="rId4" Type="http://schemas.openxmlformats.org/officeDocument/2006/relationships/hyperlink" Target="http://www.secretariasenado.gov.co/senado/basedoc/estatuto_tributario_pr028.html#650-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secretariasenado.gov.co/senado/basedoc/ley_0223_1995_pr005.html#top" TargetMode="External"/><Relationship Id="rId2" Type="http://schemas.openxmlformats.org/officeDocument/2006/relationships/slide" Target="slide3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google.com.co/url?sa=i&amp;rct=j&amp;q=&amp;esrc=s&amp;source=images&amp;cd=&amp;cad=rja&amp;uact=8&amp;ved=0ahUKEwiypOGyvfLMAhUHXR4KHXlyDToQjRwIBw&amp;url=http://villares9.rssing.com/chan-21902694/all_p1.html&amp;bvm=bv.122676328,d.dmo&amp;psig=AFQjCNH09CuNu-8iQHadrMJIcJdIxrMh2w&amp;ust=146417134199588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google.com.co/url?sa=i&amp;rct=j&amp;q=&amp;esrc=s&amp;source=images&amp;cd=&amp;cad=rja&amp;uact=8&amp;ved=0ahUKEwiypOGyvfLMAhUHXR4KHXlyDToQjRwIBw&amp;url=http://villares9.rssing.com/chan-21902694/all_p1.html&amp;bvm=bv.122676328,d.dmo&amp;psig=AFQjCNH09CuNu-8iQHadrMJIcJdIxrMh2w&amp;ust=1464171341995888"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google.com.co/url?sa=i&amp;rct=j&amp;q=&amp;esrc=s&amp;source=images&amp;cd=&amp;cad=rja&amp;uact=8&amp;ved=0ahUKEwiypOGyvfLMAhUHXR4KHXlyDToQjRwIBw&amp;url=http://villares9.rssing.com/chan-21902694/all_p1.html&amp;bvm=bv.122676328,d.dmo&amp;psig=AFQjCNH09CuNu-8iQHadrMJIcJdIxrMh2w&amp;ust=1464171341995888"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google.com.co/url?sa=i&amp;rct=j&amp;q=&amp;esrc=s&amp;source=images&amp;cd=&amp;cad=rja&amp;uact=8&amp;ved=0ahUKEwik76WW2PLMAhVBph4KHUWNCMUQjRwIBw&amp;url=http://www.josedetorre.es/tres-formas-de-compartir-un-calendario-en-android-y-google-calendar/&amp;bvm=bv.122676328,d.dmo&amp;psig=AFQjCNHpqMax_s0Vg50G-nGXMZmqJ2cPLQ&amp;ust=1464178512103471" TargetMode="External"/><Relationship Id="rId2" Type="http://schemas.openxmlformats.org/officeDocument/2006/relationships/hyperlink" Target="http://www.google.com.co/url?sa=i&amp;rct=j&amp;q=&amp;esrc=s&amp;source=images&amp;cd=&amp;cad=rja&amp;uact=8&amp;ved=0ahUKEwiypOGyvfLMAhUHXR4KHXlyDToQjRwIBw&amp;url=http://villares9.rssing.com/chan-21902694/all_p1.html&amp;bvm=bv.122676328,d.dmo&amp;psig=AFQjCNH09CuNu-8iQHadrMJIcJdIxrMh2w&amp;ust=1464171341995888"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44624"/>
            <a:ext cx="7632848" cy="2232248"/>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a:solidFill>
                  <a:schemeClr val="tx1">
                    <a:lumMod val="95000"/>
                    <a:lumOff val="5000"/>
                  </a:schemeClr>
                </a:solidFill>
              </a:rPr>
              <a:t>PROCEDIMIENTO TRIBUTARIO</a:t>
            </a:r>
          </a:p>
          <a:p>
            <a:r>
              <a:rPr lang="es-CO" sz="4000" b="1" dirty="0">
                <a:solidFill>
                  <a:schemeClr val="tx1">
                    <a:lumMod val="95000"/>
                    <a:lumOff val="5000"/>
                  </a:schemeClr>
                </a:solidFill>
              </a:rPr>
              <a:t> -OBLIGACIONES Y DERECHOS DE LOS CONTRIBUYETES ANTE LA DIAN-</a:t>
            </a:r>
          </a:p>
        </p:txBody>
      </p:sp>
      <p:pic>
        <p:nvPicPr>
          <p:cNvPr id="2" name="Picture 2" descr="Resultado de imagen para obligaciones y derechos de los contribuyentes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08" y="2924944"/>
            <a:ext cx="461444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a:spLocks noChangeArrowheads="1"/>
          </p:cNvSpPr>
          <p:nvPr/>
        </p:nvSpPr>
        <p:spPr bwMode="auto">
          <a:xfrm>
            <a:off x="683568" y="1268760"/>
            <a:ext cx="7715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altLang="es-CO" sz="2000" b="1" dirty="0">
                <a:latin typeface="Arial" pitchFamily="34" charset="0"/>
                <a:cs typeface="Arial" pitchFamily="34" charset="0"/>
              </a:rPr>
              <a:t>CONTENIDO GENERAL DE LAS DECLARACIONES TRIBUTARIAS </a:t>
            </a:r>
          </a:p>
          <a:p>
            <a:pPr algn="just" eaLnBrk="1" hangingPunct="1"/>
            <a:endParaRPr lang="es-ES" altLang="es-CO" sz="2000" dirty="0">
              <a:latin typeface="Arial" pitchFamily="34" charset="0"/>
              <a:cs typeface="Arial" pitchFamily="34" charset="0"/>
            </a:endParaRPr>
          </a:p>
          <a:p>
            <a:pPr algn="just" eaLnBrk="1" hangingPunct="1"/>
            <a:endParaRPr lang="es-ES" altLang="es-CO" sz="2000" dirty="0">
              <a:latin typeface="Arial" pitchFamily="34" charset="0"/>
              <a:cs typeface="Arial" pitchFamily="34" charset="0"/>
            </a:endParaRPr>
          </a:p>
          <a:p>
            <a:pPr marL="457200" indent="-457200" algn="just" eaLnBrk="1" hangingPunct="1">
              <a:buAutoNum type="arabicPeriod"/>
            </a:pPr>
            <a:r>
              <a:rPr lang="es-ES" altLang="es-CO" sz="2000" dirty="0">
                <a:latin typeface="Arial" pitchFamily="34" charset="0"/>
                <a:cs typeface="Arial" pitchFamily="34" charset="0"/>
              </a:rPr>
              <a:t>El formulario que para el efecto señale la DIAN</a:t>
            </a:r>
          </a:p>
          <a:p>
            <a:pPr marL="457200" indent="-457200" algn="just" eaLnBrk="1" hangingPunct="1">
              <a:buAutoNum type="arabicPeriod"/>
            </a:pPr>
            <a:r>
              <a:rPr lang="es-ES" altLang="es-CO" sz="2000" dirty="0">
                <a:latin typeface="Arial" pitchFamily="34" charset="0"/>
                <a:cs typeface="Arial" pitchFamily="34" charset="0"/>
              </a:rPr>
              <a:t>La información necesaria para la identificación y ubicación del contribuyente.</a:t>
            </a:r>
          </a:p>
          <a:p>
            <a:pPr marL="457200" indent="-457200" algn="just" eaLnBrk="1" hangingPunct="1">
              <a:buAutoNum type="arabicPeriod"/>
            </a:pPr>
            <a:r>
              <a:rPr lang="es-ES" altLang="es-CO" sz="2000" dirty="0">
                <a:latin typeface="Arial" pitchFamily="34" charset="0"/>
                <a:cs typeface="Arial" pitchFamily="34" charset="0"/>
              </a:rPr>
              <a:t>La discriminación de los factores necesarios para determinar las bases gravables.</a:t>
            </a:r>
          </a:p>
          <a:p>
            <a:pPr marL="457200" indent="-457200" algn="just" eaLnBrk="1" hangingPunct="1">
              <a:buAutoNum type="arabicPeriod"/>
            </a:pPr>
            <a:r>
              <a:rPr lang="es-ES" altLang="es-CO" sz="2000" dirty="0">
                <a:latin typeface="Arial" pitchFamily="34" charset="0"/>
                <a:cs typeface="Arial" pitchFamily="34" charset="0"/>
              </a:rPr>
              <a:t>La liquidación privada.</a:t>
            </a:r>
          </a:p>
          <a:p>
            <a:pPr marL="457200" indent="-457200" algn="just" eaLnBrk="1" hangingPunct="1">
              <a:buAutoNum type="arabicPeriod"/>
            </a:pPr>
            <a:r>
              <a:rPr lang="es-ES" altLang="es-CO" sz="2000" dirty="0">
                <a:latin typeface="Arial" pitchFamily="34" charset="0"/>
                <a:cs typeface="Arial" pitchFamily="34" charset="0"/>
              </a:rPr>
              <a:t>La firma de quien cumpla el deber formal de declarar.</a:t>
            </a:r>
          </a:p>
          <a:p>
            <a:pPr marL="457200" indent="-457200" algn="just" eaLnBrk="1" hangingPunct="1">
              <a:buAutoNum type="arabicPeriod"/>
            </a:pPr>
            <a:r>
              <a:rPr lang="es-ES" altLang="es-CO" sz="2000" dirty="0">
                <a:latin typeface="Arial" pitchFamily="34" charset="0"/>
                <a:cs typeface="Arial" pitchFamily="34" charset="0"/>
              </a:rPr>
              <a:t>La firma del revisor fiscal y/o contador</a:t>
            </a:r>
          </a:p>
          <a:p>
            <a:pPr marL="457200" indent="-457200" algn="just" eaLnBrk="1" hangingPunct="1">
              <a:buAutoNum type="arabicPeriod"/>
            </a:pPr>
            <a:endParaRPr lang="es-ES" altLang="es-CO" sz="2000" dirty="0">
              <a:latin typeface="Arial" pitchFamily="34" charset="0"/>
              <a:cs typeface="Arial" pitchFamily="34" charset="0"/>
            </a:endParaRPr>
          </a:p>
        </p:txBody>
      </p:sp>
    </p:spTree>
    <p:extLst>
      <p:ext uri="{BB962C8B-B14F-4D97-AF65-F5344CB8AC3E}">
        <p14:creationId xmlns:p14="http://schemas.microsoft.com/office/powerpoint/2010/main" val="2927894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24617" y="1669982"/>
            <a:ext cx="5571270" cy="1591493"/>
          </a:xfrm>
          <a:prstGeom prst="rect">
            <a:avLst/>
          </a:prstGeom>
        </p:spPr>
        <p:txBody>
          <a:bodyPr wrap="none" lIns="82945" tIns="41473" rIns="82945" bIns="41473">
            <a:spAutoFit/>
          </a:bodyPr>
          <a:lstStyle/>
          <a:p>
            <a:pPr algn="ctr"/>
            <a:r>
              <a:rPr lang="es-CO" sz="4900" b="1" dirty="0"/>
              <a:t>LÍMITE DE </a:t>
            </a:r>
          </a:p>
          <a:p>
            <a:pPr algn="ctr"/>
            <a:r>
              <a:rPr lang="es-CO" sz="4900" b="1" dirty="0"/>
              <a:t>INEMBARGABILIDAD</a:t>
            </a:r>
            <a:endParaRPr lang="es-CO" sz="4900" dirty="0"/>
          </a:p>
        </p:txBody>
      </p:sp>
      <p:sp>
        <p:nvSpPr>
          <p:cNvPr id="3" name="2 Rectángulo"/>
          <p:cNvSpPr/>
          <p:nvPr/>
        </p:nvSpPr>
        <p:spPr>
          <a:xfrm>
            <a:off x="979537" y="3690297"/>
            <a:ext cx="7511512" cy="1088917"/>
          </a:xfrm>
          <a:prstGeom prst="rect">
            <a:avLst/>
          </a:prstGeom>
        </p:spPr>
        <p:txBody>
          <a:bodyPr wrap="square" lIns="82945" tIns="41473" rIns="82945" bIns="41473">
            <a:spAutoFit/>
          </a:bodyPr>
          <a:lstStyle/>
          <a:p>
            <a:pPr algn="ctr"/>
            <a:r>
              <a:rPr lang="es-CO" sz="2200" dirty="0"/>
              <a:t>El límite de </a:t>
            </a:r>
            <a:r>
              <a:rPr lang="es-CO" sz="2200" dirty="0" err="1"/>
              <a:t>inembargabilidad</a:t>
            </a:r>
            <a:r>
              <a:rPr lang="es-CO" sz="2200" dirty="0"/>
              <a:t> es de veinticinco (25) salarios mínimos legales mensuales vigentes*, depositados en la cuenta de ahorros más antigua de la cual sea titular el contribuyente.</a:t>
            </a:r>
          </a:p>
        </p:txBody>
      </p:sp>
    </p:spTree>
    <p:extLst>
      <p:ext uri="{BB962C8B-B14F-4D97-AF65-F5344CB8AC3E}">
        <p14:creationId xmlns:p14="http://schemas.microsoft.com/office/powerpoint/2010/main" val="34051470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6760" y="1751555"/>
            <a:ext cx="6389726" cy="760864"/>
          </a:xfrm>
          <a:prstGeom prst="rect">
            <a:avLst/>
          </a:prstGeom>
        </p:spPr>
        <p:txBody>
          <a:bodyPr wrap="none" lIns="82945" tIns="41473" rIns="82945" bIns="41473">
            <a:spAutoFit/>
          </a:bodyPr>
          <a:lstStyle/>
          <a:p>
            <a:r>
              <a:rPr lang="es-CO" sz="4400" b="1" dirty="0"/>
              <a:t>LIMITE DE LOS EMBARGOS</a:t>
            </a:r>
            <a:endParaRPr lang="es-CO" sz="4400" dirty="0"/>
          </a:p>
        </p:txBody>
      </p:sp>
      <p:sp>
        <p:nvSpPr>
          <p:cNvPr id="3" name="2 Rectángulo"/>
          <p:cNvSpPr/>
          <p:nvPr/>
        </p:nvSpPr>
        <p:spPr>
          <a:xfrm>
            <a:off x="1240808" y="3135831"/>
            <a:ext cx="6923654" cy="1607250"/>
          </a:xfrm>
          <a:prstGeom prst="rect">
            <a:avLst/>
          </a:prstGeom>
        </p:spPr>
        <p:txBody>
          <a:bodyPr wrap="square" lIns="82945" tIns="41473" rIns="82945" bIns="41473">
            <a:spAutoFit/>
          </a:bodyPr>
          <a:lstStyle/>
          <a:p>
            <a:pPr algn="ctr"/>
            <a:r>
              <a:rPr lang="es-CO" sz="3300" dirty="0"/>
              <a:t>El valor de los bienes embargados no podrá exceder del doble de la deuda más sus intereses. </a:t>
            </a:r>
          </a:p>
        </p:txBody>
      </p:sp>
    </p:spTree>
    <p:extLst>
      <p:ext uri="{BB962C8B-B14F-4D97-AF65-F5344CB8AC3E}">
        <p14:creationId xmlns:p14="http://schemas.microsoft.com/office/powerpoint/2010/main" val="5668463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6998" y="2775756"/>
            <a:ext cx="8230004" cy="3684742"/>
          </a:xfrm>
          <a:prstGeom prst="rect">
            <a:avLst/>
          </a:prstGeom>
        </p:spPr>
        <p:txBody>
          <a:bodyPr wrap="square" lIns="82945" tIns="41473" rIns="82945" bIns="41473">
            <a:spAutoFit/>
          </a:bodyPr>
          <a:lstStyle/>
          <a:p>
            <a:pPr algn="just"/>
            <a:r>
              <a:rPr lang="es-CO" dirty="0"/>
              <a:t>La acción de cobro que el estado puede ejercer para cobrar las obligaciones relacionadas con impuestos, sanciones e intereses, prescriben a los 5 años a partir de la fecha en que se hace legalmente exigible.</a:t>
            </a:r>
          </a:p>
          <a:p>
            <a:pPr algn="just"/>
            <a:r>
              <a:rPr lang="es-CO" dirty="0"/>
              <a:t>Los 5 años se empiezan a contar a partir de las siguientes situaciones contempladas por el artículo 817 del </a:t>
            </a:r>
            <a:r>
              <a:rPr lang="es-CO" dirty="0">
                <a:hlinkClick r:id="rId2"/>
              </a:rPr>
              <a:t>estatuto tributario</a:t>
            </a:r>
            <a:r>
              <a:rPr lang="es-CO" dirty="0"/>
              <a:t>:</a:t>
            </a:r>
          </a:p>
          <a:p>
            <a:pPr algn="just"/>
            <a:r>
              <a:rPr lang="es-CO" dirty="0"/>
              <a:t>La fecha de vencimiento del término para declarar, fijado por el gobierno nacional, para las declaraciones presentadas oportunamente.</a:t>
            </a:r>
          </a:p>
          <a:p>
            <a:pPr algn="just"/>
            <a:r>
              <a:rPr lang="es-CO" dirty="0"/>
              <a:t>La fecha de presentación de la declaración cuando su presentación ha sido extemporánea.</a:t>
            </a:r>
          </a:p>
          <a:p>
            <a:pPr algn="just"/>
            <a:r>
              <a:rPr lang="es-CO" dirty="0"/>
              <a:t>La fecha de presentación de la declaración de corrección, en relación con los mayores valores.</a:t>
            </a:r>
          </a:p>
          <a:p>
            <a:pPr algn="just"/>
            <a:r>
              <a:rPr lang="es-CO" dirty="0"/>
              <a:t>La fecha de ejecutoria del respectivo acto administrativo de determinación o discusión.</a:t>
            </a:r>
          </a:p>
        </p:txBody>
      </p:sp>
      <p:sp>
        <p:nvSpPr>
          <p:cNvPr id="3" name="2 Rectángulo"/>
          <p:cNvSpPr/>
          <p:nvPr/>
        </p:nvSpPr>
        <p:spPr>
          <a:xfrm>
            <a:off x="2077072" y="1068737"/>
            <a:ext cx="5185807" cy="1437973"/>
          </a:xfrm>
          <a:prstGeom prst="rect">
            <a:avLst/>
          </a:prstGeom>
        </p:spPr>
        <p:txBody>
          <a:bodyPr wrap="none" lIns="82945" tIns="41473" rIns="82945" bIns="41473">
            <a:spAutoFit/>
          </a:bodyPr>
          <a:lstStyle/>
          <a:p>
            <a:pPr algn="ctr"/>
            <a:r>
              <a:rPr lang="es-CO" sz="4400" b="1" dirty="0"/>
              <a:t>PRESCRIPCION DE LA </a:t>
            </a:r>
          </a:p>
          <a:p>
            <a:pPr algn="ctr"/>
            <a:r>
              <a:rPr lang="es-CO" sz="4400" b="1" dirty="0"/>
              <a:t>ACCION DE COBRO</a:t>
            </a:r>
            <a:endParaRPr lang="es-CO" sz="4400" dirty="0"/>
          </a:p>
        </p:txBody>
      </p:sp>
    </p:spTree>
    <p:extLst>
      <p:ext uri="{BB962C8B-B14F-4D97-AF65-F5344CB8AC3E}">
        <p14:creationId xmlns:p14="http://schemas.microsoft.com/office/powerpoint/2010/main" val="24529820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ágrima 5"/>
          <p:cNvSpPr/>
          <p:nvPr/>
        </p:nvSpPr>
        <p:spPr>
          <a:xfrm rot="13500000">
            <a:off x="4891602" y="4288044"/>
            <a:ext cx="323293" cy="323293"/>
          </a:xfrm>
          <a:prstGeom prst="teardrop">
            <a:avLst/>
          </a:prstGeom>
          <a:solidFill>
            <a:schemeClr val="bg1"/>
          </a:solidFill>
          <a:effectLst>
            <a:outerShdw blurRad="40000" dist="23000" dir="5400000" rotWithShape="0">
              <a:srgbClr val="000000">
                <a:alpha val="35000"/>
              </a:srgbClr>
            </a:outerShdw>
            <a:reflection stA="36000" endPos="51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ES_tradnl" dirty="0">
              <a:solidFill>
                <a:prstClr val="white"/>
              </a:solidFill>
            </a:endParaRPr>
          </a:p>
        </p:txBody>
      </p:sp>
      <p:sp>
        <p:nvSpPr>
          <p:cNvPr id="2" name="1 Rectángulo"/>
          <p:cNvSpPr/>
          <p:nvPr/>
        </p:nvSpPr>
        <p:spPr>
          <a:xfrm>
            <a:off x="2312989" y="2349501"/>
            <a:ext cx="5076825" cy="1077913"/>
          </a:xfrm>
          <a:prstGeom prst="rect">
            <a:avLst/>
          </a:prstGeom>
        </p:spPr>
        <p:txBody>
          <a:bodyPr lIns="91430" tIns="45715" rIns="91430" bIns="45715">
            <a:spAutoFit/>
          </a:bodyPr>
          <a:lstStyle/>
          <a:p>
            <a:pPr algn="ctr">
              <a:defRPr/>
            </a:pPr>
            <a:r>
              <a:rPr lang="es-CO" sz="3200" b="1" cap="small" dirty="0"/>
              <a:t>La prueba en el proceso tributario</a:t>
            </a:r>
            <a:endParaRPr lang="es-CO" sz="3200" dirty="0"/>
          </a:p>
        </p:txBody>
      </p:sp>
    </p:spTree>
    <p:extLst>
      <p:ext uri="{BB962C8B-B14F-4D97-AF65-F5344CB8AC3E}">
        <p14:creationId xmlns:p14="http://schemas.microsoft.com/office/powerpoint/2010/main" val="521039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CO" altLang="es-CO"/>
              <a:t>¿QUE ES LA PRUEBA?</a:t>
            </a:r>
          </a:p>
        </p:txBody>
      </p:sp>
      <p:sp>
        <p:nvSpPr>
          <p:cNvPr id="2" name="Marcador de contenido 1"/>
          <p:cNvSpPr>
            <a:spLocks noGrp="1"/>
          </p:cNvSpPr>
          <p:nvPr>
            <p:ph sz="half" idx="1"/>
          </p:nvPr>
        </p:nvSpPr>
        <p:spPr/>
        <p:txBody>
          <a:bodyPr/>
          <a:lstStyle/>
          <a:p>
            <a:r>
              <a:rPr lang="es-CO" altLang="es-CO" sz="2400"/>
              <a:t>ES UNA RAZON O UN ARGUMENTO.</a:t>
            </a:r>
          </a:p>
          <a:p>
            <a:r>
              <a:rPr lang="es-CO" altLang="es-CO" sz="2400"/>
              <a:t>ES UNA SEÑAL.</a:t>
            </a:r>
          </a:p>
          <a:p>
            <a:r>
              <a:rPr lang="es-CO" altLang="es-CO" sz="2400"/>
              <a:t>ES UNA EXPERIENCIA</a:t>
            </a:r>
          </a:p>
          <a:p>
            <a:r>
              <a:rPr lang="es-CO" altLang="es-CO" sz="2400"/>
              <a:t>ES UNA DEMOSTRACION-</a:t>
            </a:r>
          </a:p>
          <a:p>
            <a:r>
              <a:rPr lang="es-CO" altLang="es-CO" sz="2400"/>
              <a:t>ES UNA SUMA DE OPONIONES.</a:t>
            </a:r>
          </a:p>
          <a:p>
            <a:r>
              <a:rPr lang="es-CO" altLang="es-CO" sz="2400"/>
              <a:t>ES UN ANALISIS O UN EXAMEN PARA COMPROBAR</a:t>
            </a:r>
          </a:p>
        </p:txBody>
      </p:sp>
      <p:sp>
        <p:nvSpPr>
          <p:cNvPr id="3" name="Marcador de contenido 2"/>
          <p:cNvSpPr>
            <a:spLocks noGrp="1"/>
          </p:cNvSpPr>
          <p:nvPr>
            <p:ph sz="half" idx="2"/>
          </p:nvPr>
        </p:nvSpPr>
        <p:spPr>
          <a:xfrm>
            <a:off x="4683125" y="2871788"/>
            <a:ext cx="4038600" cy="1008062"/>
          </a:xfrm>
        </p:spPr>
        <p:txBody>
          <a:bodyPr/>
          <a:lstStyle/>
          <a:p>
            <a:pPr marL="0" indent="0">
              <a:buNone/>
            </a:pPr>
            <a:r>
              <a:rPr lang="es-CO" altLang="es-CO"/>
              <a:t>SOBRE LA VERDAD O LA FALSEDAD DE UNA COSA</a:t>
            </a:r>
          </a:p>
        </p:txBody>
      </p:sp>
    </p:spTree>
    <p:extLst>
      <p:ext uri="{BB962C8B-B14F-4D97-AF65-F5344CB8AC3E}">
        <p14:creationId xmlns:p14="http://schemas.microsoft.com/office/powerpoint/2010/main" val="425529068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 grpId="0" build="p"/>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900113" y="333376"/>
            <a:ext cx="7772400" cy="1470025"/>
          </a:xfrm>
        </p:spPr>
        <p:txBody>
          <a:bodyPr lIns="82945" tIns="41473" rIns="82945" bIns="41473"/>
          <a:lstStyle/>
          <a:p>
            <a:pPr eaLnBrk="1" hangingPunct="1"/>
            <a:r>
              <a:rPr lang="es-CO" altLang="es-CO"/>
              <a:t>¿FINALIDAD de la PRUEBA EN MATERIA FISCAL?</a:t>
            </a:r>
          </a:p>
        </p:txBody>
      </p:sp>
      <p:sp>
        <p:nvSpPr>
          <p:cNvPr id="4" name="Subtítulo 3"/>
          <p:cNvSpPr>
            <a:spLocks noGrp="1"/>
          </p:cNvSpPr>
          <p:nvPr>
            <p:ph type="subTitle" idx="1"/>
          </p:nvPr>
        </p:nvSpPr>
        <p:spPr>
          <a:xfrm>
            <a:off x="1371600" y="2349500"/>
            <a:ext cx="6400800" cy="2663825"/>
          </a:xfrm>
        </p:spPr>
        <p:txBody>
          <a:bodyPr lIns="82945" tIns="41473" rIns="82945" bIns="41473"/>
          <a:lstStyle/>
          <a:p>
            <a:pPr algn="just">
              <a:buFont typeface="Arial" panose="020B0604020202020204" pitchFamily="34" charset="0"/>
              <a:buNone/>
              <a:defRPr/>
            </a:pPr>
            <a:r>
              <a:rPr lang="es-CO" dirty="0"/>
              <a:t>Buscar la verdad de los </a:t>
            </a:r>
            <a:r>
              <a:rPr lang="es-CO" b="1" i="1" dirty="0"/>
              <a:t>hechos</a:t>
            </a:r>
            <a:r>
              <a:rPr lang="es-CO" b="1" dirty="0"/>
              <a:t> </a:t>
            </a:r>
            <a:r>
              <a:rPr lang="es-CO" b="1" i="1" u="sng" dirty="0"/>
              <a:t>económicos</a:t>
            </a:r>
            <a:r>
              <a:rPr lang="es-CO" dirty="0"/>
              <a:t>, o del cumplimiento de </a:t>
            </a:r>
            <a:r>
              <a:rPr lang="es-CO" b="1" i="1" u="sng" dirty="0"/>
              <a:t>obligaciones de tipo formal</a:t>
            </a:r>
            <a:r>
              <a:rPr lang="es-CO" dirty="0"/>
              <a:t>, para hacer descender sobre ellos el ordenamiento jurídico.</a:t>
            </a:r>
          </a:p>
        </p:txBody>
      </p:sp>
    </p:spTree>
    <p:extLst>
      <p:ext uri="{BB962C8B-B14F-4D97-AF65-F5344CB8AC3E}">
        <p14:creationId xmlns:p14="http://schemas.microsoft.com/office/powerpoint/2010/main" val="411603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altLang="es-CO"/>
              <a:t>	DEBILIDADES</a:t>
            </a:r>
          </a:p>
        </p:txBody>
      </p:sp>
      <p:sp>
        <p:nvSpPr>
          <p:cNvPr id="3" name="Marcador de contenido 2"/>
          <p:cNvSpPr>
            <a:spLocks noGrp="1"/>
          </p:cNvSpPr>
          <p:nvPr>
            <p:ph idx="1"/>
          </p:nvPr>
        </p:nvSpPr>
        <p:spPr>
          <a:xfrm>
            <a:off x="539750" y="1431925"/>
            <a:ext cx="5894388" cy="3576638"/>
          </a:xfrm>
        </p:spPr>
        <p:style>
          <a:lnRef idx="0">
            <a:scrgbClr r="0" g="0" b="0"/>
          </a:lnRef>
          <a:fillRef idx="1001">
            <a:schemeClr val="lt1"/>
          </a:fillRef>
          <a:effectRef idx="0">
            <a:scrgbClr r="0" g="0" b="0"/>
          </a:effectRef>
          <a:fontRef idx="major"/>
        </p:style>
        <p:txBody>
          <a:bodyPr/>
          <a:lstStyle/>
          <a:p>
            <a:pPr algn="just">
              <a:buFont typeface="Arial" panose="020B0604020202020204" pitchFamily="34" charset="0"/>
              <a:buChar char="•"/>
              <a:defRPr/>
            </a:pPr>
            <a:r>
              <a:rPr lang="es-CO" sz="2000" dirty="0"/>
              <a:t>En el Tema que se pretende probar y las pruebas allegadas al proceso.</a:t>
            </a:r>
          </a:p>
          <a:p>
            <a:pPr algn="just">
              <a:buFont typeface="Arial" panose="020B0604020202020204" pitchFamily="34" charset="0"/>
              <a:buChar char="•"/>
              <a:defRPr/>
            </a:pPr>
            <a:r>
              <a:rPr lang="es-CO" sz="2000" dirty="0"/>
              <a:t>En la interpretación de las normas frente al hechos económico.</a:t>
            </a:r>
          </a:p>
          <a:p>
            <a:pPr algn="just">
              <a:buFont typeface="Arial" panose="020B0604020202020204" pitchFamily="34" charset="0"/>
              <a:buChar char="•"/>
              <a:defRPr/>
            </a:pPr>
            <a:r>
              <a:rPr lang="es-CO" sz="2000" dirty="0"/>
              <a:t>En quien esta obligado a probar (contribuyente- administración)</a:t>
            </a:r>
          </a:p>
          <a:p>
            <a:pPr algn="just">
              <a:buFont typeface="Arial" panose="020B0604020202020204" pitchFamily="34" charset="0"/>
              <a:buChar char="•"/>
              <a:defRPr/>
            </a:pPr>
            <a:r>
              <a:rPr lang="es-CO" sz="2000" dirty="0"/>
              <a:t>En la idoneidad del medio de prueba.</a:t>
            </a:r>
          </a:p>
          <a:p>
            <a:pPr algn="just">
              <a:buFont typeface="Arial" panose="020B0604020202020204" pitchFamily="34" charset="0"/>
              <a:buChar char="•"/>
              <a:defRPr/>
            </a:pPr>
            <a:r>
              <a:rPr lang="es-CO" sz="2000" dirty="0"/>
              <a:t>En la contradicción de la prueba. </a:t>
            </a:r>
          </a:p>
          <a:p>
            <a:pPr algn="just">
              <a:buFont typeface="Arial" panose="020B0604020202020204" pitchFamily="34" charset="0"/>
              <a:buChar char="•"/>
              <a:defRPr/>
            </a:pPr>
            <a:r>
              <a:rPr lang="es-CO" sz="2000" dirty="0"/>
              <a:t>En el proceso administrativo.</a:t>
            </a:r>
          </a:p>
          <a:p>
            <a:pPr algn="just">
              <a:buFont typeface="Arial" panose="020B0604020202020204" pitchFamily="34" charset="0"/>
              <a:buChar char="•"/>
              <a:defRPr/>
            </a:pPr>
            <a:r>
              <a:rPr lang="es-CO" sz="2000" dirty="0"/>
              <a:t>En la valoración de la prueba</a:t>
            </a:r>
            <a:r>
              <a:rPr lang="es-CO" sz="2400" dirty="0"/>
              <a:t>.</a:t>
            </a:r>
          </a:p>
        </p:txBody>
      </p:sp>
      <p:sp>
        <p:nvSpPr>
          <p:cNvPr id="4" name="3 CuadroTexto"/>
          <p:cNvSpPr txBox="1"/>
          <p:nvPr/>
        </p:nvSpPr>
        <p:spPr>
          <a:xfrm>
            <a:off x="457200" y="5157788"/>
            <a:ext cx="1015386" cy="369322"/>
          </a:xfrm>
          <a:prstGeom prst="rect">
            <a:avLst/>
          </a:prstGeom>
        </p:spPr>
        <p:style>
          <a:lnRef idx="2">
            <a:schemeClr val="accent1"/>
          </a:lnRef>
          <a:fillRef idx="1">
            <a:schemeClr val="lt1"/>
          </a:fillRef>
          <a:effectRef idx="0">
            <a:schemeClr val="accent1"/>
          </a:effectRef>
          <a:fontRef idx="minor">
            <a:schemeClr val="dk1"/>
          </a:fontRef>
        </p:style>
        <p:txBody>
          <a:bodyPr wrap="none" lIns="91430" tIns="45715" rIns="91430" bIns="45715">
            <a:spAutoFit/>
          </a:bodyPr>
          <a:lstStyle/>
          <a:p>
            <a:pPr>
              <a:defRPr/>
            </a:pPr>
            <a:r>
              <a:rPr lang="es-CO" dirty="0"/>
              <a:t>EVASION</a:t>
            </a:r>
          </a:p>
        </p:txBody>
      </p:sp>
      <p:sp>
        <p:nvSpPr>
          <p:cNvPr id="5" name="4 CuadroTexto"/>
          <p:cNvSpPr txBox="1"/>
          <p:nvPr/>
        </p:nvSpPr>
        <p:spPr>
          <a:xfrm>
            <a:off x="2260601" y="5148264"/>
            <a:ext cx="1002049" cy="369322"/>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none" lIns="91430" tIns="45715" rIns="91430" bIns="45715">
            <a:spAutoFit/>
          </a:bodyPr>
          <a:lstStyle/>
          <a:p>
            <a:pPr>
              <a:defRPr/>
            </a:pPr>
            <a:r>
              <a:rPr lang="es-CO" dirty="0"/>
              <a:t>ELUSION</a:t>
            </a:r>
          </a:p>
        </p:txBody>
      </p:sp>
      <p:sp>
        <p:nvSpPr>
          <p:cNvPr id="6" name="5 CuadroTexto"/>
          <p:cNvSpPr txBox="1"/>
          <p:nvPr/>
        </p:nvSpPr>
        <p:spPr>
          <a:xfrm>
            <a:off x="4067175" y="5132389"/>
            <a:ext cx="947290" cy="369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30" tIns="45715" rIns="91430" bIns="45715">
            <a:spAutoFit/>
          </a:bodyPr>
          <a:lstStyle/>
          <a:p>
            <a:pPr>
              <a:defRPr/>
            </a:pPr>
            <a:r>
              <a:rPr lang="es-CO" dirty="0"/>
              <a:t>FRAUDE</a:t>
            </a:r>
          </a:p>
        </p:txBody>
      </p:sp>
      <p:sp>
        <p:nvSpPr>
          <p:cNvPr id="7" name="6 CuadroTexto"/>
          <p:cNvSpPr txBox="1"/>
          <p:nvPr/>
        </p:nvSpPr>
        <p:spPr>
          <a:xfrm>
            <a:off x="5730876" y="5008563"/>
            <a:ext cx="2700338" cy="64632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defRPr/>
            </a:pPr>
            <a:r>
              <a:rPr lang="es-CO" dirty="0"/>
              <a:t>INCUMPLIMIENTO DE DEBERES FORMALES</a:t>
            </a:r>
          </a:p>
        </p:txBody>
      </p:sp>
      <p:pic>
        <p:nvPicPr>
          <p:cNvPr id="7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13" y="1916113"/>
            <a:ext cx="129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3519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274638"/>
            <a:ext cx="8229600" cy="954087"/>
          </a:xfrm>
        </p:spPr>
        <p:txBody>
          <a:bodyPr/>
          <a:lstStyle/>
          <a:p>
            <a:r>
              <a:rPr lang="es-CO" altLang="es-CO" sz="3600"/>
              <a:t>ESTRUCTURACION DE LAS FALLAS ENCONTRADAS</a:t>
            </a:r>
          </a:p>
        </p:txBody>
      </p:sp>
      <p:sp>
        <p:nvSpPr>
          <p:cNvPr id="6" name="5 CuadroTexto"/>
          <p:cNvSpPr txBox="1"/>
          <p:nvPr/>
        </p:nvSpPr>
        <p:spPr>
          <a:xfrm>
            <a:off x="565151" y="2868613"/>
            <a:ext cx="2386013" cy="369322"/>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defRPr/>
            </a:pPr>
            <a:r>
              <a:rPr lang="es-CO" dirty="0"/>
              <a:t>Actos administrativos</a:t>
            </a:r>
          </a:p>
        </p:txBody>
      </p:sp>
      <p:sp>
        <p:nvSpPr>
          <p:cNvPr id="7" name="6 CuadroTexto"/>
          <p:cNvSpPr txBox="1"/>
          <p:nvPr/>
        </p:nvSpPr>
        <p:spPr>
          <a:xfrm>
            <a:off x="4264025" y="1366838"/>
            <a:ext cx="3222625" cy="369322"/>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defRPr/>
            </a:pPr>
            <a:r>
              <a:rPr lang="es-CO" dirty="0"/>
              <a:t>NECESIDAD DE LA PRUEBA</a:t>
            </a:r>
          </a:p>
        </p:txBody>
      </p:sp>
      <p:sp>
        <p:nvSpPr>
          <p:cNvPr id="8" name="7 CuadroTexto"/>
          <p:cNvSpPr txBox="1"/>
          <p:nvPr/>
        </p:nvSpPr>
        <p:spPr>
          <a:xfrm>
            <a:off x="4186238" y="2524125"/>
            <a:ext cx="3224212" cy="369322"/>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defRPr/>
            </a:pPr>
            <a:r>
              <a:rPr lang="es-CO" dirty="0"/>
              <a:t>FORMALIDAD DE LA PRUEBA</a:t>
            </a:r>
          </a:p>
        </p:txBody>
      </p:sp>
      <p:sp>
        <p:nvSpPr>
          <p:cNvPr id="9" name="8 CuadroTexto"/>
          <p:cNvSpPr txBox="1"/>
          <p:nvPr/>
        </p:nvSpPr>
        <p:spPr>
          <a:xfrm>
            <a:off x="4187826" y="3603625"/>
            <a:ext cx="3222625" cy="369322"/>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defRPr/>
            </a:pPr>
            <a:r>
              <a:rPr lang="es-CO" dirty="0"/>
              <a:t>VALORACION PROBATORIA</a:t>
            </a:r>
          </a:p>
        </p:txBody>
      </p:sp>
      <p:cxnSp>
        <p:nvCxnSpPr>
          <p:cNvPr id="5" name="4 Conector recto de flecha"/>
          <p:cNvCxnSpPr/>
          <p:nvPr/>
        </p:nvCxnSpPr>
        <p:spPr>
          <a:xfrm flipV="1">
            <a:off x="2997200" y="1700214"/>
            <a:ext cx="1222375" cy="1036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a:off x="2981325" y="3100388"/>
            <a:ext cx="1311275" cy="755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4195763" y="4775200"/>
            <a:ext cx="2952750" cy="1174750"/>
          </a:xfrm>
          <a:prstGeom prst="rect">
            <a:avLst/>
          </a:prstGeom>
        </p:spPr>
        <p:style>
          <a:lnRef idx="1">
            <a:schemeClr val="accent3"/>
          </a:lnRef>
          <a:fillRef idx="3">
            <a:schemeClr val="accent3"/>
          </a:fillRef>
          <a:effectRef idx="2">
            <a:schemeClr val="accent3"/>
          </a:effectRef>
          <a:fontRef idx="minor">
            <a:schemeClr val="lt1"/>
          </a:fontRef>
        </p:style>
        <p:txBody>
          <a:bodyPr lIns="91430" tIns="45715" rIns="91430" bIns="45715" anchor="ctr"/>
          <a:lstStyle/>
          <a:p>
            <a:pPr algn="ctr">
              <a:defRPr/>
            </a:pPr>
            <a:r>
              <a:rPr lang="es-CO" dirty="0">
                <a:solidFill>
                  <a:srgbClr val="FF0000"/>
                </a:solidFill>
              </a:rPr>
              <a:t>CONFIRMACIONES</a:t>
            </a:r>
          </a:p>
          <a:p>
            <a:pPr algn="ctr">
              <a:defRPr/>
            </a:pPr>
            <a:r>
              <a:rPr lang="es-CO" dirty="0">
                <a:solidFill>
                  <a:srgbClr val="FF0000"/>
                </a:solidFill>
              </a:rPr>
              <a:t> O </a:t>
            </a:r>
          </a:p>
          <a:p>
            <a:pPr algn="ctr">
              <a:defRPr/>
            </a:pPr>
            <a:r>
              <a:rPr lang="es-CO" dirty="0">
                <a:solidFill>
                  <a:srgbClr val="FF0000"/>
                </a:solidFill>
              </a:rPr>
              <a:t>NULIDADES</a:t>
            </a:r>
            <a:r>
              <a:rPr lang="es-CO" dirty="0"/>
              <a:t> </a:t>
            </a:r>
          </a:p>
        </p:txBody>
      </p:sp>
      <p:sp>
        <p:nvSpPr>
          <p:cNvPr id="3" name="Flecha abajo 2"/>
          <p:cNvSpPr/>
          <p:nvPr/>
        </p:nvSpPr>
        <p:spPr>
          <a:xfrm>
            <a:off x="5302250" y="1804989"/>
            <a:ext cx="484188" cy="604837"/>
          </a:xfrm>
          <a:prstGeom prst="downArrow">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CO"/>
          </a:p>
        </p:txBody>
      </p:sp>
      <p:sp>
        <p:nvSpPr>
          <p:cNvPr id="4" name="Flecha abajo 3"/>
          <p:cNvSpPr/>
          <p:nvPr/>
        </p:nvSpPr>
        <p:spPr>
          <a:xfrm>
            <a:off x="5337176" y="2943225"/>
            <a:ext cx="485775" cy="660400"/>
          </a:xfrm>
          <a:prstGeom prst="downArrow">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CO"/>
          </a:p>
        </p:txBody>
      </p:sp>
      <p:sp>
        <p:nvSpPr>
          <p:cNvPr id="10" name="Flecha abajo 9"/>
          <p:cNvSpPr/>
          <p:nvPr/>
        </p:nvSpPr>
        <p:spPr>
          <a:xfrm>
            <a:off x="5607050" y="4149725"/>
            <a:ext cx="44450" cy="44450"/>
          </a:xfrm>
          <a:prstGeom prst="downArrow">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CO"/>
          </a:p>
        </p:txBody>
      </p:sp>
      <p:sp>
        <p:nvSpPr>
          <p:cNvPr id="12" name="Flecha abajo 11"/>
          <p:cNvSpPr/>
          <p:nvPr/>
        </p:nvSpPr>
        <p:spPr>
          <a:xfrm>
            <a:off x="5386389" y="4038600"/>
            <a:ext cx="485775" cy="595313"/>
          </a:xfrm>
          <a:prstGeom prst="downArrow">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CO"/>
          </a:p>
        </p:txBody>
      </p:sp>
      <p:cxnSp>
        <p:nvCxnSpPr>
          <p:cNvPr id="17" name="Conector recto de flecha 16"/>
          <p:cNvCxnSpPr>
            <a:stCxn id="6" idx="3"/>
            <a:endCxn id="8" idx="1"/>
          </p:cNvCxnSpPr>
          <p:nvPr/>
        </p:nvCxnSpPr>
        <p:spPr>
          <a:xfrm flipV="1">
            <a:off x="2951164" y="2708786"/>
            <a:ext cx="1235074" cy="344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238711"/>
      </p:ext>
    </p:extLst>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57200" y="274638"/>
            <a:ext cx="8229600" cy="706437"/>
          </a:xfrm>
        </p:spPr>
        <p:txBody>
          <a:bodyPr/>
          <a:lstStyle/>
          <a:p>
            <a:r>
              <a:rPr lang="es-CO" altLang="es-CO" sz="3600"/>
              <a:t>FUNDAMENTOS CONSTITUCIONALES</a:t>
            </a:r>
          </a:p>
        </p:txBody>
      </p:sp>
      <p:sp>
        <p:nvSpPr>
          <p:cNvPr id="3" name="2 CuadroTexto"/>
          <p:cNvSpPr txBox="1"/>
          <p:nvPr/>
        </p:nvSpPr>
        <p:spPr>
          <a:xfrm>
            <a:off x="250826" y="1125539"/>
            <a:ext cx="5616575" cy="1477317"/>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lgn="just">
              <a:defRPr/>
            </a:pPr>
            <a:r>
              <a:rPr lang="es-CO" dirty="0"/>
              <a:t>ARTICULO 15 DERECHO A LA INTIMIDAD: «…Para efectos tributarios o judiciales y para los casos de inspección, vigilancia e intervención del Estado podrá exigirse la presentación de libros de contabilidad y demás documentos privados, en los términos que señale la ley…»</a:t>
            </a:r>
          </a:p>
        </p:txBody>
      </p:sp>
      <p:sp>
        <p:nvSpPr>
          <p:cNvPr id="6" name="5 CuadroTexto"/>
          <p:cNvSpPr txBox="1"/>
          <p:nvPr/>
        </p:nvSpPr>
        <p:spPr>
          <a:xfrm>
            <a:off x="1609726" y="3214688"/>
            <a:ext cx="6911975" cy="2862312"/>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defRPr/>
            </a:pPr>
            <a:r>
              <a:rPr lang="es-CO" dirty="0"/>
              <a:t>ARTICULO 29 DEBIDO PROCESO: «…Toda persona se presume inocente mientras no se la haya declarado judicialmente culpable. Quien sea sindicado tiene derecho a la defensa y a la asistencia de un abogado escogido por él, o de oficio, durante la investigación y el juzgamiento; a un debido proceso público sin dilaciones injustificadas; a presentar pruebas y a controvertir las que se alleguen en su contra; a impugnar la sentencia condenatoria, y a no ser juzgado dos veces por el mismo hecho.</a:t>
            </a:r>
          </a:p>
          <a:p>
            <a:pPr>
              <a:defRPr/>
            </a:pPr>
            <a:r>
              <a:rPr lang="es-CO" dirty="0"/>
              <a:t>Es nula, de pleno derecho, la prueba obtenida con violación del debido proceso. «</a:t>
            </a:r>
          </a:p>
        </p:txBody>
      </p:sp>
      <p:pic>
        <p:nvPicPr>
          <p:cNvPr id="9221" name="Picture 2" descr="Imagen relacionad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125538"/>
            <a:ext cx="169386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832987"/>
      </p:ext>
    </p:extLst>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hangingPunct="1"/>
            <a:r>
              <a:rPr lang="es-CO" altLang="es-CO"/>
              <a:t>¿LA PRUEBA EN EL ESTATUTO TRIBUTARIO?</a:t>
            </a:r>
          </a:p>
        </p:txBody>
      </p:sp>
      <p:sp>
        <p:nvSpPr>
          <p:cNvPr id="8195" name="2 CuadroTexto"/>
          <p:cNvSpPr txBox="1">
            <a:spLocks noChangeArrowheads="1"/>
          </p:cNvSpPr>
          <p:nvPr/>
        </p:nvSpPr>
        <p:spPr bwMode="auto">
          <a:xfrm>
            <a:off x="2857501" y="200025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TITULO VI</a:t>
            </a:r>
          </a:p>
        </p:txBody>
      </p:sp>
      <p:sp>
        <p:nvSpPr>
          <p:cNvPr id="8196" name="3 CuadroTexto"/>
          <p:cNvSpPr txBox="1">
            <a:spLocks noChangeArrowheads="1"/>
          </p:cNvSpPr>
          <p:nvPr/>
        </p:nvSpPr>
        <p:spPr bwMode="auto">
          <a:xfrm>
            <a:off x="3929063" y="2857501"/>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CAPITULO I</a:t>
            </a:r>
          </a:p>
        </p:txBody>
      </p:sp>
      <p:sp>
        <p:nvSpPr>
          <p:cNvPr id="8197" name="4 CuadroTexto"/>
          <p:cNvSpPr txBox="1">
            <a:spLocks noChangeArrowheads="1"/>
          </p:cNvSpPr>
          <p:nvPr/>
        </p:nvSpPr>
        <p:spPr bwMode="auto">
          <a:xfrm>
            <a:off x="4572001" y="3643313"/>
            <a:ext cx="243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ARTICULO 742 a 791</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4" y="3227388"/>
            <a:ext cx="2663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2488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87624" y="44624"/>
            <a:ext cx="6264696" cy="1152128"/>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a:solidFill>
                  <a:schemeClr val="tx1">
                    <a:lumMod val="95000"/>
                    <a:lumOff val="5000"/>
                  </a:schemeClr>
                </a:solidFill>
              </a:rPr>
              <a:t>¿Cuándo una declaración se da por no presentada?</a:t>
            </a:r>
          </a:p>
        </p:txBody>
      </p:sp>
      <p:pic>
        <p:nvPicPr>
          <p:cNvPr id="1030" name="Picture 6" descr="signos de interrogac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94892"/>
            <a:ext cx="367240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igno de interrogacion giran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869160"/>
            <a:ext cx="847700" cy="8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97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CO" altLang="es-CO"/>
              <a:t>TEMA DE LA PRUEBA</a:t>
            </a:r>
          </a:p>
        </p:txBody>
      </p:sp>
      <p:sp>
        <p:nvSpPr>
          <p:cNvPr id="12291" name="2 Marcador de contenido"/>
          <p:cNvSpPr>
            <a:spLocks noGrp="1"/>
          </p:cNvSpPr>
          <p:nvPr>
            <p:ph idx="1"/>
          </p:nvPr>
        </p:nvSpPr>
        <p:spPr>
          <a:xfrm>
            <a:off x="457201" y="1600201"/>
            <a:ext cx="8291513" cy="1108075"/>
          </a:xfrm>
          <a:ln w="38100">
            <a:solidFill>
              <a:schemeClr val="accent1"/>
            </a:solidFill>
            <a:miter lim="800000"/>
            <a:headEnd/>
            <a:tailEnd/>
          </a:ln>
        </p:spPr>
        <p:txBody>
          <a:bodyPr/>
          <a:lstStyle/>
          <a:p>
            <a:pPr marL="0" indent="0">
              <a:buNone/>
            </a:pPr>
            <a:r>
              <a:rPr lang="es-CO" altLang="es-CO"/>
              <a:t>ESTA CONSTITUIDO POR AQUELLOS HECHOS QUE ES NECESARIO PROBAR.</a:t>
            </a:r>
          </a:p>
        </p:txBody>
      </p:sp>
      <p:sp>
        <p:nvSpPr>
          <p:cNvPr id="12292" name="3 Rectángulo"/>
          <p:cNvSpPr>
            <a:spLocks noChangeArrowheads="1"/>
          </p:cNvSpPr>
          <p:nvPr/>
        </p:nvSpPr>
        <p:spPr bwMode="auto">
          <a:xfrm>
            <a:off x="611188" y="3987800"/>
            <a:ext cx="299445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s-CO" altLang="es-CO"/>
              <a:t>HECHOS EXENTOS DE PRUEBA</a:t>
            </a:r>
          </a:p>
        </p:txBody>
      </p:sp>
      <p:sp>
        <p:nvSpPr>
          <p:cNvPr id="12293" name="4 CuadroTexto"/>
          <p:cNvSpPr txBox="1">
            <a:spLocks noChangeArrowheads="1"/>
          </p:cNvSpPr>
          <p:nvPr/>
        </p:nvSpPr>
        <p:spPr bwMode="auto">
          <a:xfrm>
            <a:off x="5154614" y="3419475"/>
            <a:ext cx="215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HECHO NOTORIO</a:t>
            </a:r>
          </a:p>
        </p:txBody>
      </p:sp>
      <p:sp>
        <p:nvSpPr>
          <p:cNvPr id="12294" name="5 CuadroTexto"/>
          <p:cNvSpPr txBox="1">
            <a:spLocks noChangeArrowheads="1"/>
          </p:cNvSpPr>
          <p:nvPr/>
        </p:nvSpPr>
        <p:spPr bwMode="auto">
          <a:xfrm>
            <a:off x="5154613" y="3973514"/>
            <a:ext cx="324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NEGACIONES INDEFINIDAS</a:t>
            </a:r>
          </a:p>
        </p:txBody>
      </p:sp>
      <p:sp>
        <p:nvSpPr>
          <p:cNvPr id="12295" name="6 CuadroTexto"/>
          <p:cNvSpPr txBox="1">
            <a:spLocks noChangeArrowheads="1"/>
          </p:cNvSpPr>
          <p:nvPr/>
        </p:nvSpPr>
        <p:spPr bwMode="auto">
          <a:xfrm>
            <a:off x="5213350" y="4522788"/>
            <a:ext cx="3468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AFIRMACIONES INDEFINIDAS</a:t>
            </a:r>
          </a:p>
        </p:txBody>
      </p:sp>
      <p:sp>
        <p:nvSpPr>
          <p:cNvPr id="8" name="7 Abrir llave"/>
          <p:cNvSpPr/>
          <p:nvPr/>
        </p:nvSpPr>
        <p:spPr>
          <a:xfrm>
            <a:off x="4643438" y="3213101"/>
            <a:ext cx="360362" cy="2016125"/>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lIns="91430" tIns="45715" rIns="91430" bIns="45715" anchor="ctr"/>
          <a:lstStyle/>
          <a:p>
            <a:pPr algn="ctr">
              <a:defRPr/>
            </a:pPr>
            <a:endParaRPr lang="es-CO"/>
          </a:p>
        </p:txBody>
      </p:sp>
    </p:spTree>
    <p:extLst>
      <p:ext uri="{BB962C8B-B14F-4D97-AF65-F5344CB8AC3E}">
        <p14:creationId xmlns:p14="http://schemas.microsoft.com/office/powerpoint/2010/main" val="2046317638"/>
      </p:ext>
    </p:extLst>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es-CO" altLang="es-CO"/>
              <a:t>NECESIDAD DE LA PRUEBA</a:t>
            </a:r>
          </a:p>
        </p:txBody>
      </p:sp>
      <p:sp>
        <p:nvSpPr>
          <p:cNvPr id="14339" name="Marcador de contenido 2"/>
          <p:cNvSpPr>
            <a:spLocks noGrp="1"/>
          </p:cNvSpPr>
          <p:nvPr>
            <p:ph idx="1"/>
          </p:nvPr>
        </p:nvSpPr>
        <p:spPr/>
        <p:txBody>
          <a:bodyPr/>
          <a:lstStyle/>
          <a:p>
            <a:r>
              <a:rPr lang="es-CO" altLang="es-CO" sz="1000" b="1"/>
              <a:t>CONSEJO DE ESTADO. Seccion Cuarta. NR: </a:t>
            </a:r>
            <a:r>
              <a:rPr lang="es-CO" altLang="es-CO" sz="1000"/>
              <a:t>2010-00247-01SENTENCIA. </a:t>
            </a:r>
            <a:r>
              <a:rPr lang="es-CO" altLang="es-CO" sz="1000" b="1"/>
              <a:t>FECHA : </a:t>
            </a:r>
            <a:r>
              <a:rPr lang="es-CO" altLang="es-CO" sz="1000"/>
              <a:t>12/11/2015. </a:t>
            </a:r>
            <a:r>
              <a:rPr lang="es-CO" altLang="es-CO" sz="1000" b="1"/>
              <a:t>PONENTE : </a:t>
            </a:r>
            <a:r>
              <a:rPr lang="es-CO" altLang="es-CO" sz="1000"/>
              <a:t>CARMEN TERESA ORTIZ DE RODRIGUEZ</a:t>
            </a:r>
            <a:br>
              <a:rPr lang="es-CO" altLang="es-CO" sz="1000"/>
            </a:br>
            <a:r>
              <a:rPr lang="es-CO" altLang="es-CO" sz="1000" b="1"/>
              <a:t>ACTOR : </a:t>
            </a:r>
            <a:r>
              <a:rPr lang="es-CO" altLang="es-CO" sz="1000"/>
              <a:t>EMPAQUES PLASTICOS IMPRESOS Y COEXTRUIDOS S. A…</a:t>
            </a:r>
          </a:p>
          <a:p>
            <a:pPr algn="just"/>
            <a:br>
              <a:rPr lang="es-CO" altLang="es-CO" sz="1000"/>
            </a:br>
            <a:r>
              <a:rPr lang="es-CO" altLang="es-CO" sz="1800"/>
              <a:t>“</a:t>
            </a:r>
            <a:r>
              <a:rPr lang="es-CO" altLang="es-CO" sz="1800" i="1"/>
              <a:t>El régimen probatorio tributario se encuentra regulado a lo largo del Título VI del estatuto sobre la materia. Dicha normativa sujeta la adopción de las decisiones administrativas fiscales a los hechos probados en las actuaciones en las cuales se profieran, mediante los medios de prueba señalados en las leyes tributarias o en el Código de Procedimiento Civil, en cuanto estos sean compatibles con aquellos (E. T. Art. 742). Tal sujeción expresa claramente el postulado de </a:t>
            </a:r>
            <a:r>
              <a:rPr lang="es-CO" altLang="es-CO" sz="1800" b="1" i="1"/>
              <a:t>“necesidad de la prueba”</a:t>
            </a:r>
            <a:r>
              <a:rPr lang="es-CO" altLang="es-CO" sz="1800" i="1"/>
              <a:t>, también previsto para el procedimiento general (CPC. Art. 174), y al cual </a:t>
            </a:r>
            <a:r>
              <a:rPr lang="es-CO" altLang="es-CO" sz="1800" i="1">
                <a:solidFill>
                  <a:srgbClr val="C00000"/>
                </a:solidFill>
              </a:rPr>
              <a:t>la doctrina procesal se ha referido como “</a:t>
            </a:r>
            <a:r>
              <a:rPr lang="es-CO" altLang="es-CO" sz="1800" b="1" i="1">
                <a:solidFill>
                  <a:srgbClr val="C00000"/>
                </a:solidFill>
              </a:rPr>
              <a:t>regla técnica de procedimiento</a:t>
            </a:r>
            <a:r>
              <a:rPr lang="es-CO" altLang="es-CO" sz="1800" i="1">
                <a:solidFill>
                  <a:srgbClr val="C00000"/>
                </a:solidFill>
              </a:rPr>
              <a:t>” predicada del derecho probatorio, constitutiva del presupuesto de las decisiones judiciales que conllevan la resolución de circunstancias que requieran formar el convencimiento del juez o las autoridades administrativas por medios externos”. </a:t>
            </a:r>
            <a:endParaRPr lang="es-CO" altLang="es-CO" sz="1800" i="1"/>
          </a:p>
        </p:txBody>
      </p:sp>
    </p:spTree>
    <p:extLst>
      <p:ext uri="{BB962C8B-B14F-4D97-AF65-F5344CB8AC3E}">
        <p14:creationId xmlns:p14="http://schemas.microsoft.com/office/powerpoint/2010/main" val="691559595"/>
      </p:ext>
    </p:extLst>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CO" altLang="es-CO"/>
              <a:t>CARGA DE LA PRUEBA</a:t>
            </a:r>
          </a:p>
        </p:txBody>
      </p:sp>
      <p:sp>
        <p:nvSpPr>
          <p:cNvPr id="15363" name="Marcador de contenido 2"/>
          <p:cNvSpPr>
            <a:spLocks noGrp="1"/>
          </p:cNvSpPr>
          <p:nvPr>
            <p:ph idx="1"/>
          </p:nvPr>
        </p:nvSpPr>
        <p:spPr/>
        <p:txBody>
          <a:bodyPr/>
          <a:lstStyle/>
          <a:p>
            <a:pPr algn="just"/>
            <a:r>
              <a:rPr lang="es-CO" altLang="es-CO"/>
              <a:t>. </a:t>
            </a:r>
            <a:r>
              <a:rPr lang="es-CO" altLang="es-CO" sz="1800"/>
              <a:t>“</a:t>
            </a:r>
            <a:r>
              <a:rPr lang="es-CO" altLang="es-CO" sz="1800" i="1"/>
              <a:t>De lo expuesto queda claro que la Administración tributaria desplegó toda su actividad probatoria para verificar la exactitud de los Valores registrados por la sociedad CF XXILTDA en su declaración del Impuesto sobre la Renta y Complementarios del año gravable de 2009 (requerimiento ordinario-inspección contable-inspección tributaria), Sin embargo, en toda la actuación administrativa  </a:t>
            </a:r>
            <a:r>
              <a:rPr lang="es-CO" altLang="es-CO" sz="1800" b="1" i="1" u="sng"/>
              <a:t>se vislumbra una falencia probatoria por parte de la demandante</a:t>
            </a:r>
            <a:r>
              <a:rPr lang="es-CO" altLang="es-CO" sz="1800" i="1"/>
              <a:t>, en tanto su defensa se funda en simples afirmaciones sobre los movimientos contables que realizo la constructora sin allegar ningún soporte que sustente su dicho…Lo </a:t>
            </a:r>
            <a:r>
              <a:rPr lang="es-CO" altLang="es-CO" sz="1800" b="1" i="1" u="sng"/>
              <a:t>anterior se traduce sin lugar a dudas en una ausencia probatoria </a:t>
            </a:r>
            <a:r>
              <a:rPr lang="es-CO" altLang="es-CO" sz="1800" i="1"/>
              <a:t>en quien recaía la carga de la prueba, </a:t>
            </a:r>
            <a:r>
              <a:rPr lang="es-CO" altLang="es-CO" sz="1800" b="1" i="1" u="sng"/>
              <a:t>lo cual constituye un indicio grave en contra del contribuyente de conformidad con lo previsto en el artículo 781 del Estatuto Tributario</a:t>
            </a:r>
            <a:r>
              <a:rPr lang="es-CO" altLang="es-CO" sz="1800"/>
              <a:t>”</a:t>
            </a:r>
            <a:r>
              <a:rPr lang="es-CO" altLang="es-CO" sz="2000"/>
              <a:t>. T.A.C. Sec 4ª. Sb-B. M.P. Nelly Yolanda Villamizar de P. Exp. 2014-01109-00. Actor: Constructora Futuro XI LTDA. Sent. 7 de abril de 2016</a:t>
            </a:r>
          </a:p>
        </p:txBody>
      </p:sp>
    </p:spTree>
    <p:extLst>
      <p:ext uri="{BB962C8B-B14F-4D97-AF65-F5344CB8AC3E}">
        <p14:creationId xmlns:p14="http://schemas.microsoft.com/office/powerpoint/2010/main" val="2996044403"/>
      </p:ext>
    </p:extLst>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457200" y="115889"/>
            <a:ext cx="8229600" cy="563562"/>
          </a:xfrm>
          <a:solidFill>
            <a:schemeClr val="bg1"/>
          </a:solidFill>
        </p:spPr>
        <p:txBody>
          <a:bodyPr/>
          <a:lstStyle/>
          <a:p>
            <a:r>
              <a:rPr lang="es-CO" altLang="es-CO" dirty="0"/>
              <a:t>VALORACION DE LAS PRUEBAS</a:t>
            </a:r>
          </a:p>
        </p:txBody>
      </p:sp>
      <p:sp>
        <p:nvSpPr>
          <p:cNvPr id="16387" name="Marcador de contenido 2"/>
          <p:cNvSpPr>
            <a:spLocks noGrp="1"/>
          </p:cNvSpPr>
          <p:nvPr>
            <p:ph idx="1"/>
          </p:nvPr>
        </p:nvSpPr>
        <p:spPr>
          <a:xfrm>
            <a:off x="490539" y="1052514"/>
            <a:ext cx="8229600" cy="4537075"/>
          </a:xfrm>
        </p:spPr>
        <p:txBody>
          <a:bodyPr/>
          <a:lstStyle/>
          <a:p>
            <a:pPr marL="0" indent="0" algn="just">
              <a:buNone/>
              <a:defRPr/>
            </a:pPr>
            <a:r>
              <a:rPr lang="es-CO" altLang="es-CO" dirty="0"/>
              <a:t>1.) Idoneidad del medio de prueba. </a:t>
            </a:r>
            <a:r>
              <a:rPr lang="es-CO" altLang="es-CO" sz="2400" dirty="0"/>
              <a:t>Previsto en el artículo 743 del E.T. “ </a:t>
            </a:r>
            <a:r>
              <a:rPr lang="es-CO" altLang="es-CO" sz="2000" i="1" dirty="0"/>
              <a:t>Y es que la idoneidad [de los medios de prueba] juega un papel importante de valoración que debe hacer la Administración, pues pese a la libertad probatoria  existente en materia tributaria no todos los medios de prueba resultan ser aptos ante la comprobación del hecho, ya que su aptitud depende, en primer término, de las exigencias que para establecer determinados hechos preceptúen las leyes tributarias o las leyes que regulan el hecho a demostrarse y a falta de unos y otros, de su mayor o menor conexión con el hecho que se trata de probar y del valor de convencimiento que pueda atribuírseles de acuerdo con </a:t>
            </a:r>
            <a:r>
              <a:rPr lang="es-CO" altLang="es-CO" sz="2000" b="1" i="1" u="sng" dirty="0"/>
              <a:t>las reglas de la sana </a:t>
            </a:r>
            <a:r>
              <a:rPr lang="es-CO" altLang="es-CO" sz="2400" b="1" i="1" u="sng" dirty="0"/>
              <a:t>crítica</a:t>
            </a:r>
            <a:r>
              <a:rPr lang="es-CO" altLang="es-CO" sz="2400" dirty="0"/>
              <a:t>”. </a:t>
            </a:r>
            <a:r>
              <a:rPr lang="es-CO" altLang="es-CO" sz="2000" dirty="0"/>
              <a:t>Juzgado 42 Administrativo de Oralidad de Bogotá </a:t>
            </a:r>
            <a:r>
              <a:rPr lang="es-CO" altLang="es-CO" sz="2000" dirty="0" err="1"/>
              <a:t>Exp</a:t>
            </a:r>
            <a:r>
              <a:rPr lang="es-CO" altLang="es-CO" sz="2000" dirty="0"/>
              <a:t>. 2014-00251-00 Actor : Alonso Palacio </a:t>
            </a:r>
            <a:r>
              <a:rPr lang="es-CO" altLang="es-CO" sz="2000" dirty="0" err="1"/>
              <a:t>Aristizabal</a:t>
            </a:r>
            <a:r>
              <a:rPr lang="es-CO" altLang="es-CO" sz="2000" dirty="0"/>
              <a:t> YCIA S en C. S. </a:t>
            </a:r>
            <a:r>
              <a:rPr lang="es-CO" altLang="es-CO" sz="2000" dirty="0" err="1"/>
              <a:t>Sent</a:t>
            </a:r>
            <a:r>
              <a:rPr lang="es-CO" altLang="es-CO" sz="2000" dirty="0"/>
              <a:t>. 31 de marzo de 2016.</a:t>
            </a:r>
          </a:p>
          <a:p>
            <a:pPr algn="just">
              <a:buFont typeface="Arial" panose="020B0604020202020204" pitchFamily="34" charset="0"/>
              <a:buChar char="•"/>
              <a:defRPr/>
            </a:pPr>
            <a:endParaRPr lang="es-CO" altLang="es-CO" sz="2400" dirty="0"/>
          </a:p>
        </p:txBody>
      </p:sp>
      <p:sp>
        <p:nvSpPr>
          <p:cNvPr id="16388" name="Rectángulo 1"/>
          <p:cNvSpPr>
            <a:spLocks noChangeArrowheads="1"/>
          </p:cNvSpPr>
          <p:nvPr/>
        </p:nvSpPr>
        <p:spPr bwMode="auto">
          <a:xfrm>
            <a:off x="4140202" y="5594350"/>
            <a:ext cx="326395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s-CO" altLang="es-CO"/>
              <a:t>TARIFA LEGAL Y LA SANA CRÍTICA</a:t>
            </a:r>
          </a:p>
        </p:txBody>
      </p:sp>
    </p:spTree>
    <p:extLst>
      <p:ext uri="{BB962C8B-B14F-4D97-AF65-F5344CB8AC3E}">
        <p14:creationId xmlns:p14="http://schemas.microsoft.com/office/powerpoint/2010/main" val="3852016583"/>
      </p:ext>
    </p:extLst>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179389" y="274639"/>
            <a:ext cx="8229600" cy="633412"/>
          </a:xfrm>
        </p:spPr>
        <p:txBody>
          <a:bodyPr/>
          <a:lstStyle/>
          <a:p>
            <a:r>
              <a:rPr lang="es-CO" altLang="es-CO"/>
              <a:t>VALORACION PROBATORIA</a:t>
            </a:r>
          </a:p>
        </p:txBody>
      </p:sp>
      <p:sp>
        <p:nvSpPr>
          <p:cNvPr id="17411" name="Marcador de contenido 2"/>
          <p:cNvSpPr>
            <a:spLocks noGrp="1"/>
          </p:cNvSpPr>
          <p:nvPr>
            <p:ph idx="1"/>
          </p:nvPr>
        </p:nvSpPr>
        <p:spPr/>
        <p:txBody>
          <a:bodyPr/>
          <a:lstStyle/>
          <a:p>
            <a:pPr>
              <a:buFont typeface="Arial" panose="020B0604020202020204" pitchFamily="34" charset="0"/>
              <a:buChar char="•"/>
              <a:defRPr/>
            </a:pPr>
            <a:r>
              <a:rPr lang="es-CO" altLang="es-CO" dirty="0"/>
              <a:t>1. Falsa motivación.</a:t>
            </a:r>
          </a:p>
          <a:p>
            <a:pPr marL="0" indent="0" algn="just">
              <a:buNone/>
              <a:defRPr/>
            </a:pPr>
            <a:r>
              <a:rPr lang="es-CO" altLang="es-CO" dirty="0"/>
              <a:t>“</a:t>
            </a:r>
            <a:r>
              <a:rPr lang="es-CO" altLang="es-CO" sz="2400" dirty="0"/>
              <a:t>a.)</a:t>
            </a:r>
            <a:r>
              <a:rPr lang="es-CO" altLang="es-CO" sz="2400" i="1" dirty="0"/>
              <a:t>Que los hechos que la administración tuvo en cuenta como motivos determinantes  de la decisión no estuvieron debidamente probados dentro de la actuación administrativa; o b.) que la administración omitió tener en cuenta los  hechos que si estaban demostrados y que si hubieran sido considerados habrían conducido a una decisión totalmente diferente</a:t>
            </a:r>
            <a:r>
              <a:rPr lang="es-CO" altLang="es-CO" sz="2400" dirty="0"/>
              <a:t>”.  (C.E. </a:t>
            </a:r>
            <a:r>
              <a:rPr lang="es-CO" altLang="es-CO" sz="2400" dirty="0" err="1"/>
              <a:t>SCA.Sec</a:t>
            </a:r>
            <a:r>
              <a:rPr lang="es-CO" altLang="es-CO" sz="2400" dirty="0"/>
              <a:t>. 4ª. C.P. Hugo </a:t>
            </a:r>
            <a:r>
              <a:rPr lang="es-CO" altLang="es-CO" sz="2400" dirty="0" err="1"/>
              <a:t>Fernado</a:t>
            </a:r>
            <a:r>
              <a:rPr lang="es-CO" altLang="es-CO" sz="2400" dirty="0"/>
              <a:t> Bastidas </a:t>
            </a:r>
            <a:r>
              <a:rPr lang="es-CO" altLang="es-CO" sz="2400" dirty="0" err="1"/>
              <a:t>Barcenas</a:t>
            </a:r>
            <a:r>
              <a:rPr lang="es-CO" altLang="es-CO" sz="2400" dirty="0"/>
              <a:t>. </a:t>
            </a:r>
            <a:r>
              <a:rPr lang="es-CO" altLang="es-CO" sz="2400" dirty="0" err="1"/>
              <a:t>Exp</a:t>
            </a:r>
            <a:r>
              <a:rPr lang="es-CO" altLang="es-CO" sz="2400" dirty="0"/>
              <a:t>. 2008-00248-00. Actor. Carbones del cerrejón </a:t>
            </a:r>
            <a:r>
              <a:rPr lang="es-CO" altLang="es-CO" sz="2400" dirty="0" err="1"/>
              <a:t>Limited</a:t>
            </a:r>
            <a:r>
              <a:rPr lang="es-CO" altLang="es-CO" sz="2400" dirty="0"/>
              <a:t>. 12 de julio de 2012.</a:t>
            </a:r>
          </a:p>
        </p:txBody>
      </p:sp>
    </p:spTree>
    <p:extLst>
      <p:ext uri="{BB962C8B-B14F-4D97-AF65-F5344CB8AC3E}">
        <p14:creationId xmlns:p14="http://schemas.microsoft.com/office/powerpoint/2010/main" val="3124675672"/>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CO" altLang="es-CO"/>
              <a:t>VALORACION PROBATORIA</a:t>
            </a:r>
          </a:p>
        </p:txBody>
      </p:sp>
      <p:sp>
        <p:nvSpPr>
          <p:cNvPr id="18435" name="Marcador de contenido 2"/>
          <p:cNvSpPr>
            <a:spLocks noGrp="1"/>
          </p:cNvSpPr>
          <p:nvPr>
            <p:ph idx="1"/>
          </p:nvPr>
        </p:nvSpPr>
        <p:spPr/>
        <p:txBody>
          <a:bodyPr/>
          <a:lstStyle/>
          <a:p>
            <a:r>
              <a:rPr lang="es-CO" altLang="es-CO"/>
              <a:t>2.) Analisis probatorio.</a:t>
            </a:r>
          </a:p>
          <a:p>
            <a:pPr algn="just"/>
            <a:r>
              <a:rPr lang="es-CO" altLang="es-CO"/>
              <a:t>“</a:t>
            </a:r>
            <a:r>
              <a:rPr lang="es-CO" altLang="es-CO" sz="2400" i="1"/>
              <a:t>EL funcionario esta en el deber legal de plasmar en el acto administrativo el mérito probatorio que le asigno a cada uno de los medios de prueba obrantes en el expediente, expresando de manera clara las razones por las cuales unas y otras  lo llevan a un menor o mayor grado de convencimiento, esto es…para confirmar y desvirtuarlos hechos económicos objeto de estudio”. </a:t>
            </a:r>
            <a:r>
              <a:rPr lang="es-CO" altLang="es-CO" sz="2400"/>
              <a:t>Juzgado 42 Administrativo de Oralidad de Bogotá Exp. 2014-00251-00 Actor : Alonso Palacio Aristizabal YCIA S en C. S. Sent. 31 de marzo de 2016.</a:t>
            </a:r>
          </a:p>
        </p:txBody>
      </p:sp>
    </p:spTree>
    <p:extLst>
      <p:ext uri="{BB962C8B-B14F-4D97-AF65-F5344CB8AC3E}">
        <p14:creationId xmlns:p14="http://schemas.microsoft.com/office/powerpoint/2010/main" val="2542336363"/>
      </p:ext>
    </p:extLst>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CO" altLang="es-CO"/>
              <a:t>CARGA DE LA PRUEBA</a:t>
            </a:r>
          </a:p>
        </p:txBody>
      </p:sp>
      <p:sp>
        <p:nvSpPr>
          <p:cNvPr id="19459" name="2 Marcador de contenido"/>
          <p:cNvSpPr>
            <a:spLocks noGrp="1"/>
          </p:cNvSpPr>
          <p:nvPr>
            <p:ph idx="1"/>
          </p:nvPr>
        </p:nvSpPr>
        <p:spPr>
          <a:xfrm>
            <a:off x="457201" y="1600200"/>
            <a:ext cx="8291513" cy="3989388"/>
          </a:xfrm>
          <a:ln w="38100">
            <a:solidFill>
              <a:schemeClr val="accent1"/>
            </a:solidFill>
            <a:miter lim="800000"/>
            <a:headEnd/>
            <a:tailEnd/>
          </a:ln>
        </p:spPr>
        <p:txBody>
          <a:bodyPr/>
          <a:lstStyle/>
          <a:p>
            <a:r>
              <a:rPr lang="es-CO" altLang="es-CO"/>
              <a:t>¿A QUIEN LE CORRESPONDE PROBAR UN SUPUESTO DE HECHO?</a:t>
            </a:r>
          </a:p>
          <a:p>
            <a:r>
              <a:rPr lang="es-CO" altLang="es-CO"/>
              <a:t>¿QUIEN RESULTA AFECTADO POR NO HABER PROBADO DETERMINADO HECHO?</a:t>
            </a:r>
          </a:p>
          <a:p>
            <a:r>
              <a:rPr lang="es-CO" altLang="es-CO"/>
              <a:t>¿TIENE LEGITIMIDAD UNA SENTENCIA, SOBRE HECHOS QUE EXISTIERON, PERO NO PUDIERON PROBARSE?</a:t>
            </a:r>
          </a:p>
        </p:txBody>
      </p:sp>
    </p:spTree>
    <p:extLst>
      <p:ext uri="{BB962C8B-B14F-4D97-AF65-F5344CB8AC3E}">
        <p14:creationId xmlns:p14="http://schemas.microsoft.com/office/powerpoint/2010/main" val="3342803224"/>
      </p:ext>
    </p:extLst>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CO" altLang="es-CO"/>
              <a:t>FIN DE LA PRUEBA</a:t>
            </a:r>
          </a:p>
        </p:txBody>
      </p:sp>
      <p:graphicFrame>
        <p:nvGraphicFramePr>
          <p:cNvPr id="4" name="3 Diagrama"/>
          <p:cNvGraphicFramePr/>
          <p:nvPr/>
        </p:nvGraphicFramePr>
        <p:xfrm>
          <a:off x="457200" y="1397000"/>
          <a:ext cx="8229600"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99266"/>
      </p:ext>
    </p:extLst>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CO" altLang="es-CO"/>
              <a:t>PRUEBA TRASLADADA</a:t>
            </a:r>
          </a:p>
        </p:txBody>
      </p:sp>
      <p:pic>
        <p:nvPicPr>
          <p:cNvPr id="23555" name="Picture 2" descr="Imagen relacionad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00213"/>
            <a:ext cx="38163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684213" y="1652588"/>
            <a:ext cx="3600450" cy="1477317"/>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lgn="just">
              <a:defRPr/>
            </a:pPr>
            <a:r>
              <a:rPr lang="es-CO" dirty="0"/>
              <a:t>Practicadas válidamente en una actuación administrativa que sean necesarias en otro proceso pueden trasladarse a otra actuación en copia autentica.</a:t>
            </a:r>
          </a:p>
        </p:txBody>
      </p:sp>
      <p:sp>
        <p:nvSpPr>
          <p:cNvPr id="6" name="5 CuadroTexto"/>
          <p:cNvSpPr txBox="1"/>
          <p:nvPr/>
        </p:nvSpPr>
        <p:spPr>
          <a:xfrm>
            <a:off x="1763713" y="3860801"/>
            <a:ext cx="3600450" cy="1754316"/>
          </a:xfrm>
          <a:prstGeom prst="rect">
            <a:avLst/>
          </a:prstGeom>
        </p:spPr>
        <p:style>
          <a:lnRef idx="2">
            <a:schemeClr val="accent4"/>
          </a:lnRef>
          <a:fillRef idx="1">
            <a:schemeClr val="lt1"/>
          </a:fillRef>
          <a:effectRef idx="0">
            <a:schemeClr val="accent4"/>
          </a:effectRef>
          <a:fontRef idx="minor">
            <a:schemeClr val="dk1"/>
          </a:fontRef>
        </p:style>
        <p:txBody>
          <a:bodyPr lIns="91430" tIns="45715" rIns="91430" bIns="45715">
            <a:spAutoFit/>
          </a:bodyPr>
          <a:lstStyle/>
          <a:p>
            <a:pPr algn="just">
              <a:defRPr/>
            </a:pPr>
            <a:r>
              <a:rPr lang="es-CO" dirty="0"/>
              <a:t>El acto que ordena el traslado debe ser dictado luego de hacer un cuidados estudio para saber si las pruebas que se trasladan tienen los atributos: pertinentes, conducentes y útiles.</a:t>
            </a:r>
          </a:p>
        </p:txBody>
      </p:sp>
    </p:spTree>
    <p:extLst>
      <p:ext uri="{BB962C8B-B14F-4D97-AF65-F5344CB8AC3E}">
        <p14:creationId xmlns:p14="http://schemas.microsoft.com/office/powerpoint/2010/main" val="3281989698"/>
      </p:ext>
    </p:extLst>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57200" y="274639"/>
            <a:ext cx="8229600" cy="993775"/>
          </a:xfrm>
        </p:spPr>
        <p:txBody>
          <a:bodyPr/>
          <a:lstStyle/>
          <a:p>
            <a:r>
              <a:rPr lang="es-CO" altLang="es-CO" sz="3600"/>
              <a:t>VALORACION PROBATORIA EN MATERIA TRIBUTARIA</a:t>
            </a:r>
          </a:p>
        </p:txBody>
      </p:sp>
      <p:graphicFrame>
        <p:nvGraphicFramePr>
          <p:cNvPr id="3" name="2 Diagrama"/>
          <p:cNvGraphicFramePr/>
          <p:nvPr/>
        </p:nvGraphicFramePr>
        <p:xfrm>
          <a:off x="457200" y="1397001"/>
          <a:ext cx="8435280" cy="38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8415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p:cNvSpPr>
            <a:spLocks noChangeArrowheads="1"/>
          </p:cNvSpPr>
          <p:nvPr/>
        </p:nvSpPr>
        <p:spPr bwMode="auto">
          <a:xfrm>
            <a:off x="608012" y="1700808"/>
            <a:ext cx="8107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ES" altLang="es-CO" u="sng" dirty="0">
                <a:solidFill>
                  <a:srgbClr val="FF0000"/>
                </a:solidFill>
                <a:latin typeface="Arial" pitchFamily="34" charset="0"/>
                <a:cs typeface="Arial" pitchFamily="34" charset="0"/>
              </a:rPr>
              <a:t>a) Cuando la declaración no se presente en los lugares señalados para tal efecto.</a:t>
            </a:r>
          </a:p>
        </p:txBody>
      </p:sp>
      <p:sp>
        <p:nvSpPr>
          <p:cNvPr id="5" name="7 Rectángulo"/>
          <p:cNvSpPr>
            <a:spLocks noChangeArrowheads="1"/>
          </p:cNvSpPr>
          <p:nvPr/>
        </p:nvSpPr>
        <p:spPr bwMode="auto">
          <a:xfrm>
            <a:off x="605730" y="2782887"/>
            <a:ext cx="8286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s-ES" altLang="es-CO" u="sng" dirty="0">
                <a:solidFill>
                  <a:srgbClr val="FF0000"/>
                </a:solidFill>
                <a:latin typeface="Arial" pitchFamily="34" charset="0"/>
                <a:cs typeface="Arial" pitchFamily="34" charset="0"/>
              </a:rPr>
              <a:t>b) Cuando no se suministre la identificación del declarante, o se haga en forma equivocada.</a:t>
            </a:r>
          </a:p>
        </p:txBody>
      </p:sp>
      <p:sp>
        <p:nvSpPr>
          <p:cNvPr id="6" name="8 Rectángulo"/>
          <p:cNvSpPr>
            <a:spLocks noChangeArrowheads="1"/>
          </p:cNvSpPr>
          <p:nvPr/>
        </p:nvSpPr>
        <p:spPr bwMode="auto">
          <a:xfrm>
            <a:off x="612775" y="3790781"/>
            <a:ext cx="7848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s-ES" altLang="es-CO" dirty="0">
                <a:solidFill>
                  <a:srgbClr val="000000"/>
                </a:solidFill>
                <a:latin typeface="Arial" pitchFamily="34" charset="0"/>
                <a:cs typeface="Arial" pitchFamily="34" charset="0"/>
              </a:rPr>
              <a:t>c) Cuando no contenga los factores necesarios para identificar las bases gravables. </a:t>
            </a:r>
            <a:endParaRPr lang="es-ES" altLang="es-CO" dirty="0">
              <a:latin typeface="Arial" pitchFamily="34" charset="0"/>
              <a:cs typeface="Arial" pitchFamily="34" charset="0"/>
            </a:endParaRPr>
          </a:p>
        </p:txBody>
      </p:sp>
      <p:sp>
        <p:nvSpPr>
          <p:cNvPr id="7" name="9 Rectángulo"/>
          <p:cNvSpPr>
            <a:spLocks noChangeArrowheads="1"/>
          </p:cNvSpPr>
          <p:nvPr/>
        </p:nvSpPr>
        <p:spPr bwMode="auto">
          <a:xfrm>
            <a:off x="612775" y="4881339"/>
            <a:ext cx="810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ES" altLang="es-CO" dirty="0">
                <a:solidFill>
                  <a:srgbClr val="000000"/>
                </a:solidFill>
                <a:latin typeface="Arial" pitchFamily="34" charset="0"/>
                <a:cs typeface="Arial" pitchFamily="34" charset="0"/>
              </a:rPr>
              <a:t>d) Cuando no se presente firmada por quien deba cumplir el deber formal de declarar, o cuando se omita la firma del contador público o revisor fiscal existiendo la obligación legal.</a:t>
            </a:r>
            <a:endParaRPr lang="es-ES" altLang="es-CO" dirty="0">
              <a:latin typeface="Arial" pitchFamily="34" charset="0"/>
              <a:cs typeface="Arial" pitchFamily="34" charset="0"/>
            </a:endParaRPr>
          </a:p>
        </p:txBody>
      </p:sp>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16 Rectángulo"/>
          <p:cNvSpPr/>
          <p:nvPr/>
        </p:nvSpPr>
        <p:spPr>
          <a:xfrm>
            <a:off x="2195736" y="404664"/>
            <a:ext cx="4752528" cy="504056"/>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tx1">
                    <a:lumMod val="95000"/>
                    <a:lumOff val="5000"/>
                  </a:schemeClr>
                </a:solidFill>
              </a:rPr>
              <a:t>Art. 580 E.T.</a:t>
            </a:r>
          </a:p>
        </p:txBody>
      </p:sp>
      <p:pic>
        <p:nvPicPr>
          <p:cNvPr id="16" name="Picture 4" descr="C:\Users\Cesar\Downloads\8443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7" y="1700808"/>
            <a:ext cx="386147" cy="5129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Cesar\Downloads\8443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7" y="2780928"/>
            <a:ext cx="386147" cy="5129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Cesar\Downloads\8443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7" y="3861048"/>
            <a:ext cx="386147" cy="5129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esar\Downloads\8443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7" y="5013176"/>
            <a:ext cx="386147" cy="51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9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p:cNvSpPr txBox="1">
            <a:spLocks noChangeArrowheads="1"/>
          </p:cNvSpPr>
          <p:nvPr/>
        </p:nvSpPr>
        <p:spPr bwMode="auto">
          <a:xfrm>
            <a:off x="3000376" y="785814"/>
            <a:ext cx="286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EL HECHO ECONOMICO</a:t>
            </a:r>
          </a:p>
        </p:txBody>
      </p:sp>
      <p:sp>
        <p:nvSpPr>
          <p:cNvPr id="3" name="2 CuadroTexto"/>
          <p:cNvSpPr txBox="1"/>
          <p:nvPr/>
        </p:nvSpPr>
        <p:spPr>
          <a:xfrm>
            <a:off x="2071689" y="1558925"/>
            <a:ext cx="4276022" cy="369322"/>
          </a:xfrm>
          <a:prstGeom prst="rect">
            <a:avLst/>
          </a:prstGeom>
        </p:spPr>
        <p:style>
          <a:lnRef idx="2">
            <a:schemeClr val="dk1"/>
          </a:lnRef>
          <a:fillRef idx="1">
            <a:schemeClr val="lt1"/>
          </a:fillRef>
          <a:effectRef idx="0">
            <a:schemeClr val="dk1"/>
          </a:effectRef>
          <a:fontRef idx="minor">
            <a:schemeClr val="dk1"/>
          </a:fontRef>
        </p:style>
        <p:txBody>
          <a:bodyPr wrap="none" lIns="91430" tIns="45715" rIns="91430" bIns="45715">
            <a:spAutoFit/>
          </a:bodyPr>
          <a:lstStyle/>
          <a:p>
            <a:pPr eaLnBrk="1" hangingPunct="1">
              <a:defRPr/>
            </a:pPr>
            <a:r>
              <a:rPr lang="es-CO" dirty="0"/>
              <a:t>HECHOS DEMOSTRADOS EN EL EXPEDIENTE</a:t>
            </a:r>
          </a:p>
        </p:txBody>
      </p:sp>
      <p:sp>
        <p:nvSpPr>
          <p:cNvPr id="4" name="3 CuadroTexto"/>
          <p:cNvSpPr txBox="1"/>
          <p:nvPr/>
        </p:nvSpPr>
        <p:spPr>
          <a:xfrm>
            <a:off x="357189" y="3643313"/>
            <a:ext cx="3143250" cy="369322"/>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eaLnBrk="1" hangingPunct="1">
              <a:defRPr/>
            </a:pPr>
            <a:r>
              <a:rPr lang="es-CO" dirty="0"/>
              <a:t>DETERMINACION DEL TRIBUTO</a:t>
            </a:r>
          </a:p>
        </p:txBody>
      </p:sp>
      <p:sp>
        <p:nvSpPr>
          <p:cNvPr id="5" name="4 CuadroTexto"/>
          <p:cNvSpPr txBox="1"/>
          <p:nvPr/>
        </p:nvSpPr>
        <p:spPr>
          <a:xfrm>
            <a:off x="5964238" y="3459163"/>
            <a:ext cx="2801644" cy="369322"/>
          </a:xfrm>
          <a:prstGeom prst="rect">
            <a:avLst/>
          </a:prstGeom>
        </p:spPr>
        <p:style>
          <a:lnRef idx="2">
            <a:schemeClr val="accent2"/>
          </a:lnRef>
          <a:fillRef idx="1">
            <a:schemeClr val="lt1"/>
          </a:fillRef>
          <a:effectRef idx="0">
            <a:schemeClr val="accent2"/>
          </a:effectRef>
          <a:fontRef idx="minor">
            <a:schemeClr val="dk1"/>
          </a:fontRef>
        </p:style>
        <p:txBody>
          <a:bodyPr wrap="none" lIns="91430" tIns="45715" rIns="91430" bIns="45715">
            <a:spAutoFit/>
          </a:bodyPr>
          <a:lstStyle/>
          <a:p>
            <a:pPr eaLnBrk="1" hangingPunct="1">
              <a:defRPr/>
            </a:pPr>
            <a:r>
              <a:rPr lang="es-CO" dirty="0"/>
              <a:t>IMPOSICION DE SANCIONES</a:t>
            </a:r>
          </a:p>
        </p:txBody>
      </p:sp>
      <p:cxnSp>
        <p:nvCxnSpPr>
          <p:cNvPr id="7" name="6 Conector recto"/>
          <p:cNvCxnSpPr/>
          <p:nvPr/>
        </p:nvCxnSpPr>
        <p:spPr>
          <a:xfrm rot="5400000">
            <a:off x="2143127" y="2286001"/>
            <a:ext cx="1714500" cy="1000125"/>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8 Conector recto"/>
          <p:cNvCxnSpPr>
            <a:endCxn id="5" idx="0"/>
          </p:cNvCxnSpPr>
          <p:nvPr/>
        </p:nvCxnSpPr>
        <p:spPr>
          <a:xfrm>
            <a:off x="5868990" y="1928813"/>
            <a:ext cx="1496070" cy="153035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798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3" grpId="0" animBg="1"/>
      <p:bldP spid="4"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357439" y="714375"/>
            <a:ext cx="4276022" cy="369322"/>
          </a:xfrm>
          <a:prstGeom prst="rect">
            <a:avLst/>
          </a:prstGeom>
        </p:spPr>
        <p:style>
          <a:lnRef idx="2">
            <a:schemeClr val="dk1"/>
          </a:lnRef>
          <a:fillRef idx="1">
            <a:schemeClr val="lt1"/>
          </a:fillRef>
          <a:effectRef idx="0">
            <a:schemeClr val="dk1"/>
          </a:effectRef>
          <a:fontRef idx="minor">
            <a:schemeClr val="dk1"/>
          </a:fontRef>
        </p:style>
        <p:txBody>
          <a:bodyPr wrap="none" lIns="91430" tIns="45715" rIns="91430" bIns="45715">
            <a:spAutoFit/>
          </a:bodyPr>
          <a:lstStyle/>
          <a:p>
            <a:pPr eaLnBrk="1" hangingPunct="1">
              <a:defRPr/>
            </a:pPr>
            <a:r>
              <a:rPr lang="es-CO" dirty="0"/>
              <a:t>HECHOS DEMOSTRADOS EN EL EXPEDIENTE</a:t>
            </a:r>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534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es-CO" altLang="es-CO" sz="3200"/>
              <a:t>IDONEIDAD DEL MEDIO DE PRUEBA</a:t>
            </a:r>
          </a:p>
        </p:txBody>
      </p:sp>
      <p:graphicFrame>
        <p:nvGraphicFramePr>
          <p:cNvPr id="3" name="2 Diagrama"/>
          <p:cNvGraphicFramePr/>
          <p:nvPr/>
        </p:nvGraphicFramePr>
        <p:xfrm>
          <a:off x="1214415" y="14176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rot="5400000">
            <a:off x="5267642" y="3376896"/>
            <a:ext cx="4979356" cy="369322"/>
          </a:xfrm>
          <a:prstGeom prst="rect">
            <a:avLst/>
          </a:prstGeom>
        </p:spPr>
        <p:style>
          <a:lnRef idx="2">
            <a:schemeClr val="accent2"/>
          </a:lnRef>
          <a:fillRef idx="1">
            <a:schemeClr val="lt1"/>
          </a:fillRef>
          <a:effectRef idx="0">
            <a:schemeClr val="accent2"/>
          </a:effectRef>
          <a:fontRef idx="minor">
            <a:schemeClr val="dk1"/>
          </a:fontRef>
        </p:style>
        <p:txBody>
          <a:bodyPr wrap="none" lIns="91430" tIns="45715" rIns="91430" bIns="45715">
            <a:spAutoFit/>
          </a:bodyPr>
          <a:lstStyle/>
          <a:p>
            <a:pPr algn="ctr" eaLnBrk="1" hangingPunct="1">
              <a:defRPr/>
            </a:pPr>
            <a:r>
              <a:rPr lang="es-CO" b="1" dirty="0"/>
              <a:t>VALOR DE CONVENICIMIENTO CON  SANA CRITICA</a:t>
            </a:r>
          </a:p>
        </p:txBody>
      </p:sp>
    </p:spTree>
    <p:extLst>
      <p:ext uri="{BB962C8B-B14F-4D97-AF65-F5344CB8AC3E}">
        <p14:creationId xmlns:p14="http://schemas.microsoft.com/office/powerpoint/2010/main" val="34451207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1571625"/>
            <a:ext cx="5214938" cy="1428750"/>
          </a:xfrm>
        </p:spPr>
        <p:txBody>
          <a:bodyPr/>
          <a:lstStyle/>
          <a:p>
            <a:pPr eaLnBrk="1" hangingPunct="1"/>
            <a:r>
              <a:rPr lang="es-CO" altLang="es-CO" sz="2800"/>
              <a:t>¿DUDAS POR VACIOS PROBATORIOS?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2286000"/>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7500959" y="1571613"/>
            <a:ext cx="989992" cy="2646878"/>
          </a:xfrm>
          <a:prstGeom prst="rect">
            <a:avLst/>
          </a:prstGeom>
          <a:noFill/>
        </p:spPr>
        <p:txBody>
          <a:bodyPr lIns="91430" tIns="45715" rIns="91430" bIns="45715">
            <a:spAutoFit/>
          </a:bodyPr>
          <a:lstStyle/>
          <a:p>
            <a:pPr algn="ctr" eaLnBrk="1" hangingPunct="1">
              <a:defRPr/>
            </a:pPr>
            <a:r>
              <a:rPr lang="es-ES" sz="1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p:txBody>
      </p:sp>
      <p:sp>
        <p:nvSpPr>
          <p:cNvPr id="30725" name="1 CuadroTexto"/>
          <p:cNvSpPr txBox="1">
            <a:spLocks noChangeArrowheads="1"/>
          </p:cNvSpPr>
          <p:nvPr/>
        </p:nvSpPr>
        <p:spPr bwMode="auto">
          <a:xfrm>
            <a:off x="3563939" y="5373689"/>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ARTICULO 745 E.T</a:t>
            </a:r>
          </a:p>
        </p:txBody>
      </p:sp>
    </p:spTree>
    <p:extLst>
      <p:ext uri="{BB962C8B-B14F-4D97-AF65-F5344CB8AC3E}">
        <p14:creationId xmlns:p14="http://schemas.microsoft.com/office/powerpoint/2010/main" val="25881156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3929064" y="106364"/>
            <a:ext cx="5214937" cy="642937"/>
          </a:xfrm>
          <a:solidFill>
            <a:schemeClr val="bg1"/>
          </a:solidFill>
        </p:spPr>
        <p:txBody>
          <a:bodyPr/>
          <a:lstStyle/>
          <a:p>
            <a:pPr eaLnBrk="1" hangingPunct="1"/>
            <a:r>
              <a:rPr lang="es-CO" altLang="es-CO" sz="2000"/>
              <a:t>PRESUNCION DE VERACIDAD</a:t>
            </a:r>
          </a:p>
        </p:txBody>
      </p:sp>
      <p:graphicFrame>
        <p:nvGraphicFramePr>
          <p:cNvPr id="4" name="3 Diagrama"/>
          <p:cNvGraphicFramePr/>
          <p:nvPr/>
        </p:nvGraphicFramePr>
        <p:xfrm>
          <a:off x="428596" y="750076"/>
          <a:ext cx="8358246" cy="5607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1 CuadroTexto"/>
          <p:cNvSpPr txBox="1">
            <a:spLocks noChangeArrowheads="1"/>
          </p:cNvSpPr>
          <p:nvPr/>
        </p:nvSpPr>
        <p:spPr bwMode="auto">
          <a:xfrm>
            <a:off x="6958014" y="5157789"/>
            <a:ext cx="215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ARTICULO 746 ET</a:t>
            </a:r>
          </a:p>
        </p:txBody>
      </p:sp>
    </p:spTree>
    <p:extLst>
      <p:ext uri="{BB962C8B-B14F-4D97-AF65-F5344CB8AC3E}">
        <p14:creationId xmlns:p14="http://schemas.microsoft.com/office/powerpoint/2010/main" val="7508916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929064" y="106364"/>
            <a:ext cx="5214937" cy="642937"/>
          </a:xfrm>
          <a:solidFill>
            <a:schemeClr val="bg1"/>
          </a:solidFill>
        </p:spPr>
        <p:txBody>
          <a:bodyPr/>
          <a:lstStyle/>
          <a:p>
            <a:pPr eaLnBrk="1" hangingPunct="1"/>
            <a:r>
              <a:rPr lang="es-CO" altLang="es-CO" sz="2000"/>
              <a:t>MEDIO DE PRUEBA</a:t>
            </a:r>
          </a:p>
        </p:txBody>
      </p:sp>
      <p:graphicFrame>
        <p:nvGraphicFramePr>
          <p:cNvPr id="5" name="4 Diagrama"/>
          <p:cNvGraphicFramePr/>
          <p:nvPr/>
        </p:nvGraphicFramePr>
        <p:xfrm>
          <a:off x="214282" y="428605"/>
          <a:ext cx="871543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3947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3929064" y="106364"/>
            <a:ext cx="5214937" cy="642937"/>
          </a:xfrm>
          <a:solidFill>
            <a:schemeClr val="bg1"/>
          </a:solidFill>
        </p:spPr>
        <p:txBody>
          <a:bodyPr/>
          <a:lstStyle/>
          <a:p>
            <a:pPr eaLnBrk="1" hangingPunct="1"/>
            <a:r>
              <a:rPr lang="es-CO" altLang="es-CO" sz="2000"/>
              <a:t>CONFESION</a:t>
            </a:r>
          </a:p>
        </p:txBody>
      </p:sp>
      <p:graphicFrame>
        <p:nvGraphicFramePr>
          <p:cNvPr id="4" name="3 Diagrama"/>
          <p:cNvGraphicFramePr/>
          <p:nvPr/>
        </p:nvGraphicFramePr>
        <p:xfrm>
          <a:off x="500034" y="500043"/>
          <a:ext cx="8072494"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1 CuadroTexto"/>
          <p:cNvSpPr txBox="1">
            <a:spLocks noChangeArrowheads="1"/>
          </p:cNvSpPr>
          <p:nvPr/>
        </p:nvSpPr>
        <p:spPr bwMode="auto">
          <a:xfrm>
            <a:off x="7092950" y="5300664"/>
            <a:ext cx="1552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747 E.T</a:t>
            </a:r>
          </a:p>
        </p:txBody>
      </p:sp>
    </p:spTree>
    <p:extLst>
      <p:ext uri="{BB962C8B-B14F-4D97-AF65-F5344CB8AC3E}">
        <p14:creationId xmlns:p14="http://schemas.microsoft.com/office/powerpoint/2010/main" val="9267675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3929064" y="106364"/>
            <a:ext cx="5214937" cy="642937"/>
          </a:xfrm>
          <a:solidFill>
            <a:schemeClr val="bg1"/>
          </a:solidFill>
        </p:spPr>
        <p:txBody>
          <a:bodyPr/>
          <a:lstStyle/>
          <a:p>
            <a:pPr eaLnBrk="1" hangingPunct="1"/>
            <a:r>
              <a:rPr lang="es-CO" altLang="es-CO" sz="2000"/>
              <a:t>CONFESION FICTA</a:t>
            </a:r>
          </a:p>
        </p:txBody>
      </p:sp>
      <p:pic>
        <p:nvPicPr>
          <p:cNvPr id="18435" name="Picture 2" descr="C:\Users\Equipo\AppData\Local\Microsoft\Windows\Temporary Internet Files\Content.IE5\UCTT23CK\pregunt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1" y="749301"/>
            <a:ext cx="288607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5 CuadroTexto"/>
          <p:cNvSpPr txBox="1">
            <a:spLocks noChangeArrowheads="1"/>
          </p:cNvSpPr>
          <p:nvPr/>
        </p:nvSpPr>
        <p:spPr bwMode="auto">
          <a:xfrm>
            <a:off x="2643188" y="2071689"/>
            <a:ext cx="263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RESPUESTA  EVASIVA</a:t>
            </a:r>
          </a:p>
        </p:txBody>
      </p:sp>
      <p:sp>
        <p:nvSpPr>
          <p:cNvPr id="18437" name="6 CuadroTexto"/>
          <p:cNvSpPr txBox="1">
            <a:spLocks noChangeArrowheads="1"/>
          </p:cNvSpPr>
          <p:nvPr/>
        </p:nvSpPr>
        <p:spPr bwMode="auto">
          <a:xfrm>
            <a:off x="2786064" y="3643313"/>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NO RESPONDE</a:t>
            </a:r>
          </a:p>
        </p:txBody>
      </p:sp>
      <p:sp>
        <p:nvSpPr>
          <p:cNvPr id="8" name="7 Cerrar llave"/>
          <p:cNvSpPr/>
          <p:nvPr/>
        </p:nvSpPr>
        <p:spPr>
          <a:xfrm>
            <a:off x="5059364" y="1474788"/>
            <a:ext cx="1087437" cy="3525837"/>
          </a:xfrm>
          <a:prstGeom prst="rightBrace">
            <a:avLst>
              <a:gd name="adj1" fmla="val 8333"/>
              <a:gd name="adj2" fmla="val 53113"/>
            </a:avLst>
          </a:prstGeom>
        </p:spPr>
        <p:style>
          <a:lnRef idx="2">
            <a:schemeClr val="accent1"/>
          </a:lnRef>
          <a:fillRef idx="0">
            <a:schemeClr val="accent1"/>
          </a:fillRef>
          <a:effectRef idx="1">
            <a:schemeClr val="accent1"/>
          </a:effectRef>
          <a:fontRef idx="minor">
            <a:schemeClr val="tx1"/>
          </a:fontRef>
        </p:style>
        <p:txBody>
          <a:bodyPr lIns="91430" tIns="45715" rIns="91430" bIns="45715" anchor="ctr"/>
          <a:lstStyle/>
          <a:p>
            <a:pPr algn="ctr" eaLnBrk="1" hangingPunct="1">
              <a:defRPr/>
            </a:pPr>
            <a:endParaRPr lang="es-CO"/>
          </a:p>
        </p:txBody>
      </p:sp>
      <p:sp>
        <p:nvSpPr>
          <p:cNvPr id="18439" name="8 CuadroTexto"/>
          <p:cNvSpPr txBox="1">
            <a:spLocks noChangeArrowheads="1"/>
          </p:cNvSpPr>
          <p:nvPr/>
        </p:nvSpPr>
        <p:spPr bwMode="auto">
          <a:xfrm>
            <a:off x="6286500" y="3214689"/>
            <a:ext cx="254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HECHO VERDADERO</a:t>
            </a:r>
          </a:p>
        </p:txBody>
      </p:sp>
      <p:sp>
        <p:nvSpPr>
          <p:cNvPr id="34824" name="1 CuadroTexto"/>
          <p:cNvSpPr txBox="1">
            <a:spLocks noChangeArrowheads="1"/>
          </p:cNvSpPr>
          <p:nvPr/>
        </p:nvSpPr>
        <p:spPr bwMode="auto">
          <a:xfrm>
            <a:off x="6659563" y="5373689"/>
            <a:ext cx="1446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748 ET</a:t>
            </a:r>
          </a:p>
        </p:txBody>
      </p:sp>
    </p:spTree>
    <p:extLst>
      <p:ext uri="{BB962C8B-B14F-4D97-AF65-F5344CB8AC3E}">
        <p14:creationId xmlns:p14="http://schemas.microsoft.com/office/powerpoint/2010/main" val="5876808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p:bldP spid="18437" grpId="0"/>
      <p:bldP spid="8" grpId="0" animBg="1"/>
      <p:bldP spid="1843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286501" y="2071689"/>
            <a:ext cx="2643188" cy="642937"/>
          </a:xfrm>
          <a:solidFill>
            <a:schemeClr val="bg1"/>
          </a:solidFill>
          <a:extLs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r>
              <a:rPr lang="es-CO" altLang="es-CO" sz="2000"/>
              <a:t>INDIVISIBILIDAD</a:t>
            </a:r>
          </a:p>
        </p:txBody>
      </p:sp>
      <p:sp>
        <p:nvSpPr>
          <p:cNvPr id="6" name="5 CuadroTexto"/>
          <p:cNvSpPr txBox="1"/>
          <p:nvPr/>
        </p:nvSpPr>
        <p:spPr>
          <a:xfrm>
            <a:off x="2857500" y="1671638"/>
            <a:ext cx="2643188" cy="1200318"/>
          </a:xfrm>
          <a:prstGeom prst="rect">
            <a:avLst/>
          </a:prstGeom>
        </p:spPr>
        <p:style>
          <a:lnRef idx="2">
            <a:schemeClr val="accent3"/>
          </a:lnRef>
          <a:fillRef idx="1">
            <a:schemeClr val="lt1"/>
          </a:fillRef>
          <a:effectRef idx="0">
            <a:schemeClr val="accent3"/>
          </a:effectRef>
          <a:fontRef idx="minor">
            <a:schemeClr val="dk1"/>
          </a:fontRef>
        </p:style>
        <p:txBody>
          <a:bodyPr lIns="91430" tIns="45715" rIns="91430" bIns="45715">
            <a:spAutoFit/>
          </a:bodyPr>
          <a:lstStyle/>
          <a:p>
            <a:pPr eaLnBrk="1" hangingPunct="1">
              <a:defRPr/>
            </a:pPr>
            <a:r>
              <a:rPr lang="es-CO" dirty="0"/>
              <a:t>AFIRMACION ACOMPAÑADA DE CIRCUSTANCIAS INSEPARABLES</a:t>
            </a:r>
          </a:p>
        </p:txBody>
      </p:sp>
      <p:sp>
        <p:nvSpPr>
          <p:cNvPr id="9" name="8 CuadroTexto"/>
          <p:cNvSpPr txBox="1"/>
          <p:nvPr/>
        </p:nvSpPr>
        <p:spPr>
          <a:xfrm>
            <a:off x="6286500" y="4143375"/>
            <a:ext cx="2071688" cy="923320"/>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eaLnBrk="1" hangingPunct="1">
              <a:defRPr/>
            </a:pPr>
            <a:r>
              <a:rPr lang="es-CO" dirty="0"/>
              <a:t>SE DEBE PROBAR LAS CIRCUNSTANCIAS</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4" y="2071689"/>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2643189" y="4143375"/>
            <a:ext cx="2643187" cy="923320"/>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eaLnBrk="1" hangingPunct="1">
              <a:defRPr/>
            </a:pPr>
            <a:r>
              <a:rPr lang="es-CO" dirty="0"/>
              <a:t>AFIRMACION ACOMPAÑADA DE HECHOS DISTINTOS</a:t>
            </a:r>
          </a:p>
        </p:txBody>
      </p:sp>
      <p:sp>
        <p:nvSpPr>
          <p:cNvPr id="11" name="10 Flecha derecha"/>
          <p:cNvSpPr/>
          <p:nvPr/>
        </p:nvSpPr>
        <p:spPr>
          <a:xfrm>
            <a:off x="5286375" y="4348164"/>
            <a:ext cx="1000125" cy="48577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eaLnBrk="1" hangingPunct="1">
              <a:defRPr/>
            </a:pPr>
            <a:endParaRPr lang="es-CO"/>
          </a:p>
        </p:txBody>
      </p:sp>
      <p:sp>
        <p:nvSpPr>
          <p:cNvPr id="12" name="11 Flecha derecha"/>
          <p:cNvSpPr/>
          <p:nvPr/>
        </p:nvSpPr>
        <p:spPr>
          <a:xfrm>
            <a:off x="5500689" y="2286000"/>
            <a:ext cx="785812" cy="428625"/>
          </a:xfrm>
          <a:prstGeom prst="rightArrow">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eaLnBrk="1" hangingPunct="1">
              <a:defRPr/>
            </a:pPr>
            <a:endParaRPr lang="es-CO"/>
          </a:p>
        </p:txBody>
      </p:sp>
      <p:sp>
        <p:nvSpPr>
          <p:cNvPr id="19465" name="12 CuadroTexto"/>
          <p:cNvSpPr txBox="1">
            <a:spLocks noChangeArrowheads="1"/>
          </p:cNvSpPr>
          <p:nvPr/>
        </p:nvSpPr>
        <p:spPr bwMode="auto">
          <a:xfrm>
            <a:off x="5286376" y="5857875"/>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s-CO" altLang="es-CO" sz="1800">
                <a:latin typeface="Arial" charset="0"/>
              </a:rPr>
              <a:t>DIVISIBLE</a:t>
            </a:r>
          </a:p>
        </p:txBody>
      </p:sp>
      <p:cxnSp>
        <p:nvCxnSpPr>
          <p:cNvPr id="15" name="14 Conector recto"/>
          <p:cNvCxnSpPr>
            <a:endCxn id="19465" idx="0"/>
          </p:cNvCxnSpPr>
          <p:nvPr/>
        </p:nvCxnSpPr>
        <p:spPr>
          <a:xfrm>
            <a:off x="4572000" y="5067301"/>
            <a:ext cx="1358900" cy="790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16 Conector recto"/>
          <p:cNvCxnSpPr>
            <a:stCxn id="9" idx="2"/>
            <a:endCxn id="19465" idx="0"/>
          </p:cNvCxnSpPr>
          <p:nvPr/>
        </p:nvCxnSpPr>
        <p:spPr>
          <a:xfrm flipH="1">
            <a:off x="5930108" y="5066695"/>
            <a:ext cx="1392236" cy="791180"/>
          </a:xfrm>
          <a:prstGeom prst="line">
            <a:avLst/>
          </a:prstGeom>
        </p:spPr>
        <p:style>
          <a:lnRef idx="2">
            <a:schemeClr val="accent1"/>
          </a:lnRef>
          <a:fillRef idx="0">
            <a:schemeClr val="accent1"/>
          </a:fillRef>
          <a:effectRef idx="1">
            <a:schemeClr val="accent1"/>
          </a:effectRef>
          <a:fontRef idx="minor">
            <a:schemeClr val="tx1"/>
          </a:fontRef>
        </p:style>
      </p:cxnSp>
      <p:sp>
        <p:nvSpPr>
          <p:cNvPr id="35852" name="1 CuadroTexto"/>
          <p:cNvSpPr txBox="1">
            <a:spLocks noChangeArrowheads="1"/>
          </p:cNvSpPr>
          <p:nvPr/>
        </p:nvSpPr>
        <p:spPr bwMode="auto">
          <a:xfrm>
            <a:off x="7323138" y="5732463"/>
            <a:ext cx="1446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749 ET</a:t>
            </a:r>
          </a:p>
        </p:txBody>
      </p:sp>
    </p:spTree>
    <p:extLst>
      <p:ext uri="{BB962C8B-B14F-4D97-AF65-F5344CB8AC3E}">
        <p14:creationId xmlns:p14="http://schemas.microsoft.com/office/powerpoint/2010/main" val="757066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6" grpId="0" animBg="1"/>
      <p:bldP spid="9" grpId="0" animBg="1"/>
      <p:bldP spid="10" grpId="0" animBg="1"/>
      <p:bldP spid="11" grpId="0" animBg="1"/>
      <p:bldP spid="12" grpId="0" animBg="1"/>
      <p:bldP spid="1946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372226" y="0"/>
            <a:ext cx="2643188" cy="642938"/>
          </a:xfrm>
          <a:solidFill>
            <a:schemeClr val="bg1"/>
          </a:solidFill>
          <a:extLs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r>
              <a:rPr lang="es-CO" altLang="es-CO" sz="2400" b="1"/>
              <a:t>INDICIOS Y PRESUNCIONES</a:t>
            </a:r>
          </a:p>
        </p:txBody>
      </p:sp>
      <p:sp>
        <p:nvSpPr>
          <p:cNvPr id="2" name="Rectángulo 1"/>
          <p:cNvSpPr/>
          <p:nvPr/>
        </p:nvSpPr>
        <p:spPr>
          <a:xfrm>
            <a:off x="468313" y="1628775"/>
            <a:ext cx="3076575" cy="646321"/>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defRPr/>
            </a:pPr>
            <a:r>
              <a:rPr lang="es-CO" dirty="0"/>
              <a:t>DATOS ESTADÍSTICOS QUE CONSTITUYEN INDICIO.</a:t>
            </a:r>
          </a:p>
        </p:txBody>
      </p:sp>
      <p:sp>
        <p:nvSpPr>
          <p:cNvPr id="3" name="CuadroTexto 2"/>
          <p:cNvSpPr txBox="1">
            <a:spLocks noChangeArrowheads="1"/>
          </p:cNvSpPr>
          <p:nvPr/>
        </p:nvSpPr>
        <p:spPr bwMode="auto">
          <a:xfrm>
            <a:off x="3544888" y="1766888"/>
            <a:ext cx="2030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200">
                <a:latin typeface="Arial" charset="0"/>
              </a:rPr>
              <a:t>AUSENCIA DE PRUEBA</a:t>
            </a:r>
          </a:p>
        </p:txBody>
      </p:sp>
      <p:sp>
        <p:nvSpPr>
          <p:cNvPr id="8" name="CuadroTexto 7"/>
          <p:cNvSpPr txBox="1">
            <a:spLocks noChangeArrowheads="1"/>
          </p:cNvSpPr>
          <p:nvPr/>
        </p:nvSpPr>
        <p:spPr bwMode="auto">
          <a:xfrm>
            <a:off x="5876926" y="2212976"/>
            <a:ext cx="12874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400">
                <a:latin typeface="Arial" charset="0"/>
              </a:rPr>
              <a:t>BANCO DE LA REPUBLICA</a:t>
            </a:r>
          </a:p>
        </p:txBody>
      </p:sp>
      <p:sp>
        <p:nvSpPr>
          <p:cNvPr id="9" name="CuadroTexto 8"/>
          <p:cNvSpPr txBox="1">
            <a:spLocks noChangeArrowheads="1"/>
          </p:cNvSpPr>
          <p:nvPr/>
        </p:nvSpPr>
        <p:spPr bwMode="auto">
          <a:xfrm>
            <a:off x="5846764" y="1089026"/>
            <a:ext cx="68484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600">
                <a:latin typeface="Arial" charset="0"/>
              </a:rPr>
              <a:t>DIAN</a:t>
            </a:r>
          </a:p>
        </p:txBody>
      </p:sp>
      <p:sp>
        <p:nvSpPr>
          <p:cNvPr id="4" name="Rectángulo 3"/>
          <p:cNvSpPr/>
          <p:nvPr/>
        </p:nvSpPr>
        <p:spPr>
          <a:xfrm>
            <a:off x="4275401" y="1567160"/>
            <a:ext cx="569387" cy="923330"/>
          </a:xfrm>
          <a:prstGeom prst="rect">
            <a:avLst/>
          </a:prstGeom>
          <a:noFill/>
        </p:spPr>
        <p:txBody>
          <a:bodyPr wrap="none" lIns="91430" tIns="45715" rIns="91430" bIns="45715">
            <a:spAutoFit/>
          </a:bodyPr>
          <a:lstStyle/>
          <a:p>
            <a:pPr algn="ctr">
              <a:defRPr/>
            </a:pPr>
            <a:r>
              <a:rPr lang="es-ES" sz="5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x</a:t>
            </a:r>
          </a:p>
        </p:txBody>
      </p:sp>
      <p:cxnSp>
        <p:nvCxnSpPr>
          <p:cNvPr id="6" name="Conector recto de flecha 5"/>
          <p:cNvCxnSpPr>
            <a:stCxn id="3" idx="3"/>
            <a:endCxn id="9" idx="1"/>
          </p:cNvCxnSpPr>
          <p:nvPr/>
        </p:nvCxnSpPr>
        <p:spPr>
          <a:xfrm flipV="1">
            <a:off x="5575300" y="1260836"/>
            <a:ext cx="271464" cy="64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a:stCxn id="3" idx="3"/>
            <a:endCxn id="8" idx="1"/>
          </p:cNvCxnSpPr>
          <p:nvPr/>
        </p:nvCxnSpPr>
        <p:spPr>
          <a:xfrm>
            <a:off x="5575301" y="1906589"/>
            <a:ext cx="301625" cy="676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898" name="Imagen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4" y="2952750"/>
            <a:ext cx="259238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p:cNvSpPr txBox="1">
            <a:spLocks noChangeArrowheads="1"/>
          </p:cNvSpPr>
          <p:nvPr/>
        </p:nvSpPr>
        <p:spPr bwMode="auto">
          <a:xfrm>
            <a:off x="6042026" y="1720851"/>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400">
                <a:latin typeface="Arial" charset="0"/>
              </a:rPr>
              <a:t>DANE</a:t>
            </a:r>
          </a:p>
        </p:txBody>
      </p:sp>
      <p:cxnSp>
        <p:nvCxnSpPr>
          <p:cNvPr id="17" name="Conector recto de flecha 16"/>
          <p:cNvCxnSpPr>
            <a:stCxn id="3" idx="3"/>
            <a:endCxn id="14" idx="1"/>
          </p:cNvCxnSpPr>
          <p:nvPr/>
        </p:nvCxnSpPr>
        <p:spPr>
          <a:xfrm flipV="1">
            <a:off x="5575301" y="1874838"/>
            <a:ext cx="466725" cy="317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901" name="4 CuadroTexto"/>
          <p:cNvSpPr txBox="1">
            <a:spLocks noChangeArrowheads="1"/>
          </p:cNvSpPr>
          <p:nvPr/>
        </p:nvSpPr>
        <p:spPr bwMode="auto">
          <a:xfrm>
            <a:off x="6183313" y="5534026"/>
            <a:ext cx="144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754 ET</a:t>
            </a:r>
          </a:p>
        </p:txBody>
      </p:sp>
    </p:spTree>
    <p:extLst>
      <p:ext uri="{BB962C8B-B14F-4D97-AF65-F5344CB8AC3E}">
        <p14:creationId xmlns:p14="http://schemas.microsoft.com/office/powerpoint/2010/main" val="33915580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 grpId="0" animBg="1"/>
      <p:bldP spid="3" grpId="0"/>
      <p:bldP spid="8" grpId="0"/>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16 Rectángulo"/>
          <p:cNvSpPr/>
          <p:nvPr/>
        </p:nvSpPr>
        <p:spPr>
          <a:xfrm>
            <a:off x="189483" y="2276872"/>
            <a:ext cx="884701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¿Cuando se requiere que una declaración de impuestos este firmada por contador público?</a:t>
            </a:r>
          </a:p>
        </p:txBody>
      </p:sp>
      <p:pic>
        <p:nvPicPr>
          <p:cNvPr id="1030" name="Picture 6"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578" y="3914129"/>
            <a:ext cx="234950" cy="234951"/>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505271" y="3284984"/>
            <a:ext cx="8638729"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lumMod val="95000"/>
                    <a:lumOff val="5000"/>
                  </a:schemeClr>
                </a:solidFill>
                <a:latin typeface="Arial" pitchFamily="34" charset="0"/>
                <a:cs typeface="Arial" pitchFamily="34" charset="0"/>
              </a:rPr>
              <a:t>Las declaraciones de Renta, CREE, Ingresos y patrimonio, Retefuente, Autocree, e IVA, de los contribuyentes, agentes de retención o responsables </a:t>
            </a:r>
            <a:r>
              <a:rPr lang="es-CO" u="sng" dirty="0">
                <a:solidFill>
                  <a:srgbClr val="FF0000"/>
                </a:solidFill>
                <a:latin typeface="Arial" pitchFamily="34" charset="0"/>
                <a:cs typeface="Arial" pitchFamily="34" charset="0"/>
              </a:rPr>
              <a:t>obligados a llevar contabilidad</a:t>
            </a:r>
            <a:r>
              <a:rPr lang="es-CO" dirty="0">
                <a:solidFill>
                  <a:schemeClr val="tx1">
                    <a:lumMod val="95000"/>
                    <a:lumOff val="5000"/>
                  </a:schemeClr>
                </a:solidFill>
                <a:latin typeface="Arial" pitchFamily="34" charset="0"/>
                <a:cs typeface="Arial" pitchFamily="34" charset="0"/>
              </a:rPr>
              <a:t>, deben estar firmadas por contador publico, cuando el patrimonio bruto o ingresos brutos sean superiores a 100.000 UVT ($2.827.900.000) al 31 de diciembre año anterior. </a:t>
            </a:r>
            <a:r>
              <a:rPr lang="es-CO" sz="1400" b="1" dirty="0">
                <a:solidFill>
                  <a:schemeClr val="tx1">
                    <a:lumMod val="95000"/>
                    <a:lumOff val="5000"/>
                  </a:schemeClr>
                </a:solidFill>
                <a:latin typeface="Arial" pitchFamily="34" charset="0"/>
                <a:cs typeface="Arial" pitchFamily="34" charset="0"/>
              </a:rPr>
              <a:t>(artículos 596, 599, 602 y 606 E.T.)</a:t>
            </a:r>
          </a:p>
        </p:txBody>
      </p:sp>
      <p:pic>
        <p:nvPicPr>
          <p:cNvPr id="19" name="Picture 6"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008" y="5714329"/>
            <a:ext cx="234950" cy="234951"/>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505271" y="5085184"/>
            <a:ext cx="8638729"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lumMod val="95000"/>
                    <a:lumOff val="5000"/>
                  </a:schemeClr>
                </a:solidFill>
                <a:latin typeface="Arial" pitchFamily="34" charset="0"/>
                <a:cs typeface="Arial" pitchFamily="34" charset="0"/>
              </a:rPr>
              <a:t>Las declaraciones de IVA, los responsables </a:t>
            </a:r>
            <a:r>
              <a:rPr lang="es-CO" u="sng" dirty="0">
                <a:solidFill>
                  <a:srgbClr val="FF0000"/>
                </a:solidFill>
                <a:latin typeface="Arial" pitchFamily="34" charset="0"/>
                <a:cs typeface="Arial" pitchFamily="34" charset="0"/>
              </a:rPr>
              <a:t>obligados a llevar contabilidad </a:t>
            </a:r>
            <a:r>
              <a:rPr lang="es-CO" dirty="0">
                <a:solidFill>
                  <a:schemeClr val="tx1">
                    <a:lumMod val="95000"/>
                    <a:lumOff val="5000"/>
                  </a:schemeClr>
                </a:solidFill>
                <a:latin typeface="Arial" pitchFamily="34" charset="0"/>
                <a:cs typeface="Arial" pitchFamily="34" charset="0"/>
              </a:rPr>
              <a:t>se requieren firmadas por contador público, cuando sus declaraciones arrojen saldo a favor, independientemente si su patrimonio bruto o ingresos brutos a diciembre 31 del año anterior fueron o no superiores a 100.000 UVT ($2.827.900.000). </a:t>
            </a:r>
            <a:r>
              <a:rPr lang="es-CO" sz="1400" dirty="0">
                <a:solidFill>
                  <a:schemeClr val="tx1">
                    <a:lumMod val="95000"/>
                    <a:lumOff val="5000"/>
                  </a:schemeClr>
                </a:solidFill>
                <a:latin typeface="Arial" pitchFamily="34" charset="0"/>
                <a:cs typeface="Arial" pitchFamily="34" charset="0"/>
              </a:rPr>
              <a:t>(art. 602 E.T. </a:t>
            </a:r>
            <a:r>
              <a:rPr lang="es-CO" sz="1400" u="sng" dirty="0"/>
              <a:t> </a:t>
            </a:r>
            <a:r>
              <a:rPr lang="es-CO" sz="1400" u="sng" dirty="0">
                <a:hlinkClick r:id="rId3"/>
              </a:rPr>
              <a:t>Concepto 41677 del 8 de julio de 2004</a:t>
            </a:r>
            <a:r>
              <a:rPr lang="es-CO" sz="1400" dirty="0">
                <a:solidFill>
                  <a:schemeClr val="tx1">
                    <a:lumMod val="95000"/>
                    <a:lumOff val="5000"/>
                  </a:schemeClr>
                </a:solidFill>
                <a:latin typeface="Arial" pitchFamily="34" charset="0"/>
                <a:cs typeface="Arial" pitchFamily="34" charset="0"/>
              </a:rPr>
              <a:t>)</a:t>
            </a:r>
          </a:p>
        </p:txBody>
      </p:sp>
      <p:sp>
        <p:nvSpPr>
          <p:cNvPr id="21" name="20 Rectángulo"/>
          <p:cNvSpPr/>
          <p:nvPr/>
        </p:nvSpPr>
        <p:spPr>
          <a:xfrm>
            <a:off x="1763688" y="44624"/>
            <a:ext cx="6264696" cy="420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¿Quiénes están obligados a llevar contabilidad?</a:t>
            </a:r>
          </a:p>
        </p:txBody>
      </p:sp>
      <p:sp>
        <p:nvSpPr>
          <p:cNvPr id="2" name="1 Rectángulo"/>
          <p:cNvSpPr/>
          <p:nvPr/>
        </p:nvSpPr>
        <p:spPr>
          <a:xfrm>
            <a:off x="460375" y="548680"/>
            <a:ext cx="8683625" cy="1200329"/>
          </a:xfrm>
          <a:prstGeom prst="rect">
            <a:avLst/>
          </a:prstGeom>
          <a:solidFill>
            <a:schemeClr val="accent3">
              <a:lumMod val="20000"/>
              <a:lumOff val="80000"/>
            </a:schemeClr>
          </a:solidFill>
        </p:spPr>
        <p:txBody>
          <a:bodyPr wrap="square">
            <a:spAutoFit/>
          </a:bodyPr>
          <a:lstStyle/>
          <a:p>
            <a:r>
              <a:rPr lang="es-CO" dirty="0"/>
              <a:t>La obligación de llevar contabilidad está regulada por la ley comercial y no por la tributaria, de manera que  una persona que la ley comercial no obliga a llevar contabilidad, no se verá obligada por el hecho  que la ley tributaria lo haya hecho </a:t>
            </a:r>
            <a:r>
              <a:rPr lang="es-CO" dirty="0">
                <a:solidFill>
                  <a:srgbClr val="FF0000"/>
                </a:solidFill>
              </a:rPr>
              <a:t>responsable del régimen común</a:t>
            </a:r>
            <a:r>
              <a:rPr lang="es-CO" dirty="0"/>
              <a:t> en el Iva. (ver art. 509 E.T.)</a:t>
            </a:r>
          </a:p>
        </p:txBody>
      </p:sp>
    </p:spTree>
    <p:extLst>
      <p:ext uri="{BB962C8B-B14F-4D97-AF65-F5344CB8AC3E}">
        <p14:creationId xmlns:p14="http://schemas.microsoft.com/office/powerpoint/2010/main" val="20836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500" fill="hold"/>
                                        <p:tgtEl>
                                          <p:spTgt spid="1030"/>
                                        </p:tgtEl>
                                        <p:attrNameLst>
                                          <p:attrName>ppt_x</p:attrName>
                                        </p:attrNameLst>
                                      </p:cBhvr>
                                      <p:tavLst>
                                        <p:tav tm="0">
                                          <p:val>
                                            <p:strVal val="#ppt_x"/>
                                          </p:val>
                                        </p:tav>
                                        <p:tav tm="100000">
                                          <p:val>
                                            <p:strVal val="#ppt_x"/>
                                          </p:val>
                                        </p:tav>
                                      </p:tavLst>
                                    </p:anim>
                                    <p:anim calcmode="lin" valueType="num">
                                      <p:cBhvr additive="base">
                                        <p:cTn id="3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altLang="es-CO"/>
              <a:t>ARTICULO 619 E.T.</a:t>
            </a:r>
          </a:p>
        </p:txBody>
      </p:sp>
      <p:sp>
        <p:nvSpPr>
          <p:cNvPr id="3" name="Rectángulo 2"/>
          <p:cNvSpPr/>
          <p:nvPr/>
        </p:nvSpPr>
        <p:spPr>
          <a:xfrm>
            <a:off x="2525714" y="1963739"/>
            <a:ext cx="4572000" cy="923320"/>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dirty="0"/>
              <a:t>LA OMISIÓN DEL NIT O DEL NOMBRE EN LA CORRESPONDENCIA, FACTURAS Y RECIBOS PERMITEN </a:t>
            </a:r>
            <a:r>
              <a:rPr lang="es-CO" b="1" dirty="0"/>
              <a:t>PRESUMIR INGRESOS</a:t>
            </a:r>
          </a:p>
        </p:txBody>
      </p:sp>
      <p:sp>
        <p:nvSpPr>
          <p:cNvPr id="4" name="Rectángulo 3"/>
          <p:cNvSpPr>
            <a:spLocks noChangeArrowheads="1"/>
          </p:cNvSpPr>
          <p:nvPr/>
        </p:nvSpPr>
        <p:spPr bwMode="auto">
          <a:xfrm>
            <a:off x="2051051" y="4694238"/>
            <a:ext cx="483816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s-CO" altLang="es-CO"/>
              <a:t>OMISIÓN DE PAGOS DECLARADOS POR TERCEROS</a:t>
            </a:r>
          </a:p>
        </p:txBody>
      </p:sp>
      <p:sp>
        <p:nvSpPr>
          <p:cNvPr id="6" name="Flecha abajo 5"/>
          <p:cNvSpPr/>
          <p:nvPr/>
        </p:nvSpPr>
        <p:spPr>
          <a:xfrm>
            <a:off x="4140201" y="2887664"/>
            <a:ext cx="1008063" cy="1620837"/>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s-CO"/>
          </a:p>
        </p:txBody>
      </p:sp>
      <p:sp>
        <p:nvSpPr>
          <p:cNvPr id="38918" name="4 CuadroTexto"/>
          <p:cNvSpPr txBox="1">
            <a:spLocks noChangeArrowheads="1"/>
          </p:cNvSpPr>
          <p:nvPr/>
        </p:nvSpPr>
        <p:spPr bwMode="auto">
          <a:xfrm>
            <a:off x="5580063" y="5876926"/>
            <a:ext cx="144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755 ET</a:t>
            </a:r>
          </a:p>
        </p:txBody>
      </p:sp>
    </p:spTree>
    <p:extLst>
      <p:ext uri="{BB962C8B-B14F-4D97-AF65-F5344CB8AC3E}">
        <p14:creationId xmlns:p14="http://schemas.microsoft.com/office/powerpoint/2010/main" val="8195802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3489" y="317500"/>
            <a:ext cx="6640512" cy="508000"/>
          </a:xfrm>
        </p:spPr>
        <p:txBody>
          <a:bodyPr/>
          <a:lstStyle/>
          <a:p>
            <a:r>
              <a:rPr lang="es-CO" altLang="es-CO" sz="2400" b="1"/>
              <a:t>FACULTAD PARA PRESUMIR INGRESOS EN VENTAS.</a:t>
            </a:r>
            <a:endParaRPr lang="es-CO" altLang="es-CO" sz="2400"/>
          </a:p>
        </p:txBody>
      </p:sp>
      <p:sp>
        <p:nvSpPr>
          <p:cNvPr id="3" name="Rectángulo 2"/>
          <p:cNvSpPr/>
          <p:nvPr/>
        </p:nvSpPr>
        <p:spPr>
          <a:xfrm>
            <a:off x="2357438" y="1209676"/>
            <a:ext cx="4572000" cy="646321"/>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POR DIFERENCIA EN INVENTARIOS</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22326"/>
            <a:ext cx="16002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2357438" y="1985963"/>
            <a:ext cx="4572000" cy="646321"/>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DE INGRESOS POR CONTROL DE VENTAS O INGRESOS GRAVADOS</a:t>
            </a:r>
            <a:endParaRPr lang="es-CO" dirty="0"/>
          </a:p>
        </p:txBody>
      </p:sp>
      <p:sp>
        <p:nvSpPr>
          <p:cNvPr id="9" name="Rectángulo 8"/>
          <p:cNvSpPr/>
          <p:nvPr/>
        </p:nvSpPr>
        <p:spPr>
          <a:xfrm>
            <a:off x="2381251" y="2790825"/>
            <a:ext cx="4572000" cy="646321"/>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POR OMISIÓN DE REGISTRO DE VENTAS O PRESTACIÓN DE SERVICIOS.</a:t>
            </a:r>
            <a:endParaRPr lang="es-CO" dirty="0"/>
          </a:p>
        </p:txBody>
      </p:sp>
      <p:sp>
        <p:nvSpPr>
          <p:cNvPr id="10" name="Rectángulo 9"/>
          <p:cNvSpPr/>
          <p:nvPr/>
        </p:nvSpPr>
        <p:spPr>
          <a:xfrm>
            <a:off x="2371726" y="3597275"/>
            <a:ext cx="4572000" cy="646321"/>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DE INGRESOS POR OMISIÓN DEL REGISTRO DE COMPRAS</a:t>
            </a:r>
            <a:endParaRPr lang="es-CO" dirty="0"/>
          </a:p>
        </p:txBody>
      </p:sp>
      <p:sp>
        <p:nvSpPr>
          <p:cNvPr id="11" name="Rectángulo 10"/>
          <p:cNvSpPr/>
          <p:nvPr/>
        </p:nvSpPr>
        <p:spPr>
          <a:xfrm>
            <a:off x="2357438" y="4403726"/>
            <a:ext cx="4572000" cy="646321"/>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DEL VALOR DE LA TRANSACCIÓN EN EL IMPUESTO A LAS VENTAS</a:t>
            </a:r>
            <a:endParaRPr lang="es-CO" dirty="0"/>
          </a:p>
        </p:txBody>
      </p:sp>
      <p:sp>
        <p:nvSpPr>
          <p:cNvPr id="12" name="Rectángulo 11"/>
          <p:cNvSpPr/>
          <p:nvPr/>
        </p:nvSpPr>
        <p:spPr>
          <a:xfrm>
            <a:off x="2357438" y="5208588"/>
            <a:ext cx="4572000" cy="923320"/>
          </a:xfrm>
          <a:prstGeom prst="rect">
            <a:avLst/>
          </a:prstGeom>
        </p:spPr>
        <p:style>
          <a:lnRef idx="2">
            <a:schemeClr val="accent1"/>
          </a:lnRef>
          <a:fillRef idx="1">
            <a:schemeClr val="lt1"/>
          </a:fillRef>
          <a:effectRef idx="0">
            <a:schemeClr val="accent1"/>
          </a:effectRef>
          <a:fontRef idx="minor">
            <a:schemeClr val="dk1"/>
          </a:fontRef>
        </p:style>
        <p:txBody>
          <a:bodyPr lIns="91430" tIns="45715" rIns="91430" bIns="45715">
            <a:spAutoFit/>
          </a:bodyPr>
          <a:lstStyle/>
          <a:p>
            <a:pPr algn="just">
              <a:defRPr/>
            </a:pPr>
            <a:r>
              <a:rPr lang="es-CO" b="1" dirty="0"/>
              <a:t>PRESUNCIÓN DE INGRESOS GRAVADOS CON IMPUESTO A LAS VENTAS DE LOS QUE NO LO SON</a:t>
            </a:r>
            <a:endParaRPr lang="es-CO" dirty="0"/>
          </a:p>
        </p:txBody>
      </p:sp>
      <p:sp>
        <p:nvSpPr>
          <p:cNvPr id="13" name="Rectángulo 12"/>
          <p:cNvSpPr/>
          <p:nvPr/>
        </p:nvSpPr>
        <p:spPr>
          <a:xfrm rot="18905582">
            <a:off x="996382" y="3198171"/>
            <a:ext cx="7151233" cy="461655"/>
          </a:xfrm>
          <a:prstGeom prst="rect">
            <a:avLst/>
          </a:prstGeom>
        </p:spPr>
        <p:style>
          <a:lnRef idx="3">
            <a:schemeClr val="lt1"/>
          </a:lnRef>
          <a:fillRef idx="1">
            <a:schemeClr val="dk1"/>
          </a:fillRef>
          <a:effectRef idx="1">
            <a:schemeClr val="dk1"/>
          </a:effectRef>
          <a:fontRef idx="minor">
            <a:schemeClr val="lt1"/>
          </a:fontRef>
        </p:style>
        <p:txBody>
          <a:bodyPr wrap="none" lIns="91430" tIns="45715" rIns="91430" bIns="45715">
            <a:spAutoFit/>
          </a:bodyPr>
          <a:lstStyle/>
          <a:p>
            <a:pPr algn="ctr">
              <a:defRPr/>
            </a:pPr>
            <a:r>
              <a:rPr lang="es-CO" sz="2400" b="1" dirty="0">
                <a:solidFill>
                  <a:srgbClr val="FF0000"/>
                </a:solidFill>
              </a:rPr>
              <a:t>LAS PRESUNCIONES ADMITEN PRUEBA EN CONTRARIO</a:t>
            </a:r>
            <a:endParaRPr lang="es-ES" sz="24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39947" name="3 CuadroTexto"/>
          <p:cNvSpPr txBox="1">
            <a:spLocks noChangeArrowheads="1"/>
          </p:cNvSpPr>
          <p:nvPr/>
        </p:nvSpPr>
        <p:spPr bwMode="auto">
          <a:xfrm>
            <a:off x="7164389" y="565150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756 A 763 ET</a:t>
            </a:r>
          </a:p>
        </p:txBody>
      </p:sp>
    </p:spTree>
    <p:extLst>
      <p:ext uri="{BB962C8B-B14F-4D97-AF65-F5344CB8AC3E}">
        <p14:creationId xmlns:p14="http://schemas.microsoft.com/office/powerpoint/2010/main" val="12596669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P spid="11" grpId="0" animBg="1"/>
      <p:bldP spid="1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DOCUMENTAL</a:t>
            </a:r>
            <a:endParaRPr lang="es-CO" alt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49501"/>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a:spLocks noChangeArrowheads="1"/>
          </p:cNvSpPr>
          <p:nvPr/>
        </p:nvSpPr>
        <p:spPr bwMode="auto">
          <a:xfrm>
            <a:off x="3779839" y="1525589"/>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a:t>FACULTAD DE INVOCAR DOCUMENTOS EXPEDIDOS POR LAS OFICINAS DE IMPUESTOS</a:t>
            </a:r>
          </a:p>
        </p:txBody>
      </p:sp>
      <p:sp>
        <p:nvSpPr>
          <p:cNvPr id="6" name="Rectángulo 5"/>
          <p:cNvSpPr>
            <a:spLocks noChangeArrowheads="1"/>
          </p:cNvSpPr>
          <p:nvPr/>
        </p:nvSpPr>
        <p:spPr bwMode="auto">
          <a:xfrm>
            <a:off x="3924300" y="3789363"/>
            <a:ext cx="4572000"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a:t>PROCEDIMIENTO CUANDO SE INVOQUEN DOCUMENTOS QUE REPOSEN EN LA ADMINISTRACIÓN</a:t>
            </a:r>
          </a:p>
        </p:txBody>
      </p:sp>
      <p:sp>
        <p:nvSpPr>
          <p:cNvPr id="40966" name="2 CuadroTexto"/>
          <p:cNvSpPr txBox="1">
            <a:spLocks noChangeArrowheads="1"/>
          </p:cNvSpPr>
          <p:nvPr/>
        </p:nvSpPr>
        <p:spPr bwMode="auto">
          <a:xfrm>
            <a:off x="6065839" y="6092825"/>
            <a:ext cx="195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765-766 ET</a:t>
            </a:r>
          </a:p>
        </p:txBody>
      </p:sp>
    </p:spTree>
    <p:extLst>
      <p:ext uri="{BB962C8B-B14F-4D97-AF65-F5344CB8AC3E}">
        <p14:creationId xmlns:p14="http://schemas.microsoft.com/office/powerpoint/2010/main" val="8291105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684213" y="188913"/>
            <a:ext cx="8229600" cy="1143000"/>
          </a:xfrm>
        </p:spPr>
        <p:txBody>
          <a:bodyPr/>
          <a:lstStyle/>
          <a:p>
            <a:r>
              <a:rPr lang="es-CO" altLang="es-CO"/>
              <a:t>TARIFA LEGAL DE PRUEBA</a:t>
            </a:r>
          </a:p>
        </p:txBody>
      </p:sp>
      <p:sp>
        <p:nvSpPr>
          <p:cNvPr id="41987" name="Rectángulo 1"/>
          <p:cNvSpPr>
            <a:spLocks noChangeArrowheads="1"/>
          </p:cNvSpPr>
          <p:nvPr/>
        </p:nvSpPr>
        <p:spPr bwMode="auto">
          <a:xfrm>
            <a:off x="1187451" y="1166813"/>
            <a:ext cx="6480175" cy="369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just"/>
            <a:r>
              <a:rPr lang="es-CO" altLang="es-CO" i="1">
                <a:solidFill>
                  <a:srgbClr val="000000"/>
                </a:solidFill>
                <a:latin typeface="Times New Roman" pitchFamily="18" charset="0"/>
              </a:rPr>
              <a:t>De acuerdo con las disposiciones citadas y en relación con los requisitos de las facturas para la procedencia de deducciones, la Sala ha estimado que no es una mera formalidad</a:t>
            </a:r>
            <a:r>
              <a:rPr lang="es-CO" altLang="es-CO" sz="800" i="1">
                <a:solidFill>
                  <a:srgbClr val="000000"/>
                </a:solidFill>
                <a:latin typeface="Times New Roman" pitchFamily="18" charset="0"/>
              </a:rPr>
              <a:t>19[19]</a:t>
            </a:r>
            <a:r>
              <a:rPr lang="es-CO" altLang="es-CO" i="1">
                <a:solidFill>
                  <a:srgbClr val="000000"/>
                </a:solidFill>
                <a:latin typeface="Times New Roman" pitchFamily="18" charset="0"/>
              </a:rPr>
              <a:t>. Lo anterior por cuanto esta exigencia tiene como finalidad, no sólo servir de fuente de información para el control del recaudo de los impuestos, sino para establecer, con certeza, la existencia y transparencia de las transacciones económicas que dan lugar a las deducciones. </a:t>
            </a:r>
          </a:p>
          <a:p>
            <a:pPr algn="just"/>
            <a:r>
              <a:rPr lang="es-CO" altLang="es-CO" i="1">
                <a:solidFill>
                  <a:srgbClr val="000000"/>
                </a:solidFill>
                <a:latin typeface="Times New Roman" pitchFamily="18" charset="0"/>
              </a:rPr>
              <a:t>De acuerdo con lo anterior, como lo ha considerado la Sala, la </a:t>
            </a:r>
            <a:r>
              <a:rPr lang="es-CO" altLang="es-CO" b="1" i="1" u="sng">
                <a:solidFill>
                  <a:srgbClr val="000000"/>
                </a:solidFill>
                <a:latin typeface="Times New Roman" pitchFamily="18" charset="0"/>
              </a:rPr>
              <a:t>norma establece una tarifa legal probatoria</a:t>
            </a:r>
            <a:r>
              <a:rPr lang="es-CO" altLang="es-CO" i="1">
                <a:solidFill>
                  <a:srgbClr val="000000"/>
                </a:solidFill>
                <a:latin typeface="Times New Roman" pitchFamily="18" charset="0"/>
              </a:rPr>
              <a:t>, de manera que para la procedencia de las deducciones solicitadas por un contribuyente debe presentarse la factura que los respalde</a:t>
            </a:r>
            <a:r>
              <a:rPr lang="es-CO" altLang="es-CO" sz="800" i="1">
                <a:solidFill>
                  <a:srgbClr val="000000"/>
                </a:solidFill>
                <a:latin typeface="Times New Roman" pitchFamily="18" charset="0"/>
              </a:rPr>
              <a:t>20[20]</a:t>
            </a:r>
            <a:r>
              <a:rPr lang="es-CO" altLang="es-CO" i="1">
                <a:solidFill>
                  <a:srgbClr val="000000"/>
                </a:solidFill>
                <a:latin typeface="Times New Roman" pitchFamily="18" charset="0"/>
              </a:rPr>
              <a:t>. </a:t>
            </a:r>
            <a:r>
              <a:rPr lang="es-CO" altLang="es-CO">
                <a:solidFill>
                  <a:srgbClr val="000000"/>
                </a:solidFill>
              </a:rPr>
              <a:t>C.E. Sec. 4a- C.P. Carmen Tereza Ortiz. Actor. </a:t>
            </a:r>
            <a:r>
              <a:rPr lang="es-CO" altLang="es-CO"/>
              <a:t> G.P.C. DRILLING S.A. </a:t>
            </a:r>
            <a:r>
              <a:rPr lang="es-CO" altLang="es-CO">
                <a:solidFill>
                  <a:srgbClr val="000000"/>
                </a:solidFill>
              </a:rPr>
              <a:t> Exp.</a:t>
            </a:r>
            <a:r>
              <a:rPr lang="es-CO" altLang="es-CO"/>
              <a:t> 200900151 01.</a:t>
            </a:r>
            <a:r>
              <a:rPr lang="es-CO" altLang="es-CO">
                <a:solidFill>
                  <a:srgbClr val="000000"/>
                </a:solidFill>
              </a:rPr>
              <a:t>   Sentencia fecha 24/01/2013</a:t>
            </a:r>
            <a:endParaRPr lang="es-CO" altLang="es-CO" i="1"/>
          </a:p>
        </p:txBody>
      </p:sp>
    </p:spTree>
    <p:extLst>
      <p:ext uri="{BB962C8B-B14F-4D97-AF65-F5344CB8AC3E}">
        <p14:creationId xmlns:p14="http://schemas.microsoft.com/office/powerpoint/2010/main" val="1689915797"/>
      </p:ext>
    </p:extLst>
  </p:cSld>
  <p:clrMapOvr>
    <a:masterClrMapping/>
  </p:clrMapOvr>
  <p:transition>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DOCUMENTAL</a:t>
            </a:r>
            <a:endParaRPr lang="es-CO" altLang="es-CO"/>
          </a:p>
        </p:txBody>
      </p:sp>
      <p:sp>
        <p:nvSpPr>
          <p:cNvPr id="5" name="Rectángulo 4"/>
          <p:cNvSpPr>
            <a:spLocks noChangeArrowheads="1"/>
          </p:cNvSpPr>
          <p:nvPr/>
        </p:nvSpPr>
        <p:spPr bwMode="auto">
          <a:xfrm>
            <a:off x="3779839" y="1525588"/>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b="1"/>
              <a:t>FECHA CIERTA DE LOS DOCUMENTOS PRIVADOS</a:t>
            </a:r>
            <a:endParaRPr lang="es-CO" altLang="es-CO"/>
          </a:p>
        </p:txBody>
      </p:sp>
      <p:sp>
        <p:nvSpPr>
          <p:cNvPr id="6" name="Rectángulo 5"/>
          <p:cNvSpPr>
            <a:spLocks noChangeArrowheads="1"/>
          </p:cNvSpPr>
          <p:nvPr/>
        </p:nvSpPr>
        <p:spPr bwMode="auto">
          <a:xfrm>
            <a:off x="3779839" y="2627313"/>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b="1"/>
              <a:t>RECONOCIMIENTO DE FIRMA DE DOCUMENTOS PRIVADOS</a:t>
            </a:r>
            <a:endParaRPr lang="es-CO" altLang="es-CO"/>
          </a:p>
        </p:txBody>
      </p:sp>
      <p:pic>
        <p:nvPicPr>
          <p:cNvPr id="4301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1" y="1525588"/>
            <a:ext cx="273526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2 CuadroTexto"/>
          <p:cNvSpPr txBox="1">
            <a:spLocks noChangeArrowheads="1"/>
          </p:cNvSpPr>
          <p:nvPr/>
        </p:nvSpPr>
        <p:spPr bwMode="auto">
          <a:xfrm>
            <a:off x="6372225" y="5949951"/>
            <a:ext cx="190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770-771 ET</a:t>
            </a:r>
          </a:p>
        </p:txBody>
      </p:sp>
    </p:spTree>
    <p:extLst>
      <p:ext uri="{BB962C8B-B14F-4D97-AF65-F5344CB8AC3E}">
        <p14:creationId xmlns:p14="http://schemas.microsoft.com/office/powerpoint/2010/main" val="29584570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DOCUMENTAL</a:t>
            </a:r>
            <a:endParaRPr lang="es-CO" altLang="es-CO"/>
          </a:p>
        </p:txBody>
      </p:sp>
      <p:sp>
        <p:nvSpPr>
          <p:cNvPr id="5" name="Rectángulo 4"/>
          <p:cNvSpPr>
            <a:spLocks noChangeArrowheads="1"/>
          </p:cNvSpPr>
          <p:nvPr/>
        </p:nvSpPr>
        <p:spPr bwMode="auto">
          <a:xfrm>
            <a:off x="3779839" y="1525588"/>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b="1"/>
              <a:t>CERTIFICADOS CON VALOR DE COPIA AUTÉNTICA</a:t>
            </a:r>
            <a:endParaRPr lang="es-CO" altLang="es-CO"/>
          </a:p>
        </p:txBody>
      </p:sp>
      <p:sp>
        <p:nvSpPr>
          <p:cNvPr id="11" name="Rectángulo 10"/>
          <p:cNvSpPr>
            <a:spLocks noChangeArrowheads="1"/>
          </p:cNvSpPr>
          <p:nvPr/>
        </p:nvSpPr>
        <p:spPr bwMode="auto">
          <a:xfrm>
            <a:off x="3759201" y="2565400"/>
            <a:ext cx="4572000"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just"/>
            <a:r>
              <a:rPr lang="es-CO" altLang="es-CO"/>
              <a:t>Cuando han sido expedidos por funcionarios públicos, y hacen relación a hechos que consten en protocolos o archivos oficiales</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9" y="21717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2 CuadroTexto"/>
          <p:cNvSpPr txBox="1">
            <a:spLocks noChangeArrowheads="1"/>
          </p:cNvSpPr>
          <p:nvPr/>
        </p:nvSpPr>
        <p:spPr bwMode="auto">
          <a:xfrm>
            <a:off x="5940426" y="5949951"/>
            <a:ext cx="144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769 ET</a:t>
            </a:r>
          </a:p>
        </p:txBody>
      </p:sp>
    </p:spTree>
    <p:extLst>
      <p:ext uri="{BB962C8B-B14F-4D97-AF65-F5344CB8AC3E}">
        <p14:creationId xmlns:p14="http://schemas.microsoft.com/office/powerpoint/2010/main" val="16390557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DOCUMENTAL</a:t>
            </a:r>
            <a:endParaRPr lang="es-CO" altLang="es-CO"/>
          </a:p>
        </p:txBody>
      </p:sp>
      <p:sp>
        <p:nvSpPr>
          <p:cNvPr id="5" name="Rectángulo 4"/>
          <p:cNvSpPr>
            <a:spLocks noChangeArrowheads="1"/>
          </p:cNvSpPr>
          <p:nvPr/>
        </p:nvSpPr>
        <p:spPr bwMode="auto">
          <a:xfrm>
            <a:off x="3779839" y="1525588"/>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b="1"/>
              <a:t>CERTIFICADOS CON VALOR DE COPIA AUTÉNTICA</a:t>
            </a:r>
            <a:endParaRPr lang="es-CO" altLang="es-CO"/>
          </a:p>
        </p:txBody>
      </p:sp>
      <p:sp>
        <p:nvSpPr>
          <p:cNvPr id="11" name="Rectángulo 10"/>
          <p:cNvSpPr>
            <a:spLocks noChangeArrowheads="1"/>
          </p:cNvSpPr>
          <p:nvPr/>
        </p:nvSpPr>
        <p:spPr bwMode="auto">
          <a:xfrm>
            <a:off x="3759201" y="2565401"/>
            <a:ext cx="4572000" cy="14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just"/>
            <a:r>
              <a:rPr lang="es-CO" altLang="es-CO"/>
              <a:t>Cuando han sido expedidos por entidades sometidas a la vigilancia del Estado y versan sobre hechos que aparezcan registrados en sus libros de contabilidad o que consten en documentos de sus archivos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239" y="24590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5 CuadroTexto"/>
          <p:cNvSpPr txBox="1">
            <a:spLocks noChangeArrowheads="1"/>
          </p:cNvSpPr>
          <p:nvPr/>
        </p:nvSpPr>
        <p:spPr bwMode="auto">
          <a:xfrm>
            <a:off x="5940426" y="5949951"/>
            <a:ext cx="144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769 ET</a:t>
            </a:r>
          </a:p>
        </p:txBody>
      </p:sp>
    </p:spTree>
    <p:extLst>
      <p:ext uri="{BB962C8B-B14F-4D97-AF65-F5344CB8AC3E}">
        <p14:creationId xmlns:p14="http://schemas.microsoft.com/office/powerpoint/2010/main" val="36108284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DOCUMENTAL</a:t>
            </a:r>
            <a:endParaRPr lang="es-CO" altLang="es-CO"/>
          </a:p>
        </p:txBody>
      </p:sp>
      <p:sp>
        <p:nvSpPr>
          <p:cNvPr id="5" name="Rectángulo 4"/>
          <p:cNvSpPr>
            <a:spLocks noChangeArrowheads="1"/>
          </p:cNvSpPr>
          <p:nvPr/>
        </p:nvSpPr>
        <p:spPr bwMode="auto">
          <a:xfrm>
            <a:off x="3779839" y="1525588"/>
            <a:ext cx="45720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s-CO" altLang="es-CO" b="1"/>
              <a:t>CERTIFICADOS CON VALOR DE COPIA AUTÉNTICA</a:t>
            </a:r>
            <a:endParaRPr lang="es-CO" altLang="es-CO"/>
          </a:p>
        </p:txBody>
      </p:sp>
      <p:sp>
        <p:nvSpPr>
          <p:cNvPr id="11" name="Rectángulo 10"/>
          <p:cNvSpPr>
            <a:spLocks noChangeArrowheads="1"/>
          </p:cNvSpPr>
          <p:nvPr/>
        </p:nvSpPr>
        <p:spPr bwMode="auto">
          <a:xfrm>
            <a:off x="3759201" y="2565400"/>
            <a:ext cx="457200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just"/>
            <a:r>
              <a:rPr lang="es-CO" altLang="es-CO"/>
              <a:t>Cuando han sido expedidos por las cámaras de comercio y versan sobre asientos de contabilidad, siempre que el certificado exprese la forma como están registrados los libros y dé cuenta de los comprobantes externos que respaldan tales asientos.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7647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5 CuadroTexto"/>
          <p:cNvSpPr txBox="1">
            <a:spLocks noChangeArrowheads="1"/>
          </p:cNvSpPr>
          <p:nvPr/>
        </p:nvSpPr>
        <p:spPr bwMode="auto">
          <a:xfrm>
            <a:off x="5940426" y="5949951"/>
            <a:ext cx="144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769 ET</a:t>
            </a:r>
          </a:p>
        </p:txBody>
      </p:sp>
    </p:spTree>
    <p:extLst>
      <p:ext uri="{BB962C8B-B14F-4D97-AF65-F5344CB8AC3E}">
        <p14:creationId xmlns:p14="http://schemas.microsoft.com/office/powerpoint/2010/main" val="23198301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CONTABLE</a:t>
            </a:r>
            <a:endParaRPr lang="es-CO" altLang="es-CO"/>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1" y="23574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215901" y="873126"/>
            <a:ext cx="4572000" cy="523875"/>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defRPr/>
            </a:pPr>
            <a:r>
              <a:rPr lang="es-CO" sz="1400" dirty="0"/>
              <a:t>PREVALENCIA DE LOS LIBROS DE CONTABILIDAD FRENTE A LA DECLARACIÓN.</a:t>
            </a:r>
          </a:p>
        </p:txBody>
      </p:sp>
      <p:graphicFrame>
        <p:nvGraphicFramePr>
          <p:cNvPr id="9" name="Diagrama 8"/>
          <p:cNvGraphicFramePr/>
          <p:nvPr>
            <p:extLst>
              <p:ext uri="{D42A27DB-BD31-4B8C-83A1-F6EECF244321}">
                <p14:modId xmlns:p14="http://schemas.microsoft.com/office/powerpoint/2010/main" val="3890786915"/>
              </p:ext>
            </p:extLst>
          </p:nvPr>
        </p:nvGraphicFramePr>
        <p:xfrm>
          <a:off x="2528074" y="12169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1" name="3 CuadroTexto"/>
          <p:cNvSpPr txBox="1">
            <a:spLocks noChangeArrowheads="1"/>
          </p:cNvSpPr>
          <p:nvPr/>
        </p:nvSpPr>
        <p:spPr bwMode="auto">
          <a:xfrm>
            <a:off x="900113" y="5922963"/>
            <a:ext cx="1287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772 ET</a:t>
            </a:r>
          </a:p>
        </p:txBody>
      </p:sp>
    </p:spTree>
    <p:extLst>
      <p:ext uri="{BB962C8B-B14F-4D97-AF65-F5344CB8AC3E}">
        <p14:creationId xmlns:p14="http://schemas.microsoft.com/office/powerpoint/2010/main" val="32394496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b="1"/>
              <a:t>PRUEBA CONTABLE</a:t>
            </a:r>
            <a:endParaRPr lang="es-CO" altLang="es-CO"/>
          </a:p>
        </p:txBody>
      </p:sp>
      <p:pic>
        <p:nvPicPr>
          <p:cNvPr id="4813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1" y="23574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107950" y="1354139"/>
            <a:ext cx="4572000" cy="523875"/>
          </a:xfrm>
          <a:prstGeom prst="rect">
            <a:avLst/>
          </a:prstGeom>
        </p:spPr>
        <p:style>
          <a:lnRef idx="2">
            <a:schemeClr val="accent2"/>
          </a:lnRef>
          <a:fillRef idx="1">
            <a:schemeClr val="lt1"/>
          </a:fillRef>
          <a:effectRef idx="0">
            <a:schemeClr val="accent2"/>
          </a:effectRef>
          <a:fontRef idx="minor">
            <a:schemeClr val="dk1"/>
          </a:fontRef>
        </p:style>
        <p:txBody>
          <a:bodyPr lIns="91430" tIns="45715" rIns="91430" bIns="45715">
            <a:spAutoFit/>
          </a:bodyPr>
          <a:lstStyle/>
          <a:p>
            <a:pPr>
              <a:defRPr/>
            </a:pPr>
            <a:r>
              <a:rPr lang="es-CO" sz="1400" b="1" dirty="0"/>
              <a:t>REQUISITOS PARA QUE LA CONTABILIDAD CONSTITUYA PRUEBA</a:t>
            </a:r>
            <a:endParaRPr lang="es-CO" sz="1400" dirty="0"/>
          </a:p>
        </p:txBody>
      </p:sp>
      <p:graphicFrame>
        <p:nvGraphicFramePr>
          <p:cNvPr id="4" name="Diagrama 3"/>
          <p:cNvGraphicFramePr/>
          <p:nvPr/>
        </p:nvGraphicFramePr>
        <p:xfrm>
          <a:off x="899592" y="836712"/>
          <a:ext cx="788630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rot="17400256">
            <a:off x="5472110" y="2354034"/>
            <a:ext cx="4871847" cy="707886"/>
          </a:xfrm>
          <a:prstGeom prst="rect">
            <a:avLst/>
          </a:prstGeom>
          <a:noFill/>
          <a:effectLst>
            <a:outerShdw blurRad="50800" dist="38100" dir="2700000" algn="tl" rotWithShape="0">
              <a:prstClr val="black">
                <a:alpha val="40000"/>
              </a:prstClr>
            </a:outerShdw>
          </a:effectLst>
        </p:spPr>
        <p:txBody>
          <a:bodyPr wrap="none" lIns="91430" tIns="45715" rIns="91430" bIns="45715">
            <a:spAutoFit/>
          </a:bodyPr>
          <a:lstStyle/>
          <a:p>
            <a:pPr algn="ctr">
              <a:defRPr/>
            </a:pPr>
            <a:r>
              <a:rPr lang="es-CO" sz="2000" dirty="0">
                <a:latin typeface="Arial" panose="020B0604020202020204" pitchFamily="34" charset="0"/>
                <a:cs typeface="Arial" panose="020B0604020202020204" pitchFamily="34" charset="0"/>
              </a:rPr>
              <a:t>No encontrarse en las circunstancias del </a:t>
            </a:r>
          </a:p>
          <a:p>
            <a:pPr algn="ctr">
              <a:defRPr/>
            </a:pPr>
            <a:r>
              <a:rPr lang="es-CO" sz="2000" dirty="0">
                <a:latin typeface="Arial" panose="020B0604020202020204" pitchFamily="34" charset="0"/>
                <a:cs typeface="Arial" panose="020B0604020202020204" pitchFamily="34" charset="0"/>
              </a:rPr>
              <a:t>Artículo 74 del Código de Comercio</a:t>
            </a:r>
            <a:endParaRPr lang="es-ES"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4150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2" descr="Resultado de imagen para gif de signo de interrog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Resultado de imagen para gif de signo de interrogació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Resultado de imagen para gif de signo de interrogació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6" name="Picture 2" descr="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370" y="2827906"/>
            <a:ext cx="360040" cy="444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3409" y="2827906"/>
            <a:ext cx="397103" cy="44475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Resultado de imagen para gifs animados de comerciante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gifs animados de comerciant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9" y="0"/>
            <a:ext cx="21240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val="2258918537"/>
              </p:ext>
            </p:extLst>
          </p:nvPr>
        </p:nvGraphicFramePr>
        <p:xfrm>
          <a:off x="2627784" y="404664"/>
          <a:ext cx="4032448" cy="567690"/>
        </p:xfrm>
        <a:graphic>
          <a:graphicData uri="http://schemas.openxmlformats.org/drawingml/2006/table">
            <a:tbl>
              <a:tblPr>
                <a:tableStyleId>{5C22544A-7EE6-4342-B048-85BDC9FD1C3A}</a:tableStyleId>
              </a:tblPr>
              <a:tblGrid>
                <a:gridCol w="2539774">
                  <a:extLst>
                    <a:ext uri="{9D8B030D-6E8A-4147-A177-3AD203B41FA5}">
                      <a16:colId xmlns:a16="http://schemas.microsoft.com/office/drawing/2014/main" val="20000"/>
                    </a:ext>
                  </a:extLst>
                </a:gridCol>
                <a:gridCol w="1492674">
                  <a:extLst>
                    <a:ext uri="{9D8B030D-6E8A-4147-A177-3AD203B41FA5}">
                      <a16:colId xmlns:a16="http://schemas.microsoft.com/office/drawing/2014/main" val="20001"/>
                    </a:ext>
                  </a:extLst>
                </a:gridCol>
              </a:tblGrid>
              <a:tr h="190500">
                <a:tc>
                  <a:txBody>
                    <a:bodyPr/>
                    <a:lstStyle/>
                    <a:p>
                      <a:pPr algn="l" fontAlgn="b"/>
                      <a:r>
                        <a:rPr lang="es-CO" sz="1800" u="none" strike="noStrike" dirty="0">
                          <a:effectLst/>
                          <a:latin typeface="Arial" pitchFamily="34" charset="0"/>
                          <a:cs typeface="Arial" pitchFamily="34" charset="0"/>
                        </a:rPr>
                        <a:t>Patrimonio Bruto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2.970.000.000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1.950.000.000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89157445"/>
              </p:ext>
            </p:extLst>
          </p:nvPr>
        </p:nvGraphicFramePr>
        <p:xfrm>
          <a:off x="2627784" y="980728"/>
          <a:ext cx="4032448" cy="567690"/>
        </p:xfrm>
        <a:graphic>
          <a:graphicData uri="http://schemas.openxmlformats.org/drawingml/2006/table">
            <a:tbl>
              <a:tblPr>
                <a:tableStyleId>{5C22544A-7EE6-4342-B048-85BDC9FD1C3A}</a:tableStyleId>
              </a:tblPr>
              <a:tblGrid>
                <a:gridCol w="2586950">
                  <a:extLst>
                    <a:ext uri="{9D8B030D-6E8A-4147-A177-3AD203B41FA5}">
                      <a16:colId xmlns:a16="http://schemas.microsoft.com/office/drawing/2014/main" val="20000"/>
                    </a:ext>
                  </a:extLst>
                </a:gridCol>
                <a:gridCol w="1445498">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err="1">
                          <a:effectLst/>
                          <a:latin typeface="Arial" pitchFamily="34" charset="0"/>
                          <a:cs typeface="Arial" pitchFamily="34" charset="0"/>
                        </a:rPr>
                        <a:t>Iva</a:t>
                      </a:r>
                      <a:r>
                        <a:rPr lang="es-CO" sz="1800" b="1" u="none" strike="noStrike" dirty="0">
                          <a:effectLst/>
                          <a:latin typeface="Arial" pitchFamily="34" charset="0"/>
                          <a:cs typeface="Arial" pitchFamily="34" charset="0"/>
                        </a:rPr>
                        <a:t> cuatrimestre 1-2016</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Saldo a pagar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18.390.000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1036" name="Picture 12" desc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75935" y="486041"/>
            <a:ext cx="387286" cy="4784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91958" y="486041"/>
            <a:ext cx="470139" cy="58075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092280" y="945800"/>
            <a:ext cx="1669496" cy="369332"/>
          </a:xfrm>
          <a:prstGeom prst="rect">
            <a:avLst/>
          </a:prstGeom>
        </p:spPr>
        <p:txBody>
          <a:bodyPr wrap="none">
            <a:spAutoFit/>
          </a:bodyPr>
          <a:lstStyle/>
          <a:p>
            <a:r>
              <a:rPr lang="es-CO" b="1" dirty="0">
                <a:solidFill>
                  <a:schemeClr val="tx1">
                    <a:lumMod val="95000"/>
                    <a:lumOff val="5000"/>
                  </a:schemeClr>
                </a:solidFill>
              </a:rPr>
              <a:t>Firma Contador</a:t>
            </a:r>
            <a:endParaRPr lang="es-CO" dirty="0"/>
          </a:p>
        </p:txBody>
      </p:sp>
      <p:graphicFrame>
        <p:nvGraphicFramePr>
          <p:cNvPr id="22" name="21 Tabla"/>
          <p:cNvGraphicFramePr>
            <a:graphicFrameLocks noGrp="1"/>
          </p:cNvGraphicFramePr>
          <p:nvPr>
            <p:extLst>
              <p:ext uri="{D42A27DB-BD31-4B8C-83A1-F6EECF244321}">
                <p14:modId xmlns:p14="http://schemas.microsoft.com/office/powerpoint/2010/main" val="1221192962"/>
              </p:ext>
            </p:extLst>
          </p:nvPr>
        </p:nvGraphicFramePr>
        <p:xfrm>
          <a:off x="166200" y="2708920"/>
          <a:ext cx="4032448" cy="567690"/>
        </p:xfrm>
        <a:graphic>
          <a:graphicData uri="http://schemas.openxmlformats.org/drawingml/2006/table">
            <a:tbl>
              <a:tblPr>
                <a:tableStyleId>{5C22544A-7EE6-4342-B048-85BDC9FD1C3A}</a:tableStyleId>
              </a:tblPr>
              <a:tblGrid>
                <a:gridCol w="2539774">
                  <a:extLst>
                    <a:ext uri="{9D8B030D-6E8A-4147-A177-3AD203B41FA5}">
                      <a16:colId xmlns:a16="http://schemas.microsoft.com/office/drawing/2014/main" val="20000"/>
                    </a:ext>
                  </a:extLst>
                </a:gridCol>
                <a:gridCol w="1492674">
                  <a:extLst>
                    <a:ext uri="{9D8B030D-6E8A-4147-A177-3AD203B41FA5}">
                      <a16:colId xmlns:a16="http://schemas.microsoft.com/office/drawing/2014/main" val="20001"/>
                    </a:ext>
                  </a:extLst>
                </a:gridCol>
              </a:tblGrid>
              <a:tr h="190500">
                <a:tc>
                  <a:txBody>
                    <a:bodyPr/>
                    <a:lstStyle/>
                    <a:p>
                      <a:pPr algn="l" fontAlgn="b"/>
                      <a:r>
                        <a:rPr lang="es-CO" sz="1800" u="none" strike="noStrike" dirty="0">
                          <a:effectLst/>
                          <a:latin typeface="Arial" pitchFamily="34" charset="0"/>
                          <a:cs typeface="Arial" pitchFamily="34" charset="0"/>
                        </a:rPr>
                        <a:t>Patrimonio Bruto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2.410.000.000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1.950.000.000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4037123445"/>
              </p:ext>
            </p:extLst>
          </p:nvPr>
        </p:nvGraphicFramePr>
        <p:xfrm>
          <a:off x="166200" y="3284984"/>
          <a:ext cx="4032448" cy="567690"/>
        </p:xfrm>
        <a:graphic>
          <a:graphicData uri="http://schemas.openxmlformats.org/drawingml/2006/table">
            <a:tbl>
              <a:tblPr>
                <a:tableStyleId>{5C22544A-7EE6-4342-B048-85BDC9FD1C3A}</a:tableStyleId>
              </a:tblPr>
              <a:tblGrid>
                <a:gridCol w="2586950">
                  <a:extLst>
                    <a:ext uri="{9D8B030D-6E8A-4147-A177-3AD203B41FA5}">
                      <a16:colId xmlns:a16="http://schemas.microsoft.com/office/drawing/2014/main" val="20000"/>
                    </a:ext>
                  </a:extLst>
                </a:gridCol>
                <a:gridCol w="1445498">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err="1">
                          <a:effectLst/>
                          <a:latin typeface="Arial" pitchFamily="34" charset="0"/>
                          <a:cs typeface="Arial" pitchFamily="34" charset="0"/>
                        </a:rPr>
                        <a:t>Iva</a:t>
                      </a:r>
                      <a:r>
                        <a:rPr lang="es-CO" sz="1800" b="1" u="none" strike="noStrike" dirty="0">
                          <a:effectLst/>
                          <a:latin typeface="Arial" pitchFamily="34" charset="0"/>
                          <a:cs typeface="Arial" pitchFamily="34" charset="0"/>
                        </a:rPr>
                        <a:t> cuatrimestre 1-2016</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Saldo a pagar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18.390.000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24" name="23 Rectángulo"/>
          <p:cNvSpPr/>
          <p:nvPr/>
        </p:nvSpPr>
        <p:spPr>
          <a:xfrm>
            <a:off x="4630696" y="3267318"/>
            <a:ext cx="1669496" cy="369332"/>
          </a:xfrm>
          <a:prstGeom prst="rect">
            <a:avLst/>
          </a:prstGeom>
        </p:spPr>
        <p:txBody>
          <a:bodyPr wrap="none">
            <a:spAutoFit/>
          </a:bodyPr>
          <a:lstStyle/>
          <a:p>
            <a:r>
              <a:rPr lang="es-CO" b="1" dirty="0">
                <a:solidFill>
                  <a:schemeClr val="tx1">
                    <a:lumMod val="95000"/>
                    <a:lumOff val="5000"/>
                  </a:schemeClr>
                </a:solidFill>
              </a:rPr>
              <a:t>Firma Contador</a:t>
            </a:r>
            <a:endParaRPr lang="es-CO" dirty="0"/>
          </a:p>
        </p:txBody>
      </p:sp>
      <p:graphicFrame>
        <p:nvGraphicFramePr>
          <p:cNvPr id="25" name="24 Tabla"/>
          <p:cNvGraphicFramePr>
            <a:graphicFrameLocks noGrp="1"/>
          </p:cNvGraphicFramePr>
          <p:nvPr>
            <p:extLst>
              <p:ext uri="{D42A27DB-BD31-4B8C-83A1-F6EECF244321}">
                <p14:modId xmlns:p14="http://schemas.microsoft.com/office/powerpoint/2010/main" val="1660791007"/>
              </p:ext>
            </p:extLst>
          </p:nvPr>
        </p:nvGraphicFramePr>
        <p:xfrm>
          <a:off x="2902504" y="5093558"/>
          <a:ext cx="4032448" cy="567690"/>
        </p:xfrm>
        <a:graphic>
          <a:graphicData uri="http://schemas.openxmlformats.org/drawingml/2006/table">
            <a:tbl>
              <a:tblPr>
                <a:tableStyleId>{5C22544A-7EE6-4342-B048-85BDC9FD1C3A}</a:tableStyleId>
              </a:tblPr>
              <a:tblGrid>
                <a:gridCol w="2539774">
                  <a:extLst>
                    <a:ext uri="{9D8B030D-6E8A-4147-A177-3AD203B41FA5}">
                      <a16:colId xmlns:a16="http://schemas.microsoft.com/office/drawing/2014/main" val="20000"/>
                    </a:ext>
                  </a:extLst>
                </a:gridCol>
                <a:gridCol w="1492674">
                  <a:extLst>
                    <a:ext uri="{9D8B030D-6E8A-4147-A177-3AD203B41FA5}">
                      <a16:colId xmlns:a16="http://schemas.microsoft.com/office/drawing/2014/main" val="20001"/>
                    </a:ext>
                  </a:extLst>
                </a:gridCol>
              </a:tblGrid>
              <a:tr h="190500">
                <a:tc>
                  <a:txBody>
                    <a:bodyPr/>
                    <a:lstStyle/>
                    <a:p>
                      <a:pPr algn="l" fontAlgn="b"/>
                      <a:r>
                        <a:rPr lang="es-CO" sz="1800" u="none" strike="noStrike" dirty="0">
                          <a:effectLst/>
                          <a:latin typeface="Arial" pitchFamily="34" charset="0"/>
                          <a:cs typeface="Arial" pitchFamily="34" charset="0"/>
                        </a:rPr>
                        <a:t>Patrimonio Bruto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2.410.000.000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1.950.000.000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6" name="25 Tabla"/>
          <p:cNvGraphicFramePr>
            <a:graphicFrameLocks noGrp="1"/>
          </p:cNvGraphicFramePr>
          <p:nvPr>
            <p:extLst>
              <p:ext uri="{D42A27DB-BD31-4B8C-83A1-F6EECF244321}">
                <p14:modId xmlns:p14="http://schemas.microsoft.com/office/powerpoint/2010/main" val="2489828980"/>
              </p:ext>
            </p:extLst>
          </p:nvPr>
        </p:nvGraphicFramePr>
        <p:xfrm>
          <a:off x="2902504" y="5669622"/>
          <a:ext cx="4032448" cy="567690"/>
        </p:xfrm>
        <a:graphic>
          <a:graphicData uri="http://schemas.openxmlformats.org/drawingml/2006/table">
            <a:tbl>
              <a:tblPr>
                <a:tableStyleId>{5C22544A-7EE6-4342-B048-85BDC9FD1C3A}</a:tableStyleId>
              </a:tblPr>
              <a:tblGrid>
                <a:gridCol w="2586950">
                  <a:extLst>
                    <a:ext uri="{9D8B030D-6E8A-4147-A177-3AD203B41FA5}">
                      <a16:colId xmlns:a16="http://schemas.microsoft.com/office/drawing/2014/main" val="20000"/>
                    </a:ext>
                  </a:extLst>
                </a:gridCol>
                <a:gridCol w="1445498">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err="1">
                          <a:effectLst/>
                          <a:latin typeface="Arial" pitchFamily="34" charset="0"/>
                          <a:cs typeface="Arial" pitchFamily="34" charset="0"/>
                        </a:rPr>
                        <a:t>Iva</a:t>
                      </a:r>
                      <a:r>
                        <a:rPr lang="es-CO" sz="1800" b="1" u="none" strike="noStrike" dirty="0">
                          <a:effectLst/>
                          <a:latin typeface="Arial" pitchFamily="34" charset="0"/>
                          <a:cs typeface="Arial" pitchFamily="34" charset="0"/>
                        </a:rPr>
                        <a:t> cuatrimestre 1-2016</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Saldo a favor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18.390.000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27" name="Picture 12" desc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78647" y="5165534"/>
            <a:ext cx="387286" cy="4784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94670" y="5165534"/>
            <a:ext cx="470139" cy="580759"/>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7294992" y="5625293"/>
            <a:ext cx="1669496" cy="369332"/>
          </a:xfrm>
          <a:prstGeom prst="rect">
            <a:avLst/>
          </a:prstGeom>
        </p:spPr>
        <p:txBody>
          <a:bodyPr wrap="none">
            <a:spAutoFit/>
          </a:bodyPr>
          <a:lstStyle/>
          <a:p>
            <a:r>
              <a:rPr lang="es-CO" b="1" dirty="0">
                <a:solidFill>
                  <a:schemeClr val="tx1">
                    <a:lumMod val="95000"/>
                    <a:lumOff val="5000"/>
                  </a:schemeClr>
                </a:solidFill>
              </a:rPr>
              <a:t>Firma Contador</a:t>
            </a:r>
            <a:endParaRPr lang="es-CO" dirty="0"/>
          </a:p>
        </p:txBody>
      </p:sp>
    </p:spTree>
    <p:extLst>
      <p:ext uri="{BB962C8B-B14F-4D97-AF65-F5344CB8AC3E}">
        <p14:creationId xmlns:p14="http://schemas.microsoft.com/office/powerpoint/2010/main" val="40974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wipe(down)">
                                      <p:cBhvr>
                                        <p:cTn id="10" dur="500"/>
                                        <p:tgtEl>
                                          <p:spTgt spid="1036"/>
                                        </p:tgtEl>
                                      </p:cBhvr>
                                    </p:animEffect>
                                  </p:childTnLst>
                                </p:cTn>
                              </p:par>
                              <p:par>
                                <p:cTn id="11" presetID="22" presetClass="entr" presetSubtype="4" fill="hold" nodeType="withEffect">
                                  <p:stCondLst>
                                    <p:cond delay="0"/>
                                  </p:stCondLst>
                                  <p:childTnLst>
                                    <p:set>
                                      <p:cBhvr>
                                        <p:cTn id="12" dur="1" fill="hold">
                                          <p:stCondLst>
                                            <p:cond delay="0"/>
                                          </p:stCondLst>
                                        </p:cTn>
                                        <p:tgtEl>
                                          <p:spTgt spid="1038"/>
                                        </p:tgtEl>
                                        <p:attrNameLst>
                                          <p:attrName>style.visibility</p:attrName>
                                        </p:attrNameLst>
                                      </p:cBhvr>
                                      <p:to>
                                        <p:strVal val="visible"/>
                                      </p:to>
                                    </p:set>
                                    <p:animEffect transition="in" filter="wipe(down)">
                                      <p:cBhvr>
                                        <p:cTn id="13" dur="500"/>
                                        <p:tgtEl>
                                          <p:spTgt spid="10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par>
                                <p:cTn id="25" presetID="2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down)">
                                      <p:cBhvr>
                                        <p:cTn id="27" dur="500"/>
                                        <p:tgtEl>
                                          <p:spTgt spid="10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3" y="274639"/>
            <a:ext cx="7065962" cy="561975"/>
          </a:xfrm>
        </p:spPr>
        <p:txBody>
          <a:bodyPr/>
          <a:lstStyle/>
          <a:p>
            <a:r>
              <a:rPr lang="es-CO" altLang="es-CO" sz="2000" b="1"/>
              <a:t>CIRCUNSTANCIAS ESPECIALES QUE DEBEN SER PROBADAS POR EL CONTRIBUYENTE</a:t>
            </a:r>
            <a:endParaRPr lang="es-CO" altLang="es-CO" sz="2000"/>
          </a:p>
        </p:txBody>
      </p:sp>
      <p:graphicFrame>
        <p:nvGraphicFramePr>
          <p:cNvPr id="12" name="Diagrama 11"/>
          <p:cNvGraphicFramePr/>
          <p:nvPr/>
        </p:nvGraphicFramePr>
        <p:xfrm>
          <a:off x="-324544" y="1268760"/>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59564" y="2852738"/>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2 CuadroTexto"/>
          <p:cNvSpPr txBox="1">
            <a:spLocks noChangeArrowheads="1"/>
          </p:cNvSpPr>
          <p:nvPr/>
        </p:nvSpPr>
        <p:spPr bwMode="auto">
          <a:xfrm>
            <a:off x="7113589" y="5732463"/>
            <a:ext cx="144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s-CO" altLang="es-CO" sz="1800">
                <a:latin typeface="Arial" charset="0"/>
              </a:rPr>
              <a:t>ART 786 ET</a:t>
            </a:r>
          </a:p>
        </p:txBody>
      </p:sp>
    </p:spTree>
    <p:extLst>
      <p:ext uri="{BB962C8B-B14F-4D97-AF65-F5344CB8AC3E}">
        <p14:creationId xmlns:p14="http://schemas.microsoft.com/office/powerpoint/2010/main" val="13420960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r>
              <a:rPr lang="fr-FR" altLang="es-CO"/>
              <a:t>Sentencia C-015/93</a:t>
            </a:r>
          </a:p>
        </p:txBody>
      </p:sp>
      <p:sp>
        <p:nvSpPr>
          <p:cNvPr id="3" name="Marcador de contenido 2"/>
          <p:cNvSpPr>
            <a:spLocks noGrp="1"/>
          </p:cNvSpPr>
          <p:nvPr>
            <p:ph idx="1"/>
          </p:nvPr>
        </p:nvSpPr>
        <p:spPr/>
        <p:txBody>
          <a:bodyPr rtlCol="0">
            <a:normAutofit/>
          </a:bodyPr>
          <a:lstStyle/>
          <a:p>
            <a:pPr algn="just" fontAlgn="auto">
              <a:defRPr/>
            </a:pPr>
            <a:r>
              <a:rPr lang="es-ES" sz="3500" dirty="0"/>
              <a:t>El ahorro fiscal es una forma legítima de minimizar la carga fiscal. El contribuyente asume un comportamiento - </a:t>
            </a:r>
            <a:r>
              <a:rPr lang="es-ES" sz="3500" dirty="0" err="1"/>
              <a:t>vgr</a:t>
            </a:r>
            <a:r>
              <a:rPr lang="es-ES" sz="3500" dirty="0"/>
              <a:t>. abstenerse de consumir un producto determinado - gracias al cual consigue soslayar la obligación tributaria, colocándose en un campo no regulado e indiferente para el Legislador.</a:t>
            </a:r>
          </a:p>
          <a:p>
            <a:pPr fontAlgn="auto">
              <a:defRPr/>
            </a:pPr>
            <a:endParaRPr lang="fr-FR" dirty="0">
              <a:solidFill>
                <a:schemeClr val="bg2">
                  <a:lumMod val="75000"/>
                </a:schemeClr>
              </a:solidFill>
            </a:endParaRPr>
          </a:p>
        </p:txBody>
      </p:sp>
    </p:spTree>
    <p:extLst>
      <p:ext uri="{BB962C8B-B14F-4D97-AF65-F5344CB8AC3E}">
        <p14:creationId xmlns:p14="http://schemas.microsoft.com/office/powerpoint/2010/main" val="3225739719"/>
      </p:ext>
    </p:extLst>
  </p:cSld>
  <p:clrMapOvr>
    <a:masterClrMapping/>
  </p:clrMapOvr>
  <p:transition>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p:txBody>
          <a:bodyPr/>
          <a:lstStyle/>
          <a:p>
            <a:r>
              <a:rPr lang="es-CO" altLang="es-CO"/>
              <a:t>FALLO </a:t>
            </a:r>
            <a:r>
              <a:rPr lang="es-CO" altLang="es-CO" sz="2400"/>
              <a:t>(29 DE FEBRERO DE 2016)</a:t>
            </a:r>
          </a:p>
        </p:txBody>
      </p:sp>
      <p:sp>
        <p:nvSpPr>
          <p:cNvPr id="51203" name="Marcador de contenido 2"/>
          <p:cNvSpPr>
            <a:spLocks noGrp="1"/>
          </p:cNvSpPr>
          <p:nvPr>
            <p:ph idx="1"/>
          </p:nvPr>
        </p:nvSpPr>
        <p:spPr/>
        <p:txBody>
          <a:bodyPr/>
          <a:lstStyle/>
          <a:p>
            <a:r>
              <a:rPr lang="es-CO" altLang="es-CO"/>
              <a:t>JUZGADO 42 ADMINISTRATIVO DEL CIRCUITO DE BOGOTÁ.</a:t>
            </a:r>
          </a:p>
          <a:p>
            <a:r>
              <a:rPr lang="es-CO" altLang="es-CO"/>
              <a:t>Actor: Marco Antonio Melo Céspedes</a:t>
            </a:r>
          </a:p>
          <a:p>
            <a:r>
              <a:rPr lang="es-CO" altLang="es-CO"/>
              <a:t>Impuesto IVA tercer bimestre de 2013.</a:t>
            </a:r>
          </a:p>
          <a:p>
            <a:r>
              <a:rPr lang="es-CO" altLang="es-CO"/>
              <a:t>Tema: Disminución de ingresos exentos.</a:t>
            </a:r>
          </a:p>
          <a:p>
            <a:r>
              <a:rPr lang="es-CO" altLang="es-CO"/>
              <a:t>Cría, levante y sacrificio. Pollo en canal.</a:t>
            </a:r>
          </a:p>
          <a:p>
            <a:r>
              <a:rPr lang="es-CO" altLang="es-CO"/>
              <a:t>Estadísticas FENAVI.</a:t>
            </a:r>
          </a:p>
        </p:txBody>
      </p:sp>
    </p:spTree>
    <p:extLst>
      <p:ext uri="{BB962C8B-B14F-4D97-AF65-F5344CB8AC3E}">
        <p14:creationId xmlns:p14="http://schemas.microsoft.com/office/powerpoint/2010/main" val="174303351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2" descr="Resultado de imagen para gif de signo de interrog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Resultado de imagen para gif de signo de interrogació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Resultado de imagen para gif de signo de interrogació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3807"/>
            <a:ext cx="3046462" cy="308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89040"/>
            <a:ext cx="396044" cy="4892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62234" y="3789040"/>
            <a:ext cx="436813" cy="489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Tabla"/>
          <p:cNvGraphicFramePr>
            <a:graphicFrameLocks noGrp="1"/>
          </p:cNvGraphicFramePr>
          <p:nvPr>
            <p:extLst>
              <p:ext uri="{D42A27DB-BD31-4B8C-83A1-F6EECF244321}">
                <p14:modId xmlns:p14="http://schemas.microsoft.com/office/powerpoint/2010/main" val="2523720691"/>
              </p:ext>
            </p:extLst>
          </p:nvPr>
        </p:nvGraphicFramePr>
        <p:xfrm>
          <a:off x="251520" y="3509382"/>
          <a:ext cx="4032448" cy="567690"/>
        </p:xfrm>
        <a:graphic>
          <a:graphicData uri="http://schemas.openxmlformats.org/drawingml/2006/table">
            <a:tbl>
              <a:tblPr>
                <a:tableStyleId>{5C22544A-7EE6-4342-B048-85BDC9FD1C3A}</a:tableStyleId>
              </a:tblPr>
              <a:tblGrid>
                <a:gridCol w="2539774">
                  <a:extLst>
                    <a:ext uri="{9D8B030D-6E8A-4147-A177-3AD203B41FA5}">
                      <a16:colId xmlns:a16="http://schemas.microsoft.com/office/drawing/2014/main" val="20000"/>
                    </a:ext>
                  </a:extLst>
                </a:gridCol>
                <a:gridCol w="1492674">
                  <a:extLst>
                    <a:ext uri="{9D8B030D-6E8A-4147-A177-3AD203B41FA5}">
                      <a16:colId xmlns:a16="http://schemas.microsoft.com/office/drawing/2014/main" val="20001"/>
                    </a:ext>
                  </a:extLst>
                </a:gridCol>
              </a:tblGrid>
              <a:tr h="190500">
                <a:tc>
                  <a:txBody>
                    <a:bodyPr/>
                    <a:lstStyle/>
                    <a:p>
                      <a:pPr algn="l" fontAlgn="b"/>
                      <a:r>
                        <a:rPr lang="es-CO" sz="1800" u="none" strike="noStrike" dirty="0">
                          <a:effectLst/>
                          <a:latin typeface="Arial" pitchFamily="34" charset="0"/>
                          <a:cs typeface="Arial" pitchFamily="34" charset="0"/>
                        </a:rPr>
                        <a:t>Patrimonio Bruto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2.970.000.000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1.950.000.000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2714454066"/>
              </p:ext>
            </p:extLst>
          </p:nvPr>
        </p:nvGraphicFramePr>
        <p:xfrm>
          <a:off x="251520" y="4085446"/>
          <a:ext cx="4032448" cy="567690"/>
        </p:xfrm>
        <a:graphic>
          <a:graphicData uri="http://schemas.openxmlformats.org/drawingml/2006/table">
            <a:tbl>
              <a:tblPr>
                <a:tableStyleId>{5C22544A-7EE6-4342-B048-85BDC9FD1C3A}</a:tableStyleId>
              </a:tblPr>
              <a:tblGrid>
                <a:gridCol w="2586950">
                  <a:extLst>
                    <a:ext uri="{9D8B030D-6E8A-4147-A177-3AD203B41FA5}">
                      <a16:colId xmlns:a16="http://schemas.microsoft.com/office/drawing/2014/main" val="20000"/>
                    </a:ext>
                  </a:extLst>
                </a:gridCol>
                <a:gridCol w="1445498">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err="1">
                          <a:effectLst/>
                          <a:latin typeface="Arial" pitchFamily="34" charset="0"/>
                          <a:cs typeface="Arial" pitchFamily="34" charset="0"/>
                        </a:rPr>
                        <a:t>Iva</a:t>
                      </a:r>
                      <a:r>
                        <a:rPr lang="es-CO" sz="1800" b="1" u="none" strike="noStrike" dirty="0">
                          <a:effectLst/>
                          <a:latin typeface="Arial" pitchFamily="34" charset="0"/>
                          <a:cs typeface="Arial" pitchFamily="34" charset="0"/>
                        </a:rPr>
                        <a:t> cuatrimestre 1-2016</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Saldo a pagar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18.390.000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6" name="15 Rectángulo"/>
          <p:cNvSpPr/>
          <p:nvPr/>
        </p:nvSpPr>
        <p:spPr>
          <a:xfrm>
            <a:off x="5796136" y="3846224"/>
            <a:ext cx="1836446" cy="369332"/>
          </a:xfrm>
          <a:prstGeom prst="rect">
            <a:avLst/>
          </a:prstGeom>
        </p:spPr>
        <p:txBody>
          <a:bodyPr wrap="none">
            <a:spAutoFit/>
          </a:bodyPr>
          <a:lstStyle/>
          <a:p>
            <a:r>
              <a:rPr lang="es-CO" b="1" dirty="0">
                <a:solidFill>
                  <a:schemeClr val="tx1">
                    <a:lumMod val="95000"/>
                    <a:lumOff val="5000"/>
                  </a:schemeClr>
                </a:solidFill>
              </a:rPr>
              <a:t>Firma Contador</a:t>
            </a:r>
            <a:endParaRPr lang="es-CO" dirty="0"/>
          </a:p>
        </p:txBody>
      </p:sp>
      <p:graphicFrame>
        <p:nvGraphicFramePr>
          <p:cNvPr id="18" name="17 Tabla"/>
          <p:cNvGraphicFramePr>
            <a:graphicFrameLocks noGrp="1"/>
          </p:cNvGraphicFramePr>
          <p:nvPr>
            <p:extLst>
              <p:ext uri="{D42A27DB-BD31-4B8C-83A1-F6EECF244321}">
                <p14:modId xmlns:p14="http://schemas.microsoft.com/office/powerpoint/2010/main" val="1395132337"/>
              </p:ext>
            </p:extLst>
          </p:nvPr>
        </p:nvGraphicFramePr>
        <p:xfrm>
          <a:off x="251520" y="5237574"/>
          <a:ext cx="4032448" cy="567690"/>
        </p:xfrm>
        <a:graphic>
          <a:graphicData uri="http://schemas.openxmlformats.org/drawingml/2006/table">
            <a:tbl>
              <a:tblPr>
                <a:tableStyleId>{5C22544A-7EE6-4342-B048-85BDC9FD1C3A}</a:tableStyleId>
              </a:tblPr>
              <a:tblGrid>
                <a:gridCol w="2539774">
                  <a:extLst>
                    <a:ext uri="{9D8B030D-6E8A-4147-A177-3AD203B41FA5}">
                      <a16:colId xmlns:a16="http://schemas.microsoft.com/office/drawing/2014/main" val="20000"/>
                    </a:ext>
                  </a:extLst>
                </a:gridCol>
                <a:gridCol w="1492674">
                  <a:extLst>
                    <a:ext uri="{9D8B030D-6E8A-4147-A177-3AD203B41FA5}">
                      <a16:colId xmlns:a16="http://schemas.microsoft.com/office/drawing/2014/main" val="20001"/>
                    </a:ext>
                  </a:extLst>
                </a:gridCol>
              </a:tblGrid>
              <a:tr h="190500">
                <a:tc>
                  <a:txBody>
                    <a:bodyPr/>
                    <a:lstStyle/>
                    <a:p>
                      <a:pPr algn="l" fontAlgn="b"/>
                      <a:r>
                        <a:rPr lang="es-CO" sz="1800" u="none" strike="noStrike" dirty="0">
                          <a:effectLst/>
                          <a:latin typeface="Arial" pitchFamily="34" charset="0"/>
                          <a:cs typeface="Arial" pitchFamily="34" charset="0"/>
                        </a:rPr>
                        <a:t>Patrimonio Bruto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2.410.000.000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2015</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1.950.000.000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3750504067"/>
              </p:ext>
            </p:extLst>
          </p:nvPr>
        </p:nvGraphicFramePr>
        <p:xfrm>
          <a:off x="251520" y="5813638"/>
          <a:ext cx="4032448" cy="567690"/>
        </p:xfrm>
        <a:graphic>
          <a:graphicData uri="http://schemas.openxmlformats.org/drawingml/2006/table">
            <a:tbl>
              <a:tblPr>
                <a:tableStyleId>{5C22544A-7EE6-4342-B048-85BDC9FD1C3A}</a:tableStyleId>
              </a:tblPr>
              <a:tblGrid>
                <a:gridCol w="2586950">
                  <a:extLst>
                    <a:ext uri="{9D8B030D-6E8A-4147-A177-3AD203B41FA5}">
                      <a16:colId xmlns:a16="http://schemas.microsoft.com/office/drawing/2014/main" val="20000"/>
                    </a:ext>
                  </a:extLst>
                </a:gridCol>
                <a:gridCol w="1445498">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err="1">
                          <a:effectLst/>
                          <a:latin typeface="Arial" pitchFamily="34" charset="0"/>
                          <a:cs typeface="Arial" pitchFamily="34" charset="0"/>
                        </a:rPr>
                        <a:t>Iva</a:t>
                      </a:r>
                      <a:r>
                        <a:rPr lang="es-CO" sz="1800" b="1" u="none" strike="noStrike" dirty="0">
                          <a:effectLst/>
                          <a:latin typeface="Arial" pitchFamily="34" charset="0"/>
                          <a:cs typeface="Arial" pitchFamily="34" charset="0"/>
                        </a:rPr>
                        <a:t> cuatrimestre 1-2016</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Saldo a favor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18.390.000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20" name="Picture 12" desc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5517232"/>
            <a:ext cx="387286" cy="478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92079" y="5517232"/>
            <a:ext cx="470139" cy="580759"/>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5724128" y="5579948"/>
            <a:ext cx="1669496" cy="369332"/>
          </a:xfrm>
          <a:prstGeom prst="rect">
            <a:avLst/>
          </a:prstGeom>
        </p:spPr>
        <p:txBody>
          <a:bodyPr wrap="none">
            <a:spAutoFit/>
          </a:bodyPr>
          <a:lstStyle/>
          <a:p>
            <a:r>
              <a:rPr lang="es-CO" b="1" dirty="0">
                <a:solidFill>
                  <a:schemeClr val="tx1">
                    <a:lumMod val="95000"/>
                    <a:lumOff val="5000"/>
                  </a:schemeClr>
                </a:solidFill>
              </a:rPr>
              <a:t>Firma Contador</a:t>
            </a:r>
            <a:endParaRPr lang="es-CO" dirty="0"/>
          </a:p>
        </p:txBody>
      </p:sp>
    </p:spTree>
    <p:extLst>
      <p:ext uri="{BB962C8B-B14F-4D97-AF65-F5344CB8AC3E}">
        <p14:creationId xmlns:p14="http://schemas.microsoft.com/office/powerpoint/2010/main" val="22035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16 Rectángulo"/>
          <p:cNvSpPr/>
          <p:nvPr/>
        </p:nvSpPr>
        <p:spPr>
          <a:xfrm>
            <a:off x="1115616" y="44624"/>
            <a:ext cx="73448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¿Cuando se requiera que una declaración de impuestos este firmada por revisor fiscal?</a:t>
            </a:r>
          </a:p>
        </p:txBody>
      </p:sp>
      <p:pic>
        <p:nvPicPr>
          <p:cNvPr id="1030" name="Picture 6"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674" y="3693169"/>
            <a:ext cx="234950" cy="234951"/>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611560" y="2348880"/>
            <a:ext cx="800005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lumMod val="95000"/>
                    <a:lumOff val="5000"/>
                  </a:schemeClr>
                </a:solidFill>
                <a:latin typeface="Arial" pitchFamily="34" charset="0"/>
                <a:cs typeface="Arial" pitchFamily="34" charset="0"/>
              </a:rPr>
              <a:t>Las personas jurídicas son las únicas que están obligadas a contar con esta figura, según las normas del C.C. (art. 20)  o el art. 13 de la Ley 43 de 1990.</a:t>
            </a:r>
            <a:endParaRPr lang="es-CO" sz="1200" b="1" dirty="0">
              <a:solidFill>
                <a:schemeClr val="tx1">
                  <a:lumMod val="95000"/>
                  <a:lumOff val="5000"/>
                </a:schemeClr>
              </a:solidFill>
              <a:latin typeface="Arial" pitchFamily="34" charset="0"/>
              <a:cs typeface="Arial" pitchFamily="34" charset="0"/>
            </a:endParaRPr>
          </a:p>
        </p:txBody>
      </p:sp>
      <p:sp>
        <p:nvSpPr>
          <p:cNvPr id="3" name="AutoShape 2" descr="Resultado de imagen para gif de signo de interrog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Resultado de imagen para gif de signo de interrogació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Resultado de imagen para gif de signo de interrogació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922338"/>
            <a:ext cx="1135757" cy="123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15578"/>
            <a:ext cx="456374" cy="43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12776" y="3098864"/>
            <a:ext cx="5166320" cy="1554272"/>
          </a:xfrm>
          <a:prstGeom prst="rect">
            <a:avLst/>
          </a:prstGeom>
        </p:spPr>
        <p:txBody>
          <a:bodyPr wrap="square">
            <a:spAutoFit/>
          </a:bodyPr>
          <a:lstStyle/>
          <a:p>
            <a:r>
              <a:rPr lang="es-CO" sz="1900" b="1" i="1" dirty="0"/>
              <a:t>Deberán tener revisor fiscal:</a:t>
            </a:r>
            <a:br>
              <a:rPr lang="es-CO" sz="1900" b="1" dirty="0"/>
            </a:br>
            <a:r>
              <a:rPr lang="es-CO" sz="1900" i="1" dirty="0"/>
              <a:t>1) Las sociedades por acciones;</a:t>
            </a:r>
            <a:br>
              <a:rPr lang="es-CO" sz="1900" dirty="0"/>
            </a:br>
            <a:r>
              <a:rPr lang="es-CO" sz="1900" i="1" dirty="0"/>
              <a:t>2) Las sucursales de compañías extranjeras, y</a:t>
            </a:r>
            <a:br>
              <a:rPr lang="es-CO" sz="1900" dirty="0"/>
            </a:br>
            <a:r>
              <a:rPr lang="es-CO" sz="1900" i="1" dirty="0"/>
              <a:t>3) Las sociedades en las que por estatutos  así lo determine</a:t>
            </a:r>
            <a:endParaRPr lang="es-CO" sz="1900" dirty="0"/>
          </a:p>
        </p:txBody>
      </p:sp>
      <p:sp>
        <p:nvSpPr>
          <p:cNvPr id="7" name="6 Rectángulo"/>
          <p:cNvSpPr/>
          <p:nvPr/>
        </p:nvSpPr>
        <p:spPr>
          <a:xfrm>
            <a:off x="1403648" y="4941168"/>
            <a:ext cx="7551712" cy="1477328"/>
          </a:xfrm>
          <a:prstGeom prst="rect">
            <a:avLst/>
          </a:prstGeom>
        </p:spPr>
        <p:txBody>
          <a:bodyPr wrap="square">
            <a:spAutoFit/>
          </a:bodyPr>
          <a:lstStyle/>
          <a:p>
            <a:r>
              <a:rPr lang="es-CO" b="1" i="1" dirty="0"/>
              <a:t>Ley 43 del 90, Art. 13, parágrafo 2 contempla:</a:t>
            </a:r>
            <a:r>
              <a:rPr lang="es-CO" i="1" dirty="0"/>
              <a:t> Será obligatorio tener Revisor Fiscal en todas las sociedades comerciales, de cualquier naturaleza, cuyos activos brutos y/o ingresos brutos a 31 de diciembre del año inmediatamente anterior sean o excedan el equivalente de 5.000 S.M. o 3.000 S.M. respectivamente.</a:t>
            </a:r>
            <a:endParaRPr lang="es-CO" dirty="0"/>
          </a:p>
        </p:txBody>
      </p:sp>
      <p:pic>
        <p:nvPicPr>
          <p:cNvPr id="22" name="Picture 6"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674" y="5570313"/>
            <a:ext cx="234950" cy="2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para gif de visto bu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gif de visto bue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6" descr="Resultado de imagen para gif de visto bue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16 Rectángulo"/>
          <p:cNvSpPr/>
          <p:nvPr/>
        </p:nvSpPr>
        <p:spPr>
          <a:xfrm>
            <a:off x="1115616" y="456754"/>
            <a:ext cx="7344816" cy="153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¿Se da por no presentada una declaración de impuestos que fue firmada por Revisor Fiscal pero el acta de nombramiento no estaba radicada en la Cámara de Comercio?</a:t>
            </a:r>
          </a:p>
        </p:txBody>
      </p:sp>
      <p:sp>
        <p:nvSpPr>
          <p:cNvPr id="3" name="AutoShape 2" descr="Resultado de imagen para gif de signo de interrog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Resultado de imagen para gif de signo de interrogació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Resultado de imagen para gif de signo de interrogació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307" y="2479184"/>
            <a:ext cx="1135757" cy="123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331640" y="4293096"/>
            <a:ext cx="6768752" cy="1477328"/>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Varios pronunciamientos del Consejo de estado, han dejado claro, que para efectos tributarios no se requiere que el nombramiento del revisor fiscal sea inscrito en la cámara de comercio, para que la firma de las declaraciones tributarias por parte de este, tenga plena validez.</a:t>
            </a:r>
          </a:p>
        </p:txBody>
      </p:sp>
    </p:spTree>
    <p:extLst>
      <p:ext uri="{BB962C8B-B14F-4D97-AF65-F5344CB8AC3E}">
        <p14:creationId xmlns:p14="http://schemas.microsoft.com/office/powerpoint/2010/main" val="29781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66875" y="128826"/>
            <a:ext cx="6001469" cy="120032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ES" sz="2400" b="1" dirty="0">
                <a:ln w="11430"/>
                <a:solidFill>
                  <a:schemeClr val="tx1">
                    <a:lumMod val="95000"/>
                    <a:lumOff val="5000"/>
                  </a:schemeClr>
                </a:solidFill>
                <a:effectLst>
                  <a:outerShdw blurRad="50800" dist="39000" dir="5460000" algn="tl">
                    <a:srgbClr val="000000">
                      <a:alpha val="38000"/>
                    </a:srgbClr>
                  </a:outerShdw>
                </a:effectLst>
              </a:rPr>
              <a:t>Efectos de la firma de contador público o revisor fiscal en las declaraciones tributarias</a:t>
            </a:r>
          </a:p>
          <a:p>
            <a:pPr algn="ctr" eaLnBrk="1" hangingPunct="1">
              <a:defRPr/>
            </a:pPr>
            <a:r>
              <a:rPr lang="es-ES" sz="2400" b="1" dirty="0">
                <a:ln w="11430"/>
                <a:solidFill>
                  <a:schemeClr val="tx1">
                    <a:lumMod val="95000"/>
                    <a:lumOff val="5000"/>
                  </a:schemeClr>
                </a:solidFill>
                <a:effectLst>
                  <a:outerShdw blurRad="50800" dist="39000" dir="5460000" algn="tl">
                    <a:srgbClr val="000000">
                      <a:alpha val="38000"/>
                    </a:srgbClr>
                  </a:outerShdw>
                </a:effectLst>
              </a:rPr>
              <a:t>Art. 581 E.T.</a:t>
            </a:r>
          </a:p>
        </p:txBody>
      </p:sp>
      <p:sp>
        <p:nvSpPr>
          <p:cNvPr id="5" name="4 Rectángulo"/>
          <p:cNvSpPr/>
          <p:nvPr/>
        </p:nvSpPr>
        <p:spPr>
          <a:xfrm>
            <a:off x="4319339" y="5286375"/>
            <a:ext cx="4429125"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s-ES" dirty="0"/>
              <a:t>Que las operaciones registradas en los libros se sometieron a las retenciones que establecen las normas vigentes, en el caso de la declaración e retenciones. </a:t>
            </a:r>
          </a:p>
        </p:txBody>
      </p:sp>
      <p:sp>
        <p:nvSpPr>
          <p:cNvPr id="6" name="5 Rectángulo"/>
          <p:cNvSpPr/>
          <p:nvPr/>
        </p:nvSpPr>
        <p:spPr>
          <a:xfrm>
            <a:off x="1011411" y="1484784"/>
            <a:ext cx="4784725" cy="1477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s-ES" dirty="0">
                <a:solidFill>
                  <a:prstClr val="black"/>
                </a:solidFill>
              </a:rPr>
              <a:t>Que los libros de contabilidad se encuentran llevados en debida forma, de acuerdo con los principios de contabilidad generalmente aceptados y con las normas vigentes sobre la materia. </a:t>
            </a:r>
          </a:p>
        </p:txBody>
      </p:sp>
      <p:sp>
        <p:nvSpPr>
          <p:cNvPr id="7" name="6 Rectángulo"/>
          <p:cNvSpPr/>
          <p:nvPr/>
        </p:nvSpPr>
        <p:spPr>
          <a:xfrm>
            <a:off x="3119586" y="3585195"/>
            <a:ext cx="447675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s-ES" dirty="0">
                <a:solidFill>
                  <a:prstClr val="black"/>
                </a:solidFill>
              </a:rPr>
              <a:t>Que los libros de contabilidad reflejan razonablemente la situación financiera de la empresa. </a:t>
            </a:r>
          </a:p>
        </p:txBody>
      </p:sp>
      <p:pic>
        <p:nvPicPr>
          <p:cNvPr id="8196" name="Picture 4" descr="Gifs ANimados Flechas (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589626"/>
            <a:ext cx="952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fs ANimados Flechas (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44824"/>
            <a:ext cx="952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ifs ANimados Flechas (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517232"/>
            <a:ext cx="9525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p:cTn id="26" dur="500" fill="hold"/>
                                        <p:tgtEl>
                                          <p:spTgt spid="8196"/>
                                        </p:tgtEl>
                                        <p:attrNameLst>
                                          <p:attrName>ppt_w</p:attrName>
                                        </p:attrNameLst>
                                      </p:cBhvr>
                                      <p:tavLst>
                                        <p:tav tm="0">
                                          <p:val>
                                            <p:fltVal val="0"/>
                                          </p:val>
                                        </p:tav>
                                        <p:tav tm="100000">
                                          <p:val>
                                            <p:strVal val="#ppt_w"/>
                                          </p:val>
                                        </p:tav>
                                      </p:tavLst>
                                    </p:anim>
                                    <p:anim calcmode="lin" valueType="num">
                                      <p:cBhvr>
                                        <p:cTn id="27" dur="500" fill="hold"/>
                                        <p:tgtEl>
                                          <p:spTgt spid="8196"/>
                                        </p:tgtEl>
                                        <p:attrNameLst>
                                          <p:attrName>ppt_h</p:attrName>
                                        </p:attrNameLst>
                                      </p:cBhvr>
                                      <p:tavLst>
                                        <p:tav tm="0">
                                          <p:val>
                                            <p:fltVal val="0"/>
                                          </p:val>
                                        </p:tav>
                                        <p:tav tm="100000">
                                          <p:val>
                                            <p:strVal val="#ppt_h"/>
                                          </p:val>
                                        </p:tav>
                                      </p:tavLst>
                                    </p:anim>
                                    <p:animEffect transition="in" filter="fade">
                                      <p:cBhvr>
                                        <p:cTn id="28" dur="500"/>
                                        <p:tgtEl>
                                          <p:spTgt spid="819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07504" y="1264196"/>
            <a:ext cx="1364146" cy="1948780"/>
            <a:chOff x="0" y="3887"/>
            <a:chExt cx="1364146" cy="1948780"/>
          </a:xfrm>
        </p:grpSpPr>
        <p:sp>
          <p:nvSpPr>
            <p:cNvPr id="15" name="14 Cheurón"/>
            <p:cNvSpPr/>
            <p:nvPr/>
          </p:nvSpPr>
          <p:spPr>
            <a:xfrm rot="5400000">
              <a:off x="-292317" y="296204"/>
              <a:ext cx="1948780" cy="1364146"/>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Cheurón 4"/>
            <p:cNvSpPr/>
            <p:nvPr/>
          </p:nvSpPr>
          <p:spPr>
            <a:xfrm>
              <a:off x="0" y="685960"/>
              <a:ext cx="1364146" cy="584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b="1" kern="1200" dirty="0"/>
                <a:t>Ineficaces</a:t>
              </a:r>
            </a:p>
            <a:p>
              <a:pPr lvl="0" algn="ctr" defTabSz="800100" rtl="0">
                <a:lnSpc>
                  <a:spcPct val="90000"/>
                </a:lnSpc>
                <a:spcBef>
                  <a:spcPct val="0"/>
                </a:spcBef>
                <a:spcAft>
                  <a:spcPct val="35000"/>
                </a:spcAft>
              </a:pPr>
              <a:r>
                <a:rPr lang="es-ES" b="1" dirty="0"/>
                <a:t>(emplaza)</a:t>
              </a:r>
              <a:endParaRPr lang="es-CO" sz="1800" b="1" kern="1200" dirty="0"/>
            </a:p>
          </p:txBody>
        </p:sp>
      </p:grpSp>
      <p:grpSp>
        <p:nvGrpSpPr>
          <p:cNvPr id="12" name="11 Grupo"/>
          <p:cNvGrpSpPr/>
          <p:nvPr/>
        </p:nvGrpSpPr>
        <p:grpSpPr>
          <a:xfrm>
            <a:off x="1471651" y="1264196"/>
            <a:ext cx="7564844" cy="1266707"/>
            <a:chOff x="1364147" y="3887"/>
            <a:chExt cx="7564844" cy="1266707"/>
          </a:xfrm>
        </p:grpSpPr>
        <p:sp>
          <p:nvSpPr>
            <p:cNvPr id="13" name="12 Redondear rectángulo de esquina del mismo lado"/>
            <p:cNvSpPr/>
            <p:nvPr/>
          </p:nvSpPr>
          <p:spPr>
            <a:xfrm rot="5400000">
              <a:off x="4513215" y="-3145181"/>
              <a:ext cx="1266707" cy="7564844"/>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dondear rectángulo de esquina del mismo lado 6"/>
            <p:cNvSpPr/>
            <p:nvPr/>
          </p:nvSpPr>
          <p:spPr>
            <a:xfrm>
              <a:off x="1364147" y="65723"/>
              <a:ext cx="7503008" cy="11430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O" sz="2800" kern="1200" dirty="0"/>
                <a:t>Declaración de retención en la fuente y </a:t>
              </a:r>
              <a:r>
                <a:rPr lang="es-CO" sz="2800" kern="1200" dirty="0" err="1"/>
                <a:t>autorretención</a:t>
              </a:r>
              <a:r>
                <a:rPr lang="es-CO" sz="2800" kern="1200" dirty="0"/>
                <a:t> del CREE </a:t>
              </a:r>
              <a:r>
                <a:rPr lang="es-CO" sz="2000" b="0" kern="1200" dirty="0"/>
                <a:t>(art. 580-1, </a:t>
              </a:r>
              <a:r>
                <a:rPr lang="es-CO" sz="2000" b="0" kern="1200" dirty="0" err="1"/>
                <a:t>parag</a:t>
              </a:r>
              <a:r>
                <a:rPr lang="es-CO" sz="2000" b="0" kern="1200" dirty="0"/>
                <a:t>. 2  art. 39 D.R. 2243/2015</a:t>
              </a:r>
            </a:p>
          </p:txBody>
        </p:sp>
      </p:grpSp>
      <p:grpSp>
        <p:nvGrpSpPr>
          <p:cNvPr id="17" name="16 Grupo"/>
          <p:cNvGrpSpPr/>
          <p:nvPr/>
        </p:nvGrpSpPr>
        <p:grpSpPr>
          <a:xfrm>
            <a:off x="107504" y="2992388"/>
            <a:ext cx="1364146" cy="1948780"/>
            <a:chOff x="0" y="1761913"/>
            <a:chExt cx="1364146" cy="1948780"/>
          </a:xfrm>
        </p:grpSpPr>
        <p:sp>
          <p:nvSpPr>
            <p:cNvPr id="21" name="20 Cheurón"/>
            <p:cNvSpPr/>
            <p:nvPr/>
          </p:nvSpPr>
          <p:spPr>
            <a:xfrm rot="5400000">
              <a:off x="-292317" y="2054230"/>
              <a:ext cx="1948780" cy="1364146"/>
            </a:xfrm>
            <a:prstGeom prst="chevron">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2" name="Cheurón 4"/>
            <p:cNvSpPr/>
            <p:nvPr/>
          </p:nvSpPr>
          <p:spPr>
            <a:xfrm>
              <a:off x="0" y="2443986"/>
              <a:ext cx="1364146" cy="584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b="1" kern="1200" dirty="0"/>
                <a:t>Se dan por no presentadas</a:t>
              </a:r>
            </a:p>
            <a:p>
              <a:pPr lvl="0" algn="ctr" defTabSz="800100" rtl="0">
                <a:lnSpc>
                  <a:spcPct val="90000"/>
                </a:lnSpc>
                <a:spcBef>
                  <a:spcPct val="0"/>
                </a:spcBef>
                <a:spcAft>
                  <a:spcPct val="35000"/>
                </a:spcAft>
              </a:pPr>
              <a:r>
                <a:rPr lang="es-ES" b="1" dirty="0"/>
                <a:t>(auto declarativo)</a:t>
              </a:r>
              <a:endParaRPr lang="es-CO" sz="1800" b="1" kern="1200" dirty="0"/>
            </a:p>
          </p:txBody>
        </p:sp>
      </p:grpSp>
      <p:grpSp>
        <p:nvGrpSpPr>
          <p:cNvPr id="18" name="17 Grupo"/>
          <p:cNvGrpSpPr/>
          <p:nvPr/>
        </p:nvGrpSpPr>
        <p:grpSpPr>
          <a:xfrm>
            <a:off x="1471651" y="2992389"/>
            <a:ext cx="7564844" cy="1266707"/>
            <a:chOff x="1364147" y="1761914"/>
            <a:chExt cx="7564844" cy="1266707"/>
          </a:xfrm>
        </p:grpSpPr>
        <p:sp>
          <p:nvSpPr>
            <p:cNvPr id="19" name="18 Redondear rectángulo de esquina del mismo lado"/>
            <p:cNvSpPr/>
            <p:nvPr/>
          </p:nvSpPr>
          <p:spPr>
            <a:xfrm rot="5400000">
              <a:off x="4513215" y="-1387154"/>
              <a:ext cx="1266707" cy="7564844"/>
            </a:xfrm>
            <a:prstGeom prst="round2SameRect">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dondear rectángulo de esquina del mismo lado 6"/>
            <p:cNvSpPr/>
            <p:nvPr/>
          </p:nvSpPr>
          <p:spPr>
            <a:xfrm>
              <a:off x="1364147" y="1823750"/>
              <a:ext cx="7503008" cy="11430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O" sz="2800" kern="1200" dirty="0"/>
                <a:t>Declaración anual CREE </a:t>
              </a:r>
              <a:r>
                <a:rPr lang="es-CO" sz="2000" kern="1200" dirty="0"/>
                <a:t>(art. 27Ley 1607/2012)</a:t>
              </a:r>
              <a:r>
                <a:rPr lang="es-CO" sz="2800" kern="1200" dirty="0"/>
                <a:t>  y demás cuando no cumpla con la totalidad de los requisitos señalados en el art. 580 E.T.</a:t>
              </a:r>
            </a:p>
          </p:txBody>
        </p:sp>
      </p:grpSp>
      <p:grpSp>
        <p:nvGrpSpPr>
          <p:cNvPr id="23" name="22 Grupo"/>
          <p:cNvGrpSpPr/>
          <p:nvPr/>
        </p:nvGrpSpPr>
        <p:grpSpPr>
          <a:xfrm>
            <a:off x="107504" y="4864596"/>
            <a:ext cx="1364146" cy="1948780"/>
            <a:chOff x="0" y="3519940"/>
            <a:chExt cx="1364146" cy="1948780"/>
          </a:xfrm>
        </p:grpSpPr>
        <p:sp>
          <p:nvSpPr>
            <p:cNvPr id="27" name="26 Cheurón"/>
            <p:cNvSpPr/>
            <p:nvPr/>
          </p:nvSpPr>
          <p:spPr>
            <a:xfrm rot="5400000">
              <a:off x="-292317" y="3812257"/>
              <a:ext cx="1948780" cy="1364146"/>
            </a:xfrm>
            <a:prstGeom prst="chevron">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8" name="Cheurón 4"/>
            <p:cNvSpPr/>
            <p:nvPr/>
          </p:nvSpPr>
          <p:spPr>
            <a:xfrm>
              <a:off x="0" y="4202013"/>
              <a:ext cx="1364146" cy="584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b="1" kern="1200" dirty="0"/>
                <a:t>No tiene validez</a:t>
              </a:r>
            </a:p>
            <a:p>
              <a:pPr lvl="0" algn="ctr" defTabSz="800100" rtl="0">
                <a:lnSpc>
                  <a:spcPct val="90000"/>
                </a:lnSpc>
                <a:spcBef>
                  <a:spcPct val="0"/>
                </a:spcBef>
                <a:spcAft>
                  <a:spcPct val="35000"/>
                </a:spcAft>
              </a:pPr>
              <a:r>
                <a:rPr lang="es-ES" b="1" dirty="0"/>
                <a:t>(auto declarativo)</a:t>
              </a:r>
              <a:endParaRPr lang="es-CO" sz="1800" b="1" kern="1200" dirty="0"/>
            </a:p>
          </p:txBody>
        </p:sp>
      </p:grpSp>
      <p:grpSp>
        <p:nvGrpSpPr>
          <p:cNvPr id="24" name="23 Grupo"/>
          <p:cNvGrpSpPr/>
          <p:nvPr/>
        </p:nvGrpSpPr>
        <p:grpSpPr>
          <a:xfrm>
            <a:off x="1471651" y="4869160"/>
            <a:ext cx="7564844" cy="1266707"/>
            <a:chOff x="1364147" y="3519939"/>
            <a:chExt cx="7564844" cy="1266707"/>
          </a:xfrm>
        </p:grpSpPr>
        <p:sp>
          <p:nvSpPr>
            <p:cNvPr id="25" name="24 Redondear rectángulo de esquina del mismo lado"/>
            <p:cNvSpPr/>
            <p:nvPr/>
          </p:nvSpPr>
          <p:spPr>
            <a:xfrm rot="5400000">
              <a:off x="4513215" y="370871"/>
              <a:ext cx="1266707" cy="7564844"/>
            </a:xfrm>
            <a:prstGeom prst="round2Same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dondear rectángulo de esquina del mismo lado 6"/>
            <p:cNvSpPr/>
            <p:nvPr/>
          </p:nvSpPr>
          <p:spPr>
            <a:xfrm>
              <a:off x="1364147" y="3581775"/>
              <a:ext cx="7503008" cy="11430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O" sz="2800" kern="1200" dirty="0"/>
                <a:t>Declaraciones de </a:t>
              </a:r>
              <a:r>
                <a:rPr lang="es-CO" sz="2800" kern="1200" dirty="0" err="1"/>
                <a:t>iva</a:t>
              </a:r>
              <a:r>
                <a:rPr lang="es-CO" sz="2800" kern="1200" dirty="0"/>
                <a:t> y </a:t>
              </a:r>
              <a:r>
                <a:rPr lang="es-CO" sz="2800" kern="1200" dirty="0" err="1"/>
                <a:t>autorretención</a:t>
              </a:r>
              <a:r>
                <a:rPr lang="es-CO" sz="2800" kern="1200" dirty="0"/>
                <a:t> del CREE presentadas por fuera de los periodos. </a:t>
              </a:r>
              <a:r>
                <a:rPr lang="es-CO" kern="1200" dirty="0"/>
                <a:t>(art. 24 D.R. 1794/2013, art. 5 </a:t>
              </a:r>
              <a:r>
                <a:rPr lang="es-CO" kern="1200" dirty="0" err="1"/>
                <a:t>Dec</a:t>
              </a:r>
              <a:r>
                <a:rPr lang="es-CO" kern="1200" dirty="0"/>
                <a:t>. 3048/2013)</a:t>
              </a:r>
              <a:endParaRPr lang="es-CO" sz="2800" kern="1200" dirty="0"/>
            </a:p>
          </p:txBody>
        </p:sp>
      </p:grpSp>
      <p:sp>
        <p:nvSpPr>
          <p:cNvPr id="2" name="1 Rectángulo"/>
          <p:cNvSpPr/>
          <p:nvPr/>
        </p:nvSpPr>
        <p:spPr>
          <a:xfrm>
            <a:off x="1259631" y="156748"/>
            <a:ext cx="7715027" cy="1015663"/>
          </a:xfrm>
          <a:prstGeom prst="rect">
            <a:avLst/>
          </a:prstGeom>
        </p:spPr>
        <p:txBody>
          <a:bodyPr wrap="square">
            <a:spAutoFit/>
          </a:bodyPr>
          <a:lstStyle/>
          <a:p>
            <a:pPr algn="ctr"/>
            <a:r>
              <a:rPr lang="es-ES" altLang="es-CO" sz="2000" b="1" dirty="0">
                <a:solidFill>
                  <a:schemeClr val="tx1">
                    <a:lumMod val="95000"/>
                    <a:lumOff val="5000"/>
                  </a:schemeClr>
                </a:solidFill>
                <a:latin typeface="Arial" pitchFamily="34" charset="0"/>
                <a:cs typeface="Arial" pitchFamily="34" charset="0"/>
              </a:rPr>
              <a:t>Declaraciones ineficaces, que se dan por no presentadas y las que no tienen validez</a:t>
            </a:r>
          </a:p>
          <a:p>
            <a:pPr algn="ctr"/>
            <a:r>
              <a:rPr lang="es-ES" altLang="es-CO" sz="2000" b="1" u="sng" dirty="0">
                <a:solidFill>
                  <a:schemeClr val="tx1">
                    <a:lumMod val="95000"/>
                    <a:lumOff val="5000"/>
                  </a:schemeClr>
                </a:solidFill>
                <a:latin typeface="Arial" pitchFamily="34" charset="0"/>
                <a:cs typeface="Arial" pitchFamily="34" charset="0"/>
              </a:rPr>
              <a:t>Diferencias</a:t>
            </a:r>
          </a:p>
        </p:txBody>
      </p:sp>
    </p:spTree>
    <p:extLst>
      <p:ext uri="{BB962C8B-B14F-4D97-AF65-F5344CB8AC3E}">
        <p14:creationId xmlns:p14="http://schemas.microsoft.com/office/powerpoint/2010/main" val="29422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1520" y="1988840"/>
            <a:ext cx="3528392" cy="72008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solidFill>
                  <a:schemeClr val="tx1">
                    <a:lumMod val="95000"/>
                    <a:lumOff val="5000"/>
                  </a:schemeClr>
                </a:solidFill>
                <a:latin typeface="Andalus" pitchFamily="18" charset="-78"/>
                <a:cs typeface="Andalus" pitchFamily="18" charset="-78"/>
              </a:rPr>
              <a:t>Conferencistas:</a:t>
            </a:r>
          </a:p>
        </p:txBody>
      </p:sp>
      <p:pic>
        <p:nvPicPr>
          <p:cNvPr id="2052" name="Picture 4" descr="http://ganardineroyaporinternet.com/wp-content/uploads/2013/08/greenti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088" y="2781586"/>
            <a:ext cx="504056" cy="575406"/>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2555776" y="2708920"/>
            <a:ext cx="6120680" cy="720080"/>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a:solidFill>
                  <a:schemeClr val="tx1">
                    <a:lumMod val="95000"/>
                    <a:lumOff val="5000"/>
                  </a:schemeClr>
                </a:solidFill>
                <a:latin typeface="Andalus" pitchFamily="18" charset="-78"/>
                <a:cs typeface="Andalus" pitchFamily="18" charset="-78"/>
              </a:rPr>
              <a:t>Lucero Téllez</a:t>
            </a:r>
            <a:r>
              <a:rPr lang="es-CO" sz="2400" dirty="0">
                <a:solidFill>
                  <a:schemeClr val="tx1">
                    <a:lumMod val="95000"/>
                    <a:lumOff val="5000"/>
                  </a:schemeClr>
                </a:solidFill>
                <a:latin typeface="Andalus" pitchFamily="18" charset="-78"/>
                <a:cs typeface="Andalus" pitchFamily="18" charset="-78"/>
              </a:rPr>
              <a:t>, Abogada, especializada en Derecho Público y Probatorio, funcionaria de la DIAN como Inspector IV </a:t>
            </a:r>
          </a:p>
        </p:txBody>
      </p:sp>
      <p:pic>
        <p:nvPicPr>
          <p:cNvPr id="7" name="Picture 4" descr="http://ganardineroyaporinternet.com/wp-content/uploads/2013/08/greenti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088" y="3933714"/>
            <a:ext cx="504056" cy="575406"/>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2555776" y="3861048"/>
            <a:ext cx="6120680" cy="720080"/>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a:solidFill>
                  <a:schemeClr val="tx1">
                    <a:lumMod val="95000"/>
                    <a:lumOff val="5000"/>
                  </a:schemeClr>
                </a:solidFill>
                <a:latin typeface="Andalus" pitchFamily="18" charset="-78"/>
                <a:cs typeface="Andalus" pitchFamily="18" charset="-78"/>
              </a:rPr>
              <a:t>Cesar Evelio </a:t>
            </a:r>
            <a:r>
              <a:rPr lang="es-CO" sz="2400" b="1" dirty="0" err="1">
                <a:solidFill>
                  <a:schemeClr val="tx1">
                    <a:lumMod val="95000"/>
                    <a:lumOff val="5000"/>
                  </a:schemeClr>
                </a:solidFill>
                <a:latin typeface="Andalus" pitchFamily="18" charset="-78"/>
                <a:cs typeface="Andalus" pitchFamily="18" charset="-78"/>
              </a:rPr>
              <a:t>Anzola</a:t>
            </a:r>
            <a:r>
              <a:rPr lang="es-CO" sz="2400" b="1" dirty="0">
                <a:solidFill>
                  <a:schemeClr val="tx1">
                    <a:lumMod val="95000"/>
                    <a:lumOff val="5000"/>
                  </a:schemeClr>
                </a:solidFill>
                <a:latin typeface="Andalus" pitchFamily="18" charset="-78"/>
                <a:cs typeface="Andalus" pitchFamily="18" charset="-78"/>
              </a:rPr>
              <a:t> </a:t>
            </a:r>
            <a:r>
              <a:rPr lang="es-CO" sz="2400" dirty="0">
                <a:solidFill>
                  <a:schemeClr val="tx1">
                    <a:lumMod val="95000"/>
                    <a:lumOff val="5000"/>
                  </a:schemeClr>
                </a:solidFill>
                <a:latin typeface="Andalus" pitchFamily="18" charset="-78"/>
                <a:cs typeface="Andalus" pitchFamily="18" charset="-78"/>
              </a:rPr>
              <a:t>, Contador Público, especializada en Derecho Tributario y Aduanero, Docente universitario</a:t>
            </a:r>
          </a:p>
        </p:txBody>
      </p:sp>
    </p:spTree>
    <p:extLst>
      <p:ext uri="{BB962C8B-B14F-4D97-AF65-F5344CB8AC3E}">
        <p14:creationId xmlns:p14="http://schemas.microsoft.com/office/powerpoint/2010/main" val="116609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a:spLocks noChangeArrowheads="1"/>
          </p:cNvSpPr>
          <p:nvPr/>
        </p:nvSpPr>
        <p:spPr bwMode="auto">
          <a:xfrm>
            <a:off x="1835696" y="44624"/>
            <a:ext cx="61734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s-ES" altLang="es-CO" dirty="0">
                <a:latin typeface="Arial" charset="0"/>
              </a:rPr>
              <a:t>Corrección de declaraciones que</a:t>
            </a:r>
          </a:p>
          <a:p>
            <a:pPr algn="ctr" eaLnBrk="1" hangingPunct="1"/>
            <a:r>
              <a:rPr lang="es-ES" altLang="es-CO" dirty="0">
                <a:latin typeface="Arial" charset="0"/>
              </a:rPr>
              <a:t>se tienen por no presentadas</a:t>
            </a:r>
          </a:p>
          <a:p>
            <a:pPr algn="ctr" eaLnBrk="1" hangingPunct="1"/>
            <a:r>
              <a:rPr lang="es-ES" altLang="es-CO" dirty="0">
                <a:latin typeface="Arial" charset="0"/>
              </a:rPr>
              <a:t>Art. 588 E.T.</a:t>
            </a:r>
          </a:p>
        </p:txBody>
      </p:sp>
      <p:sp>
        <p:nvSpPr>
          <p:cNvPr id="5" name="4 Cheurón"/>
          <p:cNvSpPr/>
          <p:nvPr/>
        </p:nvSpPr>
        <p:spPr>
          <a:xfrm>
            <a:off x="107504" y="1628800"/>
            <a:ext cx="3240360" cy="1440160"/>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Presentar nuevamente la declaración tributaria</a:t>
            </a:r>
          </a:p>
        </p:txBody>
      </p:sp>
      <p:sp>
        <p:nvSpPr>
          <p:cNvPr id="6" name="5 Cheurón"/>
          <p:cNvSpPr/>
          <p:nvPr/>
        </p:nvSpPr>
        <p:spPr>
          <a:xfrm>
            <a:off x="2339752" y="3356992"/>
            <a:ext cx="3240360" cy="144016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Subsanar la inconsistencia</a:t>
            </a:r>
          </a:p>
        </p:txBody>
      </p:sp>
      <p:sp>
        <p:nvSpPr>
          <p:cNvPr id="7" name="6 Cheurón"/>
          <p:cNvSpPr/>
          <p:nvPr/>
        </p:nvSpPr>
        <p:spPr>
          <a:xfrm>
            <a:off x="4499992" y="5157192"/>
            <a:ext cx="3600399" cy="1440160"/>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Liquidar sanción reducida de extemporaneidad</a:t>
            </a:r>
          </a:p>
        </p:txBody>
      </p:sp>
      <p:pic>
        <p:nvPicPr>
          <p:cNvPr id="5122" name="Picture 2"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268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35424" y="399668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ot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95664" y="579688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9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80">
                                          <p:stCondLst>
                                            <p:cond delay="0"/>
                                          </p:stCondLst>
                                        </p:cTn>
                                        <p:tgtEl>
                                          <p:spTgt spid="5122"/>
                                        </p:tgtEl>
                                      </p:cBhvr>
                                    </p:animEffect>
                                    <p:anim calcmode="lin" valueType="num">
                                      <p:cBhvr>
                                        <p:cTn id="2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2"/>
                                        </p:tgtEl>
                                      </p:cBhvr>
                                      <p:to x="100000" y="60000"/>
                                    </p:animScale>
                                    <p:animScale>
                                      <p:cBhvr>
                                        <p:cTn id="30" dur="166" decel="50000">
                                          <p:stCondLst>
                                            <p:cond delay="676"/>
                                          </p:stCondLst>
                                        </p:cTn>
                                        <p:tgtEl>
                                          <p:spTgt spid="5122"/>
                                        </p:tgtEl>
                                      </p:cBhvr>
                                      <p:to x="100000" y="100000"/>
                                    </p:animScale>
                                    <p:animScale>
                                      <p:cBhvr>
                                        <p:cTn id="31" dur="26">
                                          <p:stCondLst>
                                            <p:cond delay="1312"/>
                                          </p:stCondLst>
                                        </p:cTn>
                                        <p:tgtEl>
                                          <p:spTgt spid="5122"/>
                                        </p:tgtEl>
                                      </p:cBhvr>
                                      <p:to x="100000" y="80000"/>
                                    </p:animScale>
                                    <p:animScale>
                                      <p:cBhvr>
                                        <p:cTn id="32" dur="166" decel="50000">
                                          <p:stCondLst>
                                            <p:cond delay="1338"/>
                                          </p:stCondLst>
                                        </p:cTn>
                                        <p:tgtEl>
                                          <p:spTgt spid="5122"/>
                                        </p:tgtEl>
                                      </p:cBhvr>
                                      <p:to x="100000" y="100000"/>
                                    </p:animScale>
                                    <p:animScale>
                                      <p:cBhvr>
                                        <p:cTn id="33" dur="26">
                                          <p:stCondLst>
                                            <p:cond delay="1642"/>
                                          </p:stCondLst>
                                        </p:cTn>
                                        <p:tgtEl>
                                          <p:spTgt spid="5122"/>
                                        </p:tgtEl>
                                      </p:cBhvr>
                                      <p:to x="100000" y="90000"/>
                                    </p:animScale>
                                    <p:animScale>
                                      <p:cBhvr>
                                        <p:cTn id="34" dur="166" decel="50000">
                                          <p:stCondLst>
                                            <p:cond delay="1668"/>
                                          </p:stCondLst>
                                        </p:cTn>
                                        <p:tgtEl>
                                          <p:spTgt spid="5122"/>
                                        </p:tgtEl>
                                      </p:cBhvr>
                                      <p:to x="100000" y="100000"/>
                                    </p:animScale>
                                    <p:animScale>
                                      <p:cBhvr>
                                        <p:cTn id="35" dur="26">
                                          <p:stCondLst>
                                            <p:cond delay="1808"/>
                                          </p:stCondLst>
                                        </p:cTn>
                                        <p:tgtEl>
                                          <p:spTgt spid="5122"/>
                                        </p:tgtEl>
                                      </p:cBhvr>
                                      <p:to x="100000" y="95000"/>
                                    </p:animScale>
                                    <p:animScale>
                                      <p:cBhvr>
                                        <p:cTn id="36" dur="166" decel="50000">
                                          <p:stCondLst>
                                            <p:cond delay="1834"/>
                                          </p:stCondLst>
                                        </p:cTn>
                                        <p:tgtEl>
                                          <p:spTgt spid="51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31640" y="44624"/>
            <a:ext cx="6984776" cy="864096"/>
          </a:xfrm>
          <a:prstGeom prst="rect">
            <a:avLst/>
          </a:prstGeom>
          <a:ln>
            <a:solidFill>
              <a:srgbClr val="3333FF"/>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1">
                    <a:lumMod val="95000"/>
                    <a:lumOff val="5000"/>
                  </a:schemeClr>
                </a:solidFill>
              </a:rPr>
              <a:t>CORRECCIÓN DE LAS DECLARACIONES TRIBUTARIAS</a:t>
            </a:r>
          </a:p>
          <a:p>
            <a:r>
              <a:rPr lang="es-CO" sz="2400" b="1" dirty="0">
                <a:solidFill>
                  <a:schemeClr val="tx1">
                    <a:lumMod val="95000"/>
                    <a:lumOff val="5000"/>
                  </a:schemeClr>
                </a:solidFill>
              </a:rPr>
              <a:t>ART. 588 E.T.</a:t>
            </a:r>
          </a:p>
        </p:txBody>
      </p:sp>
      <p:sp>
        <p:nvSpPr>
          <p:cNvPr id="6" name="6 Rectángulo"/>
          <p:cNvSpPr>
            <a:spLocks noChangeArrowheads="1"/>
          </p:cNvSpPr>
          <p:nvPr/>
        </p:nvSpPr>
        <p:spPr bwMode="auto">
          <a:xfrm>
            <a:off x="1403648" y="908720"/>
            <a:ext cx="6840760" cy="400110"/>
          </a:xfrm>
          <a:prstGeom prst="rect">
            <a:avLst/>
          </a:prstGeom>
          <a:solidFill>
            <a:srgbClr val="CCFF99"/>
          </a:solidFill>
          <a:ln w="9525">
            <a:solidFill>
              <a:srgbClr val="3333FF"/>
            </a:solidFill>
            <a:miter lim="800000"/>
            <a:headEnd/>
            <a:tailEnd/>
          </a:ln>
        </p:spPr>
        <p:txBody>
          <a:bodyPr wrap="square">
            <a:spAutoFit/>
          </a:bodyPr>
          <a:lstStyle/>
          <a:p>
            <a:pPr algn="ctr" eaLnBrk="1" hangingPunct="1"/>
            <a:r>
              <a:rPr lang="es-ES" altLang="es-CO" sz="2000" dirty="0">
                <a:solidFill>
                  <a:srgbClr val="000000"/>
                </a:solidFill>
                <a:latin typeface="Arial" pitchFamily="34" charset="0"/>
                <a:cs typeface="Arial" pitchFamily="34" charset="0"/>
              </a:rPr>
              <a:t>Aumentando el impuesto o disminuyendo el saldo a favor </a:t>
            </a:r>
            <a:endParaRPr lang="es-ES" altLang="es-CO" sz="2000" dirty="0">
              <a:latin typeface="Arial" pitchFamily="34" charset="0"/>
              <a:cs typeface="Arial" pitchFamily="34" charset="0"/>
            </a:endParaRPr>
          </a:p>
        </p:txBody>
      </p:sp>
      <p:sp>
        <p:nvSpPr>
          <p:cNvPr id="7" name="6 Rectángulo"/>
          <p:cNvSpPr>
            <a:spLocks noChangeArrowheads="1"/>
          </p:cNvSpPr>
          <p:nvPr/>
        </p:nvSpPr>
        <p:spPr bwMode="auto">
          <a:xfrm>
            <a:off x="-36512" y="1992146"/>
            <a:ext cx="1728192" cy="1015663"/>
          </a:xfrm>
          <a:prstGeom prst="rect">
            <a:avLst/>
          </a:prstGeom>
          <a:solidFill>
            <a:srgbClr val="66FF99"/>
          </a:solidFill>
          <a:ln w="9525">
            <a:solidFill>
              <a:srgbClr val="000000"/>
            </a:solidFill>
            <a:miter lim="800000"/>
            <a:headEnd/>
            <a:tailEnd/>
          </a:ln>
          <a:extLst/>
        </p:spPr>
        <p:txBody>
          <a:bodyPr wrap="square">
            <a:spAutoFit/>
          </a:bodyPr>
          <a:lstStyle/>
          <a:p>
            <a:pPr algn="ctr" eaLnBrk="1" hangingPunct="1"/>
            <a:endParaRPr lang="es-ES" altLang="es-CO" sz="2000" b="1" dirty="0">
              <a:solidFill>
                <a:srgbClr val="000000"/>
              </a:solidFill>
              <a:latin typeface="Arial" pitchFamily="34" charset="0"/>
              <a:cs typeface="Arial" pitchFamily="34" charset="0"/>
            </a:endParaRPr>
          </a:p>
          <a:p>
            <a:pPr algn="ctr" eaLnBrk="1" hangingPunct="1"/>
            <a:r>
              <a:rPr lang="es-ES" altLang="es-CO" sz="2000" b="1" dirty="0">
                <a:solidFill>
                  <a:srgbClr val="000000"/>
                </a:solidFill>
                <a:latin typeface="Arial" pitchFamily="34" charset="0"/>
                <a:cs typeface="Arial" pitchFamily="34" charset="0"/>
              </a:rPr>
              <a:t>Término</a:t>
            </a:r>
          </a:p>
          <a:p>
            <a:pPr algn="ctr" eaLnBrk="1" hangingPunct="1"/>
            <a:endParaRPr lang="es-ES" altLang="es-CO" sz="2000" b="1" dirty="0">
              <a:latin typeface="Arial" pitchFamily="34" charset="0"/>
              <a:cs typeface="Arial" pitchFamily="34" charset="0"/>
            </a:endParaRPr>
          </a:p>
        </p:txBody>
      </p:sp>
      <p:sp>
        <p:nvSpPr>
          <p:cNvPr id="12" name="11 Rectángulo"/>
          <p:cNvSpPr>
            <a:spLocks noChangeArrowheads="1"/>
          </p:cNvSpPr>
          <p:nvPr/>
        </p:nvSpPr>
        <p:spPr bwMode="auto">
          <a:xfrm>
            <a:off x="3131052" y="2073622"/>
            <a:ext cx="475331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eaLnBrk="1" hangingPunct="1"/>
            <a:r>
              <a:rPr lang="es-ES" altLang="es-CO" dirty="0">
                <a:solidFill>
                  <a:srgbClr val="000000"/>
                </a:solidFill>
                <a:latin typeface="Arial" pitchFamily="34" charset="0"/>
                <a:cs typeface="Arial" pitchFamily="34" charset="0"/>
              </a:rPr>
              <a:t>Dos años desde el plazo máximo para declarar y antes de la notificación del requerimiento especial o pliegos de cargos</a:t>
            </a:r>
            <a:endParaRPr lang="es-ES" altLang="es-CO" dirty="0">
              <a:latin typeface="Arial" pitchFamily="34" charset="0"/>
              <a:cs typeface="Arial" pitchFamily="34" charset="0"/>
            </a:endParaRPr>
          </a:p>
        </p:txBody>
      </p:sp>
      <p:sp>
        <p:nvSpPr>
          <p:cNvPr id="32" name="31 Rectángulo"/>
          <p:cNvSpPr>
            <a:spLocks noChangeArrowheads="1"/>
          </p:cNvSpPr>
          <p:nvPr/>
        </p:nvSpPr>
        <p:spPr bwMode="auto">
          <a:xfrm>
            <a:off x="6084168" y="5031240"/>
            <a:ext cx="2808312"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es-ES" altLang="es-CO" b="1" u="sng" dirty="0">
                <a:solidFill>
                  <a:srgbClr val="000000"/>
                </a:solidFill>
                <a:latin typeface="Arial" pitchFamily="34" charset="0"/>
                <a:cs typeface="Arial" pitchFamily="34" charset="0"/>
              </a:rPr>
              <a:t>Con emplazamiento.</a:t>
            </a:r>
            <a:r>
              <a:rPr lang="es-ES" altLang="es-CO" dirty="0">
                <a:solidFill>
                  <a:srgbClr val="000000"/>
                </a:solidFill>
                <a:latin typeface="Arial" pitchFamily="34" charset="0"/>
                <a:cs typeface="Arial" pitchFamily="34" charset="0"/>
              </a:rPr>
              <a:t> 20% del mayor valor a pagar o menor saldo a favor.</a:t>
            </a:r>
            <a:endParaRPr lang="es-ES" altLang="es-CO" dirty="0">
              <a:latin typeface="Arial" pitchFamily="34" charset="0"/>
              <a:cs typeface="Arial" pitchFamily="34" charset="0"/>
            </a:endParaRPr>
          </a:p>
        </p:txBody>
      </p:sp>
      <p:sp>
        <p:nvSpPr>
          <p:cNvPr id="49" name="48 Rectángulo"/>
          <p:cNvSpPr>
            <a:spLocks noChangeArrowheads="1"/>
          </p:cNvSpPr>
          <p:nvPr/>
        </p:nvSpPr>
        <p:spPr bwMode="auto">
          <a:xfrm>
            <a:off x="35496" y="5036983"/>
            <a:ext cx="2808312"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p>
            <a:pPr algn="just" eaLnBrk="1" hangingPunct="1"/>
            <a:r>
              <a:rPr lang="es-ES" altLang="es-CO" b="1" u="sng" dirty="0">
                <a:solidFill>
                  <a:srgbClr val="000000"/>
                </a:solidFill>
                <a:latin typeface="Arial" pitchFamily="34" charset="0"/>
                <a:cs typeface="Arial" pitchFamily="34" charset="0"/>
              </a:rPr>
              <a:t>Voluntaria.</a:t>
            </a:r>
            <a:r>
              <a:rPr lang="es-ES" altLang="es-CO" b="1" dirty="0">
                <a:solidFill>
                  <a:srgbClr val="000000"/>
                </a:solidFill>
                <a:latin typeface="Arial" pitchFamily="34" charset="0"/>
                <a:cs typeface="Arial" pitchFamily="34" charset="0"/>
              </a:rPr>
              <a:t> </a:t>
            </a:r>
            <a:r>
              <a:rPr lang="es-ES" altLang="es-CO" dirty="0">
                <a:solidFill>
                  <a:srgbClr val="000000"/>
                </a:solidFill>
                <a:latin typeface="Arial" pitchFamily="34" charset="0"/>
                <a:cs typeface="Arial" pitchFamily="34" charset="0"/>
              </a:rPr>
              <a:t>10% del valor mayor valor a pagar o menor saldo a favor</a:t>
            </a:r>
          </a:p>
          <a:p>
            <a:pPr algn="just" eaLnBrk="1" hangingPunct="1"/>
            <a:endParaRPr lang="es-ES" altLang="es-CO" b="1" dirty="0">
              <a:solidFill>
                <a:srgbClr val="FF0000"/>
              </a:solidFill>
              <a:latin typeface="Arial" pitchFamily="34" charset="0"/>
              <a:cs typeface="Arial" pitchFamily="34" charset="0"/>
            </a:endParaRPr>
          </a:p>
        </p:txBody>
      </p:sp>
      <p:cxnSp>
        <p:nvCxnSpPr>
          <p:cNvPr id="73" name="72 Conector recto de flecha"/>
          <p:cNvCxnSpPr>
            <a:stCxn id="25" idx="2"/>
          </p:cNvCxnSpPr>
          <p:nvPr/>
        </p:nvCxnSpPr>
        <p:spPr>
          <a:xfrm flipH="1">
            <a:off x="2843808" y="4136886"/>
            <a:ext cx="1728192" cy="898356"/>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pic>
        <p:nvPicPr>
          <p:cNvPr id="1026" name="Picture 2" descr="gifs-animados-flechas-manitas-senalizadores-0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70645" y="1962280"/>
            <a:ext cx="504056" cy="1063559"/>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p:cNvSpPr>
            <a:spLocks noChangeArrowheads="1"/>
          </p:cNvSpPr>
          <p:nvPr/>
        </p:nvSpPr>
        <p:spPr bwMode="auto">
          <a:xfrm>
            <a:off x="3707904" y="3429000"/>
            <a:ext cx="1728192" cy="707886"/>
          </a:xfrm>
          <a:prstGeom prst="rect">
            <a:avLst/>
          </a:prstGeom>
          <a:solidFill>
            <a:srgbClr val="CCFF99"/>
          </a:solidFill>
          <a:ln w="9525">
            <a:solidFill>
              <a:srgbClr val="000000"/>
            </a:solidFill>
            <a:miter lim="800000"/>
            <a:headEnd/>
            <a:tailEnd/>
          </a:ln>
          <a:extLst/>
        </p:spPr>
        <p:txBody>
          <a:bodyPr wrap="square">
            <a:spAutoFit/>
          </a:bodyPr>
          <a:lstStyle/>
          <a:p>
            <a:pPr algn="ctr" eaLnBrk="1" hangingPunct="1"/>
            <a:r>
              <a:rPr lang="es-ES" altLang="es-CO" sz="2000" b="1" dirty="0">
                <a:solidFill>
                  <a:srgbClr val="000000"/>
                </a:solidFill>
                <a:latin typeface="Arial" pitchFamily="34" charset="0"/>
                <a:cs typeface="Arial" pitchFamily="34" charset="0"/>
              </a:rPr>
              <a:t>Sanción</a:t>
            </a:r>
          </a:p>
          <a:p>
            <a:pPr algn="ctr" eaLnBrk="1" hangingPunct="1"/>
            <a:r>
              <a:rPr lang="es-ES" altLang="es-CO" sz="2000" b="1" dirty="0">
                <a:solidFill>
                  <a:srgbClr val="000000"/>
                </a:solidFill>
                <a:latin typeface="Arial" pitchFamily="34" charset="0"/>
                <a:cs typeface="Arial" pitchFamily="34" charset="0"/>
              </a:rPr>
              <a:t>Art. 644 E.T. </a:t>
            </a:r>
            <a:endParaRPr lang="es-ES" altLang="es-CO" sz="2000" b="1" dirty="0">
              <a:latin typeface="Arial" pitchFamily="34" charset="0"/>
              <a:cs typeface="Arial" pitchFamily="34" charset="0"/>
            </a:endParaRPr>
          </a:p>
        </p:txBody>
      </p:sp>
      <p:cxnSp>
        <p:nvCxnSpPr>
          <p:cNvPr id="28" name="27 Conector recto de flecha"/>
          <p:cNvCxnSpPr>
            <a:stCxn id="25" idx="2"/>
          </p:cNvCxnSpPr>
          <p:nvPr/>
        </p:nvCxnSpPr>
        <p:spPr>
          <a:xfrm>
            <a:off x="4572000" y="4136886"/>
            <a:ext cx="1512168" cy="898356"/>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sp>
        <p:nvSpPr>
          <p:cNvPr id="35" name="1 Título"/>
          <p:cNvSpPr txBox="1">
            <a:spLocks/>
          </p:cNvSpPr>
          <p:nvPr/>
        </p:nvSpPr>
        <p:spPr>
          <a:xfrm>
            <a:off x="3275856" y="5517232"/>
            <a:ext cx="2448271" cy="1080120"/>
          </a:xfrm>
          <a:prstGeom prst="rect">
            <a:avLst/>
          </a:prstGeom>
          <a:ln cmpd="sng">
            <a:solidFill>
              <a:srgbClr val="FF0000"/>
            </a:solidFill>
            <a:prstDash val="dash"/>
          </a:ln>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600" dirty="0">
                <a:solidFill>
                  <a:schemeClr val="tx1">
                    <a:lumMod val="95000"/>
                    <a:lumOff val="5000"/>
                  </a:schemeClr>
                </a:solidFill>
                <a:latin typeface="Arial" pitchFamily="34" charset="0"/>
                <a:cs typeface="Arial" pitchFamily="34" charset="0"/>
              </a:rPr>
              <a:t>Cuando la corrección no modifique la liquidación privada, no procede sanción alguna.</a:t>
            </a:r>
          </a:p>
        </p:txBody>
      </p:sp>
    </p:spTree>
    <p:extLst>
      <p:ext uri="{BB962C8B-B14F-4D97-AF65-F5344CB8AC3E}">
        <p14:creationId xmlns:p14="http://schemas.microsoft.com/office/powerpoint/2010/main" val="19508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barn(inVertical)">
                                      <p:cBhvr>
                                        <p:cTn id="24" dur="500"/>
                                        <p:tgtEl>
                                          <p:spTgt spid="7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80">
                                          <p:stCondLst>
                                            <p:cond delay="0"/>
                                          </p:stCondLst>
                                        </p:cTn>
                                        <p:tgtEl>
                                          <p:spTgt spid="35"/>
                                        </p:tgtEl>
                                      </p:cBhvr>
                                    </p:animEffect>
                                    <p:anim calcmode="lin" valueType="num">
                                      <p:cBhvr>
                                        <p:cTn id="4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6" dur="26">
                                          <p:stCondLst>
                                            <p:cond delay="650"/>
                                          </p:stCondLst>
                                        </p:cTn>
                                        <p:tgtEl>
                                          <p:spTgt spid="35"/>
                                        </p:tgtEl>
                                      </p:cBhvr>
                                      <p:to x="100000" y="60000"/>
                                    </p:animScale>
                                    <p:animScale>
                                      <p:cBhvr>
                                        <p:cTn id="47" dur="166" decel="50000">
                                          <p:stCondLst>
                                            <p:cond delay="676"/>
                                          </p:stCondLst>
                                        </p:cTn>
                                        <p:tgtEl>
                                          <p:spTgt spid="35"/>
                                        </p:tgtEl>
                                      </p:cBhvr>
                                      <p:to x="100000" y="100000"/>
                                    </p:animScale>
                                    <p:animScale>
                                      <p:cBhvr>
                                        <p:cTn id="48" dur="26">
                                          <p:stCondLst>
                                            <p:cond delay="1312"/>
                                          </p:stCondLst>
                                        </p:cTn>
                                        <p:tgtEl>
                                          <p:spTgt spid="35"/>
                                        </p:tgtEl>
                                      </p:cBhvr>
                                      <p:to x="100000" y="80000"/>
                                    </p:animScale>
                                    <p:animScale>
                                      <p:cBhvr>
                                        <p:cTn id="49" dur="166" decel="50000">
                                          <p:stCondLst>
                                            <p:cond delay="1338"/>
                                          </p:stCondLst>
                                        </p:cTn>
                                        <p:tgtEl>
                                          <p:spTgt spid="35"/>
                                        </p:tgtEl>
                                      </p:cBhvr>
                                      <p:to x="100000" y="100000"/>
                                    </p:animScale>
                                    <p:animScale>
                                      <p:cBhvr>
                                        <p:cTn id="50" dur="26">
                                          <p:stCondLst>
                                            <p:cond delay="1642"/>
                                          </p:stCondLst>
                                        </p:cTn>
                                        <p:tgtEl>
                                          <p:spTgt spid="35"/>
                                        </p:tgtEl>
                                      </p:cBhvr>
                                      <p:to x="100000" y="90000"/>
                                    </p:animScale>
                                    <p:animScale>
                                      <p:cBhvr>
                                        <p:cTn id="51" dur="166" decel="50000">
                                          <p:stCondLst>
                                            <p:cond delay="1668"/>
                                          </p:stCondLst>
                                        </p:cTn>
                                        <p:tgtEl>
                                          <p:spTgt spid="35"/>
                                        </p:tgtEl>
                                      </p:cBhvr>
                                      <p:to x="100000" y="100000"/>
                                    </p:animScale>
                                    <p:animScale>
                                      <p:cBhvr>
                                        <p:cTn id="52" dur="26">
                                          <p:stCondLst>
                                            <p:cond delay="1808"/>
                                          </p:stCondLst>
                                        </p:cTn>
                                        <p:tgtEl>
                                          <p:spTgt spid="35"/>
                                        </p:tgtEl>
                                      </p:cBhvr>
                                      <p:to x="100000" y="95000"/>
                                    </p:animScale>
                                    <p:animScale>
                                      <p:cBhvr>
                                        <p:cTn id="53"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32" grpId="0" animBg="1"/>
      <p:bldP spid="49" grpId="0" animBg="1"/>
      <p:bldP spid="25"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29040688"/>
              </p:ext>
            </p:extLst>
          </p:nvPr>
        </p:nvGraphicFramePr>
        <p:xfrm>
          <a:off x="971600" y="1484784"/>
          <a:ext cx="7200800" cy="2554605"/>
        </p:xfrm>
        <a:graphic>
          <a:graphicData uri="http://schemas.openxmlformats.org/drawingml/2006/table">
            <a:tbl>
              <a:tblPr>
                <a:tableStyleId>{5C22544A-7EE6-4342-B048-85BDC9FD1C3A}</a:tableStyleId>
              </a:tblPr>
              <a:tblGrid>
                <a:gridCol w="5485515">
                  <a:extLst>
                    <a:ext uri="{9D8B030D-6E8A-4147-A177-3AD203B41FA5}">
                      <a16:colId xmlns:a16="http://schemas.microsoft.com/office/drawing/2014/main" val="20000"/>
                    </a:ext>
                  </a:extLst>
                </a:gridCol>
                <a:gridCol w="1715285">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a:effectLst/>
                          <a:latin typeface="Arial" pitchFamily="34" charset="0"/>
                          <a:cs typeface="Arial" pitchFamily="34" charset="0"/>
                        </a:rPr>
                        <a:t>Impuesto de Renta -2014</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F.V. y Presentación</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a:effectLst/>
                          <a:latin typeface="Arial" pitchFamily="34" charset="0"/>
                          <a:cs typeface="Arial" pitchFamily="34" charset="0"/>
                        </a:rPr>
                        <a:t>Abr 20-2015</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0500">
                <a:tc>
                  <a:txBody>
                    <a:bodyPr/>
                    <a:lstStyle/>
                    <a:p>
                      <a:pPr algn="l" fontAlgn="b"/>
                      <a:r>
                        <a:rPr lang="es-CO" sz="1800" u="none" strike="noStrike" dirty="0" err="1">
                          <a:effectLst/>
                          <a:latin typeface="Arial" pitchFamily="34" charset="0"/>
                          <a:cs typeface="Arial" pitchFamily="34" charset="0"/>
                        </a:rPr>
                        <a:t>F.Corrección</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a:effectLst/>
                          <a:latin typeface="Arial" pitchFamily="34" charset="0"/>
                          <a:cs typeface="Arial" pitchFamily="34" charset="0"/>
                        </a:rPr>
                        <a:t>Mayo 6 de 2016</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90500">
                <a:tc>
                  <a:txBody>
                    <a:bodyPr/>
                    <a:lstStyle/>
                    <a:p>
                      <a:pPr algn="l" fontAlgn="b"/>
                      <a:r>
                        <a:rPr lang="es-CO" sz="1800" u="none" strike="noStrike" dirty="0">
                          <a:effectLst/>
                          <a:latin typeface="Arial" pitchFamily="34" charset="0"/>
                          <a:cs typeface="Arial" pitchFamily="34" charset="0"/>
                        </a:rPr>
                        <a:t>ingresos netos</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350.765.000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190500">
                <a:tc>
                  <a:txBody>
                    <a:bodyPr/>
                    <a:lstStyle/>
                    <a:p>
                      <a:pPr algn="l" fontAlgn="b"/>
                      <a:r>
                        <a:rPr lang="es-CO" sz="1800" u="none" strike="noStrike">
                          <a:effectLst/>
                          <a:latin typeface="Arial" pitchFamily="34" charset="0"/>
                          <a:cs typeface="Arial" pitchFamily="34" charset="0"/>
                        </a:rPr>
                        <a:t>Costos y deducciones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270.043.000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190500">
                <a:tc>
                  <a:txBody>
                    <a:bodyPr/>
                    <a:lstStyle/>
                    <a:p>
                      <a:pPr algn="l" fontAlgn="b"/>
                      <a:r>
                        <a:rPr lang="es-CO" sz="1800" u="none" strike="noStrike">
                          <a:effectLst/>
                          <a:latin typeface="Arial" pitchFamily="34" charset="0"/>
                          <a:cs typeface="Arial" pitchFamily="34" charset="0"/>
                        </a:rPr>
                        <a:t>Renta liquida ordinaria</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80.722.000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190500">
                <a:tc>
                  <a:txBody>
                    <a:bodyPr/>
                    <a:lstStyle/>
                    <a:p>
                      <a:pPr algn="l" fontAlgn="b"/>
                      <a:r>
                        <a:rPr lang="es-CO" sz="1800" u="none" strike="noStrike">
                          <a:effectLst/>
                          <a:latin typeface="Arial" pitchFamily="34" charset="0"/>
                          <a:cs typeface="Arial" pitchFamily="34" charset="0"/>
                        </a:rPr>
                        <a:t>Renta presuntiva</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60.000.000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190500">
                <a:tc>
                  <a:txBody>
                    <a:bodyPr/>
                    <a:lstStyle/>
                    <a:p>
                      <a:pPr algn="l" fontAlgn="b"/>
                      <a:r>
                        <a:rPr lang="es-CO" sz="1800" b="1" u="none" strike="noStrike">
                          <a:effectLst/>
                          <a:latin typeface="Arial" pitchFamily="34" charset="0"/>
                          <a:cs typeface="Arial" pitchFamily="34" charset="0"/>
                        </a:rPr>
                        <a:t>Renta liquida gravable</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80.722.000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190500">
                <a:tc>
                  <a:txBody>
                    <a:bodyPr/>
                    <a:lstStyle/>
                    <a:p>
                      <a:pPr algn="l" fontAlgn="b"/>
                      <a:r>
                        <a:rPr lang="es-CO" sz="1800" u="none" strike="noStrike" dirty="0">
                          <a:effectLst/>
                          <a:latin typeface="Arial" pitchFamily="34" charset="0"/>
                          <a:cs typeface="Arial" pitchFamily="34" charset="0"/>
                        </a:rPr>
                        <a:t>Impuesto de renta</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20.180.000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939034109"/>
              </p:ext>
            </p:extLst>
          </p:nvPr>
        </p:nvGraphicFramePr>
        <p:xfrm>
          <a:off x="971600" y="4509120"/>
          <a:ext cx="7200800" cy="1419225"/>
        </p:xfrm>
        <a:graphic>
          <a:graphicData uri="http://schemas.openxmlformats.org/drawingml/2006/table">
            <a:tbl>
              <a:tblPr>
                <a:tableStyleId>{5C22544A-7EE6-4342-B048-85BDC9FD1C3A}</a:tableStyleId>
              </a:tblPr>
              <a:tblGrid>
                <a:gridCol w="5485515">
                  <a:extLst>
                    <a:ext uri="{9D8B030D-6E8A-4147-A177-3AD203B41FA5}">
                      <a16:colId xmlns:a16="http://schemas.microsoft.com/office/drawing/2014/main" val="20000"/>
                    </a:ext>
                  </a:extLst>
                </a:gridCol>
                <a:gridCol w="1715285">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a:effectLst/>
                          <a:latin typeface="Arial" pitchFamily="34" charset="0"/>
                          <a:cs typeface="Arial" pitchFamily="34" charset="0"/>
                        </a:rPr>
                        <a:t>Liquidación extemporaneidad plena (art. 641 E.T.)</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Meses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dirty="0">
                          <a:effectLst/>
                          <a:latin typeface="Arial" pitchFamily="34" charset="0"/>
                          <a:cs typeface="Arial" pitchFamily="34" charset="0"/>
                        </a:rPr>
                        <a:t>13</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0500">
                <a:tc>
                  <a:txBody>
                    <a:bodyPr/>
                    <a:lstStyle/>
                    <a:p>
                      <a:pPr algn="l" fontAlgn="b"/>
                      <a:r>
                        <a:rPr lang="es-CO" sz="1800" u="none" strike="noStrike">
                          <a:effectLst/>
                          <a:latin typeface="Arial" pitchFamily="34" charset="0"/>
                          <a:cs typeface="Arial" pitchFamily="34" charset="0"/>
                        </a:rPr>
                        <a:t>Sanción</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13.117.000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90500">
                <a:tc>
                  <a:txBody>
                    <a:bodyPr/>
                    <a:lstStyle/>
                    <a:p>
                      <a:pPr algn="l" fontAlgn="b"/>
                      <a:r>
                        <a:rPr lang="es-CO" sz="1800" u="none" strike="noStrike" dirty="0">
                          <a:effectLst/>
                          <a:latin typeface="Arial" pitchFamily="34" charset="0"/>
                          <a:cs typeface="Arial" pitchFamily="34" charset="0"/>
                        </a:rPr>
                        <a:t>Limitada al 2% </a:t>
                      </a:r>
                      <a:r>
                        <a:rPr lang="es-CO" sz="1400" b="1" u="none" strike="noStrike" dirty="0">
                          <a:effectLst/>
                          <a:latin typeface="Arial" pitchFamily="34" charset="0"/>
                          <a:cs typeface="Arial" pitchFamily="34" charset="0"/>
                          <a:hlinkClick r:id="rId2" action="ppaction://hlinksldjump"/>
                        </a:rPr>
                        <a:t>(</a:t>
                      </a:r>
                      <a:r>
                        <a:rPr lang="es-CO" sz="1400" b="1" u="none" strike="noStrike" dirty="0" err="1">
                          <a:effectLst/>
                          <a:latin typeface="Arial" pitchFamily="34" charset="0"/>
                          <a:cs typeface="Arial" pitchFamily="34" charset="0"/>
                          <a:hlinkClick r:id="rId2" action="ppaction://hlinksldjump"/>
                        </a:rPr>
                        <a:t>parag</a:t>
                      </a:r>
                      <a:r>
                        <a:rPr lang="es-CO" sz="1400" b="1" u="none" strike="noStrike" dirty="0">
                          <a:effectLst/>
                          <a:latin typeface="Arial" pitchFamily="34" charset="0"/>
                          <a:cs typeface="Arial" pitchFamily="34" charset="0"/>
                          <a:hlinkClick r:id="rId2" action="ppaction://hlinksldjump"/>
                        </a:rPr>
                        <a:t>.</a:t>
                      </a:r>
                      <a:r>
                        <a:rPr lang="es-CO" sz="1400" b="1" u="none" strike="noStrike" baseline="0" dirty="0">
                          <a:effectLst/>
                          <a:latin typeface="Arial" pitchFamily="34" charset="0"/>
                          <a:cs typeface="Arial" pitchFamily="34" charset="0"/>
                          <a:hlinkClick r:id="rId2" action="ppaction://hlinksldjump"/>
                        </a:rPr>
                        <a:t> 2 art. 588 E.T)</a:t>
                      </a:r>
                      <a:endParaRPr lang="es-CO"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262.340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190500">
                <a:tc>
                  <a:txBody>
                    <a:bodyPr/>
                    <a:lstStyle/>
                    <a:p>
                      <a:pPr algn="l" fontAlgn="b"/>
                      <a:r>
                        <a:rPr lang="es-CO" sz="1800" b="1" u="none" strike="noStrike">
                          <a:effectLst/>
                          <a:latin typeface="Arial" pitchFamily="34" charset="0"/>
                          <a:cs typeface="Arial" pitchFamily="34" charset="0"/>
                        </a:rPr>
                        <a:t>Sanción final (mínima)</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297.530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bl>
          </a:graphicData>
        </a:graphic>
      </p:graphicFrame>
      <p:sp>
        <p:nvSpPr>
          <p:cNvPr id="5" name="6 CuadroTexto"/>
          <p:cNvSpPr txBox="1">
            <a:spLocks noChangeArrowheads="1"/>
          </p:cNvSpPr>
          <p:nvPr/>
        </p:nvSpPr>
        <p:spPr bwMode="auto">
          <a:xfrm>
            <a:off x="1115616" y="44624"/>
            <a:ext cx="7128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s-ES" altLang="es-CO" sz="2000" b="1" dirty="0">
                <a:latin typeface="Arial" charset="0"/>
              </a:rPr>
              <a:t>Corrección de una declaración de renta por firma de contador o revisor fiscal</a:t>
            </a:r>
          </a:p>
          <a:p>
            <a:pPr algn="ctr" eaLnBrk="1" hangingPunct="1"/>
            <a:r>
              <a:rPr lang="es-ES" altLang="es-CO" sz="2000" b="1" dirty="0">
                <a:latin typeface="Arial" charset="0"/>
              </a:rPr>
              <a:t>Art. 588 E.T.</a:t>
            </a:r>
          </a:p>
        </p:txBody>
      </p:sp>
    </p:spTree>
    <p:extLst>
      <p:ext uri="{BB962C8B-B14F-4D97-AF65-F5344CB8AC3E}">
        <p14:creationId xmlns:p14="http://schemas.microsoft.com/office/powerpoint/2010/main" val="20785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28508661"/>
              </p:ext>
            </p:extLst>
          </p:nvPr>
        </p:nvGraphicFramePr>
        <p:xfrm>
          <a:off x="539552" y="208746"/>
          <a:ext cx="8280920" cy="3973830"/>
        </p:xfrm>
        <a:graphic>
          <a:graphicData uri="http://schemas.openxmlformats.org/drawingml/2006/table">
            <a:tbl>
              <a:tblPr>
                <a:tableStyleId>{5C22544A-7EE6-4342-B048-85BDC9FD1C3A}</a:tableStyleId>
              </a:tblPr>
              <a:tblGrid>
                <a:gridCol w="6308343">
                  <a:extLst>
                    <a:ext uri="{9D8B030D-6E8A-4147-A177-3AD203B41FA5}">
                      <a16:colId xmlns:a16="http://schemas.microsoft.com/office/drawing/2014/main" val="20000"/>
                    </a:ext>
                  </a:extLst>
                </a:gridCol>
                <a:gridCol w="1972577">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a:effectLst/>
                          <a:latin typeface="Arial" pitchFamily="34" charset="0"/>
                          <a:cs typeface="Arial" pitchFamily="34" charset="0"/>
                        </a:rPr>
                        <a:t>IVA - 01-2015</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F.V. y Presentación</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a:effectLst/>
                          <a:latin typeface="Arial" pitchFamily="34" charset="0"/>
                          <a:cs typeface="Arial" pitchFamily="34" charset="0"/>
                        </a:rPr>
                        <a:t>Mar 20-2015</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0500">
                <a:tc>
                  <a:txBody>
                    <a:bodyPr/>
                    <a:lstStyle/>
                    <a:p>
                      <a:pPr algn="l" fontAlgn="b"/>
                      <a:r>
                        <a:rPr lang="es-CO" sz="1800" u="none" strike="noStrike" dirty="0">
                          <a:effectLst/>
                          <a:latin typeface="Arial" pitchFamily="34" charset="0"/>
                          <a:cs typeface="Arial" pitchFamily="34" charset="0"/>
                        </a:rPr>
                        <a:t>F. Corrección</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a:effectLst/>
                          <a:latin typeface="Arial" pitchFamily="34" charset="0"/>
                          <a:cs typeface="Arial" pitchFamily="34" charset="0"/>
                        </a:rPr>
                        <a:t>Mayo 6 de 2016</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90500">
                <a:tc>
                  <a:txBody>
                    <a:bodyPr/>
                    <a:lstStyle/>
                    <a:p>
                      <a:pPr algn="l" fontAlgn="b"/>
                      <a:r>
                        <a:rPr lang="es-CO" sz="1800" u="none" strike="noStrike">
                          <a:effectLst/>
                          <a:latin typeface="Arial" pitchFamily="34" charset="0"/>
                          <a:cs typeface="Arial" pitchFamily="34" charset="0"/>
                        </a:rPr>
                        <a:t>ingresos brutos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3.251.000.000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190500">
                <a:tc>
                  <a:txBody>
                    <a:bodyPr/>
                    <a:lstStyle/>
                    <a:p>
                      <a:pPr algn="l" fontAlgn="b"/>
                      <a:r>
                        <a:rPr lang="es-CO" sz="1800" u="none" strike="noStrike" dirty="0">
                          <a:effectLst/>
                          <a:latin typeface="Arial" pitchFamily="34" charset="0"/>
                          <a:cs typeface="Arial" pitchFamily="34" charset="0"/>
                        </a:rPr>
                        <a:t>Iva generado al 16%</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448.000.000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190500">
                <a:tc>
                  <a:txBody>
                    <a:bodyPr/>
                    <a:lstStyle/>
                    <a:p>
                      <a:pPr algn="l" fontAlgn="b"/>
                      <a:r>
                        <a:rPr lang="es-CO" sz="1800" u="none" strike="noStrike">
                          <a:effectLst/>
                          <a:latin typeface="Arial" pitchFamily="34" charset="0"/>
                          <a:cs typeface="Arial" pitchFamily="34" charset="0"/>
                        </a:rPr>
                        <a:t>Total impuestos descontables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510.000.000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190500">
                <a:tc>
                  <a:txBody>
                    <a:bodyPr/>
                    <a:lstStyle/>
                    <a:p>
                      <a:pPr algn="l" fontAlgn="b"/>
                      <a:r>
                        <a:rPr lang="es-CO" sz="1800" b="1" u="none" strike="noStrike" dirty="0">
                          <a:effectLst/>
                          <a:latin typeface="Arial" pitchFamily="34" charset="0"/>
                          <a:cs typeface="Arial" pitchFamily="34" charset="0"/>
                        </a:rPr>
                        <a:t>Saldo a pagar del periodo fiscal</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190500">
                <a:tc>
                  <a:txBody>
                    <a:bodyPr/>
                    <a:lstStyle/>
                    <a:p>
                      <a:pPr algn="l" fontAlgn="b"/>
                      <a:r>
                        <a:rPr lang="es-CO" sz="1800" b="1" u="none" strike="noStrike">
                          <a:effectLst/>
                          <a:latin typeface="Arial" pitchFamily="34" charset="0"/>
                          <a:cs typeface="Arial" pitchFamily="34" charset="0"/>
                        </a:rPr>
                        <a:t>Saldo a favor del periodo fiscal</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62.000.000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190500">
                <a:tc>
                  <a:txBody>
                    <a:bodyPr/>
                    <a:lstStyle/>
                    <a:p>
                      <a:pPr algn="l" fontAlgn="b"/>
                      <a:r>
                        <a:rPr lang="es-CO" sz="1800" u="none" strike="noStrike" dirty="0">
                          <a:effectLst/>
                          <a:latin typeface="Arial" pitchFamily="34" charset="0"/>
                          <a:cs typeface="Arial" pitchFamily="34" charset="0"/>
                        </a:rPr>
                        <a:t>Saldo a favor del periodo fiscal anterior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12.500.000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190500">
                <a:tc>
                  <a:txBody>
                    <a:bodyPr/>
                    <a:lstStyle/>
                    <a:p>
                      <a:pPr algn="l" fontAlgn="b"/>
                      <a:r>
                        <a:rPr lang="es-CO" sz="1800" u="none" strike="noStrike" dirty="0">
                          <a:effectLst/>
                          <a:latin typeface="Arial" pitchFamily="34" charset="0"/>
                          <a:cs typeface="Arial" pitchFamily="34" charset="0"/>
                        </a:rPr>
                        <a:t>Retenciones de </a:t>
                      </a:r>
                      <a:r>
                        <a:rPr lang="es-CO" sz="1800" u="none" strike="noStrike" dirty="0" err="1">
                          <a:effectLst/>
                          <a:latin typeface="Arial" pitchFamily="34" charset="0"/>
                          <a:cs typeface="Arial" pitchFamily="34" charset="0"/>
                        </a:rPr>
                        <a:t>iva</a:t>
                      </a:r>
                      <a:r>
                        <a:rPr lang="es-CO" sz="1800" u="none" strike="noStrike" dirty="0">
                          <a:effectLst/>
                          <a:latin typeface="Arial" pitchFamily="34" charset="0"/>
                          <a:cs typeface="Arial" pitchFamily="34" charset="0"/>
                        </a:rPr>
                        <a:t> que le practicaron</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a:effectLst/>
                          <a:latin typeface="Arial" pitchFamily="34" charset="0"/>
                          <a:cs typeface="Arial" pitchFamily="34" charset="0"/>
                        </a:rPr>
                        <a:t>4.000.000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9"/>
                  </a:ext>
                </a:extLst>
              </a:tr>
              <a:tr h="190500">
                <a:tc>
                  <a:txBody>
                    <a:bodyPr/>
                    <a:lstStyle/>
                    <a:p>
                      <a:pPr algn="l" fontAlgn="b"/>
                      <a:r>
                        <a:rPr lang="es-CO" sz="1800" b="1" u="none" strike="noStrike" dirty="0">
                          <a:effectLst/>
                          <a:latin typeface="Arial" pitchFamily="34" charset="0"/>
                          <a:cs typeface="Arial" pitchFamily="34" charset="0"/>
                        </a:rPr>
                        <a:t>Saldo a pagar por impuesto</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10"/>
                  </a:ext>
                </a:extLst>
              </a:tr>
              <a:tr h="190500">
                <a:tc>
                  <a:txBody>
                    <a:bodyPr/>
                    <a:lstStyle/>
                    <a:p>
                      <a:pPr algn="l" fontAlgn="b"/>
                      <a:r>
                        <a:rPr lang="es-CO" sz="1800" u="none" strike="noStrike">
                          <a:effectLst/>
                          <a:latin typeface="Arial" pitchFamily="34" charset="0"/>
                          <a:cs typeface="Arial" pitchFamily="34" charset="0"/>
                        </a:rPr>
                        <a:t>Sanciones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b"/>
                      <a:r>
                        <a:rPr lang="es-CO" sz="1800" u="none" strike="noStrike">
                          <a:effectLst/>
                          <a:latin typeface="Arial" pitchFamily="34" charset="0"/>
                          <a:cs typeface="Arial" pitchFamily="34" charset="0"/>
                        </a:rPr>
                        <a:t>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11"/>
                  </a:ext>
                </a:extLst>
              </a:tr>
              <a:tr h="190500">
                <a:tc>
                  <a:txBody>
                    <a:bodyPr/>
                    <a:lstStyle/>
                    <a:p>
                      <a:pPr algn="l" fontAlgn="b"/>
                      <a:r>
                        <a:rPr lang="es-CO" sz="1800" b="1" u="none" strike="noStrike">
                          <a:effectLst/>
                          <a:latin typeface="Arial" pitchFamily="34" charset="0"/>
                          <a:cs typeface="Arial" pitchFamily="34" charset="0"/>
                        </a:rPr>
                        <a:t>Saldo a pagar por ese periodo</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b"/>
                      <a:r>
                        <a:rPr lang="es-CO" sz="1800" b="1" u="none" strike="noStrike" dirty="0">
                          <a:effectLst/>
                          <a:latin typeface="Arial" pitchFamily="34" charset="0"/>
                          <a:cs typeface="Arial" pitchFamily="34" charset="0"/>
                        </a:rPr>
                        <a:t> </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r h="190500">
                <a:tc>
                  <a:txBody>
                    <a:bodyPr/>
                    <a:lstStyle/>
                    <a:p>
                      <a:pPr algn="l" fontAlgn="b"/>
                      <a:r>
                        <a:rPr lang="es-CO" sz="1800" b="1" u="none" strike="noStrike">
                          <a:effectLst/>
                          <a:latin typeface="Arial" pitchFamily="34" charset="0"/>
                          <a:cs typeface="Arial" pitchFamily="34" charset="0"/>
                        </a:rPr>
                        <a:t>Total saldo a favor por este periodo</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78.500.000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13"/>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06127372"/>
              </p:ext>
            </p:extLst>
          </p:nvPr>
        </p:nvGraphicFramePr>
        <p:xfrm>
          <a:off x="539552" y="4149080"/>
          <a:ext cx="8280920" cy="1419225"/>
        </p:xfrm>
        <a:graphic>
          <a:graphicData uri="http://schemas.openxmlformats.org/drawingml/2006/table">
            <a:tbl>
              <a:tblPr>
                <a:tableStyleId>{5C22544A-7EE6-4342-B048-85BDC9FD1C3A}</a:tableStyleId>
              </a:tblPr>
              <a:tblGrid>
                <a:gridCol w="6308343">
                  <a:extLst>
                    <a:ext uri="{9D8B030D-6E8A-4147-A177-3AD203B41FA5}">
                      <a16:colId xmlns:a16="http://schemas.microsoft.com/office/drawing/2014/main" val="20000"/>
                    </a:ext>
                  </a:extLst>
                </a:gridCol>
                <a:gridCol w="1972577">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a:effectLst/>
                          <a:latin typeface="Arial" pitchFamily="34" charset="0"/>
                          <a:cs typeface="Arial" pitchFamily="34" charset="0"/>
                        </a:rPr>
                        <a:t>Liquidación extemporaneidad plena (art. 641 E.T.)</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Meses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u="none" strike="noStrike" dirty="0">
                          <a:effectLst/>
                          <a:latin typeface="Arial" pitchFamily="34" charset="0"/>
                          <a:cs typeface="Arial" pitchFamily="34" charset="0"/>
                        </a:rPr>
                        <a:t>14</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0500">
                <a:tc>
                  <a:txBody>
                    <a:bodyPr/>
                    <a:lstStyle/>
                    <a:p>
                      <a:pPr algn="l" fontAlgn="b"/>
                      <a:r>
                        <a:rPr lang="es-CO" sz="1800" u="none" strike="noStrike" dirty="0">
                          <a:effectLst/>
                          <a:latin typeface="Arial" pitchFamily="34" charset="0"/>
                          <a:cs typeface="Arial" pitchFamily="34" charset="0"/>
                        </a:rPr>
                        <a:t>Sanción inicial </a:t>
                      </a:r>
                      <a:r>
                        <a:rPr lang="es-CO" sz="1600" b="1" u="none" strike="noStrike" dirty="0">
                          <a:effectLst/>
                          <a:latin typeface="Arial" pitchFamily="34" charset="0"/>
                          <a:cs typeface="Arial" pitchFamily="34" charset="0"/>
                        </a:rPr>
                        <a:t>(0.5% de los ingresos)</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227.570.000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90500">
                <a:tc>
                  <a:txBody>
                    <a:bodyPr/>
                    <a:lstStyle/>
                    <a:p>
                      <a:pPr algn="l" fontAlgn="b"/>
                      <a:r>
                        <a:rPr lang="es-CO" sz="1800" u="none" strike="noStrike">
                          <a:effectLst/>
                          <a:latin typeface="Arial" pitchFamily="34" charset="0"/>
                          <a:cs typeface="Arial" pitchFamily="34" charset="0"/>
                        </a:rPr>
                        <a:t>5% de los ingresos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162.550.000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190500">
                <a:tc>
                  <a:txBody>
                    <a:bodyPr/>
                    <a:lstStyle/>
                    <a:p>
                      <a:pPr algn="l" fontAlgn="b"/>
                      <a:r>
                        <a:rPr lang="es-CO" sz="1800" u="none" strike="noStrike" dirty="0">
                          <a:effectLst/>
                          <a:latin typeface="Arial" pitchFamily="34" charset="0"/>
                          <a:cs typeface="Arial" pitchFamily="34" charset="0"/>
                        </a:rPr>
                        <a:t>Doble del saldo a favor</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157.000.000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44994681"/>
              </p:ext>
            </p:extLst>
          </p:nvPr>
        </p:nvGraphicFramePr>
        <p:xfrm>
          <a:off x="539552" y="5589240"/>
          <a:ext cx="8280920" cy="851535"/>
        </p:xfrm>
        <a:graphic>
          <a:graphicData uri="http://schemas.openxmlformats.org/drawingml/2006/table">
            <a:tbl>
              <a:tblPr>
                <a:tableStyleId>{5C22544A-7EE6-4342-B048-85BDC9FD1C3A}</a:tableStyleId>
              </a:tblPr>
              <a:tblGrid>
                <a:gridCol w="6308343">
                  <a:extLst>
                    <a:ext uri="{9D8B030D-6E8A-4147-A177-3AD203B41FA5}">
                      <a16:colId xmlns:a16="http://schemas.microsoft.com/office/drawing/2014/main" val="20000"/>
                    </a:ext>
                  </a:extLst>
                </a:gridCol>
                <a:gridCol w="1972577">
                  <a:extLst>
                    <a:ext uri="{9D8B030D-6E8A-4147-A177-3AD203B41FA5}">
                      <a16:colId xmlns:a16="http://schemas.microsoft.com/office/drawing/2014/main" val="20001"/>
                    </a:ext>
                  </a:extLst>
                </a:gridCol>
              </a:tblGrid>
              <a:tr h="190500">
                <a:tc gridSpan="2">
                  <a:txBody>
                    <a:bodyPr/>
                    <a:lstStyle/>
                    <a:p>
                      <a:pPr algn="ctr" fontAlgn="b"/>
                      <a:r>
                        <a:rPr lang="es-CO" sz="1800" b="1" u="none" strike="noStrike" dirty="0">
                          <a:effectLst/>
                          <a:latin typeface="Arial" pitchFamily="34" charset="0"/>
                          <a:cs typeface="Arial" pitchFamily="34" charset="0"/>
                        </a:rPr>
                        <a:t>Liquidación sanción final reducida</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Sanción inicial</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u="none" strike="noStrike" dirty="0">
                          <a:effectLst/>
                          <a:latin typeface="Arial" pitchFamily="34" charset="0"/>
                          <a:cs typeface="Arial" pitchFamily="34" charset="0"/>
                        </a:rPr>
                        <a:t>157.000.000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0500">
                <a:tc>
                  <a:txBody>
                    <a:bodyPr/>
                    <a:lstStyle/>
                    <a:p>
                      <a:pPr algn="l" fontAlgn="b"/>
                      <a:r>
                        <a:rPr lang="es-CO" sz="1800" b="1" u="none" strike="noStrike" dirty="0">
                          <a:effectLst/>
                          <a:latin typeface="Arial" pitchFamily="34" charset="0"/>
                          <a:cs typeface="Arial" pitchFamily="34" charset="0"/>
                        </a:rPr>
                        <a:t>Sanción reducida </a:t>
                      </a:r>
                      <a:r>
                        <a:rPr lang="es-CO" sz="1500" b="1" u="none" strike="noStrike" dirty="0">
                          <a:effectLst/>
                          <a:latin typeface="Arial" pitchFamily="34" charset="0"/>
                          <a:cs typeface="Arial" pitchFamily="34" charset="0"/>
                        </a:rPr>
                        <a:t>(157.000.000x2%)</a:t>
                      </a:r>
                      <a:endParaRPr lang="es-CO" sz="15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r" fontAlgn="b"/>
                      <a:r>
                        <a:rPr lang="es-CO" sz="1800" b="1" u="none" strike="noStrike" dirty="0">
                          <a:effectLst/>
                          <a:latin typeface="Arial" pitchFamily="34" charset="0"/>
                          <a:cs typeface="Arial" pitchFamily="34" charset="0"/>
                        </a:rPr>
                        <a:t>3.140.000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85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03648" y="44624"/>
            <a:ext cx="6264696" cy="1152128"/>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a:solidFill>
                  <a:schemeClr val="tx1">
                    <a:lumMod val="95000"/>
                    <a:lumOff val="5000"/>
                  </a:schemeClr>
                </a:solidFill>
              </a:rPr>
              <a:t>¿Qué puedo corregir por ley anti trámites?</a:t>
            </a:r>
          </a:p>
        </p:txBody>
      </p:sp>
      <p:sp>
        <p:nvSpPr>
          <p:cNvPr id="2" name="1 Rectángulo"/>
          <p:cNvSpPr/>
          <p:nvPr/>
        </p:nvSpPr>
        <p:spPr>
          <a:xfrm>
            <a:off x="1187624" y="1268760"/>
            <a:ext cx="7056784" cy="6410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latin typeface="Arial" pitchFamily="34" charset="0"/>
                <a:cs typeface="Arial" pitchFamily="34" charset="0"/>
              </a:rPr>
              <a:t>Corrección de errores o inconsistencia</a:t>
            </a:r>
          </a:p>
          <a:p>
            <a:pPr algn="ctr"/>
            <a:r>
              <a:rPr lang="es-CO" sz="2000" b="1" dirty="0">
                <a:solidFill>
                  <a:schemeClr val="tx1">
                    <a:lumMod val="95000"/>
                    <a:lumOff val="5000"/>
                  </a:schemeClr>
                </a:solidFill>
                <a:latin typeface="Arial" pitchFamily="34" charset="0"/>
                <a:cs typeface="Arial" pitchFamily="34" charset="0"/>
              </a:rPr>
              <a:t>Art. 43 Ley 962 de 2005 – Circular 118 DIAN/2005</a:t>
            </a:r>
          </a:p>
        </p:txBody>
      </p:sp>
      <p:sp>
        <p:nvSpPr>
          <p:cNvPr id="6" name="1 Título"/>
          <p:cNvSpPr txBox="1">
            <a:spLocks/>
          </p:cNvSpPr>
          <p:nvPr/>
        </p:nvSpPr>
        <p:spPr>
          <a:xfrm>
            <a:off x="107504" y="2492896"/>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Año o periodo gravable</a:t>
            </a:r>
          </a:p>
        </p:txBody>
      </p:sp>
      <p:sp>
        <p:nvSpPr>
          <p:cNvPr id="3" name="2 Flecha derecha"/>
          <p:cNvSpPr/>
          <p:nvPr/>
        </p:nvSpPr>
        <p:spPr>
          <a:xfrm>
            <a:off x="2627784" y="2708920"/>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1 Título"/>
          <p:cNvSpPr txBox="1">
            <a:spLocks/>
          </p:cNvSpPr>
          <p:nvPr/>
        </p:nvSpPr>
        <p:spPr>
          <a:xfrm>
            <a:off x="3131840" y="2492896"/>
            <a:ext cx="2304256" cy="792088"/>
          </a:xfrm>
          <a:prstGeom prst="rect">
            <a:avLst/>
          </a:prstGeom>
          <a:ln>
            <a:solidFill>
              <a:srgbClr val="33CC33"/>
            </a:solidFill>
          </a:ln>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Imputación o arrastres de saldos a favor periodo anterior</a:t>
            </a:r>
          </a:p>
        </p:txBody>
      </p:sp>
      <p:sp>
        <p:nvSpPr>
          <p:cNvPr id="9" name="8 Flecha derecha"/>
          <p:cNvSpPr/>
          <p:nvPr/>
        </p:nvSpPr>
        <p:spPr>
          <a:xfrm>
            <a:off x="5652120" y="2708920"/>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1 Título"/>
          <p:cNvSpPr txBox="1">
            <a:spLocks/>
          </p:cNvSpPr>
          <p:nvPr/>
        </p:nvSpPr>
        <p:spPr>
          <a:xfrm>
            <a:off x="6156176" y="2492896"/>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Errores de transcripción</a:t>
            </a:r>
          </a:p>
        </p:txBody>
      </p:sp>
      <p:sp>
        <p:nvSpPr>
          <p:cNvPr id="11" name="10 Flecha derecha"/>
          <p:cNvSpPr/>
          <p:nvPr/>
        </p:nvSpPr>
        <p:spPr>
          <a:xfrm rot="5400000">
            <a:off x="7110282" y="3483006"/>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 Título"/>
          <p:cNvSpPr txBox="1">
            <a:spLocks/>
          </p:cNvSpPr>
          <p:nvPr/>
        </p:nvSpPr>
        <p:spPr>
          <a:xfrm>
            <a:off x="6156176" y="4005064"/>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Dirección, NIT o código actividad</a:t>
            </a:r>
          </a:p>
        </p:txBody>
      </p:sp>
      <p:sp>
        <p:nvSpPr>
          <p:cNvPr id="13" name="1 Título"/>
          <p:cNvSpPr txBox="1">
            <a:spLocks/>
          </p:cNvSpPr>
          <p:nvPr/>
        </p:nvSpPr>
        <p:spPr>
          <a:xfrm>
            <a:off x="3131840" y="4005064"/>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Concepto del tributo</a:t>
            </a:r>
          </a:p>
        </p:txBody>
      </p:sp>
      <p:sp>
        <p:nvSpPr>
          <p:cNvPr id="14" name="13 Flecha derecha"/>
          <p:cNvSpPr/>
          <p:nvPr/>
        </p:nvSpPr>
        <p:spPr>
          <a:xfrm rot="10800000">
            <a:off x="5580112" y="4257091"/>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 Título"/>
          <p:cNvSpPr txBox="1">
            <a:spLocks/>
          </p:cNvSpPr>
          <p:nvPr/>
        </p:nvSpPr>
        <p:spPr>
          <a:xfrm>
            <a:off x="107504" y="4005064"/>
            <a:ext cx="2304256" cy="792088"/>
          </a:xfrm>
          <a:prstGeom prst="rect">
            <a:avLst/>
          </a:prstGeom>
          <a:ln>
            <a:solidFill>
              <a:srgbClr val="33CC33"/>
            </a:solidFill>
          </a:ln>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Errores aritméticos que no afecte liquidación privada</a:t>
            </a:r>
          </a:p>
        </p:txBody>
      </p:sp>
      <p:sp>
        <p:nvSpPr>
          <p:cNvPr id="16" name="15 Flecha derecha"/>
          <p:cNvSpPr/>
          <p:nvPr/>
        </p:nvSpPr>
        <p:spPr>
          <a:xfrm rot="10800000">
            <a:off x="2555776" y="4257091"/>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derecha"/>
          <p:cNvSpPr/>
          <p:nvPr/>
        </p:nvSpPr>
        <p:spPr>
          <a:xfrm rot="5400000">
            <a:off x="881590" y="5067182"/>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 Título"/>
          <p:cNvSpPr txBox="1">
            <a:spLocks/>
          </p:cNvSpPr>
          <p:nvPr/>
        </p:nvSpPr>
        <p:spPr>
          <a:xfrm>
            <a:off x="107504" y="5661248"/>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Anticipo de renta</a:t>
            </a:r>
          </a:p>
        </p:txBody>
      </p:sp>
      <p:sp>
        <p:nvSpPr>
          <p:cNvPr id="19" name="18 Flecha derecha"/>
          <p:cNvSpPr/>
          <p:nvPr/>
        </p:nvSpPr>
        <p:spPr>
          <a:xfrm>
            <a:off x="2627784" y="5877272"/>
            <a:ext cx="360040" cy="396044"/>
          </a:xfrm>
          <a:prstGeom prst="rightArrow">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 Título"/>
          <p:cNvSpPr txBox="1">
            <a:spLocks/>
          </p:cNvSpPr>
          <p:nvPr/>
        </p:nvSpPr>
        <p:spPr>
          <a:xfrm>
            <a:off x="3131840" y="5661248"/>
            <a:ext cx="2304256" cy="792088"/>
          </a:xfrm>
          <a:prstGeom prst="rect">
            <a:avLst/>
          </a:prstGeom>
          <a:ln>
            <a:solidFill>
              <a:srgbClr val="33CC33"/>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dirty="0">
                <a:solidFill>
                  <a:schemeClr val="tx1">
                    <a:lumMod val="95000"/>
                    <a:lumOff val="5000"/>
                  </a:schemeClr>
                </a:solidFill>
                <a:latin typeface="Arial" pitchFamily="34" charset="0"/>
                <a:cs typeface="Arial" pitchFamily="34" charset="0"/>
              </a:rPr>
              <a:t>Nombres y apellidos o razón social</a:t>
            </a:r>
          </a:p>
        </p:txBody>
      </p:sp>
    </p:spTree>
    <p:extLst>
      <p:ext uri="{BB962C8B-B14F-4D97-AF65-F5344CB8AC3E}">
        <p14:creationId xmlns:p14="http://schemas.microsoft.com/office/powerpoint/2010/main" val="111431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03648" y="44624"/>
            <a:ext cx="6264696" cy="1152128"/>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a:solidFill>
                  <a:schemeClr val="tx1">
                    <a:lumMod val="95000"/>
                    <a:lumOff val="5000"/>
                  </a:schemeClr>
                </a:solidFill>
              </a:rPr>
              <a:t>¿Aplicación de la Ley anti trámites?</a:t>
            </a:r>
          </a:p>
        </p:txBody>
      </p:sp>
      <p:sp>
        <p:nvSpPr>
          <p:cNvPr id="5" name="4 Rectángulo redondeado"/>
          <p:cNvSpPr/>
          <p:nvPr/>
        </p:nvSpPr>
        <p:spPr>
          <a:xfrm>
            <a:off x="1763688" y="1124744"/>
            <a:ext cx="5472608" cy="641015"/>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latin typeface="Arial" pitchFamily="34" charset="0"/>
                <a:cs typeface="Arial" pitchFamily="34" charset="0"/>
              </a:rPr>
              <a:t>Corrección de errores o inconsistencias</a:t>
            </a:r>
          </a:p>
        </p:txBody>
      </p:sp>
      <p:pic>
        <p:nvPicPr>
          <p:cNvPr id="9218" name="Picture 2" descr="Gifs ANimados Flechas (18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6844">
            <a:off x="2808537" y="1621954"/>
            <a:ext cx="174199" cy="163193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51520" y="3212976"/>
            <a:ext cx="2016224" cy="11521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De oficio</a:t>
            </a:r>
          </a:p>
        </p:txBody>
      </p:sp>
      <p:sp>
        <p:nvSpPr>
          <p:cNvPr id="8" name="7 Rectángulo"/>
          <p:cNvSpPr/>
          <p:nvPr/>
        </p:nvSpPr>
        <p:spPr>
          <a:xfrm>
            <a:off x="6372200" y="3212976"/>
            <a:ext cx="2016224" cy="11521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lumMod val="95000"/>
                    <a:lumOff val="5000"/>
                  </a:schemeClr>
                </a:solidFill>
              </a:rPr>
              <a:t>Solicitud de parte</a:t>
            </a:r>
          </a:p>
        </p:txBody>
      </p:sp>
      <p:pic>
        <p:nvPicPr>
          <p:cNvPr id="9" name="Picture 2" descr="Gifs ANimados Flechas (18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9067029">
            <a:off x="5674785" y="1683754"/>
            <a:ext cx="166188" cy="1631935"/>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a la derecha con bandas"/>
          <p:cNvSpPr/>
          <p:nvPr/>
        </p:nvSpPr>
        <p:spPr>
          <a:xfrm rot="5400000">
            <a:off x="971600" y="4653136"/>
            <a:ext cx="504056" cy="360040"/>
          </a:xfrm>
          <a:prstGeom prst="striped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 la derecha con bandas"/>
          <p:cNvSpPr/>
          <p:nvPr/>
        </p:nvSpPr>
        <p:spPr>
          <a:xfrm rot="5400000">
            <a:off x="7236295" y="4653136"/>
            <a:ext cx="504056" cy="360040"/>
          </a:xfrm>
          <a:prstGeom prst="striped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 Título"/>
          <p:cNvSpPr txBox="1">
            <a:spLocks/>
          </p:cNvSpPr>
          <p:nvPr/>
        </p:nvSpPr>
        <p:spPr>
          <a:xfrm>
            <a:off x="35496" y="5301208"/>
            <a:ext cx="2304256" cy="720080"/>
          </a:xfrm>
          <a:prstGeom prst="rect">
            <a:avLst/>
          </a:prstGeom>
          <a:ln>
            <a:solidFill>
              <a:srgbClr val="3333FF"/>
            </a:solidFill>
            <a:prstDash val="dash"/>
          </a:ln>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chemeClr val="tx1">
                    <a:lumMod val="95000"/>
                    <a:lumOff val="5000"/>
                  </a:schemeClr>
                </a:solidFill>
              </a:rPr>
              <a:t>Informa al contribuyente</a:t>
            </a:r>
          </a:p>
        </p:txBody>
      </p:sp>
      <p:sp>
        <p:nvSpPr>
          <p:cNvPr id="13" name="1 Título"/>
          <p:cNvSpPr txBox="1">
            <a:spLocks/>
          </p:cNvSpPr>
          <p:nvPr/>
        </p:nvSpPr>
        <p:spPr>
          <a:xfrm>
            <a:off x="6300192" y="5301208"/>
            <a:ext cx="2304256" cy="720080"/>
          </a:xfrm>
          <a:prstGeom prst="rect">
            <a:avLst/>
          </a:prstGeom>
          <a:ln>
            <a:solidFill>
              <a:srgbClr val="3333FF"/>
            </a:solidFill>
            <a:prstDash val="dash"/>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chemeClr val="tx1">
                    <a:lumMod val="95000"/>
                    <a:lumOff val="5000"/>
                  </a:schemeClr>
                </a:solidFill>
              </a:rPr>
              <a:t>Respuesta</a:t>
            </a:r>
          </a:p>
        </p:txBody>
      </p:sp>
      <p:sp>
        <p:nvSpPr>
          <p:cNvPr id="14" name="1 Título"/>
          <p:cNvSpPr txBox="1">
            <a:spLocks/>
          </p:cNvSpPr>
          <p:nvPr/>
        </p:nvSpPr>
        <p:spPr>
          <a:xfrm>
            <a:off x="3275856" y="6093296"/>
            <a:ext cx="2304256" cy="720080"/>
          </a:xfrm>
          <a:prstGeom prst="rect">
            <a:avLst/>
          </a:prstGeom>
          <a:ln>
            <a:solidFill>
              <a:srgbClr val="33CC33"/>
            </a:solidFill>
            <a:prstDash val="dashDot"/>
          </a:ln>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chemeClr val="tx1">
                    <a:lumMod val="95000"/>
                    <a:lumOff val="5000"/>
                  </a:schemeClr>
                </a:solidFill>
              </a:rPr>
              <a:t>1 mes para objeción</a:t>
            </a:r>
          </a:p>
        </p:txBody>
      </p:sp>
      <p:cxnSp>
        <p:nvCxnSpPr>
          <p:cNvPr id="15" name="14 Conector angular"/>
          <p:cNvCxnSpPr>
            <a:stCxn id="12" idx="2"/>
            <a:endCxn id="14" idx="1"/>
          </p:cNvCxnSpPr>
          <p:nvPr/>
        </p:nvCxnSpPr>
        <p:spPr>
          <a:xfrm rot="16200000" flipH="1">
            <a:off x="2015716" y="5193196"/>
            <a:ext cx="432048" cy="208823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angular"/>
          <p:cNvCxnSpPr>
            <a:stCxn id="13" idx="2"/>
            <a:endCxn id="14" idx="3"/>
          </p:cNvCxnSpPr>
          <p:nvPr/>
        </p:nvCxnSpPr>
        <p:spPr>
          <a:xfrm rot="5400000">
            <a:off x="6300192" y="5301208"/>
            <a:ext cx="432048" cy="187220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5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31640" y="44624"/>
            <a:ext cx="6984776" cy="936104"/>
          </a:xfrm>
          <a:prstGeom prst="rect">
            <a:avLst/>
          </a:prstGeom>
          <a:ln>
            <a:solidFill>
              <a:srgbClr val="3333FF"/>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1">
                    <a:lumMod val="95000"/>
                    <a:lumOff val="5000"/>
                  </a:schemeClr>
                </a:solidFill>
              </a:rPr>
              <a:t>CORRECCIÓN DE LAS DECLARACIONES TRIBUTARIAS</a:t>
            </a:r>
          </a:p>
          <a:p>
            <a:r>
              <a:rPr lang="es-CO" sz="2400" b="1" dirty="0">
                <a:solidFill>
                  <a:schemeClr val="tx1">
                    <a:lumMod val="95000"/>
                    <a:lumOff val="5000"/>
                  </a:schemeClr>
                </a:solidFill>
              </a:rPr>
              <a:t>ART. 589 E.T.</a:t>
            </a:r>
          </a:p>
        </p:txBody>
      </p:sp>
      <p:sp>
        <p:nvSpPr>
          <p:cNvPr id="6" name="6 Rectángulo"/>
          <p:cNvSpPr>
            <a:spLocks noChangeArrowheads="1"/>
          </p:cNvSpPr>
          <p:nvPr/>
        </p:nvSpPr>
        <p:spPr bwMode="auto">
          <a:xfrm>
            <a:off x="1763688" y="980728"/>
            <a:ext cx="6120680" cy="369332"/>
          </a:xfrm>
          <a:prstGeom prst="rect">
            <a:avLst/>
          </a:prstGeom>
          <a:solidFill>
            <a:srgbClr val="CCFF99"/>
          </a:solidFill>
          <a:ln w="9525">
            <a:solidFill>
              <a:srgbClr val="3333FF"/>
            </a:solidFill>
            <a:miter lim="800000"/>
            <a:headEnd/>
            <a:tailEnd/>
          </a:ln>
        </p:spPr>
        <p:txBody>
          <a:bodyPr wrap="square">
            <a:spAutoFit/>
          </a:bodyPr>
          <a:lstStyle/>
          <a:p>
            <a:pPr algn="ctr" eaLnBrk="1" hangingPunct="1"/>
            <a:r>
              <a:rPr lang="es-ES" altLang="es-CO" dirty="0">
                <a:solidFill>
                  <a:srgbClr val="000000"/>
                </a:solidFill>
                <a:latin typeface="Arial" pitchFamily="34" charset="0"/>
                <a:cs typeface="Arial" pitchFamily="34" charset="0"/>
              </a:rPr>
              <a:t>Disminuyendo el impuesto o aumentando el saldo a favor </a:t>
            </a:r>
            <a:endParaRPr lang="es-ES" altLang="es-CO" dirty="0">
              <a:latin typeface="Arial" pitchFamily="34" charset="0"/>
              <a:cs typeface="Arial" pitchFamily="34" charset="0"/>
            </a:endParaRPr>
          </a:p>
        </p:txBody>
      </p:sp>
      <p:sp>
        <p:nvSpPr>
          <p:cNvPr id="7" name="6 Rectángulo"/>
          <p:cNvSpPr>
            <a:spLocks noChangeArrowheads="1"/>
          </p:cNvSpPr>
          <p:nvPr/>
        </p:nvSpPr>
        <p:spPr bwMode="auto">
          <a:xfrm>
            <a:off x="3707904" y="2465574"/>
            <a:ext cx="1728192"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r>
              <a:rPr lang="es-ES" altLang="es-CO" b="1" dirty="0">
                <a:solidFill>
                  <a:srgbClr val="000000"/>
                </a:solidFill>
                <a:latin typeface="Arial" pitchFamily="34" charset="0"/>
                <a:cs typeface="Arial" pitchFamily="34" charset="0"/>
              </a:rPr>
              <a:t>Término</a:t>
            </a:r>
            <a:endParaRPr lang="es-ES" altLang="es-CO" b="1" dirty="0">
              <a:latin typeface="Arial" pitchFamily="34" charset="0"/>
              <a:cs typeface="Arial" pitchFamily="34" charset="0"/>
            </a:endParaRPr>
          </a:p>
        </p:txBody>
      </p:sp>
      <p:sp>
        <p:nvSpPr>
          <p:cNvPr id="9" name="8 Flecha abajo"/>
          <p:cNvSpPr/>
          <p:nvPr/>
        </p:nvSpPr>
        <p:spPr>
          <a:xfrm>
            <a:off x="4427984" y="1350060"/>
            <a:ext cx="288032" cy="99882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10 Conector recto de flecha"/>
          <p:cNvCxnSpPr>
            <a:stCxn id="7" idx="3"/>
            <a:endCxn id="12" idx="1"/>
          </p:cNvCxnSpPr>
          <p:nvPr/>
        </p:nvCxnSpPr>
        <p:spPr>
          <a:xfrm flipV="1">
            <a:off x="5436096" y="1996407"/>
            <a:ext cx="1296144" cy="595486"/>
          </a:xfrm>
          <a:prstGeom prst="straightConnector1">
            <a:avLst/>
          </a:prstGeom>
          <a:ln>
            <a:solidFill>
              <a:srgbClr val="33CC33"/>
            </a:solidFill>
            <a:tailEnd type="arrow"/>
          </a:ln>
        </p:spPr>
        <p:style>
          <a:lnRef idx="2">
            <a:schemeClr val="dk1"/>
          </a:lnRef>
          <a:fillRef idx="0">
            <a:schemeClr val="dk1"/>
          </a:fillRef>
          <a:effectRef idx="1">
            <a:schemeClr val="dk1"/>
          </a:effectRef>
          <a:fontRef idx="minor">
            <a:schemeClr val="tx1"/>
          </a:fontRef>
        </p:style>
      </p:cxnSp>
      <p:sp>
        <p:nvSpPr>
          <p:cNvPr id="12" name="11 Rectángulo"/>
          <p:cNvSpPr>
            <a:spLocks noChangeArrowheads="1"/>
          </p:cNvSpPr>
          <p:nvPr/>
        </p:nvSpPr>
        <p:spPr bwMode="auto">
          <a:xfrm>
            <a:off x="6732240" y="1534742"/>
            <a:ext cx="216024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es-ES" altLang="es-CO" dirty="0">
                <a:solidFill>
                  <a:srgbClr val="000000"/>
                </a:solidFill>
                <a:latin typeface="Arial" pitchFamily="34" charset="0"/>
                <a:cs typeface="Arial" pitchFamily="34" charset="0"/>
              </a:rPr>
              <a:t>Un año desde el plazo máximo para declarar</a:t>
            </a:r>
            <a:endParaRPr lang="es-ES" altLang="es-CO" dirty="0">
              <a:latin typeface="Arial" pitchFamily="34" charset="0"/>
              <a:cs typeface="Arial" pitchFamily="34" charset="0"/>
            </a:endParaRPr>
          </a:p>
        </p:txBody>
      </p:sp>
      <p:cxnSp>
        <p:nvCxnSpPr>
          <p:cNvPr id="13" name="12 Conector recto de flecha"/>
          <p:cNvCxnSpPr>
            <a:stCxn id="7" idx="3"/>
          </p:cNvCxnSpPr>
          <p:nvPr/>
        </p:nvCxnSpPr>
        <p:spPr>
          <a:xfrm>
            <a:off x="5436096" y="2591893"/>
            <a:ext cx="1296144" cy="866170"/>
          </a:xfrm>
          <a:prstGeom prst="straightConnector1">
            <a:avLst/>
          </a:prstGeom>
          <a:ln>
            <a:solidFill>
              <a:srgbClr val="33CC33"/>
            </a:solidFill>
            <a:tailEnd type="arrow"/>
          </a:ln>
        </p:spPr>
        <p:style>
          <a:lnRef idx="2">
            <a:schemeClr val="dk1"/>
          </a:lnRef>
          <a:fillRef idx="0">
            <a:schemeClr val="dk1"/>
          </a:fillRef>
          <a:effectRef idx="1">
            <a:schemeClr val="dk1"/>
          </a:effectRef>
          <a:fontRef idx="minor">
            <a:schemeClr val="tx1"/>
          </a:fontRef>
        </p:style>
      </p:cxnSp>
      <p:sp>
        <p:nvSpPr>
          <p:cNvPr id="15" name="14 Rectángulo"/>
          <p:cNvSpPr>
            <a:spLocks noChangeArrowheads="1"/>
          </p:cNvSpPr>
          <p:nvPr/>
        </p:nvSpPr>
        <p:spPr bwMode="auto">
          <a:xfrm>
            <a:off x="6732240" y="2996952"/>
            <a:ext cx="216024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es-ES" altLang="es-CO" dirty="0">
                <a:solidFill>
                  <a:srgbClr val="000000"/>
                </a:solidFill>
                <a:latin typeface="Arial" pitchFamily="34" charset="0"/>
                <a:cs typeface="Arial" pitchFamily="34" charset="0"/>
              </a:rPr>
              <a:t>Un año después de la corrección</a:t>
            </a:r>
          </a:p>
          <a:p>
            <a:pPr eaLnBrk="1" hangingPunct="1"/>
            <a:endParaRPr lang="es-ES" altLang="es-CO" dirty="0">
              <a:latin typeface="Arial" pitchFamily="34" charset="0"/>
              <a:cs typeface="Arial" pitchFamily="34" charset="0"/>
            </a:endParaRPr>
          </a:p>
        </p:txBody>
      </p:sp>
      <p:cxnSp>
        <p:nvCxnSpPr>
          <p:cNvPr id="21" name="20 Conector recto de flecha"/>
          <p:cNvCxnSpPr/>
          <p:nvPr/>
        </p:nvCxnSpPr>
        <p:spPr>
          <a:xfrm flipH="1">
            <a:off x="1601924" y="980728"/>
            <a:ext cx="17748" cy="1224136"/>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sp>
        <p:nvSpPr>
          <p:cNvPr id="22" name="1 Título"/>
          <p:cNvSpPr txBox="1">
            <a:spLocks/>
          </p:cNvSpPr>
          <p:nvPr/>
        </p:nvSpPr>
        <p:spPr>
          <a:xfrm>
            <a:off x="0" y="2204864"/>
            <a:ext cx="3203848" cy="1800200"/>
          </a:xfrm>
          <a:prstGeom prst="rect">
            <a:avLst/>
          </a:prstGeom>
          <a:ln cmpd="dbl">
            <a:solidFill>
              <a:srgbClr val="3333FF"/>
            </a:solidFill>
            <a:prstDash val="dash"/>
          </a:ln>
        </p:spPr>
        <p:txBody>
          <a:bodyPr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AutoNum type="arabicPeriod"/>
            </a:pPr>
            <a:r>
              <a:rPr lang="es-CO" sz="1800" dirty="0">
                <a:solidFill>
                  <a:schemeClr val="tx1">
                    <a:lumMod val="95000"/>
                    <a:lumOff val="5000"/>
                  </a:schemeClr>
                </a:solidFill>
                <a:latin typeface="Arial" pitchFamily="34" charset="0"/>
                <a:cs typeface="Arial" pitchFamily="34" charset="0"/>
              </a:rPr>
              <a:t>Solicitud escrita con los motivos y argumentos que sustentan la petición.</a:t>
            </a:r>
          </a:p>
          <a:p>
            <a:pPr marL="342900" indent="-342900" algn="l">
              <a:buAutoNum type="arabicPeriod"/>
            </a:pPr>
            <a:r>
              <a:rPr lang="es-CO" sz="1800" dirty="0">
                <a:solidFill>
                  <a:schemeClr val="tx1">
                    <a:lumMod val="95000"/>
                    <a:lumOff val="5000"/>
                  </a:schemeClr>
                </a:solidFill>
                <a:latin typeface="Arial" pitchFamily="34" charset="0"/>
                <a:cs typeface="Arial" pitchFamily="34" charset="0"/>
              </a:rPr>
              <a:t>Borrador de la declaración proyecto corrección.</a:t>
            </a:r>
          </a:p>
          <a:p>
            <a:pPr marL="342900" indent="-342900" algn="l">
              <a:buAutoNum type="arabicPeriod"/>
            </a:pPr>
            <a:r>
              <a:rPr lang="es-CO" sz="1800" dirty="0">
                <a:solidFill>
                  <a:schemeClr val="tx1">
                    <a:lumMod val="95000"/>
                    <a:lumOff val="5000"/>
                  </a:schemeClr>
                </a:solidFill>
                <a:latin typeface="Arial" pitchFamily="34" charset="0"/>
                <a:cs typeface="Arial" pitchFamily="34" charset="0"/>
              </a:rPr>
              <a:t>Pruebas</a:t>
            </a:r>
          </a:p>
        </p:txBody>
      </p:sp>
      <p:cxnSp>
        <p:nvCxnSpPr>
          <p:cNvPr id="24" name="23 Conector recto de flecha"/>
          <p:cNvCxnSpPr/>
          <p:nvPr/>
        </p:nvCxnSpPr>
        <p:spPr>
          <a:xfrm>
            <a:off x="1619672" y="4011852"/>
            <a:ext cx="0" cy="497268"/>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sp>
        <p:nvSpPr>
          <p:cNvPr id="29" name="28 Rectángulo"/>
          <p:cNvSpPr>
            <a:spLocks noChangeArrowheads="1"/>
          </p:cNvSpPr>
          <p:nvPr/>
        </p:nvSpPr>
        <p:spPr bwMode="auto">
          <a:xfrm>
            <a:off x="755576" y="4509120"/>
            <a:ext cx="1728192"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1" hangingPunct="1"/>
            <a:r>
              <a:rPr lang="es-ES" altLang="es-CO" dirty="0">
                <a:solidFill>
                  <a:srgbClr val="000000"/>
                </a:solidFill>
                <a:latin typeface="Arial" pitchFamily="34" charset="0"/>
                <a:cs typeface="Arial" pitchFamily="34" charset="0"/>
              </a:rPr>
              <a:t>Si DIAN niega solicitud</a:t>
            </a:r>
          </a:p>
        </p:txBody>
      </p:sp>
      <p:sp>
        <p:nvSpPr>
          <p:cNvPr id="32" name="31 Rectángulo"/>
          <p:cNvSpPr>
            <a:spLocks noChangeArrowheads="1"/>
          </p:cNvSpPr>
          <p:nvPr/>
        </p:nvSpPr>
        <p:spPr bwMode="auto">
          <a:xfrm>
            <a:off x="3707904" y="4005064"/>
            <a:ext cx="2808312"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r>
              <a:rPr lang="es-ES" altLang="es-CO" dirty="0">
                <a:solidFill>
                  <a:srgbClr val="000000"/>
                </a:solidFill>
                <a:latin typeface="Arial" pitchFamily="34" charset="0"/>
                <a:cs typeface="Arial" pitchFamily="34" charset="0"/>
              </a:rPr>
              <a:t>Si DIAN aprueba solicitud emite liquidación oficial de corrección</a:t>
            </a:r>
            <a:endParaRPr lang="es-ES" altLang="es-CO" dirty="0">
              <a:latin typeface="Arial" pitchFamily="34" charset="0"/>
              <a:cs typeface="Arial" pitchFamily="34" charset="0"/>
            </a:endParaRPr>
          </a:p>
        </p:txBody>
      </p:sp>
      <p:sp>
        <p:nvSpPr>
          <p:cNvPr id="49" name="48 Rectángulo"/>
          <p:cNvSpPr>
            <a:spLocks noChangeArrowheads="1"/>
          </p:cNvSpPr>
          <p:nvPr/>
        </p:nvSpPr>
        <p:spPr bwMode="auto">
          <a:xfrm>
            <a:off x="35496" y="5661248"/>
            <a:ext cx="3312368"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1" hangingPunct="1"/>
            <a:r>
              <a:rPr lang="es-ES" altLang="es-CO" dirty="0">
                <a:solidFill>
                  <a:srgbClr val="000000"/>
                </a:solidFill>
                <a:latin typeface="Arial" pitchFamily="34" charset="0"/>
                <a:cs typeface="Arial" pitchFamily="34" charset="0"/>
              </a:rPr>
              <a:t>Sanción 20% del valor de la pretensión y se reduce a la mitad si el contribuyente acepta</a:t>
            </a:r>
          </a:p>
        </p:txBody>
      </p:sp>
      <p:cxnSp>
        <p:nvCxnSpPr>
          <p:cNvPr id="51" name="50 Conector angular"/>
          <p:cNvCxnSpPr>
            <a:stCxn id="22" idx="3"/>
            <a:endCxn id="32" idx="0"/>
          </p:cNvCxnSpPr>
          <p:nvPr/>
        </p:nvCxnSpPr>
        <p:spPr>
          <a:xfrm>
            <a:off x="3203848" y="3104964"/>
            <a:ext cx="1908212" cy="900100"/>
          </a:xfrm>
          <a:prstGeom prst="bentConnector2">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cxnSp>
        <p:nvCxnSpPr>
          <p:cNvPr id="68" name="67 Conector recto de flecha"/>
          <p:cNvCxnSpPr/>
          <p:nvPr/>
        </p:nvCxnSpPr>
        <p:spPr>
          <a:xfrm>
            <a:off x="1619672" y="5157192"/>
            <a:ext cx="0" cy="497268"/>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sp>
        <p:nvSpPr>
          <p:cNvPr id="69" name="68 Rectángulo"/>
          <p:cNvSpPr>
            <a:spLocks noChangeArrowheads="1"/>
          </p:cNvSpPr>
          <p:nvPr/>
        </p:nvSpPr>
        <p:spPr bwMode="auto">
          <a:xfrm>
            <a:off x="1445109" y="3624778"/>
            <a:ext cx="1728192" cy="369332"/>
          </a:xfrm>
          <a:prstGeom prst="rect">
            <a:avLst/>
          </a:prstGeom>
          <a:solidFill>
            <a:srgbClr val="CCFF99"/>
          </a:solidFill>
          <a:ln w="9525">
            <a:solidFill>
              <a:srgbClr val="000000"/>
            </a:solidFill>
            <a:miter lim="800000"/>
            <a:headEnd/>
            <a:tailEnd/>
          </a:ln>
        </p:spPr>
        <p:txBody>
          <a:bodyPr wrap="square">
            <a:spAutoFit/>
          </a:bodyPr>
          <a:lstStyle/>
          <a:p>
            <a:pPr algn="ctr" eaLnBrk="1" hangingPunct="1"/>
            <a:r>
              <a:rPr lang="es-ES" altLang="es-CO" b="1" dirty="0">
                <a:solidFill>
                  <a:srgbClr val="000000"/>
                </a:solidFill>
                <a:latin typeface="Arial" pitchFamily="34" charset="0"/>
                <a:cs typeface="Arial" pitchFamily="34" charset="0"/>
              </a:rPr>
              <a:t>6 meses</a:t>
            </a:r>
            <a:endParaRPr lang="es-ES" altLang="es-CO" b="1" dirty="0">
              <a:latin typeface="Arial" pitchFamily="34" charset="0"/>
              <a:cs typeface="Arial" pitchFamily="34" charset="0"/>
            </a:endParaRPr>
          </a:p>
        </p:txBody>
      </p:sp>
      <p:sp>
        <p:nvSpPr>
          <p:cNvPr id="72" name="71 Rectángulo"/>
          <p:cNvSpPr>
            <a:spLocks noChangeArrowheads="1"/>
          </p:cNvSpPr>
          <p:nvPr/>
        </p:nvSpPr>
        <p:spPr bwMode="auto">
          <a:xfrm>
            <a:off x="3869922" y="5805264"/>
            <a:ext cx="2502278"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1" hangingPunct="1"/>
            <a:r>
              <a:rPr lang="es-ES" altLang="es-CO" dirty="0">
                <a:solidFill>
                  <a:srgbClr val="000000"/>
                </a:solidFill>
                <a:latin typeface="Arial" pitchFamily="34" charset="0"/>
                <a:cs typeface="Arial" pitchFamily="34" charset="0"/>
              </a:rPr>
              <a:t>Firmeza 2 años a partir de la notificación de la L.O.C.</a:t>
            </a:r>
          </a:p>
        </p:txBody>
      </p:sp>
      <p:cxnSp>
        <p:nvCxnSpPr>
          <p:cNvPr id="73" name="72 Conector recto de flecha"/>
          <p:cNvCxnSpPr/>
          <p:nvPr/>
        </p:nvCxnSpPr>
        <p:spPr>
          <a:xfrm flipH="1">
            <a:off x="5148065" y="4915346"/>
            <a:ext cx="1" cy="889918"/>
          </a:xfrm>
          <a:prstGeom prst="straightConnector1">
            <a:avLst/>
          </a:prstGeom>
          <a:ln>
            <a:solidFill>
              <a:srgbClr val="33CC33"/>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785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80">
                                          <p:stCondLst>
                                            <p:cond delay="0"/>
                                          </p:stCondLst>
                                        </p:cTn>
                                        <p:tgtEl>
                                          <p:spTgt spid="15"/>
                                        </p:tgtEl>
                                      </p:cBhvr>
                                    </p:animEffect>
                                    <p:anim calcmode="lin" valueType="num">
                                      <p:cBhvr>
                                        <p:cTn id="7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7" dur="26">
                                          <p:stCondLst>
                                            <p:cond delay="650"/>
                                          </p:stCondLst>
                                        </p:cTn>
                                        <p:tgtEl>
                                          <p:spTgt spid="15"/>
                                        </p:tgtEl>
                                      </p:cBhvr>
                                      <p:to x="100000" y="60000"/>
                                    </p:animScale>
                                    <p:animScale>
                                      <p:cBhvr>
                                        <p:cTn id="78" dur="166" decel="50000">
                                          <p:stCondLst>
                                            <p:cond delay="676"/>
                                          </p:stCondLst>
                                        </p:cTn>
                                        <p:tgtEl>
                                          <p:spTgt spid="15"/>
                                        </p:tgtEl>
                                      </p:cBhvr>
                                      <p:to x="100000" y="100000"/>
                                    </p:animScale>
                                    <p:animScale>
                                      <p:cBhvr>
                                        <p:cTn id="79" dur="26">
                                          <p:stCondLst>
                                            <p:cond delay="1312"/>
                                          </p:stCondLst>
                                        </p:cTn>
                                        <p:tgtEl>
                                          <p:spTgt spid="15"/>
                                        </p:tgtEl>
                                      </p:cBhvr>
                                      <p:to x="100000" y="80000"/>
                                    </p:animScale>
                                    <p:animScale>
                                      <p:cBhvr>
                                        <p:cTn id="80" dur="166" decel="50000">
                                          <p:stCondLst>
                                            <p:cond delay="1338"/>
                                          </p:stCondLst>
                                        </p:cTn>
                                        <p:tgtEl>
                                          <p:spTgt spid="15"/>
                                        </p:tgtEl>
                                      </p:cBhvr>
                                      <p:to x="100000" y="100000"/>
                                    </p:animScale>
                                    <p:animScale>
                                      <p:cBhvr>
                                        <p:cTn id="81" dur="26">
                                          <p:stCondLst>
                                            <p:cond delay="1642"/>
                                          </p:stCondLst>
                                        </p:cTn>
                                        <p:tgtEl>
                                          <p:spTgt spid="15"/>
                                        </p:tgtEl>
                                      </p:cBhvr>
                                      <p:to x="100000" y="90000"/>
                                    </p:animScale>
                                    <p:animScale>
                                      <p:cBhvr>
                                        <p:cTn id="82" dur="166" decel="50000">
                                          <p:stCondLst>
                                            <p:cond delay="1668"/>
                                          </p:stCondLst>
                                        </p:cTn>
                                        <p:tgtEl>
                                          <p:spTgt spid="15"/>
                                        </p:tgtEl>
                                      </p:cBhvr>
                                      <p:to x="100000" y="100000"/>
                                    </p:animScale>
                                    <p:animScale>
                                      <p:cBhvr>
                                        <p:cTn id="83" dur="26">
                                          <p:stCondLst>
                                            <p:cond delay="1808"/>
                                          </p:stCondLst>
                                        </p:cTn>
                                        <p:tgtEl>
                                          <p:spTgt spid="15"/>
                                        </p:tgtEl>
                                      </p:cBhvr>
                                      <p:to x="100000" y="95000"/>
                                    </p:animScale>
                                    <p:animScale>
                                      <p:cBhvr>
                                        <p:cTn id="84" dur="166" decel="50000">
                                          <p:stCondLst>
                                            <p:cond delay="1834"/>
                                          </p:stCondLst>
                                        </p:cTn>
                                        <p:tgtEl>
                                          <p:spTgt spid="1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down)">
                                      <p:cBhvr>
                                        <p:cTn id="105" dur="580">
                                          <p:stCondLst>
                                            <p:cond delay="0"/>
                                          </p:stCondLst>
                                        </p:cTn>
                                        <p:tgtEl>
                                          <p:spTgt spid="21"/>
                                        </p:tgtEl>
                                      </p:cBhvr>
                                    </p:animEffect>
                                    <p:anim calcmode="lin" valueType="num">
                                      <p:cBhvr>
                                        <p:cTn id="10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1" dur="26">
                                          <p:stCondLst>
                                            <p:cond delay="650"/>
                                          </p:stCondLst>
                                        </p:cTn>
                                        <p:tgtEl>
                                          <p:spTgt spid="21"/>
                                        </p:tgtEl>
                                      </p:cBhvr>
                                      <p:to x="100000" y="60000"/>
                                    </p:animScale>
                                    <p:animScale>
                                      <p:cBhvr>
                                        <p:cTn id="112" dur="166" decel="50000">
                                          <p:stCondLst>
                                            <p:cond delay="676"/>
                                          </p:stCondLst>
                                        </p:cTn>
                                        <p:tgtEl>
                                          <p:spTgt spid="21"/>
                                        </p:tgtEl>
                                      </p:cBhvr>
                                      <p:to x="100000" y="100000"/>
                                    </p:animScale>
                                    <p:animScale>
                                      <p:cBhvr>
                                        <p:cTn id="113" dur="26">
                                          <p:stCondLst>
                                            <p:cond delay="1312"/>
                                          </p:stCondLst>
                                        </p:cTn>
                                        <p:tgtEl>
                                          <p:spTgt spid="21"/>
                                        </p:tgtEl>
                                      </p:cBhvr>
                                      <p:to x="100000" y="80000"/>
                                    </p:animScale>
                                    <p:animScale>
                                      <p:cBhvr>
                                        <p:cTn id="114" dur="166" decel="50000">
                                          <p:stCondLst>
                                            <p:cond delay="1338"/>
                                          </p:stCondLst>
                                        </p:cTn>
                                        <p:tgtEl>
                                          <p:spTgt spid="21"/>
                                        </p:tgtEl>
                                      </p:cBhvr>
                                      <p:to x="100000" y="100000"/>
                                    </p:animScale>
                                    <p:animScale>
                                      <p:cBhvr>
                                        <p:cTn id="115" dur="26">
                                          <p:stCondLst>
                                            <p:cond delay="1642"/>
                                          </p:stCondLst>
                                        </p:cTn>
                                        <p:tgtEl>
                                          <p:spTgt spid="21"/>
                                        </p:tgtEl>
                                      </p:cBhvr>
                                      <p:to x="100000" y="90000"/>
                                    </p:animScale>
                                    <p:animScale>
                                      <p:cBhvr>
                                        <p:cTn id="116" dur="166" decel="50000">
                                          <p:stCondLst>
                                            <p:cond delay="1668"/>
                                          </p:stCondLst>
                                        </p:cTn>
                                        <p:tgtEl>
                                          <p:spTgt spid="21"/>
                                        </p:tgtEl>
                                      </p:cBhvr>
                                      <p:to x="100000" y="100000"/>
                                    </p:animScale>
                                    <p:animScale>
                                      <p:cBhvr>
                                        <p:cTn id="117" dur="26">
                                          <p:stCondLst>
                                            <p:cond delay="1808"/>
                                          </p:stCondLst>
                                        </p:cTn>
                                        <p:tgtEl>
                                          <p:spTgt spid="21"/>
                                        </p:tgtEl>
                                      </p:cBhvr>
                                      <p:to x="100000" y="95000"/>
                                    </p:animScale>
                                    <p:animScale>
                                      <p:cBhvr>
                                        <p:cTn id="118" dur="166" decel="50000">
                                          <p:stCondLst>
                                            <p:cond delay="1834"/>
                                          </p:stCondLst>
                                        </p:cTn>
                                        <p:tgtEl>
                                          <p:spTgt spid="21"/>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wipe(down)">
                                      <p:cBhvr>
                                        <p:cTn id="121" dur="580">
                                          <p:stCondLst>
                                            <p:cond delay="0"/>
                                          </p:stCondLst>
                                        </p:cTn>
                                        <p:tgtEl>
                                          <p:spTgt spid="22"/>
                                        </p:tgtEl>
                                      </p:cBhvr>
                                    </p:animEffect>
                                    <p:anim calcmode="lin" valueType="num">
                                      <p:cBhvr>
                                        <p:cTn id="12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7" dur="26">
                                          <p:stCondLst>
                                            <p:cond delay="650"/>
                                          </p:stCondLst>
                                        </p:cTn>
                                        <p:tgtEl>
                                          <p:spTgt spid="22"/>
                                        </p:tgtEl>
                                      </p:cBhvr>
                                      <p:to x="100000" y="60000"/>
                                    </p:animScale>
                                    <p:animScale>
                                      <p:cBhvr>
                                        <p:cTn id="128" dur="166" decel="50000">
                                          <p:stCondLst>
                                            <p:cond delay="676"/>
                                          </p:stCondLst>
                                        </p:cTn>
                                        <p:tgtEl>
                                          <p:spTgt spid="22"/>
                                        </p:tgtEl>
                                      </p:cBhvr>
                                      <p:to x="100000" y="100000"/>
                                    </p:animScale>
                                    <p:animScale>
                                      <p:cBhvr>
                                        <p:cTn id="129" dur="26">
                                          <p:stCondLst>
                                            <p:cond delay="1312"/>
                                          </p:stCondLst>
                                        </p:cTn>
                                        <p:tgtEl>
                                          <p:spTgt spid="22"/>
                                        </p:tgtEl>
                                      </p:cBhvr>
                                      <p:to x="100000" y="80000"/>
                                    </p:animScale>
                                    <p:animScale>
                                      <p:cBhvr>
                                        <p:cTn id="130" dur="166" decel="50000">
                                          <p:stCondLst>
                                            <p:cond delay="1338"/>
                                          </p:stCondLst>
                                        </p:cTn>
                                        <p:tgtEl>
                                          <p:spTgt spid="22"/>
                                        </p:tgtEl>
                                      </p:cBhvr>
                                      <p:to x="100000" y="100000"/>
                                    </p:animScale>
                                    <p:animScale>
                                      <p:cBhvr>
                                        <p:cTn id="131" dur="26">
                                          <p:stCondLst>
                                            <p:cond delay="1642"/>
                                          </p:stCondLst>
                                        </p:cTn>
                                        <p:tgtEl>
                                          <p:spTgt spid="22"/>
                                        </p:tgtEl>
                                      </p:cBhvr>
                                      <p:to x="100000" y="90000"/>
                                    </p:animScale>
                                    <p:animScale>
                                      <p:cBhvr>
                                        <p:cTn id="132" dur="166" decel="50000">
                                          <p:stCondLst>
                                            <p:cond delay="1668"/>
                                          </p:stCondLst>
                                        </p:cTn>
                                        <p:tgtEl>
                                          <p:spTgt spid="22"/>
                                        </p:tgtEl>
                                      </p:cBhvr>
                                      <p:to x="100000" y="100000"/>
                                    </p:animScale>
                                    <p:animScale>
                                      <p:cBhvr>
                                        <p:cTn id="133" dur="26">
                                          <p:stCondLst>
                                            <p:cond delay="1808"/>
                                          </p:stCondLst>
                                        </p:cTn>
                                        <p:tgtEl>
                                          <p:spTgt spid="22"/>
                                        </p:tgtEl>
                                      </p:cBhvr>
                                      <p:to x="100000" y="95000"/>
                                    </p:animScale>
                                    <p:animScale>
                                      <p:cBhvr>
                                        <p:cTn id="134" dur="166" decel="50000">
                                          <p:stCondLst>
                                            <p:cond delay="1834"/>
                                          </p:stCondLst>
                                        </p:cTn>
                                        <p:tgtEl>
                                          <p:spTgt spid="22"/>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wipe(down)">
                                      <p:cBhvr>
                                        <p:cTn id="137" dur="580">
                                          <p:stCondLst>
                                            <p:cond delay="0"/>
                                          </p:stCondLst>
                                        </p:cTn>
                                        <p:tgtEl>
                                          <p:spTgt spid="69"/>
                                        </p:tgtEl>
                                      </p:cBhvr>
                                    </p:animEffect>
                                    <p:anim calcmode="lin" valueType="num">
                                      <p:cBhvr>
                                        <p:cTn id="13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43" dur="26">
                                          <p:stCondLst>
                                            <p:cond delay="650"/>
                                          </p:stCondLst>
                                        </p:cTn>
                                        <p:tgtEl>
                                          <p:spTgt spid="69"/>
                                        </p:tgtEl>
                                      </p:cBhvr>
                                      <p:to x="100000" y="60000"/>
                                    </p:animScale>
                                    <p:animScale>
                                      <p:cBhvr>
                                        <p:cTn id="144" dur="166" decel="50000">
                                          <p:stCondLst>
                                            <p:cond delay="676"/>
                                          </p:stCondLst>
                                        </p:cTn>
                                        <p:tgtEl>
                                          <p:spTgt spid="69"/>
                                        </p:tgtEl>
                                      </p:cBhvr>
                                      <p:to x="100000" y="100000"/>
                                    </p:animScale>
                                    <p:animScale>
                                      <p:cBhvr>
                                        <p:cTn id="145" dur="26">
                                          <p:stCondLst>
                                            <p:cond delay="1312"/>
                                          </p:stCondLst>
                                        </p:cTn>
                                        <p:tgtEl>
                                          <p:spTgt spid="69"/>
                                        </p:tgtEl>
                                      </p:cBhvr>
                                      <p:to x="100000" y="80000"/>
                                    </p:animScale>
                                    <p:animScale>
                                      <p:cBhvr>
                                        <p:cTn id="146" dur="166" decel="50000">
                                          <p:stCondLst>
                                            <p:cond delay="1338"/>
                                          </p:stCondLst>
                                        </p:cTn>
                                        <p:tgtEl>
                                          <p:spTgt spid="69"/>
                                        </p:tgtEl>
                                      </p:cBhvr>
                                      <p:to x="100000" y="100000"/>
                                    </p:animScale>
                                    <p:animScale>
                                      <p:cBhvr>
                                        <p:cTn id="147" dur="26">
                                          <p:stCondLst>
                                            <p:cond delay="1642"/>
                                          </p:stCondLst>
                                        </p:cTn>
                                        <p:tgtEl>
                                          <p:spTgt spid="69"/>
                                        </p:tgtEl>
                                      </p:cBhvr>
                                      <p:to x="100000" y="90000"/>
                                    </p:animScale>
                                    <p:animScale>
                                      <p:cBhvr>
                                        <p:cTn id="148" dur="166" decel="50000">
                                          <p:stCondLst>
                                            <p:cond delay="1668"/>
                                          </p:stCondLst>
                                        </p:cTn>
                                        <p:tgtEl>
                                          <p:spTgt spid="69"/>
                                        </p:tgtEl>
                                      </p:cBhvr>
                                      <p:to x="100000" y="100000"/>
                                    </p:animScale>
                                    <p:animScale>
                                      <p:cBhvr>
                                        <p:cTn id="149" dur="26">
                                          <p:stCondLst>
                                            <p:cond delay="1808"/>
                                          </p:stCondLst>
                                        </p:cTn>
                                        <p:tgtEl>
                                          <p:spTgt spid="69"/>
                                        </p:tgtEl>
                                      </p:cBhvr>
                                      <p:to x="100000" y="95000"/>
                                    </p:animScale>
                                    <p:animScale>
                                      <p:cBhvr>
                                        <p:cTn id="150" dur="166" decel="50000">
                                          <p:stCondLst>
                                            <p:cond delay="1834"/>
                                          </p:stCondLst>
                                        </p:cTn>
                                        <p:tgtEl>
                                          <p:spTgt spid="69"/>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down)">
                                      <p:cBhvr>
                                        <p:cTn id="155" dur="580">
                                          <p:stCondLst>
                                            <p:cond delay="0"/>
                                          </p:stCondLst>
                                        </p:cTn>
                                        <p:tgtEl>
                                          <p:spTgt spid="24"/>
                                        </p:tgtEl>
                                      </p:cBhvr>
                                    </p:animEffect>
                                    <p:anim calcmode="lin" valueType="num">
                                      <p:cBhvr>
                                        <p:cTn id="1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1" dur="26">
                                          <p:stCondLst>
                                            <p:cond delay="650"/>
                                          </p:stCondLst>
                                        </p:cTn>
                                        <p:tgtEl>
                                          <p:spTgt spid="24"/>
                                        </p:tgtEl>
                                      </p:cBhvr>
                                      <p:to x="100000" y="60000"/>
                                    </p:animScale>
                                    <p:animScale>
                                      <p:cBhvr>
                                        <p:cTn id="162" dur="166" decel="50000">
                                          <p:stCondLst>
                                            <p:cond delay="676"/>
                                          </p:stCondLst>
                                        </p:cTn>
                                        <p:tgtEl>
                                          <p:spTgt spid="24"/>
                                        </p:tgtEl>
                                      </p:cBhvr>
                                      <p:to x="100000" y="100000"/>
                                    </p:animScale>
                                    <p:animScale>
                                      <p:cBhvr>
                                        <p:cTn id="163" dur="26">
                                          <p:stCondLst>
                                            <p:cond delay="1312"/>
                                          </p:stCondLst>
                                        </p:cTn>
                                        <p:tgtEl>
                                          <p:spTgt spid="24"/>
                                        </p:tgtEl>
                                      </p:cBhvr>
                                      <p:to x="100000" y="80000"/>
                                    </p:animScale>
                                    <p:animScale>
                                      <p:cBhvr>
                                        <p:cTn id="164" dur="166" decel="50000">
                                          <p:stCondLst>
                                            <p:cond delay="1338"/>
                                          </p:stCondLst>
                                        </p:cTn>
                                        <p:tgtEl>
                                          <p:spTgt spid="24"/>
                                        </p:tgtEl>
                                      </p:cBhvr>
                                      <p:to x="100000" y="100000"/>
                                    </p:animScale>
                                    <p:animScale>
                                      <p:cBhvr>
                                        <p:cTn id="165" dur="26">
                                          <p:stCondLst>
                                            <p:cond delay="1642"/>
                                          </p:stCondLst>
                                        </p:cTn>
                                        <p:tgtEl>
                                          <p:spTgt spid="24"/>
                                        </p:tgtEl>
                                      </p:cBhvr>
                                      <p:to x="100000" y="90000"/>
                                    </p:animScale>
                                    <p:animScale>
                                      <p:cBhvr>
                                        <p:cTn id="166" dur="166" decel="50000">
                                          <p:stCondLst>
                                            <p:cond delay="1668"/>
                                          </p:stCondLst>
                                        </p:cTn>
                                        <p:tgtEl>
                                          <p:spTgt spid="24"/>
                                        </p:tgtEl>
                                      </p:cBhvr>
                                      <p:to x="100000" y="100000"/>
                                    </p:animScale>
                                    <p:animScale>
                                      <p:cBhvr>
                                        <p:cTn id="167" dur="26">
                                          <p:stCondLst>
                                            <p:cond delay="1808"/>
                                          </p:stCondLst>
                                        </p:cTn>
                                        <p:tgtEl>
                                          <p:spTgt spid="24"/>
                                        </p:tgtEl>
                                      </p:cBhvr>
                                      <p:to x="100000" y="95000"/>
                                    </p:animScale>
                                    <p:animScale>
                                      <p:cBhvr>
                                        <p:cTn id="168" dur="166" decel="50000">
                                          <p:stCondLst>
                                            <p:cond delay="1834"/>
                                          </p:stCondLst>
                                        </p:cTn>
                                        <p:tgtEl>
                                          <p:spTgt spid="24"/>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wipe(down)">
                                      <p:cBhvr>
                                        <p:cTn id="171" dur="580">
                                          <p:stCondLst>
                                            <p:cond delay="0"/>
                                          </p:stCondLst>
                                        </p:cTn>
                                        <p:tgtEl>
                                          <p:spTgt spid="29"/>
                                        </p:tgtEl>
                                      </p:cBhvr>
                                    </p:animEffect>
                                    <p:anim calcmode="lin" valueType="num">
                                      <p:cBhvr>
                                        <p:cTn id="17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77" dur="26">
                                          <p:stCondLst>
                                            <p:cond delay="650"/>
                                          </p:stCondLst>
                                        </p:cTn>
                                        <p:tgtEl>
                                          <p:spTgt spid="29"/>
                                        </p:tgtEl>
                                      </p:cBhvr>
                                      <p:to x="100000" y="60000"/>
                                    </p:animScale>
                                    <p:animScale>
                                      <p:cBhvr>
                                        <p:cTn id="178" dur="166" decel="50000">
                                          <p:stCondLst>
                                            <p:cond delay="676"/>
                                          </p:stCondLst>
                                        </p:cTn>
                                        <p:tgtEl>
                                          <p:spTgt spid="29"/>
                                        </p:tgtEl>
                                      </p:cBhvr>
                                      <p:to x="100000" y="100000"/>
                                    </p:animScale>
                                    <p:animScale>
                                      <p:cBhvr>
                                        <p:cTn id="179" dur="26">
                                          <p:stCondLst>
                                            <p:cond delay="1312"/>
                                          </p:stCondLst>
                                        </p:cTn>
                                        <p:tgtEl>
                                          <p:spTgt spid="29"/>
                                        </p:tgtEl>
                                      </p:cBhvr>
                                      <p:to x="100000" y="80000"/>
                                    </p:animScale>
                                    <p:animScale>
                                      <p:cBhvr>
                                        <p:cTn id="180" dur="166" decel="50000">
                                          <p:stCondLst>
                                            <p:cond delay="1338"/>
                                          </p:stCondLst>
                                        </p:cTn>
                                        <p:tgtEl>
                                          <p:spTgt spid="29"/>
                                        </p:tgtEl>
                                      </p:cBhvr>
                                      <p:to x="100000" y="100000"/>
                                    </p:animScale>
                                    <p:animScale>
                                      <p:cBhvr>
                                        <p:cTn id="181" dur="26">
                                          <p:stCondLst>
                                            <p:cond delay="1642"/>
                                          </p:stCondLst>
                                        </p:cTn>
                                        <p:tgtEl>
                                          <p:spTgt spid="29"/>
                                        </p:tgtEl>
                                      </p:cBhvr>
                                      <p:to x="100000" y="90000"/>
                                    </p:animScale>
                                    <p:animScale>
                                      <p:cBhvr>
                                        <p:cTn id="182" dur="166" decel="50000">
                                          <p:stCondLst>
                                            <p:cond delay="1668"/>
                                          </p:stCondLst>
                                        </p:cTn>
                                        <p:tgtEl>
                                          <p:spTgt spid="29"/>
                                        </p:tgtEl>
                                      </p:cBhvr>
                                      <p:to x="100000" y="100000"/>
                                    </p:animScale>
                                    <p:animScale>
                                      <p:cBhvr>
                                        <p:cTn id="183" dur="26">
                                          <p:stCondLst>
                                            <p:cond delay="1808"/>
                                          </p:stCondLst>
                                        </p:cTn>
                                        <p:tgtEl>
                                          <p:spTgt spid="29"/>
                                        </p:tgtEl>
                                      </p:cBhvr>
                                      <p:to x="100000" y="95000"/>
                                    </p:animScale>
                                    <p:animScale>
                                      <p:cBhvr>
                                        <p:cTn id="184" dur="166" decel="50000">
                                          <p:stCondLst>
                                            <p:cond delay="1834"/>
                                          </p:stCondLst>
                                        </p:cTn>
                                        <p:tgtEl>
                                          <p:spTgt spid="29"/>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68"/>
                                        </p:tgtEl>
                                        <p:attrNameLst>
                                          <p:attrName>style.visibility</p:attrName>
                                        </p:attrNameLst>
                                      </p:cBhvr>
                                      <p:to>
                                        <p:strVal val="visible"/>
                                      </p:to>
                                    </p:set>
                                    <p:animEffect transition="in" filter="wipe(down)">
                                      <p:cBhvr>
                                        <p:cTn id="187" dur="580">
                                          <p:stCondLst>
                                            <p:cond delay="0"/>
                                          </p:stCondLst>
                                        </p:cTn>
                                        <p:tgtEl>
                                          <p:spTgt spid="68"/>
                                        </p:tgtEl>
                                      </p:cBhvr>
                                    </p:animEffect>
                                    <p:anim calcmode="lin" valueType="num">
                                      <p:cBhvr>
                                        <p:cTn id="18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93" dur="26">
                                          <p:stCondLst>
                                            <p:cond delay="650"/>
                                          </p:stCondLst>
                                        </p:cTn>
                                        <p:tgtEl>
                                          <p:spTgt spid="68"/>
                                        </p:tgtEl>
                                      </p:cBhvr>
                                      <p:to x="100000" y="60000"/>
                                    </p:animScale>
                                    <p:animScale>
                                      <p:cBhvr>
                                        <p:cTn id="194" dur="166" decel="50000">
                                          <p:stCondLst>
                                            <p:cond delay="676"/>
                                          </p:stCondLst>
                                        </p:cTn>
                                        <p:tgtEl>
                                          <p:spTgt spid="68"/>
                                        </p:tgtEl>
                                      </p:cBhvr>
                                      <p:to x="100000" y="100000"/>
                                    </p:animScale>
                                    <p:animScale>
                                      <p:cBhvr>
                                        <p:cTn id="195" dur="26">
                                          <p:stCondLst>
                                            <p:cond delay="1312"/>
                                          </p:stCondLst>
                                        </p:cTn>
                                        <p:tgtEl>
                                          <p:spTgt spid="68"/>
                                        </p:tgtEl>
                                      </p:cBhvr>
                                      <p:to x="100000" y="80000"/>
                                    </p:animScale>
                                    <p:animScale>
                                      <p:cBhvr>
                                        <p:cTn id="196" dur="166" decel="50000">
                                          <p:stCondLst>
                                            <p:cond delay="1338"/>
                                          </p:stCondLst>
                                        </p:cTn>
                                        <p:tgtEl>
                                          <p:spTgt spid="68"/>
                                        </p:tgtEl>
                                      </p:cBhvr>
                                      <p:to x="100000" y="100000"/>
                                    </p:animScale>
                                    <p:animScale>
                                      <p:cBhvr>
                                        <p:cTn id="197" dur="26">
                                          <p:stCondLst>
                                            <p:cond delay="1642"/>
                                          </p:stCondLst>
                                        </p:cTn>
                                        <p:tgtEl>
                                          <p:spTgt spid="68"/>
                                        </p:tgtEl>
                                      </p:cBhvr>
                                      <p:to x="100000" y="90000"/>
                                    </p:animScale>
                                    <p:animScale>
                                      <p:cBhvr>
                                        <p:cTn id="198" dur="166" decel="50000">
                                          <p:stCondLst>
                                            <p:cond delay="1668"/>
                                          </p:stCondLst>
                                        </p:cTn>
                                        <p:tgtEl>
                                          <p:spTgt spid="68"/>
                                        </p:tgtEl>
                                      </p:cBhvr>
                                      <p:to x="100000" y="100000"/>
                                    </p:animScale>
                                    <p:animScale>
                                      <p:cBhvr>
                                        <p:cTn id="199" dur="26">
                                          <p:stCondLst>
                                            <p:cond delay="1808"/>
                                          </p:stCondLst>
                                        </p:cTn>
                                        <p:tgtEl>
                                          <p:spTgt spid="68"/>
                                        </p:tgtEl>
                                      </p:cBhvr>
                                      <p:to x="100000" y="95000"/>
                                    </p:animScale>
                                    <p:animScale>
                                      <p:cBhvr>
                                        <p:cTn id="200" dur="166" decel="50000">
                                          <p:stCondLst>
                                            <p:cond delay="1834"/>
                                          </p:stCondLst>
                                        </p:cTn>
                                        <p:tgtEl>
                                          <p:spTgt spid="68"/>
                                        </p:tgtEl>
                                      </p:cBhvr>
                                      <p:to x="100000" y="100000"/>
                                    </p:animScale>
                                  </p:childTnLst>
                                </p:cTn>
                              </p:par>
                              <p:par>
                                <p:cTn id="201" presetID="26" presetClass="entr" presetSubtype="0" fill="hold" grpId="0" nodeType="withEffect">
                                  <p:stCondLst>
                                    <p:cond delay="0"/>
                                  </p:stCondLst>
                                  <p:childTnLst>
                                    <p:set>
                                      <p:cBhvr>
                                        <p:cTn id="202" dur="1" fill="hold">
                                          <p:stCondLst>
                                            <p:cond delay="0"/>
                                          </p:stCondLst>
                                        </p:cTn>
                                        <p:tgtEl>
                                          <p:spTgt spid="49"/>
                                        </p:tgtEl>
                                        <p:attrNameLst>
                                          <p:attrName>style.visibility</p:attrName>
                                        </p:attrNameLst>
                                      </p:cBhvr>
                                      <p:to>
                                        <p:strVal val="visible"/>
                                      </p:to>
                                    </p:set>
                                    <p:animEffect transition="in" filter="wipe(down)">
                                      <p:cBhvr>
                                        <p:cTn id="203" dur="580">
                                          <p:stCondLst>
                                            <p:cond delay="0"/>
                                          </p:stCondLst>
                                        </p:cTn>
                                        <p:tgtEl>
                                          <p:spTgt spid="49"/>
                                        </p:tgtEl>
                                      </p:cBhvr>
                                    </p:animEffect>
                                    <p:anim calcmode="lin" valueType="num">
                                      <p:cBhvr>
                                        <p:cTn id="2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09" dur="26">
                                          <p:stCondLst>
                                            <p:cond delay="650"/>
                                          </p:stCondLst>
                                        </p:cTn>
                                        <p:tgtEl>
                                          <p:spTgt spid="49"/>
                                        </p:tgtEl>
                                      </p:cBhvr>
                                      <p:to x="100000" y="60000"/>
                                    </p:animScale>
                                    <p:animScale>
                                      <p:cBhvr>
                                        <p:cTn id="210" dur="166" decel="50000">
                                          <p:stCondLst>
                                            <p:cond delay="676"/>
                                          </p:stCondLst>
                                        </p:cTn>
                                        <p:tgtEl>
                                          <p:spTgt spid="49"/>
                                        </p:tgtEl>
                                      </p:cBhvr>
                                      <p:to x="100000" y="100000"/>
                                    </p:animScale>
                                    <p:animScale>
                                      <p:cBhvr>
                                        <p:cTn id="211" dur="26">
                                          <p:stCondLst>
                                            <p:cond delay="1312"/>
                                          </p:stCondLst>
                                        </p:cTn>
                                        <p:tgtEl>
                                          <p:spTgt spid="49"/>
                                        </p:tgtEl>
                                      </p:cBhvr>
                                      <p:to x="100000" y="80000"/>
                                    </p:animScale>
                                    <p:animScale>
                                      <p:cBhvr>
                                        <p:cTn id="212" dur="166" decel="50000">
                                          <p:stCondLst>
                                            <p:cond delay="1338"/>
                                          </p:stCondLst>
                                        </p:cTn>
                                        <p:tgtEl>
                                          <p:spTgt spid="49"/>
                                        </p:tgtEl>
                                      </p:cBhvr>
                                      <p:to x="100000" y="100000"/>
                                    </p:animScale>
                                    <p:animScale>
                                      <p:cBhvr>
                                        <p:cTn id="213" dur="26">
                                          <p:stCondLst>
                                            <p:cond delay="1642"/>
                                          </p:stCondLst>
                                        </p:cTn>
                                        <p:tgtEl>
                                          <p:spTgt spid="49"/>
                                        </p:tgtEl>
                                      </p:cBhvr>
                                      <p:to x="100000" y="90000"/>
                                    </p:animScale>
                                    <p:animScale>
                                      <p:cBhvr>
                                        <p:cTn id="214" dur="166" decel="50000">
                                          <p:stCondLst>
                                            <p:cond delay="1668"/>
                                          </p:stCondLst>
                                        </p:cTn>
                                        <p:tgtEl>
                                          <p:spTgt spid="49"/>
                                        </p:tgtEl>
                                      </p:cBhvr>
                                      <p:to x="100000" y="100000"/>
                                    </p:animScale>
                                    <p:animScale>
                                      <p:cBhvr>
                                        <p:cTn id="215" dur="26">
                                          <p:stCondLst>
                                            <p:cond delay="1808"/>
                                          </p:stCondLst>
                                        </p:cTn>
                                        <p:tgtEl>
                                          <p:spTgt spid="49"/>
                                        </p:tgtEl>
                                      </p:cBhvr>
                                      <p:to x="100000" y="95000"/>
                                    </p:animScale>
                                    <p:animScale>
                                      <p:cBhvr>
                                        <p:cTn id="216" dur="166" decel="50000">
                                          <p:stCondLst>
                                            <p:cond delay="1834"/>
                                          </p:stCondLst>
                                        </p:cTn>
                                        <p:tgtEl>
                                          <p:spTgt spid="49"/>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6" presetClass="entr" presetSubtype="0" fill="hold" nodeType="clickEffect">
                                  <p:stCondLst>
                                    <p:cond delay="0"/>
                                  </p:stCondLst>
                                  <p:childTnLst>
                                    <p:set>
                                      <p:cBhvr>
                                        <p:cTn id="220" dur="1" fill="hold">
                                          <p:stCondLst>
                                            <p:cond delay="0"/>
                                          </p:stCondLst>
                                        </p:cTn>
                                        <p:tgtEl>
                                          <p:spTgt spid="51"/>
                                        </p:tgtEl>
                                        <p:attrNameLst>
                                          <p:attrName>style.visibility</p:attrName>
                                        </p:attrNameLst>
                                      </p:cBhvr>
                                      <p:to>
                                        <p:strVal val="visible"/>
                                      </p:to>
                                    </p:set>
                                    <p:animEffect transition="in" filter="wipe(down)">
                                      <p:cBhvr>
                                        <p:cTn id="221" dur="580">
                                          <p:stCondLst>
                                            <p:cond delay="0"/>
                                          </p:stCondLst>
                                        </p:cTn>
                                        <p:tgtEl>
                                          <p:spTgt spid="51"/>
                                        </p:tgtEl>
                                      </p:cBhvr>
                                    </p:animEffect>
                                    <p:anim calcmode="lin" valueType="num">
                                      <p:cBhvr>
                                        <p:cTn id="22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27" dur="26">
                                          <p:stCondLst>
                                            <p:cond delay="650"/>
                                          </p:stCondLst>
                                        </p:cTn>
                                        <p:tgtEl>
                                          <p:spTgt spid="51"/>
                                        </p:tgtEl>
                                      </p:cBhvr>
                                      <p:to x="100000" y="60000"/>
                                    </p:animScale>
                                    <p:animScale>
                                      <p:cBhvr>
                                        <p:cTn id="228" dur="166" decel="50000">
                                          <p:stCondLst>
                                            <p:cond delay="676"/>
                                          </p:stCondLst>
                                        </p:cTn>
                                        <p:tgtEl>
                                          <p:spTgt spid="51"/>
                                        </p:tgtEl>
                                      </p:cBhvr>
                                      <p:to x="100000" y="100000"/>
                                    </p:animScale>
                                    <p:animScale>
                                      <p:cBhvr>
                                        <p:cTn id="229" dur="26">
                                          <p:stCondLst>
                                            <p:cond delay="1312"/>
                                          </p:stCondLst>
                                        </p:cTn>
                                        <p:tgtEl>
                                          <p:spTgt spid="51"/>
                                        </p:tgtEl>
                                      </p:cBhvr>
                                      <p:to x="100000" y="80000"/>
                                    </p:animScale>
                                    <p:animScale>
                                      <p:cBhvr>
                                        <p:cTn id="230" dur="166" decel="50000">
                                          <p:stCondLst>
                                            <p:cond delay="1338"/>
                                          </p:stCondLst>
                                        </p:cTn>
                                        <p:tgtEl>
                                          <p:spTgt spid="51"/>
                                        </p:tgtEl>
                                      </p:cBhvr>
                                      <p:to x="100000" y="100000"/>
                                    </p:animScale>
                                    <p:animScale>
                                      <p:cBhvr>
                                        <p:cTn id="231" dur="26">
                                          <p:stCondLst>
                                            <p:cond delay="1642"/>
                                          </p:stCondLst>
                                        </p:cTn>
                                        <p:tgtEl>
                                          <p:spTgt spid="51"/>
                                        </p:tgtEl>
                                      </p:cBhvr>
                                      <p:to x="100000" y="90000"/>
                                    </p:animScale>
                                    <p:animScale>
                                      <p:cBhvr>
                                        <p:cTn id="232" dur="166" decel="50000">
                                          <p:stCondLst>
                                            <p:cond delay="1668"/>
                                          </p:stCondLst>
                                        </p:cTn>
                                        <p:tgtEl>
                                          <p:spTgt spid="51"/>
                                        </p:tgtEl>
                                      </p:cBhvr>
                                      <p:to x="100000" y="100000"/>
                                    </p:animScale>
                                    <p:animScale>
                                      <p:cBhvr>
                                        <p:cTn id="233" dur="26">
                                          <p:stCondLst>
                                            <p:cond delay="1808"/>
                                          </p:stCondLst>
                                        </p:cTn>
                                        <p:tgtEl>
                                          <p:spTgt spid="51"/>
                                        </p:tgtEl>
                                      </p:cBhvr>
                                      <p:to x="100000" y="95000"/>
                                    </p:animScale>
                                    <p:animScale>
                                      <p:cBhvr>
                                        <p:cTn id="234" dur="166" decel="50000">
                                          <p:stCondLst>
                                            <p:cond delay="1834"/>
                                          </p:stCondLst>
                                        </p:cTn>
                                        <p:tgtEl>
                                          <p:spTgt spid="51"/>
                                        </p:tgtEl>
                                      </p:cBhvr>
                                      <p:to x="100000" y="100000"/>
                                    </p:animScale>
                                  </p:childTnLst>
                                </p:cTn>
                              </p:par>
                              <p:par>
                                <p:cTn id="235" presetID="26" presetClass="entr" presetSubtype="0" fill="hold" grpId="0" nodeType="with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wipe(down)">
                                      <p:cBhvr>
                                        <p:cTn id="237" dur="580">
                                          <p:stCondLst>
                                            <p:cond delay="0"/>
                                          </p:stCondLst>
                                        </p:cTn>
                                        <p:tgtEl>
                                          <p:spTgt spid="32"/>
                                        </p:tgtEl>
                                      </p:cBhvr>
                                    </p:animEffect>
                                    <p:anim calcmode="lin" valueType="num">
                                      <p:cBhvr>
                                        <p:cTn id="23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43" dur="26">
                                          <p:stCondLst>
                                            <p:cond delay="650"/>
                                          </p:stCondLst>
                                        </p:cTn>
                                        <p:tgtEl>
                                          <p:spTgt spid="32"/>
                                        </p:tgtEl>
                                      </p:cBhvr>
                                      <p:to x="100000" y="60000"/>
                                    </p:animScale>
                                    <p:animScale>
                                      <p:cBhvr>
                                        <p:cTn id="244" dur="166" decel="50000">
                                          <p:stCondLst>
                                            <p:cond delay="676"/>
                                          </p:stCondLst>
                                        </p:cTn>
                                        <p:tgtEl>
                                          <p:spTgt spid="32"/>
                                        </p:tgtEl>
                                      </p:cBhvr>
                                      <p:to x="100000" y="100000"/>
                                    </p:animScale>
                                    <p:animScale>
                                      <p:cBhvr>
                                        <p:cTn id="245" dur="26">
                                          <p:stCondLst>
                                            <p:cond delay="1312"/>
                                          </p:stCondLst>
                                        </p:cTn>
                                        <p:tgtEl>
                                          <p:spTgt spid="32"/>
                                        </p:tgtEl>
                                      </p:cBhvr>
                                      <p:to x="100000" y="80000"/>
                                    </p:animScale>
                                    <p:animScale>
                                      <p:cBhvr>
                                        <p:cTn id="246" dur="166" decel="50000">
                                          <p:stCondLst>
                                            <p:cond delay="1338"/>
                                          </p:stCondLst>
                                        </p:cTn>
                                        <p:tgtEl>
                                          <p:spTgt spid="32"/>
                                        </p:tgtEl>
                                      </p:cBhvr>
                                      <p:to x="100000" y="100000"/>
                                    </p:animScale>
                                    <p:animScale>
                                      <p:cBhvr>
                                        <p:cTn id="247" dur="26">
                                          <p:stCondLst>
                                            <p:cond delay="1642"/>
                                          </p:stCondLst>
                                        </p:cTn>
                                        <p:tgtEl>
                                          <p:spTgt spid="32"/>
                                        </p:tgtEl>
                                      </p:cBhvr>
                                      <p:to x="100000" y="90000"/>
                                    </p:animScale>
                                    <p:animScale>
                                      <p:cBhvr>
                                        <p:cTn id="248" dur="166" decel="50000">
                                          <p:stCondLst>
                                            <p:cond delay="1668"/>
                                          </p:stCondLst>
                                        </p:cTn>
                                        <p:tgtEl>
                                          <p:spTgt spid="32"/>
                                        </p:tgtEl>
                                      </p:cBhvr>
                                      <p:to x="100000" y="100000"/>
                                    </p:animScale>
                                    <p:animScale>
                                      <p:cBhvr>
                                        <p:cTn id="249" dur="26">
                                          <p:stCondLst>
                                            <p:cond delay="1808"/>
                                          </p:stCondLst>
                                        </p:cTn>
                                        <p:tgtEl>
                                          <p:spTgt spid="32"/>
                                        </p:tgtEl>
                                      </p:cBhvr>
                                      <p:to x="100000" y="95000"/>
                                    </p:animScale>
                                    <p:animScale>
                                      <p:cBhvr>
                                        <p:cTn id="250" dur="166" decel="50000">
                                          <p:stCondLst>
                                            <p:cond delay="1834"/>
                                          </p:stCondLst>
                                        </p:cTn>
                                        <p:tgtEl>
                                          <p:spTgt spid="32"/>
                                        </p:tgtEl>
                                      </p:cBhvr>
                                      <p:to x="100000" y="100000"/>
                                    </p:animScale>
                                  </p:childTnLst>
                                </p:cTn>
                              </p:par>
                            </p:childTnLst>
                          </p:cTn>
                        </p:par>
                      </p:childTnLst>
                    </p:cTn>
                  </p:par>
                  <p:par>
                    <p:cTn id="251" fill="hold">
                      <p:stCondLst>
                        <p:cond delay="indefinite"/>
                      </p:stCondLst>
                      <p:childTnLst>
                        <p:par>
                          <p:cTn id="252" fill="hold">
                            <p:stCondLst>
                              <p:cond delay="0"/>
                            </p:stCondLst>
                            <p:childTnLst>
                              <p:par>
                                <p:cTn id="253" presetID="26" presetClass="entr" presetSubtype="0" fill="hold" nodeType="clickEffect">
                                  <p:stCondLst>
                                    <p:cond delay="0"/>
                                  </p:stCondLst>
                                  <p:childTnLst>
                                    <p:set>
                                      <p:cBhvr>
                                        <p:cTn id="254" dur="1" fill="hold">
                                          <p:stCondLst>
                                            <p:cond delay="0"/>
                                          </p:stCondLst>
                                        </p:cTn>
                                        <p:tgtEl>
                                          <p:spTgt spid="73"/>
                                        </p:tgtEl>
                                        <p:attrNameLst>
                                          <p:attrName>style.visibility</p:attrName>
                                        </p:attrNameLst>
                                      </p:cBhvr>
                                      <p:to>
                                        <p:strVal val="visible"/>
                                      </p:to>
                                    </p:set>
                                    <p:animEffect transition="in" filter="wipe(down)">
                                      <p:cBhvr>
                                        <p:cTn id="255" dur="580">
                                          <p:stCondLst>
                                            <p:cond delay="0"/>
                                          </p:stCondLst>
                                        </p:cTn>
                                        <p:tgtEl>
                                          <p:spTgt spid="73"/>
                                        </p:tgtEl>
                                      </p:cBhvr>
                                    </p:animEffect>
                                    <p:anim calcmode="lin" valueType="num">
                                      <p:cBhvr>
                                        <p:cTn id="256"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261" dur="26">
                                          <p:stCondLst>
                                            <p:cond delay="650"/>
                                          </p:stCondLst>
                                        </p:cTn>
                                        <p:tgtEl>
                                          <p:spTgt spid="73"/>
                                        </p:tgtEl>
                                      </p:cBhvr>
                                      <p:to x="100000" y="60000"/>
                                    </p:animScale>
                                    <p:animScale>
                                      <p:cBhvr>
                                        <p:cTn id="262" dur="166" decel="50000">
                                          <p:stCondLst>
                                            <p:cond delay="676"/>
                                          </p:stCondLst>
                                        </p:cTn>
                                        <p:tgtEl>
                                          <p:spTgt spid="73"/>
                                        </p:tgtEl>
                                      </p:cBhvr>
                                      <p:to x="100000" y="100000"/>
                                    </p:animScale>
                                    <p:animScale>
                                      <p:cBhvr>
                                        <p:cTn id="263" dur="26">
                                          <p:stCondLst>
                                            <p:cond delay="1312"/>
                                          </p:stCondLst>
                                        </p:cTn>
                                        <p:tgtEl>
                                          <p:spTgt spid="73"/>
                                        </p:tgtEl>
                                      </p:cBhvr>
                                      <p:to x="100000" y="80000"/>
                                    </p:animScale>
                                    <p:animScale>
                                      <p:cBhvr>
                                        <p:cTn id="264" dur="166" decel="50000">
                                          <p:stCondLst>
                                            <p:cond delay="1338"/>
                                          </p:stCondLst>
                                        </p:cTn>
                                        <p:tgtEl>
                                          <p:spTgt spid="73"/>
                                        </p:tgtEl>
                                      </p:cBhvr>
                                      <p:to x="100000" y="100000"/>
                                    </p:animScale>
                                    <p:animScale>
                                      <p:cBhvr>
                                        <p:cTn id="265" dur="26">
                                          <p:stCondLst>
                                            <p:cond delay="1642"/>
                                          </p:stCondLst>
                                        </p:cTn>
                                        <p:tgtEl>
                                          <p:spTgt spid="73"/>
                                        </p:tgtEl>
                                      </p:cBhvr>
                                      <p:to x="100000" y="90000"/>
                                    </p:animScale>
                                    <p:animScale>
                                      <p:cBhvr>
                                        <p:cTn id="266" dur="166" decel="50000">
                                          <p:stCondLst>
                                            <p:cond delay="1668"/>
                                          </p:stCondLst>
                                        </p:cTn>
                                        <p:tgtEl>
                                          <p:spTgt spid="73"/>
                                        </p:tgtEl>
                                      </p:cBhvr>
                                      <p:to x="100000" y="100000"/>
                                    </p:animScale>
                                    <p:animScale>
                                      <p:cBhvr>
                                        <p:cTn id="267" dur="26">
                                          <p:stCondLst>
                                            <p:cond delay="1808"/>
                                          </p:stCondLst>
                                        </p:cTn>
                                        <p:tgtEl>
                                          <p:spTgt spid="73"/>
                                        </p:tgtEl>
                                      </p:cBhvr>
                                      <p:to x="100000" y="95000"/>
                                    </p:animScale>
                                    <p:animScale>
                                      <p:cBhvr>
                                        <p:cTn id="268" dur="166" decel="50000">
                                          <p:stCondLst>
                                            <p:cond delay="1834"/>
                                          </p:stCondLst>
                                        </p:cTn>
                                        <p:tgtEl>
                                          <p:spTgt spid="73"/>
                                        </p:tgtEl>
                                      </p:cBhvr>
                                      <p:to x="100000" y="100000"/>
                                    </p:animScale>
                                  </p:childTnLst>
                                </p:cTn>
                              </p:par>
                              <p:par>
                                <p:cTn id="269" presetID="26" presetClass="entr" presetSubtype="0" fill="hold" grpId="0" nodeType="withEffect">
                                  <p:stCondLst>
                                    <p:cond delay="0"/>
                                  </p:stCondLst>
                                  <p:childTnLst>
                                    <p:set>
                                      <p:cBhvr>
                                        <p:cTn id="270" dur="1" fill="hold">
                                          <p:stCondLst>
                                            <p:cond delay="0"/>
                                          </p:stCondLst>
                                        </p:cTn>
                                        <p:tgtEl>
                                          <p:spTgt spid="72"/>
                                        </p:tgtEl>
                                        <p:attrNameLst>
                                          <p:attrName>style.visibility</p:attrName>
                                        </p:attrNameLst>
                                      </p:cBhvr>
                                      <p:to>
                                        <p:strVal val="visible"/>
                                      </p:to>
                                    </p:set>
                                    <p:animEffect transition="in" filter="wipe(down)">
                                      <p:cBhvr>
                                        <p:cTn id="271" dur="580">
                                          <p:stCondLst>
                                            <p:cond delay="0"/>
                                          </p:stCondLst>
                                        </p:cTn>
                                        <p:tgtEl>
                                          <p:spTgt spid="72"/>
                                        </p:tgtEl>
                                      </p:cBhvr>
                                    </p:animEffect>
                                    <p:anim calcmode="lin" valueType="num">
                                      <p:cBhvr>
                                        <p:cTn id="272"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77" dur="26">
                                          <p:stCondLst>
                                            <p:cond delay="650"/>
                                          </p:stCondLst>
                                        </p:cTn>
                                        <p:tgtEl>
                                          <p:spTgt spid="72"/>
                                        </p:tgtEl>
                                      </p:cBhvr>
                                      <p:to x="100000" y="60000"/>
                                    </p:animScale>
                                    <p:animScale>
                                      <p:cBhvr>
                                        <p:cTn id="278" dur="166" decel="50000">
                                          <p:stCondLst>
                                            <p:cond delay="676"/>
                                          </p:stCondLst>
                                        </p:cTn>
                                        <p:tgtEl>
                                          <p:spTgt spid="72"/>
                                        </p:tgtEl>
                                      </p:cBhvr>
                                      <p:to x="100000" y="100000"/>
                                    </p:animScale>
                                    <p:animScale>
                                      <p:cBhvr>
                                        <p:cTn id="279" dur="26">
                                          <p:stCondLst>
                                            <p:cond delay="1312"/>
                                          </p:stCondLst>
                                        </p:cTn>
                                        <p:tgtEl>
                                          <p:spTgt spid="72"/>
                                        </p:tgtEl>
                                      </p:cBhvr>
                                      <p:to x="100000" y="80000"/>
                                    </p:animScale>
                                    <p:animScale>
                                      <p:cBhvr>
                                        <p:cTn id="280" dur="166" decel="50000">
                                          <p:stCondLst>
                                            <p:cond delay="1338"/>
                                          </p:stCondLst>
                                        </p:cTn>
                                        <p:tgtEl>
                                          <p:spTgt spid="72"/>
                                        </p:tgtEl>
                                      </p:cBhvr>
                                      <p:to x="100000" y="100000"/>
                                    </p:animScale>
                                    <p:animScale>
                                      <p:cBhvr>
                                        <p:cTn id="281" dur="26">
                                          <p:stCondLst>
                                            <p:cond delay="1642"/>
                                          </p:stCondLst>
                                        </p:cTn>
                                        <p:tgtEl>
                                          <p:spTgt spid="72"/>
                                        </p:tgtEl>
                                      </p:cBhvr>
                                      <p:to x="100000" y="90000"/>
                                    </p:animScale>
                                    <p:animScale>
                                      <p:cBhvr>
                                        <p:cTn id="282" dur="166" decel="50000">
                                          <p:stCondLst>
                                            <p:cond delay="1668"/>
                                          </p:stCondLst>
                                        </p:cTn>
                                        <p:tgtEl>
                                          <p:spTgt spid="72"/>
                                        </p:tgtEl>
                                      </p:cBhvr>
                                      <p:to x="100000" y="100000"/>
                                    </p:animScale>
                                    <p:animScale>
                                      <p:cBhvr>
                                        <p:cTn id="283" dur="26">
                                          <p:stCondLst>
                                            <p:cond delay="1808"/>
                                          </p:stCondLst>
                                        </p:cTn>
                                        <p:tgtEl>
                                          <p:spTgt spid="72"/>
                                        </p:tgtEl>
                                      </p:cBhvr>
                                      <p:to x="100000" y="95000"/>
                                    </p:animScale>
                                    <p:animScale>
                                      <p:cBhvr>
                                        <p:cTn id="284" dur="166" decel="50000">
                                          <p:stCondLst>
                                            <p:cond delay="1834"/>
                                          </p:stCondLst>
                                        </p:cTn>
                                        <p:tgtEl>
                                          <p:spTgt spid="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5" grpId="0" animBg="1"/>
      <p:bldP spid="22" grpId="0" animBg="1"/>
      <p:bldP spid="29" grpId="0" animBg="1"/>
      <p:bldP spid="32" grpId="0" animBg="1"/>
      <p:bldP spid="49" grpId="0" animBg="1"/>
      <p:bldP spid="69" grpId="0" animBg="1"/>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459916233"/>
              </p:ext>
            </p:extLst>
          </p:nvPr>
        </p:nvGraphicFramePr>
        <p:xfrm>
          <a:off x="107504" y="116632"/>
          <a:ext cx="6047972" cy="6527768"/>
        </p:xfrm>
        <a:graphic>
          <a:graphicData uri="http://schemas.openxmlformats.org/drawingml/2006/table">
            <a:tbl>
              <a:tblPr>
                <a:tableStyleId>{5C22544A-7EE6-4342-B048-85BDC9FD1C3A}</a:tableStyleId>
              </a:tblPr>
              <a:tblGrid>
                <a:gridCol w="3238960">
                  <a:extLst>
                    <a:ext uri="{9D8B030D-6E8A-4147-A177-3AD203B41FA5}">
                      <a16:colId xmlns:a16="http://schemas.microsoft.com/office/drawing/2014/main" val="20000"/>
                    </a:ext>
                  </a:extLst>
                </a:gridCol>
                <a:gridCol w="1404506">
                  <a:extLst>
                    <a:ext uri="{9D8B030D-6E8A-4147-A177-3AD203B41FA5}">
                      <a16:colId xmlns:a16="http://schemas.microsoft.com/office/drawing/2014/main" val="20001"/>
                    </a:ext>
                  </a:extLst>
                </a:gridCol>
                <a:gridCol w="1404506">
                  <a:extLst>
                    <a:ext uri="{9D8B030D-6E8A-4147-A177-3AD203B41FA5}">
                      <a16:colId xmlns:a16="http://schemas.microsoft.com/office/drawing/2014/main" val="20002"/>
                    </a:ext>
                  </a:extLst>
                </a:gridCol>
              </a:tblGrid>
              <a:tr h="191826">
                <a:tc gridSpan="3">
                  <a:txBody>
                    <a:bodyPr/>
                    <a:lstStyle/>
                    <a:p>
                      <a:pPr algn="ctr" fontAlgn="b"/>
                      <a:r>
                        <a:rPr lang="es-CO" sz="1800" b="1" u="none" strike="noStrike" dirty="0">
                          <a:effectLst/>
                        </a:rPr>
                        <a:t>IMPUESTO DE RENTA</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9423">
                <a:tc>
                  <a:txBody>
                    <a:bodyPr/>
                    <a:lstStyle/>
                    <a:p>
                      <a:pPr algn="ctr" fontAlgn="b"/>
                      <a:r>
                        <a:rPr lang="es-CO" sz="1800" b="1" u="none" strike="noStrike">
                          <a:effectLst/>
                        </a:rPr>
                        <a:t>Concepto</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b="1" u="none" strike="noStrike">
                          <a:effectLst/>
                        </a:rPr>
                        <a:t>2013</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b="1" u="none" strike="noStrike" dirty="0">
                          <a:effectLst/>
                        </a:rPr>
                        <a:t>2014</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1826">
                <a:tc>
                  <a:txBody>
                    <a:bodyPr/>
                    <a:lstStyle/>
                    <a:p>
                      <a:pPr algn="l" fontAlgn="b"/>
                      <a:r>
                        <a:rPr lang="es-CO" sz="1800" u="none" strike="noStrike" dirty="0">
                          <a:effectLst/>
                        </a:rPr>
                        <a:t>Ingresos brutos</a:t>
                      </a:r>
                      <a:endParaRPr lang="es-CO" sz="1800" b="0"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150.000.000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240.000.000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1826">
                <a:tc>
                  <a:txBody>
                    <a:bodyPr/>
                    <a:lstStyle/>
                    <a:p>
                      <a:pPr algn="l" fontAlgn="b"/>
                      <a:r>
                        <a:rPr lang="es-CO" sz="1800" u="none" strike="noStrike" dirty="0">
                          <a:effectLst/>
                        </a:rPr>
                        <a:t>Devoluciones</a:t>
                      </a:r>
                      <a:endParaRPr lang="es-CO" sz="1800" b="0"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1826">
                <a:tc>
                  <a:txBody>
                    <a:bodyPr/>
                    <a:lstStyle/>
                    <a:p>
                      <a:pPr algn="l" fontAlgn="b"/>
                      <a:r>
                        <a:rPr lang="es-CO" sz="1800" u="none" strike="noStrike">
                          <a:effectLst/>
                        </a:rPr>
                        <a:t>Ingresos N.C.R.N.G.O.</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9423">
                <a:tc>
                  <a:txBody>
                    <a:bodyPr/>
                    <a:lstStyle/>
                    <a:p>
                      <a:pPr algn="l" fontAlgn="b"/>
                      <a:r>
                        <a:rPr lang="es-CO" sz="1800" b="1" u="none" strike="noStrike">
                          <a:effectLst/>
                        </a:rPr>
                        <a:t>Ingresos netos</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150.000.000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240.000.000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1826">
                <a:tc>
                  <a:txBody>
                    <a:bodyPr/>
                    <a:lstStyle/>
                    <a:p>
                      <a:pPr algn="l" fontAlgn="b"/>
                      <a:r>
                        <a:rPr lang="es-CO" sz="1800" u="none" strike="noStrike" dirty="0">
                          <a:effectLst/>
                        </a:rPr>
                        <a:t>Costos</a:t>
                      </a:r>
                      <a:endParaRPr lang="es-CO" sz="1800" b="0"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110.000.000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120.000.000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1826">
                <a:tc>
                  <a:txBody>
                    <a:bodyPr/>
                    <a:lstStyle/>
                    <a:p>
                      <a:pPr algn="l" fontAlgn="b"/>
                      <a:r>
                        <a:rPr lang="es-CO" sz="1800" u="none" strike="noStrike" dirty="0">
                          <a:effectLst/>
                        </a:rPr>
                        <a:t>Deducciones</a:t>
                      </a:r>
                      <a:endParaRPr lang="es-CO" sz="1800" b="0"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60.000.000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9423">
                <a:tc>
                  <a:txBody>
                    <a:bodyPr/>
                    <a:lstStyle/>
                    <a:p>
                      <a:pPr algn="l" fontAlgn="b"/>
                      <a:r>
                        <a:rPr lang="es-CO" sz="1800" b="1" u="none" strike="noStrike" dirty="0">
                          <a:effectLst/>
                        </a:rPr>
                        <a:t>Renta Liquida Ordinaria</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80.000.000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9423">
                <a:tc>
                  <a:txBody>
                    <a:bodyPr/>
                    <a:lstStyle/>
                    <a:p>
                      <a:pPr algn="l" fontAlgn="b"/>
                      <a:r>
                        <a:rPr lang="es-CO" sz="1800" b="1" u="none" strike="noStrike" dirty="0">
                          <a:effectLst/>
                        </a:rPr>
                        <a:t>Pérdida Fiscal del ejercicio</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solidFill>
                            <a:srgbClr val="FF0000"/>
                          </a:solidFill>
                          <a:effectLst/>
                        </a:rPr>
                        <a:t>20.000.000</a:t>
                      </a:r>
                      <a:endParaRPr lang="es-CO" sz="1800" b="1" i="0" u="none" strike="noStrike" dirty="0">
                        <a:solidFill>
                          <a:srgbClr val="FF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1826">
                <a:tc>
                  <a:txBody>
                    <a:bodyPr/>
                    <a:lstStyle/>
                    <a:p>
                      <a:pPr algn="l" fontAlgn="b"/>
                      <a:r>
                        <a:rPr lang="es-CO" sz="1800" u="none" strike="noStrike">
                          <a:effectLst/>
                        </a:rPr>
                        <a:t>Compensaciones</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solidFill>
                            <a:srgbClr val="FF0000"/>
                          </a:solidFill>
                          <a:effectLst/>
                        </a:rPr>
                        <a:t>20.000.000</a:t>
                      </a:r>
                      <a:endParaRPr lang="es-CO" sz="1800" b="1" i="0" u="none" strike="noStrike" dirty="0">
                        <a:solidFill>
                          <a:srgbClr val="FF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9423">
                <a:tc>
                  <a:txBody>
                    <a:bodyPr/>
                    <a:lstStyle/>
                    <a:p>
                      <a:pPr algn="l" fontAlgn="b"/>
                      <a:r>
                        <a:rPr lang="es-CO" sz="1800" b="1" u="none" strike="noStrike">
                          <a:effectLst/>
                        </a:rPr>
                        <a:t>Renta liquida  </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60.000.000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1826">
                <a:tc>
                  <a:txBody>
                    <a:bodyPr/>
                    <a:lstStyle/>
                    <a:p>
                      <a:pPr algn="l" fontAlgn="b"/>
                      <a:r>
                        <a:rPr lang="es-CO" sz="1800" u="none" strike="noStrike">
                          <a:effectLst/>
                        </a:rPr>
                        <a:t>Renta presuntiva</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45.000.000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9423">
                <a:tc>
                  <a:txBody>
                    <a:bodyPr/>
                    <a:lstStyle/>
                    <a:p>
                      <a:pPr algn="l" fontAlgn="b"/>
                      <a:r>
                        <a:rPr lang="es-CO" sz="1800" b="1" u="none" strike="noStrike">
                          <a:effectLst/>
                        </a:rPr>
                        <a:t>Renta liquida gravable</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40.000.000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60.000.000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9423">
                <a:tc>
                  <a:txBody>
                    <a:bodyPr/>
                    <a:lstStyle/>
                    <a:p>
                      <a:pPr algn="l" fontAlgn="b"/>
                      <a:r>
                        <a:rPr lang="es-CO" sz="1800" b="1" u="none" strike="noStrike" dirty="0">
                          <a:effectLst/>
                        </a:rPr>
                        <a:t>Impuesto neto de renta</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15.000.000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9423">
                <a:tc>
                  <a:txBody>
                    <a:bodyPr/>
                    <a:lstStyle/>
                    <a:p>
                      <a:pPr algn="l" fontAlgn="b"/>
                      <a:r>
                        <a:rPr lang="es-CO" sz="1800" b="1" u="none" strike="noStrike" dirty="0">
                          <a:effectLst/>
                        </a:rPr>
                        <a:t>Anticipo de renta </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200.000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9423">
                <a:tc>
                  <a:txBody>
                    <a:bodyPr/>
                    <a:lstStyle/>
                    <a:p>
                      <a:pPr algn="l" fontAlgn="b"/>
                      <a:r>
                        <a:rPr lang="es-CO" sz="1800" b="1" u="none" strike="noStrike" dirty="0">
                          <a:effectLst/>
                        </a:rPr>
                        <a:t>Saldo a favor año anterior</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1.200.000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9423">
                <a:tc>
                  <a:txBody>
                    <a:bodyPr/>
                    <a:lstStyle/>
                    <a:p>
                      <a:pPr algn="l" fontAlgn="b"/>
                      <a:r>
                        <a:rPr lang="es-CO" sz="1800" b="1" u="none" strike="noStrike" dirty="0">
                          <a:effectLst/>
                        </a:rPr>
                        <a:t>total retenciones del año</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11.000.000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14.600.000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9423">
                <a:tc>
                  <a:txBody>
                    <a:bodyPr/>
                    <a:lstStyle/>
                    <a:p>
                      <a:pPr algn="l" fontAlgn="b"/>
                      <a:r>
                        <a:rPr lang="es-CO" sz="1800" b="1" u="none" strike="noStrike" dirty="0">
                          <a:effectLst/>
                        </a:rPr>
                        <a:t>Anticipo renta año siguiente</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9423">
                <a:tc>
                  <a:txBody>
                    <a:bodyPr/>
                    <a:lstStyle/>
                    <a:p>
                      <a:pPr algn="l" fontAlgn="b"/>
                      <a:r>
                        <a:rPr lang="es-CO" sz="1800" b="1" u="none" strike="noStrike" dirty="0">
                          <a:effectLst/>
                        </a:rPr>
                        <a:t>Saldo a pagar</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9423">
                <a:tc>
                  <a:txBody>
                    <a:bodyPr/>
                    <a:lstStyle/>
                    <a:p>
                      <a:pPr algn="l" fontAlgn="b"/>
                      <a:r>
                        <a:rPr lang="es-CO" sz="1800" b="1" u="none" strike="noStrike" dirty="0">
                          <a:effectLst/>
                        </a:rPr>
                        <a:t>Sanciones</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99423">
                <a:tc>
                  <a:txBody>
                    <a:bodyPr/>
                    <a:lstStyle/>
                    <a:p>
                      <a:pPr algn="l" fontAlgn="b"/>
                      <a:r>
                        <a:rPr lang="es-CO" sz="1800" b="1" u="none" strike="noStrike" dirty="0">
                          <a:effectLst/>
                        </a:rPr>
                        <a:t>Total saldo a pagar</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99423">
                <a:tc>
                  <a:txBody>
                    <a:bodyPr/>
                    <a:lstStyle/>
                    <a:p>
                      <a:pPr algn="l" fontAlgn="b"/>
                      <a:r>
                        <a:rPr lang="es-CO" sz="1800" b="1" u="none" strike="noStrike" dirty="0">
                          <a:effectLst/>
                        </a:rPr>
                        <a:t>O total saldo a favor</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1.200.000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800.000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612657436"/>
              </p:ext>
            </p:extLst>
          </p:nvPr>
        </p:nvGraphicFramePr>
        <p:xfrm>
          <a:off x="6228184" y="116632"/>
          <a:ext cx="2809012" cy="6527768"/>
        </p:xfrm>
        <a:graphic>
          <a:graphicData uri="http://schemas.openxmlformats.org/drawingml/2006/table">
            <a:tbl>
              <a:tblPr>
                <a:tableStyleId>{5C22544A-7EE6-4342-B048-85BDC9FD1C3A}</a:tableStyleId>
              </a:tblPr>
              <a:tblGrid>
                <a:gridCol w="1404506">
                  <a:extLst>
                    <a:ext uri="{9D8B030D-6E8A-4147-A177-3AD203B41FA5}">
                      <a16:colId xmlns:a16="http://schemas.microsoft.com/office/drawing/2014/main" val="20000"/>
                    </a:ext>
                  </a:extLst>
                </a:gridCol>
                <a:gridCol w="1404506">
                  <a:extLst>
                    <a:ext uri="{9D8B030D-6E8A-4147-A177-3AD203B41FA5}">
                      <a16:colId xmlns:a16="http://schemas.microsoft.com/office/drawing/2014/main" val="20001"/>
                    </a:ext>
                  </a:extLst>
                </a:gridCol>
              </a:tblGrid>
              <a:tr h="191826">
                <a:tc gridSpan="2">
                  <a:txBody>
                    <a:bodyPr/>
                    <a:lstStyle/>
                    <a:p>
                      <a:pPr algn="ctr" fontAlgn="b"/>
                      <a:r>
                        <a:rPr lang="es-CO" sz="1800" b="1" u="none" strike="noStrike" dirty="0">
                          <a:effectLst/>
                        </a:rPr>
                        <a:t>CORRECCIÓN</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lang="es-CO"/>
                    </a:p>
                  </a:txBody>
                  <a:tcPr/>
                </a:tc>
                <a:extLst>
                  <a:ext uri="{0D108BD9-81ED-4DB2-BD59-A6C34878D82A}">
                    <a16:rowId xmlns:a16="http://schemas.microsoft.com/office/drawing/2014/main" val="10000"/>
                  </a:ext>
                </a:extLst>
              </a:tr>
              <a:tr h="199423">
                <a:tc>
                  <a:txBody>
                    <a:bodyPr/>
                    <a:lstStyle/>
                    <a:p>
                      <a:pPr algn="ctr" fontAlgn="b"/>
                      <a:r>
                        <a:rPr lang="es-CO" sz="1800" b="1" u="none" strike="noStrike">
                          <a:effectLst/>
                        </a:rPr>
                        <a:t>2013</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s-CO" sz="1800" b="1" u="none" strike="noStrike" dirty="0">
                          <a:effectLst/>
                        </a:rPr>
                        <a:t>2014</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91826">
                <a:tc>
                  <a:txBody>
                    <a:bodyPr/>
                    <a:lstStyle/>
                    <a:p>
                      <a:pPr algn="r" fontAlgn="b"/>
                      <a:r>
                        <a:rPr lang="es-CO" sz="1800" u="none" strike="noStrike">
                          <a:effectLst/>
                        </a:rPr>
                        <a:t>150.000.000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240.000.000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1826">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1826">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9423">
                <a:tc>
                  <a:txBody>
                    <a:bodyPr/>
                    <a:lstStyle/>
                    <a:p>
                      <a:pPr algn="r" fontAlgn="b"/>
                      <a:r>
                        <a:rPr lang="es-CO" sz="1800" b="1" u="none" strike="noStrike">
                          <a:effectLst/>
                        </a:rPr>
                        <a:t>150.000.000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240.000.000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1826">
                <a:tc>
                  <a:txBody>
                    <a:bodyPr/>
                    <a:lstStyle/>
                    <a:p>
                      <a:pPr algn="r" fontAlgn="b"/>
                      <a:r>
                        <a:rPr lang="es-CO" sz="1800" u="none" strike="noStrike">
                          <a:effectLst/>
                        </a:rPr>
                        <a:t>80.000.000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120.000.000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1826">
                <a:tc>
                  <a:txBody>
                    <a:bodyPr/>
                    <a:lstStyle/>
                    <a:p>
                      <a:pPr algn="r" fontAlgn="b"/>
                      <a:r>
                        <a:rPr lang="es-CO" sz="1800" u="none" strike="noStrike">
                          <a:effectLst/>
                        </a:rPr>
                        <a:t>60.000.000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9423">
                <a:tc>
                  <a:txBody>
                    <a:bodyPr/>
                    <a:lstStyle/>
                    <a:p>
                      <a:pPr algn="r" fontAlgn="b"/>
                      <a:r>
                        <a:rPr lang="es-CO" sz="1800" b="1" u="none" strike="noStrike">
                          <a:effectLst/>
                        </a:rPr>
                        <a:t>10.000.000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80.000.000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9423">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1826">
                <a:tc>
                  <a:txBody>
                    <a:bodyPr/>
                    <a:lstStyle/>
                    <a:p>
                      <a:pPr algn="r" fontAlgn="b"/>
                      <a:r>
                        <a:rPr lang="es-CO" sz="1800" u="none" strike="noStrike" dirty="0">
                          <a:effectLst/>
                        </a:rPr>
                        <a:t>0</a:t>
                      </a:r>
                      <a:endParaRPr lang="es-CO" sz="1800" b="0"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9423">
                <a:tc>
                  <a:txBody>
                    <a:bodyPr/>
                    <a:lstStyle/>
                    <a:p>
                      <a:pPr algn="r" fontAlgn="b"/>
                      <a:r>
                        <a:rPr lang="es-CO" sz="1800" b="1" u="none" strike="noStrike" dirty="0">
                          <a:effectLst/>
                        </a:rPr>
                        <a:t>10.000.000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80.000.000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1826">
                <a:tc>
                  <a:txBody>
                    <a:bodyPr/>
                    <a:lstStyle/>
                    <a:p>
                      <a:pPr algn="r" fontAlgn="b"/>
                      <a:r>
                        <a:rPr lang="es-CO" sz="1800" u="none" strike="noStrike">
                          <a:effectLst/>
                        </a:rPr>
                        <a:t>40.000.000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u="none" strike="noStrike">
                          <a:effectLst/>
                        </a:rPr>
                        <a:t>45.000.000</a:t>
                      </a:r>
                      <a:endParaRPr lang="es-CO" sz="1800" b="0"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9423">
                <a:tc>
                  <a:txBody>
                    <a:bodyPr/>
                    <a:lstStyle/>
                    <a:p>
                      <a:pPr algn="r" fontAlgn="b"/>
                      <a:r>
                        <a:rPr lang="es-CO" sz="1800" b="1" u="none" strike="noStrike">
                          <a:effectLst/>
                        </a:rPr>
                        <a:t>40.000.000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80.000.000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9423">
                <a:tc>
                  <a:txBody>
                    <a:bodyPr/>
                    <a:lstStyle/>
                    <a:p>
                      <a:pPr algn="r" fontAlgn="b"/>
                      <a:r>
                        <a:rPr lang="es-CO" sz="1800" b="1" u="none" strike="noStrike" dirty="0">
                          <a:effectLst/>
                        </a:rPr>
                        <a:t>10.000.000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20.000.000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9423">
                <a:tc>
                  <a:txBody>
                    <a:bodyPr/>
                    <a:lstStyle/>
                    <a:p>
                      <a:pPr algn="r" fontAlgn="b"/>
                      <a:r>
                        <a:rPr lang="es-CO" sz="1800" b="1" u="none" strike="noStrike">
                          <a:effectLst/>
                        </a:rPr>
                        <a:t>200.000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9423">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700.000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9423">
                <a:tc>
                  <a:txBody>
                    <a:bodyPr/>
                    <a:lstStyle/>
                    <a:p>
                      <a:pPr algn="r" fontAlgn="b"/>
                      <a:r>
                        <a:rPr lang="es-CO" sz="1800" b="1" u="none" strike="noStrike">
                          <a:effectLst/>
                        </a:rPr>
                        <a:t>11.000.000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14.600.000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9423">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9423">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4.700.000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9423">
                <a:tc>
                  <a:txBody>
                    <a:bodyPr/>
                    <a:lstStyle/>
                    <a:p>
                      <a:pPr algn="r" fontAlgn="b"/>
                      <a:r>
                        <a:rPr lang="es-CO" sz="1800" b="1" u="none" strike="noStrike">
                          <a:effectLst/>
                        </a:rPr>
                        <a:t>500.000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550.000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99423">
                <a:tc>
                  <a:txBody>
                    <a:bodyPr/>
                    <a:lstStyle/>
                    <a:p>
                      <a:pPr algn="r" fontAlgn="b"/>
                      <a:r>
                        <a:rPr lang="es-CO" sz="1800" b="1" u="none" strike="noStrike">
                          <a:effectLst/>
                        </a:rPr>
                        <a:t>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a:effectLst/>
                        </a:rPr>
                        <a:t>5.250.000</a:t>
                      </a:r>
                      <a:endParaRPr lang="es-CO" sz="1800" b="1" i="0" u="none" strike="noStrike">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99423">
                <a:tc>
                  <a:txBody>
                    <a:bodyPr/>
                    <a:lstStyle/>
                    <a:p>
                      <a:pPr algn="r" fontAlgn="b"/>
                      <a:r>
                        <a:rPr lang="es-CO" sz="1800" b="1" u="none" strike="noStrike" dirty="0">
                          <a:effectLst/>
                        </a:rPr>
                        <a:t>700.000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s-CO" sz="1800" b="1" u="none" strike="noStrike" dirty="0">
                          <a:effectLst/>
                        </a:rPr>
                        <a:t>0</a:t>
                      </a:r>
                      <a:endParaRPr lang="es-CO" sz="1800" b="1" i="0" u="none" strike="noStrike" dirty="0">
                        <a:solidFill>
                          <a:srgbClr val="000000"/>
                        </a:solidFill>
                        <a:effectLst/>
                        <a:latin typeface="Arial"/>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9" name="8 Botón de acción: Hacia delante o Siguiente">
            <a:hlinkClick r:id="rId2" action="ppaction://hlinksldjump" highlightClick="1"/>
          </p:cNvPr>
          <p:cNvSpPr/>
          <p:nvPr/>
        </p:nvSpPr>
        <p:spPr>
          <a:xfrm>
            <a:off x="6012160" y="6669360"/>
            <a:ext cx="360040" cy="1166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785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palabra 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8 Rectángulo"/>
          <p:cNvSpPr/>
          <p:nvPr/>
        </p:nvSpPr>
        <p:spPr>
          <a:xfrm>
            <a:off x="1064567" y="200834"/>
            <a:ext cx="7683897" cy="707886"/>
          </a:xfrm>
          <a:prstGeom prst="rect">
            <a:avLst/>
          </a:prstGeom>
        </p:spPr>
        <p:txBody>
          <a:bodyPr wrap="square">
            <a:spAutoFit/>
          </a:bodyPr>
          <a:lstStyle/>
          <a:p>
            <a:pPr algn="ctr"/>
            <a:r>
              <a:rPr lang="es-CO" sz="2000" dirty="0">
                <a:latin typeface="Arial" pitchFamily="34" charset="0"/>
                <a:cs typeface="Arial" pitchFamily="34" charset="0"/>
              </a:rPr>
              <a:t>Corrección de una declaración de Iva con saldo a favor, el cual fue imputado en declaraciones siguientes</a:t>
            </a:r>
          </a:p>
        </p:txBody>
      </p:sp>
      <p:graphicFrame>
        <p:nvGraphicFramePr>
          <p:cNvPr id="2" name="1 Tabla"/>
          <p:cNvGraphicFramePr>
            <a:graphicFrameLocks noGrp="1"/>
          </p:cNvGraphicFramePr>
          <p:nvPr>
            <p:extLst>
              <p:ext uri="{D42A27DB-BD31-4B8C-83A1-F6EECF244321}">
                <p14:modId xmlns:p14="http://schemas.microsoft.com/office/powerpoint/2010/main" val="3571607896"/>
              </p:ext>
            </p:extLst>
          </p:nvPr>
        </p:nvGraphicFramePr>
        <p:xfrm>
          <a:off x="460374" y="1284709"/>
          <a:ext cx="8072066" cy="3800475"/>
        </p:xfrm>
        <a:graphic>
          <a:graphicData uri="http://schemas.openxmlformats.org/drawingml/2006/table">
            <a:tbl>
              <a:tblPr>
                <a:tableStyleId>{5C22544A-7EE6-4342-B048-85BDC9FD1C3A}</a:tableStyleId>
              </a:tblPr>
              <a:tblGrid>
                <a:gridCol w="3707052">
                  <a:extLst>
                    <a:ext uri="{9D8B030D-6E8A-4147-A177-3AD203B41FA5}">
                      <a16:colId xmlns:a16="http://schemas.microsoft.com/office/drawing/2014/main" val="20000"/>
                    </a:ext>
                  </a:extLst>
                </a:gridCol>
                <a:gridCol w="1428258">
                  <a:extLst>
                    <a:ext uri="{9D8B030D-6E8A-4147-A177-3AD203B41FA5}">
                      <a16:colId xmlns:a16="http://schemas.microsoft.com/office/drawing/2014/main" val="20001"/>
                    </a:ext>
                  </a:extLst>
                </a:gridCol>
                <a:gridCol w="1428258">
                  <a:extLst>
                    <a:ext uri="{9D8B030D-6E8A-4147-A177-3AD203B41FA5}">
                      <a16:colId xmlns:a16="http://schemas.microsoft.com/office/drawing/2014/main" val="20002"/>
                    </a:ext>
                  </a:extLst>
                </a:gridCol>
                <a:gridCol w="1508498">
                  <a:extLst>
                    <a:ext uri="{9D8B030D-6E8A-4147-A177-3AD203B41FA5}">
                      <a16:colId xmlns:a16="http://schemas.microsoft.com/office/drawing/2014/main" val="20003"/>
                    </a:ext>
                  </a:extLst>
                </a:gridCol>
              </a:tblGrid>
              <a:tr h="190500">
                <a:tc gridSpan="4">
                  <a:txBody>
                    <a:bodyPr/>
                    <a:lstStyle/>
                    <a:p>
                      <a:pPr algn="ctr" fontAlgn="b"/>
                      <a:r>
                        <a:rPr lang="es-CO" sz="1600" b="1" u="none" strike="noStrike" dirty="0">
                          <a:effectLst/>
                          <a:latin typeface="Arial" pitchFamily="34" charset="0"/>
                          <a:cs typeface="Arial" pitchFamily="34" charset="0"/>
                        </a:rPr>
                        <a:t>DECLARACIONES DE IVA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600" b="1" u="none" strike="noStrike">
                          <a:effectLst/>
                          <a:latin typeface="Arial" pitchFamily="34" charset="0"/>
                          <a:cs typeface="Arial" pitchFamily="34" charset="0"/>
                        </a:rPr>
                        <a:t>Concepto</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600" b="1" u="none" strike="noStrike" dirty="0">
                          <a:effectLst/>
                          <a:latin typeface="Arial" pitchFamily="34" charset="0"/>
                          <a:cs typeface="Arial" pitchFamily="34" charset="0"/>
                        </a:rPr>
                        <a:t>Bim. 06-2014</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600" b="1" u="none" strike="noStrike" dirty="0">
                          <a:effectLst/>
                          <a:latin typeface="Arial" pitchFamily="34" charset="0"/>
                          <a:cs typeface="Arial" pitchFamily="34" charset="0"/>
                        </a:rPr>
                        <a:t>Bim. 01-2015</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600" b="1" u="none" strike="noStrike" dirty="0">
                          <a:effectLst/>
                          <a:latin typeface="Arial" pitchFamily="34" charset="0"/>
                          <a:cs typeface="Arial" pitchFamily="34" charset="0"/>
                        </a:rPr>
                        <a:t>Bim. 02-2015</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l" fontAlgn="b"/>
                      <a:r>
                        <a:rPr lang="es-CO" sz="1600" u="none" strike="noStrike">
                          <a:effectLst/>
                          <a:latin typeface="Arial" pitchFamily="34" charset="0"/>
                          <a:cs typeface="Arial" pitchFamily="34" charset="0"/>
                        </a:rPr>
                        <a:t>Ingresos brutos</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3.251.000.000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4.290.000.000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4.516.000.000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l" fontAlgn="b"/>
                      <a:r>
                        <a:rPr lang="es-CO" sz="1600" u="none" strike="noStrike">
                          <a:effectLst/>
                          <a:latin typeface="Arial" pitchFamily="34" charset="0"/>
                          <a:cs typeface="Arial" pitchFamily="34" charset="0"/>
                        </a:rPr>
                        <a:t>Devoluciones</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105.000.000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85.000.000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l" fontAlgn="b"/>
                      <a:r>
                        <a:rPr lang="es-CO" sz="1600" b="1" u="none" strike="noStrike">
                          <a:effectLst/>
                          <a:latin typeface="Arial" pitchFamily="34" charset="0"/>
                          <a:cs typeface="Arial" pitchFamily="34" charset="0"/>
                        </a:rPr>
                        <a:t>Ingresos netos</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3.146.000.000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4.205.000.000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4.516.000.000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a:txBody>
                    <a:bodyPr/>
                    <a:lstStyle/>
                    <a:p>
                      <a:pPr algn="l" fontAlgn="b"/>
                      <a:r>
                        <a:rPr lang="es-CO" sz="1600" u="none" strike="noStrike" dirty="0">
                          <a:effectLst/>
                          <a:latin typeface="Arial" pitchFamily="34" charset="0"/>
                          <a:cs typeface="Arial" pitchFamily="34" charset="0"/>
                        </a:rPr>
                        <a:t>Total Iva generado</a:t>
                      </a:r>
                      <a:endParaRPr lang="es-CO" sz="16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448.000.000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552.000.000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576.000.000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90500">
                <a:tc>
                  <a:txBody>
                    <a:bodyPr/>
                    <a:lstStyle/>
                    <a:p>
                      <a:pPr algn="l" fontAlgn="b"/>
                      <a:r>
                        <a:rPr lang="es-CO" sz="1600" u="none" strike="noStrike" dirty="0">
                          <a:effectLst/>
                          <a:latin typeface="Arial" pitchFamily="34" charset="0"/>
                          <a:cs typeface="Arial" pitchFamily="34" charset="0"/>
                        </a:rPr>
                        <a:t>Total Iva descontables</a:t>
                      </a:r>
                      <a:endParaRPr lang="es-CO" sz="16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490.700.000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610.709.000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445.880.000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90500">
                <a:tc>
                  <a:txBody>
                    <a:bodyPr/>
                    <a:lstStyle/>
                    <a:p>
                      <a:pPr algn="l" fontAlgn="b"/>
                      <a:r>
                        <a:rPr lang="es-CO" sz="1600" b="1" u="none" strike="noStrike">
                          <a:effectLst/>
                          <a:latin typeface="Arial" pitchFamily="34" charset="0"/>
                          <a:cs typeface="Arial" pitchFamily="34" charset="0"/>
                        </a:rPr>
                        <a:t>Saldo a pagar del periodo fiscal</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s-CO" sz="1600" b="1" u="none" strike="noStrike">
                          <a:effectLst/>
                          <a:latin typeface="Arial" pitchFamily="34" charset="0"/>
                          <a:cs typeface="Arial" pitchFamily="34" charset="0"/>
                        </a:rPr>
                        <a:t> </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130.120.000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0500">
                <a:tc>
                  <a:txBody>
                    <a:bodyPr/>
                    <a:lstStyle/>
                    <a:p>
                      <a:pPr algn="l" fontAlgn="b"/>
                      <a:r>
                        <a:rPr lang="es-CO" sz="1600" b="1" u="none" strike="noStrike">
                          <a:effectLst/>
                          <a:latin typeface="Arial" pitchFamily="34" charset="0"/>
                          <a:cs typeface="Arial" pitchFamily="34" charset="0"/>
                        </a:rPr>
                        <a:t>Saldo a favor del periodo fiscal</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42.700.000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58.709.000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90500">
                <a:tc>
                  <a:txBody>
                    <a:bodyPr/>
                    <a:lstStyle/>
                    <a:p>
                      <a:pPr algn="l" fontAlgn="b"/>
                      <a:r>
                        <a:rPr lang="es-CO" sz="1600" b="1" u="none" strike="noStrike">
                          <a:effectLst/>
                          <a:latin typeface="Arial" pitchFamily="34" charset="0"/>
                          <a:cs typeface="Arial" pitchFamily="34" charset="0"/>
                        </a:rPr>
                        <a:t>Saldo a favor periodo anterior</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16.502.000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58.296.000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138.105.000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90500">
                <a:tc>
                  <a:txBody>
                    <a:bodyPr/>
                    <a:lstStyle/>
                    <a:p>
                      <a:pPr algn="l" fontAlgn="b"/>
                      <a:r>
                        <a:rPr lang="es-CO" sz="1600" u="none" strike="noStrike" dirty="0">
                          <a:effectLst/>
                          <a:latin typeface="Arial" pitchFamily="34" charset="0"/>
                          <a:cs typeface="Arial" pitchFamily="34" charset="0"/>
                        </a:rPr>
                        <a:t>Retenciones de Iva</a:t>
                      </a:r>
                      <a:endParaRPr lang="es-CO" sz="16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15.349.000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21.100.000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12.300.000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0500">
                <a:tc>
                  <a:txBody>
                    <a:bodyPr/>
                    <a:lstStyle/>
                    <a:p>
                      <a:pPr algn="l" fontAlgn="b"/>
                      <a:r>
                        <a:rPr lang="es-CO" sz="1600" b="1" u="none" strike="noStrike">
                          <a:effectLst/>
                          <a:latin typeface="Arial" pitchFamily="34" charset="0"/>
                          <a:cs typeface="Arial" pitchFamily="34" charset="0"/>
                        </a:rPr>
                        <a:t>Saldo a pagar por impuesto</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s-CO" sz="1600" b="1" u="none" strike="noStrike" dirty="0">
                          <a:effectLst/>
                          <a:latin typeface="Arial" pitchFamily="34" charset="0"/>
                          <a:cs typeface="Arial" pitchFamily="34" charset="0"/>
                        </a:rPr>
                        <a:t> </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90500">
                <a:tc>
                  <a:txBody>
                    <a:bodyPr/>
                    <a:lstStyle/>
                    <a:p>
                      <a:pPr algn="l" fontAlgn="b"/>
                      <a:r>
                        <a:rPr lang="es-CO" sz="1600" u="none" strike="noStrike">
                          <a:effectLst/>
                          <a:latin typeface="Arial" pitchFamily="34" charset="0"/>
                          <a:cs typeface="Arial" pitchFamily="34" charset="0"/>
                        </a:rPr>
                        <a:t>Sanciones</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16.255.000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u="none" strike="noStrike">
                          <a:effectLst/>
                          <a:latin typeface="Arial" pitchFamily="34" charset="0"/>
                          <a:cs typeface="Arial" pitchFamily="34" charset="0"/>
                        </a:rPr>
                        <a:t>0</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s-CO" sz="1600" u="none" strike="noStrike">
                          <a:effectLst/>
                          <a:latin typeface="Arial" pitchFamily="34" charset="0"/>
                          <a:cs typeface="Arial" pitchFamily="34" charset="0"/>
                        </a:rPr>
                        <a:t> </a:t>
                      </a:r>
                      <a:endParaRPr lang="es-CO" sz="16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90500">
                <a:tc>
                  <a:txBody>
                    <a:bodyPr/>
                    <a:lstStyle/>
                    <a:p>
                      <a:pPr algn="l" fontAlgn="b"/>
                      <a:r>
                        <a:rPr lang="es-CO" sz="1600" b="1" u="none" strike="noStrike">
                          <a:effectLst/>
                          <a:latin typeface="Arial" pitchFamily="34" charset="0"/>
                          <a:cs typeface="Arial" pitchFamily="34" charset="0"/>
                        </a:rPr>
                        <a:t>Total saldo a pagar por este periodo</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es-CO" sz="1600" b="1" u="none" strike="noStrike">
                          <a:effectLst/>
                          <a:latin typeface="Arial" pitchFamily="34" charset="0"/>
                          <a:cs typeface="Arial" pitchFamily="34" charset="0"/>
                        </a:rPr>
                        <a:t> </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190500">
                <a:tc>
                  <a:txBody>
                    <a:bodyPr/>
                    <a:lstStyle/>
                    <a:p>
                      <a:pPr algn="l" fontAlgn="b"/>
                      <a:r>
                        <a:rPr lang="es-CO" sz="1600" b="1" u="none" strike="noStrike">
                          <a:effectLst/>
                          <a:latin typeface="Arial" pitchFamily="34" charset="0"/>
                          <a:cs typeface="Arial" pitchFamily="34" charset="0"/>
                        </a:rPr>
                        <a:t>Total saldo a favor por este periodo</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58.296.000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a:effectLst/>
                          <a:latin typeface="Arial" pitchFamily="34" charset="0"/>
                          <a:cs typeface="Arial" pitchFamily="34" charset="0"/>
                        </a:rPr>
                        <a:t>138.105.000</a:t>
                      </a:r>
                      <a:endParaRPr lang="es-CO" sz="16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600" b="1" u="none" strike="noStrike" dirty="0">
                          <a:effectLst/>
                          <a:latin typeface="Arial" pitchFamily="34" charset="0"/>
                          <a:cs typeface="Arial" pitchFamily="34" charset="0"/>
                        </a:rPr>
                        <a:t>20.285.000</a:t>
                      </a:r>
                      <a:endParaRPr lang="es-CO" sz="16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3025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palabra 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5 Rectángulo"/>
          <p:cNvSpPr/>
          <p:nvPr/>
        </p:nvSpPr>
        <p:spPr>
          <a:xfrm>
            <a:off x="971600" y="69592"/>
            <a:ext cx="8064896" cy="1477328"/>
          </a:xfrm>
          <a:prstGeom prst="rect">
            <a:avLst/>
          </a:prstGeom>
        </p:spPr>
        <p:txBody>
          <a:bodyPr wrap="square">
            <a:spAutoFit/>
          </a:bodyPr>
          <a:lstStyle/>
          <a:p>
            <a:pPr algn="just"/>
            <a:r>
              <a:rPr lang="es-CO" dirty="0"/>
              <a:t>En una visita de la DIAN, el auditor rechazo la devolución de los $105.000.000 porque no encontró que la mercancía devuelta hubiese ingresado nuevamente al inventario. De igual forma rechazo un costo de $162.433.000, por el mismo fue reconocido con una remisión. El menor Iva descontable es de (16.800.000+25.990.000 = 42.790.000)</a:t>
            </a:r>
          </a:p>
        </p:txBody>
      </p:sp>
      <p:graphicFrame>
        <p:nvGraphicFramePr>
          <p:cNvPr id="7" name="6 Tabla"/>
          <p:cNvGraphicFramePr>
            <a:graphicFrameLocks noGrp="1"/>
          </p:cNvGraphicFramePr>
          <p:nvPr>
            <p:extLst>
              <p:ext uri="{D42A27DB-BD31-4B8C-83A1-F6EECF244321}">
                <p14:modId xmlns:p14="http://schemas.microsoft.com/office/powerpoint/2010/main" val="2571647723"/>
              </p:ext>
            </p:extLst>
          </p:nvPr>
        </p:nvGraphicFramePr>
        <p:xfrm>
          <a:off x="225840" y="1975450"/>
          <a:ext cx="5498288" cy="3973830"/>
        </p:xfrm>
        <a:graphic>
          <a:graphicData uri="http://schemas.openxmlformats.org/drawingml/2006/table">
            <a:tbl>
              <a:tblPr>
                <a:tableStyleId>{5C22544A-7EE6-4342-B048-85BDC9FD1C3A}</a:tableStyleId>
              </a:tblPr>
              <a:tblGrid>
                <a:gridCol w="3964946">
                  <a:extLst>
                    <a:ext uri="{9D8B030D-6E8A-4147-A177-3AD203B41FA5}">
                      <a16:colId xmlns:a16="http://schemas.microsoft.com/office/drawing/2014/main" val="20000"/>
                    </a:ext>
                  </a:extLst>
                </a:gridCol>
                <a:gridCol w="1533342">
                  <a:extLst>
                    <a:ext uri="{9D8B030D-6E8A-4147-A177-3AD203B41FA5}">
                      <a16:colId xmlns:a16="http://schemas.microsoft.com/office/drawing/2014/main" val="20001"/>
                    </a:ext>
                  </a:extLst>
                </a:gridCol>
              </a:tblGrid>
              <a:tr h="190500">
                <a:tc>
                  <a:txBody>
                    <a:bodyPr/>
                    <a:lstStyle/>
                    <a:p>
                      <a:pPr algn="ctr" fontAlgn="b"/>
                      <a:r>
                        <a:rPr lang="es-CO" sz="1800" b="1" u="none" strike="noStrike" dirty="0">
                          <a:effectLst/>
                          <a:latin typeface="Arial" pitchFamily="34" charset="0"/>
                          <a:cs typeface="Arial" pitchFamily="34" charset="0"/>
                        </a:rPr>
                        <a:t>Concepto</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800" b="1" u="none" strike="noStrike" dirty="0">
                          <a:effectLst/>
                          <a:latin typeface="Arial" pitchFamily="34" charset="0"/>
                          <a:cs typeface="Arial" pitchFamily="34" charset="0"/>
                        </a:rPr>
                        <a:t>Bim. 06-2014</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90500">
                <a:tc>
                  <a:txBody>
                    <a:bodyPr/>
                    <a:lstStyle/>
                    <a:p>
                      <a:pPr algn="l" fontAlgn="b"/>
                      <a:r>
                        <a:rPr lang="es-CO" sz="1800" u="none" strike="noStrike" dirty="0">
                          <a:effectLst/>
                          <a:latin typeface="Arial" pitchFamily="34" charset="0"/>
                          <a:cs typeface="Arial" pitchFamily="34" charset="0"/>
                        </a:rPr>
                        <a:t>Ingresos brutos</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3.251.000.000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l" fontAlgn="b"/>
                      <a:r>
                        <a:rPr lang="es-CO" sz="1800" u="none" strike="noStrike">
                          <a:effectLst/>
                          <a:latin typeface="Arial" pitchFamily="34" charset="0"/>
                          <a:cs typeface="Arial" pitchFamily="34" charset="0"/>
                        </a:rPr>
                        <a:t>Devoluciones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105.000.000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l" fontAlgn="b"/>
                      <a:r>
                        <a:rPr lang="es-CO" sz="1800" u="none" strike="noStrike">
                          <a:effectLst/>
                          <a:latin typeface="Arial" pitchFamily="34" charset="0"/>
                          <a:cs typeface="Arial" pitchFamily="34" charset="0"/>
                        </a:rPr>
                        <a:t>Ingresos netos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3.146.000.000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l" fontAlgn="b"/>
                      <a:r>
                        <a:rPr lang="es-CO" sz="1800" u="none" strike="noStrike">
                          <a:effectLst/>
                          <a:latin typeface="Arial" pitchFamily="34" charset="0"/>
                          <a:cs typeface="Arial" pitchFamily="34" charset="0"/>
                        </a:rPr>
                        <a:t>Total Iva generado</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448.000.000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a:txBody>
                    <a:bodyPr/>
                    <a:lstStyle/>
                    <a:p>
                      <a:pPr algn="l" fontAlgn="b"/>
                      <a:r>
                        <a:rPr lang="es-CO" sz="1800" u="none" strike="noStrike">
                          <a:effectLst/>
                          <a:latin typeface="Arial" pitchFamily="34" charset="0"/>
                          <a:cs typeface="Arial" pitchFamily="34" charset="0"/>
                        </a:rPr>
                        <a:t>Total Iva descontables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490.700.000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90500">
                <a:tc>
                  <a:txBody>
                    <a:bodyPr/>
                    <a:lstStyle/>
                    <a:p>
                      <a:pPr algn="l" fontAlgn="b"/>
                      <a:r>
                        <a:rPr lang="es-CO" sz="1800" b="1" u="none" strike="noStrike">
                          <a:effectLst/>
                          <a:latin typeface="Arial" pitchFamily="34" charset="0"/>
                          <a:cs typeface="Arial" pitchFamily="34" charset="0"/>
                        </a:rPr>
                        <a:t>Saldo a pagar del periodo fiscal</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90500">
                <a:tc>
                  <a:txBody>
                    <a:bodyPr/>
                    <a:lstStyle/>
                    <a:p>
                      <a:pPr algn="l" fontAlgn="b"/>
                      <a:r>
                        <a:rPr lang="es-CO" sz="1800" b="1" u="none" strike="noStrike">
                          <a:effectLst/>
                          <a:latin typeface="Arial" pitchFamily="34" charset="0"/>
                          <a:cs typeface="Arial" pitchFamily="34" charset="0"/>
                        </a:rPr>
                        <a:t>Saldo a favor del periodo fiscal</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a:effectLst/>
                          <a:latin typeface="Arial" pitchFamily="34" charset="0"/>
                          <a:cs typeface="Arial" pitchFamily="34" charset="0"/>
                        </a:rPr>
                        <a:t>42.700.000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0500">
                <a:tc>
                  <a:txBody>
                    <a:bodyPr/>
                    <a:lstStyle/>
                    <a:p>
                      <a:pPr algn="l" fontAlgn="b"/>
                      <a:r>
                        <a:rPr lang="es-CO" sz="1800" b="1" u="none" strike="noStrike" dirty="0">
                          <a:effectLst/>
                          <a:latin typeface="Arial" pitchFamily="34" charset="0"/>
                          <a:cs typeface="Arial" pitchFamily="34" charset="0"/>
                        </a:rPr>
                        <a:t>Saldo a favor periodo anterior</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a:effectLst/>
                          <a:latin typeface="Arial" pitchFamily="34" charset="0"/>
                          <a:cs typeface="Arial" pitchFamily="34" charset="0"/>
                        </a:rPr>
                        <a:t>16.502.000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90500">
                <a:tc>
                  <a:txBody>
                    <a:bodyPr/>
                    <a:lstStyle/>
                    <a:p>
                      <a:pPr algn="l" fontAlgn="b"/>
                      <a:r>
                        <a:rPr lang="es-CO" sz="1800" u="none" strike="noStrike">
                          <a:effectLst/>
                          <a:latin typeface="Arial" pitchFamily="34" charset="0"/>
                          <a:cs typeface="Arial" pitchFamily="34" charset="0"/>
                        </a:rPr>
                        <a:t>Retenciones de Iva</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15.349.000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90500">
                <a:tc>
                  <a:txBody>
                    <a:bodyPr/>
                    <a:lstStyle/>
                    <a:p>
                      <a:pPr algn="l" fontAlgn="b"/>
                      <a:r>
                        <a:rPr lang="es-CO" sz="1800" b="1" u="none" strike="noStrike">
                          <a:effectLst/>
                          <a:latin typeface="Arial" pitchFamily="34" charset="0"/>
                          <a:cs typeface="Arial" pitchFamily="34" charset="0"/>
                        </a:rPr>
                        <a:t>Saldo a pagar por impuesto</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a:effectLst/>
                          <a:latin typeface="Arial" pitchFamily="34" charset="0"/>
                          <a:cs typeface="Arial" pitchFamily="34" charset="0"/>
                        </a:rPr>
                        <a:t>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0500">
                <a:tc>
                  <a:txBody>
                    <a:bodyPr/>
                    <a:lstStyle/>
                    <a:p>
                      <a:pPr algn="l" fontAlgn="b"/>
                      <a:r>
                        <a:rPr lang="es-CO" sz="1800" u="none" strike="noStrike">
                          <a:effectLst/>
                          <a:latin typeface="Arial" pitchFamily="34" charset="0"/>
                          <a:cs typeface="Arial" pitchFamily="34" charset="0"/>
                        </a:rPr>
                        <a:t>Sanciones</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16.255.000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90500">
                <a:tc>
                  <a:txBody>
                    <a:bodyPr/>
                    <a:lstStyle/>
                    <a:p>
                      <a:pPr algn="l" fontAlgn="b"/>
                      <a:r>
                        <a:rPr lang="es-CO" sz="1800" b="1" u="none" strike="noStrike">
                          <a:effectLst/>
                          <a:latin typeface="Arial" pitchFamily="34" charset="0"/>
                          <a:cs typeface="Arial" pitchFamily="34" charset="0"/>
                        </a:rPr>
                        <a:t>Total saldo a pagar por este periodo</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a:effectLst/>
                          <a:latin typeface="Arial" pitchFamily="34" charset="0"/>
                          <a:cs typeface="Arial" pitchFamily="34" charset="0"/>
                        </a:rPr>
                        <a:t>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90500">
                <a:tc>
                  <a:txBody>
                    <a:bodyPr/>
                    <a:lstStyle/>
                    <a:p>
                      <a:pPr algn="l" fontAlgn="b"/>
                      <a:r>
                        <a:rPr lang="es-CO" sz="1800" b="1" u="none" strike="noStrike" dirty="0">
                          <a:effectLst/>
                          <a:latin typeface="Arial" pitchFamily="34" charset="0"/>
                          <a:cs typeface="Arial" pitchFamily="34" charset="0"/>
                        </a:rPr>
                        <a:t>Total saldo a favor por este periodo</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58.296.000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574292266"/>
              </p:ext>
            </p:extLst>
          </p:nvPr>
        </p:nvGraphicFramePr>
        <p:xfrm>
          <a:off x="5734255" y="1975450"/>
          <a:ext cx="3158225" cy="3973830"/>
        </p:xfrm>
        <a:graphic>
          <a:graphicData uri="http://schemas.openxmlformats.org/drawingml/2006/table">
            <a:tbl>
              <a:tblPr>
                <a:tableStyleId>{5C22544A-7EE6-4342-B048-85BDC9FD1C3A}</a:tableStyleId>
              </a:tblPr>
              <a:tblGrid>
                <a:gridCol w="1533342">
                  <a:extLst>
                    <a:ext uri="{9D8B030D-6E8A-4147-A177-3AD203B41FA5}">
                      <a16:colId xmlns:a16="http://schemas.microsoft.com/office/drawing/2014/main" val="20000"/>
                    </a:ext>
                  </a:extLst>
                </a:gridCol>
                <a:gridCol w="1624883">
                  <a:extLst>
                    <a:ext uri="{9D8B030D-6E8A-4147-A177-3AD203B41FA5}">
                      <a16:colId xmlns:a16="http://schemas.microsoft.com/office/drawing/2014/main" val="20001"/>
                    </a:ext>
                  </a:extLst>
                </a:gridCol>
              </a:tblGrid>
              <a:tr h="190500">
                <a:tc>
                  <a:txBody>
                    <a:bodyPr/>
                    <a:lstStyle/>
                    <a:p>
                      <a:pPr algn="ctr" fontAlgn="b"/>
                      <a:r>
                        <a:rPr lang="es-CO" sz="1800" b="1" u="none" strike="noStrike" dirty="0">
                          <a:effectLst/>
                          <a:latin typeface="Arial" pitchFamily="34" charset="0"/>
                          <a:cs typeface="Arial" pitchFamily="34" charset="0"/>
                        </a:rPr>
                        <a:t>Ajuste</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s-CO" sz="1800" b="1" u="none" strike="noStrike" dirty="0">
                          <a:effectLst/>
                          <a:latin typeface="Arial" pitchFamily="34" charset="0"/>
                          <a:cs typeface="Arial" pitchFamily="34" charset="0"/>
                        </a:rPr>
                        <a:t>Bim. 06-2014</a:t>
                      </a:r>
                      <a:endParaRPr lang="es-CO" sz="18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90500">
                <a:tc>
                  <a:txBody>
                    <a:bodyPr/>
                    <a:lstStyle/>
                    <a:p>
                      <a:pPr algn="l" fontAlgn="b"/>
                      <a:r>
                        <a:rPr lang="es-CO" sz="1800" u="none" strike="noStrike">
                          <a:effectLst/>
                          <a:latin typeface="Arial" pitchFamily="34" charset="0"/>
                          <a:cs typeface="Arial" pitchFamily="34" charset="0"/>
                        </a:rPr>
                        <a:t>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3.251.000.000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r" fontAlgn="b"/>
                      <a:r>
                        <a:rPr lang="es-CO" sz="1800" u="none" strike="noStrike" dirty="0">
                          <a:effectLst/>
                          <a:latin typeface="Arial" pitchFamily="34" charset="0"/>
                          <a:cs typeface="Arial" pitchFamily="34" charset="0"/>
                        </a:rPr>
                        <a:t>-105.000.000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l" fontAlgn="b"/>
                      <a:r>
                        <a:rPr lang="es-CO" sz="1800" u="none" strike="noStrike" dirty="0">
                          <a:effectLst/>
                          <a:latin typeface="Arial" pitchFamily="34" charset="0"/>
                          <a:cs typeface="Arial" pitchFamily="34" charset="0"/>
                        </a:rPr>
                        <a:t> </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dirty="0">
                          <a:effectLst/>
                          <a:latin typeface="Arial" pitchFamily="34" charset="0"/>
                          <a:cs typeface="Arial" pitchFamily="34" charset="0"/>
                        </a:rPr>
                        <a:t>3.251.000.000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l" fontAlgn="b"/>
                      <a:r>
                        <a:rPr lang="es-CO" sz="1800" u="none" strike="noStrike">
                          <a:effectLst/>
                          <a:latin typeface="Arial" pitchFamily="34" charset="0"/>
                          <a:cs typeface="Arial" pitchFamily="34" charset="0"/>
                        </a:rPr>
                        <a:t>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dirty="0">
                          <a:effectLst/>
                          <a:latin typeface="Arial" pitchFamily="34" charset="0"/>
                          <a:cs typeface="Arial" pitchFamily="34" charset="0"/>
                        </a:rPr>
                        <a:t>448.000.000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a:txBody>
                    <a:bodyPr/>
                    <a:lstStyle/>
                    <a:p>
                      <a:pPr algn="r" fontAlgn="b"/>
                      <a:r>
                        <a:rPr lang="es-CO" sz="1800" u="none" strike="noStrike">
                          <a:effectLst/>
                          <a:latin typeface="Arial" pitchFamily="34" charset="0"/>
                          <a:cs typeface="Arial" pitchFamily="34" charset="0"/>
                        </a:rPr>
                        <a:t>-42.790.000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dirty="0">
                          <a:effectLst/>
                          <a:latin typeface="Arial" pitchFamily="34" charset="0"/>
                          <a:cs typeface="Arial" pitchFamily="34" charset="0"/>
                        </a:rPr>
                        <a:t>447.910.000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90500">
                <a:tc>
                  <a:txBody>
                    <a:bodyPr/>
                    <a:lstStyle/>
                    <a:p>
                      <a:pPr algn="l" fontAlgn="b"/>
                      <a:r>
                        <a:rPr lang="es-CO" sz="1800" b="1" u="none" strike="noStrike">
                          <a:effectLst/>
                          <a:latin typeface="Arial" pitchFamily="34" charset="0"/>
                          <a:cs typeface="Arial" pitchFamily="34" charset="0"/>
                        </a:rPr>
                        <a:t> </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90.000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90500">
                <a:tc>
                  <a:txBody>
                    <a:bodyPr/>
                    <a:lstStyle/>
                    <a:p>
                      <a:pPr algn="l" fontAlgn="b"/>
                      <a:r>
                        <a:rPr lang="es-CO" sz="1800" b="1" u="none" strike="noStrike">
                          <a:effectLst/>
                          <a:latin typeface="Arial" pitchFamily="34" charset="0"/>
                          <a:cs typeface="Arial" pitchFamily="34" charset="0"/>
                        </a:rPr>
                        <a:t> </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0500">
                <a:tc>
                  <a:txBody>
                    <a:bodyPr/>
                    <a:lstStyle/>
                    <a:p>
                      <a:pPr algn="l" fontAlgn="b"/>
                      <a:r>
                        <a:rPr lang="es-CO" sz="1800" b="1" u="none" strike="noStrike">
                          <a:effectLst/>
                          <a:latin typeface="Arial" pitchFamily="34" charset="0"/>
                          <a:cs typeface="Arial" pitchFamily="34" charset="0"/>
                        </a:rPr>
                        <a:t> </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16.502.000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90500">
                <a:tc>
                  <a:txBody>
                    <a:bodyPr/>
                    <a:lstStyle/>
                    <a:p>
                      <a:pPr algn="l" fontAlgn="b"/>
                      <a:r>
                        <a:rPr lang="es-CO" sz="1800" u="none" strike="noStrike" dirty="0">
                          <a:effectLst/>
                          <a:latin typeface="Arial" pitchFamily="34" charset="0"/>
                          <a:cs typeface="Arial" pitchFamily="34" charset="0"/>
                        </a:rPr>
                        <a:t> </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15.349.000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90500">
                <a:tc>
                  <a:txBody>
                    <a:bodyPr/>
                    <a:lstStyle/>
                    <a:p>
                      <a:pPr algn="l" fontAlgn="b"/>
                      <a:r>
                        <a:rPr lang="es-CO" sz="1800" b="1" u="none" strike="noStrike">
                          <a:effectLst/>
                          <a:latin typeface="Arial" pitchFamily="34" charset="0"/>
                          <a:cs typeface="Arial" pitchFamily="34" charset="0"/>
                        </a:rPr>
                        <a:t> </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0500">
                <a:tc>
                  <a:txBody>
                    <a:bodyPr/>
                    <a:lstStyle/>
                    <a:p>
                      <a:pPr algn="l" fontAlgn="b"/>
                      <a:r>
                        <a:rPr lang="es-CO" sz="1800" u="none" strike="noStrike">
                          <a:effectLst/>
                          <a:latin typeface="Arial" pitchFamily="34" charset="0"/>
                          <a:cs typeface="Arial" pitchFamily="34" charset="0"/>
                        </a:rPr>
                        <a:t> </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dirty="0">
                          <a:effectLst/>
                          <a:latin typeface="Arial" pitchFamily="34" charset="0"/>
                          <a:cs typeface="Arial" pitchFamily="34" charset="0"/>
                        </a:rPr>
                        <a:t>2.654.000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90500">
                <a:tc>
                  <a:txBody>
                    <a:bodyPr/>
                    <a:lstStyle/>
                    <a:p>
                      <a:pPr algn="l" fontAlgn="b"/>
                      <a:r>
                        <a:rPr lang="es-CO" sz="1800" b="1" u="none" strike="noStrike">
                          <a:effectLst/>
                          <a:latin typeface="Arial" pitchFamily="34" charset="0"/>
                          <a:cs typeface="Arial" pitchFamily="34" charset="0"/>
                        </a:rPr>
                        <a:t> </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90500">
                <a:tc>
                  <a:txBody>
                    <a:bodyPr/>
                    <a:lstStyle/>
                    <a:p>
                      <a:pPr algn="l" fontAlgn="b"/>
                      <a:r>
                        <a:rPr lang="es-CO" sz="1800" b="1" u="none" strike="noStrike" dirty="0">
                          <a:effectLst/>
                          <a:latin typeface="Arial" pitchFamily="34" charset="0"/>
                          <a:cs typeface="Arial" pitchFamily="34" charset="0"/>
                        </a:rPr>
                        <a:t> </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29.107.000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bl>
          </a:graphicData>
        </a:graphic>
      </p:graphicFrame>
      <p:sp>
        <p:nvSpPr>
          <p:cNvPr id="9" name="8 Botón de acción: Final">
            <a:hlinkClick r:id="rId2" action="ppaction://hlinksldjump" highlightClick="1"/>
          </p:cNvPr>
          <p:cNvSpPr/>
          <p:nvPr/>
        </p:nvSpPr>
        <p:spPr>
          <a:xfrm>
            <a:off x="8532440" y="6525344"/>
            <a:ext cx="539552" cy="260648"/>
          </a:xfrm>
          <a:prstGeom prst="actionButtonEnd">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0" name="9 Tabla"/>
          <p:cNvGraphicFramePr>
            <a:graphicFrameLocks noGrp="1"/>
          </p:cNvGraphicFramePr>
          <p:nvPr>
            <p:extLst>
              <p:ext uri="{D42A27DB-BD31-4B8C-83A1-F6EECF244321}">
                <p14:modId xmlns:p14="http://schemas.microsoft.com/office/powerpoint/2010/main" val="2502998679"/>
              </p:ext>
            </p:extLst>
          </p:nvPr>
        </p:nvGraphicFramePr>
        <p:xfrm>
          <a:off x="179512" y="6169491"/>
          <a:ext cx="8736905" cy="283845"/>
        </p:xfrm>
        <a:graphic>
          <a:graphicData uri="http://schemas.openxmlformats.org/drawingml/2006/table">
            <a:tbl>
              <a:tblPr>
                <a:tableStyleId>{5C22544A-7EE6-4342-B048-85BDC9FD1C3A}</a:tableStyleId>
              </a:tblPr>
              <a:tblGrid>
                <a:gridCol w="7094759">
                  <a:extLst>
                    <a:ext uri="{9D8B030D-6E8A-4147-A177-3AD203B41FA5}">
                      <a16:colId xmlns:a16="http://schemas.microsoft.com/office/drawing/2014/main" val="20000"/>
                    </a:ext>
                  </a:extLst>
                </a:gridCol>
                <a:gridCol w="1642146">
                  <a:extLst>
                    <a:ext uri="{9D8B030D-6E8A-4147-A177-3AD203B41FA5}">
                      <a16:colId xmlns:a16="http://schemas.microsoft.com/office/drawing/2014/main" val="20001"/>
                    </a:ext>
                  </a:extLst>
                </a:gridCol>
              </a:tblGrid>
              <a:tr h="190500">
                <a:tc>
                  <a:txBody>
                    <a:bodyPr/>
                    <a:lstStyle/>
                    <a:p>
                      <a:pPr algn="l" fontAlgn="b"/>
                      <a:r>
                        <a:rPr lang="es-CO" sz="1800" b="1" u="none" strike="noStrike" dirty="0">
                          <a:effectLst/>
                          <a:latin typeface="Arial" pitchFamily="34" charset="0"/>
                          <a:cs typeface="Arial" pitchFamily="34" charset="0"/>
                        </a:rPr>
                        <a:t>Valor a devolver en recibo de pago más intereses</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r" fontAlgn="b"/>
                      <a:r>
                        <a:rPr lang="es-CO" sz="1800" b="1" u="none" strike="noStrike" dirty="0">
                          <a:effectLst/>
                          <a:latin typeface="Arial" pitchFamily="34" charset="0"/>
                          <a:cs typeface="Arial" pitchFamily="34" charset="0"/>
                        </a:rPr>
                        <a:t>29.189.000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44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44624"/>
            <a:ext cx="7336610" cy="576064"/>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a:solidFill>
                  <a:schemeClr val="tx1">
                    <a:lumMod val="95000"/>
                    <a:lumOff val="5000"/>
                  </a:schemeClr>
                </a:solidFill>
              </a:rPr>
              <a:t>¿Que es el procedimiento tributario?</a:t>
            </a:r>
          </a:p>
        </p:txBody>
      </p:sp>
      <p:sp>
        <p:nvSpPr>
          <p:cNvPr id="5" name="2 Subtítulo"/>
          <p:cNvSpPr txBox="1">
            <a:spLocks/>
          </p:cNvSpPr>
          <p:nvPr/>
        </p:nvSpPr>
        <p:spPr>
          <a:xfrm>
            <a:off x="323528" y="1916832"/>
            <a:ext cx="8568952" cy="1584176"/>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800" dirty="0">
                <a:solidFill>
                  <a:schemeClr val="tx1">
                    <a:lumMod val="95000"/>
                    <a:lumOff val="5000"/>
                  </a:schemeClr>
                </a:solidFill>
                <a:latin typeface="+mj-lt"/>
              </a:rPr>
              <a:t>Es el conjunto de normas que regulan la relación del sujeto activo con el sujeto pasivo, las cuales suscitan las etapas para llevar a cabo las acciones fiscales</a:t>
            </a:r>
          </a:p>
        </p:txBody>
      </p:sp>
      <p:sp>
        <p:nvSpPr>
          <p:cNvPr id="6" name="5 Flecha izquierda"/>
          <p:cNvSpPr/>
          <p:nvPr/>
        </p:nvSpPr>
        <p:spPr>
          <a:xfrm rot="16200000">
            <a:off x="4103948" y="872716"/>
            <a:ext cx="1008112" cy="792088"/>
          </a:xfrm>
          <a:prstGeom prst="lef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1 Título"/>
          <p:cNvSpPr txBox="1">
            <a:spLocks/>
          </p:cNvSpPr>
          <p:nvPr/>
        </p:nvSpPr>
        <p:spPr>
          <a:xfrm>
            <a:off x="112262" y="4509120"/>
            <a:ext cx="3523634" cy="1440160"/>
          </a:xfrm>
          <a:prstGeom prst="rect">
            <a:avLst/>
          </a:prstGeom>
          <a:ln>
            <a:solidFill>
              <a:srgbClr val="00B050"/>
            </a:solidFill>
          </a:ln>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a:solidFill>
                  <a:schemeClr val="tx1">
                    <a:lumMod val="95000"/>
                    <a:lumOff val="5000"/>
                  </a:schemeClr>
                </a:solidFill>
              </a:rPr>
              <a:t>¿Cuántas y cuales son las obligaciones fiscales?</a:t>
            </a:r>
          </a:p>
        </p:txBody>
      </p:sp>
      <p:cxnSp>
        <p:nvCxnSpPr>
          <p:cNvPr id="9" name="8 Conector recto de flecha"/>
          <p:cNvCxnSpPr>
            <a:stCxn id="7" idx="3"/>
          </p:cNvCxnSpPr>
          <p:nvPr/>
        </p:nvCxnSpPr>
        <p:spPr>
          <a:xfrm flipV="1">
            <a:off x="3635896" y="4221088"/>
            <a:ext cx="1800200"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2 Subtítulo"/>
          <p:cNvSpPr txBox="1">
            <a:spLocks/>
          </p:cNvSpPr>
          <p:nvPr/>
        </p:nvSpPr>
        <p:spPr>
          <a:xfrm>
            <a:off x="5556448" y="3933056"/>
            <a:ext cx="2687960" cy="576064"/>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a:solidFill>
                  <a:schemeClr val="tx1">
                    <a:lumMod val="95000"/>
                    <a:lumOff val="5000"/>
                  </a:schemeClr>
                </a:solidFill>
                <a:latin typeface="+mj-lt"/>
              </a:rPr>
              <a:t>Las Formales</a:t>
            </a:r>
          </a:p>
        </p:txBody>
      </p:sp>
      <p:cxnSp>
        <p:nvCxnSpPr>
          <p:cNvPr id="12" name="11 Conector recto de flecha"/>
          <p:cNvCxnSpPr>
            <a:stCxn id="7" idx="3"/>
          </p:cNvCxnSpPr>
          <p:nvPr/>
        </p:nvCxnSpPr>
        <p:spPr>
          <a:xfrm>
            <a:off x="3635896" y="5229200"/>
            <a:ext cx="1800200"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2 Subtítulo"/>
          <p:cNvSpPr txBox="1">
            <a:spLocks/>
          </p:cNvSpPr>
          <p:nvPr/>
        </p:nvSpPr>
        <p:spPr>
          <a:xfrm>
            <a:off x="5556448" y="5661248"/>
            <a:ext cx="2687960" cy="576064"/>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a:solidFill>
                  <a:schemeClr val="tx1">
                    <a:lumMod val="95000"/>
                    <a:lumOff val="5000"/>
                  </a:schemeClr>
                </a:solidFill>
                <a:latin typeface="+mj-lt"/>
              </a:rPr>
              <a:t>Las Sustanciales</a:t>
            </a:r>
          </a:p>
        </p:txBody>
      </p:sp>
    </p:spTree>
    <p:extLst>
      <p:ext uri="{BB962C8B-B14F-4D97-AF65-F5344CB8AC3E}">
        <p14:creationId xmlns:p14="http://schemas.microsoft.com/office/powerpoint/2010/main" val="22984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881425"/>
            <a:ext cx="8064896" cy="1323439"/>
          </a:xfrm>
          <a:prstGeom prst="rect">
            <a:avLst/>
          </a:prstGeom>
        </p:spPr>
        <p:txBody>
          <a:bodyPr wrap="square">
            <a:spAutoFit/>
          </a:bodyPr>
          <a:lstStyle/>
          <a:p>
            <a:r>
              <a:rPr lang="es-CO" sz="2000" dirty="0">
                <a:latin typeface="Arial" pitchFamily="34" charset="0"/>
                <a:cs typeface="Arial" pitchFamily="34" charset="0"/>
              </a:rPr>
              <a:t>¿Se puede corregir por el art. 588 E.T. una declaración del impuesto sobre la renta o CREE aumentando la pérdida fiscal, teniendo en cuenta que no se modifica la liquidación privada, toda vez que el impuesto se determinó por el sistema de renta presuntiva?</a:t>
            </a:r>
          </a:p>
        </p:txBody>
      </p:sp>
      <p:pic>
        <p:nvPicPr>
          <p:cNvPr id="3076" name="Picture 4" descr="Resultado de imagen para gif animados de signos de preguntas de un cont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302" y="2924944"/>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igno de interrogacion giran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220741">
            <a:off x="4364147" y="2230597"/>
            <a:ext cx="847700" cy="8477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75656" y="5085184"/>
            <a:ext cx="7812360" cy="1200329"/>
          </a:xfrm>
          <a:prstGeom prst="rect">
            <a:avLst/>
          </a:prstGeom>
        </p:spPr>
        <p:txBody>
          <a:bodyPr wrap="square">
            <a:spAutoFit/>
          </a:bodyPr>
          <a:lstStyle/>
          <a:p>
            <a:r>
              <a:rPr lang="es-CO" dirty="0"/>
              <a:t>Porque el Art. 647-1 E.T. tributario indica que este tipo de actuaciones son equivalentes a una corrección en la cual se aumenta un saldo a favor, y por lo tanto, señala su Parágrafo 1, que dicha corrección se debe hacer de conformidad con el procedimiento del art. 589 E.T. </a:t>
            </a:r>
          </a:p>
        </p:txBody>
      </p:sp>
      <p:sp>
        <p:nvSpPr>
          <p:cNvPr id="5" name="AutoShape 6" descr="Resultado de imagen para palabra 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41" y="5288434"/>
            <a:ext cx="649283" cy="73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43608" y="303039"/>
            <a:ext cx="1911101" cy="461665"/>
          </a:xfrm>
          <a:prstGeom prst="rect">
            <a:avLst/>
          </a:prstGeom>
        </p:spPr>
        <p:txBody>
          <a:bodyPr wrap="none">
            <a:spAutoFit/>
          </a:bodyPr>
          <a:lstStyle/>
          <a:p>
            <a:r>
              <a:rPr lang="es-CO" sz="2400" b="1" dirty="0">
                <a:latin typeface="Arial" pitchFamily="34" charset="0"/>
                <a:cs typeface="Arial" pitchFamily="34" charset="0"/>
              </a:rPr>
              <a:t>Pregunta …</a:t>
            </a:r>
            <a:endParaRPr lang="es-CO" sz="2400" dirty="0"/>
          </a:p>
        </p:txBody>
      </p:sp>
    </p:spTree>
    <p:extLst>
      <p:ext uri="{BB962C8B-B14F-4D97-AF65-F5344CB8AC3E}">
        <p14:creationId xmlns:p14="http://schemas.microsoft.com/office/powerpoint/2010/main" val="32741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barn(inVertical)">
                                      <p:cBhvr>
                                        <p:cTn id="23" dur="500"/>
                                        <p:tgtEl>
                                          <p:spTgt spid="307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169476"/>
            <a:ext cx="5507918" cy="523220"/>
          </a:xfrm>
          <a:prstGeom prst="rect">
            <a:avLst/>
          </a:prstGeom>
        </p:spPr>
        <p:txBody>
          <a:bodyPr wrap="none">
            <a:spAutoFit/>
          </a:bodyPr>
          <a:lstStyle/>
          <a:p>
            <a:r>
              <a:rPr lang="es-CO" sz="2800" b="1" dirty="0"/>
              <a:t>NOTIFICACIÓN AL CONTRIBUYENTE </a:t>
            </a:r>
            <a:endParaRPr lang="es-CO" sz="2800" dirty="0"/>
          </a:p>
        </p:txBody>
      </p:sp>
      <p:sp>
        <p:nvSpPr>
          <p:cNvPr id="3" name="2 Rectángulo"/>
          <p:cNvSpPr/>
          <p:nvPr/>
        </p:nvSpPr>
        <p:spPr>
          <a:xfrm>
            <a:off x="235967" y="4462080"/>
            <a:ext cx="8728521" cy="1631216"/>
          </a:xfrm>
          <a:prstGeom prst="rect">
            <a:avLst/>
          </a:prstGeom>
        </p:spPr>
        <p:txBody>
          <a:bodyPr wrap="square">
            <a:spAutoFit/>
          </a:bodyPr>
          <a:lstStyle/>
          <a:p>
            <a:pPr algn="just"/>
            <a:r>
              <a:rPr lang="es-CO" sz="2000" dirty="0">
                <a:latin typeface="Arial" pitchFamily="34" charset="0"/>
                <a:cs typeface="Arial" pitchFamily="34" charset="0"/>
              </a:rPr>
              <a:t>``En el procedimiento tributario,  la notificación al contribuyente de los actos administrativos proferidos por la Dian, es un aspecto muy importante, puesto que es la correcta notificación la que garantiza el derecho a la defensa del contribuyente, derecho que tienen la categoría de constitucional y por tanto se debe respetar y garantizar.``</a:t>
            </a:r>
          </a:p>
        </p:txBody>
      </p:sp>
      <p:sp>
        <p:nvSpPr>
          <p:cNvPr id="4" name="AutoShape 2" descr="Resultado de imagen para gif de corre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015" y="1117302"/>
            <a:ext cx="3988177" cy="274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3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if de corre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5 Rectángulo"/>
          <p:cNvSpPr/>
          <p:nvPr/>
        </p:nvSpPr>
        <p:spPr>
          <a:xfrm>
            <a:off x="1331640" y="563196"/>
            <a:ext cx="7272808" cy="1569660"/>
          </a:xfrm>
          <a:prstGeom prst="rect">
            <a:avLst/>
          </a:prstGeom>
        </p:spPr>
        <p:txBody>
          <a:bodyPr wrap="square">
            <a:spAutoFit/>
          </a:bodyPr>
          <a:lstStyle/>
          <a:p>
            <a:pPr algn="ctr"/>
            <a:r>
              <a:rPr lang="es-CO" sz="3200" dirty="0"/>
              <a:t>Los actos administrativos que profiere fiscalización y liquidación se notifican por correo físico, electrónico, o por edicto. </a:t>
            </a:r>
          </a:p>
        </p:txBody>
      </p:sp>
      <p:sp>
        <p:nvSpPr>
          <p:cNvPr id="2" name="AutoShape 2" descr="Resultado de imagen para actos administrativos de la di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80" y="2564904"/>
            <a:ext cx="629959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98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if de corre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AutoShape 2" descr="Resultado de imagen para actos administrativos de la di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2 Rectángulo"/>
          <p:cNvSpPr/>
          <p:nvPr/>
        </p:nvSpPr>
        <p:spPr>
          <a:xfrm>
            <a:off x="1259632" y="116632"/>
            <a:ext cx="7416824" cy="954107"/>
          </a:xfrm>
          <a:prstGeom prst="rect">
            <a:avLst/>
          </a:prstGeom>
        </p:spPr>
        <p:txBody>
          <a:bodyPr wrap="square">
            <a:spAutoFit/>
          </a:bodyPr>
          <a:lstStyle/>
          <a:p>
            <a:pPr algn="ctr"/>
            <a:r>
              <a:rPr lang="es-CO" sz="2800" b="1" dirty="0"/>
              <a:t>Dirección procesal en el procedimiento tributario Art. 564 E.T.</a:t>
            </a:r>
            <a:endParaRPr lang="es-CO" sz="2800" dirty="0"/>
          </a:p>
        </p:txBody>
      </p:sp>
      <p:sp>
        <p:nvSpPr>
          <p:cNvPr id="5" name="4 Rectángulo"/>
          <p:cNvSpPr/>
          <p:nvPr/>
        </p:nvSpPr>
        <p:spPr>
          <a:xfrm>
            <a:off x="748407" y="1580599"/>
            <a:ext cx="7640017" cy="1200329"/>
          </a:xfrm>
          <a:prstGeom prst="rect">
            <a:avLst/>
          </a:prstGeom>
        </p:spPr>
        <p:txBody>
          <a:bodyPr wrap="square">
            <a:spAutoFit/>
          </a:bodyPr>
          <a:lstStyle/>
          <a:p>
            <a:pPr algn="just"/>
            <a:r>
              <a:rPr lang="es-CO" dirty="0">
                <a:latin typeface="Arial" pitchFamily="34" charset="0"/>
                <a:cs typeface="Arial" pitchFamily="34" charset="0"/>
              </a:rPr>
              <a:t>El contribuyente para efectos relacionados con un proceso administrativo determinado, puede fijar una dirección procesal diferente a la informada en el Rut, y la Dian queda obligada a enviar las notificaciones relativas al proceso en cuestión a dicha dirección. </a:t>
            </a:r>
          </a:p>
        </p:txBody>
      </p:sp>
      <p:sp>
        <p:nvSpPr>
          <p:cNvPr id="7" name="6 Rectángulo"/>
          <p:cNvSpPr/>
          <p:nvPr/>
        </p:nvSpPr>
        <p:spPr>
          <a:xfrm>
            <a:off x="323528" y="3341891"/>
            <a:ext cx="8360097" cy="2031325"/>
          </a:xfrm>
          <a:prstGeom prst="rect">
            <a:avLst/>
          </a:prstGeom>
        </p:spPr>
        <p:txBody>
          <a:bodyPr wrap="square">
            <a:spAutoFit/>
          </a:bodyPr>
          <a:lstStyle/>
          <a:p>
            <a:pPr algn="just"/>
            <a:r>
              <a:rPr lang="es-CO" dirty="0">
                <a:latin typeface="Arial" pitchFamily="34" charset="0"/>
                <a:cs typeface="Arial" pitchFamily="34" charset="0"/>
              </a:rPr>
              <a:t>Por ejemplo, puede ser que el contribuyente haya informado una dirección en su Rut pero luego, cuando la Dian le abre un proceso como un requerimiento especial, puede fijar una dirección diferente únicamente para que la Dian notifique los aspectos relacionados con el requerimiento especial o la liquidación oficial de revisión, de manera que las demás notificaciones que no tengan relación con el proceso específico para el cual fue fijada la dirección procesal, se deben enviar a la dirección informada en el Rut. </a:t>
            </a:r>
          </a:p>
        </p:txBody>
      </p:sp>
    </p:spTree>
    <p:extLst>
      <p:ext uri="{BB962C8B-B14F-4D97-AF65-F5344CB8AC3E}">
        <p14:creationId xmlns:p14="http://schemas.microsoft.com/office/powerpoint/2010/main" val="8224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if de corre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pSp>
        <p:nvGrpSpPr>
          <p:cNvPr id="6" name="96 Grupo"/>
          <p:cNvGrpSpPr>
            <a:grpSpLocks/>
          </p:cNvGrpSpPr>
          <p:nvPr/>
        </p:nvGrpSpPr>
        <p:grpSpPr bwMode="auto">
          <a:xfrm>
            <a:off x="676597" y="500063"/>
            <a:ext cx="2214563" cy="6072187"/>
            <a:chOff x="571472" y="500042"/>
            <a:chExt cx="2214578" cy="6072230"/>
          </a:xfrm>
        </p:grpSpPr>
        <p:sp>
          <p:nvSpPr>
            <p:cNvPr id="7" name="1 Rectángulo redondeado"/>
            <p:cNvSpPr>
              <a:spLocks noChangeArrowheads="1"/>
            </p:cNvSpPr>
            <p:nvPr/>
          </p:nvSpPr>
          <p:spPr bwMode="auto">
            <a:xfrm>
              <a:off x="571472" y="500042"/>
              <a:ext cx="2214578" cy="571504"/>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es-ES" sz="1200" dirty="0">
                  <a:latin typeface="Gill Sans MT" pitchFamily="34" charset="0"/>
                </a:rPr>
                <a:t>DIVISIÓN DE GESTIÓN DE FISCALIZACIÓN</a:t>
              </a:r>
            </a:p>
          </p:txBody>
        </p:sp>
        <p:sp>
          <p:nvSpPr>
            <p:cNvPr id="8" name="4 Rectángulo redondeado"/>
            <p:cNvSpPr>
              <a:spLocks noChangeArrowheads="1"/>
            </p:cNvSpPr>
            <p:nvPr/>
          </p:nvSpPr>
          <p:spPr bwMode="auto">
            <a:xfrm>
              <a:off x="1000100" y="1357298"/>
              <a:ext cx="1428760" cy="285752"/>
            </a:xfrm>
            <a:prstGeom prst="roundRect">
              <a:avLst>
                <a:gd name="adj" fmla="val 16667"/>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pPr algn="ctr" eaLnBrk="1" hangingPunct="1">
                <a:defRPr/>
              </a:pPr>
              <a:r>
                <a:rPr lang="es-ES" sz="1200" dirty="0">
                  <a:latin typeface="Gill Sans MT" pitchFamily="34" charset="0"/>
                </a:rPr>
                <a:t>INVESTIGA</a:t>
              </a:r>
            </a:p>
          </p:txBody>
        </p:sp>
        <p:sp>
          <p:nvSpPr>
            <p:cNvPr id="9" name="7 Rectángulo redondeado"/>
            <p:cNvSpPr>
              <a:spLocks noChangeArrowheads="1"/>
            </p:cNvSpPr>
            <p:nvPr/>
          </p:nvSpPr>
          <p:spPr bwMode="auto">
            <a:xfrm>
              <a:off x="928662" y="3143248"/>
              <a:ext cx="1428760" cy="500066"/>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dirty="0">
                  <a:latin typeface="Gill Sans MT" pitchFamily="34" charset="0"/>
                </a:rPr>
                <a:t>Requerimiento ordinario</a:t>
              </a:r>
            </a:p>
          </p:txBody>
        </p:sp>
        <p:sp>
          <p:nvSpPr>
            <p:cNvPr id="10" name="8 Rectángulo redondeado"/>
            <p:cNvSpPr>
              <a:spLocks noChangeArrowheads="1"/>
            </p:cNvSpPr>
            <p:nvPr/>
          </p:nvSpPr>
          <p:spPr bwMode="auto">
            <a:xfrm>
              <a:off x="928662" y="4786322"/>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Emplazamiento para declarar</a:t>
              </a:r>
            </a:p>
          </p:txBody>
        </p:sp>
        <p:sp>
          <p:nvSpPr>
            <p:cNvPr id="11" name="9 Rectángulo redondeado"/>
            <p:cNvSpPr>
              <a:spLocks noChangeArrowheads="1"/>
            </p:cNvSpPr>
            <p:nvPr/>
          </p:nvSpPr>
          <p:spPr bwMode="auto">
            <a:xfrm>
              <a:off x="928662" y="4214818"/>
              <a:ext cx="1428760" cy="500066"/>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Inspección contable</a:t>
              </a:r>
            </a:p>
          </p:txBody>
        </p:sp>
        <p:sp>
          <p:nvSpPr>
            <p:cNvPr id="12" name="10 Rectángulo redondeado"/>
            <p:cNvSpPr>
              <a:spLocks noChangeArrowheads="1"/>
            </p:cNvSpPr>
            <p:nvPr/>
          </p:nvSpPr>
          <p:spPr bwMode="auto">
            <a:xfrm>
              <a:off x="928662" y="3714752"/>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Inspección tributaria</a:t>
              </a:r>
            </a:p>
          </p:txBody>
        </p:sp>
        <p:sp>
          <p:nvSpPr>
            <p:cNvPr id="13" name="11 Rectángulo redondeado"/>
            <p:cNvSpPr>
              <a:spLocks noChangeArrowheads="1"/>
            </p:cNvSpPr>
            <p:nvPr/>
          </p:nvSpPr>
          <p:spPr bwMode="auto">
            <a:xfrm>
              <a:off x="928662" y="2428868"/>
              <a:ext cx="1428760" cy="64294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Exactitud de declaraciones tributaria</a:t>
              </a:r>
            </a:p>
          </p:txBody>
        </p:sp>
        <p:sp>
          <p:nvSpPr>
            <p:cNvPr id="14" name="12 Rectángulo redondeado"/>
            <p:cNvSpPr>
              <a:spLocks noChangeArrowheads="1"/>
            </p:cNvSpPr>
            <p:nvPr/>
          </p:nvSpPr>
          <p:spPr bwMode="auto">
            <a:xfrm>
              <a:off x="928662" y="1928802"/>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Cumplimiento de obligaciones</a:t>
              </a:r>
            </a:p>
          </p:txBody>
        </p:sp>
        <p:sp>
          <p:nvSpPr>
            <p:cNvPr id="15" name="13 Rectángulo redondeado"/>
            <p:cNvSpPr>
              <a:spLocks noChangeArrowheads="1"/>
            </p:cNvSpPr>
            <p:nvPr/>
          </p:nvSpPr>
          <p:spPr bwMode="auto">
            <a:xfrm>
              <a:off x="928662" y="5286388"/>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Emplazamiento para corregir</a:t>
              </a:r>
            </a:p>
          </p:txBody>
        </p:sp>
        <p:sp>
          <p:nvSpPr>
            <p:cNvPr id="16" name="14 Rectángulo redondeado"/>
            <p:cNvSpPr>
              <a:spLocks noChangeArrowheads="1"/>
            </p:cNvSpPr>
            <p:nvPr/>
          </p:nvSpPr>
          <p:spPr bwMode="auto">
            <a:xfrm>
              <a:off x="928662" y="5786454"/>
              <a:ext cx="1428760"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Pliego de cargos</a:t>
              </a:r>
            </a:p>
          </p:txBody>
        </p:sp>
        <p:sp>
          <p:nvSpPr>
            <p:cNvPr id="17" name="15 Rectángulo redondeado"/>
            <p:cNvSpPr>
              <a:spLocks noChangeArrowheads="1"/>
            </p:cNvSpPr>
            <p:nvPr/>
          </p:nvSpPr>
          <p:spPr bwMode="auto">
            <a:xfrm>
              <a:off x="928662" y="6143644"/>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Requerimiento especial</a:t>
              </a:r>
            </a:p>
          </p:txBody>
        </p:sp>
        <p:cxnSp>
          <p:nvCxnSpPr>
            <p:cNvPr id="18" name="31 Conector angular"/>
            <p:cNvCxnSpPr>
              <a:cxnSpLocks noChangeShapeType="1"/>
              <a:stCxn id="7" idx="2"/>
              <a:endCxn id="8" idx="0"/>
            </p:cNvCxnSpPr>
            <p:nvPr/>
          </p:nvCxnSpPr>
          <p:spPr bwMode="auto">
            <a:xfrm rot="16200000" flipH="1">
              <a:off x="1553744" y="1196562"/>
              <a:ext cx="285752" cy="35719"/>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33 Conector angular"/>
            <p:cNvCxnSpPr>
              <a:cxnSpLocks noChangeShapeType="1"/>
              <a:stCxn id="8" idx="1"/>
              <a:endCxn id="17" idx="1"/>
            </p:cNvCxnSpPr>
            <p:nvPr/>
          </p:nvCxnSpPr>
          <p:spPr bwMode="auto">
            <a:xfrm rot="10800000" flipV="1">
              <a:off x="928662" y="1500174"/>
              <a:ext cx="71438" cy="4857784"/>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35 Conector angular"/>
            <p:cNvCxnSpPr>
              <a:cxnSpLocks noChangeShapeType="1"/>
              <a:stCxn id="8" idx="1"/>
              <a:endCxn id="16" idx="1"/>
            </p:cNvCxnSpPr>
            <p:nvPr/>
          </p:nvCxnSpPr>
          <p:spPr bwMode="auto">
            <a:xfrm rot="10800000" flipV="1">
              <a:off x="928662" y="1500174"/>
              <a:ext cx="71438" cy="4429156"/>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37 Conector angular"/>
            <p:cNvCxnSpPr>
              <a:cxnSpLocks noChangeShapeType="1"/>
              <a:stCxn id="8" idx="1"/>
              <a:endCxn id="15" idx="1"/>
            </p:cNvCxnSpPr>
            <p:nvPr/>
          </p:nvCxnSpPr>
          <p:spPr bwMode="auto">
            <a:xfrm rot="10800000" flipV="1">
              <a:off x="928662" y="1500174"/>
              <a:ext cx="71438" cy="4000528"/>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2" name="38 Conector angular"/>
            <p:cNvCxnSpPr>
              <a:cxnSpLocks noChangeShapeType="1"/>
              <a:stCxn id="8" idx="1"/>
              <a:endCxn id="10" idx="1"/>
            </p:cNvCxnSpPr>
            <p:nvPr/>
          </p:nvCxnSpPr>
          <p:spPr bwMode="auto">
            <a:xfrm rot="10800000" flipV="1">
              <a:off x="928662" y="1500174"/>
              <a:ext cx="71438" cy="3500462"/>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3" name="41 Conector angular"/>
            <p:cNvCxnSpPr>
              <a:cxnSpLocks noChangeShapeType="1"/>
              <a:stCxn id="8" idx="1"/>
              <a:endCxn id="11" idx="1"/>
            </p:cNvCxnSpPr>
            <p:nvPr/>
          </p:nvCxnSpPr>
          <p:spPr bwMode="auto">
            <a:xfrm rot="10800000" flipV="1">
              <a:off x="928662" y="1500173"/>
              <a:ext cx="71438" cy="2964677"/>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4" name="44 Conector angular"/>
            <p:cNvCxnSpPr>
              <a:cxnSpLocks noChangeShapeType="1"/>
              <a:stCxn id="8" idx="1"/>
              <a:endCxn id="12" idx="1"/>
            </p:cNvCxnSpPr>
            <p:nvPr/>
          </p:nvCxnSpPr>
          <p:spPr bwMode="auto">
            <a:xfrm rot="10800000" flipV="1">
              <a:off x="928662" y="1500174"/>
              <a:ext cx="71438" cy="2428892"/>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5" name="47 Conector angular"/>
            <p:cNvCxnSpPr>
              <a:cxnSpLocks noChangeShapeType="1"/>
              <a:stCxn id="8" idx="1"/>
              <a:endCxn id="9" idx="1"/>
            </p:cNvCxnSpPr>
            <p:nvPr/>
          </p:nvCxnSpPr>
          <p:spPr bwMode="auto">
            <a:xfrm rot="10800000" flipV="1">
              <a:off x="928662" y="1500173"/>
              <a:ext cx="71438" cy="1893107"/>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6" name="50 Conector angular"/>
            <p:cNvCxnSpPr>
              <a:cxnSpLocks noChangeShapeType="1"/>
              <a:stCxn id="8" idx="1"/>
              <a:endCxn id="13" idx="1"/>
            </p:cNvCxnSpPr>
            <p:nvPr/>
          </p:nvCxnSpPr>
          <p:spPr bwMode="auto">
            <a:xfrm rot="10800000" flipV="1">
              <a:off x="928662" y="1500173"/>
              <a:ext cx="71438" cy="1250165"/>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7" name="55 Conector angular"/>
            <p:cNvCxnSpPr>
              <a:cxnSpLocks noChangeShapeType="1"/>
              <a:stCxn id="8" idx="1"/>
              <a:endCxn id="14" idx="1"/>
            </p:cNvCxnSpPr>
            <p:nvPr/>
          </p:nvCxnSpPr>
          <p:spPr bwMode="auto">
            <a:xfrm rot="10800000" flipV="1">
              <a:off x="928662" y="1500174"/>
              <a:ext cx="71438" cy="642942"/>
            </a:xfrm>
            <a:prstGeom prst="bentConnector3">
              <a:avLst>
                <a:gd name="adj1" fmla="val 42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28" name="97 Grupo"/>
          <p:cNvGrpSpPr>
            <a:grpSpLocks/>
          </p:cNvGrpSpPr>
          <p:nvPr/>
        </p:nvGrpSpPr>
        <p:grpSpPr bwMode="auto">
          <a:xfrm>
            <a:off x="3105472" y="1285875"/>
            <a:ext cx="2857500" cy="4786313"/>
            <a:chOff x="3000364" y="500042"/>
            <a:chExt cx="2857520" cy="4786346"/>
          </a:xfrm>
        </p:grpSpPr>
        <p:sp>
          <p:nvSpPr>
            <p:cNvPr id="29" name="3 Rectángulo redondeado"/>
            <p:cNvSpPr>
              <a:spLocks noChangeArrowheads="1"/>
            </p:cNvSpPr>
            <p:nvPr/>
          </p:nvSpPr>
          <p:spPr bwMode="auto">
            <a:xfrm>
              <a:off x="3286116" y="500042"/>
              <a:ext cx="2214579" cy="571504"/>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es-ES" sz="1200" dirty="0">
                  <a:latin typeface="Gill Sans MT" pitchFamily="34" charset="0"/>
                </a:rPr>
                <a:t>DIVISIÓN DE GESTIÓN DE LIQUIDACIÓN</a:t>
              </a:r>
            </a:p>
          </p:txBody>
        </p:sp>
        <p:sp>
          <p:nvSpPr>
            <p:cNvPr id="30" name="6 Rectángulo redondeado"/>
            <p:cNvSpPr>
              <a:spLocks noChangeArrowheads="1"/>
            </p:cNvSpPr>
            <p:nvPr/>
          </p:nvSpPr>
          <p:spPr bwMode="auto">
            <a:xfrm>
              <a:off x="3786183" y="1357298"/>
              <a:ext cx="1500197" cy="285752"/>
            </a:xfrm>
            <a:prstGeom prst="roundRect">
              <a:avLst>
                <a:gd name="adj" fmla="val 16667"/>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pPr algn="ctr" eaLnBrk="1" hangingPunct="1">
                <a:defRPr/>
              </a:pPr>
              <a:r>
                <a:rPr lang="es-ES" sz="1200" dirty="0">
                  <a:latin typeface="Gill Sans MT" pitchFamily="34" charset="0"/>
                </a:rPr>
                <a:t>DETERMINA</a:t>
              </a:r>
            </a:p>
          </p:txBody>
        </p:sp>
        <p:sp>
          <p:nvSpPr>
            <p:cNvPr id="31" name="17 Rectángulo redondeado"/>
            <p:cNvSpPr>
              <a:spLocks noChangeArrowheads="1"/>
            </p:cNvSpPr>
            <p:nvPr/>
          </p:nvSpPr>
          <p:spPr bwMode="auto">
            <a:xfrm>
              <a:off x="4714876" y="2000240"/>
              <a:ext cx="1143008"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Corrección </a:t>
              </a:r>
            </a:p>
          </p:txBody>
        </p:sp>
        <p:sp>
          <p:nvSpPr>
            <p:cNvPr id="32" name="18 Rectángulo redondeado"/>
            <p:cNvSpPr>
              <a:spLocks noChangeArrowheads="1"/>
            </p:cNvSpPr>
            <p:nvPr/>
          </p:nvSpPr>
          <p:spPr bwMode="auto">
            <a:xfrm>
              <a:off x="3000364" y="3571876"/>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Ampliación requerimiento</a:t>
              </a:r>
            </a:p>
          </p:txBody>
        </p:sp>
        <p:sp>
          <p:nvSpPr>
            <p:cNvPr id="33" name="19 Rectángulo redondeado"/>
            <p:cNvSpPr>
              <a:spLocks noChangeArrowheads="1"/>
            </p:cNvSpPr>
            <p:nvPr/>
          </p:nvSpPr>
          <p:spPr bwMode="auto">
            <a:xfrm>
              <a:off x="4714876" y="2357430"/>
              <a:ext cx="1143008"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De aforo </a:t>
              </a:r>
            </a:p>
          </p:txBody>
        </p:sp>
        <p:sp>
          <p:nvSpPr>
            <p:cNvPr id="34" name="20 Rectángulo redondeado"/>
            <p:cNvSpPr>
              <a:spLocks noChangeArrowheads="1"/>
            </p:cNvSpPr>
            <p:nvPr/>
          </p:nvSpPr>
          <p:spPr bwMode="auto">
            <a:xfrm>
              <a:off x="4714876" y="3071810"/>
              <a:ext cx="1143008"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Corrección aritmética</a:t>
              </a:r>
            </a:p>
          </p:txBody>
        </p:sp>
        <p:sp>
          <p:nvSpPr>
            <p:cNvPr id="35" name="21 Rectángulo redondeado"/>
            <p:cNvSpPr>
              <a:spLocks noChangeArrowheads="1"/>
            </p:cNvSpPr>
            <p:nvPr/>
          </p:nvSpPr>
          <p:spPr bwMode="auto">
            <a:xfrm>
              <a:off x="4714876" y="2714620"/>
              <a:ext cx="1143008"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Revisión </a:t>
              </a:r>
            </a:p>
          </p:txBody>
        </p:sp>
        <p:sp>
          <p:nvSpPr>
            <p:cNvPr id="36" name="22 Rectángulo redondeado"/>
            <p:cNvSpPr>
              <a:spLocks noChangeArrowheads="1"/>
            </p:cNvSpPr>
            <p:nvPr/>
          </p:nvSpPr>
          <p:spPr bwMode="auto">
            <a:xfrm>
              <a:off x="3071802" y="1857364"/>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Liquidaciones oficiales</a:t>
              </a:r>
            </a:p>
          </p:txBody>
        </p:sp>
        <p:sp>
          <p:nvSpPr>
            <p:cNvPr id="37" name="23 Rectángulo redondeado"/>
            <p:cNvSpPr>
              <a:spLocks noChangeArrowheads="1"/>
            </p:cNvSpPr>
            <p:nvPr/>
          </p:nvSpPr>
          <p:spPr bwMode="auto">
            <a:xfrm>
              <a:off x="3000364" y="4214818"/>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Resolución sanción</a:t>
              </a:r>
            </a:p>
          </p:txBody>
        </p:sp>
        <p:sp>
          <p:nvSpPr>
            <p:cNvPr id="38" name="25 Rectángulo redondeado"/>
            <p:cNvSpPr>
              <a:spLocks noChangeArrowheads="1"/>
            </p:cNvSpPr>
            <p:nvPr/>
          </p:nvSpPr>
          <p:spPr bwMode="auto">
            <a:xfrm>
              <a:off x="3000364" y="4857760"/>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Autos declarativos</a:t>
              </a:r>
            </a:p>
          </p:txBody>
        </p:sp>
        <p:cxnSp>
          <p:nvCxnSpPr>
            <p:cNvPr id="39" name="59 Conector angular"/>
            <p:cNvCxnSpPr>
              <a:cxnSpLocks noChangeShapeType="1"/>
              <a:stCxn id="29" idx="2"/>
              <a:endCxn id="30" idx="0"/>
            </p:cNvCxnSpPr>
            <p:nvPr/>
          </p:nvCxnSpPr>
          <p:spPr bwMode="auto">
            <a:xfrm rot="16200000" flipH="1">
              <a:off x="4321967" y="1142984"/>
              <a:ext cx="285752" cy="142876"/>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0" name="61 Forma"/>
            <p:cNvCxnSpPr>
              <a:cxnSpLocks noChangeShapeType="1"/>
              <a:stCxn id="30" idx="2"/>
              <a:endCxn id="36" idx="0"/>
            </p:cNvCxnSpPr>
            <p:nvPr/>
          </p:nvCxnSpPr>
          <p:spPr bwMode="auto">
            <a:xfrm rot="5400000">
              <a:off x="4054075" y="1375158"/>
              <a:ext cx="214314" cy="750099"/>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63 Conector angular"/>
            <p:cNvCxnSpPr>
              <a:cxnSpLocks noChangeShapeType="1"/>
              <a:stCxn id="30" idx="1"/>
              <a:endCxn id="32" idx="1"/>
            </p:cNvCxnSpPr>
            <p:nvPr/>
          </p:nvCxnSpPr>
          <p:spPr bwMode="auto">
            <a:xfrm rot="10800000" flipV="1">
              <a:off x="3000364" y="1500174"/>
              <a:ext cx="785818" cy="2286016"/>
            </a:xfrm>
            <a:prstGeom prst="bentConnector3">
              <a:avLst>
                <a:gd name="adj1" fmla="val 129093"/>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2" name="65 Conector angular"/>
            <p:cNvCxnSpPr>
              <a:cxnSpLocks noChangeShapeType="1"/>
              <a:stCxn id="30" idx="1"/>
              <a:endCxn id="37" idx="1"/>
            </p:cNvCxnSpPr>
            <p:nvPr/>
          </p:nvCxnSpPr>
          <p:spPr bwMode="auto">
            <a:xfrm rot="10800000" flipV="1">
              <a:off x="3000364" y="1500174"/>
              <a:ext cx="785818" cy="2928958"/>
            </a:xfrm>
            <a:prstGeom prst="bentConnector3">
              <a:avLst>
                <a:gd name="adj1" fmla="val 129093"/>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3" name="67 Conector angular"/>
            <p:cNvCxnSpPr>
              <a:cxnSpLocks noChangeShapeType="1"/>
              <a:stCxn id="30" idx="1"/>
              <a:endCxn id="38" idx="1"/>
            </p:cNvCxnSpPr>
            <p:nvPr/>
          </p:nvCxnSpPr>
          <p:spPr bwMode="auto">
            <a:xfrm rot="10800000" flipV="1">
              <a:off x="3000364" y="1500174"/>
              <a:ext cx="785818" cy="3571900"/>
            </a:xfrm>
            <a:prstGeom prst="bentConnector3">
              <a:avLst>
                <a:gd name="adj1" fmla="val 129093"/>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4" name="72 Forma"/>
            <p:cNvCxnSpPr>
              <a:cxnSpLocks noChangeShapeType="1"/>
              <a:stCxn id="36" idx="2"/>
              <a:endCxn id="33" idx="1"/>
            </p:cNvCxnSpPr>
            <p:nvPr/>
          </p:nvCxnSpPr>
          <p:spPr bwMode="auto">
            <a:xfrm rot="16200000" flipH="1">
              <a:off x="4143372" y="1928802"/>
              <a:ext cx="214314" cy="928694"/>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5" name="74 Forma"/>
            <p:cNvCxnSpPr>
              <a:cxnSpLocks noChangeShapeType="1"/>
              <a:stCxn id="36" idx="2"/>
              <a:endCxn id="35" idx="1"/>
            </p:cNvCxnSpPr>
            <p:nvPr/>
          </p:nvCxnSpPr>
          <p:spPr bwMode="auto">
            <a:xfrm rot="16200000" flipH="1">
              <a:off x="3964777" y="2107397"/>
              <a:ext cx="571504" cy="928694"/>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6" name="76 Conector angular"/>
            <p:cNvCxnSpPr>
              <a:cxnSpLocks noChangeShapeType="1"/>
              <a:stCxn id="36" idx="2"/>
              <a:endCxn id="34" idx="1"/>
            </p:cNvCxnSpPr>
            <p:nvPr/>
          </p:nvCxnSpPr>
          <p:spPr bwMode="auto">
            <a:xfrm rot="16200000" flipH="1">
              <a:off x="3750463" y="2321711"/>
              <a:ext cx="1000132" cy="928694"/>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7" name="79 Forma"/>
            <p:cNvCxnSpPr>
              <a:cxnSpLocks noChangeShapeType="1"/>
              <a:stCxn id="36" idx="2"/>
              <a:endCxn id="31" idx="1"/>
            </p:cNvCxnSpPr>
            <p:nvPr/>
          </p:nvCxnSpPr>
          <p:spPr bwMode="auto">
            <a:xfrm rot="5400000" flipH="1" flipV="1">
              <a:off x="4179091" y="1750207"/>
              <a:ext cx="142876" cy="928694"/>
            </a:xfrm>
            <a:prstGeom prst="bentConnector4">
              <a:avLst>
                <a:gd name="adj1" fmla="val -60690"/>
                <a:gd name="adj2" fmla="val 88463"/>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48" name="98 Grupo"/>
          <p:cNvGrpSpPr>
            <a:grpSpLocks/>
          </p:cNvGrpSpPr>
          <p:nvPr/>
        </p:nvGrpSpPr>
        <p:grpSpPr bwMode="auto">
          <a:xfrm>
            <a:off x="6248722" y="2000250"/>
            <a:ext cx="2571750" cy="4143375"/>
            <a:chOff x="6143636" y="428604"/>
            <a:chExt cx="2571768" cy="4143404"/>
          </a:xfrm>
        </p:grpSpPr>
        <p:sp>
          <p:nvSpPr>
            <p:cNvPr id="49" name="2 Rectángulo redondeado"/>
            <p:cNvSpPr>
              <a:spLocks noChangeArrowheads="1"/>
            </p:cNvSpPr>
            <p:nvPr/>
          </p:nvSpPr>
          <p:spPr bwMode="auto">
            <a:xfrm>
              <a:off x="6143636" y="428604"/>
              <a:ext cx="2214579" cy="571504"/>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es-ES" sz="1200" dirty="0">
                  <a:latin typeface="Gill Sans MT" pitchFamily="34" charset="0"/>
                </a:rPr>
                <a:t>DIVISIÓN DE GESTIÓN DE JURÍDICA</a:t>
              </a:r>
            </a:p>
          </p:txBody>
        </p:sp>
        <p:sp>
          <p:nvSpPr>
            <p:cNvPr id="50" name="5 Rectángulo redondeado"/>
            <p:cNvSpPr>
              <a:spLocks noChangeArrowheads="1"/>
            </p:cNvSpPr>
            <p:nvPr/>
          </p:nvSpPr>
          <p:spPr bwMode="auto">
            <a:xfrm>
              <a:off x="6357951" y="1357299"/>
              <a:ext cx="1857388" cy="428628"/>
            </a:xfrm>
            <a:prstGeom prst="roundRect">
              <a:avLst>
                <a:gd name="adj" fmla="val 16667"/>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pPr algn="ctr" eaLnBrk="1" hangingPunct="1">
                <a:defRPr/>
              </a:pPr>
              <a:r>
                <a:rPr lang="es-ES" sz="1200" dirty="0">
                  <a:latin typeface="Gill Sans MT" pitchFamily="34" charset="0"/>
                </a:rPr>
                <a:t>DISCUTE ACTOS ADMINISTRATIVOS</a:t>
              </a:r>
            </a:p>
          </p:txBody>
        </p:sp>
        <p:sp>
          <p:nvSpPr>
            <p:cNvPr id="51" name="24 Rectángulo redondeado"/>
            <p:cNvSpPr>
              <a:spLocks noChangeArrowheads="1"/>
            </p:cNvSpPr>
            <p:nvPr/>
          </p:nvSpPr>
          <p:spPr bwMode="auto">
            <a:xfrm>
              <a:off x="6429388" y="2071678"/>
              <a:ext cx="1428760" cy="500066"/>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Resolución fallo recursos de</a:t>
              </a:r>
            </a:p>
          </p:txBody>
        </p:sp>
        <p:sp>
          <p:nvSpPr>
            <p:cNvPr id="52" name="26 Rectángulo redondeado"/>
            <p:cNvSpPr>
              <a:spLocks noChangeArrowheads="1"/>
            </p:cNvSpPr>
            <p:nvPr/>
          </p:nvSpPr>
          <p:spPr bwMode="auto">
            <a:xfrm>
              <a:off x="7286644" y="2857496"/>
              <a:ext cx="1428760"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Reconsideración </a:t>
              </a:r>
            </a:p>
          </p:txBody>
        </p:sp>
        <p:sp>
          <p:nvSpPr>
            <p:cNvPr id="53" name="27 Rectángulo redondeado"/>
            <p:cNvSpPr>
              <a:spLocks noChangeArrowheads="1"/>
            </p:cNvSpPr>
            <p:nvPr/>
          </p:nvSpPr>
          <p:spPr bwMode="auto">
            <a:xfrm>
              <a:off x="7286644" y="3286124"/>
              <a:ext cx="1428760"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Reposición </a:t>
              </a:r>
            </a:p>
          </p:txBody>
        </p:sp>
        <p:sp>
          <p:nvSpPr>
            <p:cNvPr id="54" name="28 Rectángulo redondeado"/>
            <p:cNvSpPr>
              <a:spLocks noChangeArrowheads="1"/>
            </p:cNvSpPr>
            <p:nvPr/>
          </p:nvSpPr>
          <p:spPr bwMode="auto">
            <a:xfrm>
              <a:off x="7286644" y="4143380"/>
              <a:ext cx="1428760" cy="42862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Revocatoria directa</a:t>
              </a:r>
            </a:p>
          </p:txBody>
        </p:sp>
        <p:sp>
          <p:nvSpPr>
            <p:cNvPr id="55" name="29 Rectángulo redondeado"/>
            <p:cNvSpPr>
              <a:spLocks noChangeArrowheads="1"/>
            </p:cNvSpPr>
            <p:nvPr/>
          </p:nvSpPr>
          <p:spPr bwMode="auto">
            <a:xfrm>
              <a:off x="7286644" y="3714752"/>
              <a:ext cx="1428760"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Apelación </a:t>
              </a:r>
            </a:p>
          </p:txBody>
        </p:sp>
        <p:cxnSp>
          <p:nvCxnSpPr>
            <p:cNvPr id="56" name="82 Conector angular"/>
            <p:cNvCxnSpPr>
              <a:cxnSpLocks noChangeShapeType="1"/>
              <a:stCxn id="49" idx="2"/>
              <a:endCxn id="50" idx="0"/>
            </p:cNvCxnSpPr>
            <p:nvPr/>
          </p:nvCxnSpPr>
          <p:spPr bwMode="auto">
            <a:xfrm rot="16200000" flipH="1">
              <a:off x="7090189" y="1160843"/>
              <a:ext cx="357190" cy="35719"/>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57" name="84 Conector angular"/>
            <p:cNvCxnSpPr>
              <a:cxnSpLocks noChangeShapeType="1"/>
              <a:stCxn id="50" idx="2"/>
              <a:endCxn id="51" idx="0"/>
            </p:cNvCxnSpPr>
            <p:nvPr/>
          </p:nvCxnSpPr>
          <p:spPr bwMode="auto">
            <a:xfrm rot="5400000">
              <a:off x="7072330" y="1857364"/>
              <a:ext cx="285752" cy="142876"/>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58" name="86 Conector angular"/>
            <p:cNvCxnSpPr>
              <a:cxnSpLocks noChangeShapeType="1"/>
              <a:stCxn id="51" idx="1"/>
              <a:endCxn id="52" idx="1"/>
            </p:cNvCxnSpPr>
            <p:nvPr/>
          </p:nvCxnSpPr>
          <p:spPr bwMode="auto">
            <a:xfrm rot="10800000" flipH="1" flipV="1">
              <a:off x="6429388" y="2321710"/>
              <a:ext cx="857256" cy="678661"/>
            </a:xfrm>
            <a:prstGeom prst="bentConnector3">
              <a:avLst>
                <a:gd name="adj1" fmla="val -26667"/>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59" name="90 Conector angular"/>
            <p:cNvCxnSpPr>
              <a:cxnSpLocks noChangeShapeType="1"/>
              <a:stCxn id="51" idx="1"/>
              <a:endCxn id="53" idx="1"/>
            </p:cNvCxnSpPr>
            <p:nvPr/>
          </p:nvCxnSpPr>
          <p:spPr bwMode="auto">
            <a:xfrm rot="10800000" flipH="1" flipV="1">
              <a:off x="6429388" y="2321710"/>
              <a:ext cx="857256" cy="1107289"/>
            </a:xfrm>
            <a:prstGeom prst="bentConnector3">
              <a:avLst>
                <a:gd name="adj1" fmla="val -26667"/>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0" name="92 Conector angular"/>
            <p:cNvCxnSpPr>
              <a:cxnSpLocks noChangeShapeType="1"/>
              <a:stCxn id="51" idx="1"/>
              <a:endCxn id="55" idx="1"/>
            </p:cNvCxnSpPr>
            <p:nvPr/>
          </p:nvCxnSpPr>
          <p:spPr bwMode="auto">
            <a:xfrm rot="10800000" flipH="1" flipV="1">
              <a:off x="6429388" y="2321710"/>
              <a:ext cx="857256" cy="1535917"/>
            </a:xfrm>
            <a:prstGeom prst="bentConnector3">
              <a:avLst>
                <a:gd name="adj1" fmla="val -26667"/>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1" name="94 Conector angular"/>
            <p:cNvCxnSpPr>
              <a:cxnSpLocks noChangeShapeType="1"/>
              <a:stCxn id="51" idx="1"/>
              <a:endCxn id="54" idx="1"/>
            </p:cNvCxnSpPr>
            <p:nvPr/>
          </p:nvCxnSpPr>
          <p:spPr bwMode="auto">
            <a:xfrm rot="10800000" flipH="1" flipV="1">
              <a:off x="6429388" y="2321710"/>
              <a:ext cx="857256" cy="2035983"/>
            </a:xfrm>
            <a:prstGeom prst="bentConnector3">
              <a:avLst>
                <a:gd name="adj1" fmla="val -26667"/>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62" name="1 Título"/>
          <p:cNvSpPr txBox="1">
            <a:spLocks/>
          </p:cNvSpPr>
          <p:nvPr/>
        </p:nvSpPr>
        <p:spPr>
          <a:xfrm>
            <a:off x="2286000" y="214313"/>
            <a:ext cx="5700713" cy="428625"/>
          </a:xfrm>
          <a:prstGeom prst="rect">
            <a:avLst/>
          </a:prstGeom>
        </p:spPr>
        <p:txBody>
          <a:bodyPr/>
          <a:lstStyle/>
          <a:p>
            <a:pPr algn="ctr" eaLnBrk="1" fontAlgn="auto" hangingPunct="1">
              <a:spcBef>
                <a:spcPts val="0"/>
              </a:spcBef>
              <a:spcAft>
                <a:spcPts val="0"/>
              </a:spcAft>
              <a:defRPr/>
            </a:pPr>
            <a:r>
              <a:rPr lang="es-ES_tradnl" kern="0" dirty="0">
                <a:solidFill>
                  <a:schemeClr val="tx2"/>
                </a:solidFill>
                <a:latin typeface="Gill Sans MT" pitchFamily="34" charset="0"/>
                <a:ea typeface="+mj-ea"/>
                <a:cs typeface="+mj-cs"/>
              </a:rPr>
              <a:t>ADMINISTRACIÓN DE IMPUESTOS</a:t>
            </a:r>
          </a:p>
        </p:txBody>
      </p:sp>
      <p:sp>
        <p:nvSpPr>
          <p:cNvPr id="63" name="Rectangle 4"/>
          <p:cNvSpPr>
            <a:spLocks noChangeArrowheads="1"/>
          </p:cNvSpPr>
          <p:nvPr/>
        </p:nvSpPr>
        <p:spPr bwMode="auto">
          <a:xfrm>
            <a:off x="0" y="22312"/>
            <a:ext cx="9065080" cy="6813376"/>
          </a:xfrm>
          <a:prstGeom prst="rect">
            <a:avLst/>
          </a:prstGeom>
          <a:noFill/>
          <a:ln w="88900" cmpd="dbl">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_tradnl" altLang="es-CO">
              <a:latin typeface="Calibri" pitchFamily="34" charset="0"/>
            </a:endParaRPr>
          </a:p>
        </p:txBody>
      </p:sp>
      <p:sp>
        <p:nvSpPr>
          <p:cNvPr id="65" name="64 Conector">
            <a:hlinkClick r:id="rId2" action="ppaction://hlinksldjump"/>
          </p:cNvPr>
          <p:cNvSpPr/>
          <p:nvPr/>
        </p:nvSpPr>
        <p:spPr>
          <a:xfrm>
            <a:off x="593304" y="4365104"/>
            <a:ext cx="162272" cy="142875"/>
          </a:xfrm>
          <a:prstGeom prst="flowChartConnector">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65 Conector">
            <a:hlinkClick r:id="rId2" action="ppaction://hlinksldjump"/>
          </p:cNvPr>
          <p:cNvSpPr/>
          <p:nvPr/>
        </p:nvSpPr>
        <p:spPr>
          <a:xfrm>
            <a:off x="611560" y="5878413"/>
            <a:ext cx="162272" cy="142875"/>
          </a:xfrm>
          <a:prstGeom prst="flowChartConnector">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66 Conector">
            <a:hlinkClick r:id="rId2" action="ppaction://hlinksldjump"/>
          </p:cNvPr>
          <p:cNvSpPr/>
          <p:nvPr/>
        </p:nvSpPr>
        <p:spPr>
          <a:xfrm>
            <a:off x="593304" y="4942309"/>
            <a:ext cx="162272" cy="142875"/>
          </a:xfrm>
          <a:prstGeom prst="flowChartConnector">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32358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8243" y="56818"/>
            <a:ext cx="5474037" cy="707886"/>
          </a:xfrm>
          <a:prstGeom prst="rect">
            <a:avLst/>
          </a:prstGeom>
          <a:solidFill>
            <a:srgbClr val="99FFCC"/>
          </a:solidFill>
        </p:spPr>
        <p:txBody>
          <a:bodyPr wrap="square">
            <a:spAutoFit/>
          </a:bodyPr>
          <a:lstStyle/>
          <a:p>
            <a:pPr algn="ctr"/>
            <a:r>
              <a:rPr lang="es-CO" sz="2000" b="1" dirty="0">
                <a:latin typeface="Arial" pitchFamily="34" charset="0"/>
                <a:cs typeface="Arial" pitchFamily="34" charset="0"/>
              </a:rPr>
              <a:t>Firmeza de las declaraciones tributarias</a:t>
            </a:r>
          </a:p>
          <a:p>
            <a:pPr algn="ctr"/>
            <a:r>
              <a:rPr lang="es-CO" sz="2000" b="1" dirty="0">
                <a:latin typeface="Arial" pitchFamily="34" charset="0"/>
                <a:cs typeface="Arial" pitchFamily="34" charset="0"/>
              </a:rPr>
              <a:t>Art. 714 E.T.</a:t>
            </a:r>
            <a:endParaRPr lang="es-CO" sz="2000" dirty="0"/>
          </a:p>
        </p:txBody>
      </p:sp>
      <p:sp>
        <p:nvSpPr>
          <p:cNvPr id="3" name="2 Rectángulo"/>
          <p:cNvSpPr/>
          <p:nvPr/>
        </p:nvSpPr>
        <p:spPr>
          <a:xfrm>
            <a:off x="323528" y="1484784"/>
            <a:ext cx="8064896" cy="1200329"/>
          </a:xfrm>
          <a:prstGeom prst="rect">
            <a:avLst/>
          </a:prstGeom>
          <a:ln>
            <a:solidFill>
              <a:srgbClr val="3333FF"/>
            </a:solidFill>
          </a:ln>
        </p:spPr>
        <p:txBody>
          <a:bodyPr wrap="square">
            <a:spAutoFit/>
          </a:bodyPr>
          <a:lstStyle/>
          <a:p>
            <a:pPr algn="just"/>
            <a:r>
              <a:rPr lang="es-CO" dirty="0">
                <a:latin typeface="Arial" pitchFamily="34" charset="0"/>
                <a:cs typeface="Arial" pitchFamily="34" charset="0"/>
              </a:rPr>
              <a:t>Por regla general, las declaraciones tributarias pueden ser revisadas y cuestionadas por la DIAN dentro de los dos años siguientes al vencimiento del plazo para declarar o de la fecha en que se haya presentado si esta se hizo de forma extemporánea. Art. 714 E.T.</a:t>
            </a:r>
          </a:p>
        </p:txBody>
      </p:sp>
      <p:sp>
        <p:nvSpPr>
          <p:cNvPr id="5" name="4 Flecha abajo"/>
          <p:cNvSpPr/>
          <p:nvPr/>
        </p:nvSpPr>
        <p:spPr>
          <a:xfrm>
            <a:off x="4139952" y="908720"/>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36512" y="4293096"/>
            <a:ext cx="1584176" cy="707886"/>
          </a:xfrm>
          <a:prstGeom prst="rect">
            <a:avLst/>
          </a:prstGeom>
          <a:solidFill>
            <a:srgbClr val="92D050"/>
          </a:solidFill>
        </p:spPr>
        <p:txBody>
          <a:bodyPr wrap="square">
            <a:spAutoFit/>
          </a:bodyPr>
          <a:lstStyle/>
          <a:p>
            <a:pPr algn="ctr"/>
            <a:r>
              <a:rPr lang="es-CO" sz="2000" b="1" dirty="0">
                <a:latin typeface="Arial" pitchFamily="34" charset="0"/>
                <a:cs typeface="Arial" pitchFamily="34" charset="0"/>
              </a:rPr>
              <a:t>Casos especiales</a:t>
            </a:r>
          </a:p>
        </p:txBody>
      </p:sp>
      <p:sp>
        <p:nvSpPr>
          <p:cNvPr id="8" name="7 Rectángulo"/>
          <p:cNvSpPr/>
          <p:nvPr/>
        </p:nvSpPr>
        <p:spPr>
          <a:xfrm>
            <a:off x="3212232" y="2996952"/>
            <a:ext cx="4816152" cy="1200329"/>
          </a:xfrm>
          <a:prstGeom prst="rect">
            <a:avLst/>
          </a:prstGeom>
          <a:ln>
            <a:solidFill>
              <a:srgbClr val="3333FF"/>
            </a:solidFill>
          </a:ln>
        </p:spPr>
        <p:txBody>
          <a:bodyPr wrap="square">
            <a:spAutoFit/>
          </a:bodyPr>
          <a:lstStyle/>
          <a:p>
            <a:pPr algn="just"/>
            <a:r>
              <a:rPr lang="es-CO" b="1" u="sng" dirty="0">
                <a:latin typeface="Arial" pitchFamily="34" charset="0"/>
                <a:cs typeface="Arial" pitchFamily="34" charset="0"/>
              </a:rPr>
              <a:t>Saldos a favor</a:t>
            </a:r>
            <a:r>
              <a:rPr lang="es-CO" dirty="0">
                <a:latin typeface="Arial" pitchFamily="34" charset="0"/>
                <a:cs typeface="Arial" pitchFamily="34" charset="0"/>
              </a:rPr>
              <a:t>. </a:t>
            </a:r>
            <a:r>
              <a:rPr lang="es-CO" dirty="0"/>
              <a:t>El término de firmeza será de dos años contados a partir de la fecha de presentación de la solicitud de devolución o compensación</a:t>
            </a:r>
            <a:endParaRPr lang="es-CO" dirty="0">
              <a:latin typeface="Arial" pitchFamily="34" charset="0"/>
              <a:cs typeface="Arial" pitchFamily="34" charset="0"/>
            </a:endParaRPr>
          </a:p>
        </p:txBody>
      </p:sp>
      <p:sp>
        <p:nvSpPr>
          <p:cNvPr id="7" name="6 Rectángulo"/>
          <p:cNvSpPr/>
          <p:nvPr/>
        </p:nvSpPr>
        <p:spPr>
          <a:xfrm>
            <a:off x="3235660" y="4437112"/>
            <a:ext cx="4792724" cy="1200329"/>
          </a:xfrm>
          <a:prstGeom prst="rect">
            <a:avLst/>
          </a:prstGeom>
          <a:ln>
            <a:solidFill>
              <a:srgbClr val="3333FF"/>
            </a:solidFill>
          </a:ln>
        </p:spPr>
        <p:txBody>
          <a:bodyPr wrap="square">
            <a:spAutoFit/>
          </a:bodyPr>
          <a:lstStyle/>
          <a:p>
            <a:r>
              <a:rPr lang="es-CO" b="1" u="sng" dirty="0">
                <a:latin typeface="Arial" pitchFamily="34" charset="0"/>
                <a:cs typeface="Arial" pitchFamily="34" charset="0"/>
              </a:rPr>
              <a:t>Determinación o compensación de pérdidas</a:t>
            </a:r>
            <a:r>
              <a:rPr lang="es-CO" b="1" dirty="0"/>
              <a:t>  </a:t>
            </a:r>
            <a:r>
              <a:rPr lang="es-CO" dirty="0"/>
              <a:t>Será de 5 años contador a partir del vencimiento del plazo para declarar  o de la presentación extemporánea.</a:t>
            </a:r>
            <a:endParaRPr lang="es-CO" b="1" dirty="0"/>
          </a:p>
        </p:txBody>
      </p:sp>
      <p:sp>
        <p:nvSpPr>
          <p:cNvPr id="10" name="9 Rectángulo"/>
          <p:cNvSpPr/>
          <p:nvPr/>
        </p:nvSpPr>
        <p:spPr>
          <a:xfrm>
            <a:off x="3235660" y="5877272"/>
            <a:ext cx="4792724" cy="923330"/>
          </a:xfrm>
          <a:prstGeom prst="rect">
            <a:avLst/>
          </a:prstGeom>
          <a:ln>
            <a:solidFill>
              <a:srgbClr val="3333FF"/>
            </a:solidFill>
          </a:ln>
        </p:spPr>
        <p:txBody>
          <a:bodyPr wrap="square">
            <a:spAutoFit/>
          </a:bodyPr>
          <a:lstStyle/>
          <a:p>
            <a:r>
              <a:rPr lang="es-CO" b="1" u="sng" dirty="0">
                <a:latin typeface="Arial" pitchFamily="34" charset="0"/>
                <a:cs typeface="Arial" pitchFamily="34" charset="0"/>
              </a:rPr>
              <a:t>IMAS categoría empleado o TCP</a:t>
            </a:r>
            <a:r>
              <a:rPr lang="es-CO" b="1" dirty="0"/>
              <a:t>  </a:t>
            </a:r>
            <a:r>
              <a:rPr lang="es-CO" dirty="0"/>
              <a:t>Será de 6 meses contador a partir del vencimiento del plazo para declarar</a:t>
            </a:r>
            <a:endParaRPr lang="es-CO" b="1" dirty="0"/>
          </a:p>
        </p:txBody>
      </p:sp>
      <p:cxnSp>
        <p:nvCxnSpPr>
          <p:cNvPr id="11" name="10 Conector recto de flecha"/>
          <p:cNvCxnSpPr>
            <a:stCxn id="6" idx="3"/>
            <a:endCxn id="8" idx="1"/>
          </p:cNvCxnSpPr>
          <p:nvPr/>
        </p:nvCxnSpPr>
        <p:spPr>
          <a:xfrm flipV="1">
            <a:off x="1547664" y="3597117"/>
            <a:ext cx="1664568" cy="104992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 name="12 Conector recto de flecha"/>
          <p:cNvCxnSpPr>
            <a:stCxn id="6" idx="3"/>
            <a:endCxn id="7" idx="1"/>
          </p:cNvCxnSpPr>
          <p:nvPr/>
        </p:nvCxnSpPr>
        <p:spPr>
          <a:xfrm>
            <a:off x="1547664" y="4647039"/>
            <a:ext cx="1687996" cy="39023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6" name="15 Conector recto de flecha"/>
          <p:cNvCxnSpPr>
            <a:stCxn id="6" idx="3"/>
            <a:endCxn id="10" idx="1"/>
          </p:cNvCxnSpPr>
          <p:nvPr/>
        </p:nvCxnSpPr>
        <p:spPr>
          <a:xfrm>
            <a:off x="1547664" y="4647039"/>
            <a:ext cx="1687996" cy="169189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11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3577"/>
            <a:ext cx="5402286" cy="1200329"/>
          </a:xfrm>
          <a:prstGeom prst="rect">
            <a:avLst/>
          </a:prstGeom>
          <a:solidFill>
            <a:srgbClr val="99FFCC"/>
          </a:solidFill>
        </p:spPr>
        <p:txBody>
          <a:bodyPr wrap="square">
            <a:spAutoFit/>
          </a:bodyPr>
          <a:lstStyle/>
          <a:p>
            <a:pPr algn="ctr"/>
            <a:r>
              <a:rPr lang="es-CO" sz="2400" b="1" dirty="0">
                <a:latin typeface="Arial" pitchFamily="34" charset="0"/>
                <a:cs typeface="Arial" pitchFamily="34" charset="0"/>
              </a:rPr>
              <a:t>¿Cuál es la firmeza de las declaraciones de retención en la fuente e IVA?</a:t>
            </a:r>
            <a:endParaRPr lang="es-CO" sz="2400" dirty="0"/>
          </a:p>
        </p:txBody>
      </p:sp>
      <p:pic>
        <p:nvPicPr>
          <p:cNvPr id="2050" name="Picture 2" descr="http://www.canalgif.net/Gifs-animados/Signos/Interrogantes/Imagen-animada-Interrogante-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4565" y="1549437"/>
            <a:ext cx="1231491" cy="123149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3528" y="2982431"/>
            <a:ext cx="8208912" cy="2246769"/>
          </a:xfrm>
          <a:prstGeom prst="rect">
            <a:avLst/>
          </a:prstGeom>
        </p:spPr>
        <p:txBody>
          <a:bodyPr wrap="square">
            <a:spAutoFit/>
          </a:bodyPr>
          <a:lstStyle/>
          <a:p>
            <a:pPr algn="just"/>
            <a:r>
              <a:rPr lang="es-CO" sz="2000" b="1" i="1" dirty="0"/>
              <a:t>Artículo 705-1 Término para notificar el requerimiento en ventas y retención en la fuente.</a:t>
            </a:r>
            <a:r>
              <a:rPr lang="es-CO" sz="2000" i="1" dirty="0"/>
              <a:t>  Los términos para notificar el requerimiento especial y para que queden en firme las declaraciones del impuesto sobre las ventas y de retención en la fuente, del contribuyente, a que se refieren los artículos 705 y 714 del Estatuto Tributario, serán los mismos que correspondan a su declaración de renta respecto de aquellos períodos que coincidan con el correspondiente año gravable.</a:t>
            </a:r>
            <a:endParaRPr lang="es-CO" sz="2000" dirty="0"/>
          </a:p>
        </p:txBody>
      </p:sp>
    </p:spTree>
    <p:extLst>
      <p:ext uri="{BB962C8B-B14F-4D97-AF65-F5344CB8AC3E}">
        <p14:creationId xmlns:p14="http://schemas.microsoft.com/office/powerpoint/2010/main" val="7826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577"/>
            <a:ext cx="8568952" cy="1200329"/>
          </a:xfrm>
          <a:prstGeom prst="rect">
            <a:avLst/>
          </a:prstGeom>
          <a:solidFill>
            <a:srgbClr val="99FFCC"/>
          </a:solidFill>
        </p:spPr>
        <p:txBody>
          <a:bodyPr wrap="square">
            <a:spAutoFit/>
          </a:bodyPr>
          <a:lstStyle/>
          <a:p>
            <a:pPr algn="ctr"/>
            <a:r>
              <a:rPr lang="es-CO" sz="2400" b="1" dirty="0">
                <a:latin typeface="Arial" pitchFamily="34" charset="0"/>
                <a:cs typeface="Arial" pitchFamily="34" charset="0"/>
              </a:rPr>
              <a:t>¿Cuál es la firmeza de las declaraciones de retención en la fuente e IVA cuando en la declaración de renta se ha determinado o compensado pérdidas fiscales?</a:t>
            </a:r>
            <a:endParaRPr lang="es-CO" sz="2400" dirty="0"/>
          </a:p>
        </p:txBody>
      </p:sp>
      <p:pic>
        <p:nvPicPr>
          <p:cNvPr id="2050" name="Picture 2" descr="http://www.canalgif.net/Gifs-animados/Signos/Interrogantes/Imagen-animada-Interrogante-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4565" y="1693453"/>
            <a:ext cx="1231491" cy="123149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691680" y="3861048"/>
            <a:ext cx="5904656" cy="1384995"/>
          </a:xfrm>
          <a:prstGeom prst="rect">
            <a:avLst/>
          </a:prstGeom>
          <a:ln>
            <a:solidFill>
              <a:srgbClr val="3333FF"/>
            </a:solidFill>
          </a:ln>
        </p:spPr>
        <p:txBody>
          <a:bodyPr wrap="square">
            <a:spAutoFit/>
          </a:bodyPr>
          <a:lstStyle/>
          <a:p>
            <a:r>
              <a:rPr lang="es-CO" sz="2800" dirty="0"/>
              <a:t>El término de firmeza sigue siendo los dos años así lo dispuso la DIAN en el Oficio 048953 de julio de 2007.</a:t>
            </a:r>
          </a:p>
        </p:txBody>
      </p:sp>
    </p:spTree>
    <p:extLst>
      <p:ext uri="{BB962C8B-B14F-4D97-AF65-F5344CB8AC3E}">
        <p14:creationId xmlns:p14="http://schemas.microsoft.com/office/powerpoint/2010/main" val="4978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27384"/>
            <a:ext cx="4681949" cy="461665"/>
          </a:xfrm>
          <a:prstGeom prst="rect">
            <a:avLst/>
          </a:prstGeom>
          <a:solidFill>
            <a:srgbClr val="99FFCC"/>
          </a:solidFill>
        </p:spPr>
        <p:txBody>
          <a:bodyPr wrap="square">
            <a:spAutoFit/>
          </a:bodyPr>
          <a:lstStyle/>
          <a:p>
            <a:pPr algn="ctr"/>
            <a:r>
              <a:rPr lang="es-CO" sz="2400" b="1" dirty="0">
                <a:latin typeface="Arial" pitchFamily="34" charset="0"/>
                <a:cs typeface="Arial" pitchFamily="34" charset="0"/>
              </a:rPr>
              <a:t>El requerimiento Especial</a:t>
            </a:r>
            <a:endParaRPr lang="es-CO" sz="2400" dirty="0"/>
          </a:p>
        </p:txBody>
      </p:sp>
      <p:pic>
        <p:nvPicPr>
          <p:cNvPr id="1026" name="Picture 2" descr="Resultado de imagen para requerimiento espe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4948501" cy="328107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4293096"/>
            <a:ext cx="8352928" cy="2308324"/>
          </a:xfrm>
          <a:prstGeom prst="rect">
            <a:avLst/>
          </a:prstGeom>
        </p:spPr>
        <p:txBody>
          <a:bodyPr wrap="square">
            <a:spAutoFit/>
          </a:bodyPr>
          <a:lstStyle/>
          <a:p>
            <a:pPr algn="just"/>
            <a:r>
              <a:rPr lang="es-CO" dirty="0">
                <a:latin typeface="Arial" pitchFamily="34" charset="0"/>
                <a:cs typeface="Arial" pitchFamily="34" charset="0"/>
              </a:rPr>
              <a:t>Es una notificación (acto administrativo) que envía la autoridad fiscal al contribuyente, responsable, agente retenedor o declarante, cuando considera que la declaración presentada contiene errores o inconsistencias que disminuyen el impuesto a pagar o aumentan el saldo a favor y por tanto es pertinente hacer la modificación.</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Es el resultado del proceso comparativo de la información presentada por el contribuyente a la DIAN y la información que enviaron los terceros. – Exógena </a:t>
            </a:r>
          </a:p>
        </p:txBody>
      </p:sp>
    </p:spTree>
    <p:extLst>
      <p:ext uri="{BB962C8B-B14F-4D97-AF65-F5344CB8AC3E}">
        <p14:creationId xmlns:p14="http://schemas.microsoft.com/office/powerpoint/2010/main" val="241123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071688" y="285750"/>
            <a:ext cx="4572000" cy="357188"/>
          </a:xfrm>
          <a:prstGeom prst="rect">
            <a:avLst/>
          </a:prstGeom>
        </p:spPr>
        <p:txBody>
          <a:bodyPr/>
          <a:lstStyle/>
          <a:p>
            <a:pPr algn="ctr" eaLnBrk="1" fontAlgn="auto" hangingPunct="1">
              <a:spcBef>
                <a:spcPts val="0"/>
              </a:spcBef>
              <a:spcAft>
                <a:spcPts val="0"/>
              </a:spcAft>
              <a:defRPr/>
            </a:pPr>
            <a:r>
              <a:rPr lang="es-ES_tradnl" kern="0" dirty="0">
                <a:solidFill>
                  <a:schemeClr val="tx2"/>
                </a:solidFill>
                <a:latin typeface="Gill Sans MT" pitchFamily="34" charset="0"/>
                <a:ea typeface="+mj-ea"/>
                <a:cs typeface="+mj-cs"/>
              </a:rPr>
              <a:t>REQUERIMIENTO ESPECIAL</a:t>
            </a:r>
          </a:p>
        </p:txBody>
      </p:sp>
      <p:sp>
        <p:nvSpPr>
          <p:cNvPr id="101412" name="1 Rectángulo redondeado"/>
          <p:cNvSpPr>
            <a:spLocks noChangeArrowheads="1"/>
          </p:cNvSpPr>
          <p:nvPr/>
        </p:nvSpPr>
        <p:spPr bwMode="auto">
          <a:xfrm>
            <a:off x="785813" y="836712"/>
            <a:ext cx="1285875" cy="504056"/>
          </a:xfrm>
          <a:prstGeom prst="roundRect">
            <a:avLst>
              <a:gd name="adj"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eaLnBrk="1" hangingPunct="1">
              <a:defRPr/>
            </a:pPr>
            <a:r>
              <a:rPr lang="es-ES" sz="1200" b="1" dirty="0">
                <a:latin typeface="Gill Sans MT" pitchFamily="34" charset="0"/>
              </a:rPr>
              <a:t>CONTENIDO</a:t>
            </a:r>
          </a:p>
        </p:txBody>
      </p:sp>
      <p:sp>
        <p:nvSpPr>
          <p:cNvPr id="16388" name="4 Rectángulo redondeado"/>
          <p:cNvSpPr>
            <a:spLocks noChangeArrowheads="1"/>
          </p:cNvSpPr>
          <p:nvPr/>
        </p:nvSpPr>
        <p:spPr bwMode="auto">
          <a:xfrm>
            <a:off x="357188" y="1785938"/>
            <a:ext cx="1071562"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Mayor</a:t>
            </a:r>
          </a:p>
        </p:txBody>
      </p:sp>
      <p:sp>
        <p:nvSpPr>
          <p:cNvPr id="16389" name="9 Rectángulo redondeado"/>
          <p:cNvSpPr>
            <a:spLocks noChangeArrowheads="1"/>
          </p:cNvSpPr>
          <p:nvPr/>
        </p:nvSpPr>
        <p:spPr bwMode="auto">
          <a:xfrm>
            <a:off x="857250" y="3429000"/>
            <a:ext cx="1785938" cy="35718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Retención </a:t>
            </a:r>
          </a:p>
        </p:txBody>
      </p:sp>
      <p:sp>
        <p:nvSpPr>
          <p:cNvPr id="16390" name="10 Rectángulo redondeado"/>
          <p:cNvSpPr>
            <a:spLocks noChangeArrowheads="1"/>
          </p:cNvSpPr>
          <p:nvPr/>
        </p:nvSpPr>
        <p:spPr bwMode="auto">
          <a:xfrm>
            <a:off x="857250" y="2571750"/>
            <a:ext cx="1785938" cy="35718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Impuesto </a:t>
            </a:r>
          </a:p>
        </p:txBody>
      </p:sp>
      <p:sp>
        <p:nvSpPr>
          <p:cNvPr id="16391" name="11 Rectángulo redondeado"/>
          <p:cNvSpPr>
            <a:spLocks noChangeArrowheads="1"/>
          </p:cNvSpPr>
          <p:nvPr/>
        </p:nvSpPr>
        <p:spPr bwMode="auto">
          <a:xfrm>
            <a:off x="857250" y="3000375"/>
            <a:ext cx="1785938" cy="35718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Anticipo </a:t>
            </a:r>
          </a:p>
        </p:txBody>
      </p:sp>
      <p:sp>
        <p:nvSpPr>
          <p:cNvPr id="16392" name="12 Rectángulo redondeado"/>
          <p:cNvSpPr>
            <a:spLocks noChangeArrowheads="1"/>
          </p:cNvSpPr>
          <p:nvPr/>
        </p:nvSpPr>
        <p:spPr bwMode="auto">
          <a:xfrm>
            <a:off x="857250" y="3857625"/>
            <a:ext cx="1785938" cy="35718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Sanciones </a:t>
            </a:r>
          </a:p>
        </p:txBody>
      </p:sp>
      <p:cxnSp>
        <p:nvCxnSpPr>
          <p:cNvPr id="16393" name="14 Forma"/>
          <p:cNvCxnSpPr>
            <a:cxnSpLocks noChangeShapeType="1"/>
            <a:stCxn id="101412" idx="2"/>
            <a:endCxn id="16388" idx="0"/>
          </p:cNvCxnSpPr>
          <p:nvPr/>
        </p:nvCxnSpPr>
        <p:spPr bwMode="auto">
          <a:xfrm rot="5400000">
            <a:off x="938275" y="1295462"/>
            <a:ext cx="445170" cy="535782"/>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394" name="17 Forma"/>
          <p:cNvCxnSpPr>
            <a:cxnSpLocks noChangeShapeType="1"/>
            <a:stCxn id="16388" idx="2"/>
            <a:endCxn id="16390" idx="1"/>
          </p:cNvCxnSpPr>
          <p:nvPr/>
        </p:nvCxnSpPr>
        <p:spPr bwMode="auto">
          <a:xfrm rot="5400000">
            <a:off x="535782" y="2393156"/>
            <a:ext cx="679450" cy="36513"/>
          </a:xfrm>
          <a:prstGeom prst="bentConnector4">
            <a:avLst>
              <a:gd name="adj1" fmla="val 36843"/>
              <a:gd name="adj2" fmla="val 739995"/>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395" name="19 Forma"/>
          <p:cNvCxnSpPr>
            <a:cxnSpLocks noChangeShapeType="1"/>
            <a:stCxn id="16388" idx="2"/>
            <a:endCxn id="16391" idx="1"/>
          </p:cNvCxnSpPr>
          <p:nvPr/>
        </p:nvCxnSpPr>
        <p:spPr bwMode="auto">
          <a:xfrm rot="5400000">
            <a:off x="321469" y="2607469"/>
            <a:ext cx="1108075" cy="36513"/>
          </a:xfrm>
          <a:prstGeom prst="bentConnector4">
            <a:avLst>
              <a:gd name="adj1" fmla="val 23426"/>
              <a:gd name="adj2" fmla="val 739995"/>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396" name="21 Forma"/>
          <p:cNvCxnSpPr>
            <a:cxnSpLocks noChangeShapeType="1"/>
            <a:stCxn id="16388" idx="2"/>
            <a:endCxn id="16389" idx="1"/>
          </p:cNvCxnSpPr>
          <p:nvPr/>
        </p:nvCxnSpPr>
        <p:spPr bwMode="auto">
          <a:xfrm rot="5400000">
            <a:off x="107157" y="2821781"/>
            <a:ext cx="1536700" cy="36513"/>
          </a:xfrm>
          <a:prstGeom prst="bentConnector4">
            <a:avLst>
              <a:gd name="adj1" fmla="val 17500"/>
              <a:gd name="adj2" fmla="val 739995"/>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397" name="23 Forma"/>
          <p:cNvCxnSpPr>
            <a:cxnSpLocks noChangeShapeType="1"/>
            <a:stCxn id="16388" idx="2"/>
            <a:endCxn id="16392" idx="1"/>
          </p:cNvCxnSpPr>
          <p:nvPr/>
        </p:nvCxnSpPr>
        <p:spPr bwMode="auto">
          <a:xfrm rot="5400000">
            <a:off x="-107156" y="3036094"/>
            <a:ext cx="1965325" cy="36513"/>
          </a:xfrm>
          <a:prstGeom prst="bentConnector4">
            <a:avLst>
              <a:gd name="adj1" fmla="val 13356"/>
              <a:gd name="adj2" fmla="val 739995"/>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1380" name="7 Rectángulo redondeado"/>
          <p:cNvSpPr>
            <a:spLocks noChangeArrowheads="1"/>
          </p:cNvSpPr>
          <p:nvPr/>
        </p:nvSpPr>
        <p:spPr bwMode="auto">
          <a:xfrm>
            <a:off x="3433564" y="857250"/>
            <a:ext cx="1714500" cy="500063"/>
          </a:xfrm>
          <a:prstGeom prst="roundRect">
            <a:avLst>
              <a:gd name="adj"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s-ES" sz="1200" b="1" dirty="0">
                <a:latin typeface="Gill Sans MT" pitchFamily="34" charset="0"/>
              </a:rPr>
              <a:t>TÉRMINO NOTIFICACIÓN</a:t>
            </a:r>
          </a:p>
        </p:txBody>
      </p:sp>
      <p:sp>
        <p:nvSpPr>
          <p:cNvPr id="16399" name="30 Rectángulo redondeado"/>
          <p:cNvSpPr>
            <a:spLocks noChangeArrowheads="1"/>
          </p:cNvSpPr>
          <p:nvPr/>
        </p:nvSpPr>
        <p:spPr bwMode="auto">
          <a:xfrm>
            <a:off x="3935909" y="1357313"/>
            <a:ext cx="785812"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2 años</a:t>
            </a:r>
          </a:p>
        </p:txBody>
      </p:sp>
      <p:sp>
        <p:nvSpPr>
          <p:cNvPr id="16400" name="31 Rectángulo redondeado"/>
          <p:cNvSpPr>
            <a:spLocks noChangeArrowheads="1"/>
          </p:cNvSpPr>
          <p:nvPr/>
        </p:nvSpPr>
        <p:spPr bwMode="auto">
          <a:xfrm>
            <a:off x="3357563" y="2928938"/>
            <a:ext cx="1214437"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Fecha solicitud </a:t>
            </a:r>
          </a:p>
        </p:txBody>
      </p:sp>
      <p:sp>
        <p:nvSpPr>
          <p:cNvPr id="16401" name="32 Rectángulo redondeado"/>
          <p:cNvSpPr>
            <a:spLocks noChangeArrowheads="1"/>
          </p:cNvSpPr>
          <p:nvPr/>
        </p:nvSpPr>
        <p:spPr bwMode="auto">
          <a:xfrm>
            <a:off x="3357563" y="1928813"/>
            <a:ext cx="1785937" cy="428625"/>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Término máximo presentación declaración </a:t>
            </a:r>
          </a:p>
        </p:txBody>
      </p:sp>
      <p:sp>
        <p:nvSpPr>
          <p:cNvPr id="16402" name="33 Rectángulo redondeado"/>
          <p:cNvSpPr>
            <a:spLocks noChangeArrowheads="1"/>
          </p:cNvSpPr>
          <p:nvPr/>
        </p:nvSpPr>
        <p:spPr bwMode="auto">
          <a:xfrm>
            <a:off x="3357563" y="2500313"/>
            <a:ext cx="1785937"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Fecha extemporaneidad </a:t>
            </a:r>
          </a:p>
        </p:txBody>
      </p:sp>
      <p:sp>
        <p:nvSpPr>
          <p:cNvPr id="16403" name="34 Rectángulo redondeado"/>
          <p:cNvSpPr>
            <a:spLocks noChangeArrowheads="1"/>
          </p:cNvSpPr>
          <p:nvPr/>
        </p:nvSpPr>
        <p:spPr bwMode="auto">
          <a:xfrm>
            <a:off x="4500563" y="3286125"/>
            <a:ext cx="1428750"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Saldo a favor </a:t>
            </a:r>
          </a:p>
        </p:txBody>
      </p:sp>
      <p:sp>
        <p:nvSpPr>
          <p:cNvPr id="16404" name="35 Rectángulo redondeado"/>
          <p:cNvSpPr>
            <a:spLocks noChangeArrowheads="1"/>
          </p:cNvSpPr>
          <p:nvPr/>
        </p:nvSpPr>
        <p:spPr bwMode="auto">
          <a:xfrm>
            <a:off x="4500563" y="3643313"/>
            <a:ext cx="1428750"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Compensación </a:t>
            </a:r>
          </a:p>
        </p:txBody>
      </p:sp>
      <p:cxnSp>
        <p:nvCxnSpPr>
          <p:cNvPr id="16409" name="51 Forma"/>
          <p:cNvCxnSpPr>
            <a:cxnSpLocks noChangeShapeType="1"/>
            <a:stCxn id="16400" idx="2"/>
            <a:endCxn id="16403" idx="1"/>
          </p:cNvCxnSpPr>
          <p:nvPr/>
        </p:nvCxnSpPr>
        <p:spPr bwMode="auto">
          <a:xfrm rot="16200000" flipH="1">
            <a:off x="4125913" y="3054350"/>
            <a:ext cx="214312" cy="534988"/>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410" name="53 Forma"/>
          <p:cNvCxnSpPr>
            <a:cxnSpLocks noChangeShapeType="1"/>
            <a:stCxn id="16400" idx="2"/>
            <a:endCxn id="16404" idx="1"/>
          </p:cNvCxnSpPr>
          <p:nvPr/>
        </p:nvCxnSpPr>
        <p:spPr bwMode="auto">
          <a:xfrm rot="16200000" flipH="1">
            <a:off x="3947319" y="3232944"/>
            <a:ext cx="571500" cy="534988"/>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16412" name="86 Grupo"/>
          <p:cNvGrpSpPr>
            <a:grpSpLocks/>
          </p:cNvGrpSpPr>
          <p:nvPr/>
        </p:nvGrpSpPr>
        <p:grpSpPr bwMode="auto">
          <a:xfrm>
            <a:off x="3357573" y="4293097"/>
            <a:ext cx="3878723" cy="2160239"/>
            <a:chOff x="3071802" y="4428561"/>
            <a:chExt cx="3878763" cy="2160272"/>
          </a:xfrm>
        </p:grpSpPr>
        <p:sp>
          <p:nvSpPr>
            <p:cNvPr id="16422" name="61 Rectángulo redondeado"/>
            <p:cNvSpPr>
              <a:spLocks noChangeArrowheads="1"/>
            </p:cNvSpPr>
            <p:nvPr/>
          </p:nvSpPr>
          <p:spPr bwMode="auto">
            <a:xfrm>
              <a:off x="3071802" y="4428561"/>
              <a:ext cx="1785950" cy="35719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Suspensión de términos</a:t>
              </a:r>
            </a:p>
          </p:txBody>
        </p:sp>
        <p:sp>
          <p:nvSpPr>
            <p:cNvPr id="16423" name="64 Rectángulo redondeado"/>
            <p:cNvSpPr>
              <a:spLocks noChangeArrowheads="1"/>
            </p:cNvSpPr>
            <p:nvPr/>
          </p:nvSpPr>
          <p:spPr bwMode="auto">
            <a:xfrm>
              <a:off x="3664419" y="4929198"/>
              <a:ext cx="1643074" cy="35719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Inspección tributaria</a:t>
              </a:r>
            </a:p>
          </p:txBody>
        </p:sp>
        <p:sp>
          <p:nvSpPr>
            <p:cNvPr id="16424" name="65 Rectángulo redondeado"/>
            <p:cNvSpPr>
              <a:spLocks noChangeArrowheads="1"/>
            </p:cNvSpPr>
            <p:nvPr/>
          </p:nvSpPr>
          <p:spPr bwMode="auto">
            <a:xfrm>
              <a:off x="5307492" y="5357826"/>
              <a:ext cx="1357322" cy="285752"/>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DIAN (3 meses)</a:t>
              </a:r>
            </a:p>
          </p:txBody>
        </p:sp>
        <p:sp>
          <p:nvSpPr>
            <p:cNvPr id="16425" name="66 Rectángulo redondeado"/>
            <p:cNvSpPr>
              <a:spLocks noChangeArrowheads="1"/>
            </p:cNvSpPr>
            <p:nvPr/>
          </p:nvSpPr>
          <p:spPr bwMode="auto">
            <a:xfrm>
              <a:off x="5307491" y="5715016"/>
              <a:ext cx="1643074" cy="500066"/>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Contribuyente (término duración)</a:t>
              </a:r>
            </a:p>
          </p:txBody>
        </p:sp>
        <p:sp>
          <p:nvSpPr>
            <p:cNvPr id="16426" name="73 Rectángulo redondeado"/>
            <p:cNvSpPr>
              <a:spLocks noChangeArrowheads="1"/>
            </p:cNvSpPr>
            <p:nvPr/>
          </p:nvSpPr>
          <p:spPr bwMode="auto">
            <a:xfrm>
              <a:off x="3638162" y="6088767"/>
              <a:ext cx="1643074" cy="500066"/>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Emplazamiento para corregir 1 mes</a:t>
              </a:r>
            </a:p>
          </p:txBody>
        </p:sp>
        <p:cxnSp>
          <p:nvCxnSpPr>
            <p:cNvPr id="16429" name="79 Forma"/>
            <p:cNvCxnSpPr>
              <a:cxnSpLocks noChangeShapeType="1"/>
              <a:stCxn id="16423" idx="2"/>
              <a:endCxn id="16424" idx="1"/>
            </p:cNvCxnSpPr>
            <p:nvPr/>
          </p:nvCxnSpPr>
          <p:spPr bwMode="auto">
            <a:xfrm rot="16200000" flipH="1">
              <a:off x="4789565" y="4982776"/>
              <a:ext cx="214314" cy="821537"/>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430" name="81 Forma"/>
            <p:cNvCxnSpPr>
              <a:cxnSpLocks noChangeShapeType="1"/>
              <a:stCxn id="16423" idx="2"/>
              <a:endCxn id="16425" idx="1"/>
            </p:cNvCxnSpPr>
            <p:nvPr/>
          </p:nvCxnSpPr>
          <p:spPr bwMode="auto">
            <a:xfrm rot="16200000" flipH="1">
              <a:off x="4557395" y="5214949"/>
              <a:ext cx="678661" cy="821537"/>
            </a:xfrm>
            <a:prstGeom prst="bentConnector2">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01395" name="6 Rectángulo redondeado"/>
          <p:cNvSpPr>
            <a:spLocks noChangeArrowheads="1"/>
          </p:cNvSpPr>
          <p:nvPr/>
        </p:nvSpPr>
        <p:spPr bwMode="auto">
          <a:xfrm>
            <a:off x="6514505" y="857250"/>
            <a:ext cx="1428750" cy="571500"/>
          </a:xfrm>
          <a:prstGeom prst="roundRect">
            <a:avLst>
              <a:gd name="adj"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s-ES" sz="1200" b="1" dirty="0">
                <a:latin typeface="Gill Sans MT" pitchFamily="34" charset="0"/>
              </a:rPr>
              <a:t>TÉRMINO RESPUESTA</a:t>
            </a:r>
          </a:p>
        </p:txBody>
      </p:sp>
      <p:sp>
        <p:nvSpPr>
          <p:cNvPr id="16414" name="87 Rectángulo redondeado"/>
          <p:cNvSpPr>
            <a:spLocks noChangeArrowheads="1"/>
          </p:cNvSpPr>
          <p:nvPr/>
        </p:nvSpPr>
        <p:spPr bwMode="auto">
          <a:xfrm>
            <a:off x="6527626" y="2276872"/>
            <a:ext cx="1428750" cy="357188"/>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Tres meses</a:t>
            </a:r>
          </a:p>
        </p:txBody>
      </p:sp>
      <p:sp>
        <p:nvSpPr>
          <p:cNvPr id="16415" name="88 Rectángulo redondeado"/>
          <p:cNvSpPr>
            <a:spLocks noChangeArrowheads="1"/>
          </p:cNvSpPr>
          <p:nvPr/>
        </p:nvSpPr>
        <p:spPr bwMode="auto">
          <a:xfrm>
            <a:off x="6516216" y="3144390"/>
            <a:ext cx="1428750" cy="1505889"/>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dirty="0">
                <a:latin typeface="Gill Sans MT" pitchFamily="34" charset="0"/>
              </a:rPr>
              <a:t>Si acepta los hechos planteados la sanción inexactitud  se reduce a la cuarta parte</a:t>
            </a:r>
          </a:p>
        </p:txBody>
      </p:sp>
      <p:cxnSp>
        <p:nvCxnSpPr>
          <p:cNvPr id="16416" name="90 Forma"/>
          <p:cNvCxnSpPr>
            <a:cxnSpLocks noChangeShapeType="1"/>
            <a:stCxn id="101395" idx="2"/>
          </p:cNvCxnSpPr>
          <p:nvPr/>
        </p:nvCxnSpPr>
        <p:spPr bwMode="auto">
          <a:xfrm rot="16200000" flipH="1">
            <a:off x="6804818" y="1852811"/>
            <a:ext cx="848124" cy="1"/>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6420" name="Rectangle 38"/>
          <p:cNvSpPr>
            <a:spLocks noChangeArrowheads="1"/>
          </p:cNvSpPr>
          <p:nvPr/>
        </p:nvSpPr>
        <p:spPr bwMode="auto">
          <a:xfrm>
            <a:off x="0" y="0"/>
            <a:ext cx="9144000" cy="6858000"/>
          </a:xfrm>
          <a:prstGeom prst="rect">
            <a:avLst/>
          </a:prstGeom>
          <a:noFill/>
          <a:ln w="88900" cmpd="tri">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_tradnl" altLang="es-CO">
              <a:latin typeface="Calibri" pitchFamily="34" charset="0"/>
            </a:endParaRPr>
          </a:p>
        </p:txBody>
      </p:sp>
      <p:sp>
        <p:nvSpPr>
          <p:cNvPr id="16421" name="Rectangle 4"/>
          <p:cNvSpPr>
            <a:spLocks noChangeArrowheads="1"/>
          </p:cNvSpPr>
          <p:nvPr/>
        </p:nvSpPr>
        <p:spPr bwMode="auto">
          <a:xfrm>
            <a:off x="142875" y="142875"/>
            <a:ext cx="8821738" cy="6526213"/>
          </a:xfrm>
          <a:prstGeom prst="rect">
            <a:avLst/>
          </a:prstGeom>
          <a:noFill/>
          <a:ln w="88900" cmpd="dbl">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_tradnl" altLang="es-CO">
              <a:latin typeface="Calibri" pitchFamily="34" charset="0"/>
            </a:endParaRPr>
          </a:p>
        </p:txBody>
      </p:sp>
      <p:cxnSp>
        <p:nvCxnSpPr>
          <p:cNvPr id="19" name="18 Conector recto de flecha"/>
          <p:cNvCxnSpPr>
            <a:endCxn id="16401" idx="1"/>
          </p:cNvCxnSpPr>
          <p:nvPr/>
        </p:nvCxnSpPr>
        <p:spPr>
          <a:xfrm>
            <a:off x="2987823" y="2143125"/>
            <a:ext cx="3697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63 Conector recto de flecha"/>
          <p:cNvCxnSpPr/>
          <p:nvPr/>
        </p:nvCxnSpPr>
        <p:spPr>
          <a:xfrm>
            <a:off x="2987824" y="2636912"/>
            <a:ext cx="3697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64 Conector recto de flecha"/>
          <p:cNvCxnSpPr/>
          <p:nvPr/>
        </p:nvCxnSpPr>
        <p:spPr>
          <a:xfrm>
            <a:off x="2987824" y="3068959"/>
            <a:ext cx="3697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27 Conector angular"/>
          <p:cNvCxnSpPr>
            <a:stCxn id="101380" idx="1"/>
            <a:endCxn id="16422" idx="1"/>
          </p:cNvCxnSpPr>
          <p:nvPr/>
        </p:nvCxnSpPr>
        <p:spPr>
          <a:xfrm rot="10800000" flipV="1">
            <a:off x="3357574" y="1107282"/>
            <a:ext cx="75991" cy="3364408"/>
          </a:xfrm>
          <a:prstGeom prst="bentConnector3">
            <a:avLst>
              <a:gd name="adj1" fmla="val 583143"/>
            </a:avLst>
          </a:prstGeom>
          <a:ln>
            <a:tailEnd type="arrow"/>
          </a:ln>
        </p:spPr>
        <p:style>
          <a:lnRef idx="1">
            <a:schemeClr val="dk1"/>
          </a:lnRef>
          <a:fillRef idx="0">
            <a:schemeClr val="dk1"/>
          </a:fillRef>
          <a:effectRef idx="0">
            <a:schemeClr val="dk1"/>
          </a:effectRef>
          <a:fontRef idx="minor">
            <a:schemeClr val="tx1"/>
          </a:fontRef>
        </p:style>
      </p:cxnSp>
      <p:cxnSp>
        <p:nvCxnSpPr>
          <p:cNvPr id="31" name="30 Conector angular"/>
          <p:cNvCxnSpPr>
            <a:endCxn id="16426" idx="1"/>
          </p:cNvCxnSpPr>
          <p:nvPr/>
        </p:nvCxnSpPr>
        <p:spPr>
          <a:xfrm rot="16200000" flipH="1">
            <a:off x="2895386" y="5174766"/>
            <a:ext cx="1553026" cy="504055"/>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9" name="78 Conector recto de flecha"/>
          <p:cNvCxnSpPr>
            <a:endCxn id="16423" idx="1"/>
          </p:cNvCxnSpPr>
          <p:nvPr/>
        </p:nvCxnSpPr>
        <p:spPr>
          <a:xfrm flipV="1">
            <a:off x="3419872" y="4972319"/>
            <a:ext cx="530312" cy="97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45 Conector recto de flecha"/>
          <p:cNvCxnSpPr/>
          <p:nvPr/>
        </p:nvCxnSpPr>
        <p:spPr>
          <a:xfrm flipH="1">
            <a:off x="7228879" y="2636912"/>
            <a:ext cx="7417" cy="4349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313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91680" y="293473"/>
            <a:ext cx="6048672" cy="47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1893" rIns="0" bIns="223767"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a:ln>
                  <a:noFill/>
                </a:ln>
                <a:solidFill>
                  <a:srgbClr val="000000"/>
                </a:solidFill>
                <a:effectLst/>
                <a:latin typeface="Arial" pitchFamily="34" charset="0"/>
                <a:cs typeface="Arial" pitchFamily="34" charset="0"/>
              </a:rPr>
              <a:t>Diferencia entre obligación sustancial y formal</a:t>
            </a:r>
            <a:endParaRPr kumimoji="0" lang="es-CO" sz="20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395536" y="1268760"/>
            <a:ext cx="2880320" cy="2585323"/>
          </a:xfrm>
          <a:prstGeom prst="rect">
            <a:avLst/>
          </a:prstGeom>
          <a:ln>
            <a:solidFill>
              <a:srgbClr val="33CC33"/>
            </a:solidFill>
          </a:ln>
        </p:spPr>
        <p:txBody>
          <a:bodyPr wrap="square">
            <a:spAutoFit/>
          </a:bodyPr>
          <a:lstStyle/>
          <a:p>
            <a:pPr algn="just"/>
            <a:r>
              <a:rPr lang="es-CO" dirty="0">
                <a:latin typeface="Arial" pitchFamily="34" charset="0"/>
                <a:cs typeface="Arial" pitchFamily="34" charset="0"/>
              </a:rPr>
              <a:t>La obligación sustancial hace referencia a la obligación de tributar, de pagar un impuesto.</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Por ejemplo, es una obligación sustancial pagar el impuesto de renta.</a:t>
            </a:r>
          </a:p>
        </p:txBody>
      </p:sp>
      <p:sp>
        <p:nvSpPr>
          <p:cNvPr id="6" name="5 Rectángulo"/>
          <p:cNvSpPr/>
          <p:nvPr/>
        </p:nvSpPr>
        <p:spPr>
          <a:xfrm>
            <a:off x="5647046" y="1268760"/>
            <a:ext cx="2885394" cy="2585323"/>
          </a:xfrm>
          <a:prstGeom prst="rect">
            <a:avLst/>
          </a:prstGeom>
          <a:ln>
            <a:solidFill>
              <a:srgbClr val="33CC33"/>
            </a:solidFill>
          </a:ln>
        </p:spPr>
        <p:txBody>
          <a:bodyPr wrap="square">
            <a:spAutoFit/>
          </a:bodyPr>
          <a:lstStyle/>
          <a:p>
            <a:pPr algn="just"/>
            <a:r>
              <a:rPr lang="es-CO" dirty="0">
                <a:latin typeface="Arial" pitchFamily="34" charset="0"/>
                <a:cs typeface="Arial" pitchFamily="34" charset="0"/>
              </a:rPr>
              <a:t>La obligación formal hace referencia a los procedimientos que el obligado a cumplir con la obligación sustancial, debe realizar para dar cabal cumplimiento a su obligación sustancial.</a:t>
            </a:r>
          </a:p>
          <a:p>
            <a:pPr algn="just"/>
            <a:endParaRPr lang="es-CO" dirty="0">
              <a:latin typeface="Arial" pitchFamily="34" charset="0"/>
              <a:cs typeface="Arial" pitchFamily="34" charset="0"/>
            </a:endParaRPr>
          </a:p>
        </p:txBody>
      </p:sp>
      <p:sp>
        <p:nvSpPr>
          <p:cNvPr id="5" name="4 Flecha izquierda, derecha y arriba"/>
          <p:cNvSpPr/>
          <p:nvPr/>
        </p:nvSpPr>
        <p:spPr>
          <a:xfrm rot="10800000">
            <a:off x="3563889" y="2204862"/>
            <a:ext cx="1800200" cy="2232249"/>
          </a:xfrm>
          <a:prstGeom prst="leftRightUp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1921162" y="4687976"/>
            <a:ext cx="5099110" cy="1477328"/>
          </a:xfrm>
          <a:prstGeom prst="rect">
            <a:avLst/>
          </a:prstGeom>
          <a:solidFill>
            <a:schemeClr val="accent5">
              <a:lumMod val="40000"/>
              <a:lumOff val="60000"/>
            </a:schemeClr>
          </a:solidFill>
          <a:ln>
            <a:solidFill>
              <a:srgbClr val="33CC33"/>
            </a:solidFill>
          </a:ln>
        </p:spPr>
        <p:txBody>
          <a:bodyPr wrap="square">
            <a:spAutoFit/>
          </a:bodyPr>
          <a:lstStyle/>
          <a:p>
            <a:pPr algn="just"/>
            <a:r>
              <a:rPr lang="es-CO" dirty="0">
                <a:latin typeface="Arial" pitchFamily="34" charset="0"/>
                <a:cs typeface="Arial" pitchFamily="34" charset="0"/>
              </a:rPr>
              <a:t>Para pagar el impuesto se debió surtir una serie de procedimientos y trámites, que no son otra cosa que las obligaciones formales; entre ellas una de las más importantes, el RUT. Con este documento el estado al sujeto pasivo lo …</a:t>
            </a:r>
          </a:p>
        </p:txBody>
      </p:sp>
    </p:spTree>
    <p:extLst>
      <p:ext uri="{BB962C8B-B14F-4D97-AF65-F5344CB8AC3E}">
        <p14:creationId xmlns:p14="http://schemas.microsoft.com/office/powerpoint/2010/main" val="37871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116632"/>
            <a:ext cx="6503832" cy="461665"/>
          </a:xfrm>
          <a:prstGeom prst="rect">
            <a:avLst/>
          </a:prstGeom>
        </p:spPr>
        <p:txBody>
          <a:bodyPr wrap="none">
            <a:spAutoFit/>
          </a:bodyPr>
          <a:lstStyle/>
          <a:p>
            <a:r>
              <a:rPr lang="es-CO" sz="2400" b="1" dirty="0"/>
              <a:t>¿Cuál es el contenido del requerimiento especial?</a:t>
            </a:r>
            <a:endParaRPr lang="es-CO" sz="2400" dirty="0"/>
          </a:p>
        </p:txBody>
      </p:sp>
      <p:sp>
        <p:nvSpPr>
          <p:cNvPr id="5" name="4 Rectángulo"/>
          <p:cNvSpPr/>
          <p:nvPr/>
        </p:nvSpPr>
        <p:spPr>
          <a:xfrm>
            <a:off x="755576" y="764704"/>
            <a:ext cx="8280920" cy="1754326"/>
          </a:xfrm>
          <a:prstGeom prst="rect">
            <a:avLst/>
          </a:prstGeom>
        </p:spPr>
        <p:txBody>
          <a:bodyPr wrap="square">
            <a:spAutoFit/>
          </a:bodyPr>
          <a:lstStyle/>
          <a:p>
            <a:pPr algn="just"/>
            <a:r>
              <a:rPr lang="es-CO" dirty="0">
                <a:latin typeface="Arial" pitchFamily="34" charset="0"/>
                <a:cs typeface="Arial" pitchFamily="34" charset="0"/>
              </a:rPr>
              <a:t>En el requerimiento la DIAN expone todos los puntos que considera debe modificar el contribuyente en su declaración, explicando las razones en las cuales se sustenta. Además de lo anterior, el requerimiento debe contener el valor de los impuestos, anticipos, retenciones y sanciones, que se pretende adicional a la liquidación privada presentada por el contribuyente. </a:t>
            </a:r>
            <a:r>
              <a:rPr lang="es-CO" dirty="0">
                <a:latin typeface="Arial" pitchFamily="34" charset="0"/>
                <a:cs typeface="Arial" pitchFamily="34" charset="0"/>
                <a:hlinkClick r:id="rId2" action="ppaction://hlinksldjump"/>
              </a:rPr>
              <a:t>Artículos 703 y 704 E.T.</a:t>
            </a:r>
            <a:endParaRPr lang="es-CO" dirty="0">
              <a:latin typeface="Arial" pitchFamily="34" charset="0"/>
              <a:cs typeface="Arial" pitchFamily="34" charset="0"/>
            </a:endParaRPr>
          </a:p>
        </p:txBody>
      </p:sp>
      <p:pic>
        <p:nvPicPr>
          <p:cNvPr id="1030" name="Picture 6" descr="Bot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34665"/>
            <a:ext cx="428625" cy="43815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259632" y="3140968"/>
            <a:ext cx="6984776" cy="461665"/>
          </a:xfrm>
          <a:prstGeom prst="rect">
            <a:avLst/>
          </a:prstGeom>
        </p:spPr>
        <p:txBody>
          <a:bodyPr wrap="square">
            <a:spAutoFit/>
          </a:bodyPr>
          <a:lstStyle/>
          <a:p>
            <a:r>
              <a:rPr lang="es-CO" sz="2400" b="1" dirty="0"/>
              <a:t>¿Cuándo se debe notificar el requerimiento especial?</a:t>
            </a:r>
          </a:p>
        </p:txBody>
      </p:sp>
      <p:sp>
        <p:nvSpPr>
          <p:cNvPr id="7" name="6 Rectángulo"/>
          <p:cNvSpPr/>
          <p:nvPr/>
        </p:nvSpPr>
        <p:spPr>
          <a:xfrm>
            <a:off x="753864" y="3784972"/>
            <a:ext cx="8354640" cy="2585323"/>
          </a:xfrm>
          <a:prstGeom prst="rect">
            <a:avLst/>
          </a:prstGeom>
        </p:spPr>
        <p:txBody>
          <a:bodyPr wrap="square">
            <a:spAutoFit/>
          </a:bodyPr>
          <a:lstStyle/>
          <a:p>
            <a:pPr algn="just"/>
            <a:r>
              <a:rPr lang="es-CO" dirty="0">
                <a:latin typeface="Arial" pitchFamily="34" charset="0"/>
                <a:cs typeface="Arial" pitchFamily="34" charset="0"/>
              </a:rPr>
              <a:t>La notificación del requerimiento especial, la DIAN lo debe hacer dentro de los dos años siguientes al vencimiento del plazo para declarar; en caso de que la declaración inicial se haya presentado de manera extemporánea, los dos años contarán a partir de la fecha de presentación de la misma.</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Cuando la declaración tributaria arroje saldo a favor (renta, CREE e Iva), el término para notificar el requerimiento especial será de dos años, contados a partir de la fecha de presentación de la solicitud de devolución o compensación. Art. 705 E.T.</a:t>
            </a:r>
          </a:p>
        </p:txBody>
      </p:sp>
      <p:pic>
        <p:nvPicPr>
          <p:cNvPr id="11" name="Picture 6" descr="Bot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943" y="4725144"/>
            <a:ext cx="428625"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16632"/>
            <a:ext cx="7848872" cy="461665"/>
          </a:xfrm>
          <a:prstGeom prst="rect">
            <a:avLst/>
          </a:prstGeom>
        </p:spPr>
        <p:txBody>
          <a:bodyPr wrap="square">
            <a:spAutoFit/>
          </a:bodyPr>
          <a:lstStyle/>
          <a:p>
            <a:r>
              <a:rPr lang="es-CO" sz="2400" b="1" dirty="0"/>
              <a:t>¿Cuál es el plazo para responder el requerimiento especial?</a:t>
            </a:r>
          </a:p>
        </p:txBody>
      </p:sp>
      <p:sp>
        <p:nvSpPr>
          <p:cNvPr id="3" name="2 Rectángulo"/>
          <p:cNvSpPr/>
          <p:nvPr/>
        </p:nvSpPr>
        <p:spPr>
          <a:xfrm>
            <a:off x="539552" y="980728"/>
            <a:ext cx="8568952" cy="2308324"/>
          </a:xfrm>
          <a:prstGeom prst="rect">
            <a:avLst/>
          </a:prstGeom>
        </p:spPr>
        <p:txBody>
          <a:bodyPr wrap="square">
            <a:spAutoFit/>
          </a:bodyPr>
          <a:lstStyle/>
          <a:p>
            <a:pPr algn="just"/>
            <a:r>
              <a:rPr lang="es-CO" dirty="0">
                <a:latin typeface="Arial" pitchFamily="34" charset="0"/>
                <a:cs typeface="Arial" pitchFamily="34" charset="0"/>
              </a:rPr>
              <a:t>El contribuyente tiene un plazo de tres (3) meses para dar respuesta al requerimiento, contados a partir de la fecha de notificación de dicho requerimiento especial, En ese periodo el contribuyente, agente retenedor, responsable o declarante deberá formular por escrito sus objeciones, solicitar pruebas, solicitar que la a la DIAN que adicionen al procesos documentos que reposen en sus archivos y que contribuyan al mismo. Así como, también podrá solicitar la inclusión de inspecciones tributarias, siempre y cuando tales inspecciones contribuyan al proceso, caso en el cual deberán ser atendidas por la Administración. </a:t>
            </a:r>
            <a:r>
              <a:rPr lang="es-CO" dirty="0">
                <a:latin typeface="Arial" pitchFamily="34" charset="0"/>
                <a:cs typeface="Arial" pitchFamily="34" charset="0"/>
                <a:hlinkClick r:id="rId2" action="ppaction://hlinksldjump"/>
              </a:rPr>
              <a:t>Art.707 E.T.</a:t>
            </a:r>
            <a:endParaRPr lang="es-CO" dirty="0">
              <a:latin typeface="Arial" pitchFamily="34" charset="0"/>
              <a:cs typeface="Arial" pitchFamily="34" charset="0"/>
            </a:endParaRPr>
          </a:p>
        </p:txBody>
      </p:sp>
      <p:pic>
        <p:nvPicPr>
          <p:cNvPr id="4" name="Picture 6" descr="Bot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96" y="1946155"/>
            <a:ext cx="428625" cy="43815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979712" y="3501008"/>
            <a:ext cx="5112568" cy="461665"/>
          </a:xfrm>
          <a:prstGeom prst="rect">
            <a:avLst/>
          </a:prstGeom>
        </p:spPr>
        <p:txBody>
          <a:bodyPr wrap="square">
            <a:spAutoFit/>
          </a:bodyPr>
          <a:lstStyle/>
          <a:p>
            <a:r>
              <a:rPr lang="es-CO" sz="2400" b="1" dirty="0"/>
              <a:t>Ampliación del requerimiento especial</a:t>
            </a:r>
          </a:p>
        </p:txBody>
      </p:sp>
      <p:sp>
        <p:nvSpPr>
          <p:cNvPr id="6" name="5 Rectángulo"/>
          <p:cNvSpPr/>
          <p:nvPr/>
        </p:nvSpPr>
        <p:spPr>
          <a:xfrm>
            <a:off x="251520" y="4073004"/>
            <a:ext cx="8568952" cy="1477328"/>
          </a:xfrm>
          <a:prstGeom prst="rect">
            <a:avLst/>
          </a:prstGeom>
        </p:spPr>
        <p:txBody>
          <a:bodyPr wrap="square">
            <a:spAutoFit/>
          </a:bodyPr>
          <a:lstStyle/>
          <a:p>
            <a:pPr algn="just"/>
            <a:r>
              <a:rPr lang="es-CO" dirty="0">
                <a:latin typeface="Arial" pitchFamily="34" charset="0"/>
                <a:cs typeface="Arial" pitchFamily="34" charset="0"/>
              </a:rPr>
              <a:t>El funcionario que conozca de la respuesta del R.E. si hay razones y nuevas pruebas, podrá ampliar el R.E. dentro de los tres meses siguientes a la fecha del plazo que tiene el contribuyente para responder el requerimiento inicial. Para la respuesta a la ampliación el contribuyente tendrá mínimo tres meses para responderlo. Art. 708 E.T.</a:t>
            </a:r>
          </a:p>
        </p:txBody>
      </p:sp>
    </p:spTree>
    <p:extLst>
      <p:ext uri="{BB962C8B-B14F-4D97-AF65-F5344CB8AC3E}">
        <p14:creationId xmlns:p14="http://schemas.microsoft.com/office/powerpoint/2010/main" val="9776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5715"/>
            <a:ext cx="4680520" cy="830997"/>
          </a:xfrm>
          <a:prstGeom prst="rect">
            <a:avLst/>
          </a:prstGeom>
        </p:spPr>
        <p:txBody>
          <a:bodyPr wrap="square">
            <a:spAutoFit/>
          </a:bodyPr>
          <a:lstStyle/>
          <a:p>
            <a:pPr algn="ctr"/>
            <a:r>
              <a:rPr lang="es-CO" sz="2400" b="1" dirty="0"/>
              <a:t>Liquidación oficial de revisión</a:t>
            </a:r>
          </a:p>
          <a:p>
            <a:pPr algn="ctr"/>
            <a:r>
              <a:rPr lang="es-CO" sz="2400" dirty="0">
                <a:latin typeface="Arial" pitchFamily="34" charset="0"/>
                <a:cs typeface="Arial" pitchFamily="34" charset="0"/>
              </a:rPr>
              <a:t> </a:t>
            </a:r>
            <a:r>
              <a:rPr lang="es-CO" sz="2400" b="1" dirty="0"/>
              <a:t>Art.710 E.T.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36713"/>
            <a:ext cx="4248472" cy="243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251520" y="3284984"/>
            <a:ext cx="8568952" cy="3693319"/>
          </a:xfrm>
          <a:prstGeom prst="rect">
            <a:avLst/>
          </a:prstGeom>
        </p:spPr>
        <p:txBody>
          <a:bodyPr wrap="square">
            <a:spAutoFit/>
          </a:bodyPr>
          <a:lstStyle/>
          <a:p>
            <a:pPr algn="just"/>
            <a:r>
              <a:rPr lang="es-CO" dirty="0">
                <a:latin typeface="Arial" pitchFamily="34" charset="0"/>
                <a:cs typeface="Arial" pitchFamily="34" charset="0"/>
              </a:rPr>
              <a:t>La división de gestión de liquidación tiene un término de 6 meses siguientes a la fecha del vencimiento del término para dar respuesta al R.E. o su ampliación, para notificar la L.O.R.</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Si el funcionario considera pertinente decretar inspección tributaria de oficio el término anterior se suspenderá por </a:t>
            </a:r>
            <a:r>
              <a:rPr lang="es-CO" u="sng" dirty="0">
                <a:solidFill>
                  <a:srgbClr val="FF0000"/>
                </a:solidFill>
                <a:latin typeface="Arial" pitchFamily="34" charset="0"/>
                <a:cs typeface="Arial" pitchFamily="34" charset="0"/>
              </a:rPr>
              <a:t>tres meses</a:t>
            </a:r>
            <a:r>
              <a:rPr lang="es-CO" dirty="0">
                <a:latin typeface="Arial" pitchFamily="34" charset="0"/>
                <a:cs typeface="Arial" pitchFamily="34" charset="0"/>
              </a:rPr>
              <a:t>, pero si es una inspección contable a solicitud del afectado, el término se suspenderá por el término que dure la inspección. Art.710 E.T.</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Contra la L.O.R. procede el recurso de reconsideración, el cual deberá interponerse dentro de los dos meses siguientes. Si acepta total o parcialmente los hechos planteados en la liquidación, la sanción por inexactitud se reducirá a la mitad.</a:t>
            </a:r>
          </a:p>
        </p:txBody>
      </p:sp>
    </p:spTree>
    <p:extLst>
      <p:ext uri="{BB962C8B-B14F-4D97-AF65-F5344CB8AC3E}">
        <p14:creationId xmlns:p14="http://schemas.microsoft.com/office/powerpoint/2010/main" val="2708364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3577"/>
            <a:ext cx="6120680" cy="1200329"/>
          </a:xfrm>
          <a:prstGeom prst="rect">
            <a:avLst/>
          </a:prstGeom>
          <a:solidFill>
            <a:srgbClr val="6699FF"/>
          </a:solidFill>
        </p:spPr>
        <p:txBody>
          <a:bodyPr wrap="square">
            <a:spAutoFit/>
          </a:bodyPr>
          <a:lstStyle/>
          <a:p>
            <a:pPr algn="ctr"/>
            <a:r>
              <a:rPr lang="es-CO" sz="3600" b="1" dirty="0"/>
              <a:t>Inspección tributaria </a:t>
            </a:r>
            <a:r>
              <a:rPr lang="es-CO" sz="3600" b="1" dirty="0" err="1"/>
              <a:t>Vrs</a:t>
            </a:r>
            <a:r>
              <a:rPr lang="es-CO" sz="3600" b="1" dirty="0"/>
              <a:t>. Inspección contable</a:t>
            </a:r>
          </a:p>
        </p:txBody>
      </p:sp>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3 Rectángulo"/>
          <p:cNvSpPr/>
          <p:nvPr/>
        </p:nvSpPr>
        <p:spPr>
          <a:xfrm>
            <a:off x="611560" y="1497558"/>
            <a:ext cx="7776864" cy="923330"/>
          </a:xfrm>
          <a:prstGeom prst="rect">
            <a:avLst/>
          </a:prstGeom>
        </p:spPr>
        <p:txBody>
          <a:bodyPr wrap="square">
            <a:spAutoFit/>
          </a:bodyPr>
          <a:lstStyle/>
          <a:p>
            <a:pPr algn="just"/>
            <a:r>
              <a:rPr lang="es-CO" dirty="0"/>
              <a:t>La inspección</a:t>
            </a:r>
            <a:r>
              <a:rPr lang="es-CO" b="1" dirty="0"/>
              <a:t> tributaria y contable </a:t>
            </a:r>
            <a:r>
              <a:rPr lang="es-CO" dirty="0"/>
              <a:t> es el medio de prueba mediante el cual la Administración verifica la exactitud de las declaraciones, el cumplimiento de las obligaciones formales y establece la existencia de hechos gravables.</a:t>
            </a:r>
          </a:p>
        </p:txBody>
      </p:sp>
      <p:sp>
        <p:nvSpPr>
          <p:cNvPr id="7" name="6 Rectángulo"/>
          <p:cNvSpPr/>
          <p:nvPr/>
        </p:nvSpPr>
        <p:spPr>
          <a:xfrm>
            <a:off x="1547664" y="2780928"/>
            <a:ext cx="5688632" cy="461665"/>
          </a:xfrm>
          <a:prstGeom prst="rect">
            <a:avLst/>
          </a:prstGeom>
        </p:spPr>
        <p:txBody>
          <a:bodyPr wrap="square">
            <a:spAutoFit/>
          </a:bodyPr>
          <a:lstStyle/>
          <a:p>
            <a:pPr algn="ctr"/>
            <a:r>
              <a:rPr lang="es-CO" sz="2400" b="1" dirty="0"/>
              <a:t>¿Cuál es la diferencia entre una y la otra?</a:t>
            </a:r>
          </a:p>
        </p:txBody>
      </p:sp>
      <p:sp>
        <p:nvSpPr>
          <p:cNvPr id="8" name="7 Rectángulo"/>
          <p:cNvSpPr/>
          <p:nvPr/>
        </p:nvSpPr>
        <p:spPr>
          <a:xfrm>
            <a:off x="763960" y="3645024"/>
            <a:ext cx="7776864" cy="2585323"/>
          </a:xfrm>
          <a:prstGeom prst="rect">
            <a:avLst/>
          </a:prstGeom>
        </p:spPr>
        <p:txBody>
          <a:bodyPr wrap="square">
            <a:spAutoFit/>
          </a:bodyPr>
          <a:lstStyle/>
          <a:p>
            <a:pPr marL="342900" indent="-342900" algn="just">
              <a:buFont typeface="+mj-lt"/>
              <a:buAutoNum type="alphaLcParenR"/>
            </a:pPr>
            <a:r>
              <a:rPr lang="es-CO" dirty="0"/>
              <a:t>En la inspección tributaria no se requiere la intervención de un profesional de la ciencia contable, situación diferente en la contable.</a:t>
            </a:r>
          </a:p>
          <a:p>
            <a:pPr marL="342900" indent="-342900" algn="just">
              <a:buFont typeface="+mj-lt"/>
              <a:buAutoNum type="alphaLcParenR"/>
            </a:pPr>
            <a:endParaRPr lang="es-CO" dirty="0"/>
          </a:p>
          <a:p>
            <a:pPr marL="342900" indent="-342900" algn="just">
              <a:buFont typeface="+mj-lt"/>
              <a:buAutoNum type="alphaLcParenR"/>
            </a:pPr>
            <a:r>
              <a:rPr lang="es-CO" dirty="0"/>
              <a:t>La inspección tributaria suspende términos para practicar el requerimiento especial y amplia el término para proferir la L.O.R., mientras que la contable no.</a:t>
            </a:r>
          </a:p>
          <a:p>
            <a:pPr marL="342900" indent="-342900" algn="just">
              <a:buFont typeface="+mj-lt"/>
              <a:buAutoNum type="alphaLcParenR"/>
            </a:pPr>
            <a:endParaRPr lang="es-CO" dirty="0"/>
          </a:p>
          <a:p>
            <a:pPr marL="342900" indent="-342900" algn="just">
              <a:buFont typeface="+mj-lt"/>
              <a:buAutoNum type="alphaLcParenR"/>
            </a:pPr>
            <a:r>
              <a:rPr lang="es-CO" dirty="0"/>
              <a:t>Los actos que se deriven de la inspección contable serán nulos si en la misma no intervino un contador Art. 271 de la Ley 223/1995.</a:t>
            </a:r>
            <a:endParaRPr lang="es-CO" dirty="0">
              <a:solidFill>
                <a:srgbClr val="FF0000"/>
              </a:solidFill>
            </a:endParaRPr>
          </a:p>
        </p:txBody>
      </p:sp>
    </p:spTree>
    <p:extLst>
      <p:ext uri="{BB962C8B-B14F-4D97-AF65-F5344CB8AC3E}">
        <p14:creationId xmlns:p14="http://schemas.microsoft.com/office/powerpoint/2010/main" val="34592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44624"/>
            <a:ext cx="6120680" cy="646331"/>
          </a:xfrm>
          <a:prstGeom prst="rect">
            <a:avLst/>
          </a:prstGeom>
          <a:solidFill>
            <a:srgbClr val="92D050"/>
          </a:solidFill>
        </p:spPr>
        <p:txBody>
          <a:bodyPr wrap="square">
            <a:spAutoFit/>
          </a:bodyPr>
          <a:lstStyle/>
          <a:p>
            <a:pPr algn="ctr"/>
            <a:r>
              <a:rPr lang="es-CO" sz="3600" b="1" dirty="0"/>
              <a:t>Ejemplo práctico</a:t>
            </a:r>
          </a:p>
        </p:txBody>
      </p:sp>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6" name="Picture 2" descr="Resultado de imagen para requerimiento especial ejemp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09555"/>
            <a:ext cx="4752528" cy="31318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ejemplo de requerimiento especial di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80728"/>
            <a:ext cx="4752528" cy="281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168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5" name="4 Tabla"/>
          <p:cNvGraphicFramePr>
            <a:graphicFrameLocks noGrp="1"/>
          </p:cNvGraphicFramePr>
          <p:nvPr>
            <p:extLst>
              <p:ext uri="{D42A27DB-BD31-4B8C-83A1-F6EECF244321}">
                <p14:modId xmlns:p14="http://schemas.microsoft.com/office/powerpoint/2010/main" val="3329051557"/>
              </p:ext>
            </p:extLst>
          </p:nvPr>
        </p:nvGraphicFramePr>
        <p:xfrm>
          <a:off x="155583" y="1844824"/>
          <a:ext cx="8664897" cy="2017564"/>
        </p:xfrm>
        <a:graphic>
          <a:graphicData uri="http://schemas.openxmlformats.org/drawingml/2006/table">
            <a:tbl>
              <a:tblPr>
                <a:tableStyleId>{5C22544A-7EE6-4342-B048-85BDC9FD1C3A}</a:tableStyleId>
              </a:tblPr>
              <a:tblGrid>
                <a:gridCol w="368719">
                  <a:extLst>
                    <a:ext uri="{9D8B030D-6E8A-4147-A177-3AD203B41FA5}">
                      <a16:colId xmlns:a16="http://schemas.microsoft.com/office/drawing/2014/main" val="20000"/>
                    </a:ext>
                  </a:extLst>
                </a:gridCol>
                <a:gridCol w="368719">
                  <a:extLst>
                    <a:ext uri="{9D8B030D-6E8A-4147-A177-3AD203B41FA5}">
                      <a16:colId xmlns:a16="http://schemas.microsoft.com/office/drawing/2014/main" val="20001"/>
                    </a:ext>
                  </a:extLst>
                </a:gridCol>
                <a:gridCol w="368719">
                  <a:extLst>
                    <a:ext uri="{9D8B030D-6E8A-4147-A177-3AD203B41FA5}">
                      <a16:colId xmlns:a16="http://schemas.microsoft.com/office/drawing/2014/main" val="20002"/>
                    </a:ext>
                  </a:extLst>
                </a:gridCol>
                <a:gridCol w="368719">
                  <a:extLst>
                    <a:ext uri="{9D8B030D-6E8A-4147-A177-3AD203B41FA5}">
                      <a16:colId xmlns:a16="http://schemas.microsoft.com/office/drawing/2014/main" val="20003"/>
                    </a:ext>
                  </a:extLst>
                </a:gridCol>
                <a:gridCol w="368719">
                  <a:extLst>
                    <a:ext uri="{9D8B030D-6E8A-4147-A177-3AD203B41FA5}">
                      <a16:colId xmlns:a16="http://schemas.microsoft.com/office/drawing/2014/main" val="20004"/>
                    </a:ext>
                  </a:extLst>
                </a:gridCol>
                <a:gridCol w="368719">
                  <a:extLst>
                    <a:ext uri="{9D8B030D-6E8A-4147-A177-3AD203B41FA5}">
                      <a16:colId xmlns:a16="http://schemas.microsoft.com/office/drawing/2014/main" val="20005"/>
                    </a:ext>
                  </a:extLst>
                </a:gridCol>
                <a:gridCol w="403903">
                  <a:extLst>
                    <a:ext uri="{9D8B030D-6E8A-4147-A177-3AD203B41FA5}">
                      <a16:colId xmlns:a16="http://schemas.microsoft.com/office/drawing/2014/main" val="20006"/>
                    </a:ext>
                  </a:extLst>
                </a:gridCol>
                <a:gridCol w="333535">
                  <a:extLst>
                    <a:ext uri="{9D8B030D-6E8A-4147-A177-3AD203B41FA5}">
                      <a16:colId xmlns:a16="http://schemas.microsoft.com/office/drawing/2014/main" val="20007"/>
                    </a:ext>
                  </a:extLst>
                </a:gridCol>
                <a:gridCol w="368719">
                  <a:extLst>
                    <a:ext uri="{9D8B030D-6E8A-4147-A177-3AD203B41FA5}">
                      <a16:colId xmlns:a16="http://schemas.microsoft.com/office/drawing/2014/main" val="20008"/>
                    </a:ext>
                  </a:extLst>
                </a:gridCol>
                <a:gridCol w="305858">
                  <a:extLst>
                    <a:ext uri="{9D8B030D-6E8A-4147-A177-3AD203B41FA5}">
                      <a16:colId xmlns:a16="http://schemas.microsoft.com/office/drawing/2014/main" val="20009"/>
                    </a:ext>
                  </a:extLst>
                </a:gridCol>
                <a:gridCol w="298553">
                  <a:extLst>
                    <a:ext uri="{9D8B030D-6E8A-4147-A177-3AD203B41FA5}">
                      <a16:colId xmlns:a16="http://schemas.microsoft.com/office/drawing/2014/main" val="20010"/>
                    </a:ext>
                  </a:extLst>
                </a:gridCol>
                <a:gridCol w="349519">
                  <a:extLst>
                    <a:ext uri="{9D8B030D-6E8A-4147-A177-3AD203B41FA5}">
                      <a16:colId xmlns:a16="http://schemas.microsoft.com/office/drawing/2014/main" val="20011"/>
                    </a:ext>
                  </a:extLst>
                </a:gridCol>
                <a:gridCol w="336587">
                  <a:extLst>
                    <a:ext uri="{9D8B030D-6E8A-4147-A177-3AD203B41FA5}">
                      <a16:colId xmlns:a16="http://schemas.microsoft.com/office/drawing/2014/main" val="20012"/>
                    </a:ext>
                  </a:extLst>
                </a:gridCol>
                <a:gridCol w="368719">
                  <a:extLst>
                    <a:ext uri="{9D8B030D-6E8A-4147-A177-3AD203B41FA5}">
                      <a16:colId xmlns:a16="http://schemas.microsoft.com/office/drawing/2014/main" val="20013"/>
                    </a:ext>
                  </a:extLst>
                </a:gridCol>
                <a:gridCol w="368719">
                  <a:extLst>
                    <a:ext uri="{9D8B030D-6E8A-4147-A177-3AD203B41FA5}">
                      <a16:colId xmlns:a16="http://schemas.microsoft.com/office/drawing/2014/main" val="20014"/>
                    </a:ext>
                  </a:extLst>
                </a:gridCol>
                <a:gridCol w="368719">
                  <a:extLst>
                    <a:ext uri="{9D8B030D-6E8A-4147-A177-3AD203B41FA5}">
                      <a16:colId xmlns:a16="http://schemas.microsoft.com/office/drawing/2014/main" val="20015"/>
                    </a:ext>
                  </a:extLst>
                </a:gridCol>
                <a:gridCol w="368719">
                  <a:extLst>
                    <a:ext uri="{9D8B030D-6E8A-4147-A177-3AD203B41FA5}">
                      <a16:colId xmlns:a16="http://schemas.microsoft.com/office/drawing/2014/main" val="20016"/>
                    </a:ext>
                  </a:extLst>
                </a:gridCol>
                <a:gridCol w="368719">
                  <a:extLst>
                    <a:ext uri="{9D8B030D-6E8A-4147-A177-3AD203B41FA5}">
                      <a16:colId xmlns:a16="http://schemas.microsoft.com/office/drawing/2014/main" val="20017"/>
                    </a:ext>
                  </a:extLst>
                </a:gridCol>
                <a:gridCol w="412106">
                  <a:extLst>
                    <a:ext uri="{9D8B030D-6E8A-4147-A177-3AD203B41FA5}">
                      <a16:colId xmlns:a16="http://schemas.microsoft.com/office/drawing/2014/main" val="20018"/>
                    </a:ext>
                  </a:extLst>
                </a:gridCol>
                <a:gridCol w="325332">
                  <a:extLst>
                    <a:ext uri="{9D8B030D-6E8A-4147-A177-3AD203B41FA5}">
                      <a16:colId xmlns:a16="http://schemas.microsoft.com/office/drawing/2014/main" val="20019"/>
                    </a:ext>
                  </a:extLst>
                </a:gridCol>
                <a:gridCol w="368719">
                  <a:extLst>
                    <a:ext uri="{9D8B030D-6E8A-4147-A177-3AD203B41FA5}">
                      <a16:colId xmlns:a16="http://schemas.microsoft.com/office/drawing/2014/main" val="20020"/>
                    </a:ext>
                  </a:extLst>
                </a:gridCol>
                <a:gridCol w="368719">
                  <a:extLst>
                    <a:ext uri="{9D8B030D-6E8A-4147-A177-3AD203B41FA5}">
                      <a16:colId xmlns:a16="http://schemas.microsoft.com/office/drawing/2014/main" val="20021"/>
                    </a:ext>
                  </a:extLst>
                </a:gridCol>
                <a:gridCol w="368719">
                  <a:extLst>
                    <a:ext uri="{9D8B030D-6E8A-4147-A177-3AD203B41FA5}">
                      <a16:colId xmlns:a16="http://schemas.microsoft.com/office/drawing/2014/main" val="20022"/>
                    </a:ext>
                  </a:extLst>
                </a:gridCol>
                <a:gridCol w="368719">
                  <a:extLst>
                    <a:ext uri="{9D8B030D-6E8A-4147-A177-3AD203B41FA5}">
                      <a16:colId xmlns:a16="http://schemas.microsoft.com/office/drawing/2014/main" val="20023"/>
                    </a:ext>
                  </a:extLst>
                </a:gridCol>
              </a:tblGrid>
              <a:tr h="1008782">
                <a:tc>
                  <a:txBody>
                    <a:bodyPr/>
                    <a:lstStyle/>
                    <a:p>
                      <a:pPr algn="l" fontAlgn="b"/>
                      <a:endParaRPr lang="es-CO" sz="2000" b="0" i="0" u="none" strike="noStrike" dirty="0">
                        <a:solidFill>
                          <a:srgbClr val="000000"/>
                        </a:solidFill>
                        <a:effectLst/>
                        <a:latin typeface="Arial" pitchFamily="34" charset="0"/>
                        <a:cs typeface="Arial"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fontAlgn="b"/>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0"/>
                  </a:ext>
                </a:extLst>
              </a:tr>
              <a:tr h="1008782">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CO" sz="2000" u="none" strike="noStrike">
                          <a:effectLst/>
                          <a:latin typeface="Arial" pitchFamily="34" charset="0"/>
                          <a:cs typeface="Arial" pitchFamily="34" charset="0"/>
                        </a:rPr>
                        <a:t> </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CO" sz="2000" u="none" strike="noStrike" dirty="0">
                          <a:effectLst/>
                          <a:latin typeface="Arial" pitchFamily="34" charset="0"/>
                          <a:cs typeface="Arial" pitchFamily="34" charset="0"/>
                        </a:rPr>
                        <a:t> </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cxnSp>
        <p:nvCxnSpPr>
          <p:cNvPr id="9" name="8 Conector recto"/>
          <p:cNvCxnSpPr/>
          <p:nvPr/>
        </p:nvCxnSpPr>
        <p:spPr>
          <a:xfrm>
            <a:off x="1115616" y="2708920"/>
            <a:ext cx="0" cy="1152128"/>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sp>
        <p:nvSpPr>
          <p:cNvPr id="15" name="14 Rectángulo"/>
          <p:cNvSpPr/>
          <p:nvPr/>
        </p:nvSpPr>
        <p:spPr>
          <a:xfrm>
            <a:off x="953339" y="1475492"/>
            <a:ext cx="810349" cy="369332"/>
          </a:xfrm>
          <a:prstGeom prst="rect">
            <a:avLst/>
          </a:prstGeom>
        </p:spPr>
        <p:txBody>
          <a:bodyPr wrap="square">
            <a:spAutoFit/>
          </a:bodyPr>
          <a:lstStyle/>
          <a:p>
            <a:r>
              <a:rPr lang="es-CO" b="1" dirty="0">
                <a:latin typeface="Arial" pitchFamily="34" charset="0"/>
                <a:cs typeface="Arial" pitchFamily="34" charset="0"/>
              </a:rPr>
              <a:t>2014</a:t>
            </a:r>
            <a:endParaRPr lang="es-CO" b="1" dirty="0"/>
          </a:p>
        </p:txBody>
      </p:sp>
      <p:sp>
        <p:nvSpPr>
          <p:cNvPr id="17" name="16 Rectángulo"/>
          <p:cNvSpPr/>
          <p:nvPr/>
        </p:nvSpPr>
        <p:spPr>
          <a:xfrm>
            <a:off x="4788024" y="2257127"/>
            <a:ext cx="582211" cy="307777"/>
          </a:xfrm>
          <a:prstGeom prst="rect">
            <a:avLst/>
          </a:prstGeom>
        </p:spPr>
        <p:txBody>
          <a:bodyPr wrap="none">
            <a:spAutoFit/>
          </a:bodyPr>
          <a:lstStyle/>
          <a:p>
            <a:r>
              <a:rPr lang="es-CO" sz="1400" b="1" dirty="0">
                <a:latin typeface="Arial" pitchFamily="34" charset="0"/>
                <a:cs typeface="Arial" pitchFamily="34" charset="0"/>
              </a:rPr>
              <a:t>2015</a:t>
            </a:r>
            <a:endParaRPr lang="es-CO" sz="1400" b="1" dirty="0"/>
          </a:p>
        </p:txBody>
      </p:sp>
      <p:cxnSp>
        <p:nvCxnSpPr>
          <p:cNvPr id="19" name="18 Conector recto de flecha"/>
          <p:cNvCxnSpPr/>
          <p:nvPr/>
        </p:nvCxnSpPr>
        <p:spPr>
          <a:xfrm>
            <a:off x="2843808" y="1844824"/>
            <a:ext cx="4176464" cy="0"/>
          </a:xfrm>
          <a:prstGeom prst="straightConnector1">
            <a:avLst/>
          </a:prstGeom>
          <a:ln>
            <a:solidFill>
              <a:srgbClr val="003300"/>
            </a:solidFill>
            <a:prstDash val="sysDash"/>
            <a:tailEnd type="arrow"/>
          </a:ln>
        </p:spPr>
        <p:style>
          <a:lnRef idx="3">
            <a:schemeClr val="accent2"/>
          </a:lnRef>
          <a:fillRef idx="0">
            <a:schemeClr val="accent2"/>
          </a:fillRef>
          <a:effectRef idx="2">
            <a:schemeClr val="accent2"/>
          </a:effectRef>
          <a:fontRef idx="minor">
            <a:schemeClr val="tx1"/>
          </a:fontRef>
        </p:style>
      </p:cxnSp>
      <p:cxnSp>
        <p:nvCxnSpPr>
          <p:cNvPr id="23" name="22 Conector recto"/>
          <p:cNvCxnSpPr/>
          <p:nvPr/>
        </p:nvCxnSpPr>
        <p:spPr>
          <a:xfrm>
            <a:off x="2987824" y="2708920"/>
            <a:ext cx="0" cy="1152128"/>
          </a:xfrm>
          <a:prstGeom prst="line">
            <a:avLst/>
          </a:prstGeom>
          <a:ln>
            <a:solidFill>
              <a:srgbClr val="33CC33"/>
            </a:solidFill>
          </a:ln>
        </p:spPr>
        <p:style>
          <a:lnRef idx="2">
            <a:schemeClr val="accent3"/>
          </a:lnRef>
          <a:fillRef idx="0">
            <a:schemeClr val="accent3"/>
          </a:fillRef>
          <a:effectRef idx="1">
            <a:schemeClr val="accent3"/>
          </a:effectRef>
          <a:fontRef idx="minor">
            <a:schemeClr val="tx1"/>
          </a:fontRef>
        </p:style>
      </p:cxnSp>
      <p:cxnSp>
        <p:nvCxnSpPr>
          <p:cNvPr id="28" name="27 Conector recto"/>
          <p:cNvCxnSpPr/>
          <p:nvPr/>
        </p:nvCxnSpPr>
        <p:spPr>
          <a:xfrm>
            <a:off x="3275856" y="2708920"/>
            <a:ext cx="0" cy="1152128"/>
          </a:xfrm>
          <a:prstGeom prst="line">
            <a:avLst/>
          </a:prstGeom>
          <a:ln>
            <a:solidFill>
              <a:srgbClr val="3333FF"/>
            </a:solidFill>
          </a:ln>
        </p:spPr>
        <p:style>
          <a:lnRef idx="2">
            <a:schemeClr val="accent3"/>
          </a:lnRef>
          <a:fillRef idx="0">
            <a:schemeClr val="accent3"/>
          </a:fillRef>
          <a:effectRef idx="1">
            <a:schemeClr val="accent3"/>
          </a:effectRef>
          <a:fontRef idx="minor">
            <a:schemeClr val="tx1"/>
          </a:fontRef>
        </p:style>
      </p:cxnSp>
      <p:sp>
        <p:nvSpPr>
          <p:cNvPr id="20" name="19 Llamada con línea 1"/>
          <p:cNvSpPr/>
          <p:nvPr/>
        </p:nvSpPr>
        <p:spPr>
          <a:xfrm>
            <a:off x="1547664" y="4005064"/>
            <a:ext cx="2575737" cy="461084"/>
          </a:xfrm>
          <a:prstGeom prst="borderCallout1">
            <a:avLst>
              <a:gd name="adj1" fmla="val 55061"/>
              <a:gd name="adj2" fmla="val 263"/>
              <a:gd name="adj3" fmla="val -32745"/>
              <a:gd name="adj4" fmla="val -16912"/>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Agt/ 23 fecha presentación</a:t>
            </a:r>
          </a:p>
        </p:txBody>
      </p:sp>
      <p:sp>
        <p:nvSpPr>
          <p:cNvPr id="30" name="29 Llamada con línea 1"/>
          <p:cNvSpPr/>
          <p:nvPr/>
        </p:nvSpPr>
        <p:spPr>
          <a:xfrm>
            <a:off x="3458949" y="4581128"/>
            <a:ext cx="2935209" cy="461084"/>
          </a:xfrm>
          <a:prstGeom prst="borderCallout1">
            <a:avLst>
              <a:gd name="adj1" fmla="val 57854"/>
              <a:gd name="adj2" fmla="val 126"/>
              <a:gd name="adj3" fmla="val -158220"/>
              <a:gd name="adj4" fmla="val -16460"/>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Ene/18 solicitud de información</a:t>
            </a:r>
          </a:p>
        </p:txBody>
      </p:sp>
      <p:sp>
        <p:nvSpPr>
          <p:cNvPr id="31" name="30 Llamada con línea 1"/>
          <p:cNvSpPr/>
          <p:nvPr/>
        </p:nvSpPr>
        <p:spPr>
          <a:xfrm>
            <a:off x="3890998" y="5229200"/>
            <a:ext cx="2857708" cy="461084"/>
          </a:xfrm>
          <a:prstGeom prst="borderCallout1">
            <a:avLst>
              <a:gd name="adj1" fmla="val 57855"/>
              <a:gd name="adj2" fmla="val -235"/>
              <a:gd name="adj3" fmla="val -295303"/>
              <a:gd name="adj4" fmla="val -21488"/>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Feb/14 requerimiento especial</a:t>
            </a:r>
          </a:p>
        </p:txBody>
      </p:sp>
      <p:cxnSp>
        <p:nvCxnSpPr>
          <p:cNvPr id="16" name="15 Conector recto"/>
          <p:cNvCxnSpPr/>
          <p:nvPr/>
        </p:nvCxnSpPr>
        <p:spPr>
          <a:xfrm>
            <a:off x="4211960" y="2708920"/>
            <a:ext cx="0" cy="115212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21" name="20 Llamada con línea 1"/>
          <p:cNvSpPr/>
          <p:nvPr/>
        </p:nvSpPr>
        <p:spPr>
          <a:xfrm>
            <a:off x="4860032" y="5805264"/>
            <a:ext cx="2890901" cy="461084"/>
          </a:xfrm>
          <a:prstGeom prst="borderCallout1">
            <a:avLst>
              <a:gd name="adj1" fmla="val 57854"/>
              <a:gd name="adj2" fmla="val 106"/>
              <a:gd name="adj3" fmla="val -423789"/>
              <a:gd name="adj4" fmla="val -2211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May/14 respuesta req. especial</a:t>
            </a:r>
          </a:p>
        </p:txBody>
      </p:sp>
      <p:cxnSp>
        <p:nvCxnSpPr>
          <p:cNvPr id="22" name="21 Conector recto"/>
          <p:cNvCxnSpPr/>
          <p:nvPr/>
        </p:nvCxnSpPr>
        <p:spPr>
          <a:xfrm>
            <a:off x="5292080" y="2708920"/>
            <a:ext cx="0" cy="1152128"/>
          </a:xfrm>
          <a:prstGeom prst="line">
            <a:avLst/>
          </a:prstGeom>
          <a:ln>
            <a:solidFill>
              <a:srgbClr val="FFFF00"/>
            </a:solidFill>
          </a:ln>
        </p:spPr>
        <p:style>
          <a:lnRef idx="2">
            <a:schemeClr val="accent3"/>
          </a:lnRef>
          <a:fillRef idx="0">
            <a:schemeClr val="accent3"/>
          </a:fillRef>
          <a:effectRef idx="1">
            <a:schemeClr val="accent3"/>
          </a:effectRef>
          <a:fontRef idx="minor">
            <a:schemeClr val="tx1"/>
          </a:fontRef>
        </p:style>
      </p:cxnSp>
      <p:sp>
        <p:nvSpPr>
          <p:cNvPr id="2" name="1 Conector"/>
          <p:cNvSpPr/>
          <p:nvPr/>
        </p:nvSpPr>
        <p:spPr>
          <a:xfrm>
            <a:off x="35496" y="5229200"/>
            <a:ext cx="152400" cy="144016"/>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131442" y="5013176"/>
            <a:ext cx="2988658" cy="584775"/>
          </a:xfrm>
          <a:prstGeom prst="rect">
            <a:avLst/>
          </a:prstGeom>
        </p:spPr>
        <p:txBody>
          <a:bodyPr wrap="square">
            <a:spAutoFit/>
          </a:bodyPr>
          <a:lstStyle/>
          <a:p>
            <a:r>
              <a:rPr lang="es-CO" sz="1600" dirty="0">
                <a:solidFill>
                  <a:schemeClr val="tx1">
                    <a:lumMod val="95000"/>
                    <a:lumOff val="5000"/>
                  </a:schemeClr>
                </a:solidFill>
              </a:rPr>
              <a:t>Hasta Agt 14/2015 la DIAN puede ampliar el req. especial</a:t>
            </a:r>
          </a:p>
        </p:txBody>
      </p:sp>
      <p:cxnSp>
        <p:nvCxnSpPr>
          <p:cNvPr id="10" name="9 Conector recto de flecha"/>
          <p:cNvCxnSpPr/>
          <p:nvPr/>
        </p:nvCxnSpPr>
        <p:spPr>
          <a:xfrm>
            <a:off x="4211960" y="3573016"/>
            <a:ext cx="10801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11 Rectángulo"/>
          <p:cNvSpPr/>
          <p:nvPr/>
        </p:nvSpPr>
        <p:spPr>
          <a:xfrm>
            <a:off x="4265837" y="3265239"/>
            <a:ext cx="1066318" cy="307777"/>
          </a:xfrm>
          <a:prstGeom prst="rect">
            <a:avLst/>
          </a:prstGeom>
        </p:spPr>
        <p:txBody>
          <a:bodyPr wrap="none">
            <a:spAutoFit/>
          </a:bodyPr>
          <a:lstStyle/>
          <a:p>
            <a:r>
              <a:rPr lang="es-CO" sz="1400" b="1" dirty="0">
                <a:solidFill>
                  <a:srgbClr val="002060"/>
                </a:solidFill>
              </a:rPr>
              <a:t>Ampliación</a:t>
            </a:r>
          </a:p>
        </p:txBody>
      </p:sp>
      <p:sp>
        <p:nvSpPr>
          <p:cNvPr id="13" name="12 Rectángulo"/>
          <p:cNvSpPr/>
          <p:nvPr/>
        </p:nvSpPr>
        <p:spPr>
          <a:xfrm>
            <a:off x="2699792" y="1927865"/>
            <a:ext cx="420308" cy="276999"/>
          </a:xfrm>
          <a:prstGeom prst="rect">
            <a:avLst/>
          </a:prstGeom>
        </p:spPr>
        <p:txBody>
          <a:bodyPr wrap="none">
            <a:spAutoFit/>
          </a:bodyPr>
          <a:lstStyle/>
          <a:p>
            <a:r>
              <a:rPr lang="es-CO" sz="1200" b="1" dirty="0">
                <a:solidFill>
                  <a:srgbClr val="002060"/>
                </a:solidFill>
              </a:rPr>
              <a:t>Ene</a:t>
            </a:r>
          </a:p>
        </p:txBody>
      </p:sp>
      <p:sp>
        <p:nvSpPr>
          <p:cNvPr id="27" name="26 Rectángulo"/>
          <p:cNvSpPr/>
          <p:nvPr/>
        </p:nvSpPr>
        <p:spPr>
          <a:xfrm>
            <a:off x="3059832" y="1927865"/>
            <a:ext cx="413255" cy="276999"/>
          </a:xfrm>
          <a:prstGeom prst="rect">
            <a:avLst/>
          </a:prstGeom>
        </p:spPr>
        <p:txBody>
          <a:bodyPr wrap="none">
            <a:spAutoFit/>
          </a:bodyPr>
          <a:lstStyle/>
          <a:p>
            <a:r>
              <a:rPr lang="es-CO" sz="1200" b="1" dirty="0">
                <a:solidFill>
                  <a:srgbClr val="002060"/>
                </a:solidFill>
              </a:rPr>
              <a:t>Feb</a:t>
            </a:r>
          </a:p>
        </p:txBody>
      </p:sp>
      <p:sp>
        <p:nvSpPr>
          <p:cNvPr id="29" name="28 Rectángulo"/>
          <p:cNvSpPr/>
          <p:nvPr/>
        </p:nvSpPr>
        <p:spPr>
          <a:xfrm>
            <a:off x="3402758" y="1916832"/>
            <a:ext cx="449162" cy="276999"/>
          </a:xfrm>
          <a:prstGeom prst="rect">
            <a:avLst/>
          </a:prstGeom>
        </p:spPr>
        <p:txBody>
          <a:bodyPr wrap="none">
            <a:spAutoFit/>
          </a:bodyPr>
          <a:lstStyle/>
          <a:p>
            <a:r>
              <a:rPr lang="es-CO" sz="1200" b="1" dirty="0">
                <a:solidFill>
                  <a:srgbClr val="002060"/>
                </a:solidFill>
              </a:rPr>
              <a:t>Mar</a:t>
            </a:r>
          </a:p>
        </p:txBody>
      </p:sp>
      <p:sp>
        <p:nvSpPr>
          <p:cNvPr id="32" name="31 Rectángulo"/>
          <p:cNvSpPr/>
          <p:nvPr/>
        </p:nvSpPr>
        <p:spPr>
          <a:xfrm>
            <a:off x="3707904" y="1916832"/>
            <a:ext cx="415498" cy="276999"/>
          </a:xfrm>
          <a:prstGeom prst="rect">
            <a:avLst/>
          </a:prstGeom>
        </p:spPr>
        <p:txBody>
          <a:bodyPr wrap="none">
            <a:spAutoFit/>
          </a:bodyPr>
          <a:lstStyle/>
          <a:p>
            <a:r>
              <a:rPr lang="es-CO" sz="1200" b="1" dirty="0">
                <a:solidFill>
                  <a:srgbClr val="002060"/>
                </a:solidFill>
              </a:rPr>
              <a:t>Abr</a:t>
            </a:r>
          </a:p>
        </p:txBody>
      </p:sp>
      <p:sp>
        <p:nvSpPr>
          <p:cNvPr id="33" name="32 Rectángulo"/>
          <p:cNvSpPr/>
          <p:nvPr/>
        </p:nvSpPr>
        <p:spPr>
          <a:xfrm>
            <a:off x="3995936" y="1916832"/>
            <a:ext cx="499304" cy="276999"/>
          </a:xfrm>
          <a:prstGeom prst="rect">
            <a:avLst/>
          </a:prstGeom>
        </p:spPr>
        <p:txBody>
          <a:bodyPr wrap="none">
            <a:spAutoFit/>
          </a:bodyPr>
          <a:lstStyle/>
          <a:p>
            <a:r>
              <a:rPr lang="es-CO" sz="1200" b="1" dirty="0">
                <a:solidFill>
                  <a:srgbClr val="002060"/>
                </a:solidFill>
              </a:rPr>
              <a:t>May </a:t>
            </a:r>
          </a:p>
        </p:txBody>
      </p:sp>
      <p:sp>
        <p:nvSpPr>
          <p:cNvPr id="34" name="33 Rectángulo"/>
          <p:cNvSpPr/>
          <p:nvPr/>
        </p:nvSpPr>
        <p:spPr>
          <a:xfrm>
            <a:off x="4355976" y="1916832"/>
            <a:ext cx="402674" cy="276999"/>
          </a:xfrm>
          <a:prstGeom prst="rect">
            <a:avLst/>
          </a:prstGeom>
        </p:spPr>
        <p:txBody>
          <a:bodyPr wrap="none">
            <a:spAutoFit/>
          </a:bodyPr>
          <a:lstStyle/>
          <a:p>
            <a:r>
              <a:rPr lang="es-CO" sz="1200" b="1" dirty="0">
                <a:solidFill>
                  <a:srgbClr val="002060"/>
                </a:solidFill>
              </a:rPr>
              <a:t>Jun</a:t>
            </a:r>
          </a:p>
        </p:txBody>
      </p:sp>
      <p:sp>
        <p:nvSpPr>
          <p:cNvPr id="35" name="34 Rectángulo"/>
          <p:cNvSpPr/>
          <p:nvPr/>
        </p:nvSpPr>
        <p:spPr>
          <a:xfrm>
            <a:off x="4788024" y="1916832"/>
            <a:ext cx="357790" cy="276999"/>
          </a:xfrm>
          <a:prstGeom prst="rect">
            <a:avLst/>
          </a:prstGeom>
        </p:spPr>
        <p:txBody>
          <a:bodyPr wrap="none">
            <a:spAutoFit/>
          </a:bodyPr>
          <a:lstStyle/>
          <a:p>
            <a:r>
              <a:rPr lang="es-CO" sz="1200" b="1" dirty="0">
                <a:solidFill>
                  <a:srgbClr val="002060"/>
                </a:solidFill>
              </a:rPr>
              <a:t>Jul</a:t>
            </a:r>
          </a:p>
        </p:txBody>
      </p:sp>
      <p:sp>
        <p:nvSpPr>
          <p:cNvPr id="36" name="35 Rectángulo"/>
          <p:cNvSpPr/>
          <p:nvPr/>
        </p:nvSpPr>
        <p:spPr>
          <a:xfrm>
            <a:off x="5056636" y="1916832"/>
            <a:ext cx="403124" cy="276999"/>
          </a:xfrm>
          <a:prstGeom prst="rect">
            <a:avLst/>
          </a:prstGeom>
        </p:spPr>
        <p:txBody>
          <a:bodyPr wrap="none">
            <a:spAutoFit/>
          </a:bodyPr>
          <a:lstStyle/>
          <a:p>
            <a:r>
              <a:rPr lang="es-CO" sz="1200" b="1" dirty="0">
                <a:solidFill>
                  <a:srgbClr val="002060"/>
                </a:solidFill>
              </a:rPr>
              <a:t>Agt</a:t>
            </a:r>
          </a:p>
        </p:txBody>
      </p:sp>
      <p:sp>
        <p:nvSpPr>
          <p:cNvPr id="37" name="36 Rectángulo"/>
          <p:cNvSpPr/>
          <p:nvPr/>
        </p:nvSpPr>
        <p:spPr>
          <a:xfrm>
            <a:off x="5436096" y="1916832"/>
            <a:ext cx="417102" cy="276999"/>
          </a:xfrm>
          <a:prstGeom prst="rect">
            <a:avLst/>
          </a:prstGeom>
        </p:spPr>
        <p:txBody>
          <a:bodyPr wrap="none">
            <a:spAutoFit/>
          </a:bodyPr>
          <a:lstStyle/>
          <a:p>
            <a:r>
              <a:rPr lang="es-CO" sz="1200" b="1" dirty="0">
                <a:solidFill>
                  <a:srgbClr val="002060"/>
                </a:solidFill>
              </a:rPr>
              <a:t>Sep</a:t>
            </a:r>
          </a:p>
        </p:txBody>
      </p:sp>
      <p:sp>
        <p:nvSpPr>
          <p:cNvPr id="38" name="37 Rectángulo"/>
          <p:cNvSpPr/>
          <p:nvPr/>
        </p:nvSpPr>
        <p:spPr>
          <a:xfrm>
            <a:off x="5796136" y="1916832"/>
            <a:ext cx="405880" cy="276999"/>
          </a:xfrm>
          <a:prstGeom prst="rect">
            <a:avLst/>
          </a:prstGeom>
        </p:spPr>
        <p:txBody>
          <a:bodyPr wrap="none">
            <a:spAutoFit/>
          </a:bodyPr>
          <a:lstStyle/>
          <a:p>
            <a:r>
              <a:rPr lang="es-CO" sz="1200" b="1" dirty="0">
                <a:solidFill>
                  <a:srgbClr val="002060"/>
                </a:solidFill>
              </a:rPr>
              <a:t>Oct</a:t>
            </a:r>
          </a:p>
        </p:txBody>
      </p:sp>
      <p:sp>
        <p:nvSpPr>
          <p:cNvPr id="39" name="38 Rectángulo"/>
          <p:cNvSpPr/>
          <p:nvPr/>
        </p:nvSpPr>
        <p:spPr>
          <a:xfrm>
            <a:off x="6156176" y="1916832"/>
            <a:ext cx="475964" cy="276999"/>
          </a:xfrm>
          <a:prstGeom prst="rect">
            <a:avLst/>
          </a:prstGeom>
        </p:spPr>
        <p:txBody>
          <a:bodyPr wrap="none">
            <a:spAutoFit/>
          </a:bodyPr>
          <a:lstStyle/>
          <a:p>
            <a:r>
              <a:rPr lang="es-CO" sz="1200" b="1" dirty="0">
                <a:solidFill>
                  <a:srgbClr val="002060"/>
                </a:solidFill>
              </a:rPr>
              <a:t>Nov </a:t>
            </a:r>
          </a:p>
        </p:txBody>
      </p:sp>
      <p:sp>
        <p:nvSpPr>
          <p:cNvPr id="40" name="39 Rectángulo"/>
          <p:cNvSpPr/>
          <p:nvPr/>
        </p:nvSpPr>
        <p:spPr>
          <a:xfrm>
            <a:off x="6594236" y="1916832"/>
            <a:ext cx="420308" cy="276999"/>
          </a:xfrm>
          <a:prstGeom prst="rect">
            <a:avLst/>
          </a:prstGeom>
        </p:spPr>
        <p:txBody>
          <a:bodyPr wrap="none">
            <a:spAutoFit/>
          </a:bodyPr>
          <a:lstStyle/>
          <a:p>
            <a:r>
              <a:rPr lang="es-CO" sz="1200" b="1" dirty="0">
                <a:solidFill>
                  <a:srgbClr val="002060"/>
                </a:solidFill>
              </a:rPr>
              <a:t>Dic </a:t>
            </a:r>
          </a:p>
        </p:txBody>
      </p:sp>
      <p:sp>
        <p:nvSpPr>
          <p:cNvPr id="41" name="40 Rectángulo"/>
          <p:cNvSpPr/>
          <p:nvPr/>
        </p:nvSpPr>
        <p:spPr>
          <a:xfrm>
            <a:off x="899592" y="1916832"/>
            <a:ext cx="403124" cy="276999"/>
          </a:xfrm>
          <a:prstGeom prst="rect">
            <a:avLst/>
          </a:prstGeom>
        </p:spPr>
        <p:txBody>
          <a:bodyPr wrap="none">
            <a:spAutoFit/>
          </a:bodyPr>
          <a:lstStyle/>
          <a:p>
            <a:r>
              <a:rPr lang="es-CO" sz="1200" b="1" dirty="0">
                <a:solidFill>
                  <a:srgbClr val="002060"/>
                </a:solidFill>
              </a:rPr>
              <a:t>Agt</a:t>
            </a:r>
          </a:p>
        </p:txBody>
      </p:sp>
      <p:sp>
        <p:nvSpPr>
          <p:cNvPr id="42" name="41 Rectángulo"/>
          <p:cNvSpPr/>
          <p:nvPr/>
        </p:nvSpPr>
        <p:spPr>
          <a:xfrm>
            <a:off x="1279052" y="1916832"/>
            <a:ext cx="417102" cy="276999"/>
          </a:xfrm>
          <a:prstGeom prst="rect">
            <a:avLst/>
          </a:prstGeom>
        </p:spPr>
        <p:txBody>
          <a:bodyPr wrap="none">
            <a:spAutoFit/>
          </a:bodyPr>
          <a:lstStyle/>
          <a:p>
            <a:r>
              <a:rPr lang="es-CO" sz="1200" b="1" dirty="0">
                <a:solidFill>
                  <a:srgbClr val="002060"/>
                </a:solidFill>
              </a:rPr>
              <a:t>Sep</a:t>
            </a:r>
          </a:p>
        </p:txBody>
      </p:sp>
      <p:sp>
        <p:nvSpPr>
          <p:cNvPr id="43" name="42 Rectángulo"/>
          <p:cNvSpPr/>
          <p:nvPr/>
        </p:nvSpPr>
        <p:spPr>
          <a:xfrm>
            <a:off x="1639092" y="1916832"/>
            <a:ext cx="405880" cy="276999"/>
          </a:xfrm>
          <a:prstGeom prst="rect">
            <a:avLst/>
          </a:prstGeom>
        </p:spPr>
        <p:txBody>
          <a:bodyPr wrap="none">
            <a:spAutoFit/>
          </a:bodyPr>
          <a:lstStyle/>
          <a:p>
            <a:r>
              <a:rPr lang="es-CO" sz="1200" b="1" dirty="0">
                <a:solidFill>
                  <a:srgbClr val="002060"/>
                </a:solidFill>
              </a:rPr>
              <a:t>Oct</a:t>
            </a:r>
          </a:p>
        </p:txBody>
      </p:sp>
      <p:sp>
        <p:nvSpPr>
          <p:cNvPr id="44" name="43 Rectángulo"/>
          <p:cNvSpPr/>
          <p:nvPr/>
        </p:nvSpPr>
        <p:spPr>
          <a:xfrm>
            <a:off x="1999132" y="1916832"/>
            <a:ext cx="475964" cy="276999"/>
          </a:xfrm>
          <a:prstGeom prst="rect">
            <a:avLst/>
          </a:prstGeom>
        </p:spPr>
        <p:txBody>
          <a:bodyPr wrap="none">
            <a:spAutoFit/>
          </a:bodyPr>
          <a:lstStyle/>
          <a:p>
            <a:r>
              <a:rPr lang="es-CO" sz="1200" b="1" dirty="0">
                <a:solidFill>
                  <a:srgbClr val="002060"/>
                </a:solidFill>
              </a:rPr>
              <a:t>Nov </a:t>
            </a:r>
          </a:p>
        </p:txBody>
      </p:sp>
      <p:sp>
        <p:nvSpPr>
          <p:cNvPr id="45" name="44 Rectángulo"/>
          <p:cNvSpPr/>
          <p:nvPr/>
        </p:nvSpPr>
        <p:spPr>
          <a:xfrm>
            <a:off x="2437192" y="1916832"/>
            <a:ext cx="420308" cy="276999"/>
          </a:xfrm>
          <a:prstGeom prst="rect">
            <a:avLst/>
          </a:prstGeom>
        </p:spPr>
        <p:txBody>
          <a:bodyPr wrap="none">
            <a:spAutoFit/>
          </a:bodyPr>
          <a:lstStyle/>
          <a:p>
            <a:r>
              <a:rPr lang="es-CO" sz="1200" b="1" dirty="0">
                <a:solidFill>
                  <a:srgbClr val="002060"/>
                </a:solidFill>
              </a:rPr>
              <a:t>Dic </a:t>
            </a:r>
          </a:p>
        </p:txBody>
      </p:sp>
      <p:sp>
        <p:nvSpPr>
          <p:cNvPr id="46" name="45 Conector"/>
          <p:cNvSpPr/>
          <p:nvPr/>
        </p:nvSpPr>
        <p:spPr>
          <a:xfrm>
            <a:off x="5211688" y="3861048"/>
            <a:ext cx="152400" cy="144016"/>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7" name="46 Conector recto"/>
          <p:cNvCxnSpPr/>
          <p:nvPr/>
        </p:nvCxnSpPr>
        <p:spPr>
          <a:xfrm>
            <a:off x="4860032" y="2708920"/>
            <a:ext cx="0" cy="1152128"/>
          </a:xfrm>
          <a:prstGeom prst="line">
            <a:avLst/>
          </a:prstGeom>
          <a:ln>
            <a:solidFill>
              <a:srgbClr val="0C0006"/>
            </a:solidFill>
          </a:ln>
        </p:spPr>
        <p:style>
          <a:lnRef idx="2">
            <a:schemeClr val="accent3"/>
          </a:lnRef>
          <a:fillRef idx="0">
            <a:schemeClr val="accent3"/>
          </a:fillRef>
          <a:effectRef idx="1">
            <a:schemeClr val="accent3"/>
          </a:effectRef>
          <a:fontRef idx="minor">
            <a:schemeClr val="tx1"/>
          </a:fontRef>
        </p:style>
      </p:cxnSp>
      <p:cxnSp>
        <p:nvCxnSpPr>
          <p:cNvPr id="48" name="47 Conector recto de flecha"/>
          <p:cNvCxnSpPr/>
          <p:nvPr/>
        </p:nvCxnSpPr>
        <p:spPr>
          <a:xfrm>
            <a:off x="164232" y="1844824"/>
            <a:ext cx="2607568" cy="0"/>
          </a:xfrm>
          <a:prstGeom prst="straightConnector1">
            <a:avLst/>
          </a:prstGeom>
          <a:ln>
            <a:solidFill>
              <a:srgbClr val="003300"/>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51" name="50 Llamada con línea 1"/>
          <p:cNvSpPr/>
          <p:nvPr/>
        </p:nvSpPr>
        <p:spPr>
          <a:xfrm>
            <a:off x="1639093" y="116632"/>
            <a:ext cx="2856148" cy="360040"/>
          </a:xfrm>
          <a:prstGeom prst="borderCallout1">
            <a:avLst>
              <a:gd name="adj1" fmla="val 93869"/>
              <a:gd name="adj2" fmla="val -568"/>
              <a:gd name="adj3" fmla="val 726136"/>
              <a:gd name="adj4" fmla="val 113260"/>
            </a:avLst>
          </a:prstGeom>
          <a:noFill/>
          <a:ln>
            <a:solidFill>
              <a:srgbClr val="0C00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En jul/10 envía ampliación. R.E.</a:t>
            </a:r>
          </a:p>
        </p:txBody>
      </p:sp>
      <p:sp>
        <p:nvSpPr>
          <p:cNvPr id="52" name="51 Rectángulo"/>
          <p:cNvSpPr/>
          <p:nvPr/>
        </p:nvSpPr>
        <p:spPr>
          <a:xfrm>
            <a:off x="4409723" y="1475492"/>
            <a:ext cx="810349" cy="369332"/>
          </a:xfrm>
          <a:prstGeom prst="rect">
            <a:avLst/>
          </a:prstGeom>
        </p:spPr>
        <p:txBody>
          <a:bodyPr wrap="square">
            <a:spAutoFit/>
          </a:bodyPr>
          <a:lstStyle/>
          <a:p>
            <a:r>
              <a:rPr lang="es-CO" b="1" dirty="0">
                <a:latin typeface="Arial" pitchFamily="34" charset="0"/>
                <a:cs typeface="Arial" pitchFamily="34" charset="0"/>
              </a:rPr>
              <a:t>2015</a:t>
            </a:r>
            <a:endParaRPr lang="es-CO" b="1" dirty="0"/>
          </a:p>
        </p:txBody>
      </p:sp>
      <p:sp>
        <p:nvSpPr>
          <p:cNvPr id="53" name="52 Rectángulo"/>
          <p:cNvSpPr/>
          <p:nvPr/>
        </p:nvSpPr>
        <p:spPr>
          <a:xfrm>
            <a:off x="7506067" y="1484784"/>
            <a:ext cx="810349" cy="369332"/>
          </a:xfrm>
          <a:prstGeom prst="rect">
            <a:avLst/>
          </a:prstGeom>
        </p:spPr>
        <p:txBody>
          <a:bodyPr wrap="square">
            <a:spAutoFit/>
          </a:bodyPr>
          <a:lstStyle/>
          <a:p>
            <a:r>
              <a:rPr lang="es-CO" b="1" dirty="0">
                <a:latin typeface="Arial" pitchFamily="34" charset="0"/>
                <a:cs typeface="Arial" pitchFamily="34" charset="0"/>
              </a:rPr>
              <a:t>2016</a:t>
            </a:r>
            <a:endParaRPr lang="es-CO" b="1" dirty="0"/>
          </a:p>
        </p:txBody>
      </p:sp>
      <p:cxnSp>
        <p:nvCxnSpPr>
          <p:cNvPr id="54" name="53 Conector recto de flecha"/>
          <p:cNvCxnSpPr/>
          <p:nvPr/>
        </p:nvCxnSpPr>
        <p:spPr>
          <a:xfrm>
            <a:off x="7020272" y="1844824"/>
            <a:ext cx="1944216" cy="9292"/>
          </a:xfrm>
          <a:prstGeom prst="straightConnector1">
            <a:avLst/>
          </a:prstGeom>
          <a:ln>
            <a:solidFill>
              <a:srgbClr val="003300"/>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57" name="56 Rectángulo"/>
          <p:cNvSpPr/>
          <p:nvPr/>
        </p:nvSpPr>
        <p:spPr>
          <a:xfrm>
            <a:off x="6977638" y="1927865"/>
            <a:ext cx="420308" cy="276999"/>
          </a:xfrm>
          <a:prstGeom prst="rect">
            <a:avLst/>
          </a:prstGeom>
        </p:spPr>
        <p:txBody>
          <a:bodyPr wrap="none">
            <a:spAutoFit/>
          </a:bodyPr>
          <a:lstStyle/>
          <a:p>
            <a:r>
              <a:rPr lang="es-CO" sz="1200" b="1" dirty="0">
                <a:solidFill>
                  <a:srgbClr val="002060"/>
                </a:solidFill>
              </a:rPr>
              <a:t>Ene</a:t>
            </a:r>
          </a:p>
        </p:txBody>
      </p:sp>
      <p:sp>
        <p:nvSpPr>
          <p:cNvPr id="58" name="57 Rectángulo"/>
          <p:cNvSpPr/>
          <p:nvPr/>
        </p:nvSpPr>
        <p:spPr>
          <a:xfrm>
            <a:off x="7337678" y="1927865"/>
            <a:ext cx="413255" cy="276999"/>
          </a:xfrm>
          <a:prstGeom prst="rect">
            <a:avLst/>
          </a:prstGeom>
        </p:spPr>
        <p:txBody>
          <a:bodyPr wrap="none">
            <a:spAutoFit/>
          </a:bodyPr>
          <a:lstStyle/>
          <a:p>
            <a:r>
              <a:rPr lang="es-CO" sz="1200" b="1" dirty="0">
                <a:solidFill>
                  <a:srgbClr val="002060"/>
                </a:solidFill>
              </a:rPr>
              <a:t>Feb</a:t>
            </a:r>
          </a:p>
        </p:txBody>
      </p:sp>
      <p:sp>
        <p:nvSpPr>
          <p:cNvPr id="59" name="58 Rectángulo"/>
          <p:cNvSpPr/>
          <p:nvPr/>
        </p:nvSpPr>
        <p:spPr>
          <a:xfrm>
            <a:off x="7680604" y="1916832"/>
            <a:ext cx="449162" cy="276999"/>
          </a:xfrm>
          <a:prstGeom prst="rect">
            <a:avLst/>
          </a:prstGeom>
        </p:spPr>
        <p:txBody>
          <a:bodyPr wrap="none">
            <a:spAutoFit/>
          </a:bodyPr>
          <a:lstStyle/>
          <a:p>
            <a:r>
              <a:rPr lang="es-CO" sz="1200" b="1" dirty="0">
                <a:solidFill>
                  <a:srgbClr val="002060"/>
                </a:solidFill>
              </a:rPr>
              <a:t>Mar</a:t>
            </a:r>
          </a:p>
        </p:txBody>
      </p:sp>
      <p:sp>
        <p:nvSpPr>
          <p:cNvPr id="60" name="59 Rectángulo"/>
          <p:cNvSpPr/>
          <p:nvPr/>
        </p:nvSpPr>
        <p:spPr>
          <a:xfrm>
            <a:off x="8044934" y="1916832"/>
            <a:ext cx="415498" cy="276999"/>
          </a:xfrm>
          <a:prstGeom prst="rect">
            <a:avLst/>
          </a:prstGeom>
        </p:spPr>
        <p:txBody>
          <a:bodyPr wrap="none">
            <a:spAutoFit/>
          </a:bodyPr>
          <a:lstStyle/>
          <a:p>
            <a:r>
              <a:rPr lang="es-CO" sz="1200" b="1" dirty="0">
                <a:solidFill>
                  <a:srgbClr val="002060"/>
                </a:solidFill>
              </a:rPr>
              <a:t>Abr</a:t>
            </a:r>
          </a:p>
        </p:txBody>
      </p:sp>
      <p:sp>
        <p:nvSpPr>
          <p:cNvPr id="61" name="60 Rectángulo"/>
          <p:cNvSpPr/>
          <p:nvPr/>
        </p:nvSpPr>
        <p:spPr>
          <a:xfrm>
            <a:off x="8393176" y="1916832"/>
            <a:ext cx="499304" cy="276999"/>
          </a:xfrm>
          <a:prstGeom prst="rect">
            <a:avLst/>
          </a:prstGeom>
        </p:spPr>
        <p:txBody>
          <a:bodyPr wrap="none">
            <a:spAutoFit/>
          </a:bodyPr>
          <a:lstStyle/>
          <a:p>
            <a:r>
              <a:rPr lang="es-CO" sz="1200" b="1" dirty="0">
                <a:solidFill>
                  <a:srgbClr val="002060"/>
                </a:solidFill>
              </a:rPr>
              <a:t>May </a:t>
            </a:r>
          </a:p>
        </p:txBody>
      </p:sp>
      <p:cxnSp>
        <p:nvCxnSpPr>
          <p:cNvPr id="63" name="62 Conector recto"/>
          <p:cNvCxnSpPr/>
          <p:nvPr/>
        </p:nvCxnSpPr>
        <p:spPr>
          <a:xfrm>
            <a:off x="6012160" y="2708920"/>
            <a:ext cx="0" cy="115212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64" name="63 Llamada con línea 1"/>
          <p:cNvSpPr/>
          <p:nvPr/>
        </p:nvSpPr>
        <p:spPr>
          <a:xfrm>
            <a:off x="2627784" y="620688"/>
            <a:ext cx="3766374" cy="360040"/>
          </a:xfrm>
          <a:prstGeom prst="borderCallout1">
            <a:avLst>
              <a:gd name="adj1" fmla="val 99752"/>
              <a:gd name="adj2" fmla="val 1470"/>
              <a:gd name="adj3" fmla="val 586507"/>
              <a:gd name="adj4" fmla="val 902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Oct /10 Rpta. a la ampliac. req. especial</a:t>
            </a:r>
          </a:p>
        </p:txBody>
      </p:sp>
      <p:cxnSp>
        <p:nvCxnSpPr>
          <p:cNvPr id="67" name="66 Conector recto"/>
          <p:cNvCxnSpPr/>
          <p:nvPr/>
        </p:nvCxnSpPr>
        <p:spPr>
          <a:xfrm>
            <a:off x="8244408" y="2708920"/>
            <a:ext cx="0" cy="1152128"/>
          </a:xfrm>
          <a:prstGeom prst="line">
            <a:avLst/>
          </a:prstGeom>
          <a:ln>
            <a:solidFill>
              <a:srgbClr val="00FF00"/>
            </a:solidFill>
          </a:ln>
        </p:spPr>
        <p:style>
          <a:lnRef idx="2">
            <a:schemeClr val="accent3"/>
          </a:lnRef>
          <a:fillRef idx="0">
            <a:schemeClr val="accent3"/>
          </a:fillRef>
          <a:effectRef idx="1">
            <a:schemeClr val="accent3"/>
          </a:effectRef>
          <a:fontRef idx="minor">
            <a:schemeClr val="tx1"/>
          </a:fontRef>
        </p:style>
      </p:cxnSp>
      <p:sp>
        <p:nvSpPr>
          <p:cNvPr id="68" name="67 Llamada con línea 1"/>
          <p:cNvSpPr/>
          <p:nvPr/>
        </p:nvSpPr>
        <p:spPr>
          <a:xfrm>
            <a:off x="6588224" y="1124744"/>
            <a:ext cx="1904268" cy="360040"/>
          </a:xfrm>
          <a:prstGeom prst="borderCallout1">
            <a:avLst>
              <a:gd name="adj1" fmla="val 99752"/>
              <a:gd name="adj2" fmla="val 1470"/>
              <a:gd name="adj3" fmla="val 446562"/>
              <a:gd name="adj4" fmla="val 86695"/>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chemeClr val="tx1">
                    <a:lumMod val="95000"/>
                    <a:lumOff val="5000"/>
                  </a:schemeClr>
                </a:solidFill>
              </a:rPr>
              <a:t>Abr 14/2016 L.O.R.</a:t>
            </a:r>
          </a:p>
        </p:txBody>
      </p:sp>
      <p:sp>
        <p:nvSpPr>
          <p:cNvPr id="69" name="68 Conector"/>
          <p:cNvSpPr/>
          <p:nvPr/>
        </p:nvSpPr>
        <p:spPr>
          <a:xfrm>
            <a:off x="-36512" y="6237312"/>
            <a:ext cx="152400" cy="144016"/>
          </a:xfrm>
          <a:prstGeom prst="flowChartConnector">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0FF00"/>
              </a:solidFill>
            </a:endParaRPr>
          </a:p>
        </p:txBody>
      </p:sp>
      <p:sp>
        <p:nvSpPr>
          <p:cNvPr id="70" name="69 Rectángulo"/>
          <p:cNvSpPr/>
          <p:nvPr/>
        </p:nvSpPr>
        <p:spPr>
          <a:xfrm>
            <a:off x="107505" y="5868561"/>
            <a:ext cx="4302218" cy="830997"/>
          </a:xfrm>
          <a:prstGeom prst="rect">
            <a:avLst/>
          </a:prstGeom>
        </p:spPr>
        <p:txBody>
          <a:bodyPr wrap="square">
            <a:spAutoFit/>
          </a:bodyPr>
          <a:lstStyle/>
          <a:p>
            <a:r>
              <a:rPr lang="es-CO" sz="1600" dirty="0">
                <a:solidFill>
                  <a:schemeClr val="tx1">
                    <a:lumMod val="95000"/>
                    <a:lumOff val="5000"/>
                  </a:schemeClr>
                </a:solidFill>
              </a:rPr>
              <a:t>Antes de abril 14/2016 la DIAN puede ordenar inspección tributaria y el término de los 6 meses se suspende máximo por 3 meses</a:t>
            </a:r>
          </a:p>
        </p:txBody>
      </p:sp>
    </p:spTree>
    <p:extLst>
      <p:ext uri="{BB962C8B-B14F-4D97-AF65-F5344CB8AC3E}">
        <p14:creationId xmlns:p14="http://schemas.microsoft.com/office/powerpoint/2010/main" val="1138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down)">
                                      <p:cBhvr>
                                        <p:cTn id="67" dur="500"/>
                                        <p:tgtEl>
                                          <p:spTgt spid="6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down)">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down)">
                                      <p:cBhvr>
                                        <p:cTn id="75" dur="500"/>
                                        <p:tgtEl>
                                          <p:spTgt spid="68"/>
                                        </p:tgtEl>
                                      </p:cBhvr>
                                    </p:animEffect>
                                  </p:childTnLst>
                                </p:cTn>
                              </p:par>
                              <p:par>
                                <p:cTn id="76" presetID="22" presetClass="entr" presetSubtype="4"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down)">
                                      <p:cBhvr>
                                        <p:cTn id="78" dur="500"/>
                                        <p:tgtEl>
                                          <p:spTgt spid="6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down)">
                                      <p:cBhvr>
                                        <p:cTn id="83" dur="500"/>
                                        <p:tgtEl>
                                          <p:spTgt spid="6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wipe(down)">
                                      <p:cBhvr>
                                        <p:cTn id="8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1" grpId="0" animBg="1"/>
      <p:bldP spid="21" grpId="0" animBg="1"/>
      <p:bldP spid="2" grpId="0" animBg="1"/>
      <p:bldP spid="4" grpId="0"/>
      <p:bldP spid="12" grpId="0"/>
      <p:bldP spid="46" grpId="0" animBg="1"/>
      <p:bldP spid="51" grpId="0" animBg="1"/>
      <p:bldP spid="64" grpId="0" animBg="1"/>
      <p:bldP spid="68" grpId="0" animBg="1"/>
      <p:bldP spid="69" grpId="0" animBg="1"/>
      <p:bldP spid="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404664"/>
            <a:ext cx="6120680" cy="646331"/>
          </a:xfrm>
          <a:prstGeom prst="rect">
            <a:avLst/>
          </a:prstGeom>
          <a:solidFill>
            <a:srgbClr val="6699FF"/>
          </a:solidFill>
        </p:spPr>
        <p:txBody>
          <a:bodyPr wrap="square">
            <a:spAutoFit/>
          </a:bodyPr>
          <a:lstStyle/>
          <a:p>
            <a:pPr algn="ctr"/>
            <a:r>
              <a:rPr lang="es-CO" sz="3600" b="1" dirty="0"/>
              <a:t>La Liquidación de Aforo</a:t>
            </a:r>
          </a:p>
        </p:txBody>
      </p:sp>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1" name="Picture 5" descr="Resultado de imagen para imagen de di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12776"/>
            <a:ext cx="4754865" cy="356156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76399" y="5085184"/>
            <a:ext cx="8000057" cy="1323439"/>
          </a:xfrm>
          <a:prstGeom prst="rect">
            <a:avLst/>
          </a:prstGeom>
        </p:spPr>
        <p:txBody>
          <a:bodyPr wrap="square">
            <a:spAutoFit/>
          </a:bodyPr>
          <a:lstStyle/>
          <a:p>
            <a:pPr algn="just"/>
            <a:r>
              <a:rPr lang="es-CO" sz="2000" dirty="0">
                <a:latin typeface="Arial" pitchFamily="34" charset="0"/>
                <a:cs typeface="Arial" pitchFamily="34" charset="0"/>
              </a:rPr>
              <a:t>``La liquidación de aforo es una liquidación que realiza la Dian para determinar la obligación tributaria del contribuyente cuando este ha omitido presentar la declaración respectiva, a pesar de los requerimientos  hechos por  la DIAN ``</a:t>
            </a:r>
          </a:p>
        </p:txBody>
      </p:sp>
    </p:spTree>
    <p:extLst>
      <p:ext uri="{BB962C8B-B14F-4D97-AF65-F5344CB8AC3E}">
        <p14:creationId xmlns:p14="http://schemas.microsoft.com/office/powerpoint/2010/main" val="9776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375" autoRev="1" fill="hold">
                                          <p:stCondLst>
                                            <p:cond delay="0"/>
                                          </p:stCondLst>
                                        </p:cTn>
                                        <p:tgtEl>
                                          <p:spTgt spid="4">
                                            <p:txEl>
                                              <p:pRg st="0" end="0"/>
                                            </p:txEl>
                                          </p:spTgt>
                                        </p:tgtEl>
                                        <p:attrNameLst>
                                          <p:attrName>ppt_w</p:attrName>
                                        </p:attrNameLst>
                                      </p:cBhvr>
                                    </p:anim>
                                    <p:anim by="(#ppt_w*0.50)" calcmode="lin" valueType="num">
                                      <p:cBhvr>
                                        <p:cTn id="8" dur="375" decel="50000" autoRev="1" fill="hold">
                                          <p:stCondLst>
                                            <p:cond delay="0"/>
                                          </p:stCondLst>
                                        </p:cTn>
                                        <p:tgtEl>
                                          <p:spTgt spid="4">
                                            <p:txEl>
                                              <p:pRg st="0" end="0"/>
                                            </p:txEl>
                                          </p:spTgt>
                                        </p:tgtEl>
                                        <p:attrNameLst>
                                          <p:attrName>ppt_x</p:attrName>
                                        </p:attrNameLst>
                                      </p:cBhvr>
                                    </p:anim>
                                    <p:anim from="(-#ppt_h/2)" to="(#ppt_y)" calcmode="lin" valueType="num">
                                      <p:cBhvr>
                                        <p:cTn id="9" dur="750" fill="hold">
                                          <p:stCondLst>
                                            <p:cond delay="0"/>
                                          </p:stCondLst>
                                        </p:cTn>
                                        <p:tgtEl>
                                          <p:spTgt spid="4">
                                            <p:txEl>
                                              <p:pRg st="0" end="0"/>
                                            </p:txEl>
                                          </p:spTgt>
                                        </p:tgtEl>
                                        <p:attrNameLst>
                                          <p:attrName>ppt_y</p:attrName>
                                        </p:attrNameLst>
                                      </p:cBhvr>
                                    </p:anim>
                                    <p:animRot by="21600000">
                                      <p:cBhvr>
                                        <p:cTn id="10" dur="75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3 Rectángulo"/>
          <p:cNvSpPr/>
          <p:nvPr/>
        </p:nvSpPr>
        <p:spPr>
          <a:xfrm>
            <a:off x="1115616" y="79464"/>
            <a:ext cx="7920880" cy="1938992"/>
          </a:xfrm>
          <a:prstGeom prst="rect">
            <a:avLst/>
          </a:prstGeom>
        </p:spPr>
        <p:txBody>
          <a:bodyPr wrap="square">
            <a:spAutoFit/>
          </a:bodyPr>
          <a:lstStyle/>
          <a:p>
            <a:r>
              <a:rPr lang="es-CO" sz="2000" b="1" i="1" dirty="0"/>
              <a:t>Liquidación de aforo.</a:t>
            </a:r>
            <a:r>
              <a:rPr lang="es-CO" sz="2000" i="1" dirty="0"/>
              <a:t> Agotado el procedimiento previsto en los artículos 643, 715 y 716, la Administración podrá, dentro de los cinco (5) años siguientes al vencimiento del plazo señalado para declarar, determinar mediante una liquidación de aforo, la obligación tributaria al contribuyente, responsable, agente retenedor o declarante, que no haya declarado.</a:t>
            </a:r>
            <a:endParaRPr lang="es-CO" sz="2000" dirty="0"/>
          </a:p>
        </p:txBody>
      </p:sp>
      <p:sp>
        <p:nvSpPr>
          <p:cNvPr id="5" name="4 Rectángulo"/>
          <p:cNvSpPr/>
          <p:nvPr/>
        </p:nvSpPr>
        <p:spPr>
          <a:xfrm>
            <a:off x="107504" y="2452826"/>
            <a:ext cx="2184177" cy="400110"/>
          </a:xfrm>
          <a:prstGeom prst="rect">
            <a:avLst/>
          </a:prstGeom>
        </p:spPr>
        <p:txBody>
          <a:bodyPr wrap="square">
            <a:spAutoFit/>
          </a:bodyPr>
          <a:lstStyle/>
          <a:p>
            <a:pPr algn="just"/>
            <a:r>
              <a:rPr lang="es-CO" sz="2000" b="1" dirty="0">
                <a:latin typeface="Arial" pitchFamily="34" charset="0"/>
                <a:cs typeface="Arial" pitchFamily="34" charset="0"/>
              </a:rPr>
              <a:t>Renta año 2010</a:t>
            </a:r>
          </a:p>
        </p:txBody>
      </p:sp>
      <p:graphicFrame>
        <p:nvGraphicFramePr>
          <p:cNvPr id="8" name="7 Tabla"/>
          <p:cNvGraphicFramePr>
            <a:graphicFrameLocks noGrp="1"/>
          </p:cNvGraphicFramePr>
          <p:nvPr>
            <p:extLst>
              <p:ext uri="{D42A27DB-BD31-4B8C-83A1-F6EECF244321}">
                <p14:modId xmlns:p14="http://schemas.microsoft.com/office/powerpoint/2010/main" val="1998322888"/>
              </p:ext>
            </p:extLst>
          </p:nvPr>
        </p:nvGraphicFramePr>
        <p:xfrm>
          <a:off x="1800136" y="3212976"/>
          <a:ext cx="5868208" cy="1152128"/>
        </p:xfrm>
        <a:graphic>
          <a:graphicData uri="http://schemas.openxmlformats.org/drawingml/2006/table">
            <a:tbl>
              <a:tblPr>
                <a:tableStyleId>{5C22544A-7EE6-4342-B048-85BDC9FD1C3A}</a:tableStyleId>
              </a:tblPr>
              <a:tblGrid>
                <a:gridCol w="366763">
                  <a:extLst>
                    <a:ext uri="{9D8B030D-6E8A-4147-A177-3AD203B41FA5}">
                      <a16:colId xmlns:a16="http://schemas.microsoft.com/office/drawing/2014/main" val="20000"/>
                    </a:ext>
                  </a:extLst>
                </a:gridCol>
                <a:gridCol w="366763">
                  <a:extLst>
                    <a:ext uri="{9D8B030D-6E8A-4147-A177-3AD203B41FA5}">
                      <a16:colId xmlns:a16="http://schemas.microsoft.com/office/drawing/2014/main" val="20001"/>
                    </a:ext>
                  </a:extLst>
                </a:gridCol>
                <a:gridCol w="366763">
                  <a:extLst>
                    <a:ext uri="{9D8B030D-6E8A-4147-A177-3AD203B41FA5}">
                      <a16:colId xmlns:a16="http://schemas.microsoft.com/office/drawing/2014/main" val="20002"/>
                    </a:ext>
                  </a:extLst>
                </a:gridCol>
                <a:gridCol w="366763">
                  <a:extLst>
                    <a:ext uri="{9D8B030D-6E8A-4147-A177-3AD203B41FA5}">
                      <a16:colId xmlns:a16="http://schemas.microsoft.com/office/drawing/2014/main" val="20003"/>
                    </a:ext>
                  </a:extLst>
                </a:gridCol>
                <a:gridCol w="366763">
                  <a:extLst>
                    <a:ext uri="{9D8B030D-6E8A-4147-A177-3AD203B41FA5}">
                      <a16:colId xmlns:a16="http://schemas.microsoft.com/office/drawing/2014/main" val="20004"/>
                    </a:ext>
                  </a:extLst>
                </a:gridCol>
                <a:gridCol w="366763">
                  <a:extLst>
                    <a:ext uri="{9D8B030D-6E8A-4147-A177-3AD203B41FA5}">
                      <a16:colId xmlns:a16="http://schemas.microsoft.com/office/drawing/2014/main" val="20005"/>
                    </a:ext>
                  </a:extLst>
                </a:gridCol>
                <a:gridCol w="366763">
                  <a:extLst>
                    <a:ext uri="{9D8B030D-6E8A-4147-A177-3AD203B41FA5}">
                      <a16:colId xmlns:a16="http://schemas.microsoft.com/office/drawing/2014/main" val="20006"/>
                    </a:ext>
                  </a:extLst>
                </a:gridCol>
                <a:gridCol w="366763">
                  <a:extLst>
                    <a:ext uri="{9D8B030D-6E8A-4147-A177-3AD203B41FA5}">
                      <a16:colId xmlns:a16="http://schemas.microsoft.com/office/drawing/2014/main" val="20007"/>
                    </a:ext>
                  </a:extLst>
                </a:gridCol>
                <a:gridCol w="366763">
                  <a:extLst>
                    <a:ext uri="{9D8B030D-6E8A-4147-A177-3AD203B41FA5}">
                      <a16:colId xmlns:a16="http://schemas.microsoft.com/office/drawing/2014/main" val="20008"/>
                    </a:ext>
                  </a:extLst>
                </a:gridCol>
                <a:gridCol w="366763">
                  <a:extLst>
                    <a:ext uri="{9D8B030D-6E8A-4147-A177-3AD203B41FA5}">
                      <a16:colId xmlns:a16="http://schemas.microsoft.com/office/drawing/2014/main" val="20009"/>
                    </a:ext>
                  </a:extLst>
                </a:gridCol>
                <a:gridCol w="366763">
                  <a:extLst>
                    <a:ext uri="{9D8B030D-6E8A-4147-A177-3AD203B41FA5}">
                      <a16:colId xmlns:a16="http://schemas.microsoft.com/office/drawing/2014/main" val="20010"/>
                    </a:ext>
                  </a:extLst>
                </a:gridCol>
                <a:gridCol w="366763">
                  <a:extLst>
                    <a:ext uri="{9D8B030D-6E8A-4147-A177-3AD203B41FA5}">
                      <a16:colId xmlns:a16="http://schemas.microsoft.com/office/drawing/2014/main" val="20011"/>
                    </a:ext>
                  </a:extLst>
                </a:gridCol>
                <a:gridCol w="366763">
                  <a:extLst>
                    <a:ext uri="{9D8B030D-6E8A-4147-A177-3AD203B41FA5}">
                      <a16:colId xmlns:a16="http://schemas.microsoft.com/office/drawing/2014/main" val="20012"/>
                    </a:ext>
                  </a:extLst>
                </a:gridCol>
                <a:gridCol w="366763">
                  <a:extLst>
                    <a:ext uri="{9D8B030D-6E8A-4147-A177-3AD203B41FA5}">
                      <a16:colId xmlns:a16="http://schemas.microsoft.com/office/drawing/2014/main" val="20013"/>
                    </a:ext>
                  </a:extLst>
                </a:gridCol>
                <a:gridCol w="366763">
                  <a:extLst>
                    <a:ext uri="{9D8B030D-6E8A-4147-A177-3AD203B41FA5}">
                      <a16:colId xmlns:a16="http://schemas.microsoft.com/office/drawing/2014/main" val="20014"/>
                    </a:ext>
                  </a:extLst>
                </a:gridCol>
                <a:gridCol w="366763">
                  <a:extLst>
                    <a:ext uri="{9D8B030D-6E8A-4147-A177-3AD203B41FA5}">
                      <a16:colId xmlns:a16="http://schemas.microsoft.com/office/drawing/2014/main" val="20015"/>
                    </a:ext>
                  </a:extLst>
                </a:gridCol>
              </a:tblGrid>
              <a:tr h="576064">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extLst>
                  <a:ext uri="{0D108BD9-81ED-4DB2-BD59-A6C34878D82A}">
                    <a16:rowId xmlns:a16="http://schemas.microsoft.com/office/drawing/2014/main" val="10000"/>
                  </a:ext>
                </a:extLst>
              </a:tr>
              <a:tr h="576064">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a:effectLst/>
                        </a:rPr>
                        <a:t> </a:t>
                      </a:r>
                      <a:endParaRPr lang="es-CO"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s-CO" sz="2000" u="none" strike="noStrike" dirty="0">
                          <a:effectLst/>
                        </a:rPr>
                        <a:t> </a:t>
                      </a:r>
                      <a:endParaRPr lang="es-CO"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bl>
          </a:graphicData>
        </a:graphic>
      </p:graphicFrame>
      <p:cxnSp>
        <p:nvCxnSpPr>
          <p:cNvPr id="7" name="6 Conector recto de flecha"/>
          <p:cNvCxnSpPr/>
          <p:nvPr/>
        </p:nvCxnSpPr>
        <p:spPr>
          <a:xfrm>
            <a:off x="2195736" y="3933056"/>
            <a:ext cx="5112568" cy="0"/>
          </a:xfrm>
          <a:prstGeom prst="straightConnector1">
            <a:avLst/>
          </a:prstGeom>
          <a:ln>
            <a:solidFill>
              <a:srgbClr val="3333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a:off x="2195736" y="3212976"/>
            <a:ext cx="0" cy="1368152"/>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16 Conector recto"/>
          <p:cNvCxnSpPr/>
          <p:nvPr/>
        </p:nvCxnSpPr>
        <p:spPr>
          <a:xfrm>
            <a:off x="7308304" y="3212976"/>
            <a:ext cx="0" cy="1368152"/>
          </a:xfrm>
          <a:prstGeom prst="line">
            <a:avLst/>
          </a:prstGeom>
        </p:spPr>
        <p:style>
          <a:lnRef idx="3">
            <a:schemeClr val="accent2"/>
          </a:lnRef>
          <a:fillRef idx="0">
            <a:schemeClr val="accent2"/>
          </a:fillRef>
          <a:effectRef idx="2">
            <a:schemeClr val="accent2"/>
          </a:effectRef>
          <a:fontRef idx="minor">
            <a:schemeClr val="tx1"/>
          </a:fontRef>
        </p:style>
      </p:cxnSp>
      <p:sp>
        <p:nvSpPr>
          <p:cNvPr id="18" name="17 Rectángulo"/>
          <p:cNvSpPr/>
          <p:nvPr/>
        </p:nvSpPr>
        <p:spPr>
          <a:xfrm>
            <a:off x="1835696" y="4581128"/>
            <a:ext cx="792088" cy="7200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lumMod val="95000"/>
                    <a:lumOff val="5000"/>
                  </a:schemeClr>
                </a:solidFill>
                <a:latin typeface="Arial" pitchFamily="34" charset="0"/>
                <a:cs typeface="Arial" pitchFamily="34" charset="0"/>
              </a:rPr>
              <a:t>Agt 14/11</a:t>
            </a:r>
          </a:p>
        </p:txBody>
      </p:sp>
      <p:sp>
        <p:nvSpPr>
          <p:cNvPr id="21" name="20 Rectángulo"/>
          <p:cNvSpPr/>
          <p:nvPr/>
        </p:nvSpPr>
        <p:spPr>
          <a:xfrm>
            <a:off x="6948264" y="4581128"/>
            <a:ext cx="792088" cy="72008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lumMod val="95000"/>
                    <a:lumOff val="5000"/>
                  </a:schemeClr>
                </a:solidFill>
                <a:latin typeface="Arial" pitchFamily="34" charset="0"/>
                <a:cs typeface="Arial" pitchFamily="34" charset="0"/>
              </a:rPr>
              <a:t>Agt 14/16</a:t>
            </a:r>
          </a:p>
        </p:txBody>
      </p:sp>
      <p:cxnSp>
        <p:nvCxnSpPr>
          <p:cNvPr id="23" name="22 Conector recto"/>
          <p:cNvCxnSpPr/>
          <p:nvPr/>
        </p:nvCxnSpPr>
        <p:spPr>
          <a:xfrm>
            <a:off x="1763688" y="4365104"/>
            <a:ext cx="5904656" cy="0"/>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flipH="1">
            <a:off x="3599892" y="3140968"/>
            <a:ext cx="36004" cy="2592288"/>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
        <p:nvSpPr>
          <p:cNvPr id="13" name="12 Rectángulo"/>
          <p:cNvSpPr/>
          <p:nvPr/>
        </p:nvSpPr>
        <p:spPr>
          <a:xfrm>
            <a:off x="3131840" y="5733256"/>
            <a:ext cx="1008112" cy="720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lumMod val="95000"/>
                    <a:lumOff val="5000"/>
                  </a:schemeClr>
                </a:solidFill>
                <a:latin typeface="Arial" pitchFamily="34" charset="0"/>
                <a:cs typeface="Arial" pitchFamily="34" charset="0"/>
              </a:rPr>
              <a:t>Oficio persuasivo art. 261 Ley 223/95</a:t>
            </a:r>
          </a:p>
        </p:txBody>
      </p:sp>
      <p:sp>
        <p:nvSpPr>
          <p:cNvPr id="10" name="9 Llamada ovalada"/>
          <p:cNvSpPr/>
          <p:nvPr/>
        </p:nvSpPr>
        <p:spPr>
          <a:xfrm>
            <a:off x="3131840" y="1844824"/>
            <a:ext cx="1368152" cy="608002"/>
          </a:xfrm>
          <a:prstGeom prst="wedgeEllipseCallout">
            <a:avLst>
              <a:gd name="adj1" fmla="val -12799"/>
              <a:gd name="adj2" fmla="val 157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No dio respuesta </a:t>
            </a:r>
          </a:p>
        </p:txBody>
      </p:sp>
      <p:cxnSp>
        <p:nvCxnSpPr>
          <p:cNvPr id="19" name="18 Conector recto"/>
          <p:cNvCxnSpPr/>
          <p:nvPr/>
        </p:nvCxnSpPr>
        <p:spPr>
          <a:xfrm flipH="1">
            <a:off x="5040052" y="3140968"/>
            <a:ext cx="36004" cy="2592288"/>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
        <p:nvSpPr>
          <p:cNvPr id="20" name="19 Rectángulo"/>
          <p:cNvSpPr/>
          <p:nvPr/>
        </p:nvSpPr>
        <p:spPr>
          <a:xfrm>
            <a:off x="4572000" y="5733256"/>
            <a:ext cx="1008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lumMod val="95000"/>
                    <a:lumOff val="5000"/>
                  </a:schemeClr>
                </a:solidFill>
                <a:latin typeface="Arial" pitchFamily="34" charset="0"/>
                <a:cs typeface="Arial" pitchFamily="34" charset="0"/>
              </a:rPr>
              <a:t>Emplazamiento para declarar</a:t>
            </a:r>
          </a:p>
          <a:p>
            <a:pPr algn="ctr"/>
            <a:r>
              <a:rPr lang="es-CO" sz="1200" b="1" dirty="0">
                <a:solidFill>
                  <a:schemeClr val="tx1">
                    <a:lumMod val="95000"/>
                    <a:lumOff val="5000"/>
                  </a:schemeClr>
                </a:solidFill>
                <a:latin typeface="Arial" pitchFamily="34" charset="0"/>
                <a:cs typeface="Arial" pitchFamily="34" charset="0"/>
              </a:rPr>
              <a:t>Art 715 ET</a:t>
            </a:r>
          </a:p>
        </p:txBody>
      </p:sp>
      <p:sp>
        <p:nvSpPr>
          <p:cNvPr id="24" name="23 Llamada ovalada"/>
          <p:cNvSpPr/>
          <p:nvPr/>
        </p:nvSpPr>
        <p:spPr>
          <a:xfrm>
            <a:off x="4860032" y="1860848"/>
            <a:ext cx="2088232" cy="608002"/>
          </a:xfrm>
          <a:prstGeom prst="wedgeEllipseCallout">
            <a:avLst>
              <a:gd name="adj1" fmla="val -20917"/>
              <a:gd name="adj2" fmla="val 159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Dio respuesta pro no convenció a la DIAN</a:t>
            </a:r>
          </a:p>
        </p:txBody>
      </p:sp>
      <p:cxnSp>
        <p:nvCxnSpPr>
          <p:cNvPr id="25" name="24 Conector recto"/>
          <p:cNvCxnSpPr/>
          <p:nvPr/>
        </p:nvCxnSpPr>
        <p:spPr>
          <a:xfrm flipH="1">
            <a:off x="5472100" y="3140968"/>
            <a:ext cx="1" cy="1656184"/>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27" name="26 Conector recto"/>
          <p:cNvCxnSpPr>
            <a:endCxn id="30" idx="0"/>
          </p:cNvCxnSpPr>
          <p:nvPr/>
        </p:nvCxnSpPr>
        <p:spPr>
          <a:xfrm flipH="1">
            <a:off x="6156176" y="3140968"/>
            <a:ext cx="1" cy="2592288"/>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
        <p:nvSpPr>
          <p:cNvPr id="30" name="29 Rectángulo"/>
          <p:cNvSpPr/>
          <p:nvPr/>
        </p:nvSpPr>
        <p:spPr>
          <a:xfrm>
            <a:off x="5652120" y="5733256"/>
            <a:ext cx="1008112"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lumMod val="95000"/>
                    <a:lumOff val="5000"/>
                  </a:schemeClr>
                </a:solidFill>
                <a:latin typeface="Arial" pitchFamily="34" charset="0"/>
                <a:cs typeface="Arial" pitchFamily="34" charset="0"/>
              </a:rPr>
              <a:t>DIAN emite resol. Sanción</a:t>
            </a:r>
          </a:p>
        </p:txBody>
      </p:sp>
      <p:sp>
        <p:nvSpPr>
          <p:cNvPr id="32" name="31 Llamada ovalada"/>
          <p:cNvSpPr/>
          <p:nvPr/>
        </p:nvSpPr>
        <p:spPr>
          <a:xfrm>
            <a:off x="7164288" y="1997224"/>
            <a:ext cx="2088232" cy="608002"/>
          </a:xfrm>
          <a:prstGeom prst="wedgeEllipseCallout">
            <a:avLst>
              <a:gd name="adj1" fmla="val -96076"/>
              <a:gd name="adj2" fmla="val 136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err="1"/>
              <a:t>Contrib</a:t>
            </a:r>
            <a:r>
              <a:rPr lang="es-CO" sz="1400" b="1" dirty="0"/>
              <a:t>. no interpone recurso</a:t>
            </a:r>
          </a:p>
        </p:txBody>
      </p:sp>
    </p:spTree>
    <p:extLst>
      <p:ext uri="{BB962C8B-B14F-4D97-AF65-F5344CB8AC3E}">
        <p14:creationId xmlns:p14="http://schemas.microsoft.com/office/powerpoint/2010/main" val="2390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3" grpId="0" animBg="1"/>
      <p:bldP spid="10" grpId="0" animBg="1"/>
      <p:bldP spid="20" grpId="0" animBg="1"/>
      <p:bldP spid="24" grpId="0" animBg="1"/>
      <p:bldP spid="30" grpId="0" animBg="1"/>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4 Rectángulo"/>
          <p:cNvSpPr/>
          <p:nvPr/>
        </p:nvSpPr>
        <p:spPr>
          <a:xfrm>
            <a:off x="899592" y="109662"/>
            <a:ext cx="8244408" cy="1231106"/>
          </a:xfrm>
          <a:prstGeom prst="rect">
            <a:avLst/>
          </a:prstGeom>
        </p:spPr>
        <p:txBody>
          <a:bodyPr wrap="square">
            <a:spAutoFit/>
          </a:bodyPr>
          <a:lstStyle/>
          <a:p>
            <a:r>
              <a:rPr lang="es-CO" sz="2000" b="1" u="sng" dirty="0">
                <a:solidFill>
                  <a:srgbClr val="669900"/>
                </a:solidFill>
                <a:latin typeface="Arial" pitchFamily="34" charset="0"/>
                <a:cs typeface="Arial" pitchFamily="34" charset="0"/>
              </a:rPr>
              <a:t>Paso 1: Emplazamiento para declarar </a:t>
            </a:r>
            <a:r>
              <a:rPr lang="es-CO" sz="2000" dirty="0">
                <a:latin typeface="Arial" pitchFamily="34" charset="0"/>
                <a:cs typeface="Arial" pitchFamily="34" charset="0"/>
              </a:rPr>
              <a:t> </a:t>
            </a:r>
            <a:r>
              <a:rPr lang="es-CO" dirty="0">
                <a:latin typeface="Arial" pitchFamily="34" charset="0"/>
                <a:cs typeface="Arial" pitchFamily="34" charset="0"/>
              </a:rPr>
              <a:t>La DIAN previa comprobación de la obligación, emplaza al contribuyente para que declare en el término de 1 mes una vez conocida la notificación o de respuesta al mismo, argumentando porque no debe cumplir con dicha obligación.</a:t>
            </a:r>
          </a:p>
        </p:txBody>
      </p:sp>
      <p:sp>
        <p:nvSpPr>
          <p:cNvPr id="2" name="1 Rectángulo"/>
          <p:cNvSpPr/>
          <p:nvPr/>
        </p:nvSpPr>
        <p:spPr>
          <a:xfrm>
            <a:off x="35496" y="1628800"/>
            <a:ext cx="9108504" cy="954107"/>
          </a:xfrm>
          <a:prstGeom prst="rect">
            <a:avLst/>
          </a:prstGeom>
        </p:spPr>
        <p:txBody>
          <a:bodyPr wrap="square">
            <a:spAutoFit/>
          </a:bodyPr>
          <a:lstStyle/>
          <a:p>
            <a:r>
              <a:rPr lang="es-CO" sz="2000" b="1" u="sng" dirty="0">
                <a:solidFill>
                  <a:srgbClr val="669900"/>
                </a:solidFill>
                <a:latin typeface="Arial" pitchFamily="34" charset="0"/>
                <a:cs typeface="Arial" pitchFamily="34" charset="0"/>
              </a:rPr>
              <a:t>Paso 2: Sanción por no declarar </a:t>
            </a:r>
            <a:r>
              <a:rPr lang="es-CO" dirty="0">
                <a:latin typeface="Arial" pitchFamily="34" charset="0"/>
                <a:cs typeface="Arial" pitchFamily="34" charset="0"/>
              </a:rPr>
              <a:t> Si el contribuyente no atiende el emplazamiento para declarar, entonces la Dian impone la sanción por no declarar tal como lo considera el art. 716 E.T.</a:t>
            </a:r>
          </a:p>
        </p:txBody>
      </p:sp>
      <p:sp>
        <p:nvSpPr>
          <p:cNvPr id="8" name="7 Rectángulo"/>
          <p:cNvSpPr/>
          <p:nvPr/>
        </p:nvSpPr>
        <p:spPr>
          <a:xfrm>
            <a:off x="35496" y="2708920"/>
            <a:ext cx="8808913" cy="1231106"/>
          </a:xfrm>
          <a:prstGeom prst="rect">
            <a:avLst/>
          </a:prstGeom>
        </p:spPr>
        <p:txBody>
          <a:bodyPr wrap="square">
            <a:spAutoFit/>
          </a:bodyPr>
          <a:lstStyle/>
          <a:p>
            <a:r>
              <a:rPr lang="es-CO" sz="2000" b="1" dirty="0">
                <a:solidFill>
                  <a:srgbClr val="669900"/>
                </a:solidFill>
                <a:latin typeface="Arial" pitchFamily="34" charset="0"/>
                <a:cs typeface="Arial" pitchFamily="34" charset="0"/>
              </a:rPr>
              <a:t>Paso 3: Liquidación oficial de Aforo </a:t>
            </a:r>
            <a:r>
              <a:rPr lang="es-CO" dirty="0">
                <a:latin typeface="Arial" pitchFamily="34" charset="0"/>
                <a:cs typeface="Arial" pitchFamily="34" charset="0"/>
              </a:rPr>
              <a:t>Si el contribuyente tampoco presenta su declaración luego de impuesta la sanción por no declarar, la Dian procede a proferir la liquidación oficial de aforo de conformidad con lo dispuesto en el art. 717 E.T. y fin de la historia.</a:t>
            </a:r>
          </a:p>
        </p:txBody>
      </p:sp>
      <p:sp>
        <p:nvSpPr>
          <p:cNvPr id="9" name="8 Rectángulo"/>
          <p:cNvSpPr/>
          <p:nvPr/>
        </p:nvSpPr>
        <p:spPr>
          <a:xfrm>
            <a:off x="539552" y="4149080"/>
            <a:ext cx="7704856" cy="2031325"/>
          </a:xfrm>
          <a:prstGeom prst="rect">
            <a:avLst/>
          </a:prstGeom>
          <a:ln>
            <a:solidFill>
              <a:srgbClr val="C00000"/>
            </a:solidFill>
          </a:ln>
        </p:spPr>
        <p:txBody>
          <a:bodyPr wrap="square">
            <a:spAutoFit/>
          </a:bodyPr>
          <a:lstStyle/>
          <a:p>
            <a:r>
              <a:rPr lang="es-CO" b="1" dirty="0">
                <a:latin typeface="Arial" pitchFamily="34" charset="0"/>
                <a:cs typeface="Arial" pitchFamily="34" charset="0"/>
              </a:rPr>
              <a:t>Lo anterior se resume así:</a:t>
            </a:r>
          </a:p>
          <a:p>
            <a:endParaRPr lang="es-CO" dirty="0">
              <a:latin typeface="Arial" pitchFamily="34" charset="0"/>
              <a:cs typeface="Arial" pitchFamily="34" charset="0"/>
            </a:endParaRPr>
          </a:p>
          <a:p>
            <a:pPr marL="285750" indent="-285750">
              <a:buFont typeface="Wingdings" pitchFamily="2" charset="2"/>
              <a:buChar char="q"/>
            </a:pPr>
            <a:r>
              <a:rPr lang="es-CO" dirty="0">
                <a:latin typeface="Arial" pitchFamily="34" charset="0"/>
                <a:cs typeface="Arial" pitchFamily="34" charset="0"/>
              </a:rPr>
              <a:t>Emplazamiento para declarar.</a:t>
            </a:r>
          </a:p>
          <a:p>
            <a:pPr marL="285750" indent="-285750">
              <a:buFont typeface="Wingdings" pitchFamily="2" charset="2"/>
              <a:buChar char="q"/>
            </a:pPr>
            <a:endParaRPr lang="es-CO" dirty="0">
              <a:latin typeface="Arial" pitchFamily="34" charset="0"/>
              <a:cs typeface="Arial" pitchFamily="34" charset="0"/>
            </a:endParaRPr>
          </a:p>
          <a:p>
            <a:pPr marL="285750" indent="-285750">
              <a:buFont typeface="Wingdings" pitchFamily="2" charset="2"/>
              <a:buChar char="q"/>
            </a:pPr>
            <a:r>
              <a:rPr lang="es-CO" dirty="0">
                <a:latin typeface="Arial" pitchFamily="34" charset="0"/>
                <a:cs typeface="Arial" pitchFamily="34" charset="0"/>
              </a:rPr>
              <a:t>Sanción por no declarar.</a:t>
            </a:r>
          </a:p>
          <a:p>
            <a:pPr marL="285750" indent="-285750">
              <a:buFont typeface="Wingdings" pitchFamily="2" charset="2"/>
              <a:buChar char="q"/>
            </a:pPr>
            <a:endParaRPr lang="es-CO" dirty="0">
              <a:latin typeface="Arial" pitchFamily="34" charset="0"/>
              <a:cs typeface="Arial" pitchFamily="34" charset="0"/>
            </a:endParaRPr>
          </a:p>
          <a:p>
            <a:pPr marL="285750" indent="-285750">
              <a:buFont typeface="Wingdings" pitchFamily="2" charset="2"/>
              <a:buChar char="q"/>
            </a:pPr>
            <a:r>
              <a:rPr lang="es-CO" dirty="0">
                <a:latin typeface="Arial" pitchFamily="34" charset="0"/>
                <a:cs typeface="Arial" pitchFamily="34" charset="0"/>
              </a:rPr>
              <a:t>Liquidación de aforo</a:t>
            </a:r>
          </a:p>
        </p:txBody>
      </p:sp>
    </p:spTree>
    <p:extLst>
      <p:ext uri="{BB962C8B-B14F-4D97-AF65-F5344CB8AC3E}">
        <p14:creationId xmlns:p14="http://schemas.microsoft.com/office/powerpoint/2010/main" val="935076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3 Rectángulo"/>
          <p:cNvSpPr/>
          <p:nvPr/>
        </p:nvSpPr>
        <p:spPr>
          <a:xfrm>
            <a:off x="1115616" y="44624"/>
            <a:ext cx="2184177" cy="461665"/>
          </a:xfrm>
          <a:prstGeom prst="rect">
            <a:avLst/>
          </a:prstGeom>
        </p:spPr>
        <p:txBody>
          <a:bodyPr wrap="square">
            <a:spAutoFit/>
          </a:bodyPr>
          <a:lstStyle/>
          <a:p>
            <a:pPr algn="just"/>
            <a:r>
              <a:rPr lang="es-CO" sz="2400" b="1" dirty="0">
                <a:latin typeface="Arial" pitchFamily="34" charset="0"/>
                <a:cs typeface="Arial" pitchFamily="34" charset="0"/>
              </a:rPr>
              <a:t>Recursos</a:t>
            </a:r>
          </a:p>
        </p:txBody>
      </p:sp>
      <p:sp>
        <p:nvSpPr>
          <p:cNvPr id="2" name="1 Rectángulo"/>
          <p:cNvSpPr/>
          <p:nvPr/>
        </p:nvSpPr>
        <p:spPr>
          <a:xfrm>
            <a:off x="1115616" y="450538"/>
            <a:ext cx="8028384" cy="2031325"/>
          </a:xfrm>
          <a:prstGeom prst="rect">
            <a:avLst/>
          </a:prstGeom>
        </p:spPr>
        <p:txBody>
          <a:bodyPr wrap="square">
            <a:spAutoFit/>
          </a:bodyPr>
          <a:lstStyle/>
          <a:p>
            <a:r>
              <a:rPr lang="es-CO" dirty="0">
                <a:latin typeface="Arial" pitchFamily="34" charset="0"/>
                <a:cs typeface="Arial" pitchFamily="34" charset="0"/>
              </a:rPr>
              <a:t>El contribuyente puede discutir e interponer el recurso de reconsideración contra la resolución que impone la sanción por no declarar y contra la liquidación de aforo.</a:t>
            </a:r>
          </a:p>
          <a:p>
            <a:endParaRPr lang="es-CO" dirty="0">
              <a:latin typeface="Arial" pitchFamily="34" charset="0"/>
              <a:cs typeface="Arial" pitchFamily="34" charset="0"/>
            </a:endParaRPr>
          </a:p>
          <a:p>
            <a:r>
              <a:rPr lang="es-CO" dirty="0">
                <a:latin typeface="Arial" pitchFamily="34" charset="0"/>
                <a:cs typeface="Arial" pitchFamily="34" charset="0"/>
              </a:rPr>
              <a:t>Contra el emplazamiento para declarar no procede ningún recurso por cuanto se trata de un mero acto de trámite que es obligatorio para poder sancionar al contribuyente.</a:t>
            </a:r>
          </a:p>
        </p:txBody>
      </p:sp>
      <p:sp>
        <p:nvSpPr>
          <p:cNvPr id="5" name="4 Rectángulo"/>
          <p:cNvSpPr/>
          <p:nvPr/>
        </p:nvSpPr>
        <p:spPr>
          <a:xfrm>
            <a:off x="251520" y="2545740"/>
            <a:ext cx="8872537" cy="523220"/>
          </a:xfrm>
          <a:prstGeom prst="rect">
            <a:avLst/>
          </a:prstGeom>
        </p:spPr>
        <p:txBody>
          <a:bodyPr wrap="square">
            <a:spAutoFit/>
          </a:bodyPr>
          <a:lstStyle/>
          <a:p>
            <a:r>
              <a:rPr lang="es-CO" sz="2800" b="1" dirty="0"/>
              <a:t>¿En la liquidación de aforo se puede incluir sanciones?</a:t>
            </a:r>
          </a:p>
        </p:txBody>
      </p:sp>
      <p:sp>
        <p:nvSpPr>
          <p:cNvPr id="6" name="5 Rectángulo"/>
          <p:cNvSpPr/>
          <p:nvPr/>
        </p:nvSpPr>
        <p:spPr>
          <a:xfrm>
            <a:off x="155575" y="4554994"/>
            <a:ext cx="8880921" cy="1754326"/>
          </a:xfrm>
          <a:prstGeom prst="rect">
            <a:avLst/>
          </a:prstGeom>
        </p:spPr>
        <p:txBody>
          <a:bodyPr wrap="square">
            <a:spAutoFit/>
          </a:bodyPr>
          <a:lstStyle/>
          <a:p>
            <a:pPr algn="just"/>
            <a:r>
              <a:rPr lang="es-CO" dirty="0">
                <a:latin typeface="Arial" pitchFamily="34" charset="0"/>
                <a:cs typeface="Arial" pitchFamily="34" charset="0"/>
              </a:rPr>
              <a:t>En la liquidación de aforo no se puede incluir sanción alguna, toda vez que el contribuyente ya sufrió una severa penalización por su negativa a declarar </a:t>
            </a:r>
            <a:r>
              <a:rPr lang="es-CO" dirty="0">
                <a:solidFill>
                  <a:srgbClr val="C00000"/>
                </a:solidFill>
                <a:latin typeface="Arial" pitchFamily="34" charset="0"/>
                <a:cs typeface="Arial" pitchFamily="34" charset="0"/>
              </a:rPr>
              <a:t>(sanción por no declarar)</a:t>
            </a:r>
            <a:r>
              <a:rPr lang="es-CO" dirty="0">
                <a:latin typeface="Arial" pitchFamily="34" charset="0"/>
                <a:cs typeface="Arial" pitchFamily="34" charset="0"/>
              </a:rPr>
              <a:t> y no es viable imponer dos sanciones sobre un mismo hecho.</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Lo que el contribuyente deberá pagar es el valor del impuesto más los intereses moratorios correspondientes, los que con seguridad son muy elevados.</a:t>
            </a:r>
          </a:p>
        </p:txBody>
      </p:sp>
      <p:pic>
        <p:nvPicPr>
          <p:cNvPr id="2052" name="Picture 4" descr="C:\Users\Cesar\Downloads\6579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74099" y="3187071"/>
            <a:ext cx="1417981" cy="110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 calcmode="lin" valueType="num">
                                      <p:cBhvr additive="base">
                                        <p:cTn id="47" dur="500" fill="hold"/>
                                        <p:tgtEl>
                                          <p:spTgt spid="2052"/>
                                        </p:tgtEl>
                                        <p:attrNameLst>
                                          <p:attrName>ppt_x</p:attrName>
                                        </p:attrNameLst>
                                      </p:cBhvr>
                                      <p:tavLst>
                                        <p:tav tm="0">
                                          <p:val>
                                            <p:strVal val="#ppt_x"/>
                                          </p:val>
                                        </p:tav>
                                        <p:tav tm="100000">
                                          <p:val>
                                            <p:strVal val="#ppt_x"/>
                                          </p:val>
                                        </p:tav>
                                      </p:tavLst>
                                    </p:anim>
                                    <p:anim calcmode="lin" valueType="num">
                                      <p:cBhvr additive="base">
                                        <p:cTn id="4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99792" y="620688"/>
            <a:ext cx="2664296" cy="864096"/>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a:solidFill>
                  <a:schemeClr val="tx1">
                    <a:lumMod val="95000"/>
                    <a:lumOff val="5000"/>
                  </a:schemeClr>
                </a:solidFill>
              </a:rPr>
              <a:t>EL RUT</a:t>
            </a:r>
          </a:p>
        </p:txBody>
      </p:sp>
      <p:pic>
        <p:nvPicPr>
          <p:cNvPr id="1026" name="Picture 2" descr="Resultado de imagen para el r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1575"/>
            <a:ext cx="5456905" cy="302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26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1 Rectángulo"/>
          <p:cNvSpPr/>
          <p:nvPr/>
        </p:nvSpPr>
        <p:spPr>
          <a:xfrm>
            <a:off x="827584" y="116632"/>
            <a:ext cx="8316416" cy="954107"/>
          </a:xfrm>
          <a:prstGeom prst="rect">
            <a:avLst/>
          </a:prstGeom>
        </p:spPr>
        <p:txBody>
          <a:bodyPr wrap="square">
            <a:spAutoFit/>
          </a:bodyPr>
          <a:lstStyle/>
          <a:p>
            <a:pPr algn="ctr"/>
            <a:r>
              <a:rPr lang="es-CO" sz="2800" b="1" dirty="0"/>
              <a:t>¿Es necesario que la resolución sanción esté en firme para practicar la liquidación de aforo?</a:t>
            </a:r>
          </a:p>
        </p:txBody>
      </p:sp>
      <p:sp>
        <p:nvSpPr>
          <p:cNvPr id="5" name="4 Rectángulo"/>
          <p:cNvSpPr/>
          <p:nvPr/>
        </p:nvSpPr>
        <p:spPr>
          <a:xfrm>
            <a:off x="107504" y="1524848"/>
            <a:ext cx="8880921" cy="3416320"/>
          </a:xfrm>
          <a:prstGeom prst="rect">
            <a:avLst/>
          </a:prstGeom>
        </p:spPr>
        <p:txBody>
          <a:bodyPr wrap="square">
            <a:spAutoFit/>
          </a:bodyPr>
          <a:lstStyle/>
          <a:p>
            <a:pPr algn="just"/>
            <a:r>
              <a:rPr lang="es-CO" dirty="0">
                <a:latin typeface="Arial" pitchFamily="34" charset="0"/>
                <a:cs typeface="Arial" pitchFamily="34" charset="0"/>
              </a:rPr>
              <a:t>Como la sanción por no declarar es un paso previo a la liquidación de aforo y dicha sanción se impone mediante resolución independiente, la misma debe surtir el proceso de la defensa que tiene el contribuyente contra esta sanción.</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En el recurso de reconsideración, el contribuyente puede probarle a la DIAN que no está obligado a declarar y lo podrá hacer dentro de los dos meses siguiente, una vez le sea notificada la resolución sanción. La DIAN tiene 1 año para resolver el recurso presentado por contribuyente.</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Por lo tanto es nulo el acto administrativo (liquidación de aforo) si el mismo es proferido antes de que se resuelva el recurso de reconsideración interpuesto por el afectado contra la resolución en la que se le impuso la sanción por no declarar. </a:t>
            </a:r>
          </a:p>
        </p:txBody>
      </p:sp>
    </p:spTree>
    <p:extLst>
      <p:ext uri="{BB962C8B-B14F-4D97-AF65-F5344CB8AC3E}">
        <p14:creationId xmlns:p14="http://schemas.microsoft.com/office/powerpoint/2010/main" val="34637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28471"/>
            <a:ext cx="5400600" cy="1754326"/>
          </a:xfrm>
          <a:prstGeom prst="rect">
            <a:avLst/>
          </a:prstGeom>
          <a:solidFill>
            <a:srgbClr val="6699FF"/>
          </a:solidFill>
        </p:spPr>
        <p:txBody>
          <a:bodyPr wrap="square">
            <a:spAutoFit/>
          </a:bodyPr>
          <a:lstStyle/>
          <a:p>
            <a:pPr algn="ctr"/>
            <a:r>
              <a:rPr lang="es-CO" sz="3600" b="1" dirty="0"/>
              <a:t>Liquidación de la Sanción por no Declarar</a:t>
            </a:r>
          </a:p>
          <a:p>
            <a:pPr algn="ctr"/>
            <a:r>
              <a:rPr lang="es-CO" sz="3600" b="1" dirty="0"/>
              <a:t>Art. 643 E.T.</a:t>
            </a:r>
          </a:p>
        </p:txBody>
      </p:sp>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4" name="3 Tabla"/>
          <p:cNvGraphicFramePr>
            <a:graphicFrameLocks noGrp="1"/>
          </p:cNvGraphicFramePr>
          <p:nvPr>
            <p:extLst>
              <p:ext uri="{D42A27DB-BD31-4B8C-83A1-F6EECF244321}">
                <p14:modId xmlns:p14="http://schemas.microsoft.com/office/powerpoint/2010/main" val="4163930400"/>
              </p:ext>
            </p:extLst>
          </p:nvPr>
        </p:nvGraphicFramePr>
        <p:xfrm>
          <a:off x="2771800" y="3140968"/>
          <a:ext cx="5616624" cy="2074545"/>
        </p:xfrm>
        <a:graphic>
          <a:graphicData uri="http://schemas.openxmlformats.org/drawingml/2006/table">
            <a:tbl>
              <a:tblPr>
                <a:tableStyleId>{5C22544A-7EE6-4342-B048-85BDC9FD1C3A}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381000">
                <a:tc gridSpan="3">
                  <a:txBody>
                    <a:bodyPr/>
                    <a:lstStyle/>
                    <a:p>
                      <a:pPr algn="ctr" fontAlgn="ctr"/>
                      <a:r>
                        <a:rPr lang="es-CO" sz="1800" b="1" u="none" strike="noStrike" dirty="0">
                          <a:effectLst/>
                          <a:latin typeface="Arial" pitchFamily="34" charset="0"/>
                          <a:cs typeface="Arial" pitchFamily="34" charset="0"/>
                        </a:rPr>
                        <a:t>Sanción por no declarar - Renta 2010</a:t>
                      </a:r>
                      <a:endParaRPr lang="es-CO" sz="18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81000">
                <a:tc>
                  <a:txBody>
                    <a:bodyPr/>
                    <a:lstStyle/>
                    <a:p>
                      <a:pPr algn="ctr" fontAlgn="ctr"/>
                      <a:r>
                        <a:rPr lang="es-CO" sz="1800" b="1" u="none" strike="noStrike">
                          <a:effectLst/>
                          <a:latin typeface="Arial" pitchFamily="34" charset="0"/>
                          <a:cs typeface="Arial" pitchFamily="34" charset="0"/>
                        </a:rPr>
                        <a:t>Consignaciones Bancarias</a:t>
                      </a:r>
                      <a:endParaRPr lang="es-CO" sz="18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s-CO" sz="1800" b="1" u="none" strike="noStrike">
                          <a:effectLst/>
                          <a:latin typeface="Arial" pitchFamily="34" charset="0"/>
                          <a:cs typeface="Arial" pitchFamily="34" charset="0"/>
                        </a:rPr>
                        <a:t>Ingresos Brutos</a:t>
                      </a:r>
                      <a:endParaRPr lang="es-CO" sz="18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s-CO" sz="1800" b="1" u="none" strike="noStrike" dirty="0">
                          <a:effectLst/>
                          <a:latin typeface="Arial" pitchFamily="34" charset="0"/>
                          <a:cs typeface="Arial" pitchFamily="34" charset="0"/>
                        </a:rPr>
                        <a:t>Ingresos brutos renta 2009</a:t>
                      </a:r>
                      <a:endParaRPr lang="es-CO" sz="18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r" fontAlgn="b"/>
                      <a:r>
                        <a:rPr lang="es-CO" sz="1800" u="none" strike="noStrike">
                          <a:effectLst/>
                          <a:latin typeface="Arial" pitchFamily="34" charset="0"/>
                          <a:cs typeface="Arial" pitchFamily="34" charset="0"/>
                        </a:rPr>
                        <a:t>65.087.000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dirty="0">
                          <a:effectLst/>
                          <a:latin typeface="Arial" pitchFamily="34" charset="0"/>
                          <a:cs typeface="Arial" pitchFamily="34" charset="0"/>
                        </a:rPr>
                        <a:t>97.000.000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u="none" strike="noStrike">
                          <a:effectLst/>
                          <a:latin typeface="Arial" pitchFamily="34" charset="0"/>
                          <a:cs typeface="Arial" pitchFamily="34" charset="0"/>
                        </a:rPr>
                        <a:t>78.987.000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ctr" fontAlgn="b"/>
                      <a:r>
                        <a:rPr lang="es-CO" sz="1800" u="none" strike="noStrike">
                          <a:effectLst/>
                          <a:latin typeface="Arial" pitchFamily="34" charset="0"/>
                          <a:cs typeface="Arial" pitchFamily="34" charset="0"/>
                        </a:rPr>
                        <a:t>20%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800" u="none" strike="noStrike">
                          <a:effectLst/>
                          <a:latin typeface="Arial" pitchFamily="34" charset="0"/>
                          <a:cs typeface="Arial" pitchFamily="34" charset="0"/>
                        </a:rPr>
                        <a:t>20%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s-CO" sz="1800" u="none" strike="noStrike">
                          <a:effectLst/>
                          <a:latin typeface="Arial" pitchFamily="34" charset="0"/>
                          <a:cs typeface="Arial" pitchFamily="34" charset="0"/>
                        </a:rPr>
                        <a:t>20%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r" fontAlgn="b"/>
                      <a:r>
                        <a:rPr lang="es-CO" sz="1800" b="1" u="none" strike="noStrike">
                          <a:effectLst/>
                          <a:latin typeface="Arial" pitchFamily="34" charset="0"/>
                          <a:cs typeface="Arial" pitchFamily="34" charset="0"/>
                        </a:rPr>
                        <a:t>13.017.400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a:effectLst/>
                          <a:latin typeface="Arial" pitchFamily="34" charset="0"/>
                          <a:cs typeface="Arial" pitchFamily="34" charset="0"/>
                        </a:rPr>
                        <a:t>19.400.000</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800" b="1" u="none" strike="noStrike" dirty="0">
                          <a:effectLst/>
                          <a:latin typeface="Arial" pitchFamily="34" charset="0"/>
                          <a:cs typeface="Arial" pitchFamily="34" charset="0"/>
                        </a:rPr>
                        <a:t>15.797.400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gridSpan="2">
                  <a:txBody>
                    <a:bodyPr/>
                    <a:lstStyle/>
                    <a:p>
                      <a:pPr algn="l" fontAlgn="b"/>
                      <a:r>
                        <a:rPr lang="es-CO" sz="1800" b="1" u="none" strike="noStrike">
                          <a:effectLst/>
                          <a:latin typeface="Arial" pitchFamily="34" charset="0"/>
                          <a:cs typeface="Arial" pitchFamily="34" charset="0"/>
                        </a:rPr>
                        <a:t>Sanción el mayor de los tres</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hMerge="1">
                  <a:txBody>
                    <a:bodyPr/>
                    <a:lstStyle/>
                    <a:p>
                      <a:endParaRPr lang="es-CO"/>
                    </a:p>
                  </a:txBody>
                  <a:tcPr/>
                </a:tc>
                <a:tc>
                  <a:txBody>
                    <a:bodyPr/>
                    <a:lstStyle/>
                    <a:p>
                      <a:pPr algn="r" fontAlgn="b"/>
                      <a:r>
                        <a:rPr lang="es-CO" sz="1800" b="1" u="none" strike="noStrike" dirty="0">
                          <a:effectLst/>
                          <a:latin typeface="Arial" pitchFamily="34" charset="0"/>
                          <a:cs typeface="Arial" pitchFamily="34" charset="0"/>
                        </a:rPr>
                        <a:t>19.400.000</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5"/>
                  </a:ext>
                </a:extLst>
              </a:tr>
            </a:tbl>
          </a:graphicData>
        </a:graphic>
      </p:graphicFrame>
      <p:pic>
        <p:nvPicPr>
          <p:cNvPr id="4098" name="Picture 2" descr="gifs animados infantiles tristes gratis ms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0"/>
            <a:ext cx="1656184" cy="165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7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 calcmode="lin" valueType="num">
                                      <p:cBhvr>
                                        <p:cTn id="15" dur="1000" fill="hold"/>
                                        <p:tgtEl>
                                          <p:spTgt spid="4098"/>
                                        </p:tgtEl>
                                        <p:attrNameLst>
                                          <p:attrName>style.rotation</p:attrName>
                                        </p:attrNameLst>
                                      </p:cBhvr>
                                      <p:tavLst>
                                        <p:tav tm="0">
                                          <p:val>
                                            <p:fltVal val="90"/>
                                          </p:val>
                                        </p:tav>
                                        <p:tav tm="100000">
                                          <p:val>
                                            <p:fltVal val="0"/>
                                          </p:val>
                                        </p:tav>
                                      </p:tavLst>
                                    </p:anim>
                                    <p:animEffect transition="in" filter="fade">
                                      <p:cBhvr>
                                        <p:cTn id="16"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404664"/>
            <a:ext cx="6120680" cy="1754326"/>
          </a:xfrm>
          <a:prstGeom prst="rect">
            <a:avLst/>
          </a:prstGeom>
          <a:solidFill>
            <a:srgbClr val="6699FF"/>
          </a:solidFill>
        </p:spPr>
        <p:txBody>
          <a:bodyPr wrap="square">
            <a:spAutoFit/>
          </a:bodyPr>
          <a:lstStyle/>
          <a:p>
            <a:pPr algn="ctr"/>
            <a:r>
              <a:rPr lang="es-CO" sz="3600" b="1" dirty="0"/>
              <a:t>Liquidación Oficial de Corrección Aritmética</a:t>
            </a:r>
          </a:p>
          <a:p>
            <a:pPr algn="ctr"/>
            <a:r>
              <a:rPr lang="es-CO" sz="3600" b="1" dirty="0"/>
              <a:t>Art. 697 E.T.</a:t>
            </a:r>
          </a:p>
        </p:txBody>
      </p:sp>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Rectangle 1"/>
          <p:cNvSpPr>
            <a:spLocks noChangeArrowheads="1"/>
          </p:cNvSpPr>
          <p:nvPr/>
        </p:nvSpPr>
        <p:spPr bwMode="auto">
          <a:xfrm>
            <a:off x="523999" y="2543993"/>
            <a:ext cx="8224465" cy="3693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a:ln>
                  <a:noFill/>
                </a:ln>
                <a:solidFill>
                  <a:srgbClr val="111111"/>
                </a:solidFill>
                <a:effectLst/>
                <a:latin typeface="Arial" pitchFamily="34" charset="0"/>
                <a:cs typeface="Arial" pitchFamily="34" charset="0"/>
              </a:rPr>
              <a:t>Se presenta error aritmético en las declaraciones tributarias, cuando:</a:t>
            </a:r>
          </a:p>
          <a:p>
            <a:pPr marL="0" marR="0" lvl="0" indent="0" algn="l" defTabSz="914400" rtl="0" eaLnBrk="1" fontAlgn="base" latinLnBrk="0" hangingPunct="1">
              <a:lnSpc>
                <a:spcPct val="100000"/>
              </a:lnSpc>
              <a:spcBef>
                <a:spcPct val="0"/>
              </a:spcBef>
              <a:spcAft>
                <a:spcPct val="0"/>
              </a:spcAft>
              <a:buClrTx/>
              <a:buSzTx/>
              <a:buFontTx/>
              <a:buNone/>
              <a:tabLst/>
            </a:pPr>
            <a:br>
              <a:rPr kumimoji="0" lang="es-CO" b="0" i="0" u="none" strike="noStrike" cap="none" normalizeH="0" baseline="0" dirty="0">
                <a:ln>
                  <a:noFill/>
                </a:ln>
                <a:solidFill>
                  <a:srgbClr val="111111"/>
                </a:solidFill>
                <a:effectLst/>
                <a:latin typeface="Arial" pitchFamily="34" charset="0"/>
                <a:cs typeface="Arial" pitchFamily="34" charset="0"/>
              </a:rPr>
            </a:br>
            <a:r>
              <a:rPr kumimoji="0" lang="es-CO" b="1" i="0" u="none" strike="noStrike" cap="none" normalizeH="0" baseline="0" dirty="0">
                <a:ln>
                  <a:noFill/>
                </a:ln>
                <a:solidFill>
                  <a:srgbClr val="111111"/>
                </a:solidFill>
                <a:effectLst/>
                <a:latin typeface="Arial" pitchFamily="34" charset="0"/>
                <a:cs typeface="Arial" pitchFamily="34" charset="0"/>
              </a:rPr>
              <a:t>1.</a:t>
            </a:r>
            <a:r>
              <a:rPr kumimoji="0" lang="es-CO" b="0" i="0" u="none" strike="noStrike" cap="none" normalizeH="0" baseline="0" dirty="0">
                <a:ln>
                  <a:noFill/>
                </a:ln>
                <a:solidFill>
                  <a:srgbClr val="111111"/>
                </a:solidFill>
                <a:effectLst/>
                <a:latin typeface="Arial" pitchFamily="34" charset="0"/>
                <a:cs typeface="Arial" pitchFamily="34" charset="0"/>
              </a:rPr>
              <a:t> A pesar de haberse declarado correctamente los valores correspondientes a hechos imponibles o bases gravables, se anota como valor resultante un dato equivocado.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b="1" i="0" u="none" strike="noStrike" cap="none" normalizeH="0" baseline="0" dirty="0">
                <a:ln>
                  <a:noFill/>
                </a:ln>
                <a:solidFill>
                  <a:srgbClr val="111111"/>
                </a:solidFill>
                <a:effectLst/>
                <a:latin typeface="Arial" pitchFamily="34" charset="0"/>
                <a:cs typeface="Arial" pitchFamily="34" charset="0"/>
              </a:rPr>
              <a:t>2.</a:t>
            </a:r>
            <a:r>
              <a:rPr kumimoji="0" lang="es-CO" b="0" i="0" u="none" strike="noStrike" cap="none" normalizeH="0" baseline="0" dirty="0">
                <a:ln>
                  <a:noFill/>
                </a:ln>
                <a:solidFill>
                  <a:srgbClr val="111111"/>
                </a:solidFill>
                <a:effectLst/>
                <a:latin typeface="Arial" pitchFamily="34" charset="0"/>
                <a:cs typeface="Arial" pitchFamily="34" charset="0"/>
              </a:rPr>
              <a:t> Al aplicar las tarifas respectivas, se anota un valor diferente al que ha debido resultar.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b="1" i="0" u="none" strike="noStrike" cap="none" normalizeH="0" baseline="0" dirty="0">
                <a:ln>
                  <a:noFill/>
                </a:ln>
                <a:solidFill>
                  <a:srgbClr val="111111"/>
                </a:solidFill>
                <a:effectLst/>
                <a:latin typeface="Arial" pitchFamily="34" charset="0"/>
                <a:cs typeface="Arial" pitchFamily="34" charset="0"/>
              </a:rPr>
              <a:t>3.</a:t>
            </a:r>
            <a:r>
              <a:rPr kumimoji="0" lang="es-CO" b="0" i="0" u="none" strike="noStrike" cap="none" normalizeH="0" baseline="0" dirty="0">
                <a:ln>
                  <a:noFill/>
                </a:ln>
                <a:solidFill>
                  <a:srgbClr val="111111"/>
                </a:solidFill>
                <a:effectLst/>
                <a:latin typeface="Arial" pitchFamily="34" charset="0"/>
                <a:cs typeface="Arial" pitchFamily="34" charset="0"/>
              </a:rPr>
              <a:t> Al efectuar cualquier operación aritmética, resulte un valor equivocado que implique un menor valor a pagar por concepto de impuestos, anticipos o retenciones a cargo del declarante, o un mayor saldo a su favor para compensar o devolver.</a:t>
            </a:r>
            <a:endParaRPr kumimoji="0" lang="es-CO"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57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sanciones de la 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4 Rectángulo"/>
          <p:cNvSpPr/>
          <p:nvPr/>
        </p:nvSpPr>
        <p:spPr>
          <a:xfrm>
            <a:off x="4716016" y="160338"/>
            <a:ext cx="4104455" cy="1200329"/>
          </a:xfrm>
          <a:prstGeom prst="rect">
            <a:avLst/>
          </a:prstGeom>
          <a:ln>
            <a:solidFill>
              <a:srgbClr val="669900"/>
            </a:solidFill>
          </a:ln>
        </p:spPr>
        <p:txBody>
          <a:bodyPr wrap="square">
            <a:spAutoFit/>
          </a:bodyPr>
          <a:lstStyle/>
          <a:p>
            <a:pPr algn="just"/>
            <a:r>
              <a:rPr lang="es-CO" dirty="0"/>
              <a:t>La liquidación prevista en el artículo 699 E.T. deberá proferirse dentro de los dos años siguientes a la fecha de presentación de la respectiva declaración.</a:t>
            </a:r>
          </a:p>
        </p:txBody>
      </p:sp>
      <p:sp>
        <p:nvSpPr>
          <p:cNvPr id="6" name="5 Rectángulo"/>
          <p:cNvSpPr/>
          <p:nvPr/>
        </p:nvSpPr>
        <p:spPr>
          <a:xfrm>
            <a:off x="1043608" y="160338"/>
            <a:ext cx="2574032" cy="1200329"/>
          </a:xfrm>
          <a:prstGeom prst="rect">
            <a:avLst/>
          </a:prstGeom>
          <a:ln>
            <a:solidFill>
              <a:srgbClr val="669900"/>
            </a:solidFill>
          </a:ln>
        </p:spPr>
        <p:txBody>
          <a:bodyPr wrap="square">
            <a:spAutoFit/>
          </a:bodyPr>
          <a:lstStyle/>
          <a:p>
            <a:pPr algn="just"/>
            <a:r>
              <a:rPr lang="es-CO" sz="2400" b="1" dirty="0"/>
              <a:t>Término en el que debe practicarse la corrección.</a:t>
            </a:r>
            <a:endParaRPr lang="es-CO" sz="2400" dirty="0"/>
          </a:p>
        </p:txBody>
      </p:sp>
      <p:pic>
        <p:nvPicPr>
          <p:cNvPr id="8194" name="Picture 2" descr="Gifs ANimados Flechas (1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4664"/>
            <a:ext cx="720080" cy="72008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5496" y="3356992"/>
            <a:ext cx="3240360" cy="1200329"/>
          </a:xfrm>
          <a:prstGeom prst="rect">
            <a:avLst/>
          </a:prstGeom>
          <a:ln>
            <a:solidFill>
              <a:srgbClr val="669900"/>
            </a:solidFill>
          </a:ln>
        </p:spPr>
        <p:txBody>
          <a:bodyPr wrap="square">
            <a:spAutoFit/>
          </a:bodyPr>
          <a:lstStyle/>
          <a:p>
            <a:pPr algn="just"/>
            <a:r>
              <a:rPr lang="es-CO" sz="2400" b="1" dirty="0"/>
              <a:t>¿Como se calcula la sanción por corrección aritmética?</a:t>
            </a:r>
            <a:endParaRPr lang="es-CO" sz="2400" dirty="0"/>
          </a:p>
        </p:txBody>
      </p:sp>
      <p:sp>
        <p:nvSpPr>
          <p:cNvPr id="7" name="6 Rectángulo"/>
          <p:cNvSpPr/>
          <p:nvPr/>
        </p:nvSpPr>
        <p:spPr>
          <a:xfrm>
            <a:off x="4392488" y="2062003"/>
            <a:ext cx="4572000" cy="4247317"/>
          </a:xfrm>
          <a:prstGeom prst="rect">
            <a:avLst/>
          </a:prstGeom>
          <a:ln>
            <a:solidFill>
              <a:srgbClr val="669900"/>
            </a:solidFill>
          </a:ln>
        </p:spPr>
        <p:txBody>
          <a:bodyPr>
            <a:spAutoFit/>
          </a:bodyPr>
          <a:lstStyle/>
          <a:p>
            <a:pPr algn="just"/>
            <a:r>
              <a:rPr lang="es-CO" dirty="0"/>
              <a:t>El art. 646 E.T. indica que la sanción se calcula aplicando el 30% del mayor valor a pagar o menor saldo a favor determinado, según el caso, sin perjuicio de los intereses moratorios a que haya lugar.</a:t>
            </a:r>
          </a:p>
          <a:p>
            <a:pPr algn="just"/>
            <a:endParaRPr lang="es-CO" dirty="0"/>
          </a:p>
          <a:p>
            <a:pPr algn="just"/>
            <a:r>
              <a:rPr lang="es-CO" dirty="0"/>
              <a:t>La sanción de que trata el presente artículo, se reducirá a la mitad de su valor, si el contribuyente, responsable, agente retenedor o declarante, dentro del término establecido para interponer el recurso respectivo, acepta los hechos de la liquidación de corrección, renuncia al mismo y cancela el mayor valor de la liquidación de corrección, junto con la sanción reducida. </a:t>
            </a:r>
          </a:p>
        </p:txBody>
      </p:sp>
      <p:pic>
        <p:nvPicPr>
          <p:cNvPr id="10" name="Picture 2" descr="Gifs ANimados Flechas (1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573014"/>
            <a:ext cx="720080" cy="72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31640" y="56818"/>
            <a:ext cx="7272808" cy="707886"/>
          </a:xfrm>
          <a:prstGeom prst="rect">
            <a:avLst/>
          </a:prstGeom>
          <a:solidFill>
            <a:srgbClr val="6699FF"/>
          </a:solidFill>
        </p:spPr>
        <p:txBody>
          <a:bodyPr wrap="square">
            <a:spAutoFit/>
          </a:bodyPr>
          <a:lstStyle/>
          <a:p>
            <a:pPr algn="ctr"/>
            <a:r>
              <a:rPr lang="es-CO" sz="2000" b="1" dirty="0">
                <a:latin typeface="Arial" pitchFamily="34" charset="0"/>
                <a:cs typeface="Arial" pitchFamily="34" charset="0"/>
              </a:rPr>
              <a:t>Cálculo de la sanción en la liquidación oficial de Corrección Aritmética Art. 646 E.T.</a:t>
            </a:r>
          </a:p>
        </p:txBody>
      </p:sp>
      <p:sp>
        <p:nvSpPr>
          <p:cNvPr id="6" name="5 Rectángulo"/>
          <p:cNvSpPr/>
          <p:nvPr/>
        </p:nvSpPr>
        <p:spPr>
          <a:xfrm>
            <a:off x="899592" y="908720"/>
            <a:ext cx="8244408" cy="584775"/>
          </a:xfrm>
          <a:prstGeom prst="rect">
            <a:avLst/>
          </a:prstGeom>
        </p:spPr>
        <p:txBody>
          <a:bodyPr wrap="square">
            <a:spAutoFit/>
          </a:bodyPr>
          <a:lstStyle/>
          <a:p>
            <a:pPr lvl="0" algn="just" fontAlgn="base">
              <a:spcBef>
                <a:spcPct val="0"/>
              </a:spcBef>
              <a:spcAft>
                <a:spcPct val="0"/>
              </a:spcAft>
            </a:pPr>
            <a:r>
              <a:rPr lang="es-CO" sz="1600" dirty="0">
                <a:solidFill>
                  <a:srgbClr val="111111"/>
                </a:solidFill>
                <a:latin typeface="Arial" pitchFamily="34" charset="0"/>
                <a:cs typeface="Arial" pitchFamily="34" charset="0"/>
              </a:rPr>
              <a:t>Una compañía que se constituyo en el 2014 presenta su declaración de renta del 2015 y liquida el anticipo de renta del 2016 a la tarifa del 25% debiéndola liquidar al 50%</a:t>
            </a:r>
          </a:p>
        </p:txBody>
      </p:sp>
      <p:graphicFrame>
        <p:nvGraphicFramePr>
          <p:cNvPr id="7" name="6 Tabla"/>
          <p:cNvGraphicFramePr>
            <a:graphicFrameLocks noGrp="1"/>
          </p:cNvGraphicFramePr>
          <p:nvPr>
            <p:extLst>
              <p:ext uri="{D42A27DB-BD31-4B8C-83A1-F6EECF244321}">
                <p14:modId xmlns:p14="http://schemas.microsoft.com/office/powerpoint/2010/main" val="3358694040"/>
              </p:ext>
            </p:extLst>
          </p:nvPr>
        </p:nvGraphicFramePr>
        <p:xfrm>
          <a:off x="323528" y="1628800"/>
          <a:ext cx="4320480" cy="4029075"/>
        </p:xfrm>
        <a:graphic>
          <a:graphicData uri="http://schemas.openxmlformats.org/drawingml/2006/table">
            <a:tbl>
              <a:tblPr>
                <a:tableStyleId>{5C22544A-7EE6-4342-B048-85BDC9FD1C3A}</a:tableStyleId>
              </a:tblPr>
              <a:tblGrid>
                <a:gridCol w="2971334">
                  <a:extLst>
                    <a:ext uri="{9D8B030D-6E8A-4147-A177-3AD203B41FA5}">
                      <a16:colId xmlns:a16="http://schemas.microsoft.com/office/drawing/2014/main" val="20000"/>
                    </a:ext>
                  </a:extLst>
                </a:gridCol>
                <a:gridCol w="1349146">
                  <a:extLst>
                    <a:ext uri="{9D8B030D-6E8A-4147-A177-3AD203B41FA5}">
                      <a16:colId xmlns:a16="http://schemas.microsoft.com/office/drawing/2014/main" val="20001"/>
                    </a:ext>
                  </a:extLst>
                </a:gridCol>
              </a:tblGrid>
              <a:tr h="190500">
                <a:tc gridSpan="2">
                  <a:txBody>
                    <a:bodyPr/>
                    <a:lstStyle/>
                    <a:p>
                      <a:pPr algn="ctr" fontAlgn="b"/>
                      <a:r>
                        <a:rPr lang="es-CO" sz="1700" b="1" u="none" strike="noStrike" dirty="0">
                          <a:effectLst/>
                          <a:latin typeface="Arial" pitchFamily="34" charset="0"/>
                          <a:cs typeface="Arial" pitchFamily="34" charset="0"/>
                        </a:rPr>
                        <a:t>Declaración Inicial Renta 2015</a:t>
                      </a:r>
                      <a:endParaRPr lang="es-CO" sz="17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700" u="none" strike="noStrike">
                          <a:effectLst/>
                          <a:latin typeface="Arial" pitchFamily="34" charset="0"/>
                          <a:cs typeface="Arial" pitchFamily="34" charset="0"/>
                        </a:rPr>
                        <a:t>Ingresos</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185.653.000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l" fontAlgn="b"/>
                      <a:r>
                        <a:rPr lang="es-CO" sz="1700" u="none" strike="noStrike">
                          <a:effectLst/>
                          <a:latin typeface="Arial" pitchFamily="34" charset="0"/>
                          <a:cs typeface="Arial" pitchFamily="34" charset="0"/>
                        </a:rPr>
                        <a:t>costos y deducciones</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140.876.000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l" fontAlgn="b"/>
                      <a:r>
                        <a:rPr lang="es-CO" sz="1700" u="none" strike="noStrike">
                          <a:effectLst/>
                          <a:latin typeface="Arial" pitchFamily="34" charset="0"/>
                          <a:cs typeface="Arial" pitchFamily="34" charset="0"/>
                        </a:rPr>
                        <a:t>Renta liquida ordinaria</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l" fontAlgn="b"/>
                      <a:r>
                        <a:rPr lang="es-CO" sz="1700" u="none" strike="noStrike">
                          <a:effectLst/>
                          <a:latin typeface="Arial" pitchFamily="34" charset="0"/>
                          <a:cs typeface="Arial" pitchFamily="34" charset="0"/>
                        </a:rPr>
                        <a:t>Compensaciones</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a:txBody>
                    <a:bodyPr/>
                    <a:lstStyle/>
                    <a:p>
                      <a:pPr algn="l" fontAlgn="b"/>
                      <a:r>
                        <a:rPr lang="es-CO" sz="1700" u="none" strike="noStrike">
                          <a:effectLst/>
                          <a:latin typeface="Arial" pitchFamily="34" charset="0"/>
                          <a:cs typeface="Arial" pitchFamily="34" charset="0"/>
                        </a:rPr>
                        <a:t>Renta liquida  </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90500">
                <a:tc>
                  <a:txBody>
                    <a:bodyPr/>
                    <a:lstStyle/>
                    <a:p>
                      <a:pPr algn="l" fontAlgn="b"/>
                      <a:r>
                        <a:rPr lang="es-CO" sz="1700" u="none" strike="noStrike">
                          <a:effectLst/>
                          <a:latin typeface="Arial" pitchFamily="34" charset="0"/>
                          <a:cs typeface="Arial" pitchFamily="34" charset="0"/>
                        </a:rPr>
                        <a:t>Renta presuntiva</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12.000.000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90500">
                <a:tc>
                  <a:txBody>
                    <a:bodyPr/>
                    <a:lstStyle/>
                    <a:p>
                      <a:pPr algn="l" fontAlgn="b"/>
                      <a:r>
                        <a:rPr lang="es-CO" sz="1700" u="none" strike="noStrike">
                          <a:effectLst/>
                          <a:latin typeface="Arial" pitchFamily="34" charset="0"/>
                          <a:cs typeface="Arial" pitchFamily="34" charset="0"/>
                        </a:rPr>
                        <a:t>Renta liquida gravable</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0500">
                <a:tc>
                  <a:txBody>
                    <a:bodyPr/>
                    <a:lstStyle/>
                    <a:p>
                      <a:pPr algn="l" fontAlgn="b"/>
                      <a:r>
                        <a:rPr lang="es-CO" sz="1700" b="1" u="none" strike="noStrike">
                          <a:effectLst/>
                          <a:latin typeface="Arial" pitchFamily="34" charset="0"/>
                          <a:cs typeface="Arial" pitchFamily="34" charset="0"/>
                        </a:rPr>
                        <a:t>Impuesto de renta</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b="1" u="none" strike="noStrike">
                          <a:effectLst/>
                          <a:latin typeface="Arial" pitchFamily="34" charset="0"/>
                          <a:cs typeface="Arial" pitchFamily="34" charset="0"/>
                        </a:rPr>
                        <a:t>11.194.000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90500">
                <a:tc>
                  <a:txBody>
                    <a:bodyPr/>
                    <a:lstStyle/>
                    <a:p>
                      <a:pPr algn="l" fontAlgn="b"/>
                      <a:r>
                        <a:rPr lang="es-CO" sz="1700" u="none" strike="noStrike">
                          <a:effectLst/>
                          <a:latin typeface="Arial" pitchFamily="34" charset="0"/>
                          <a:cs typeface="Arial" pitchFamily="34" charset="0"/>
                        </a:rPr>
                        <a:t>Anticipo renta año anterior</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90500">
                <a:tc>
                  <a:txBody>
                    <a:bodyPr/>
                    <a:lstStyle/>
                    <a:p>
                      <a:pPr algn="l" fontAlgn="b"/>
                      <a:r>
                        <a:rPr lang="es-CO" sz="1700" u="none" strike="noStrike">
                          <a:effectLst/>
                          <a:latin typeface="Arial" pitchFamily="34" charset="0"/>
                          <a:cs typeface="Arial" pitchFamily="34" charset="0"/>
                        </a:rPr>
                        <a:t>Saldo a favor año anterior</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0500">
                <a:tc>
                  <a:txBody>
                    <a:bodyPr/>
                    <a:lstStyle/>
                    <a:p>
                      <a:pPr algn="l" fontAlgn="b"/>
                      <a:r>
                        <a:rPr lang="es-CO" sz="1700" u="none" strike="noStrike">
                          <a:effectLst/>
                          <a:latin typeface="Arial" pitchFamily="34" charset="0"/>
                          <a:cs typeface="Arial" pitchFamily="34" charset="0"/>
                        </a:rPr>
                        <a:t>Retenciones fuente</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2.200.000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90500">
                <a:tc>
                  <a:txBody>
                    <a:bodyPr/>
                    <a:lstStyle/>
                    <a:p>
                      <a:pPr algn="l" fontAlgn="b"/>
                      <a:r>
                        <a:rPr lang="es-CO" sz="1700" b="1" u="none" strike="noStrike">
                          <a:effectLst/>
                          <a:latin typeface="Arial" pitchFamily="34" charset="0"/>
                          <a:cs typeface="Arial" pitchFamily="34" charset="0"/>
                        </a:rPr>
                        <a:t>Anticipo renta año siguiente</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b="1" u="none" strike="noStrike">
                          <a:effectLst/>
                          <a:latin typeface="Arial" pitchFamily="34" charset="0"/>
                          <a:cs typeface="Arial" pitchFamily="34" charset="0"/>
                        </a:rPr>
                        <a:t>599.000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90500">
                <a:tc>
                  <a:txBody>
                    <a:bodyPr/>
                    <a:lstStyle/>
                    <a:p>
                      <a:pPr algn="l" fontAlgn="b"/>
                      <a:r>
                        <a:rPr lang="es-CO" sz="1700" u="none" strike="noStrike">
                          <a:effectLst/>
                          <a:latin typeface="Arial" pitchFamily="34" charset="0"/>
                          <a:cs typeface="Arial" pitchFamily="34" charset="0"/>
                        </a:rPr>
                        <a:t>Valor a pagar </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9.593.000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190500">
                <a:tc>
                  <a:txBody>
                    <a:bodyPr/>
                    <a:lstStyle/>
                    <a:p>
                      <a:pPr algn="l" fontAlgn="b"/>
                      <a:r>
                        <a:rPr lang="es-CO" sz="1700" u="none" strike="noStrike" dirty="0">
                          <a:effectLst/>
                          <a:latin typeface="Arial" pitchFamily="34" charset="0"/>
                          <a:cs typeface="Arial" pitchFamily="34" charset="0"/>
                        </a:rPr>
                        <a:t>Saldo a favor  </a:t>
                      </a:r>
                      <a:endParaRPr lang="es-CO" sz="17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dirty="0">
                          <a:effectLst/>
                          <a:latin typeface="Arial" pitchFamily="34" charset="0"/>
                          <a:cs typeface="Arial" pitchFamily="34" charset="0"/>
                        </a:rPr>
                        <a:t>0</a:t>
                      </a:r>
                      <a:endParaRPr lang="es-CO" sz="17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4"/>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325909608"/>
              </p:ext>
            </p:extLst>
          </p:nvPr>
        </p:nvGraphicFramePr>
        <p:xfrm>
          <a:off x="467544" y="6101670"/>
          <a:ext cx="8424936" cy="567690"/>
        </p:xfrm>
        <a:graphic>
          <a:graphicData uri="http://schemas.openxmlformats.org/drawingml/2006/table">
            <a:tbl>
              <a:tblPr>
                <a:tableStyleId>{5C22544A-7EE6-4342-B048-85BDC9FD1C3A}</a:tableStyleId>
              </a:tblPr>
              <a:tblGrid>
                <a:gridCol w="1792540">
                  <a:extLst>
                    <a:ext uri="{9D8B030D-6E8A-4147-A177-3AD203B41FA5}">
                      <a16:colId xmlns:a16="http://schemas.microsoft.com/office/drawing/2014/main" val="20000"/>
                    </a:ext>
                  </a:extLst>
                </a:gridCol>
                <a:gridCol w="1792540">
                  <a:extLst>
                    <a:ext uri="{9D8B030D-6E8A-4147-A177-3AD203B41FA5}">
                      <a16:colId xmlns:a16="http://schemas.microsoft.com/office/drawing/2014/main" val="20001"/>
                    </a:ext>
                  </a:extLst>
                </a:gridCol>
                <a:gridCol w="2419928">
                  <a:extLst>
                    <a:ext uri="{9D8B030D-6E8A-4147-A177-3AD203B41FA5}">
                      <a16:colId xmlns:a16="http://schemas.microsoft.com/office/drawing/2014/main" val="20002"/>
                    </a:ext>
                  </a:extLst>
                </a:gridCol>
                <a:gridCol w="2419928">
                  <a:extLst>
                    <a:ext uri="{9D8B030D-6E8A-4147-A177-3AD203B41FA5}">
                      <a16:colId xmlns:a16="http://schemas.microsoft.com/office/drawing/2014/main" val="20003"/>
                    </a:ext>
                  </a:extLst>
                </a:gridCol>
              </a:tblGrid>
              <a:tr h="190500">
                <a:tc>
                  <a:txBody>
                    <a:bodyPr/>
                    <a:lstStyle/>
                    <a:p>
                      <a:pPr algn="ctr" fontAlgn="b"/>
                      <a:r>
                        <a:rPr lang="es-CO" sz="1800" b="1" u="none" strike="noStrike" dirty="0">
                          <a:effectLst/>
                          <a:latin typeface="Arial" pitchFamily="34" charset="0"/>
                          <a:cs typeface="Arial" pitchFamily="34" charset="0"/>
                        </a:rPr>
                        <a:t>Anticipo 2</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800" b="1" u="none" strike="noStrike">
                          <a:effectLst/>
                          <a:latin typeface="Arial" pitchFamily="34" charset="0"/>
                          <a:cs typeface="Arial" pitchFamily="34" charset="0"/>
                        </a:rPr>
                        <a:t>(-) anticipo 1</a:t>
                      </a:r>
                      <a:endParaRPr lang="es-CO" sz="18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800" b="1" u="none" strike="noStrike" dirty="0">
                          <a:effectLst/>
                          <a:latin typeface="Arial" pitchFamily="34" charset="0"/>
                          <a:cs typeface="Arial" pitchFamily="34" charset="0"/>
                        </a:rPr>
                        <a:t>Diferencia</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800" b="1" u="none" strike="noStrike" dirty="0">
                          <a:effectLst/>
                          <a:latin typeface="Arial" pitchFamily="34" charset="0"/>
                          <a:cs typeface="Arial" pitchFamily="34" charset="0"/>
                        </a:rPr>
                        <a:t>Sanción</a:t>
                      </a:r>
                      <a:endParaRPr lang="es-CO" sz="18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0500">
                <a:tc>
                  <a:txBody>
                    <a:bodyPr/>
                    <a:lstStyle/>
                    <a:p>
                      <a:pPr algn="r" fontAlgn="b"/>
                      <a:r>
                        <a:rPr lang="es-CO" sz="1800" u="none" strike="noStrike" dirty="0">
                          <a:effectLst/>
                          <a:latin typeface="Arial" pitchFamily="34" charset="0"/>
                          <a:cs typeface="Arial" pitchFamily="34" charset="0"/>
                        </a:rPr>
                        <a:t>3.397.000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a:effectLst/>
                          <a:latin typeface="Arial" pitchFamily="34" charset="0"/>
                          <a:cs typeface="Arial" pitchFamily="34" charset="0"/>
                        </a:rPr>
                        <a:t>599.000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a:effectLst/>
                          <a:latin typeface="Arial" pitchFamily="34" charset="0"/>
                          <a:cs typeface="Arial" pitchFamily="34" charset="0"/>
                        </a:rPr>
                        <a:t>2.798.000</a:t>
                      </a:r>
                      <a:endParaRPr lang="es-CO"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s-CO" sz="1800" u="none" strike="noStrike" dirty="0">
                          <a:effectLst/>
                          <a:latin typeface="Arial" pitchFamily="34" charset="0"/>
                          <a:cs typeface="Arial" pitchFamily="34" charset="0"/>
                        </a:rPr>
                        <a:t>839.400</a:t>
                      </a:r>
                      <a:endParaRPr lang="es-CO"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394414868"/>
              </p:ext>
            </p:extLst>
          </p:nvPr>
        </p:nvGraphicFramePr>
        <p:xfrm>
          <a:off x="4716016" y="1628800"/>
          <a:ext cx="4320480" cy="4029075"/>
        </p:xfrm>
        <a:graphic>
          <a:graphicData uri="http://schemas.openxmlformats.org/drawingml/2006/table">
            <a:tbl>
              <a:tblPr>
                <a:tableStyleId>{5C22544A-7EE6-4342-B048-85BDC9FD1C3A}</a:tableStyleId>
              </a:tblPr>
              <a:tblGrid>
                <a:gridCol w="2971334">
                  <a:extLst>
                    <a:ext uri="{9D8B030D-6E8A-4147-A177-3AD203B41FA5}">
                      <a16:colId xmlns:a16="http://schemas.microsoft.com/office/drawing/2014/main" val="20000"/>
                    </a:ext>
                  </a:extLst>
                </a:gridCol>
                <a:gridCol w="1349146">
                  <a:extLst>
                    <a:ext uri="{9D8B030D-6E8A-4147-A177-3AD203B41FA5}">
                      <a16:colId xmlns:a16="http://schemas.microsoft.com/office/drawing/2014/main" val="20001"/>
                    </a:ext>
                  </a:extLst>
                </a:gridCol>
              </a:tblGrid>
              <a:tr h="190500">
                <a:tc gridSpan="2">
                  <a:txBody>
                    <a:bodyPr/>
                    <a:lstStyle/>
                    <a:p>
                      <a:pPr algn="ctr" fontAlgn="b"/>
                      <a:r>
                        <a:rPr lang="es-CO" sz="1700" b="1" u="none" strike="noStrike" dirty="0">
                          <a:effectLst/>
                          <a:latin typeface="Arial" pitchFamily="34" charset="0"/>
                          <a:cs typeface="Arial" pitchFamily="34" charset="0"/>
                        </a:rPr>
                        <a:t>Declaración Después de la sanción</a:t>
                      </a:r>
                      <a:endParaRPr lang="es-CO" sz="17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700" u="none" strike="noStrike">
                          <a:effectLst/>
                          <a:latin typeface="Arial" pitchFamily="34" charset="0"/>
                          <a:cs typeface="Arial" pitchFamily="34" charset="0"/>
                        </a:rPr>
                        <a:t>Ingresos</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185.653.000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0500">
                <a:tc>
                  <a:txBody>
                    <a:bodyPr/>
                    <a:lstStyle/>
                    <a:p>
                      <a:pPr algn="l" fontAlgn="b"/>
                      <a:r>
                        <a:rPr lang="es-CO" sz="1700" u="none" strike="noStrike">
                          <a:effectLst/>
                          <a:latin typeface="Arial" pitchFamily="34" charset="0"/>
                          <a:cs typeface="Arial" pitchFamily="34" charset="0"/>
                        </a:rPr>
                        <a:t>costos y deducciones</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140.876.000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90500">
                <a:tc>
                  <a:txBody>
                    <a:bodyPr/>
                    <a:lstStyle/>
                    <a:p>
                      <a:pPr algn="l" fontAlgn="b"/>
                      <a:r>
                        <a:rPr lang="es-CO" sz="1700" u="none" strike="noStrike">
                          <a:effectLst/>
                          <a:latin typeface="Arial" pitchFamily="34" charset="0"/>
                          <a:cs typeface="Arial" pitchFamily="34" charset="0"/>
                        </a:rPr>
                        <a:t>Renta liquida ordinaria</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90500">
                <a:tc>
                  <a:txBody>
                    <a:bodyPr/>
                    <a:lstStyle/>
                    <a:p>
                      <a:pPr algn="l" fontAlgn="b"/>
                      <a:r>
                        <a:rPr lang="es-CO" sz="1700" u="none" strike="noStrike" dirty="0">
                          <a:effectLst/>
                          <a:latin typeface="Arial" pitchFamily="34" charset="0"/>
                          <a:cs typeface="Arial" pitchFamily="34" charset="0"/>
                        </a:rPr>
                        <a:t>Compensaciones</a:t>
                      </a:r>
                      <a:endParaRPr lang="es-CO" sz="17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0500">
                <a:tc>
                  <a:txBody>
                    <a:bodyPr/>
                    <a:lstStyle/>
                    <a:p>
                      <a:pPr algn="l" fontAlgn="b"/>
                      <a:r>
                        <a:rPr lang="es-CO" sz="1700" u="none" strike="noStrike">
                          <a:effectLst/>
                          <a:latin typeface="Arial" pitchFamily="34" charset="0"/>
                          <a:cs typeface="Arial" pitchFamily="34" charset="0"/>
                        </a:rPr>
                        <a:t>Renta liquida  </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90500">
                <a:tc>
                  <a:txBody>
                    <a:bodyPr/>
                    <a:lstStyle/>
                    <a:p>
                      <a:pPr algn="l" fontAlgn="b"/>
                      <a:r>
                        <a:rPr lang="es-CO" sz="1700" u="none" strike="noStrike">
                          <a:effectLst/>
                          <a:latin typeface="Arial" pitchFamily="34" charset="0"/>
                          <a:cs typeface="Arial" pitchFamily="34" charset="0"/>
                        </a:rPr>
                        <a:t>Renta presuntiva</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12.000.000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90500">
                <a:tc>
                  <a:txBody>
                    <a:bodyPr/>
                    <a:lstStyle/>
                    <a:p>
                      <a:pPr algn="l" fontAlgn="b"/>
                      <a:r>
                        <a:rPr lang="es-CO" sz="1700" u="none" strike="noStrike">
                          <a:effectLst/>
                          <a:latin typeface="Arial" pitchFamily="34" charset="0"/>
                          <a:cs typeface="Arial" pitchFamily="34" charset="0"/>
                        </a:rPr>
                        <a:t>Renta liquida gravable</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44.777.000</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0500">
                <a:tc>
                  <a:txBody>
                    <a:bodyPr/>
                    <a:lstStyle/>
                    <a:p>
                      <a:pPr algn="l" fontAlgn="b"/>
                      <a:r>
                        <a:rPr lang="es-CO" sz="1700" b="1" u="none" strike="noStrike">
                          <a:effectLst/>
                          <a:latin typeface="Arial" pitchFamily="34" charset="0"/>
                          <a:cs typeface="Arial" pitchFamily="34" charset="0"/>
                        </a:rPr>
                        <a:t>Impuesto de renta</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b="1" u="none" strike="noStrike" dirty="0">
                          <a:effectLst/>
                          <a:latin typeface="Arial" pitchFamily="34" charset="0"/>
                          <a:cs typeface="Arial" pitchFamily="34" charset="0"/>
                        </a:rPr>
                        <a:t>11.194.000</a:t>
                      </a:r>
                      <a:endParaRPr lang="es-CO" sz="17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90500">
                <a:tc>
                  <a:txBody>
                    <a:bodyPr/>
                    <a:lstStyle/>
                    <a:p>
                      <a:pPr algn="l" fontAlgn="b"/>
                      <a:r>
                        <a:rPr lang="es-CO" sz="1700" u="none" strike="noStrike">
                          <a:effectLst/>
                          <a:latin typeface="Arial" pitchFamily="34" charset="0"/>
                          <a:cs typeface="Arial" pitchFamily="34" charset="0"/>
                        </a:rPr>
                        <a:t>Anticipo renta año anterior</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90500">
                <a:tc>
                  <a:txBody>
                    <a:bodyPr/>
                    <a:lstStyle/>
                    <a:p>
                      <a:pPr algn="l" fontAlgn="b"/>
                      <a:r>
                        <a:rPr lang="es-CO" sz="1700" u="none" strike="noStrike">
                          <a:effectLst/>
                          <a:latin typeface="Arial" pitchFamily="34" charset="0"/>
                          <a:cs typeface="Arial" pitchFamily="34" charset="0"/>
                        </a:rPr>
                        <a:t>Saldo a favor año anterior</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0500">
                <a:tc>
                  <a:txBody>
                    <a:bodyPr/>
                    <a:lstStyle/>
                    <a:p>
                      <a:pPr algn="l" fontAlgn="b"/>
                      <a:r>
                        <a:rPr lang="es-CO" sz="1700" u="none" strike="noStrike">
                          <a:effectLst/>
                          <a:latin typeface="Arial" pitchFamily="34" charset="0"/>
                          <a:cs typeface="Arial" pitchFamily="34" charset="0"/>
                        </a:rPr>
                        <a:t>Retenciones fuente</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2.200.000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90500">
                <a:tc>
                  <a:txBody>
                    <a:bodyPr/>
                    <a:lstStyle/>
                    <a:p>
                      <a:pPr algn="l" fontAlgn="b"/>
                      <a:r>
                        <a:rPr lang="es-CO" sz="1700" b="1" u="none" strike="noStrike">
                          <a:effectLst/>
                          <a:latin typeface="Arial" pitchFamily="34" charset="0"/>
                          <a:cs typeface="Arial" pitchFamily="34" charset="0"/>
                        </a:rPr>
                        <a:t>Anticipo renta año siguiente</a:t>
                      </a:r>
                      <a:endParaRPr lang="es-CO" sz="17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b="1" u="none" strike="noStrike" dirty="0">
                          <a:effectLst/>
                          <a:latin typeface="Arial" pitchFamily="34" charset="0"/>
                          <a:cs typeface="Arial" pitchFamily="34" charset="0"/>
                        </a:rPr>
                        <a:t>3.397.000</a:t>
                      </a:r>
                      <a:endParaRPr lang="es-CO" sz="17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90500">
                <a:tc>
                  <a:txBody>
                    <a:bodyPr/>
                    <a:lstStyle/>
                    <a:p>
                      <a:pPr algn="l" fontAlgn="b"/>
                      <a:r>
                        <a:rPr lang="es-CO" sz="1700" u="none" strike="noStrike">
                          <a:effectLst/>
                          <a:latin typeface="Arial" pitchFamily="34" charset="0"/>
                          <a:cs typeface="Arial" pitchFamily="34" charset="0"/>
                        </a:rPr>
                        <a:t>Valor a pagar </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a:effectLst/>
                          <a:latin typeface="Arial" pitchFamily="34" charset="0"/>
                          <a:cs typeface="Arial" pitchFamily="34" charset="0"/>
                        </a:rPr>
                        <a:t>12.391.000</a:t>
                      </a:r>
                      <a:endParaRPr lang="es-CO" sz="17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190500">
                <a:tc>
                  <a:txBody>
                    <a:bodyPr/>
                    <a:lstStyle/>
                    <a:p>
                      <a:pPr algn="l" fontAlgn="b"/>
                      <a:r>
                        <a:rPr lang="es-CO" sz="1700" u="none" strike="noStrike" dirty="0">
                          <a:effectLst/>
                          <a:latin typeface="Arial" pitchFamily="34" charset="0"/>
                          <a:cs typeface="Arial" pitchFamily="34" charset="0"/>
                        </a:rPr>
                        <a:t>Saldo a favor  </a:t>
                      </a:r>
                      <a:endParaRPr lang="es-CO" sz="17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s-CO" sz="1700" u="none" strike="noStrike" dirty="0">
                          <a:effectLst/>
                          <a:latin typeface="Arial" pitchFamily="34" charset="0"/>
                          <a:cs typeface="Arial" pitchFamily="34" charset="0"/>
                        </a:rPr>
                        <a:t>0</a:t>
                      </a:r>
                      <a:endParaRPr lang="es-CO" sz="17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0796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91680" y="116632"/>
            <a:ext cx="6210126" cy="1368152"/>
          </a:xfrm>
          <a:prstGeom prst="rect">
            <a:avLst/>
          </a:prstGeom>
        </p:spPr>
        <p:txBody>
          <a:bodyPr anchor="ctr"/>
          <a:lstStyle/>
          <a:p>
            <a:pPr algn="ctr" eaLnBrk="1" fontAlgn="auto" hangingPunct="1">
              <a:spcBef>
                <a:spcPts val="0"/>
              </a:spcBef>
              <a:spcAft>
                <a:spcPts val="0"/>
              </a:spcAft>
              <a:defRPr/>
            </a:pPr>
            <a:r>
              <a:rPr lang="es-ES_tradnl" sz="2800" b="1" kern="0" dirty="0">
                <a:solidFill>
                  <a:schemeClr val="tx2"/>
                </a:solidFill>
                <a:latin typeface="Gill Sans MT" pitchFamily="34" charset="0"/>
                <a:ea typeface="+mj-ea"/>
                <a:cs typeface="+mj-cs"/>
              </a:rPr>
              <a:t>CAUSALES DE NULIDAD DE LOS ACTOS ADMINISTRATIVOS</a:t>
            </a:r>
          </a:p>
          <a:p>
            <a:pPr algn="ctr" eaLnBrk="1" fontAlgn="auto" hangingPunct="1">
              <a:spcBef>
                <a:spcPts val="0"/>
              </a:spcBef>
              <a:spcAft>
                <a:spcPts val="0"/>
              </a:spcAft>
              <a:defRPr/>
            </a:pPr>
            <a:r>
              <a:rPr lang="es-ES_tradnl" sz="2800" b="1" kern="0" dirty="0">
                <a:solidFill>
                  <a:schemeClr val="tx2"/>
                </a:solidFill>
                <a:latin typeface="Gill Sans MT" pitchFamily="34" charset="0"/>
                <a:ea typeface="+mj-ea"/>
                <a:cs typeface="+mj-cs"/>
              </a:rPr>
              <a:t>ART. 730 E.T.</a:t>
            </a:r>
          </a:p>
        </p:txBody>
      </p:sp>
      <p:sp>
        <p:nvSpPr>
          <p:cNvPr id="3" name="2 Rectángulo"/>
          <p:cNvSpPr/>
          <p:nvPr/>
        </p:nvSpPr>
        <p:spPr>
          <a:xfrm>
            <a:off x="755576" y="1700808"/>
            <a:ext cx="7488832" cy="4708981"/>
          </a:xfrm>
          <a:prstGeom prst="rect">
            <a:avLst/>
          </a:prstGeom>
          <a:ln>
            <a:solidFill>
              <a:srgbClr val="669900"/>
            </a:solidFill>
          </a:ln>
        </p:spPr>
        <p:txBody>
          <a:bodyPr wrap="square">
            <a:spAutoFit/>
          </a:bodyPr>
          <a:lstStyle/>
          <a:p>
            <a:pPr algn="just" fontAlgn="t"/>
            <a:r>
              <a:rPr lang="es-CO" sz="2000" dirty="0"/>
              <a:t>Los actos de liquidación de impuestos y resolución de recursos, proferidos por la Administración Tributaria, son nulos:</a:t>
            </a:r>
          </a:p>
          <a:p>
            <a:pPr algn="just" fontAlgn="t"/>
            <a:endParaRPr lang="es-CO" sz="2000" dirty="0"/>
          </a:p>
          <a:p>
            <a:pPr marL="457200" indent="-457200" algn="just" fontAlgn="t">
              <a:buAutoNum type="arabicPeriod"/>
            </a:pPr>
            <a:r>
              <a:rPr lang="es-CO" sz="2000" dirty="0"/>
              <a:t>Cuando se practiquen por funcionario incompetente.</a:t>
            </a:r>
          </a:p>
          <a:p>
            <a:pPr marL="457200" indent="-457200" algn="just" fontAlgn="t">
              <a:buAutoNum type="arabicPeriod"/>
            </a:pPr>
            <a:r>
              <a:rPr lang="es-CO" sz="2000" dirty="0"/>
              <a:t>Cuando se omita el requerimiento especial previo a la liquidación de revisión o se pretermita el término señalado para la respuesta, conforme a lo previsto en la ley, en tributos que se determinan con base en declaraciones periódicas.</a:t>
            </a:r>
          </a:p>
          <a:p>
            <a:pPr marL="457200" indent="-457200" algn="just" fontAlgn="t">
              <a:buAutoNum type="arabicPeriod"/>
            </a:pPr>
            <a:r>
              <a:rPr lang="es-CO" sz="2000" dirty="0"/>
              <a:t>Cuando no se notifiquen dentro del término legal.</a:t>
            </a:r>
          </a:p>
          <a:p>
            <a:pPr marL="457200" indent="-457200" algn="just" fontAlgn="t">
              <a:buAutoNum type="arabicPeriod"/>
            </a:pPr>
            <a:r>
              <a:rPr lang="es-CO" sz="2000" dirty="0"/>
              <a:t>Cuando se omitan las bases gravables, el monto de los tributos o la explicación de las modificaciones efectuadas respecto de la declaración, o de los fundamentos del aforo.</a:t>
            </a:r>
          </a:p>
          <a:p>
            <a:pPr marL="457200" indent="-457200" algn="just" fontAlgn="t">
              <a:buAutoNum type="arabicPeriod"/>
            </a:pPr>
            <a:r>
              <a:rPr lang="es-CO" sz="2000" dirty="0"/>
              <a:t>Cuando correspondan a procedimientos legalmente concluidos.</a:t>
            </a:r>
          </a:p>
          <a:p>
            <a:pPr marL="457200" indent="-457200" algn="just" fontAlgn="t">
              <a:buAutoNum type="arabicPeriod"/>
            </a:pPr>
            <a:r>
              <a:rPr lang="es-CO" sz="2000" dirty="0"/>
              <a:t>Cuando adolezcan de otros vicios procedimentales, expresamente señalados por la ley como causal de nulidad.</a:t>
            </a:r>
          </a:p>
        </p:txBody>
      </p:sp>
    </p:spTree>
    <p:extLst>
      <p:ext uri="{BB962C8B-B14F-4D97-AF65-F5344CB8AC3E}">
        <p14:creationId xmlns:p14="http://schemas.microsoft.com/office/powerpoint/2010/main" val="3537701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Rectángulo redondeado"/>
          <p:cNvSpPr>
            <a:spLocks noChangeArrowheads="1"/>
          </p:cNvSpPr>
          <p:nvPr/>
        </p:nvSpPr>
        <p:spPr bwMode="auto">
          <a:xfrm>
            <a:off x="4929188" y="1285875"/>
            <a:ext cx="1428750" cy="571500"/>
          </a:xfrm>
          <a:prstGeom prst="roundRect">
            <a:avLst>
              <a:gd name="adj" fmla="val 16667"/>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algn="ctr" eaLnBrk="1" hangingPunct="1">
              <a:defRPr/>
            </a:pPr>
            <a:r>
              <a:rPr lang="es-ES" sz="1200" b="1" dirty="0">
                <a:solidFill>
                  <a:schemeClr val="tx1"/>
                </a:solidFill>
                <a:latin typeface="Gill Sans MT" pitchFamily="34" charset="0"/>
              </a:rPr>
              <a:t>ADMISIÓN RECURSO</a:t>
            </a:r>
          </a:p>
        </p:txBody>
      </p:sp>
      <p:sp>
        <p:nvSpPr>
          <p:cNvPr id="109571" name="2 Rectángulo redondeado"/>
          <p:cNvSpPr>
            <a:spLocks noChangeArrowheads="1"/>
          </p:cNvSpPr>
          <p:nvPr/>
        </p:nvSpPr>
        <p:spPr bwMode="auto">
          <a:xfrm>
            <a:off x="2714625" y="1357313"/>
            <a:ext cx="1714500" cy="357187"/>
          </a:xfrm>
          <a:prstGeom prst="roundRect">
            <a:avLst>
              <a:gd name="adj" fmla="val 16667"/>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es-ES" sz="1200" b="1" dirty="0">
                <a:solidFill>
                  <a:schemeClr val="tx1"/>
                </a:solidFill>
                <a:latin typeface="Gill Sans MT" pitchFamily="34" charset="0"/>
              </a:rPr>
              <a:t>REQUISITOS</a:t>
            </a:r>
          </a:p>
        </p:txBody>
      </p:sp>
      <p:sp>
        <p:nvSpPr>
          <p:cNvPr id="109572" name="3 Rectángulo redondeado"/>
          <p:cNvSpPr>
            <a:spLocks noChangeArrowheads="1"/>
          </p:cNvSpPr>
          <p:nvPr/>
        </p:nvSpPr>
        <p:spPr bwMode="auto">
          <a:xfrm>
            <a:off x="500063" y="1357313"/>
            <a:ext cx="1714500" cy="428625"/>
          </a:xfrm>
          <a:prstGeom prst="round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lstStyle/>
          <a:p>
            <a:pPr algn="ctr" eaLnBrk="1" hangingPunct="1">
              <a:defRPr/>
            </a:pPr>
            <a:r>
              <a:rPr lang="es-ES" sz="1200" b="1" dirty="0">
                <a:solidFill>
                  <a:schemeClr val="tx1"/>
                </a:solidFill>
                <a:latin typeface="Gill Sans MT" pitchFamily="34" charset="0"/>
              </a:rPr>
              <a:t>TÉRMINO</a:t>
            </a:r>
          </a:p>
        </p:txBody>
      </p:sp>
      <p:sp>
        <p:nvSpPr>
          <p:cNvPr id="24581" name="4 Rectángulo redondeado"/>
          <p:cNvSpPr>
            <a:spLocks noChangeArrowheads="1"/>
          </p:cNvSpPr>
          <p:nvPr/>
        </p:nvSpPr>
        <p:spPr bwMode="auto">
          <a:xfrm>
            <a:off x="500063" y="2857499"/>
            <a:ext cx="1714499" cy="2250281"/>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endParaRPr lang="es-ES" altLang="es-CO" sz="1200" dirty="0">
              <a:latin typeface="Gill Sans MT" pitchFamily="34" charset="0"/>
            </a:endParaRPr>
          </a:p>
          <a:p>
            <a:pPr algn="ctr" eaLnBrk="1" hangingPunct="1"/>
            <a:endParaRPr lang="es-ES" altLang="es-CO" sz="1200" dirty="0">
              <a:latin typeface="Gill Sans MT" pitchFamily="34" charset="0"/>
            </a:endParaRPr>
          </a:p>
          <a:p>
            <a:pPr algn="ctr" eaLnBrk="1" hangingPunct="1"/>
            <a:endParaRPr lang="es-ES" altLang="es-CO" sz="1200" dirty="0">
              <a:latin typeface="Gill Sans MT" pitchFamily="34" charset="0"/>
            </a:endParaRPr>
          </a:p>
          <a:p>
            <a:pPr algn="ctr" eaLnBrk="1" hangingPunct="1"/>
            <a:r>
              <a:rPr lang="es-ES" altLang="es-CO" sz="1200" dirty="0">
                <a:latin typeface="Gill Sans MT" pitchFamily="34" charset="0"/>
              </a:rPr>
              <a:t>Notificación </a:t>
            </a:r>
          </a:p>
          <a:p>
            <a:pPr algn="ctr" eaLnBrk="1" hangingPunct="1"/>
            <a:endParaRPr lang="es-ES" altLang="es-CO" sz="1200" dirty="0">
              <a:latin typeface="Gill Sans MT" pitchFamily="34" charset="0"/>
            </a:endParaRPr>
          </a:p>
          <a:p>
            <a:pPr algn="ctr" eaLnBrk="1" hangingPunct="1"/>
            <a:r>
              <a:rPr lang="es-ES" altLang="es-CO" sz="1200" dirty="0">
                <a:latin typeface="Gill Sans MT" pitchFamily="34" charset="0"/>
              </a:rPr>
              <a:t>Liquidación Oficial o Resolución sanción</a:t>
            </a:r>
          </a:p>
        </p:txBody>
      </p:sp>
      <p:sp>
        <p:nvSpPr>
          <p:cNvPr id="24582" name="8 Rectángulo redondeado"/>
          <p:cNvSpPr>
            <a:spLocks noChangeArrowheads="1"/>
          </p:cNvSpPr>
          <p:nvPr/>
        </p:nvSpPr>
        <p:spPr bwMode="auto">
          <a:xfrm>
            <a:off x="5143500" y="2500313"/>
            <a:ext cx="857250" cy="357187"/>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1 mes</a:t>
            </a:r>
          </a:p>
        </p:txBody>
      </p:sp>
      <p:cxnSp>
        <p:nvCxnSpPr>
          <p:cNvPr id="24583" name="10 Forma"/>
          <p:cNvCxnSpPr>
            <a:cxnSpLocks noChangeShapeType="1"/>
            <a:stCxn id="109570" idx="2"/>
            <a:endCxn id="24582" idx="0"/>
          </p:cNvCxnSpPr>
          <p:nvPr/>
        </p:nvCxnSpPr>
        <p:spPr bwMode="auto">
          <a:xfrm rot="5400000">
            <a:off x="5286375" y="2143125"/>
            <a:ext cx="642938" cy="71438"/>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4585" name="8 Rectángulo redondeado"/>
          <p:cNvSpPr>
            <a:spLocks noChangeArrowheads="1"/>
          </p:cNvSpPr>
          <p:nvPr/>
        </p:nvSpPr>
        <p:spPr bwMode="auto">
          <a:xfrm>
            <a:off x="4786313" y="3571875"/>
            <a:ext cx="1428750" cy="8572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DIAN no admite recurso (10 días recurso de reposición)</a:t>
            </a:r>
          </a:p>
        </p:txBody>
      </p:sp>
      <p:sp>
        <p:nvSpPr>
          <p:cNvPr id="24586" name="8 Rectángulo redondeado"/>
          <p:cNvSpPr>
            <a:spLocks noChangeArrowheads="1"/>
          </p:cNvSpPr>
          <p:nvPr/>
        </p:nvSpPr>
        <p:spPr bwMode="auto">
          <a:xfrm>
            <a:off x="4857750" y="4786313"/>
            <a:ext cx="1428750" cy="642937"/>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DIAN  resuelve dentro de los 5 días siguientes</a:t>
            </a:r>
          </a:p>
        </p:txBody>
      </p:sp>
      <p:cxnSp>
        <p:nvCxnSpPr>
          <p:cNvPr id="24587" name="12 Forma"/>
          <p:cNvCxnSpPr>
            <a:cxnSpLocks noChangeShapeType="1"/>
            <a:stCxn id="24582" idx="2"/>
            <a:endCxn id="24585" idx="1"/>
          </p:cNvCxnSpPr>
          <p:nvPr/>
        </p:nvCxnSpPr>
        <p:spPr bwMode="auto">
          <a:xfrm rot="5400000">
            <a:off x="4607719" y="3036094"/>
            <a:ext cx="1143000" cy="785812"/>
          </a:xfrm>
          <a:prstGeom prst="bentConnector4">
            <a:avLst>
              <a:gd name="adj1" fmla="val 31250"/>
              <a:gd name="adj2" fmla="val 129093"/>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4588" name="14 Forma"/>
          <p:cNvCxnSpPr>
            <a:cxnSpLocks noChangeShapeType="1"/>
            <a:stCxn id="24582" idx="2"/>
            <a:endCxn id="24586" idx="1"/>
          </p:cNvCxnSpPr>
          <p:nvPr/>
        </p:nvCxnSpPr>
        <p:spPr bwMode="auto">
          <a:xfrm rot="5400000">
            <a:off x="4089400" y="3625850"/>
            <a:ext cx="2251075" cy="714375"/>
          </a:xfrm>
          <a:prstGeom prst="bentConnector4">
            <a:avLst>
              <a:gd name="adj1" fmla="val 15532"/>
              <a:gd name="adj2" fmla="val 140829"/>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9581" name="1 Rectángulo redondeado"/>
          <p:cNvSpPr>
            <a:spLocks noChangeArrowheads="1"/>
          </p:cNvSpPr>
          <p:nvPr/>
        </p:nvSpPr>
        <p:spPr bwMode="auto">
          <a:xfrm>
            <a:off x="6919913" y="1357313"/>
            <a:ext cx="1581150" cy="357187"/>
          </a:xfrm>
          <a:prstGeom prst="roundRect">
            <a:avLst>
              <a:gd name="adj" fmla="val 16667"/>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1" hangingPunct="1">
              <a:defRPr/>
            </a:pPr>
            <a:r>
              <a:rPr lang="es-ES" sz="1200" b="1" dirty="0">
                <a:solidFill>
                  <a:schemeClr val="tx1"/>
                </a:solidFill>
                <a:latin typeface="Gill Sans MT" pitchFamily="34" charset="0"/>
              </a:rPr>
              <a:t>FALLO</a:t>
            </a:r>
          </a:p>
        </p:txBody>
      </p:sp>
      <p:sp>
        <p:nvSpPr>
          <p:cNvPr id="24590" name="8 Rectángulo redondeado"/>
          <p:cNvSpPr>
            <a:spLocks noChangeArrowheads="1"/>
          </p:cNvSpPr>
          <p:nvPr/>
        </p:nvSpPr>
        <p:spPr bwMode="auto">
          <a:xfrm>
            <a:off x="6929438" y="3571875"/>
            <a:ext cx="1428750" cy="57150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1 año resolución fallo de recursos </a:t>
            </a:r>
          </a:p>
        </p:txBody>
      </p:sp>
      <p:sp>
        <p:nvSpPr>
          <p:cNvPr id="30" name="1 Título"/>
          <p:cNvSpPr txBox="1">
            <a:spLocks/>
          </p:cNvSpPr>
          <p:nvPr/>
        </p:nvSpPr>
        <p:spPr>
          <a:xfrm>
            <a:off x="1746250" y="428625"/>
            <a:ext cx="5826125" cy="500063"/>
          </a:xfrm>
          <a:prstGeom prst="rect">
            <a:avLst/>
          </a:prstGeom>
        </p:spPr>
        <p:txBody>
          <a:bodyPr/>
          <a:lstStyle/>
          <a:p>
            <a:pPr algn="ctr" eaLnBrk="1" fontAlgn="auto" hangingPunct="1">
              <a:spcBef>
                <a:spcPts val="0"/>
              </a:spcBef>
              <a:spcAft>
                <a:spcPts val="0"/>
              </a:spcAft>
              <a:defRPr/>
            </a:pPr>
            <a:r>
              <a:rPr lang="es-ES_tradnl" sz="2000" kern="0" dirty="0">
                <a:solidFill>
                  <a:schemeClr val="tx2"/>
                </a:solidFill>
                <a:latin typeface="Gill Sans MT" pitchFamily="34" charset="0"/>
                <a:ea typeface="+mj-ea"/>
                <a:cs typeface="+mj-cs"/>
              </a:rPr>
              <a:t>RECURSO DE RECONSIDERACIÓN</a:t>
            </a:r>
          </a:p>
        </p:txBody>
      </p:sp>
      <p:sp>
        <p:nvSpPr>
          <p:cNvPr id="24594" name="9 Rectángulo redondeado"/>
          <p:cNvSpPr>
            <a:spLocks noChangeArrowheads="1"/>
          </p:cNvSpPr>
          <p:nvPr/>
        </p:nvSpPr>
        <p:spPr bwMode="auto">
          <a:xfrm>
            <a:off x="977305" y="1775098"/>
            <a:ext cx="714375" cy="2857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2 meses</a:t>
            </a:r>
          </a:p>
        </p:txBody>
      </p:sp>
      <p:sp>
        <p:nvSpPr>
          <p:cNvPr id="24597" name="8 Rectángulo redondeado"/>
          <p:cNvSpPr>
            <a:spLocks noChangeArrowheads="1"/>
          </p:cNvSpPr>
          <p:nvPr/>
        </p:nvSpPr>
        <p:spPr bwMode="auto">
          <a:xfrm>
            <a:off x="2643188" y="3357563"/>
            <a:ext cx="1428750" cy="714375"/>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Interponerlo dentro de la oportunidad legal</a:t>
            </a:r>
          </a:p>
        </p:txBody>
      </p:sp>
      <p:sp>
        <p:nvSpPr>
          <p:cNvPr id="24598" name="8 Rectángulo redondeado"/>
          <p:cNvSpPr>
            <a:spLocks noChangeArrowheads="1"/>
          </p:cNvSpPr>
          <p:nvPr/>
        </p:nvSpPr>
        <p:spPr bwMode="auto">
          <a:xfrm>
            <a:off x="2643188" y="2357438"/>
            <a:ext cx="1428750" cy="928687"/>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Que se formule por escrito con los motivos de inconformidad</a:t>
            </a:r>
          </a:p>
        </p:txBody>
      </p:sp>
      <p:sp>
        <p:nvSpPr>
          <p:cNvPr id="24599" name="8 Rectángulo redondeado"/>
          <p:cNvSpPr>
            <a:spLocks noChangeArrowheads="1"/>
          </p:cNvSpPr>
          <p:nvPr/>
        </p:nvSpPr>
        <p:spPr bwMode="auto">
          <a:xfrm>
            <a:off x="2643188" y="4143375"/>
            <a:ext cx="1428750" cy="857250"/>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Presentarlo por apoderado o representante legal</a:t>
            </a:r>
          </a:p>
        </p:txBody>
      </p:sp>
      <p:cxnSp>
        <p:nvCxnSpPr>
          <p:cNvPr id="24600" name="58 Forma"/>
          <p:cNvCxnSpPr>
            <a:cxnSpLocks noChangeShapeType="1"/>
            <a:stCxn id="109571" idx="1"/>
            <a:endCxn id="24597" idx="1"/>
          </p:cNvCxnSpPr>
          <p:nvPr/>
        </p:nvCxnSpPr>
        <p:spPr bwMode="auto">
          <a:xfrm rot="10800000" flipV="1">
            <a:off x="2643188" y="1535113"/>
            <a:ext cx="71437" cy="2179637"/>
          </a:xfrm>
          <a:prstGeom prst="bentConnector3">
            <a:avLst>
              <a:gd name="adj1" fmla="val 420009"/>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4601" name="60 Conector angular"/>
          <p:cNvCxnSpPr>
            <a:cxnSpLocks noChangeShapeType="1"/>
            <a:stCxn id="109571" idx="2"/>
            <a:endCxn id="24598" idx="0"/>
          </p:cNvCxnSpPr>
          <p:nvPr/>
        </p:nvCxnSpPr>
        <p:spPr bwMode="auto">
          <a:xfrm rot="5400000">
            <a:off x="3143250" y="1928813"/>
            <a:ext cx="642938" cy="214312"/>
          </a:xfrm>
          <a:prstGeom prst="bentConnector3">
            <a:avLst>
              <a:gd name="adj1" fmla="val 50000"/>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4602" name="115 Forma"/>
          <p:cNvCxnSpPr>
            <a:cxnSpLocks noChangeShapeType="1"/>
            <a:stCxn id="109581" idx="2"/>
            <a:endCxn id="24590" idx="1"/>
          </p:cNvCxnSpPr>
          <p:nvPr/>
        </p:nvCxnSpPr>
        <p:spPr bwMode="auto">
          <a:xfrm rot="5400000">
            <a:off x="6248400" y="2395538"/>
            <a:ext cx="2143125" cy="781050"/>
          </a:xfrm>
          <a:prstGeom prst="bentConnector4">
            <a:avLst>
              <a:gd name="adj1" fmla="val 43333"/>
              <a:gd name="adj2" fmla="val 129269"/>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4603" name="8 Rectángulo redondeado"/>
          <p:cNvSpPr>
            <a:spLocks noChangeArrowheads="1"/>
          </p:cNvSpPr>
          <p:nvPr/>
        </p:nvSpPr>
        <p:spPr bwMode="auto">
          <a:xfrm>
            <a:off x="2643188" y="5072063"/>
            <a:ext cx="1428750" cy="428625"/>
          </a:xfrm>
          <a:prstGeom prst="roundRect">
            <a:avLst>
              <a:gd name="adj" fmla="val 16667"/>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eaLnBrk="1" hangingPunct="1"/>
            <a:r>
              <a:rPr lang="es-ES" altLang="es-CO" sz="1200">
                <a:latin typeface="Gill Sans MT" pitchFamily="34" charset="0"/>
              </a:rPr>
              <a:t>Presentarla directamente </a:t>
            </a:r>
          </a:p>
        </p:txBody>
      </p:sp>
      <p:cxnSp>
        <p:nvCxnSpPr>
          <p:cNvPr id="24604" name="36 Conector angular"/>
          <p:cNvCxnSpPr>
            <a:cxnSpLocks noChangeShapeType="1"/>
            <a:stCxn id="109571" idx="1"/>
            <a:endCxn id="24603" idx="1"/>
          </p:cNvCxnSpPr>
          <p:nvPr/>
        </p:nvCxnSpPr>
        <p:spPr bwMode="auto">
          <a:xfrm rot="10800000" flipV="1">
            <a:off x="2643188" y="1535113"/>
            <a:ext cx="71437" cy="3751262"/>
          </a:xfrm>
          <a:prstGeom prst="bentConnector3">
            <a:avLst>
              <a:gd name="adj1" fmla="val 420009"/>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 name="2 Conector recto de flecha"/>
          <p:cNvCxnSpPr>
            <a:stCxn id="24594" idx="2"/>
          </p:cNvCxnSpPr>
          <p:nvPr/>
        </p:nvCxnSpPr>
        <p:spPr>
          <a:xfrm>
            <a:off x="1334493" y="2060848"/>
            <a:ext cx="22820" cy="7966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1586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46250" y="44624"/>
            <a:ext cx="6210126" cy="912143"/>
          </a:xfrm>
          <a:prstGeom prst="rect">
            <a:avLst/>
          </a:prstGeom>
        </p:spPr>
        <p:txBody>
          <a:bodyPr anchor="ctr"/>
          <a:lstStyle/>
          <a:p>
            <a:pPr algn="ctr" eaLnBrk="1" fontAlgn="auto" hangingPunct="1">
              <a:spcBef>
                <a:spcPts val="0"/>
              </a:spcBef>
              <a:spcAft>
                <a:spcPts val="0"/>
              </a:spcAft>
              <a:defRPr/>
            </a:pPr>
            <a:r>
              <a:rPr lang="es-ES_tradnl" sz="2800" b="1" kern="0" dirty="0">
                <a:solidFill>
                  <a:schemeClr val="tx2"/>
                </a:solidFill>
                <a:latin typeface="Gill Sans MT" pitchFamily="34" charset="0"/>
                <a:ea typeface="+mj-ea"/>
                <a:cs typeface="+mj-cs"/>
              </a:rPr>
              <a:t>RECURSO EXTRAORDINARIO DE REVOCATORIA DIRECTA</a:t>
            </a:r>
          </a:p>
        </p:txBody>
      </p:sp>
      <p:sp>
        <p:nvSpPr>
          <p:cNvPr id="3" name="2 Rectángulo"/>
          <p:cNvSpPr/>
          <p:nvPr/>
        </p:nvSpPr>
        <p:spPr>
          <a:xfrm>
            <a:off x="35496" y="1556792"/>
            <a:ext cx="3672408" cy="923330"/>
          </a:xfrm>
          <a:prstGeom prst="rect">
            <a:avLst/>
          </a:prstGeom>
          <a:ln>
            <a:solidFill>
              <a:srgbClr val="669900"/>
            </a:solidFill>
          </a:ln>
        </p:spPr>
        <p:txBody>
          <a:bodyPr wrap="square">
            <a:spAutoFit/>
          </a:bodyPr>
          <a:lstStyle/>
          <a:p>
            <a:pPr algn="just"/>
            <a:r>
              <a:rPr lang="es-CO" dirty="0"/>
              <a:t>El afectado no hace uso del recurso de reconsideración, o lo presentó pero fue inadmitido.</a:t>
            </a:r>
          </a:p>
        </p:txBody>
      </p:sp>
      <p:sp>
        <p:nvSpPr>
          <p:cNvPr id="4" name="3 Rectángulo"/>
          <p:cNvSpPr/>
          <p:nvPr/>
        </p:nvSpPr>
        <p:spPr>
          <a:xfrm>
            <a:off x="4107471" y="1764105"/>
            <a:ext cx="1904689" cy="584775"/>
          </a:xfrm>
          <a:prstGeom prst="rect">
            <a:avLst/>
          </a:prstGeom>
        </p:spPr>
        <p:txBody>
          <a:bodyPr wrap="none">
            <a:spAutoFit/>
          </a:bodyPr>
          <a:lstStyle/>
          <a:p>
            <a:r>
              <a:rPr lang="es-ES_tradnl" sz="3200" b="1" kern="0" dirty="0">
                <a:solidFill>
                  <a:schemeClr val="tx2"/>
                </a:solidFill>
                <a:latin typeface="Gill Sans MT" pitchFamily="34" charset="0"/>
              </a:rPr>
              <a:t>entonces</a:t>
            </a:r>
            <a:endParaRPr lang="es-CO" sz="3200" dirty="0"/>
          </a:p>
        </p:txBody>
      </p:sp>
      <p:pic>
        <p:nvPicPr>
          <p:cNvPr id="3074" name="Picture 2" descr="C:\Users\Cesar\Downloads\2629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79847"/>
            <a:ext cx="985057" cy="98505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464496" y="2564904"/>
            <a:ext cx="4572000" cy="2308324"/>
          </a:xfrm>
          <a:prstGeom prst="rect">
            <a:avLst/>
          </a:prstGeom>
        </p:spPr>
        <p:txBody>
          <a:bodyPr>
            <a:spAutoFit/>
          </a:bodyPr>
          <a:lstStyle/>
          <a:p>
            <a:pPr algn="just"/>
            <a:r>
              <a:rPr lang="es-CO" dirty="0">
                <a:latin typeface="Arial" pitchFamily="34" charset="0"/>
                <a:cs typeface="Arial" pitchFamily="34" charset="0"/>
              </a:rPr>
              <a:t>Dentro de los dos años siguientes a la ejecutoria del acto administrativo (liquidaciones oficiales o resolución sanción), el contribuyente podrá presentar el recurso extraordinario de revocatoria directa.</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La DIAN dispone de un año para fallar</a:t>
            </a:r>
          </a:p>
        </p:txBody>
      </p:sp>
      <p:sp>
        <p:nvSpPr>
          <p:cNvPr id="7" name="6 Rectángulo"/>
          <p:cNvSpPr/>
          <p:nvPr/>
        </p:nvSpPr>
        <p:spPr>
          <a:xfrm>
            <a:off x="179512" y="5157192"/>
            <a:ext cx="5210081" cy="400110"/>
          </a:xfrm>
          <a:prstGeom prst="rect">
            <a:avLst/>
          </a:prstGeom>
        </p:spPr>
        <p:txBody>
          <a:bodyPr wrap="none">
            <a:spAutoFit/>
          </a:bodyPr>
          <a:lstStyle/>
          <a:p>
            <a:r>
              <a:rPr lang="es-ES_tradnl" sz="2000" b="1" kern="0" dirty="0">
                <a:solidFill>
                  <a:schemeClr val="tx2"/>
                </a:solidFill>
                <a:latin typeface="Gill Sans MT" pitchFamily="34" charset="0"/>
              </a:rPr>
              <a:t>¿Que pasa si la DIAN falla negativamente?</a:t>
            </a:r>
            <a:endParaRPr lang="es-CO" sz="2000" dirty="0"/>
          </a:p>
        </p:txBody>
      </p:sp>
      <p:sp>
        <p:nvSpPr>
          <p:cNvPr id="6" name="5 Rectángulo"/>
          <p:cNvSpPr/>
          <p:nvPr/>
        </p:nvSpPr>
        <p:spPr>
          <a:xfrm>
            <a:off x="251520" y="5733256"/>
            <a:ext cx="8640960" cy="646331"/>
          </a:xfrm>
          <a:prstGeom prst="rect">
            <a:avLst/>
          </a:prstGeom>
        </p:spPr>
        <p:txBody>
          <a:bodyPr wrap="square">
            <a:spAutoFit/>
          </a:bodyPr>
          <a:lstStyle/>
          <a:p>
            <a:pPr algn="just"/>
            <a:r>
              <a:rPr lang="es-CO" dirty="0">
                <a:latin typeface="Arial" pitchFamily="34" charset="0"/>
                <a:cs typeface="Arial" pitchFamily="34" charset="0"/>
              </a:rPr>
              <a:t>Queda en firme el acto administrativo (liquidaciones oficiales o resolución sanción) y el contribuyente no puede acudir a la vía contencioso administrativa</a:t>
            </a:r>
          </a:p>
        </p:txBody>
      </p:sp>
    </p:spTree>
    <p:extLst>
      <p:ext uri="{BB962C8B-B14F-4D97-AF65-F5344CB8AC3E}">
        <p14:creationId xmlns:p14="http://schemas.microsoft.com/office/powerpoint/2010/main" val="11003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4624"/>
            <a:ext cx="7344816" cy="400110"/>
          </a:xfrm>
          <a:prstGeom prst="rect">
            <a:avLst/>
          </a:prstGeom>
        </p:spPr>
        <p:txBody>
          <a:bodyPr wrap="square">
            <a:spAutoFit/>
          </a:bodyPr>
          <a:lstStyle/>
          <a:p>
            <a:pPr algn="ctr"/>
            <a:r>
              <a:rPr lang="es-CO" sz="2000" b="1" dirty="0"/>
              <a:t>¿Cuál es la sanción de medios magnéticos?</a:t>
            </a:r>
            <a:endParaRPr lang="es-CO" sz="2000" dirty="0"/>
          </a:p>
        </p:txBody>
      </p:sp>
      <p:sp>
        <p:nvSpPr>
          <p:cNvPr id="3" name="2 Rectángulo"/>
          <p:cNvSpPr/>
          <p:nvPr/>
        </p:nvSpPr>
        <p:spPr>
          <a:xfrm>
            <a:off x="1115616" y="548680"/>
            <a:ext cx="7704856" cy="2031325"/>
          </a:xfrm>
          <a:prstGeom prst="rect">
            <a:avLst/>
          </a:prstGeom>
        </p:spPr>
        <p:txBody>
          <a:bodyPr wrap="square">
            <a:spAutoFit/>
          </a:bodyPr>
          <a:lstStyle/>
          <a:p>
            <a:r>
              <a:rPr lang="es-CO" dirty="0"/>
              <a:t>La sanción por no reportar los medios magnéticos está contemplada en el art. 651 E.T., será hasta el 5% de las sumas sobre las cuales no se informó. Dicho valor no podrá exceder 15.000 UVT ($446.295.000).</a:t>
            </a:r>
          </a:p>
          <a:p>
            <a:endParaRPr lang="es-CO" dirty="0"/>
          </a:p>
          <a:p>
            <a:r>
              <a:rPr lang="es-CO" dirty="0"/>
              <a:t>Cuando no fuere posible establecer la base para tasarla, o la información no tuviere cuantía, será hasta el 5% de los ingresos netos ; si no hay ingresos hasta el 5% del P.B.</a:t>
            </a:r>
          </a:p>
        </p:txBody>
      </p:sp>
      <p:sp>
        <p:nvSpPr>
          <p:cNvPr id="4" name="3 Rectángulo"/>
          <p:cNvSpPr/>
          <p:nvPr/>
        </p:nvSpPr>
        <p:spPr>
          <a:xfrm>
            <a:off x="35496" y="2596842"/>
            <a:ext cx="2232248" cy="400110"/>
          </a:xfrm>
          <a:prstGeom prst="rect">
            <a:avLst/>
          </a:prstGeom>
        </p:spPr>
        <p:txBody>
          <a:bodyPr wrap="square">
            <a:spAutoFit/>
          </a:bodyPr>
          <a:lstStyle/>
          <a:p>
            <a:r>
              <a:rPr lang="es-CO" sz="2000" b="1" dirty="0"/>
              <a:t>Supuesto</a:t>
            </a:r>
            <a:endParaRPr lang="es-CO" sz="2000" dirty="0"/>
          </a:p>
        </p:txBody>
      </p:sp>
      <p:sp>
        <p:nvSpPr>
          <p:cNvPr id="5" name="4 Rectángulo"/>
          <p:cNvSpPr/>
          <p:nvPr/>
        </p:nvSpPr>
        <p:spPr>
          <a:xfrm>
            <a:off x="683568" y="3018692"/>
            <a:ext cx="7920880" cy="646331"/>
          </a:xfrm>
          <a:prstGeom prst="rect">
            <a:avLst/>
          </a:prstGeom>
        </p:spPr>
        <p:txBody>
          <a:bodyPr wrap="square">
            <a:spAutoFit/>
          </a:bodyPr>
          <a:lstStyle/>
          <a:p>
            <a:r>
              <a:rPr lang="es-CO" dirty="0"/>
              <a:t>La información exógena del año 2012 venció en abril 20 de 2013; la declaración de renta del año 2013 se presentó el 14 de abril de 2014.</a:t>
            </a:r>
          </a:p>
        </p:txBody>
      </p:sp>
      <p:sp>
        <p:nvSpPr>
          <p:cNvPr id="6" name="5 Rectángulo"/>
          <p:cNvSpPr/>
          <p:nvPr/>
        </p:nvSpPr>
        <p:spPr>
          <a:xfrm>
            <a:off x="187896" y="4077072"/>
            <a:ext cx="8272536" cy="707886"/>
          </a:xfrm>
          <a:prstGeom prst="rect">
            <a:avLst/>
          </a:prstGeom>
        </p:spPr>
        <p:txBody>
          <a:bodyPr wrap="square">
            <a:spAutoFit/>
          </a:bodyPr>
          <a:lstStyle/>
          <a:p>
            <a:r>
              <a:rPr lang="es-CO" sz="2000" b="1" dirty="0"/>
              <a:t>¿Qué término tiene la DIAN para aplicar la sanción por no reportar los medios magnéticos años 2013?</a:t>
            </a:r>
            <a:endParaRPr lang="es-CO" sz="2000" dirty="0"/>
          </a:p>
        </p:txBody>
      </p:sp>
      <p:sp>
        <p:nvSpPr>
          <p:cNvPr id="7" name="6 Rectángulo"/>
          <p:cNvSpPr/>
          <p:nvPr/>
        </p:nvSpPr>
        <p:spPr>
          <a:xfrm>
            <a:off x="467544" y="4941168"/>
            <a:ext cx="7920880" cy="1477328"/>
          </a:xfrm>
          <a:prstGeom prst="rect">
            <a:avLst/>
          </a:prstGeom>
        </p:spPr>
        <p:txBody>
          <a:bodyPr wrap="square">
            <a:spAutoFit/>
          </a:bodyPr>
          <a:lstStyle/>
          <a:p>
            <a:r>
              <a:rPr lang="es-CO" dirty="0"/>
              <a:t>De conformidad con el art. 638 E.T. la DIAN goza de dos años contados a partir de la presentación de la declaración de renta del año 2013, es decir abril 14 de 2014 a abril 14 de 2016. Es importante señalar, que el término de los dos años no se cuenta a partir del momento en el que el contribuyente incumplió la obligación de reportar medios magnéticos</a:t>
            </a:r>
          </a:p>
        </p:txBody>
      </p:sp>
    </p:spTree>
    <p:extLst>
      <p:ext uri="{BB962C8B-B14F-4D97-AF65-F5344CB8AC3E}">
        <p14:creationId xmlns:p14="http://schemas.microsoft.com/office/powerpoint/2010/main" val="24867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4624"/>
            <a:ext cx="7344816" cy="707886"/>
          </a:xfrm>
          <a:prstGeom prst="rect">
            <a:avLst/>
          </a:prstGeom>
        </p:spPr>
        <p:txBody>
          <a:bodyPr wrap="square">
            <a:spAutoFit/>
          </a:bodyPr>
          <a:lstStyle/>
          <a:p>
            <a:r>
              <a:rPr lang="es-CO" sz="2000" b="1" dirty="0"/>
              <a:t>¿Cuáles son las causales para que la DIAN sancione por libros de contabilidad?</a:t>
            </a:r>
            <a:endParaRPr lang="es-CO" sz="2000" dirty="0"/>
          </a:p>
        </p:txBody>
      </p:sp>
      <p:sp>
        <p:nvSpPr>
          <p:cNvPr id="8" name="Rectangle 1"/>
          <p:cNvSpPr>
            <a:spLocks noChangeArrowheads="1"/>
          </p:cNvSpPr>
          <p:nvPr/>
        </p:nvSpPr>
        <p:spPr bwMode="auto">
          <a:xfrm>
            <a:off x="1043608" y="836712"/>
            <a:ext cx="7704856" cy="2554545"/>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4B4949"/>
                </a:solidFill>
                <a:effectLst/>
                <a:latin typeface="Arial" pitchFamily="34" charset="0"/>
                <a:cs typeface="Arial" pitchFamily="34" charset="0"/>
              </a:rPr>
              <a:t>Habrá lugar a aplicar sanción por libros de contabilidad, en los siguientes casos:</a:t>
            </a:r>
            <a:endParaRPr lang="es-CO" sz="16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4B4949"/>
                </a:solidFill>
                <a:effectLst/>
                <a:latin typeface="Arial" pitchFamily="34" charset="0"/>
                <a:cs typeface="Arial" pitchFamily="34" charset="0"/>
              </a:rPr>
              <a:t>No llevar libros de contabilidad si hubiere obligación de llevarlos,</a:t>
            </a:r>
            <a:r>
              <a:rPr kumimoji="0" lang="es-CO" sz="1600" b="0" i="0" u="none" strike="noStrike" cap="none" normalizeH="0" dirty="0">
                <a:ln>
                  <a:noFill/>
                </a:ln>
                <a:solidFill>
                  <a:srgbClr val="4B4949"/>
                </a:solidFill>
                <a:effectLst/>
                <a:latin typeface="Arial" pitchFamily="34" charset="0"/>
                <a:cs typeface="Arial" pitchFamily="34" charset="0"/>
              </a:rPr>
              <a:t> </a:t>
            </a:r>
            <a:r>
              <a:rPr kumimoji="0" lang="es-CO" sz="1600" b="0" i="0" u="sng" strike="noStrike" cap="none" normalizeH="0" dirty="0">
                <a:ln>
                  <a:noFill/>
                </a:ln>
                <a:solidFill>
                  <a:srgbClr val="FF0000"/>
                </a:solidFill>
                <a:effectLst/>
                <a:latin typeface="Arial" pitchFamily="34" charset="0"/>
                <a:cs typeface="Arial" pitchFamily="34" charset="0"/>
              </a:rPr>
              <a:t>n</a:t>
            </a:r>
            <a:r>
              <a:rPr kumimoji="0" lang="es-CO" sz="1600" b="0" i="0" u="sng" strike="noStrike" cap="none" normalizeH="0" baseline="0" dirty="0">
                <a:ln>
                  <a:noFill/>
                </a:ln>
                <a:solidFill>
                  <a:srgbClr val="FF0000"/>
                </a:solidFill>
                <a:effectLst/>
                <a:latin typeface="Arial" pitchFamily="34" charset="0"/>
                <a:cs typeface="Arial" pitchFamily="34" charset="0"/>
              </a:rPr>
              <a:t>o tener registrados los libros principales de contabilidad si hubiere obligación de registrarlos</a:t>
            </a:r>
            <a:r>
              <a:rPr kumimoji="0" lang="es-CO" sz="1600" b="0" i="0" u="none" strike="noStrike" cap="none" normalizeH="0" baseline="0" dirty="0">
                <a:ln>
                  <a:noFill/>
                </a:ln>
                <a:solidFill>
                  <a:srgbClr val="4B4949"/>
                </a:solidFill>
                <a:effectLst/>
                <a:latin typeface="Arial" pitchFamily="34" charset="0"/>
                <a:cs typeface="Arial" pitchFamily="34" charset="0"/>
              </a:rPr>
              <a:t>, no exhibir los libros de contabilidad cuando las autoridades tributarias lo exigieren,</a:t>
            </a:r>
            <a:r>
              <a:rPr kumimoji="0" lang="es-CO" sz="1600" b="0" i="0" u="none" strike="noStrike" cap="none" normalizeH="0" dirty="0">
                <a:ln>
                  <a:noFill/>
                </a:ln>
                <a:solidFill>
                  <a:srgbClr val="4B4949"/>
                </a:solidFill>
                <a:effectLst/>
                <a:latin typeface="Arial" pitchFamily="34" charset="0"/>
                <a:cs typeface="Arial" pitchFamily="34" charset="0"/>
              </a:rPr>
              <a:t> l</a:t>
            </a:r>
            <a:r>
              <a:rPr kumimoji="0" lang="es-CO" sz="1600" b="0" i="0" u="none" strike="noStrike" cap="none" normalizeH="0" baseline="0" dirty="0">
                <a:ln>
                  <a:noFill/>
                </a:ln>
                <a:solidFill>
                  <a:srgbClr val="4B4949"/>
                </a:solidFill>
                <a:effectLst/>
                <a:latin typeface="Arial" pitchFamily="34" charset="0"/>
                <a:cs typeface="Arial" pitchFamily="34" charset="0"/>
              </a:rPr>
              <a:t>levar doble contabilidad,</a:t>
            </a:r>
            <a:r>
              <a:rPr kumimoji="0" lang="es-CO" sz="1600" b="0" i="0" u="none" strike="noStrike" cap="none" normalizeH="0" dirty="0">
                <a:ln>
                  <a:noFill/>
                </a:ln>
                <a:solidFill>
                  <a:srgbClr val="4B4949"/>
                </a:solidFill>
                <a:effectLst/>
                <a:latin typeface="Arial" pitchFamily="34" charset="0"/>
                <a:cs typeface="Arial" pitchFamily="34" charset="0"/>
              </a:rPr>
              <a:t> n</a:t>
            </a:r>
            <a:r>
              <a:rPr kumimoji="0" lang="es-CO" sz="1600" b="0" i="0" u="none" strike="noStrike" cap="none" normalizeH="0" baseline="0" dirty="0">
                <a:ln>
                  <a:noFill/>
                </a:ln>
                <a:solidFill>
                  <a:srgbClr val="4B4949"/>
                </a:solidFill>
                <a:effectLst/>
                <a:latin typeface="Arial" pitchFamily="34" charset="0"/>
                <a:cs typeface="Arial" pitchFamily="34" charset="0"/>
              </a:rPr>
              <a:t>o llevar los libros de contabilidad en forma que permitan verificar o determinar los factores necesarios para establecer las bases de liquidación de los impuestos o retenciones</a:t>
            </a:r>
            <a:r>
              <a:rPr kumimoji="0" lang="es-CO" sz="1600" b="0" i="0" u="none" strike="noStrike" cap="none" normalizeH="0" dirty="0">
                <a:ln>
                  <a:noFill/>
                </a:ln>
                <a:solidFill>
                  <a:srgbClr val="4B4949"/>
                </a:solidFill>
                <a:effectLst/>
                <a:latin typeface="Arial" pitchFamily="34" charset="0"/>
                <a:cs typeface="Arial" pitchFamily="34" charset="0"/>
              </a:rPr>
              <a:t> y c</a:t>
            </a:r>
            <a:r>
              <a:rPr kumimoji="0" lang="es-CO" sz="1600" b="0" i="0" u="none" strike="noStrike" cap="none" normalizeH="0" baseline="0" dirty="0">
                <a:ln>
                  <a:noFill/>
                </a:ln>
                <a:solidFill>
                  <a:srgbClr val="4B4949"/>
                </a:solidFill>
                <a:effectLst/>
                <a:latin typeface="Arial" pitchFamily="34" charset="0"/>
                <a:cs typeface="Arial" pitchFamily="34" charset="0"/>
              </a:rPr>
              <a:t>uando entre la fecha de las últimas operaciones registradas en los libros, y el último día del mes anterior a aquél en el cual se solicita su exhibición, existan más de cuatro (4) meses de atraso</a:t>
            </a:r>
            <a:r>
              <a:rPr kumimoji="0" lang="es-CO" sz="1600" b="1" i="0" u="none" strike="noStrike" cap="none" normalizeH="0" baseline="0" dirty="0">
                <a:ln>
                  <a:noFill/>
                </a:ln>
                <a:solidFill>
                  <a:srgbClr val="4B4949"/>
                </a:solidFill>
                <a:effectLst/>
                <a:latin typeface="Arial" pitchFamily="34" charset="0"/>
                <a:cs typeface="Arial" pitchFamily="34" charset="0"/>
              </a:rPr>
              <a:t>.</a:t>
            </a:r>
            <a:r>
              <a:rPr lang="es-CO" sz="1600" b="1" dirty="0">
                <a:latin typeface="Arial" pitchFamily="34" charset="0"/>
                <a:cs typeface="Arial" pitchFamily="34" charset="0"/>
              </a:rPr>
              <a:t> Art. 654 E.T</a:t>
            </a:r>
            <a:r>
              <a:rPr lang="es-CO" sz="1600" dirty="0">
                <a:latin typeface="Arial" pitchFamily="34" charset="0"/>
                <a:cs typeface="Arial" pitchFamily="34" charset="0"/>
              </a:rPr>
              <a:t>.</a:t>
            </a:r>
            <a:endParaRPr kumimoji="0" lang="es-CO" sz="1600" b="0" i="0" u="none" strike="noStrike" cap="none" normalizeH="0" baseline="0" dirty="0">
              <a:ln>
                <a:noFill/>
              </a:ln>
              <a:solidFill>
                <a:srgbClr val="4B4949"/>
              </a:solidFill>
              <a:effectLst/>
              <a:latin typeface="Arial" pitchFamily="34" charset="0"/>
              <a:cs typeface="Arial" pitchFamily="34" charset="0"/>
            </a:endParaRPr>
          </a:p>
        </p:txBody>
      </p:sp>
      <p:sp>
        <p:nvSpPr>
          <p:cNvPr id="9" name="8 Rectángulo"/>
          <p:cNvSpPr/>
          <p:nvPr/>
        </p:nvSpPr>
        <p:spPr>
          <a:xfrm>
            <a:off x="107504" y="3789040"/>
            <a:ext cx="4788532" cy="400110"/>
          </a:xfrm>
          <a:prstGeom prst="rect">
            <a:avLst/>
          </a:prstGeom>
        </p:spPr>
        <p:txBody>
          <a:bodyPr wrap="square">
            <a:spAutoFit/>
          </a:bodyPr>
          <a:lstStyle/>
          <a:p>
            <a:r>
              <a:rPr lang="es-CO" sz="2000" b="1" dirty="0"/>
              <a:t>¿Cuál es la base para liquidar la sanción?</a:t>
            </a:r>
            <a:endParaRPr lang="es-CO" sz="2000" dirty="0"/>
          </a:p>
        </p:txBody>
      </p:sp>
      <p:sp>
        <p:nvSpPr>
          <p:cNvPr id="10" name="Rectangle 1"/>
          <p:cNvSpPr>
            <a:spLocks noChangeArrowheads="1"/>
          </p:cNvSpPr>
          <p:nvPr/>
        </p:nvSpPr>
        <p:spPr bwMode="auto">
          <a:xfrm>
            <a:off x="1196008" y="4307612"/>
            <a:ext cx="7704856" cy="1569660"/>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CO" sz="1600" dirty="0">
                <a:latin typeface="Arial" pitchFamily="34" charset="0"/>
                <a:cs typeface="Arial" pitchFamily="34" charset="0"/>
              </a:rPr>
              <a:t>La base para liquidar la sanción por irregularidades en la contabilidad, será el 0,5% del mayor valor entre el P.L. y los ingresos netos del año anterior al de la imposición, sin exceder de 20.000 UVT ($595.060.000)</a:t>
            </a:r>
            <a:r>
              <a:rPr lang="es-CO" sz="1600" b="1" dirty="0">
                <a:latin typeface="Arial" pitchFamily="34" charset="0"/>
                <a:cs typeface="Arial" pitchFamily="34" charset="0"/>
              </a:rPr>
              <a:t> 655 E.T</a:t>
            </a:r>
            <a:r>
              <a:rPr lang="es-CO" sz="1600" dirty="0">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600" b="0" i="0" u="none" strike="noStrike" cap="none" normalizeH="0" baseline="0" dirty="0">
              <a:ln>
                <a:noFill/>
              </a:ln>
              <a:solidFill>
                <a:srgbClr val="4B4949"/>
              </a:solidFill>
              <a:effectLst/>
              <a:latin typeface="Arial" pitchFamily="34" charset="0"/>
              <a:cs typeface="Arial" pitchFamily="34" charset="0"/>
            </a:endParaRPr>
          </a:p>
          <a:p>
            <a:pPr lvl="0" algn="just" fontAlgn="base">
              <a:spcBef>
                <a:spcPct val="0"/>
              </a:spcBef>
              <a:spcAft>
                <a:spcPct val="0"/>
              </a:spcAft>
            </a:pPr>
            <a:r>
              <a:rPr lang="es-CO" sz="1600" dirty="0">
                <a:solidFill>
                  <a:srgbClr val="4B4949"/>
                </a:solidFill>
                <a:latin typeface="Arial" pitchFamily="34" charset="0"/>
                <a:cs typeface="Arial" pitchFamily="34" charset="0"/>
              </a:rPr>
              <a:t>La sanción se reduce a la mitad si con ocasión al pliego de cargos el contribuyente la acepta y al 75% en la resolución sanción. </a:t>
            </a:r>
            <a:r>
              <a:rPr lang="es-CO" sz="1600" b="1" dirty="0">
                <a:latin typeface="Arial" pitchFamily="34" charset="0"/>
                <a:cs typeface="Arial" pitchFamily="34" charset="0"/>
              </a:rPr>
              <a:t>656 E.T</a:t>
            </a:r>
            <a:r>
              <a:rPr lang="es-CO" sz="1600" dirty="0">
                <a:latin typeface="Arial" pitchFamily="34" charset="0"/>
                <a:cs typeface="Arial" pitchFamily="34" charset="0"/>
              </a:rPr>
              <a:t>.</a:t>
            </a:r>
            <a:endParaRPr lang="es-CO" sz="1600" dirty="0">
              <a:solidFill>
                <a:srgbClr val="4B4949"/>
              </a:solidFill>
              <a:latin typeface="Arial" pitchFamily="34" charset="0"/>
              <a:cs typeface="Arial" pitchFamily="34" charset="0"/>
            </a:endParaRPr>
          </a:p>
        </p:txBody>
      </p:sp>
    </p:spTree>
    <p:extLst>
      <p:ext uri="{BB962C8B-B14F-4D97-AF65-F5344CB8AC3E}">
        <p14:creationId xmlns:p14="http://schemas.microsoft.com/office/powerpoint/2010/main" val="2252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311151"/>
            <a:ext cx="7560840" cy="584775"/>
          </a:xfrm>
          <a:prstGeom prst="rect">
            <a:avLst/>
          </a:prstGeom>
        </p:spPr>
        <p:txBody>
          <a:bodyPr wrap="square">
            <a:spAutoFit/>
          </a:bodyPr>
          <a:lstStyle/>
          <a:p>
            <a:pPr algn="ctr"/>
            <a:r>
              <a:rPr lang="es-CO" sz="3200" b="1" dirty="0">
                <a:hlinkClick r:id="rId2"/>
              </a:rPr>
              <a:t>¿Qué es el RUT?</a:t>
            </a:r>
            <a:endParaRPr lang="es-CO" sz="3200" dirty="0"/>
          </a:p>
        </p:txBody>
      </p:sp>
      <p:sp>
        <p:nvSpPr>
          <p:cNvPr id="5" name="4 Rectángulo"/>
          <p:cNvSpPr/>
          <p:nvPr/>
        </p:nvSpPr>
        <p:spPr>
          <a:xfrm>
            <a:off x="899592" y="2348880"/>
            <a:ext cx="7560840" cy="2554545"/>
          </a:xfrm>
          <a:prstGeom prst="rect">
            <a:avLst/>
          </a:prstGeom>
        </p:spPr>
        <p:txBody>
          <a:bodyPr wrap="square">
            <a:spAutoFit/>
          </a:bodyPr>
          <a:lstStyle/>
          <a:p>
            <a:pPr algn="just"/>
            <a:r>
              <a:rPr lang="es-CO" sz="2000" dirty="0"/>
              <a:t>``El Registro Único Tributario -RUT- constituye el mecanismo único para </a:t>
            </a:r>
            <a:r>
              <a:rPr lang="es-CO" sz="2000" b="1" u="sng" dirty="0">
                <a:solidFill>
                  <a:srgbClr val="FF0000"/>
                </a:solidFill>
              </a:rPr>
              <a:t>identificar</a:t>
            </a:r>
            <a:r>
              <a:rPr lang="es-CO" sz="2000" dirty="0"/>
              <a:t>, </a:t>
            </a:r>
            <a:r>
              <a:rPr lang="es-CO" sz="2000" b="1" u="sng" dirty="0">
                <a:solidFill>
                  <a:srgbClr val="FF0000"/>
                </a:solidFill>
              </a:rPr>
              <a:t>ubicar</a:t>
            </a:r>
            <a:r>
              <a:rPr lang="es-CO" sz="2000" dirty="0"/>
              <a:t> y </a:t>
            </a:r>
            <a:r>
              <a:rPr lang="es-CO" sz="2000" b="1" u="sng" dirty="0">
                <a:solidFill>
                  <a:srgbClr val="FF0000"/>
                </a:solidFill>
              </a:rPr>
              <a:t>clasificar</a:t>
            </a:r>
            <a:r>
              <a:rPr lang="es-CO" sz="2000" dirty="0"/>
              <a:t> a las personas y entidades que tengan la calidad de contribuyentes declarantes del impuesto de renta y no contribuyentes declarantes de ingresos y patrimonio, los responsables del régimen común, los pertenecientes al régimen simplificado, los agentes retenedores, los importadores, exportadores y demás usuarios aduaneros; y los demás sujetos de obligaciones administradas por la Dirección de Impuestos y Aduanas Nacionales - DIAN.``</a:t>
            </a:r>
          </a:p>
        </p:txBody>
      </p:sp>
      <p:sp>
        <p:nvSpPr>
          <p:cNvPr id="3" name="2 Rectángulo"/>
          <p:cNvSpPr/>
          <p:nvPr/>
        </p:nvSpPr>
        <p:spPr>
          <a:xfrm>
            <a:off x="360040" y="6084004"/>
            <a:ext cx="8316416" cy="276999"/>
          </a:xfrm>
          <a:prstGeom prst="rect">
            <a:avLst/>
          </a:prstGeom>
        </p:spPr>
        <p:txBody>
          <a:bodyPr wrap="square">
            <a:spAutoFit/>
          </a:bodyPr>
          <a:lstStyle/>
          <a:p>
            <a:r>
              <a:rPr lang="es-CO" sz="1200" dirty="0">
                <a:hlinkClick r:id="rId3"/>
              </a:rPr>
              <a:t>http://www.dian.gov.co/descargas/ayuda/guia_rut/content/Generalidades1.htm#1</a:t>
            </a:r>
            <a:endParaRPr lang="es-CO" sz="1200" dirty="0"/>
          </a:p>
        </p:txBody>
      </p:sp>
    </p:spTree>
    <p:extLst>
      <p:ext uri="{BB962C8B-B14F-4D97-AF65-F5344CB8AC3E}">
        <p14:creationId xmlns:p14="http://schemas.microsoft.com/office/powerpoint/2010/main" val="21577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4624"/>
            <a:ext cx="7344816" cy="707886"/>
          </a:xfrm>
          <a:prstGeom prst="rect">
            <a:avLst/>
          </a:prstGeom>
        </p:spPr>
        <p:txBody>
          <a:bodyPr wrap="square">
            <a:spAutoFit/>
          </a:bodyPr>
          <a:lstStyle/>
          <a:p>
            <a:r>
              <a:rPr lang="es-CO" sz="2000" b="1" dirty="0"/>
              <a:t>¿Qué término tiene el contribuyente para poner a disposición los libros de contabilidad cuando el funcionario DIAN lo solicita?</a:t>
            </a:r>
            <a:endParaRPr lang="es-CO" sz="2000" dirty="0"/>
          </a:p>
        </p:txBody>
      </p:sp>
      <p:sp>
        <p:nvSpPr>
          <p:cNvPr id="8" name="Rectangle 1"/>
          <p:cNvSpPr>
            <a:spLocks noChangeArrowheads="1"/>
          </p:cNvSpPr>
          <p:nvPr/>
        </p:nvSpPr>
        <p:spPr bwMode="auto">
          <a:xfrm>
            <a:off x="1043608" y="1052736"/>
            <a:ext cx="7704856" cy="1815882"/>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chemeClr val="tx1">
                    <a:lumMod val="95000"/>
                    <a:lumOff val="5000"/>
                  </a:schemeClr>
                </a:solidFill>
                <a:effectLst/>
                <a:latin typeface="Arial" pitchFamily="34" charset="0"/>
                <a:cs typeface="Arial" pitchFamily="34" charset="0"/>
              </a:rPr>
              <a:t>El art. 2 del Decreto 1354/1987, indica:</a:t>
            </a:r>
          </a:p>
          <a:p>
            <a:pPr marL="0" marR="0" lvl="0" indent="0" algn="just" defTabSz="914400" rtl="0" eaLnBrk="1" fontAlgn="base" latinLnBrk="0" hangingPunct="1">
              <a:lnSpc>
                <a:spcPct val="100000"/>
              </a:lnSpc>
              <a:spcBef>
                <a:spcPct val="0"/>
              </a:spcBef>
              <a:spcAft>
                <a:spcPct val="0"/>
              </a:spcAft>
              <a:buClrTx/>
              <a:buSzTx/>
              <a:buFontTx/>
              <a:buNone/>
              <a:tabLst/>
            </a:pPr>
            <a:endParaRPr lang="es-CO" sz="1600" dirty="0">
              <a:solidFill>
                <a:schemeClr val="tx1">
                  <a:lumMod val="95000"/>
                  <a:lumOff val="5000"/>
                </a:schemeClr>
              </a:solidFill>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lphaUcPeriod"/>
              <a:tabLst/>
            </a:pPr>
            <a:r>
              <a:rPr kumimoji="0" lang="es-CO" sz="1600" b="0" i="0" u="none" strike="noStrike" cap="none" normalizeH="0" baseline="0" dirty="0">
                <a:ln>
                  <a:noFill/>
                </a:ln>
                <a:solidFill>
                  <a:schemeClr val="tx1">
                    <a:lumMod val="95000"/>
                    <a:lumOff val="5000"/>
                  </a:schemeClr>
                </a:solidFill>
                <a:effectLst/>
                <a:latin typeface="Arial" pitchFamily="34" charset="0"/>
                <a:cs typeface="Arial" pitchFamily="34" charset="0"/>
              </a:rPr>
              <a:t>Cuando</a:t>
            </a:r>
            <a:r>
              <a:rPr kumimoji="0" lang="es-CO" sz="1600" b="0" i="0" u="none" strike="noStrike" cap="none" normalizeH="0" dirty="0">
                <a:ln>
                  <a:noFill/>
                </a:ln>
                <a:solidFill>
                  <a:schemeClr val="tx1">
                    <a:lumMod val="95000"/>
                    <a:lumOff val="5000"/>
                  </a:schemeClr>
                </a:solidFill>
                <a:effectLst/>
                <a:latin typeface="Arial" pitchFamily="34" charset="0"/>
                <a:cs typeface="Arial" pitchFamily="34" charset="0"/>
              </a:rPr>
              <a:t> la solicitud se realiza por correo, el plazo será de 8 días hábiles</a:t>
            </a:r>
          </a:p>
          <a:p>
            <a:pPr marL="342900" marR="0" lvl="0" indent="-342900" algn="just" defTabSz="914400" rtl="0" eaLnBrk="1" fontAlgn="base" latinLnBrk="0" hangingPunct="1">
              <a:lnSpc>
                <a:spcPct val="100000"/>
              </a:lnSpc>
              <a:spcBef>
                <a:spcPct val="0"/>
              </a:spcBef>
              <a:spcAft>
                <a:spcPct val="0"/>
              </a:spcAft>
              <a:buClrTx/>
              <a:buSzTx/>
              <a:buFont typeface="+mj-lt"/>
              <a:buAutoNum type="alphaUcPeriod"/>
              <a:tabLst/>
            </a:pPr>
            <a:r>
              <a:rPr lang="es-CO" sz="1600" baseline="0" dirty="0">
                <a:solidFill>
                  <a:schemeClr val="tx1">
                    <a:lumMod val="95000"/>
                    <a:lumOff val="5000"/>
                  </a:schemeClr>
                </a:solidFill>
                <a:latin typeface="Arial" pitchFamily="34" charset="0"/>
                <a:cs typeface="Arial" pitchFamily="34" charset="0"/>
              </a:rPr>
              <a:t>Cuando</a:t>
            </a:r>
            <a:r>
              <a:rPr lang="es-CO" sz="1600" dirty="0">
                <a:solidFill>
                  <a:schemeClr val="tx1">
                    <a:lumMod val="95000"/>
                    <a:lumOff val="5000"/>
                  </a:schemeClr>
                </a:solidFill>
                <a:latin typeface="Arial" pitchFamily="34" charset="0"/>
                <a:cs typeface="Arial" pitchFamily="34" charset="0"/>
              </a:rPr>
              <a:t> la solicitud sea personal (por escrito) el plazo será de 5 días hábiles.</a:t>
            </a:r>
          </a:p>
          <a:p>
            <a:pPr marL="342900" marR="0" lvl="0" indent="-342900" algn="just" defTabSz="914400" rtl="0" eaLnBrk="1" fontAlgn="base" latinLnBrk="0" hangingPunct="1">
              <a:lnSpc>
                <a:spcPct val="100000"/>
              </a:lnSpc>
              <a:spcBef>
                <a:spcPct val="0"/>
              </a:spcBef>
              <a:spcAft>
                <a:spcPct val="0"/>
              </a:spcAft>
              <a:buClrTx/>
              <a:buSzTx/>
              <a:buFont typeface="+mj-lt"/>
              <a:buAutoNum type="alphaUcPeriod"/>
              <a:tabLst/>
            </a:pPr>
            <a:r>
              <a:rPr kumimoji="0" lang="es-CO" sz="1600" b="0" i="0" u="none" strike="noStrike" cap="none" normalizeH="0" baseline="0" dirty="0">
                <a:ln>
                  <a:noFill/>
                </a:ln>
                <a:solidFill>
                  <a:schemeClr val="tx1">
                    <a:lumMod val="95000"/>
                    <a:lumOff val="5000"/>
                  </a:schemeClr>
                </a:solidFill>
                <a:effectLst/>
                <a:latin typeface="Arial" pitchFamily="34" charset="0"/>
                <a:cs typeface="Arial" pitchFamily="34" charset="0"/>
              </a:rPr>
              <a:t>Cuando</a:t>
            </a:r>
            <a:r>
              <a:rPr kumimoji="0" lang="es-CO" sz="1600" b="0" i="0" u="none" strike="noStrike" cap="none" normalizeH="0" dirty="0">
                <a:ln>
                  <a:noFill/>
                </a:ln>
                <a:solidFill>
                  <a:schemeClr val="tx1">
                    <a:lumMod val="95000"/>
                    <a:lumOff val="5000"/>
                  </a:schemeClr>
                </a:solidFill>
                <a:effectLst/>
                <a:latin typeface="Arial" pitchFamily="34" charset="0"/>
                <a:cs typeface="Arial" pitchFamily="34" charset="0"/>
              </a:rPr>
              <a:t> se trate de prácticas de pruebas originadas en el trámite de solicitud de devolución del </a:t>
            </a:r>
            <a:r>
              <a:rPr kumimoji="0" lang="es-CO" sz="1600" b="0" i="0" u="none" strike="noStrike" cap="none" normalizeH="0" dirty="0" err="1">
                <a:ln>
                  <a:noFill/>
                </a:ln>
                <a:solidFill>
                  <a:schemeClr val="tx1">
                    <a:lumMod val="95000"/>
                    <a:lumOff val="5000"/>
                  </a:schemeClr>
                </a:solidFill>
                <a:effectLst/>
                <a:latin typeface="Arial" pitchFamily="34" charset="0"/>
                <a:cs typeface="Arial" pitchFamily="34" charset="0"/>
              </a:rPr>
              <a:t>Iva</a:t>
            </a:r>
            <a:r>
              <a:rPr lang="es-CO" sz="1600" dirty="0">
                <a:solidFill>
                  <a:schemeClr val="tx1">
                    <a:lumMod val="95000"/>
                    <a:lumOff val="5000"/>
                  </a:schemeClr>
                </a:solidFill>
                <a:latin typeface="Arial" pitchFamily="34" charset="0"/>
                <a:cs typeface="Arial" pitchFamily="34" charset="0"/>
              </a:rPr>
              <a:t>, el contribuyente deberá exhibir los libros a más tardar el día hábil siguiente.</a:t>
            </a:r>
            <a:endParaRPr kumimoji="0" lang="es-CO"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
        <p:nvSpPr>
          <p:cNvPr id="3" name="2 Rectángulo"/>
          <p:cNvSpPr/>
          <p:nvPr/>
        </p:nvSpPr>
        <p:spPr>
          <a:xfrm>
            <a:off x="216024" y="3410997"/>
            <a:ext cx="7956376" cy="369332"/>
          </a:xfrm>
          <a:prstGeom prst="rect">
            <a:avLst/>
          </a:prstGeom>
        </p:spPr>
        <p:txBody>
          <a:bodyPr wrap="square">
            <a:spAutoFit/>
          </a:bodyPr>
          <a:lstStyle/>
          <a:p>
            <a:r>
              <a:rPr lang="es-CO" b="1" dirty="0"/>
              <a:t>¿Cuál es la sanción por expedir facturaras sin el cumplimiento de los requisitos?</a:t>
            </a:r>
            <a:endParaRPr lang="es-CO" dirty="0"/>
          </a:p>
        </p:txBody>
      </p:sp>
      <p:sp>
        <p:nvSpPr>
          <p:cNvPr id="7" name="Rectangle 1"/>
          <p:cNvSpPr>
            <a:spLocks noChangeArrowheads="1"/>
          </p:cNvSpPr>
          <p:nvPr/>
        </p:nvSpPr>
        <p:spPr bwMode="auto">
          <a:xfrm>
            <a:off x="971600" y="4140369"/>
            <a:ext cx="7704856" cy="584775"/>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CO" sz="1600" dirty="0">
                <a:solidFill>
                  <a:schemeClr val="tx1">
                    <a:lumMod val="95000"/>
                    <a:lumOff val="5000"/>
                  </a:schemeClr>
                </a:solidFill>
                <a:latin typeface="Arial" pitchFamily="34" charset="0"/>
                <a:cs typeface="Arial" pitchFamily="34" charset="0"/>
              </a:rPr>
              <a:t>El art. 652 E.T. fija una sanción del 1% del valor de las operaciones facturadas sin el cumplimiento de los requisitos legales, sin exceder de 950 UVT ($28.265.000) </a:t>
            </a:r>
            <a:endParaRPr kumimoji="0" lang="es-CO"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0333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3" grpId="0"/>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88375" y="188640"/>
            <a:ext cx="3978188" cy="369332"/>
          </a:xfrm>
          <a:prstGeom prst="rect">
            <a:avLst/>
          </a:prstGeom>
        </p:spPr>
        <p:txBody>
          <a:bodyPr wrap="square">
            <a:spAutoFit/>
          </a:bodyPr>
          <a:lstStyle/>
          <a:p>
            <a:r>
              <a:rPr lang="es-CO" b="1" dirty="0"/>
              <a:t>¿Cuál es la sanción por no facturar?</a:t>
            </a:r>
            <a:endParaRPr lang="es-CO" dirty="0"/>
          </a:p>
        </p:txBody>
      </p:sp>
      <p:sp>
        <p:nvSpPr>
          <p:cNvPr id="7" name="Rectangle 1"/>
          <p:cNvSpPr>
            <a:spLocks noChangeArrowheads="1"/>
          </p:cNvSpPr>
          <p:nvPr/>
        </p:nvSpPr>
        <p:spPr bwMode="auto">
          <a:xfrm>
            <a:off x="1114135" y="764704"/>
            <a:ext cx="7704856" cy="1569660"/>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CO" sz="1600" dirty="0">
                <a:solidFill>
                  <a:schemeClr val="tx1">
                    <a:lumMod val="95000"/>
                    <a:lumOff val="5000"/>
                  </a:schemeClr>
                </a:solidFill>
                <a:latin typeface="Arial" pitchFamily="34" charset="0"/>
                <a:cs typeface="Arial" pitchFamily="34" charset="0"/>
              </a:rPr>
              <a:t>Se impondrá una sanción de clausura del establecimiento cuando:</a:t>
            </a:r>
          </a:p>
          <a:p>
            <a:pPr marL="0" marR="0" lvl="0" indent="0" algn="just" defTabSz="914400" rtl="0" eaLnBrk="1" fontAlgn="base" latinLnBrk="0" hangingPunct="1">
              <a:lnSpc>
                <a:spcPct val="100000"/>
              </a:lnSpc>
              <a:spcBef>
                <a:spcPct val="0"/>
              </a:spcBef>
              <a:spcAft>
                <a:spcPct val="0"/>
              </a:spcAft>
              <a:buClrTx/>
              <a:buSzTx/>
              <a:buFontTx/>
              <a:buNone/>
              <a:tabLst/>
            </a:pPr>
            <a:endParaRPr lang="es-CO" sz="1600" dirty="0">
              <a:solidFill>
                <a:schemeClr val="tx1">
                  <a:lumMod val="95000"/>
                  <a:lumOff val="5000"/>
                </a:schemeClr>
              </a:solidFill>
              <a:latin typeface="Arial"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pPr>
            <a:r>
              <a:rPr lang="es-CO" sz="1600" dirty="0">
                <a:solidFill>
                  <a:schemeClr val="tx1">
                    <a:lumMod val="95000"/>
                    <a:lumOff val="5000"/>
                  </a:schemeClr>
                </a:solidFill>
                <a:latin typeface="Arial" pitchFamily="34" charset="0"/>
                <a:cs typeface="Arial" pitchFamily="34" charset="0"/>
              </a:rPr>
              <a:t>Cuando no se expida la factura o se haga sin el cumplimiento de los requisitos, cuando se lleve doble contabilidad, doble facturación o que la facturación no se encuentre registrada en la contabilidad, se aplicará clausura del establecimiento por 3 días hábiles; si incurre nuevamente, la clausura será de 10 días calendario.</a:t>
            </a:r>
          </a:p>
        </p:txBody>
      </p:sp>
      <p:sp>
        <p:nvSpPr>
          <p:cNvPr id="6" name="5 Rectángulo"/>
          <p:cNvSpPr/>
          <p:nvPr/>
        </p:nvSpPr>
        <p:spPr>
          <a:xfrm>
            <a:off x="35496" y="2627620"/>
            <a:ext cx="6671585" cy="369332"/>
          </a:xfrm>
          <a:prstGeom prst="rect">
            <a:avLst/>
          </a:prstGeom>
        </p:spPr>
        <p:txBody>
          <a:bodyPr wrap="square">
            <a:spAutoFit/>
          </a:bodyPr>
          <a:lstStyle/>
          <a:p>
            <a:r>
              <a:rPr lang="es-CO" b="1" dirty="0"/>
              <a:t>¿Cuáles son las sanciones relacionadas con el RUT?</a:t>
            </a:r>
            <a:endParaRPr lang="es-CO" dirty="0"/>
          </a:p>
        </p:txBody>
      </p:sp>
      <p:sp>
        <p:nvSpPr>
          <p:cNvPr id="9" name="Rectangle 1"/>
          <p:cNvSpPr>
            <a:spLocks noChangeArrowheads="1"/>
          </p:cNvSpPr>
          <p:nvPr/>
        </p:nvSpPr>
        <p:spPr bwMode="auto">
          <a:xfrm>
            <a:off x="1043608" y="3160127"/>
            <a:ext cx="7704856" cy="3293209"/>
          </a:xfrm>
          <a:prstGeom prst="rect">
            <a:avLst/>
          </a:prstGeom>
          <a:noFill/>
          <a:ln>
            <a:solidFill>
              <a:srgbClr val="6699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CO" sz="1600" dirty="0">
                <a:solidFill>
                  <a:schemeClr val="tx1">
                    <a:lumMod val="95000"/>
                    <a:lumOff val="5000"/>
                  </a:schemeClr>
                </a:solidFill>
                <a:latin typeface="Arial" pitchFamily="34" charset="0"/>
                <a:cs typeface="Arial" pitchFamily="34" charset="0"/>
              </a:rPr>
              <a:t>El art. </a:t>
            </a:r>
            <a:r>
              <a:rPr lang="es-CO" sz="1600" b="1" dirty="0">
                <a:solidFill>
                  <a:schemeClr val="tx1">
                    <a:lumMod val="95000"/>
                    <a:lumOff val="5000"/>
                  </a:schemeClr>
                </a:solidFill>
                <a:latin typeface="Arial" pitchFamily="34" charset="0"/>
                <a:cs typeface="Arial" pitchFamily="34" charset="0"/>
              </a:rPr>
              <a:t>658-3 E.T</a:t>
            </a:r>
            <a:r>
              <a:rPr lang="es-CO" sz="1600" dirty="0">
                <a:solidFill>
                  <a:schemeClr val="tx1">
                    <a:lumMod val="95000"/>
                    <a:lumOff val="5000"/>
                  </a:schemeClr>
                </a:solidFill>
                <a:latin typeface="Arial" pitchFamily="34" charset="0"/>
                <a:cs typeface="Arial" pitchFamily="34" charset="0"/>
              </a:rPr>
              <a:t>. regula las sanciones relativas con el RUT</a:t>
            </a:r>
          </a:p>
          <a:p>
            <a:pPr marL="0" marR="0" lvl="0" indent="0" algn="just" defTabSz="914400" rtl="0" eaLnBrk="1" fontAlgn="base" latinLnBrk="0" hangingPunct="1">
              <a:lnSpc>
                <a:spcPct val="100000"/>
              </a:lnSpc>
              <a:spcBef>
                <a:spcPct val="0"/>
              </a:spcBef>
              <a:spcAft>
                <a:spcPct val="0"/>
              </a:spcAft>
              <a:buClrTx/>
              <a:buSzTx/>
              <a:buFontTx/>
              <a:buNone/>
              <a:tabLst/>
            </a:pPr>
            <a:endParaRPr lang="es-CO" sz="1600" dirty="0">
              <a:solidFill>
                <a:schemeClr val="tx1">
                  <a:lumMod val="95000"/>
                  <a:lumOff val="5000"/>
                </a:schemeClr>
              </a:solidFill>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es-CO" sz="1600" dirty="0">
                <a:solidFill>
                  <a:schemeClr val="tx1">
                    <a:lumMod val="95000"/>
                    <a:lumOff val="5000"/>
                  </a:schemeClr>
                </a:solidFill>
                <a:latin typeface="Arial" pitchFamily="34" charset="0"/>
                <a:cs typeface="Arial" pitchFamily="34" charset="0"/>
              </a:rPr>
              <a:t>Por no inscribirse antes del inicio de la actividad, cierre del establecimiento por 1 día por cada mes o fracción de mes por retardo en la inscripción o a una multa de 1 UVT por día de retraso.</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es-CO" sz="1600" dirty="0">
                <a:solidFill>
                  <a:schemeClr val="tx1">
                    <a:lumMod val="95000"/>
                    <a:lumOff val="5000"/>
                  </a:schemeClr>
                </a:solidFill>
                <a:latin typeface="Arial" pitchFamily="34" charset="0"/>
                <a:cs typeface="Arial" pitchFamily="34" charset="0"/>
              </a:rPr>
              <a:t>Clausura de 3 días para el régimen simplificado por no exhibir el RUT en un lugar visible.</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es-CO" sz="1600" dirty="0">
                <a:solidFill>
                  <a:schemeClr val="tx1">
                    <a:lumMod val="95000"/>
                    <a:lumOff val="5000"/>
                  </a:schemeClr>
                </a:solidFill>
                <a:latin typeface="Arial" pitchFamily="34" charset="0"/>
                <a:cs typeface="Arial" pitchFamily="34" charset="0"/>
              </a:rPr>
              <a:t>Cuando no se actualice la información dentro del mes siguiente al hecho que genera la actualización, la sanción será de 1 UVT por cada día de retraso. Cuando la desactualización corresponde a dirección o actividad económica, la sanción será de 2 UVT por cada día de retraso.</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es-CO" sz="1600" dirty="0">
                <a:solidFill>
                  <a:schemeClr val="tx1">
                    <a:lumMod val="95000"/>
                    <a:lumOff val="5000"/>
                  </a:schemeClr>
                </a:solidFill>
                <a:latin typeface="Arial" pitchFamily="34" charset="0"/>
                <a:cs typeface="Arial" pitchFamily="34" charset="0"/>
              </a:rPr>
              <a:t>Por informar datos falso, equivocados o herrados, la sanción es de 100 UVT</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lang="es-CO" sz="16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7136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6"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196752"/>
            <a:ext cx="7848872" cy="707886"/>
          </a:xfrm>
          <a:prstGeom prst="rect">
            <a:avLst/>
          </a:prstGeom>
        </p:spPr>
        <p:txBody>
          <a:bodyPr wrap="square">
            <a:spAutoFit/>
          </a:bodyPr>
          <a:lstStyle/>
          <a:p>
            <a:r>
              <a:rPr lang="es-CO" sz="2000" b="1" dirty="0">
                <a:latin typeface="Arial" pitchFamily="34" charset="0"/>
                <a:cs typeface="Arial" pitchFamily="34" charset="0"/>
              </a:rPr>
              <a:t>¿Cuál es la sanción por expedir una factura de venta sin resolución de facturación o si la misma se encuentra vencida?</a:t>
            </a:r>
            <a:endParaRPr lang="es-CO" sz="2000" dirty="0">
              <a:latin typeface="Arial" pitchFamily="34" charset="0"/>
              <a:cs typeface="Arial" pitchFamily="34" charset="0"/>
            </a:endParaRPr>
          </a:p>
        </p:txBody>
      </p:sp>
      <p:sp>
        <p:nvSpPr>
          <p:cNvPr id="4" name="3 Rectángulo"/>
          <p:cNvSpPr/>
          <p:nvPr/>
        </p:nvSpPr>
        <p:spPr>
          <a:xfrm>
            <a:off x="899592" y="2636912"/>
            <a:ext cx="7632848" cy="2031325"/>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Aunque en el artículo 617 E.T. no contempla dentro de sus requisitos la inclusión en la factura de  la resolución de autorización de facturación, sí lo exige la </a:t>
            </a:r>
            <a:r>
              <a:rPr lang="es-CO" b="1" u="sng" dirty="0">
                <a:latin typeface="Arial" pitchFamily="34" charset="0"/>
                <a:cs typeface="Arial" pitchFamily="34" charset="0"/>
              </a:rPr>
              <a:t>Resolución 3878 de 1996.</a:t>
            </a:r>
            <a:endParaRPr lang="es-CO" b="1" dirty="0">
              <a:latin typeface="Arial" pitchFamily="34" charset="0"/>
              <a:cs typeface="Arial" pitchFamily="34" charset="0"/>
            </a:endParaRPr>
          </a:p>
          <a:p>
            <a:pPr algn="just"/>
            <a:r>
              <a:rPr lang="es-CO" dirty="0">
                <a:latin typeface="Arial" pitchFamily="34" charset="0"/>
                <a:cs typeface="Arial" pitchFamily="34" charset="0"/>
              </a:rPr>
              <a:t> </a:t>
            </a:r>
          </a:p>
          <a:p>
            <a:pPr algn="just"/>
            <a:r>
              <a:rPr lang="es-CO" dirty="0">
                <a:latin typeface="Arial" pitchFamily="34" charset="0"/>
                <a:cs typeface="Arial" pitchFamily="34" charset="0"/>
              </a:rPr>
              <a:t>Señala el art. 684-2 del E.T. que la sanción por este tipo de conductas es la establecida en el art. 657 E.T., es decir, la clausura del establecimiento por 3 días.</a:t>
            </a:r>
          </a:p>
        </p:txBody>
      </p:sp>
    </p:spTree>
    <p:extLst>
      <p:ext uri="{BB962C8B-B14F-4D97-AF65-F5344CB8AC3E}">
        <p14:creationId xmlns:p14="http://schemas.microsoft.com/office/powerpoint/2010/main" val="42925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1052736"/>
            <a:ext cx="8604448" cy="1015663"/>
          </a:xfrm>
          <a:prstGeom prst="rect">
            <a:avLst/>
          </a:prstGeom>
        </p:spPr>
        <p:txBody>
          <a:bodyPr wrap="square">
            <a:spAutoFit/>
          </a:bodyPr>
          <a:lstStyle/>
          <a:p>
            <a:r>
              <a:rPr lang="es-CO" sz="2000" b="1" dirty="0">
                <a:latin typeface="Arial" pitchFamily="34" charset="0"/>
                <a:cs typeface="Arial" pitchFamily="34" charset="0"/>
              </a:rPr>
              <a:t>¿Se pueden deducir en la declaración de renta los costos o gastos cuyas facturas no tengan resolución de facturación o si la tienen la misma está vencida al momento de su expedición?</a:t>
            </a:r>
          </a:p>
        </p:txBody>
      </p:sp>
      <p:sp>
        <p:nvSpPr>
          <p:cNvPr id="8" name="7 Rectángulo"/>
          <p:cNvSpPr/>
          <p:nvPr/>
        </p:nvSpPr>
        <p:spPr>
          <a:xfrm>
            <a:off x="1187624" y="2787893"/>
            <a:ext cx="7404605" cy="2862322"/>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Para quien la recibe no hay ninguna consecuencia negativa, por cuanto la factura expedida sin resolución de facturación o con la resolución vencida, no afecta en nada la validez de la factura como título valor o como soporte para la procedencia de los costos o deducciones representados en la factura expedida con esta falencia. </a:t>
            </a:r>
          </a:p>
          <a:p>
            <a:pPr algn="just"/>
            <a:endParaRPr lang="es-CO" dirty="0">
              <a:latin typeface="Arial" pitchFamily="34" charset="0"/>
              <a:cs typeface="Arial" pitchFamily="34" charset="0"/>
            </a:endParaRPr>
          </a:p>
          <a:p>
            <a:pPr algn="just"/>
            <a:r>
              <a:rPr lang="es-CO" dirty="0">
                <a:latin typeface="Arial" pitchFamily="34" charset="0"/>
                <a:cs typeface="Arial" pitchFamily="34" charset="0"/>
              </a:rPr>
              <a:t>Esto debido que la ley, para la procedencia de costos y deducciones,  </a:t>
            </a:r>
            <a:r>
              <a:rPr lang="es-CO" b="1" u="sng" dirty="0">
                <a:latin typeface="Arial" pitchFamily="34" charset="0"/>
                <a:cs typeface="Arial" pitchFamily="34" charset="0"/>
              </a:rPr>
              <a:t>sólo exige al poseedor de la factura, que esta cumpla con los requisitos contemplados en el artículo 771-2</a:t>
            </a:r>
            <a:r>
              <a:rPr lang="es-CO" dirty="0">
                <a:latin typeface="Arial" pitchFamily="34" charset="0"/>
                <a:cs typeface="Arial" pitchFamily="34" charset="0"/>
              </a:rPr>
              <a:t>, y en esos requisitos no figura la resolución de facturación.</a:t>
            </a:r>
          </a:p>
        </p:txBody>
      </p:sp>
    </p:spTree>
    <p:extLst>
      <p:ext uri="{BB962C8B-B14F-4D97-AF65-F5344CB8AC3E}">
        <p14:creationId xmlns:p14="http://schemas.microsoft.com/office/powerpoint/2010/main" val="27421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488866"/>
            <a:ext cx="7056784" cy="707886"/>
          </a:xfrm>
          <a:prstGeom prst="rect">
            <a:avLst/>
          </a:prstGeom>
        </p:spPr>
        <p:txBody>
          <a:bodyPr wrap="square">
            <a:spAutoFit/>
          </a:bodyPr>
          <a:lstStyle/>
          <a:p>
            <a:r>
              <a:rPr lang="es-CO" sz="2000" b="1" dirty="0">
                <a:latin typeface="Arial" pitchFamily="34" charset="0"/>
                <a:cs typeface="Arial" pitchFamily="34" charset="0"/>
              </a:rPr>
              <a:t>¿Quiénes no están obligados a expedir la factura de venta con resolución de facturación?</a:t>
            </a:r>
            <a:endParaRPr lang="es-CO" sz="2000" dirty="0">
              <a:latin typeface="Arial" pitchFamily="34" charset="0"/>
              <a:cs typeface="Arial" pitchFamily="34" charset="0"/>
            </a:endParaRPr>
          </a:p>
        </p:txBody>
      </p:sp>
      <p:sp>
        <p:nvSpPr>
          <p:cNvPr id="3" name="2 Rectángulo"/>
          <p:cNvSpPr/>
          <p:nvPr/>
        </p:nvSpPr>
        <p:spPr>
          <a:xfrm>
            <a:off x="899592" y="1772816"/>
            <a:ext cx="7848872" cy="3139321"/>
          </a:xfrm>
          <a:prstGeom prst="rect">
            <a:avLst/>
          </a:prstGeom>
          <a:ln>
            <a:solidFill>
              <a:srgbClr val="669900"/>
            </a:solidFill>
          </a:ln>
        </p:spPr>
        <p:txBody>
          <a:bodyPr wrap="square">
            <a:spAutoFit/>
          </a:bodyPr>
          <a:lstStyle/>
          <a:p>
            <a:r>
              <a:rPr lang="es-CO" b="1" i="1" u="sng" dirty="0">
                <a:latin typeface="Arial" pitchFamily="34" charset="0"/>
                <a:cs typeface="Arial" pitchFamily="34" charset="0"/>
              </a:rPr>
              <a:t>Resolución 3878 de 1996.</a:t>
            </a:r>
            <a:endParaRPr lang="es-CO" dirty="0">
              <a:latin typeface="Arial" pitchFamily="34" charset="0"/>
              <a:cs typeface="Arial" pitchFamily="34" charset="0"/>
            </a:endParaRPr>
          </a:p>
          <a:p>
            <a:r>
              <a:rPr lang="es-CO" b="1" i="1" dirty="0">
                <a:latin typeface="Arial" pitchFamily="34" charset="0"/>
                <a:cs typeface="Arial" pitchFamily="34" charset="0"/>
              </a:rPr>
              <a:t>“ARTÍCULO</a:t>
            </a:r>
            <a:r>
              <a:rPr lang="es-CO" i="1" dirty="0">
                <a:latin typeface="Arial" pitchFamily="34" charset="0"/>
                <a:cs typeface="Arial" pitchFamily="34" charset="0"/>
              </a:rPr>
              <a:t> </a:t>
            </a:r>
            <a:r>
              <a:rPr lang="es-CO" b="1" i="1" dirty="0">
                <a:latin typeface="Arial" pitchFamily="34" charset="0"/>
                <a:cs typeface="Arial" pitchFamily="34" charset="0"/>
              </a:rPr>
              <a:t>3. CASOS EN LOS QUE NO SE REQUIERE AUTORIZACIÓN DE LA NUMERACIÓN. </a:t>
            </a:r>
            <a:r>
              <a:rPr lang="es-CO" i="1" dirty="0">
                <a:latin typeface="Arial" pitchFamily="34" charset="0"/>
                <a:cs typeface="Arial" pitchFamily="34" charset="0"/>
              </a:rPr>
              <a:t>No será necesaria la autorización de la numeración en la expedición de documentos equivalentes a la factura, en las facturas expedidas por entidades de derecho público incluidas las empresas industriales y comerciales del Estado y sociedades de economía mixta donde el Estado posea más del cincuenta por ciento (50%) de capital, así como las que expidan las entidades que presten servicios públicos domiciliarios, las cámaras de comercio, las notarías y en general </a:t>
            </a:r>
            <a:r>
              <a:rPr lang="es-CO" b="1" i="1" u="sng" dirty="0">
                <a:latin typeface="Arial" pitchFamily="34" charset="0"/>
                <a:cs typeface="Arial" pitchFamily="34" charset="0"/>
              </a:rPr>
              <a:t>los no contribuyentes del impuesto sobre la renta</a:t>
            </a:r>
            <a:r>
              <a:rPr lang="es-CO" i="1" dirty="0">
                <a:latin typeface="Arial" pitchFamily="34" charset="0"/>
                <a:cs typeface="Arial" pitchFamily="34" charset="0"/>
              </a:rPr>
              <a:t> señalado en el *Estatuto Tributario”</a:t>
            </a:r>
            <a:endParaRPr lang="es-CO" dirty="0">
              <a:latin typeface="Arial" pitchFamily="34" charset="0"/>
              <a:cs typeface="Arial" pitchFamily="34" charset="0"/>
            </a:endParaRPr>
          </a:p>
        </p:txBody>
      </p:sp>
    </p:spTree>
    <p:extLst>
      <p:ext uri="{BB962C8B-B14F-4D97-AF65-F5344CB8AC3E}">
        <p14:creationId xmlns:p14="http://schemas.microsoft.com/office/powerpoint/2010/main" val="27221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260648"/>
            <a:ext cx="7416824" cy="1015663"/>
          </a:xfrm>
          <a:prstGeom prst="rect">
            <a:avLst/>
          </a:prstGeom>
        </p:spPr>
        <p:txBody>
          <a:bodyPr wrap="square">
            <a:spAutoFit/>
          </a:bodyPr>
          <a:lstStyle/>
          <a:p>
            <a:r>
              <a:rPr lang="es-CO" sz="2000" b="1" dirty="0">
                <a:latin typeface="Arial" pitchFamily="34" charset="0"/>
                <a:cs typeface="Arial" pitchFamily="34" charset="0"/>
              </a:rPr>
              <a:t>¿Qué sucede cuando una persona natural en un periodo determinado deja de cumplir uno o varios de los requisitos que le permiten estar en el Régimen simplificado?</a:t>
            </a:r>
            <a:endParaRPr lang="es-CO" sz="2000" dirty="0">
              <a:latin typeface="Arial" pitchFamily="34" charset="0"/>
              <a:cs typeface="Arial" pitchFamily="34" charset="0"/>
            </a:endParaRPr>
          </a:p>
        </p:txBody>
      </p:sp>
      <p:sp>
        <p:nvSpPr>
          <p:cNvPr id="3" name="2 Rectángulo"/>
          <p:cNvSpPr/>
          <p:nvPr/>
        </p:nvSpPr>
        <p:spPr>
          <a:xfrm>
            <a:off x="1547664" y="1674674"/>
            <a:ext cx="6264696" cy="1754326"/>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Deberá actualizar el Rut en el periodo siguiente e inscribirse en el régimen común. Pues recordemos que en el Impuesto a las ventas el periodo es de dos meses, por lo que </a:t>
            </a:r>
            <a:r>
              <a:rPr lang="es-CO" b="1" u="sng" dirty="0">
                <a:latin typeface="Arial" pitchFamily="34" charset="0"/>
                <a:cs typeface="Arial" pitchFamily="34" charset="0"/>
              </a:rPr>
              <a:t>si supera los topes en el periodo 2, en el periodo 3 ya debe ser responsable del régimen común</a:t>
            </a:r>
            <a:r>
              <a:rPr lang="es-CO" dirty="0">
                <a:latin typeface="Arial" pitchFamily="34" charset="0"/>
                <a:cs typeface="Arial" pitchFamily="34" charset="0"/>
              </a:rPr>
              <a:t> y cumplir con todas sus obligaciones.</a:t>
            </a:r>
          </a:p>
        </p:txBody>
      </p:sp>
    </p:spTree>
    <p:extLst>
      <p:ext uri="{BB962C8B-B14F-4D97-AF65-F5344CB8AC3E}">
        <p14:creationId xmlns:p14="http://schemas.microsoft.com/office/powerpoint/2010/main" val="27221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429632"/>
            <a:ext cx="7488832" cy="1631216"/>
          </a:xfrm>
          <a:prstGeom prst="rect">
            <a:avLst/>
          </a:prstGeom>
        </p:spPr>
        <p:txBody>
          <a:bodyPr wrap="square">
            <a:spAutoFit/>
          </a:bodyPr>
          <a:lstStyle/>
          <a:p>
            <a:r>
              <a:rPr lang="es-CO" sz="2000" b="1" dirty="0">
                <a:latin typeface="Arial" pitchFamily="34" charset="0"/>
                <a:cs typeface="Arial" pitchFamily="34" charset="0"/>
              </a:rPr>
              <a:t>¿Cuál es la periodicidad para efectos del </a:t>
            </a:r>
            <a:r>
              <a:rPr lang="es-CO" sz="2000" b="1" dirty="0" err="1">
                <a:latin typeface="Arial" pitchFamily="34" charset="0"/>
                <a:cs typeface="Arial" pitchFamily="34" charset="0"/>
              </a:rPr>
              <a:t>Iva</a:t>
            </a:r>
            <a:r>
              <a:rPr lang="es-CO" sz="2000" b="1" dirty="0">
                <a:latin typeface="Arial" pitchFamily="34" charset="0"/>
                <a:cs typeface="Arial" pitchFamily="34" charset="0"/>
              </a:rPr>
              <a:t> que le corresponde de un persona natural que en el 2016 incumple con algunos de los requisitos para pertenecer al régimen simplificado y por consiguiente se vuelve responsable en el régimen común)</a:t>
            </a:r>
            <a:endParaRPr lang="es-CO" sz="2000" dirty="0">
              <a:latin typeface="Arial" pitchFamily="34" charset="0"/>
              <a:cs typeface="Arial" pitchFamily="34" charset="0"/>
            </a:endParaRPr>
          </a:p>
        </p:txBody>
      </p:sp>
      <p:sp>
        <p:nvSpPr>
          <p:cNvPr id="3" name="2 Rectángulo"/>
          <p:cNvSpPr/>
          <p:nvPr/>
        </p:nvSpPr>
        <p:spPr>
          <a:xfrm>
            <a:off x="971600" y="2466762"/>
            <a:ext cx="6750496" cy="1754326"/>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Deberá presentar la declaración de </a:t>
            </a:r>
            <a:r>
              <a:rPr lang="es-CO" dirty="0" err="1">
                <a:latin typeface="Arial" pitchFamily="34" charset="0"/>
                <a:cs typeface="Arial" pitchFamily="34" charset="0"/>
              </a:rPr>
              <a:t>Iva</a:t>
            </a:r>
            <a:r>
              <a:rPr lang="es-CO" dirty="0">
                <a:latin typeface="Arial" pitchFamily="34" charset="0"/>
                <a:cs typeface="Arial" pitchFamily="34" charset="0"/>
              </a:rPr>
              <a:t> de forma bimestral y no anual, toda vez que los montos de ingresos como referencia para establecer la periodicidad indicada en los numerales 1, 2 y 3 del art. 600 E.T., se refieren taxativamente a quienes ya ostentaban la calidad de responsables en el régimen común. </a:t>
            </a:r>
            <a:r>
              <a:rPr lang="es-CO" b="1" dirty="0">
                <a:latin typeface="Arial" pitchFamily="34" charset="0"/>
                <a:cs typeface="Arial" pitchFamily="34" charset="0"/>
              </a:rPr>
              <a:t>(Concepto 8724 de abr 13 de 2015)</a:t>
            </a:r>
            <a:endParaRPr lang="es-CO" dirty="0">
              <a:latin typeface="Arial" pitchFamily="34" charset="0"/>
              <a:cs typeface="Arial" pitchFamily="34" charset="0"/>
            </a:endParaRPr>
          </a:p>
        </p:txBody>
      </p:sp>
    </p:spTree>
    <p:extLst>
      <p:ext uri="{BB962C8B-B14F-4D97-AF65-F5344CB8AC3E}">
        <p14:creationId xmlns:p14="http://schemas.microsoft.com/office/powerpoint/2010/main" val="27221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7632848" cy="1323439"/>
          </a:xfrm>
          <a:prstGeom prst="rect">
            <a:avLst/>
          </a:prstGeom>
        </p:spPr>
        <p:txBody>
          <a:bodyPr wrap="square">
            <a:spAutoFit/>
          </a:bodyPr>
          <a:lstStyle/>
          <a:p>
            <a:r>
              <a:rPr lang="es-CO" sz="2000" b="1" dirty="0">
                <a:latin typeface="Arial" pitchFamily="34" charset="0"/>
                <a:cs typeface="Arial" pitchFamily="34" charset="0"/>
              </a:rPr>
              <a:t>¿Se puede reconocer las retenciones en la fuente (</a:t>
            </a:r>
            <a:r>
              <a:rPr lang="es-CO" sz="2000" b="1" dirty="0" err="1">
                <a:latin typeface="Arial" pitchFamily="34" charset="0"/>
                <a:cs typeface="Arial" pitchFamily="34" charset="0"/>
              </a:rPr>
              <a:t>db</a:t>
            </a:r>
            <a:r>
              <a:rPr lang="es-CO" sz="2000" b="1" dirty="0">
                <a:latin typeface="Arial" pitchFamily="34" charset="0"/>
                <a:cs typeface="Arial" pitchFamily="34" charset="0"/>
              </a:rPr>
              <a:t>) en la declaración de renta, cuando las mimas no están soportadas con el respectivo certificado que debió expedir el agente retenedor)</a:t>
            </a:r>
            <a:endParaRPr lang="es-CO" sz="2000" dirty="0">
              <a:latin typeface="Arial" pitchFamily="34" charset="0"/>
              <a:cs typeface="Arial" pitchFamily="34" charset="0"/>
            </a:endParaRPr>
          </a:p>
        </p:txBody>
      </p:sp>
      <p:sp>
        <p:nvSpPr>
          <p:cNvPr id="3" name="2 Rectángulo"/>
          <p:cNvSpPr/>
          <p:nvPr/>
        </p:nvSpPr>
        <p:spPr>
          <a:xfrm>
            <a:off x="1115616" y="2852936"/>
            <a:ext cx="7056784" cy="2585323"/>
          </a:xfrm>
          <a:prstGeom prst="rect">
            <a:avLst/>
          </a:prstGeom>
          <a:ln>
            <a:solidFill>
              <a:srgbClr val="669900"/>
            </a:solidFill>
          </a:ln>
        </p:spPr>
        <p:txBody>
          <a:bodyPr wrap="square">
            <a:spAutoFit/>
          </a:bodyPr>
          <a:lstStyle/>
          <a:p>
            <a:r>
              <a:rPr lang="es-CO" dirty="0">
                <a:latin typeface="Arial" pitchFamily="34" charset="0"/>
                <a:cs typeface="Arial" pitchFamily="34" charset="0"/>
              </a:rPr>
              <a:t>Señala el art. 374 E.T. que en la liquidación del impuesto sobre la renta, el impuesto retenido será acreditado con el certificado expedido por el agente retenedor.</a:t>
            </a:r>
          </a:p>
          <a:p>
            <a:r>
              <a:rPr lang="es-CO" dirty="0">
                <a:latin typeface="Arial" pitchFamily="34" charset="0"/>
                <a:cs typeface="Arial" pitchFamily="34" charset="0"/>
              </a:rPr>
              <a:t> </a:t>
            </a:r>
          </a:p>
          <a:p>
            <a:r>
              <a:rPr lang="es-CO" dirty="0">
                <a:latin typeface="Arial" pitchFamily="34" charset="0"/>
                <a:cs typeface="Arial" pitchFamily="34" charset="0"/>
              </a:rPr>
              <a:t>No obstante, el parágrafo 1 de art. 381 E.T. indica que cuando los certificados de retención en la fuente no hubieren sido expedidos, los originales o fotocopias autenticadas de la factura o documento donde coste el pago, podrán sustituir dichos certificados.(art. 667 E.T. sanción por no expedir certificados)</a:t>
            </a:r>
          </a:p>
        </p:txBody>
      </p:sp>
    </p:spTree>
    <p:extLst>
      <p:ext uri="{BB962C8B-B14F-4D97-AF65-F5344CB8AC3E}">
        <p14:creationId xmlns:p14="http://schemas.microsoft.com/office/powerpoint/2010/main" val="27221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861578"/>
            <a:ext cx="8028384" cy="1323439"/>
          </a:xfrm>
          <a:prstGeom prst="rect">
            <a:avLst/>
          </a:prstGeom>
        </p:spPr>
        <p:txBody>
          <a:bodyPr wrap="square">
            <a:spAutoFit/>
          </a:bodyPr>
          <a:lstStyle/>
          <a:p>
            <a:r>
              <a:rPr lang="es-CO" sz="2000" b="1" dirty="0">
                <a:latin typeface="Arial" pitchFamily="34" charset="0"/>
                <a:cs typeface="Arial" pitchFamily="34" charset="0"/>
              </a:rPr>
              <a:t>Un contribuyente declarante del impuesto de renta estando obligado a presentarla electrónicamente y encontrándose en el último día del plazo, le es imposible acceder al sistema. ¿Cómo se subsana esta situación para que no sea extemporánea?</a:t>
            </a:r>
            <a:endParaRPr lang="es-CO" sz="2000" dirty="0">
              <a:latin typeface="Arial" pitchFamily="34" charset="0"/>
              <a:cs typeface="Arial" pitchFamily="34" charset="0"/>
            </a:endParaRPr>
          </a:p>
        </p:txBody>
      </p:sp>
      <p:sp>
        <p:nvSpPr>
          <p:cNvPr id="3" name="2 Rectángulo"/>
          <p:cNvSpPr/>
          <p:nvPr/>
        </p:nvSpPr>
        <p:spPr>
          <a:xfrm>
            <a:off x="1187624" y="2981851"/>
            <a:ext cx="7416824" cy="2031325"/>
          </a:xfrm>
          <a:prstGeom prst="rect">
            <a:avLst/>
          </a:prstGeom>
          <a:ln>
            <a:solidFill>
              <a:srgbClr val="669900"/>
            </a:solidFill>
          </a:ln>
        </p:spPr>
        <p:txBody>
          <a:bodyPr wrap="square">
            <a:spAutoFit/>
          </a:bodyPr>
          <a:lstStyle/>
          <a:p>
            <a:pPr algn="just"/>
            <a:r>
              <a:rPr lang="es-CO" dirty="0">
                <a:latin typeface="Arial" pitchFamily="34" charset="0"/>
                <a:cs typeface="Arial" pitchFamily="34" charset="0"/>
              </a:rPr>
              <a:t>El  Art. 579-2 establece quienes deben presentar las declaraciones vía electrónica. Pueden existir eventos de  situaciones de fuerza mayor, que le impidan al contribuyente presentar su declaración por el sistema electrónico, caso en el cual no se aplicaría la sanción de extemporaneidad, siempre y cuando la declaración física manual se presente a más tardar al día siguiente del vencimiento del plazo para declarar.</a:t>
            </a:r>
          </a:p>
        </p:txBody>
      </p:sp>
    </p:spTree>
    <p:extLst>
      <p:ext uri="{BB962C8B-B14F-4D97-AF65-F5344CB8AC3E}">
        <p14:creationId xmlns:p14="http://schemas.microsoft.com/office/powerpoint/2010/main" val="27221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59632" y="260648"/>
            <a:ext cx="6624736" cy="2031325"/>
          </a:xfrm>
          <a:prstGeom prst="rect">
            <a:avLst/>
          </a:prstGeom>
          <a:solidFill>
            <a:srgbClr val="FFFFCC"/>
          </a:solidFill>
        </p:spPr>
        <p:txBody>
          <a:bodyPr wrap="square">
            <a:spAutoFit/>
          </a:bodyPr>
          <a:lstStyle/>
          <a:p>
            <a:pPr algn="just"/>
            <a:r>
              <a:rPr lang="es-CO" b="1" dirty="0">
                <a:latin typeface="Arial" pitchFamily="34" charset="0"/>
                <a:cs typeface="Arial" pitchFamily="34" charset="0"/>
                <a:hlinkClick r:id="rId2" action="ppaction://hlinksldjump"/>
              </a:rPr>
              <a:t>PARAGRAFO 2o.</a:t>
            </a:r>
            <a:r>
              <a:rPr lang="es-CO" dirty="0">
                <a:latin typeface="Arial" pitchFamily="34" charset="0"/>
                <a:cs typeface="Arial" pitchFamily="34" charset="0"/>
              </a:rPr>
              <a:t>  Las inconsistencias a que se refieren los literales a), b) y d) del artículo </a:t>
            </a:r>
            <a:r>
              <a:rPr lang="es-CO" dirty="0">
                <a:latin typeface="Arial" pitchFamily="34" charset="0"/>
                <a:cs typeface="Arial" pitchFamily="34" charset="0"/>
                <a:hlinkClick r:id="rId3"/>
              </a:rPr>
              <a:t>580</a:t>
            </a:r>
            <a:r>
              <a:rPr lang="es-CO" dirty="0">
                <a:latin typeface="Arial" pitchFamily="34" charset="0"/>
                <a:cs typeface="Arial" pitchFamily="34" charset="0"/>
              </a:rPr>
              <a:t>, </a:t>
            </a:r>
            <a:r>
              <a:rPr lang="es-CO" dirty="0">
                <a:latin typeface="Arial" pitchFamily="34" charset="0"/>
                <a:cs typeface="Arial" pitchFamily="34" charset="0"/>
                <a:hlinkClick r:id="rId4"/>
              </a:rPr>
              <a:t>650-1</a:t>
            </a:r>
            <a:r>
              <a:rPr lang="es-CO" dirty="0">
                <a:latin typeface="Arial" pitchFamily="34" charset="0"/>
                <a:cs typeface="Arial" pitchFamily="34" charset="0"/>
              </a:rPr>
              <a:t>y </a:t>
            </a:r>
            <a:r>
              <a:rPr lang="es-CO" dirty="0">
                <a:latin typeface="Arial" pitchFamily="34" charset="0"/>
                <a:cs typeface="Arial" pitchFamily="34" charset="0"/>
                <a:hlinkClick r:id="rId5"/>
              </a:rPr>
              <a:t>650-2</a:t>
            </a:r>
            <a:r>
              <a:rPr lang="es-CO" dirty="0">
                <a:latin typeface="Arial" pitchFamily="34" charset="0"/>
                <a:cs typeface="Arial" pitchFamily="34" charset="0"/>
              </a:rPr>
              <a:t> del Estatuto Tributario siempre y cuando no se haya notificado sanción por no declarar, podrán corregirse mediante el procedimiento previsto en el presente artículo, liquidando una sanción equivalente al 2% de la sanción de que trata el artículo </a:t>
            </a:r>
            <a:r>
              <a:rPr lang="es-CO" dirty="0">
                <a:latin typeface="Arial" pitchFamily="34" charset="0"/>
                <a:cs typeface="Arial" pitchFamily="34" charset="0"/>
                <a:hlinkClick r:id="rId6"/>
              </a:rPr>
              <a:t>641</a:t>
            </a:r>
            <a:r>
              <a:rPr lang="es-CO" dirty="0">
                <a:latin typeface="Arial" pitchFamily="34" charset="0"/>
                <a:cs typeface="Arial" pitchFamily="34" charset="0"/>
              </a:rPr>
              <a:t> del Estatuto Tributario, sin que exceda de 1.300 UVT.</a:t>
            </a:r>
          </a:p>
        </p:txBody>
      </p:sp>
    </p:spTree>
    <p:extLst>
      <p:ext uri="{BB962C8B-B14F-4D97-AF65-F5344CB8AC3E}">
        <p14:creationId xmlns:p14="http://schemas.microsoft.com/office/powerpoint/2010/main" val="210869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260648"/>
            <a:ext cx="1654620" cy="461665"/>
          </a:xfrm>
          <a:prstGeom prst="rect">
            <a:avLst/>
          </a:prstGeom>
        </p:spPr>
        <p:txBody>
          <a:bodyPr wrap="none">
            <a:spAutoFit/>
          </a:bodyPr>
          <a:lstStyle/>
          <a:p>
            <a:r>
              <a:rPr lang="es-CO" sz="2400" b="1" u="sng" dirty="0">
                <a:solidFill>
                  <a:schemeClr val="accent1">
                    <a:lumMod val="50000"/>
                  </a:schemeClr>
                </a:solidFill>
                <a:latin typeface="Arial" pitchFamily="34" charset="0"/>
                <a:cs typeface="Arial" pitchFamily="34" charset="0"/>
              </a:rPr>
              <a:t>identificar</a:t>
            </a:r>
            <a:endParaRPr lang="es-CO" sz="2400" dirty="0">
              <a:solidFill>
                <a:schemeClr val="accent1">
                  <a:lumMod val="50000"/>
                </a:schemeClr>
              </a:solidFill>
              <a:latin typeface="Arial" pitchFamily="34" charset="0"/>
              <a:cs typeface="Arial" pitchFamily="34" charset="0"/>
            </a:endParaRPr>
          </a:p>
        </p:txBody>
      </p:sp>
      <p:pic>
        <p:nvPicPr>
          <p:cNvPr id="5" name="4 Imagen"/>
          <p:cNvPicPr/>
          <p:nvPr/>
        </p:nvPicPr>
        <p:blipFill rotWithShape="1">
          <a:blip r:embed="rId2"/>
          <a:srcRect l="11041" t="20241" r="8447" b="4532"/>
          <a:stretch/>
        </p:blipFill>
        <p:spPr bwMode="auto">
          <a:xfrm>
            <a:off x="971600" y="938337"/>
            <a:ext cx="7488832" cy="5298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4796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116632"/>
            <a:ext cx="7344816" cy="400110"/>
          </a:xfrm>
          <a:prstGeom prst="rect">
            <a:avLst/>
          </a:prstGeom>
        </p:spPr>
        <p:txBody>
          <a:bodyPr wrap="square">
            <a:spAutoFit/>
          </a:bodyPr>
          <a:lstStyle/>
          <a:p>
            <a:pPr algn="ctr"/>
            <a:r>
              <a:rPr lang="es-CO" sz="2000" b="1" dirty="0"/>
              <a:t>¿Cuál es la sanción aplicable cuando se disminuye la pérdida fiscal?</a:t>
            </a:r>
            <a:endParaRPr lang="es-CO" sz="2000" dirty="0"/>
          </a:p>
        </p:txBody>
      </p:sp>
      <p:sp>
        <p:nvSpPr>
          <p:cNvPr id="5" name="4 Rectángulo"/>
          <p:cNvSpPr/>
          <p:nvPr/>
        </p:nvSpPr>
        <p:spPr>
          <a:xfrm>
            <a:off x="1239825" y="548680"/>
            <a:ext cx="7904175" cy="646331"/>
          </a:xfrm>
          <a:prstGeom prst="rect">
            <a:avLst/>
          </a:prstGeom>
        </p:spPr>
        <p:txBody>
          <a:bodyPr wrap="square">
            <a:spAutoFit/>
          </a:bodyPr>
          <a:lstStyle/>
          <a:p>
            <a:r>
              <a:rPr lang="es-CO" dirty="0"/>
              <a:t>Si el contribuyente corrige la pérdida fiscal de forma voluntaria, no habrá sanción, siempre y cuando la pérdida disminuida no haya sido objeto de compensación.</a:t>
            </a:r>
          </a:p>
        </p:txBody>
      </p:sp>
      <p:pic>
        <p:nvPicPr>
          <p:cNvPr id="2050" name="Picture 2" descr="C:\Users\Cesar\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83" y="548680"/>
            <a:ext cx="484249" cy="55167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259632" y="1342509"/>
            <a:ext cx="7704856" cy="646331"/>
          </a:xfrm>
          <a:prstGeom prst="rect">
            <a:avLst/>
          </a:prstGeom>
        </p:spPr>
        <p:txBody>
          <a:bodyPr wrap="square">
            <a:spAutoFit/>
          </a:bodyPr>
          <a:lstStyle/>
          <a:p>
            <a:r>
              <a:rPr lang="es-CO" dirty="0"/>
              <a:t>Si el contribuyente corrige la pérdida fiscal de forma voluntaria, habrá sanción, siempre y cuando la pérdida disminuida ha sido objeto de compensación.</a:t>
            </a:r>
          </a:p>
        </p:txBody>
      </p:sp>
      <p:pic>
        <p:nvPicPr>
          <p:cNvPr id="8" name="Picture 2" descr="C:\Users\Cesar\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93148"/>
            <a:ext cx="484249" cy="55167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934754" y="1988840"/>
            <a:ext cx="7029734" cy="923330"/>
          </a:xfrm>
          <a:prstGeom prst="rect">
            <a:avLst/>
          </a:prstGeom>
        </p:spPr>
        <p:txBody>
          <a:bodyPr wrap="square">
            <a:spAutoFit/>
          </a:bodyPr>
          <a:lstStyle/>
          <a:p>
            <a:r>
              <a:rPr lang="es-CO" dirty="0"/>
              <a:t>Se remite al art. 644 E.T. (sanción por corrección). Este contempla que la sanción por corrección será del 10% si se corrige voluntariamente y del 20% si se hace con ocasión del emplazamiento.</a:t>
            </a:r>
          </a:p>
        </p:txBody>
      </p:sp>
      <p:sp>
        <p:nvSpPr>
          <p:cNvPr id="9" name="8 Estrella de 7 puntas"/>
          <p:cNvSpPr/>
          <p:nvPr/>
        </p:nvSpPr>
        <p:spPr>
          <a:xfrm>
            <a:off x="1675864" y="2420888"/>
            <a:ext cx="159832" cy="144016"/>
          </a:xfrm>
          <a:prstGeom prst="star7">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1331640" y="3140968"/>
            <a:ext cx="6174432" cy="400110"/>
          </a:xfrm>
          <a:prstGeom prst="rect">
            <a:avLst/>
          </a:prstGeom>
        </p:spPr>
        <p:txBody>
          <a:bodyPr wrap="square">
            <a:spAutoFit/>
          </a:bodyPr>
          <a:lstStyle/>
          <a:p>
            <a:pPr algn="ctr"/>
            <a:r>
              <a:rPr lang="es-CO" sz="2000" b="1" dirty="0"/>
              <a:t>¿Cuál es la base sobre la cual se aplica esta sanción?</a:t>
            </a:r>
            <a:endParaRPr lang="es-CO" sz="2000" dirty="0"/>
          </a:p>
        </p:txBody>
      </p:sp>
      <p:sp>
        <p:nvSpPr>
          <p:cNvPr id="13" name="12 Rectángulo"/>
          <p:cNvSpPr/>
          <p:nvPr/>
        </p:nvSpPr>
        <p:spPr>
          <a:xfrm>
            <a:off x="1331640" y="3717032"/>
            <a:ext cx="7812360" cy="923330"/>
          </a:xfrm>
          <a:prstGeom prst="rect">
            <a:avLst/>
          </a:prstGeom>
        </p:spPr>
        <p:txBody>
          <a:bodyPr wrap="square">
            <a:spAutoFit/>
          </a:bodyPr>
          <a:lstStyle/>
          <a:p>
            <a:r>
              <a:rPr lang="es-CO" dirty="0"/>
              <a:t>La base de la sanción por disminución o rechazo de pérdidas fiscales, es el impuesto de renta que teóricamente se genere sobre ella, a la tarifa vigente para el año en que se determinó  y declaró esa pérdida.</a:t>
            </a:r>
          </a:p>
        </p:txBody>
      </p:sp>
      <p:pic>
        <p:nvPicPr>
          <p:cNvPr id="15" name="Picture 2" descr="C:\Users\Cesar\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75" y="3885436"/>
            <a:ext cx="484249" cy="551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15 Tabla"/>
          <p:cNvGraphicFramePr>
            <a:graphicFrameLocks noGrp="1"/>
          </p:cNvGraphicFramePr>
          <p:nvPr>
            <p:extLst>
              <p:ext uri="{D42A27DB-BD31-4B8C-83A1-F6EECF244321}">
                <p14:modId xmlns:p14="http://schemas.microsoft.com/office/powerpoint/2010/main" val="1928429969"/>
              </p:ext>
            </p:extLst>
          </p:nvPr>
        </p:nvGraphicFramePr>
        <p:xfrm>
          <a:off x="775382" y="5029924"/>
          <a:ext cx="3076538" cy="1409700"/>
        </p:xfrm>
        <a:graphic>
          <a:graphicData uri="http://schemas.openxmlformats.org/drawingml/2006/table">
            <a:tbl>
              <a:tblPr>
                <a:tableStyleId>{5C22544A-7EE6-4342-B048-85BDC9FD1C3A}</a:tableStyleId>
              </a:tblPr>
              <a:tblGrid>
                <a:gridCol w="1538269">
                  <a:extLst>
                    <a:ext uri="{9D8B030D-6E8A-4147-A177-3AD203B41FA5}">
                      <a16:colId xmlns:a16="http://schemas.microsoft.com/office/drawing/2014/main" val="20000"/>
                    </a:ext>
                  </a:extLst>
                </a:gridCol>
                <a:gridCol w="1538269">
                  <a:extLst>
                    <a:ext uri="{9D8B030D-6E8A-4147-A177-3AD203B41FA5}">
                      <a16:colId xmlns:a16="http://schemas.microsoft.com/office/drawing/2014/main" val="20001"/>
                    </a:ext>
                  </a:extLst>
                </a:gridCol>
              </a:tblGrid>
              <a:tr h="190500">
                <a:tc gridSpan="2">
                  <a:txBody>
                    <a:bodyPr/>
                    <a:lstStyle/>
                    <a:p>
                      <a:pPr algn="ctr" fontAlgn="ctr"/>
                      <a:r>
                        <a:rPr lang="es-CO" sz="1800" b="1" u="none" strike="noStrike" dirty="0">
                          <a:effectLst/>
                        </a:rPr>
                        <a:t>Calculo sanción corrección 2013</a:t>
                      </a:r>
                      <a:endParaRPr lang="es-CO"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0"/>
                  </a:ext>
                </a:extLst>
              </a:tr>
              <a:tr h="206127">
                <a:tc>
                  <a:txBody>
                    <a:bodyPr/>
                    <a:lstStyle/>
                    <a:p>
                      <a:pPr algn="l" fontAlgn="b"/>
                      <a:r>
                        <a:rPr lang="es-CO" sz="1800" u="none" strike="noStrike">
                          <a:effectLst/>
                        </a:rPr>
                        <a:t>Pérdida fiscal</a:t>
                      </a:r>
                      <a:endParaRPr lang="es-CO" sz="18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u="none" strike="noStrike">
                          <a:effectLst/>
                        </a:rPr>
                        <a:t>20.000.000</a:t>
                      </a:r>
                      <a:endParaRPr lang="es-CO" sz="18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s-CO" sz="1800" u="none" strike="noStrike">
                          <a:effectLst/>
                        </a:rPr>
                        <a:t>Impto renta 25%</a:t>
                      </a:r>
                      <a:endParaRPr lang="es-CO" sz="18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u="none" strike="noStrike">
                          <a:effectLst/>
                        </a:rPr>
                        <a:t>5.000.000</a:t>
                      </a:r>
                      <a:endParaRPr lang="es-CO" sz="18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800" b="1" u="none" strike="noStrike">
                          <a:effectLst/>
                        </a:rPr>
                        <a:t>Sanción 10%</a:t>
                      </a:r>
                      <a:endParaRPr lang="es-CO" sz="18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b="1" u="none" strike="noStrike" dirty="0">
                          <a:effectLst/>
                        </a:rPr>
                        <a:t>500.000</a:t>
                      </a:r>
                      <a:endParaRPr lang="es-CO"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3027968500"/>
              </p:ext>
            </p:extLst>
          </p:nvPr>
        </p:nvGraphicFramePr>
        <p:xfrm>
          <a:off x="4644008" y="5111457"/>
          <a:ext cx="3672408" cy="1341879"/>
        </p:xfrm>
        <a:graphic>
          <a:graphicData uri="http://schemas.openxmlformats.org/drawingml/2006/table">
            <a:tbl>
              <a:tblPr>
                <a:tableStyleId>{5C22544A-7EE6-4342-B048-85BDC9FD1C3A}</a:tableStyleId>
              </a:tblPr>
              <a:tblGrid>
                <a:gridCol w="2225153">
                  <a:extLst>
                    <a:ext uri="{9D8B030D-6E8A-4147-A177-3AD203B41FA5}">
                      <a16:colId xmlns:a16="http://schemas.microsoft.com/office/drawing/2014/main" val="20000"/>
                    </a:ext>
                  </a:extLst>
                </a:gridCol>
                <a:gridCol w="1447255">
                  <a:extLst>
                    <a:ext uri="{9D8B030D-6E8A-4147-A177-3AD203B41FA5}">
                      <a16:colId xmlns:a16="http://schemas.microsoft.com/office/drawing/2014/main" val="20001"/>
                    </a:ext>
                  </a:extLst>
                </a:gridCol>
              </a:tblGrid>
              <a:tr h="338308">
                <a:tc gridSpan="2">
                  <a:txBody>
                    <a:bodyPr/>
                    <a:lstStyle/>
                    <a:p>
                      <a:pPr algn="ctr" fontAlgn="ctr"/>
                      <a:r>
                        <a:rPr lang="es-CO" sz="1800" b="1" u="none" strike="noStrike" dirty="0">
                          <a:effectLst/>
                        </a:rPr>
                        <a:t>Calculo sanción corrección 2014</a:t>
                      </a:r>
                      <a:endParaRPr lang="es-CO"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0"/>
                  </a:ext>
                </a:extLst>
              </a:tr>
              <a:tr h="665263">
                <a:tc>
                  <a:txBody>
                    <a:bodyPr/>
                    <a:lstStyle/>
                    <a:p>
                      <a:pPr algn="ctr" fontAlgn="b"/>
                      <a:r>
                        <a:rPr lang="es-CO" sz="1800" u="none" strike="noStrike" dirty="0">
                          <a:effectLst/>
                        </a:rPr>
                        <a:t>Base (4.700.000+800.000)</a:t>
                      </a:r>
                      <a:endParaRPr lang="es-CO" sz="18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u="none" strike="noStrike" dirty="0">
                          <a:effectLst/>
                        </a:rPr>
                        <a:t>5.500.000</a:t>
                      </a:r>
                      <a:endParaRPr lang="es-CO" sz="18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8308">
                <a:tc>
                  <a:txBody>
                    <a:bodyPr/>
                    <a:lstStyle/>
                    <a:p>
                      <a:pPr algn="l" fontAlgn="b"/>
                      <a:r>
                        <a:rPr lang="es-CO" sz="1800" b="1" u="none" strike="noStrike" dirty="0">
                          <a:effectLst/>
                        </a:rPr>
                        <a:t>Sanción 10%</a:t>
                      </a:r>
                      <a:endParaRPr lang="es-CO"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b="1" u="none" strike="noStrike" dirty="0">
                          <a:effectLst/>
                        </a:rPr>
                        <a:t>550.000</a:t>
                      </a:r>
                      <a:endParaRPr lang="es-CO" sz="1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17 Botón de acción: Comienzo">
            <a:hlinkClick r:id="rId3" action="ppaction://hlinksldjump" highlightClick="1"/>
          </p:cNvPr>
          <p:cNvSpPr/>
          <p:nvPr/>
        </p:nvSpPr>
        <p:spPr>
          <a:xfrm>
            <a:off x="8676456" y="4640362"/>
            <a:ext cx="288032" cy="37281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78559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4624"/>
            <a:ext cx="9144000" cy="2585323"/>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a:ln>
                  <a:noFill/>
                </a:ln>
                <a:solidFill>
                  <a:srgbClr val="BE9E55"/>
                </a:solidFill>
                <a:effectLst/>
                <a:cs typeface="Arial" pitchFamily="34" charset="0"/>
                <a:hlinkClick r:id="rId2" action="ppaction://hlinksldjump"/>
              </a:rPr>
              <a:t>A</a:t>
            </a:r>
            <a:r>
              <a:rPr kumimoji="0" lang="es-CO" b="1" i="0" u="none" strike="noStrike" cap="none" normalizeH="0" baseline="0" dirty="0" bmk="">
                <a:ln>
                  <a:noFill/>
                </a:ln>
                <a:solidFill>
                  <a:srgbClr val="BE9E55"/>
                </a:solidFill>
                <a:effectLst/>
                <a:cs typeface="Arial" pitchFamily="34" charset="0"/>
                <a:hlinkClick r:id="rId2" action="ppaction://hlinksldjump"/>
              </a:rPr>
              <a:t>RTICULO 703</a:t>
            </a:r>
            <a:r>
              <a:rPr kumimoji="0" lang="es-CO" b="1" i="0" u="none" strike="noStrike" cap="none" normalizeH="0" baseline="0" dirty="0" bmk="">
                <a:ln>
                  <a:noFill/>
                </a:ln>
                <a:solidFill>
                  <a:srgbClr val="BE9E55"/>
                </a:solidFill>
                <a:effectLst/>
                <a:cs typeface="Arial" pitchFamily="34" charset="0"/>
              </a:rPr>
              <a:t>. </a:t>
            </a:r>
            <a:r>
              <a:rPr kumimoji="0" lang="es-CO" b="1" i="0" u="none" strike="noStrike" cap="none" normalizeH="0" baseline="0" dirty="0" bmk="">
                <a:ln>
                  <a:noFill/>
                </a:ln>
                <a:solidFill>
                  <a:schemeClr val="tx1">
                    <a:lumMod val="95000"/>
                    <a:lumOff val="5000"/>
                  </a:schemeClr>
                </a:solidFill>
                <a:effectLst/>
                <a:cs typeface="Arial" pitchFamily="34" charset="0"/>
              </a:rPr>
              <a:t>EL REQUERIMIENTO ESPECIAL COMO REQUISITO PREVIO A LA LIQUIDACIÓN.</a:t>
            </a:r>
            <a:r>
              <a:rPr kumimoji="0" lang="es-CO" b="1" i="0" u="none" strike="noStrike" cap="none" normalizeH="0" baseline="0" dirty="0" bmk="">
                <a:ln>
                  <a:noFill/>
                </a:ln>
                <a:solidFill>
                  <a:srgbClr val="BE9E55"/>
                </a:solidFill>
                <a:effectLst/>
                <a:cs typeface="Arial" pitchFamily="34" charset="0"/>
              </a:rPr>
              <a:t> </a:t>
            </a:r>
            <a:r>
              <a:rPr kumimoji="0" lang="es-CO" b="0" i="0" u="none" strike="noStrike" cap="none" normalizeH="0" baseline="0" dirty="0" bmk="">
                <a:ln>
                  <a:noFill/>
                </a:ln>
                <a:solidFill>
                  <a:srgbClr val="4B4949"/>
                </a:solidFill>
                <a:effectLst/>
                <a:cs typeface="Arial" pitchFamily="34" charset="0"/>
              </a:rPr>
              <a:t>Antes de efectuar la liquidación de revisión, la Administración enviará al contribuyente, responsable, agente retenedor o declarante, por una sola vez, un requerimiento especial que contenga todos los puntos que se proponga modificar, con explicación de las razones en que se sustenta.</a:t>
            </a:r>
            <a:endParaRPr lang="es-CO" dirty="0" bmk="">
              <a:solidFill>
                <a:srgbClr val="0073FF"/>
              </a:solidFill>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b="0" i="0" u="none" strike="noStrike" cap="none" normalizeH="0" baseline="0" dirty="0" bmk="">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b="1" dirty="0" bmk="">
                <a:solidFill>
                  <a:schemeClr val="tx1">
                    <a:lumMod val="95000"/>
                    <a:lumOff val="5000"/>
                  </a:schemeClr>
                </a:solidFill>
                <a:cs typeface="Arial" pitchFamily="34" charset="0"/>
              </a:rPr>
              <a:t>ARTICULO 704. CONTENIDO DEL REQUERIMIENTO.</a:t>
            </a:r>
            <a:r>
              <a:rPr kumimoji="0" lang="es-CO" b="0" i="0" u="none" strike="noStrike" cap="none" normalizeH="0" baseline="0" dirty="0">
                <a:ln>
                  <a:noFill/>
                </a:ln>
                <a:solidFill>
                  <a:srgbClr val="4B4949"/>
                </a:solidFill>
                <a:effectLst/>
                <a:cs typeface="Arial" pitchFamily="34" charset="0"/>
              </a:rPr>
              <a:t> El requerimiento deberá contener la cuantificación de los impuestos, anticipos, retenciones </a:t>
            </a:r>
            <a:r>
              <a:rPr kumimoji="0" lang="es-CO" b="0" i="0" u="sng" strike="noStrike" cap="none" normalizeH="0" baseline="0" dirty="0">
                <a:ln>
                  <a:noFill/>
                </a:ln>
                <a:solidFill>
                  <a:srgbClr val="4B4949"/>
                </a:solidFill>
                <a:effectLst/>
                <a:cs typeface="Arial" pitchFamily="34" charset="0"/>
              </a:rPr>
              <a:t>y sanciones</a:t>
            </a:r>
            <a:r>
              <a:rPr kumimoji="0" lang="es-CO" b="0" i="0" u="none" strike="noStrike" cap="none" normalizeH="0" baseline="0" dirty="0">
                <a:ln>
                  <a:noFill/>
                </a:ln>
                <a:solidFill>
                  <a:srgbClr val="4B4949"/>
                </a:solidFill>
                <a:effectLst/>
                <a:cs typeface="Arial" pitchFamily="34" charset="0"/>
              </a:rPr>
              <a:t>, que se pretende adicionar a la liquidación privada.</a:t>
            </a:r>
            <a:endParaRPr kumimoji="0" lang="es-CO" b="0" i="0" u="none" strike="noStrike" cap="none" normalizeH="0" baseline="0" dirty="0">
              <a:ln>
                <a:noFill/>
              </a:ln>
              <a:solidFill>
                <a:srgbClr val="0073FF"/>
              </a:solidFill>
              <a:effectLst/>
              <a:cs typeface="Arial" pitchFamily="34" charset="0"/>
            </a:endParaRPr>
          </a:p>
        </p:txBody>
      </p:sp>
      <p:sp>
        <p:nvSpPr>
          <p:cNvPr id="3" name="2 Rectángulo"/>
          <p:cNvSpPr/>
          <p:nvPr/>
        </p:nvSpPr>
        <p:spPr>
          <a:xfrm>
            <a:off x="123825" y="3302982"/>
            <a:ext cx="9020175" cy="2031325"/>
          </a:xfrm>
          <a:prstGeom prst="rect">
            <a:avLst/>
          </a:prstGeom>
          <a:solidFill>
            <a:schemeClr val="bg1">
              <a:lumMod val="85000"/>
            </a:schemeClr>
          </a:solidFill>
        </p:spPr>
        <p:txBody>
          <a:bodyPr wrap="square">
            <a:spAutoFit/>
          </a:bodyPr>
          <a:lstStyle/>
          <a:p>
            <a:pPr algn="just"/>
            <a:r>
              <a:rPr lang="es-CO" b="1" dirty="0">
                <a:hlinkClick r:id="rId3" action="ppaction://hlinksldjump"/>
              </a:rPr>
              <a:t>ARTICULO 707.</a:t>
            </a:r>
            <a:r>
              <a:rPr lang="es-CO" b="1" dirty="0"/>
              <a:t> RESPUESTA AL REQUERIMIENTO ESPECIAL.</a:t>
            </a:r>
            <a:r>
              <a:rPr lang="es-CO" dirty="0"/>
              <a:t> Dentro de los tres (3) meses siguientes, contados a partir de la fecha de notificación del requerimiento especial, el contribuyente, responsable, agente retenedor o declarante, deberá formular por escrito sus objeciones, solicitar pruebas, subsanar las omisiones que permita la ley, solicitar a la Administración se alleguen al proceso documentos que reposen en sus archivos, así como la práctica de inspecciones tributarias, siempre y cuando tales solicitudes sean conducentes, caso en el cual, éstas deben ser atendidas.</a:t>
            </a:r>
          </a:p>
        </p:txBody>
      </p:sp>
    </p:spTree>
    <p:extLst>
      <p:ext uri="{BB962C8B-B14F-4D97-AF65-F5344CB8AC3E}">
        <p14:creationId xmlns:p14="http://schemas.microsoft.com/office/powerpoint/2010/main" val="951974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04664"/>
            <a:ext cx="7992888" cy="6186309"/>
          </a:xfrm>
          <a:prstGeom prst="rect">
            <a:avLst/>
          </a:prstGeom>
          <a:ln>
            <a:solidFill>
              <a:srgbClr val="CC3300"/>
            </a:solidFill>
          </a:ln>
        </p:spPr>
        <p:txBody>
          <a:bodyPr wrap="square">
            <a:spAutoFit/>
          </a:bodyPr>
          <a:lstStyle/>
          <a:p>
            <a:pPr algn="ctr"/>
            <a:r>
              <a:rPr lang="es-CO" b="1" dirty="0"/>
              <a:t>DECRETO 2277</a:t>
            </a:r>
          </a:p>
          <a:p>
            <a:pPr algn="ctr"/>
            <a:r>
              <a:rPr lang="es-CO" b="1" dirty="0"/>
              <a:t>6 NOV 2012</a:t>
            </a:r>
          </a:p>
          <a:p>
            <a:pPr algn="just"/>
            <a:endParaRPr lang="es-CO" b="1" dirty="0"/>
          </a:p>
          <a:p>
            <a:pPr algn="just"/>
            <a:r>
              <a:rPr lang="es-CO" b="1" dirty="0"/>
              <a:t>ARTÍCULO 13. Imputación de los saldos a favor.</a:t>
            </a:r>
            <a:r>
              <a:rPr lang="es-CO" dirty="0"/>
              <a:t> Los saldos a favor originados en las declaraciones de renta y ventas, se podrán imputar en la declaración tributaria del período siguiente por su valor total, aun cuando con tal imputación se genere un nuevo saldo a favor.</a:t>
            </a:r>
          </a:p>
          <a:p>
            <a:pPr algn="just"/>
            <a:endParaRPr lang="es-CO" dirty="0"/>
          </a:p>
          <a:p>
            <a:pPr algn="just"/>
            <a:r>
              <a:rPr lang="es-CO" dirty="0"/>
              <a:t>Cuando se hubieren practicado retenciones a título del Impuesto sobre las Ventas o efectuado ventas de materiales para autoconstrucción de vivienda de interés social y el saldo a favor por estos conceptos hubiere sido objeto de solicitud de devolución y/o compensación, sólo podrá imputarse la diferencia entre el saldo a favor del período y el valor que se solicite en devolución y/o compensación.</a:t>
            </a:r>
          </a:p>
          <a:p>
            <a:pPr algn="just"/>
            <a:endParaRPr lang="es-CO" dirty="0"/>
          </a:p>
          <a:p>
            <a:pPr algn="just"/>
            <a:r>
              <a:rPr lang="es-CO" b="1" dirty="0"/>
              <a:t>Parágrafo.</a:t>
            </a:r>
            <a:r>
              <a:rPr lang="es-CO" dirty="0"/>
              <a:t> </a:t>
            </a:r>
            <a:r>
              <a:rPr lang="es-CO" u="sng" dirty="0">
                <a:solidFill>
                  <a:srgbClr val="FF0000"/>
                </a:solidFill>
              </a:rPr>
              <a:t>Cuando se encuentre improcedente un saldo a favor que hubiere sido imputado en períodos subsiguientes, las modificaciones a la liquidación privada se harán con respecto al período en el cual el contribuyente o responsable se determinó dicho saldo a favor, liquidando las sanciones a que hubiere lugar. En tal caso, la Dirección Seccional exigirá el reintegro de los saldos a favor imputados en forma improcedente incrementados en los respectivos intereses moratorios, cuando haya lugar a ello, sin perjuicio de lo establecido en el artículo 43 de la Ley 962 de 2005.</a:t>
            </a:r>
            <a:r>
              <a:rPr lang="es-CO" dirty="0">
                <a:solidFill>
                  <a:srgbClr val="FF0000"/>
                </a:solidFill>
              </a:rPr>
              <a:t> </a:t>
            </a:r>
          </a:p>
        </p:txBody>
      </p:sp>
      <p:sp>
        <p:nvSpPr>
          <p:cNvPr id="3" name="2 Botón de acción: Comienzo">
            <a:hlinkClick r:id="rId2" action="ppaction://hlinksldjump" highlightClick="1"/>
          </p:cNvPr>
          <p:cNvSpPr/>
          <p:nvPr/>
        </p:nvSpPr>
        <p:spPr>
          <a:xfrm>
            <a:off x="8532440" y="6453336"/>
            <a:ext cx="504056" cy="288032"/>
          </a:xfrm>
          <a:prstGeom prst="actionButtonBeginning">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7638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8310" y="6012577"/>
            <a:ext cx="8744170" cy="584775"/>
          </a:xfrm>
          <a:prstGeom prst="rect">
            <a:avLst/>
          </a:prstGeom>
        </p:spPr>
        <p:txBody>
          <a:bodyPr wrap="square">
            <a:spAutoFit/>
          </a:bodyPr>
          <a:lstStyle/>
          <a:p>
            <a:r>
              <a:rPr lang="es-CO" sz="1600" dirty="0">
                <a:hlinkClick r:id="rId2" action="ppaction://hlinksldjump"/>
              </a:rPr>
              <a:t>El pliego de cargo es el acto administrativo donde la DIAN entera al contribuyente que lo va a sancionar por … art. 688 E.T.</a:t>
            </a:r>
            <a:endParaRPr lang="es-CO" sz="1600" dirty="0"/>
          </a:p>
        </p:txBody>
      </p:sp>
      <p:sp>
        <p:nvSpPr>
          <p:cNvPr id="3" name="Rectangle 1"/>
          <p:cNvSpPr>
            <a:spLocks noChangeArrowheads="1"/>
          </p:cNvSpPr>
          <p:nvPr/>
        </p:nvSpPr>
        <p:spPr bwMode="auto">
          <a:xfrm>
            <a:off x="971601" y="44624"/>
            <a:ext cx="80648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rgbClr val="0073FF"/>
                </a:solidFill>
                <a:effectLst/>
                <a:latin typeface="Arial" pitchFamily="34" charset="0"/>
                <a:cs typeface="Arial" pitchFamily="34" charset="0"/>
                <a:hlinkClick r:id="rId2" action="ppaction://hlinksldjump"/>
              </a:rPr>
              <a:t>Ley</a:t>
            </a:r>
            <a:r>
              <a:rPr kumimoji="0" lang="es-CO" sz="1600" b="0" i="0" u="none" strike="noStrike" cap="none" normalizeH="0" dirty="0">
                <a:ln>
                  <a:noFill/>
                </a:ln>
                <a:solidFill>
                  <a:srgbClr val="0073FF"/>
                </a:solidFill>
                <a:effectLst/>
                <a:latin typeface="Arial" pitchFamily="34" charset="0"/>
                <a:cs typeface="Arial" pitchFamily="34" charset="0"/>
                <a:hlinkClick r:id="rId2" action="ppaction://hlinksldjump"/>
              </a:rPr>
              <a:t> 223 de 1995</a:t>
            </a:r>
            <a:endParaRPr kumimoji="0" lang="es-CO" sz="1600" b="0" i="0" u="none" strike="noStrike" cap="none" normalizeH="0" dirty="0">
              <a:ln>
                <a:noFill/>
              </a:ln>
              <a:solidFill>
                <a:srgbClr val="0073FF"/>
              </a:solidFill>
              <a:effectLst/>
              <a:latin typeface="Arial" pitchFamily="34" charset="0"/>
              <a:cs typeface="Arial" pitchFamily="34" charset="0"/>
              <a:hlinkClick r:id="rId3" tooltip="Ir al inicio"/>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0" i="0" u="none" strike="noStrike" cap="none" normalizeH="0" baseline="0" dirty="0">
                <a:ln>
                  <a:noFill/>
                </a:ln>
                <a:solidFill>
                  <a:srgbClr val="0073FF"/>
                </a:solidFill>
                <a:effectLst/>
                <a:latin typeface="Arial" pitchFamily="34" charset="0"/>
                <a:cs typeface="Arial" pitchFamily="34" charset="0"/>
                <a:hlinkClick r:id="rId3" tooltip="Ir al inicio"/>
              </a:rPr>
              <a:t>  </a:t>
            </a:r>
            <a:endParaRPr kumimoji="0" lang="es-CO"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0" u="none" strike="noStrike" cap="none" normalizeH="0" baseline="0" dirty="0">
                <a:ln>
                  <a:noFill/>
                </a:ln>
                <a:solidFill>
                  <a:srgbClr val="BE9E55"/>
                </a:solidFill>
                <a:effectLst/>
                <a:latin typeface="Arial" pitchFamily="34" charset="0"/>
                <a:cs typeface="Arial" pitchFamily="34" charset="0"/>
              </a:rPr>
              <a:t>A</a:t>
            </a:r>
            <a:r>
              <a:rPr kumimoji="0" lang="es-CO" sz="1600" b="1" i="0" u="none" strike="noStrike" cap="none" normalizeH="0" baseline="0" dirty="0" bmk="">
                <a:ln>
                  <a:noFill/>
                </a:ln>
                <a:solidFill>
                  <a:srgbClr val="BE9E55"/>
                </a:solidFill>
                <a:effectLst/>
                <a:latin typeface="Arial" pitchFamily="34" charset="0"/>
                <a:cs typeface="Arial" pitchFamily="34" charset="0"/>
              </a:rPr>
              <a:t>RTÍCULO 271.</a:t>
            </a:r>
            <a:r>
              <a:rPr kumimoji="0" lang="es-CO" sz="1600" b="0" i="0" u="none" strike="noStrike" cap="none" normalizeH="0" baseline="0" dirty="0">
                <a:ln>
                  <a:noFill/>
                </a:ln>
                <a:solidFill>
                  <a:srgbClr val="4B4949"/>
                </a:solidFill>
                <a:effectLst/>
                <a:latin typeface="Arial" pitchFamily="34" charset="0"/>
                <a:cs typeface="Arial" pitchFamily="34" charset="0"/>
              </a:rPr>
              <a:t> Las inspecciones contables de que trata el artículo </a:t>
            </a:r>
            <a:r>
              <a:rPr kumimoji="0" lang="es-CO" sz="1600" b="0" i="0" u="none" strike="noStrike" cap="none" normalizeH="0" baseline="0" dirty="0">
                <a:ln>
                  <a:noFill/>
                </a:ln>
                <a:solidFill>
                  <a:srgbClr val="0073FF"/>
                </a:solidFill>
                <a:effectLst/>
                <a:latin typeface="Arial" pitchFamily="34" charset="0"/>
                <a:cs typeface="Arial" pitchFamily="34" charset="0"/>
              </a:rPr>
              <a:t>138</a:t>
            </a:r>
            <a:r>
              <a:rPr kumimoji="0" lang="es-CO" sz="1600" b="0" i="0" u="none" strike="noStrike" cap="none" normalizeH="0" baseline="0" dirty="0">
                <a:ln>
                  <a:noFill/>
                </a:ln>
                <a:solidFill>
                  <a:srgbClr val="4B4949"/>
                </a:solidFill>
                <a:effectLst/>
                <a:latin typeface="Arial" pitchFamily="34" charset="0"/>
                <a:cs typeface="Arial" pitchFamily="34" charset="0"/>
              </a:rPr>
              <a:t> deberán ser realizadas bajo la responsabilidad de un Contador Público. Es nula la diligencia sin el lleno de este requisito.</a:t>
            </a:r>
            <a:endParaRPr kumimoji="0" lang="es-CO" sz="1600" b="0" i="0" u="none" strike="noStrike" cap="none" normalizeH="0" baseline="0" dirty="0">
              <a:ln>
                <a:noFill/>
              </a:ln>
              <a:solidFill>
                <a:srgbClr val="0073FF"/>
              </a:solidFill>
              <a:effectLst/>
              <a:latin typeface="Arial" pitchFamily="34" charset="0"/>
              <a:cs typeface="Arial" pitchFamily="34" charset="0"/>
            </a:endParaRPr>
          </a:p>
        </p:txBody>
      </p:sp>
      <p:pic>
        <p:nvPicPr>
          <p:cNvPr id="4098" name="Picture 2" descr="Ir al inicio">
            <a:hlinkClick r:id="rId3" tooltip="Ir al inici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60338"/>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3555" y="1368063"/>
            <a:ext cx="8943975" cy="4524315"/>
          </a:xfrm>
          <a:prstGeom prst="rect">
            <a:avLst/>
          </a:prstGeom>
        </p:spPr>
        <p:txBody>
          <a:bodyPr wrap="square">
            <a:spAutoFit/>
          </a:bodyPr>
          <a:lstStyle/>
          <a:p>
            <a:r>
              <a:rPr lang="es-CO" sz="1600" b="1" dirty="0">
                <a:hlinkClick r:id="rId2" action="ppaction://hlinksldjump"/>
              </a:rPr>
              <a:t>ARTICULO 643. SANCIÓN POR NO DECLARAR.</a:t>
            </a:r>
            <a:r>
              <a:rPr lang="es-CO" sz="1600" dirty="0"/>
              <a:t> LA sanción por no declarar será equivalente:</a:t>
            </a:r>
          </a:p>
          <a:p>
            <a:r>
              <a:rPr lang="es-CO" sz="1600" dirty="0"/>
              <a:t>1. En el caso de que la omisión se refiera a la declaración del impuesto sobre la renta y complementarios, al veinte por ciento (20%) del valor de las consignaciones bancarias o ingresos brutos de quien persiste en su incumplimiento, </a:t>
            </a:r>
            <a:r>
              <a:rPr lang="es-CO" sz="1600" u="sng" dirty="0"/>
              <a:t>que determine la Administración por el período al cual corresponda la declaración no presentada</a:t>
            </a:r>
            <a:r>
              <a:rPr lang="es-CO" sz="1600" dirty="0"/>
              <a:t>, o al veinte por ciento (20%) de los ingresos brutos que figuren en la última declaración de renta presentada, el que fuere superior.</a:t>
            </a:r>
          </a:p>
          <a:p>
            <a:r>
              <a:rPr lang="es-CO" sz="1600" dirty="0"/>
              <a:t>2. En el caso de que la omisión se refiera a la declaración del impuesto sobre las ventas, al diez por ciento (10%) de las consignaciones bancarias o ingresos brutos de quien persiste en su incumplimiento, </a:t>
            </a:r>
            <a:r>
              <a:rPr lang="es-CO" sz="1600" u="sng" dirty="0"/>
              <a:t>que determine la Administración por el período al cual corresponda la declaración no presentada</a:t>
            </a:r>
            <a:r>
              <a:rPr lang="es-CO" sz="1600" dirty="0"/>
              <a:t>, o al diez por ciento (10%) de los ingresos brutos que figuren en la última declaración de ventas presentada, el que fuere superior.</a:t>
            </a:r>
          </a:p>
          <a:p>
            <a:r>
              <a:rPr lang="es-CO" sz="1600" dirty="0"/>
              <a:t>3. En el caso de que la omisión se refiera a la declaración de retenciones, al diez por ciento (10%) de los cheques girados o costos y gastos de quien persiste en su incumplimiento, </a:t>
            </a:r>
            <a:r>
              <a:rPr lang="es-CO" sz="1600" u="sng" dirty="0"/>
              <a:t>que determine la Administración por el período al cual corresponda la declaración no presentada</a:t>
            </a:r>
            <a:r>
              <a:rPr lang="es-CO" sz="1600" dirty="0"/>
              <a:t>, o al ciento por ciento (100%) de las retenciones que figuren en la última declaración de retenciones presentada, el que fuere superior.</a:t>
            </a:r>
          </a:p>
          <a:p>
            <a:r>
              <a:rPr lang="es-CO" sz="1600" dirty="0"/>
              <a:t>4. En el caso de que la omisión se refiera a la declaración del impuesto de timbre, la sanción por no declarar será equivalente a cinco (5) veces el valor del impuesto que ha debido pagarse.</a:t>
            </a:r>
          </a:p>
        </p:txBody>
      </p:sp>
    </p:spTree>
    <p:extLst>
      <p:ext uri="{BB962C8B-B14F-4D97-AF65-F5344CB8AC3E}">
        <p14:creationId xmlns:p14="http://schemas.microsoft.com/office/powerpoint/2010/main" val="977638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75490" y="2514459"/>
            <a:ext cx="7250242" cy="1814861"/>
          </a:xfrm>
          <a:prstGeom prst="rect">
            <a:avLst/>
          </a:prstGeom>
          <a:noFill/>
        </p:spPr>
        <p:txBody>
          <a:bodyPr wrap="square" lIns="82945" tIns="41473" rIns="82945" bIns="41473" rtlCol="0">
            <a:spAutoFit/>
          </a:bodyPr>
          <a:lstStyle/>
          <a:p>
            <a:pPr algn="r"/>
            <a:r>
              <a:rPr lang="es-CO" sz="5600" b="1" dirty="0">
                <a:solidFill>
                  <a:schemeClr val="bg1">
                    <a:lumMod val="50000"/>
                  </a:schemeClr>
                </a:solidFill>
                <a:latin typeface="Segoe UI" pitchFamily="34" charset="0"/>
                <a:ea typeface="Segoe UI" pitchFamily="34" charset="0"/>
                <a:cs typeface="Segoe UI" pitchFamily="34" charset="0"/>
              </a:rPr>
              <a:t>EL PROCESO DE COBRO COACTIVO</a:t>
            </a:r>
          </a:p>
        </p:txBody>
      </p:sp>
      <p:sp>
        <p:nvSpPr>
          <p:cNvPr id="3" name="2 Rectángulo"/>
          <p:cNvSpPr/>
          <p:nvPr/>
        </p:nvSpPr>
        <p:spPr>
          <a:xfrm>
            <a:off x="7772557" y="2645107"/>
            <a:ext cx="65317" cy="15024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s-CO"/>
          </a:p>
        </p:txBody>
      </p:sp>
      <p:sp>
        <p:nvSpPr>
          <p:cNvPr id="5" name="4 CuadroTexto"/>
          <p:cNvSpPr txBox="1"/>
          <p:nvPr/>
        </p:nvSpPr>
        <p:spPr>
          <a:xfrm>
            <a:off x="7380652" y="6537175"/>
            <a:ext cx="1632937" cy="223367"/>
          </a:xfrm>
          <a:prstGeom prst="rect">
            <a:avLst/>
          </a:prstGeom>
          <a:noFill/>
        </p:spPr>
        <p:txBody>
          <a:bodyPr wrap="square" lIns="82945" tIns="41473" rIns="82945" bIns="41473" rtlCol="0">
            <a:spAutoFit/>
          </a:bodyPr>
          <a:lstStyle/>
          <a:p>
            <a:r>
              <a:rPr lang="es-CO" sz="900" b="1" dirty="0">
                <a:solidFill>
                  <a:schemeClr val="bg1">
                    <a:lumMod val="50000"/>
                  </a:schemeClr>
                </a:solidFill>
                <a:latin typeface="Segoe UI" pitchFamily="34" charset="0"/>
                <a:ea typeface="Segoe UI" pitchFamily="34" charset="0"/>
                <a:cs typeface="Segoe UI" pitchFamily="34" charset="0"/>
              </a:rPr>
              <a:t>Fecha del documento</a:t>
            </a:r>
          </a:p>
        </p:txBody>
      </p:sp>
    </p:spTree>
    <p:extLst>
      <p:ext uri="{BB962C8B-B14F-4D97-AF65-F5344CB8AC3E}">
        <p14:creationId xmlns:p14="http://schemas.microsoft.com/office/powerpoint/2010/main" val="30124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80" y="1108916"/>
            <a:ext cx="7309440" cy="545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416522" y="291007"/>
            <a:ext cx="4441590" cy="474656"/>
          </a:xfrm>
          <a:prstGeom prst="rect">
            <a:avLst/>
          </a:prstGeom>
          <a:noFill/>
        </p:spPr>
        <p:txBody>
          <a:bodyPr wrap="square" lIns="82945" tIns="41473" rIns="82945" bIns="41473" rtlCol="0">
            <a:spAutoFit/>
          </a:bodyPr>
          <a:lstStyle/>
          <a:p>
            <a:r>
              <a:rPr lang="es-CO" sz="2500" dirty="0"/>
              <a:t>COMPROMISO 2014-2018</a:t>
            </a:r>
          </a:p>
        </p:txBody>
      </p:sp>
    </p:spTree>
    <p:extLst>
      <p:ext uri="{BB962C8B-B14F-4D97-AF65-F5344CB8AC3E}">
        <p14:creationId xmlns:p14="http://schemas.microsoft.com/office/powerpoint/2010/main" val="9424895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15" y="750701"/>
            <a:ext cx="7934918" cy="55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57171" y="273351"/>
            <a:ext cx="8228763" cy="2306432"/>
          </a:xfrm>
        </p:spPr>
        <p:txBody>
          <a:bodyPr/>
          <a:lstStyle/>
          <a:p>
            <a:pPr eaLnBrk="1" hangingPunct="1">
              <a:buNone/>
            </a:pPr>
            <a:r>
              <a:rPr lang="es-CO" altLang="es-CO" sz="3300" dirty="0"/>
              <a:t>¿Qué ES EL PROCESO DE COBRO?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20" y="1994694"/>
            <a:ext cx="7250242" cy="405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149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680" y="816025"/>
            <a:ext cx="8228763" cy="1145009"/>
          </a:xfrm>
        </p:spPr>
        <p:txBody>
          <a:bodyPr/>
          <a:lstStyle/>
          <a:p>
            <a:pPr>
              <a:buNone/>
            </a:pPr>
            <a:r>
              <a:rPr lang="es-CO" dirty="0"/>
              <a:t>OBLIGACION JURIDICO SUSTANCIAL</a:t>
            </a:r>
          </a:p>
        </p:txBody>
      </p:sp>
      <p:sp>
        <p:nvSpPr>
          <p:cNvPr id="3" name="2 CuadroTexto"/>
          <p:cNvSpPr txBox="1"/>
          <p:nvPr/>
        </p:nvSpPr>
        <p:spPr>
          <a:xfrm>
            <a:off x="2939062" y="3167703"/>
            <a:ext cx="3101806" cy="530497"/>
          </a:xfrm>
          <a:prstGeom prst="rect">
            <a:avLst/>
          </a:prstGeom>
          <a:noFill/>
        </p:spPr>
        <p:txBody>
          <a:bodyPr wrap="none" lIns="82945" tIns="41473" rIns="82945" bIns="41473" rtlCol="0">
            <a:spAutoFit/>
          </a:bodyPr>
          <a:lstStyle/>
          <a:p>
            <a:r>
              <a:rPr lang="es-CO" sz="2900" dirty="0"/>
              <a:t>PAGO DEL TRIBUTO</a:t>
            </a:r>
          </a:p>
        </p:txBody>
      </p:sp>
    </p:spTree>
    <p:extLst>
      <p:ext uri="{BB962C8B-B14F-4D97-AF65-F5344CB8AC3E}">
        <p14:creationId xmlns:p14="http://schemas.microsoft.com/office/powerpoint/2010/main" val="2892110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680" y="816025"/>
            <a:ext cx="8228763" cy="1145009"/>
          </a:xfrm>
        </p:spPr>
        <p:txBody>
          <a:bodyPr/>
          <a:lstStyle/>
          <a:p>
            <a:pPr>
              <a:buNone/>
            </a:pPr>
            <a:r>
              <a:rPr lang="es-CO" dirty="0"/>
              <a:t>COMO SE REALIZA EL PAGO DEL TRIBUTO</a:t>
            </a:r>
          </a:p>
        </p:txBody>
      </p:sp>
      <p:sp>
        <p:nvSpPr>
          <p:cNvPr id="4" name="3 CuadroTexto"/>
          <p:cNvSpPr txBox="1"/>
          <p:nvPr/>
        </p:nvSpPr>
        <p:spPr>
          <a:xfrm>
            <a:off x="979538" y="3444747"/>
            <a:ext cx="2283154" cy="360755"/>
          </a:xfrm>
          <a:prstGeom prst="rect">
            <a:avLst/>
          </a:prstGeom>
          <a:noFill/>
        </p:spPr>
        <p:txBody>
          <a:bodyPr wrap="none" lIns="82945" tIns="41473" rIns="82945" bIns="41473" rtlCol="0">
            <a:spAutoFit/>
          </a:bodyPr>
          <a:lstStyle/>
          <a:p>
            <a:r>
              <a:rPr lang="es-CO" dirty="0"/>
              <a:t>MANERA VOLUNTARIA</a:t>
            </a:r>
          </a:p>
        </p:txBody>
      </p:sp>
      <p:sp>
        <p:nvSpPr>
          <p:cNvPr id="5" name="4 CuadroTexto"/>
          <p:cNvSpPr txBox="1"/>
          <p:nvPr/>
        </p:nvSpPr>
        <p:spPr>
          <a:xfrm>
            <a:off x="3859166" y="2350984"/>
            <a:ext cx="4572225" cy="637754"/>
          </a:xfrm>
          <a:prstGeom prst="rect">
            <a:avLst/>
          </a:prstGeom>
          <a:noFill/>
        </p:spPr>
        <p:txBody>
          <a:bodyPr wrap="square" lIns="82945" tIns="41473" rIns="82945" bIns="41473" rtlCol="0">
            <a:spAutoFit/>
          </a:bodyPr>
          <a:lstStyle/>
          <a:p>
            <a:r>
              <a:rPr lang="es-CO" dirty="0"/>
              <a:t>REALIZANDO EL PAGO CON LA DECLARACION DENTRO DEL PLAZO</a:t>
            </a:r>
          </a:p>
        </p:txBody>
      </p:sp>
      <p:sp>
        <p:nvSpPr>
          <p:cNvPr id="6" name="5 CuadroTexto"/>
          <p:cNvSpPr txBox="1"/>
          <p:nvPr/>
        </p:nvSpPr>
        <p:spPr>
          <a:xfrm>
            <a:off x="3918824" y="3151578"/>
            <a:ext cx="4572225" cy="637754"/>
          </a:xfrm>
          <a:prstGeom prst="rect">
            <a:avLst/>
          </a:prstGeom>
          <a:noFill/>
        </p:spPr>
        <p:txBody>
          <a:bodyPr wrap="square" lIns="82945" tIns="41473" rIns="82945" bIns="41473" rtlCol="0">
            <a:spAutoFit/>
          </a:bodyPr>
          <a:lstStyle/>
          <a:p>
            <a:r>
              <a:rPr lang="es-CO" dirty="0"/>
              <a:t>REALIZANDO EL PAGO CON LA DECLARACION EXTEMPORANEA</a:t>
            </a:r>
          </a:p>
        </p:txBody>
      </p:sp>
      <p:sp>
        <p:nvSpPr>
          <p:cNvPr id="7" name="6 CuadroTexto"/>
          <p:cNvSpPr txBox="1"/>
          <p:nvPr/>
        </p:nvSpPr>
        <p:spPr>
          <a:xfrm>
            <a:off x="3853507" y="4053796"/>
            <a:ext cx="4291524" cy="360755"/>
          </a:xfrm>
          <a:prstGeom prst="rect">
            <a:avLst/>
          </a:prstGeom>
          <a:noFill/>
        </p:spPr>
        <p:txBody>
          <a:bodyPr wrap="none" lIns="82945" tIns="41473" rIns="82945" bIns="41473" rtlCol="0">
            <a:spAutoFit/>
          </a:bodyPr>
          <a:lstStyle/>
          <a:p>
            <a:r>
              <a:rPr lang="es-CO" dirty="0"/>
              <a:t>REALIZANDO EL PAGO POR COMPENSACION</a:t>
            </a:r>
          </a:p>
        </p:txBody>
      </p:sp>
      <p:sp>
        <p:nvSpPr>
          <p:cNvPr id="8" name="7 CuadroTexto"/>
          <p:cNvSpPr txBox="1"/>
          <p:nvPr/>
        </p:nvSpPr>
        <p:spPr>
          <a:xfrm>
            <a:off x="3848377" y="4735487"/>
            <a:ext cx="4141611" cy="360755"/>
          </a:xfrm>
          <a:prstGeom prst="rect">
            <a:avLst/>
          </a:prstGeom>
          <a:noFill/>
        </p:spPr>
        <p:txBody>
          <a:bodyPr wrap="none" lIns="82945" tIns="41473" rIns="82945" bIns="41473" rtlCol="0">
            <a:spAutoFit/>
          </a:bodyPr>
          <a:lstStyle/>
          <a:p>
            <a:r>
              <a:rPr lang="es-CO" dirty="0"/>
              <a:t>REALIZANDO EL PAGO FACILIDAD DE PAGO</a:t>
            </a:r>
          </a:p>
        </p:txBody>
      </p:sp>
      <p:sp>
        <p:nvSpPr>
          <p:cNvPr id="9" name="8 CuadroTexto"/>
          <p:cNvSpPr txBox="1"/>
          <p:nvPr/>
        </p:nvSpPr>
        <p:spPr>
          <a:xfrm>
            <a:off x="2022828" y="5556256"/>
            <a:ext cx="5042371" cy="360755"/>
          </a:xfrm>
          <a:prstGeom prst="rect">
            <a:avLst/>
          </a:prstGeom>
          <a:noFill/>
        </p:spPr>
        <p:txBody>
          <a:bodyPr wrap="none" lIns="82945" tIns="41473" rIns="82945" bIns="41473" rtlCol="0">
            <a:spAutoFit/>
          </a:bodyPr>
          <a:lstStyle/>
          <a:p>
            <a:r>
              <a:rPr lang="es-CO" dirty="0"/>
              <a:t>REALIZANDO EL PAGO POR JURISDICCION COACTIVA</a:t>
            </a:r>
          </a:p>
        </p:txBody>
      </p:sp>
      <p:sp>
        <p:nvSpPr>
          <p:cNvPr id="10" name="9 Abrir llave"/>
          <p:cNvSpPr/>
          <p:nvPr/>
        </p:nvSpPr>
        <p:spPr>
          <a:xfrm>
            <a:off x="3461603" y="2122513"/>
            <a:ext cx="397564" cy="294802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82945" tIns="41473" rIns="82945" bIns="41473" rtlCol="0" anchor="ctr"/>
          <a:lstStyle/>
          <a:p>
            <a:pPr algn="ctr"/>
            <a:endParaRPr lang="es-CO"/>
          </a:p>
        </p:txBody>
      </p:sp>
    </p:spTree>
    <p:extLst>
      <p:ext uri="{BB962C8B-B14F-4D97-AF65-F5344CB8AC3E}">
        <p14:creationId xmlns:p14="http://schemas.microsoft.com/office/powerpoint/2010/main" val="25907866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l="11561" t="46104" r="8242" b="32467"/>
          <a:stretch/>
        </p:blipFill>
        <p:spPr bwMode="auto">
          <a:xfrm>
            <a:off x="395536" y="1844824"/>
            <a:ext cx="8280920" cy="3240360"/>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467544" y="1167135"/>
            <a:ext cx="1143262" cy="461665"/>
          </a:xfrm>
          <a:prstGeom prst="rect">
            <a:avLst/>
          </a:prstGeom>
        </p:spPr>
        <p:txBody>
          <a:bodyPr wrap="none">
            <a:spAutoFit/>
          </a:bodyPr>
          <a:lstStyle/>
          <a:p>
            <a:r>
              <a:rPr lang="es-CO" sz="2400" b="1" u="sng" dirty="0">
                <a:solidFill>
                  <a:schemeClr val="accent1">
                    <a:lumMod val="50000"/>
                  </a:schemeClr>
                </a:solidFill>
                <a:latin typeface="Arial" pitchFamily="34" charset="0"/>
                <a:cs typeface="Arial" pitchFamily="34" charset="0"/>
              </a:rPr>
              <a:t>Ubicar</a:t>
            </a:r>
            <a:endParaRPr lang="es-CO" sz="24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4839592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680" y="816025"/>
            <a:ext cx="8228763" cy="1145009"/>
          </a:xfrm>
        </p:spPr>
        <p:txBody>
          <a:bodyPr/>
          <a:lstStyle/>
          <a:p>
            <a:pPr>
              <a:buNone/>
            </a:pPr>
            <a:r>
              <a:rPr lang="es-CO" dirty="0"/>
              <a:t>QUE DECLARACIONES PUEDO PRESENTAR SIN PAGO</a:t>
            </a:r>
          </a:p>
        </p:txBody>
      </p:sp>
      <p:graphicFrame>
        <p:nvGraphicFramePr>
          <p:cNvPr id="3" name="2 Diagrama"/>
          <p:cNvGraphicFramePr/>
          <p:nvPr>
            <p:extLst>
              <p:ext uri="{D42A27DB-BD31-4B8C-83A1-F6EECF244321}">
                <p14:modId xmlns:p14="http://schemas.microsoft.com/office/powerpoint/2010/main" val="1762230283"/>
              </p:ext>
            </p:extLst>
          </p:nvPr>
        </p:nvGraphicFramePr>
        <p:xfrm>
          <a:off x="1502078" y="2057188"/>
          <a:ext cx="6096000" cy="406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47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E2DEC15-4E99-438B-92F8-A71CB8FCCF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03FEC518-8CED-4033-90BA-DF5750FCD59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01AE60AF-E42D-4E29-BFAE-ED14C0EE081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02274883-B33B-4ACE-B0E3-5EB136EF520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AE1603E6-6CC9-44B8-A317-05E08DA15B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8B200D3-5998-491E-ABA1-06FF271EC73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C40389ED-AA30-423B-BBA2-952C3F8B4A2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4C4B5A50-6000-4B02-B5E1-7C7F92E4CBB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DED2695F-1E99-4B8D-889C-29AB1A4731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680" y="816025"/>
            <a:ext cx="8228763" cy="1145009"/>
          </a:xfrm>
        </p:spPr>
        <p:txBody>
          <a:bodyPr/>
          <a:lstStyle/>
          <a:p>
            <a:pPr>
              <a:buNone/>
            </a:pPr>
            <a:r>
              <a:rPr lang="es-CO" dirty="0"/>
              <a:t>QUE DECLARACIONES NO SE DEBEN PRESENTAR SIN PAGO</a:t>
            </a:r>
          </a:p>
        </p:txBody>
      </p:sp>
      <p:graphicFrame>
        <p:nvGraphicFramePr>
          <p:cNvPr id="3" name="2 Diagrama"/>
          <p:cNvGraphicFramePr/>
          <p:nvPr>
            <p:extLst>
              <p:ext uri="{D42A27DB-BD31-4B8C-83A1-F6EECF244321}">
                <p14:modId xmlns:p14="http://schemas.microsoft.com/office/powerpoint/2010/main" val="192106803"/>
              </p:ext>
            </p:extLst>
          </p:nvPr>
        </p:nvGraphicFramePr>
        <p:xfrm>
          <a:off x="1502078" y="2057188"/>
          <a:ext cx="6096000" cy="406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4648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E2DEC15-4E99-438B-92F8-A71CB8FCCF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03FEC518-8CED-4033-90BA-DF5750FCD59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01AE60AF-E42D-4E29-BFAE-ED14C0EE081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02274883-B33B-4ACE-B0E3-5EB136EF520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AE1603E6-6CC9-44B8-A317-05E08DA15B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8B200D3-5998-491E-ABA1-06FF271EC73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C40389ED-AA30-423B-BBA2-952C3F8B4A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71740" y="132375"/>
            <a:ext cx="7144676" cy="422310"/>
          </a:xfrm>
          <a:prstGeom prst="rect">
            <a:avLst/>
          </a:prstGeom>
          <a:noFill/>
        </p:spPr>
        <p:txBody>
          <a:bodyPr wrap="none" lIns="82945" tIns="41473" rIns="82945" bIns="41473" rtlCol="0">
            <a:spAutoFit/>
          </a:bodyPr>
          <a:lstStyle/>
          <a:p>
            <a:r>
              <a:rPr lang="es-CO" sz="2200" b="1" dirty="0"/>
              <a:t>COMO ES LA HISTORIA DE LOS BANCOS EN LA TRIBUTACION</a:t>
            </a:r>
          </a:p>
        </p:txBody>
      </p:sp>
    </p:spTree>
    <p:extLst>
      <p:ext uri="{BB962C8B-B14F-4D97-AF65-F5344CB8AC3E}">
        <p14:creationId xmlns:p14="http://schemas.microsoft.com/office/powerpoint/2010/main" val="523376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6086" y="132375"/>
            <a:ext cx="5670170" cy="422310"/>
          </a:xfrm>
          <a:prstGeom prst="rect">
            <a:avLst/>
          </a:prstGeom>
          <a:noFill/>
        </p:spPr>
        <p:txBody>
          <a:bodyPr wrap="none" lIns="82945" tIns="41473" rIns="82945" bIns="41473" rtlCol="0">
            <a:spAutoFit/>
          </a:bodyPr>
          <a:lstStyle/>
          <a:p>
            <a:r>
              <a:rPr lang="es-CO" sz="2200" b="1" dirty="0"/>
              <a:t>PROCEDIMIENTO ADMINISTRATIVO COACTIVO.</a:t>
            </a:r>
          </a:p>
        </p:txBody>
      </p:sp>
      <p:sp>
        <p:nvSpPr>
          <p:cNvPr id="3" name="2 Rectángulo"/>
          <p:cNvSpPr/>
          <p:nvPr/>
        </p:nvSpPr>
        <p:spPr>
          <a:xfrm>
            <a:off x="3461602" y="2381966"/>
            <a:ext cx="4245637" cy="3130744"/>
          </a:xfrm>
          <a:prstGeom prst="rect">
            <a:avLst/>
          </a:prstGeom>
        </p:spPr>
        <p:style>
          <a:lnRef idx="2">
            <a:schemeClr val="accent1"/>
          </a:lnRef>
          <a:fillRef idx="1">
            <a:schemeClr val="lt1"/>
          </a:fillRef>
          <a:effectRef idx="0">
            <a:schemeClr val="accent1"/>
          </a:effectRef>
          <a:fontRef idx="minor">
            <a:schemeClr val="dk1"/>
          </a:fontRef>
        </p:style>
        <p:txBody>
          <a:bodyPr wrap="square" lIns="82945" tIns="41473" rIns="82945" bIns="41473">
            <a:spAutoFit/>
          </a:bodyPr>
          <a:lstStyle/>
          <a:p>
            <a:pPr algn="just"/>
            <a:r>
              <a:rPr lang="es-CO" sz="2200" dirty="0"/>
              <a:t>Para el cobro coactivo de las deudas fiscales por concepto de impuestos, anticipos, retenciones, intereses y sanciones, de competencia de la DIAN deberá seguirse el procedimiento administrativo coactivo que se establece en EL ESTATUTO TRIBUTARIO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562" y="2255876"/>
            <a:ext cx="2039040" cy="301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776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2590" y="132375"/>
            <a:ext cx="3355434" cy="422310"/>
          </a:xfrm>
          <a:prstGeom prst="rect">
            <a:avLst/>
          </a:prstGeom>
          <a:noFill/>
        </p:spPr>
        <p:txBody>
          <a:bodyPr wrap="none" lIns="82945" tIns="41473" rIns="82945" bIns="41473" rtlCol="0">
            <a:spAutoFit/>
          </a:bodyPr>
          <a:lstStyle/>
          <a:p>
            <a:r>
              <a:rPr lang="es-CO" sz="2200" b="1" dirty="0"/>
              <a:t>COMPETENCIA FUNCIONAL</a:t>
            </a:r>
          </a:p>
        </p:txBody>
      </p:sp>
      <p:sp>
        <p:nvSpPr>
          <p:cNvPr id="3" name="2 Rectángulo"/>
          <p:cNvSpPr/>
          <p:nvPr/>
        </p:nvSpPr>
        <p:spPr>
          <a:xfrm>
            <a:off x="3461602" y="2173003"/>
            <a:ext cx="4572225" cy="3130744"/>
          </a:xfrm>
          <a:prstGeom prst="rect">
            <a:avLst/>
          </a:prstGeom>
        </p:spPr>
        <p:style>
          <a:lnRef idx="2">
            <a:schemeClr val="accent1"/>
          </a:lnRef>
          <a:fillRef idx="1">
            <a:schemeClr val="lt1"/>
          </a:fillRef>
          <a:effectRef idx="0">
            <a:schemeClr val="accent1"/>
          </a:effectRef>
          <a:fontRef idx="minor">
            <a:schemeClr val="dk1"/>
          </a:fontRef>
        </p:style>
        <p:txBody>
          <a:bodyPr wrap="square" lIns="82945" tIns="41473" rIns="82945" bIns="41473">
            <a:spAutoFit/>
          </a:bodyPr>
          <a:lstStyle/>
          <a:p>
            <a:pPr marL="311045" indent="-311045">
              <a:buFont typeface="Arial" pitchFamily="34" charset="0"/>
              <a:buChar char="•"/>
            </a:pPr>
            <a:r>
              <a:rPr lang="es-CO" sz="2200" dirty="0"/>
              <a:t>El Subdirector de Recaudación de la Dirección General de Impuestos Nacionales.</a:t>
            </a:r>
          </a:p>
          <a:p>
            <a:pPr marL="311045" indent="-311045">
              <a:buFont typeface="Arial" pitchFamily="34" charset="0"/>
              <a:buChar char="•"/>
            </a:pPr>
            <a:r>
              <a:rPr lang="es-CO" sz="2200" dirty="0"/>
              <a:t>los Administradores de Impuestos</a:t>
            </a:r>
          </a:p>
          <a:p>
            <a:pPr marL="311045" indent="-311045">
              <a:buFont typeface="Arial" pitchFamily="34" charset="0"/>
              <a:buChar char="•"/>
            </a:pPr>
            <a:r>
              <a:rPr lang="es-CO" sz="2200" dirty="0"/>
              <a:t>los Jefes de las dependencias de Cobranzas. </a:t>
            </a:r>
          </a:p>
          <a:p>
            <a:pPr marL="311045" indent="-311045">
              <a:buFont typeface="Arial" pitchFamily="34" charset="0"/>
              <a:buChar char="•"/>
            </a:pPr>
            <a:r>
              <a:rPr lang="es-CO" sz="2200" dirty="0"/>
              <a:t>los funcionarios de las dependencias de, a quienes se les deleguen estas funciones.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85" y="2253161"/>
            <a:ext cx="2160000" cy="301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391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51846" y="132375"/>
            <a:ext cx="3556258" cy="422310"/>
          </a:xfrm>
          <a:prstGeom prst="rect">
            <a:avLst/>
          </a:prstGeom>
          <a:noFill/>
        </p:spPr>
        <p:txBody>
          <a:bodyPr wrap="none" lIns="82945" tIns="41473" rIns="82945" bIns="41473" rtlCol="0">
            <a:spAutoFit/>
          </a:bodyPr>
          <a:lstStyle/>
          <a:p>
            <a:r>
              <a:rPr lang="es-CO" sz="2200" b="1" dirty="0"/>
              <a:t>COMPETENCIA TERRITORIAL.</a:t>
            </a:r>
          </a:p>
        </p:txBody>
      </p:sp>
      <p:sp>
        <p:nvSpPr>
          <p:cNvPr id="4" name="3 Rectángulo"/>
          <p:cNvSpPr/>
          <p:nvPr/>
        </p:nvSpPr>
        <p:spPr>
          <a:xfrm>
            <a:off x="3801510" y="2546330"/>
            <a:ext cx="4570560" cy="637754"/>
          </a:xfrm>
          <a:prstGeom prst="rect">
            <a:avLst/>
          </a:prstGeom>
        </p:spPr>
        <p:txBody>
          <a:bodyPr lIns="82945" tIns="41473" rIns="82945" bIns="41473">
            <a:spAutoFit/>
          </a:bodyPr>
          <a:lstStyle/>
          <a:p>
            <a:r>
              <a:rPr lang="es-CO" dirty="0"/>
              <a:t>Se hayan originado las respectivas obligaciones tributarias </a:t>
            </a:r>
          </a:p>
        </p:txBody>
      </p:sp>
      <p:sp>
        <p:nvSpPr>
          <p:cNvPr id="5" name="4 Rectángulo"/>
          <p:cNvSpPr/>
          <p:nvPr/>
        </p:nvSpPr>
        <p:spPr>
          <a:xfrm>
            <a:off x="3774062" y="3951595"/>
            <a:ext cx="4570560" cy="360755"/>
          </a:xfrm>
          <a:prstGeom prst="rect">
            <a:avLst/>
          </a:prstGeom>
        </p:spPr>
        <p:txBody>
          <a:bodyPr lIns="82945" tIns="41473" rIns="82945" bIns="41473">
            <a:spAutoFit/>
          </a:bodyPr>
          <a:lstStyle/>
          <a:p>
            <a:r>
              <a:rPr lang="es-CO" dirty="0"/>
              <a:t>Donde se encuentre domiciliado el deudor.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33" y="1760857"/>
            <a:ext cx="2518708" cy="356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285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38180" y="342394"/>
            <a:ext cx="6418196" cy="422310"/>
          </a:xfrm>
          <a:prstGeom prst="rect">
            <a:avLst/>
          </a:prstGeom>
          <a:noFill/>
        </p:spPr>
        <p:txBody>
          <a:bodyPr wrap="none" lIns="82945" tIns="41473" rIns="82945" bIns="41473" rtlCol="0">
            <a:spAutoFit/>
          </a:bodyPr>
          <a:lstStyle/>
          <a:p>
            <a:r>
              <a:rPr lang="es-CO" sz="2200" b="1" dirty="0"/>
              <a:t>PODERES DEL FUNCIONARIO QUE REALIZA EL COBRO.</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205" y="1207972"/>
            <a:ext cx="5094764" cy="50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916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35761" y="270386"/>
            <a:ext cx="3268487" cy="422310"/>
          </a:xfrm>
          <a:prstGeom prst="rect">
            <a:avLst/>
          </a:prstGeom>
          <a:noFill/>
        </p:spPr>
        <p:txBody>
          <a:bodyPr wrap="none" lIns="82945" tIns="41473" rIns="82945" bIns="41473" rtlCol="0">
            <a:spAutoFit/>
          </a:bodyPr>
          <a:lstStyle/>
          <a:p>
            <a:r>
              <a:rPr lang="es-CO" sz="2200" b="1" dirty="0"/>
              <a:t>MANDAMIENTO DE PAGO.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08" y="1469270"/>
            <a:ext cx="6270479" cy="389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1926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81065" y="122235"/>
            <a:ext cx="2582823" cy="418814"/>
          </a:xfrm>
          <a:prstGeom prst="rect">
            <a:avLst/>
          </a:prstGeom>
          <a:noFill/>
        </p:spPr>
        <p:txBody>
          <a:bodyPr wrap="none" lIns="82945" tIns="41473" rIns="82945" bIns="41473" rtlCol="0">
            <a:spAutoFit/>
          </a:bodyPr>
          <a:lstStyle/>
          <a:p>
            <a:r>
              <a:rPr lang="es-CO" sz="2200" b="1" dirty="0"/>
              <a:t>TITULOS EJECUTIVOS</a:t>
            </a:r>
          </a:p>
        </p:txBody>
      </p:sp>
      <p:sp>
        <p:nvSpPr>
          <p:cNvPr id="4" name="Rectangle 2"/>
          <p:cNvSpPr>
            <a:spLocks noChangeArrowheads="1"/>
          </p:cNvSpPr>
          <p:nvPr/>
        </p:nvSpPr>
        <p:spPr bwMode="auto">
          <a:xfrm>
            <a:off x="130410" y="3501008"/>
            <a:ext cx="4049685" cy="169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5" tIns="41473" rIns="82945" bIns="41473" numCol="1" anchor="ctr" anchorCtr="0" compatLnSpc="1">
            <a:prstTxWarp prst="textNoShape">
              <a:avLst/>
            </a:prstTxWarp>
            <a:spAutoFit/>
          </a:bodyPr>
          <a:lstStyle/>
          <a:p>
            <a:pPr algn="just" defTabSz="829452" eaLnBrk="0" fontAlgn="base" hangingPunct="0">
              <a:spcBef>
                <a:spcPct val="0"/>
              </a:spcBef>
              <a:spcAft>
                <a:spcPct val="0"/>
              </a:spcAft>
            </a:pPr>
            <a:r>
              <a:rPr lang="es-CO" sz="1500" b="1" dirty="0">
                <a:latin typeface="Open Sans"/>
                <a:cs typeface="Arial" pitchFamily="34" charset="0"/>
              </a:rPr>
              <a:t>5. Las sentencias y demás decisiones jurisdiccionales ejecutoriadas, que decidan sobre las demandas presentadas en relación con los impuestos, anticipos, retenciones, sanciones e intereses que administra la Dirección General de Impuestos Nacionales</a:t>
            </a:r>
            <a:endParaRPr lang="es-CO" sz="3600" b="1" dirty="0">
              <a:latin typeface="Arial" pitchFamily="34" charset="0"/>
              <a:cs typeface="Arial" pitchFamily="34" charset="0"/>
            </a:endParaRPr>
          </a:p>
        </p:txBody>
      </p:sp>
      <p:sp>
        <p:nvSpPr>
          <p:cNvPr id="5" name="4 Rectángulo"/>
          <p:cNvSpPr/>
          <p:nvPr/>
        </p:nvSpPr>
        <p:spPr>
          <a:xfrm>
            <a:off x="130410" y="2208731"/>
            <a:ext cx="3667436" cy="474656"/>
          </a:xfrm>
          <a:prstGeom prst="rect">
            <a:avLst/>
          </a:prstGeom>
        </p:spPr>
        <p:txBody>
          <a:bodyPr wrap="none" lIns="82945" tIns="41473" rIns="82945" bIns="41473">
            <a:spAutoFit/>
          </a:bodyPr>
          <a:lstStyle/>
          <a:p>
            <a:r>
              <a:rPr lang="es-CO" sz="2500" dirty="0">
                <a:latin typeface="Open Sans"/>
                <a:cs typeface="Arial" pitchFamily="34" charset="0"/>
              </a:rPr>
              <a:t>Prestan mérito ejecutivo</a:t>
            </a:r>
            <a:endParaRPr lang="es-CO" sz="2500" dirty="0"/>
          </a:p>
        </p:txBody>
      </p:sp>
      <p:sp>
        <p:nvSpPr>
          <p:cNvPr id="6" name="5 Rectángulo"/>
          <p:cNvSpPr/>
          <p:nvPr/>
        </p:nvSpPr>
        <p:spPr>
          <a:xfrm>
            <a:off x="4686716" y="332656"/>
            <a:ext cx="3917385" cy="1745749"/>
          </a:xfrm>
          <a:prstGeom prst="rect">
            <a:avLst/>
          </a:prstGeom>
        </p:spPr>
        <p:txBody>
          <a:bodyPr wrap="square" lIns="82945" tIns="41473" rIns="82945" bIns="41473">
            <a:spAutoFit/>
          </a:bodyPr>
          <a:lstStyle/>
          <a:p>
            <a:pPr lvl="0"/>
            <a:r>
              <a:rPr lang="es-CO" b="1" dirty="0">
                <a:latin typeface="Open Sans"/>
                <a:cs typeface="Arial" pitchFamily="34" charset="0"/>
              </a:rPr>
              <a:t>1. Las liquidaciones privadas y sus correcciones, contenidas en las declaraciones tributarias presentadas, desde el vencimiento de la fecha para su cancelación. </a:t>
            </a:r>
          </a:p>
        </p:txBody>
      </p:sp>
      <p:sp>
        <p:nvSpPr>
          <p:cNvPr id="7" name="6 Rectángulo"/>
          <p:cNvSpPr/>
          <p:nvPr/>
        </p:nvSpPr>
        <p:spPr>
          <a:xfrm>
            <a:off x="4711520" y="2204864"/>
            <a:ext cx="3227589" cy="637754"/>
          </a:xfrm>
          <a:prstGeom prst="rect">
            <a:avLst/>
          </a:prstGeom>
        </p:spPr>
        <p:txBody>
          <a:bodyPr wrap="square" lIns="82945" tIns="41473" rIns="82945" bIns="41473">
            <a:spAutoFit/>
          </a:bodyPr>
          <a:lstStyle/>
          <a:p>
            <a:r>
              <a:rPr lang="es-CO" b="1" dirty="0">
                <a:latin typeface="Open Sans"/>
                <a:cs typeface="Arial" pitchFamily="34" charset="0"/>
              </a:rPr>
              <a:t>2. Las liquidaciones oficiales ejecutoriadas</a:t>
            </a:r>
            <a:endParaRPr lang="es-CO" b="1" dirty="0"/>
          </a:p>
        </p:txBody>
      </p:sp>
      <p:sp>
        <p:nvSpPr>
          <p:cNvPr id="8" name="7 Rectángulo"/>
          <p:cNvSpPr/>
          <p:nvPr/>
        </p:nvSpPr>
        <p:spPr>
          <a:xfrm>
            <a:off x="4607668" y="3140968"/>
            <a:ext cx="4197071" cy="1468751"/>
          </a:xfrm>
          <a:prstGeom prst="rect">
            <a:avLst/>
          </a:prstGeom>
        </p:spPr>
        <p:txBody>
          <a:bodyPr wrap="square" lIns="82945" tIns="41473" rIns="82945" bIns="41473">
            <a:spAutoFit/>
          </a:bodyPr>
          <a:lstStyle/>
          <a:p>
            <a:pPr lvl="0" algn="just" eaLnBrk="0" fontAlgn="base" hangingPunct="0">
              <a:spcBef>
                <a:spcPct val="0"/>
              </a:spcBef>
              <a:spcAft>
                <a:spcPct val="0"/>
              </a:spcAft>
            </a:pPr>
            <a:r>
              <a:rPr lang="es-CO" b="1" dirty="0">
                <a:latin typeface="Open Sans"/>
                <a:cs typeface="Arial" pitchFamily="34" charset="0"/>
              </a:rPr>
              <a:t>3. Los demás actos de la Administración de Impuestos debidamente ejecutoriados, en los cuales se fijen sumas líquidas de dinero a favor del fisco nacional</a:t>
            </a:r>
          </a:p>
        </p:txBody>
      </p:sp>
      <p:sp>
        <p:nvSpPr>
          <p:cNvPr id="9" name="8 Rectángulo"/>
          <p:cNvSpPr/>
          <p:nvPr/>
        </p:nvSpPr>
        <p:spPr>
          <a:xfrm>
            <a:off x="4679800" y="4769205"/>
            <a:ext cx="4149638" cy="2299747"/>
          </a:xfrm>
          <a:prstGeom prst="rect">
            <a:avLst/>
          </a:prstGeom>
        </p:spPr>
        <p:txBody>
          <a:bodyPr wrap="square" lIns="82945" tIns="41473" rIns="82945" bIns="41473">
            <a:spAutoFit/>
          </a:bodyPr>
          <a:lstStyle/>
          <a:p>
            <a:pPr lvl="0" algn="just" eaLnBrk="0" fontAlgn="base" hangingPunct="0">
              <a:spcBef>
                <a:spcPct val="0"/>
              </a:spcBef>
              <a:spcAft>
                <a:spcPct val="0"/>
              </a:spcAft>
            </a:pPr>
            <a:r>
              <a:rPr lang="es-CO" b="1" dirty="0">
                <a:latin typeface="Open Sans"/>
                <a:cs typeface="Arial" pitchFamily="34" charset="0"/>
              </a:rPr>
              <a:t>4. Las garantías y cauciones prestadas a favor de la Nación para afianzar el pago de las obligaciones tributarias, a partir de la ejecutoria del acto de la Administración que declare el incumplimiento o exigibilidad de las obligaciones garantizadas. </a:t>
            </a:r>
          </a:p>
        </p:txBody>
      </p:sp>
    </p:spTree>
    <p:extLst>
      <p:ext uri="{BB962C8B-B14F-4D97-AF65-F5344CB8AC3E}">
        <p14:creationId xmlns:p14="http://schemas.microsoft.com/office/powerpoint/2010/main" val="4235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61045" y="1403945"/>
            <a:ext cx="5521306" cy="418814"/>
          </a:xfrm>
          <a:prstGeom prst="rect">
            <a:avLst/>
          </a:prstGeom>
        </p:spPr>
        <p:txBody>
          <a:bodyPr wrap="square" lIns="82945" tIns="41473" rIns="82945" bIns="41473">
            <a:spAutoFit/>
          </a:bodyPr>
          <a:lstStyle/>
          <a:p>
            <a:pPr lvl="0" algn="just" eaLnBrk="0" fontAlgn="base" hangingPunct="0">
              <a:spcBef>
                <a:spcPct val="0"/>
              </a:spcBef>
              <a:spcAft>
                <a:spcPct val="0"/>
              </a:spcAft>
            </a:pPr>
            <a:r>
              <a:rPr lang="es-CO" sz="2200" b="1" dirty="0"/>
              <a:t>VINCULACIÓN DE DEUDORES SOLIDARIOS.</a:t>
            </a:r>
            <a:endParaRPr lang="es-CO" sz="2200" b="1" dirty="0">
              <a:latin typeface="Open Sans"/>
              <a:cs typeface="Arial" pitchFamily="34" charset="0"/>
            </a:endParaRPr>
          </a:p>
        </p:txBody>
      </p:sp>
      <p:sp>
        <p:nvSpPr>
          <p:cNvPr id="3" name="AutoShape 2" descr="https://encrypted-tbn1.gstatic.com/images?q=tbn:ANd9GcR8G0iPTfjPCr-vy7jOct3yWCjQA0JZUUv6td9qEanVafMCIVYt">
            <a:hlinkClick r:id="rId2"/>
          </p:cNvPr>
          <p:cNvSpPr>
            <a:spLocks noChangeAspect="1" noChangeArrowheads="1"/>
          </p:cNvSpPr>
          <p:nvPr/>
        </p:nvSpPr>
        <p:spPr bwMode="auto">
          <a:xfrm>
            <a:off x="53281" y="-933218"/>
            <a:ext cx="1926720" cy="19528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5" tIns="41473" rIns="82945" bIns="41473" numCol="1" anchor="t" anchorCtr="0" compatLnSpc="1">
            <a:prstTxWarp prst="textNoShape">
              <a:avLst/>
            </a:prstTxWarp>
          </a:bodyPr>
          <a:lstStyle/>
          <a:p>
            <a:endParaRPr lang="es-CO"/>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22" y="2773417"/>
            <a:ext cx="3155026" cy="319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11318" t="29437" r="8242" b="7359"/>
          <a:stretch/>
        </p:blipFill>
        <p:spPr bwMode="auto">
          <a:xfrm>
            <a:off x="899592" y="1700809"/>
            <a:ext cx="7272808" cy="4824536"/>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971600" y="908720"/>
            <a:ext cx="1571264" cy="461665"/>
          </a:xfrm>
          <a:prstGeom prst="rect">
            <a:avLst/>
          </a:prstGeom>
        </p:spPr>
        <p:txBody>
          <a:bodyPr wrap="none">
            <a:spAutoFit/>
          </a:bodyPr>
          <a:lstStyle/>
          <a:p>
            <a:r>
              <a:rPr lang="es-CO" sz="2400" b="1" u="sng" dirty="0">
                <a:solidFill>
                  <a:schemeClr val="accent1">
                    <a:lumMod val="50000"/>
                  </a:schemeClr>
                </a:solidFill>
                <a:latin typeface="Arial" pitchFamily="34" charset="0"/>
                <a:cs typeface="Arial" pitchFamily="34" charset="0"/>
              </a:rPr>
              <a:t>Clasificar</a:t>
            </a:r>
            <a:endParaRPr lang="es-CO" sz="24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4839592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encrypted-tbn1.gstatic.com/images?q=tbn:ANd9GcR8G0iPTfjPCr-vy7jOct3yWCjQA0JZUUv6td9qEanVafMCIVYt">
            <a:hlinkClick r:id="rId2"/>
          </p:cNvPr>
          <p:cNvSpPr>
            <a:spLocks noChangeAspect="1" noChangeArrowheads="1"/>
          </p:cNvSpPr>
          <p:nvPr/>
        </p:nvSpPr>
        <p:spPr bwMode="auto">
          <a:xfrm>
            <a:off x="53281" y="-933218"/>
            <a:ext cx="1926720" cy="19528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5" tIns="41473" rIns="82945" bIns="41473" numCol="1" anchor="t" anchorCtr="0" compatLnSpc="1">
            <a:prstTxWarp prst="textNoShape">
              <a:avLst/>
            </a:prstTxWarp>
          </a:bodyPr>
          <a:lstStyle/>
          <a:p>
            <a:endParaRPr lang="es-CO"/>
          </a:p>
        </p:txBody>
      </p:sp>
      <p:sp>
        <p:nvSpPr>
          <p:cNvPr id="4" name="3 Rectángulo"/>
          <p:cNvSpPr/>
          <p:nvPr/>
        </p:nvSpPr>
        <p:spPr>
          <a:xfrm>
            <a:off x="326362" y="215729"/>
            <a:ext cx="6988972" cy="360755"/>
          </a:xfrm>
          <a:prstGeom prst="rect">
            <a:avLst/>
          </a:prstGeom>
        </p:spPr>
        <p:txBody>
          <a:bodyPr wrap="square" lIns="82945" tIns="41473" rIns="82945" bIns="41473">
            <a:spAutoFit/>
          </a:bodyPr>
          <a:lstStyle/>
          <a:p>
            <a:r>
              <a:rPr lang="es-CO" b="1" dirty="0"/>
              <a:t>TERMINO PARA PAGAR O PRESENTAR EXCEPCIONES</a:t>
            </a:r>
            <a:endParaRPr lang="es-CO" dirty="0"/>
          </a:p>
        </p:txBody>
      </p:sp>
      <p:sp>
        <p:nvSpPr>
          <p:cNvPr id="5" name="4 CuadroTexto"/>
          <p:cNvSpPr txBox="1"/>
          <p:nvPr/>
        </p:nvSpPr>
        <p:spPr>
          <a:xfrm>
            <a:off x="357423" y="1134218"/>
            <a:ext cx="2585095" cy="360755"/>
          </a:xfrm>
          <a:prstGeom prst="rect">
            <a:avLst/>
          </a:prstGeom>
          <a:noFill/>
        </p:spPr>
        <p:txBody>
          <a:bodyPr wrap="none" lIns="82945" tIns="41473" rIns="82945" bIns="41473" rtlCol="0">
            <a:spAutoFit/>
          </a:bodyPr>
          <a:lstStyle/>
          <a:p>
            <a:r>
              <a:rPr lang="es-CO" dirty="0"/>
              <a:t>MANDAMIENTO DE PAGO</a:t>
            </a:r>
          </a:p>
        </p:txBody>
      </p:sp>
      <p:sp>
        <p:nvSpPr>
          <p:cNvPr id="8" name="7 CuadroTexto"/>
          <p:cNvSpPr txBox="1"/>
          <p:nvPr/>
        </p:nvSpPr>
        <p:spPr>
          <a:xfrm>
            <a:off x="4013345" y="2235385"/>
            <a:ext cx="893671" cy="360755"/>
          </a:xfrm>
          <a:prstGeom prst="rect">
            <a:avLst/>
          </a:prstGeom>
          <a:noFill/>
        </p:spPr>
        <p:txBody>
          <a:bodyPr wrap="none" lIns="82945" tIns="41473" rIns="82945" bIns="41473" rtlCol="0">
            <a:spAutoFit/>
          </a:bodyPr>
          <a:lstStyle/>
          <a:p>
            <a:r>
              <a:rPr lang="es-CO" dirty="0"/>
              <a:t>15 DIAS</a:t>
            </a:r>
          </a:p>
        </p:txBody>
      </p:sp>
      <p:sp>
        <p:nvSpPr>
          <p:cNvPr id="10" name="9 CuadroTexto"/>
          <p:cNvSpPr txBox="1"/>
          <p:nvPr/>
        </p:nvSpPr>
        <p:spPr>
          <a:xfrm>
            <a:off x="2612475" y="1578253"/>
            <a:ext cx="1533397" cy="360755"/>
          </a:xfrm>
          <a:prstGeom prst="rect">
            <a:avLst/>
          </a:prstGeom>
          <a:noFill/>
        </p:spPr>
        <p:txBody>
          <a:bodyPr wrap="none" lIns="82945" tIns="41473" rIns="82945" bIns="41473" rtlCol="0">
            <a:spAutoFit/>
          </a:bodyPr>
          <a:lstStyle/>
          <a:p>
            <a:r>
              <a:rPr lang="es-CO" dirty="0"/>
              <a:t>NOTIFICACION</a:t>
            </a:r>
          </a:p>
        </p:txBody>
      </p:sp>
      <p:cxnSp>
        <p:nvCxnSpPr>
          <p:cNvPr id="7" name="6 Conector recto de flecha"/>
          <p:cNvCxnSpPr>
            <a:stCxn id="8" idx="2"/>
          </p:cNvCxnSpPr>
          <p:nvPr/>
        </p:nvCxnSpPr>
        <p:spPr>
          <a:xfrm flipH="1">
            <a:off x="1436761" y="2596140"/>
            <a:ext cx="3023420" cy="1747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8" idx="2"/>
          </p:cNvCxnSpPr>
          <p:nvPr/>
        </p:nvCxnSpPr>
        <p:spPr>
          <a:xfrm>
            <a:off x="4460181" y="2596140"/>
            <a:ext cx="2985788" cy="1682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016641" y="4800811"/>
            <a:ext cx="804479" cy="360755"/>
          </a:xfrm>
          <a:prstGeom prst="rect">
            <a:avLst/>
          </a:prstGeom>
          <a:noFill/>
        </p:spPr>
        <p:txBody>
          <a:bodyPr wrap="none" lIns="82945" tIns="41473" rIns="82945" bIns="41473" rtlCol="0">
            <a:spAutoFit/>
          </a:bodyPr>
          <a:lstStyle/>
          <a:p>
            <a:r>
              <a:rPr lang="es-CO" dirty="0"/>
              <a:t>PAGAR</a:t>
            </a:r>
          </a:p>
        </p:txBody>
      </p:sp>
      <p:sp>
        <p:nvSpPr>
          <p:cNvPr id="15" name="14 CuadroTexto"/>
          <p:cNvSpPr txBox="1"/>
          <p:nvPr/>
        </p:nvSpPr>
        <p:spPr>
          <a:xfrm>
            <a:off x="6792795" y="4968337"/>
            <a:ext cx="2571951" cy="360755"/>
          </a:xfrm>
          <a:prstGeom prst="rect">
            <a:avLst/>
          </a:prstGeom>
          <a:noFill/>
        </p:spPr>
        <p:txBody>
          <a:bodyPr wrap="none" lIns="82945" tIns="41473" rIns="82945" bIns="41473" rtlCol="0">
            <a:spAutoFit/>
          </a:bodyPr>
          <a:lstStyle/>
          <a:p>
            <a:r>
              <a:rPr lang="es-CO" dirty="0"/>
              <a:t>PRESENTAR EXCEPCIONES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066" y="941202"/>
            <a:ext cx="1944000" cy="19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8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encrypted-tbn1.gstatic.com/images?q=tbn:ANd9GcR8G0iPTfjPCr-vy7jOct3yWCjQA0JZUUv6td9qEanVafMCIVYt">
            <a:hlinkClick r:id="rId2"/>
          </p:cNvPr>
          <p:cNvSpPr>
            <a:spLocks noChangeAspect="1" noChangeArrowheads="1"/>
          </p:cNvSpPr>
          <p:nvPr/>
        </p:nvSpPr>
        <p:spPr bwMode="auto">
          <a:xfrm>
            <a:off x="53281" y="-933218"/>
            <a:ext cx="1926720" cy="19528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5" tIns="41473" rIns="82945" bIns="41473" numCol="1" anchor="t" anchorCtr="0" compatLnSpc="1">
            <a:prstTxWarp prst="textNoShape">
              <a:avLst/>
            </a:prstTxWarp>
          </a:bodyPr>
          <a:lstStyle/>
          <a:p>
            <a:endParaRPr lang="es-CO"/>
          </a:p>
        </p:txBody>
      </p:sp>
      <p:sp>
        <p:nvSpPr>
          <p:cNvPr id="4" name="3 Rectángulo"/>
          <p:cNvSpPr/>
          <p:nvPr/>
        </p:nvSpPr>
        <p:spPr>
          <a:xfrm>
            <a:off x="326362" y="215729"/>
            <a:ext cx="3004605" cy="418814"/>
          </a:xfrm>
          <a:prstGeom prst="rect">
            <a:avLst/>
          </a:prstGeom>
        </p:spPr>
        <p:txBody>
          <a:bodyPr wrap="square" lIns="82945" tIns="41473" rIns="82945" bIns="41473">
            <a:spAutoFit/>
          </a:bodyPr>
          <a:lstStyle/>
          <a:p>
            <a:r>
              <a:rPr lang="es-CO" sz="2200" b="1" dirty="0"/>
              <a:t>EXCEPCIONES</a:t>
            </a:r>
            <a:endParaRPr lang="es-CO" sz="2200" dirty="0"/>
          </a:p>
        </p:txBody>
      </p:sp>
      <p:sp>
        <p:nvSpPr>
          <p:cNvPr id="6" name="5 Rectángulo"/>
          <p:cNvSpPr/>
          <p:nvPr/>
        </p:nvSpPr>
        <p:spPr>
          <a:xfrm>
            <a:off x="1145771" y="1019627"/>
            <a:ext cx="1883360" cy="362973"/>
          </a:xfrm>
          <a:prstGeom prst="rect">
            <a:avLst/>
          </a:prstGeom>
        </p:spPr>
        <p:txBody>
          <a:bodyPr wrap="none" lIns="82945" tIns="41473" rIns="82945" bIns="41473">
            <a:spAutoFit/>
          </a:bodyPr>
          <a:lstStyle/>
          <a:p>
            <a:pPr algn="just"/>
            <a:r>
              <a:rPr lang="es-CO" dirty="0"/>
              <a:t>1. El pago efectivo</a:t>
            </a:r>
          </a:p>
        </p:txBody>
      </p:sp>
      <p:sp>
        <p:nvSpPr>
          <p:cNvPr id="9" name="8 Rectángulo"/>
          <p:cNvSpPr/>
          <p:nvPr/>
        </p:nvSpPr>
        <p:spPr>
          <a:xfrm>
            <a:off x="1181086" y="1861215"/>
            <a:ext cx="3682500" cy="362973"/>
          </a:xfrm>
          <a:prstGeom prst="rect">
            <a:avLst/>
          </a:prstGeom>
        </p:spPr>
        <p:txBody>
          <a:bodyPr wrap="none" lIns="82945" tIns="41473" rIns="82945" bIns="41473">
            <a:spAutoFit/>
          </a:bodyPr>
          <a:lstStyle/>
          <a:p>
            <a:pPr algn="just"/>
            <a:r>
              <a:rPr lang="es-CO" dirty="0"/>
              <a:t>3. La de falta de ejecutoria del título. </a:t>
            </a:r>
          </a:p>
        </p:txBody>
      </p:sp>
      <p:sp>
        <p:nvSpPr>
          <p:cNvPr id="11" name="10 Rectángulo"/>
          <p:cNvSpPr/>
          <p:nvPr/>
        </p:nvSpPr>
        <p:spPr>
          <a:xfrm>
            <a:off x="1185408" y="2336571"/>
            <a:ext cx="6587149" cy="921391"/>
          </a:xfrm>
          <a:prstGeom prst="rect">
            <a:avLst/>
          </a:prstGeom>
        </p:spPr>
        <p:txBody>
          <a:bodyPr wrap="square" lIns="82945" tIns="41473" rIns="82945" bIns="41473">
            <a:spAutoFit/>
          </a:bodyPr>
          <a:lstStyle/>
          <a:p>
            <a:pPr algn="just"/>
            <a:r>
              <a:rPr lang="es-CO" dirty="0"/>
              <a:t>4. La pérdida de ejecutoria del título por revocación o suspensión provisional del acto administrativo, hecha por autoridad competente. </a:t>
            </a:r>
          </a:p>
        </p:txBody>
      </p:sp>
      <p:sp>
        <p:nvSpPr>
          <p:cNvPr id="13" name="12 Rectángulo"/>
          <p:cNvSpPr/>
          <p:nvPr/>
        </p:nvSpPr>
        <p:spPr>
          <a:xfrm>
            <a:off x="1216145" y="3429000"/>
            <a:ext cx="6676792" cy="921391"/>
          </a:xfrm>
          <a:prstGeom prst="rect">
            <a:avLst/>
          </a:prstGeom>
        </p:spPr>
        <p:txBody>
          <a:bodyPr wrap="square" lIns="82945" tIns="41473" rIns="82945" bIns="41473">
            <a:spAutoFit/>
          </a:bodyPr>
          <a:lstStyle/>
          <a:p>
            <a:pPr algn="just"/>
            <a:r>
              <a:rPr lang="es-CO" dirty="0"/>
              <a:t>5. La interposición de demandas de restablecimiento del derecho o de proceso de revisión de impuestos, ante la jurisdicción de lo contencioso administrativo. </a:t>
            </a:r>
          </a:p>
        </p:txBody>
      </p:sp>
      <p:sp>
        <p:nvSpPr>
          <p:cNvPr id="16" name="15 Rectángulo"/>
          <p:cNvSpPr/>
          <p:nvPr/>
        </p:nvSpPr>
        <p:spPr>
          <a:xfrm>
            <a:off x="1181086" y="1395644"/>
            <a:ext cx="3624919" cy="362973"/>
          </a:xfrm>
          <a:prstGeom prst="rect">
            <a:avLst/>
          </a:prstGeom>
        </p:spPr>
        <p:txBody>
          <a:bodyPr wrap="none" lIns="82945" tIns="41473" rIns="82945" bIns="41473">
            <a:spAutoFit/>
          </a:bodyPr>
          <a:lstStyle/>
          <a:p>
            <a:pPr algn="just"/>
            <a:r>
              <a:rPr lang="es-CO" dirty="0"/>
              <a:t>2. La existencia de acuerdo de pago. </a:t>
            </a:r>
          </a:p>
        </p:txBody>
      </p:sp>
      <p:sp>
        <p:nvSpPr>
          <p:cNvPr id="17" name="16 Rectángulo"/>
          <p:cNvSpPr/>
          <p:nvPr/>
        </p:nvSpPr>
        <p:spPr>
          <a:xfrm>
            <a:off x="1103887" y="4670162"/>
            <a:ext cx="3872459" cy="362973"/>
          </a:xfrm>
          <a:prstGeom prst="rect">
            <a:avLst/>
          </a:prstGeom>
        </p:spPr>
        <p:txBody>
          <a:bodyPr wrap="none" lIns="82945" tIns="41473" rIns="82945" bIns="41473">
            <a:spAutoFit/>
          </a:bodyPr>
          <a:lstStyle/>
          <a:p>
            <a:pPr algn="just"/>
            <a:r>
              <a:rPr lang="es-CO" dirty="0"/>
              <a:t>6. La prescripción de la acción de cobro</a:t>
            </a:r>
          </a:p>
        </p:txBody>
      </p:sp>
      <p:sp>
        <p:nvSpPr>
          <p:cNvPr id="18" name="17 Rectángulo"/>
          <p:cNvSpPr/>
          <p:nvPr/>
        </p:nvSpPr>
        <p:spPr>
          <a:xfrm>
            <a:off x="1169388" y="5192757"/>
            <a:ext cx="6217269" cy="642181"/>
          </a:xfrm>
          <a:prstGeom prst="rect">
            <a:avLst/>
          </a:prstGeom>
        </p:spPr>
        <p:txBody>
          <a:bodyPr wrap="square" lIns="82945" tIns="41473" rIns="82945" bIns="41473">
            <a:spAutoFit/>
          </a:bodyPr>
          <a:lstStyle/>
          <a:p>
            <a:pPr algn="just"/>
            <a:r>
              <a:rPr lang="es-CO" dirty="0"/>
              <a:t>7. La falta de título ejecutivo o incompetencia del funcionario que lo profirió.</a:t>
            </a:r>
          </a:p>
        </p:txBody>
      </p:sp>
    </p:spTree>
    <p:extLst>
      <p:ext uri="{BB962C8B-B14F-4D97-AF65-F5344CB8AC3E}">
        <p14:creationId xmlns:p14="http://schemas.microsoft.com/office/powerpoint/2010/main" val="32944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3" grpId="0"/>
      <p:bldP spid="16" grpId="0"/>
      <p:bldP spid="17" grpId="0"/>
      <p:bldP spid="1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encrypted-tbn1.gstatic.com/images?q=tbn:ANd9GcR8G0iPTfjPCr-vy7jOct3yWCjQA0JZUUv6td9qEanVafMCIVYt">
            <a:hlinkClick r:id="rId2"/>
          </p:cNvPr>
          <p:cNvSpPr>
            <a:spLocks noChangeAspect="1" noChangeArrowheads="1"/>
          </p:cNvSpPr>
          <p:nvPr/>
        </p:nvSpPr>
        <p:spPr bwMode="auto">
          <a:xfrm>
            <a:off x="53281" y="-933218"/>
            <a:ext cx="1926720" cy="19528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5" tIns="41473" rIns="82945" bIns="41473" numCol="1" anchor="t" anchorCtr="0" compatLnSpc="1">
            <a:prstTxWarp prst="textNoShape">
              <a:avLst/>
            </a:prstTxWarp>
          </a:bodyPr>
          <a:lstStyle/>
          <a:p>
            <a:endParaRPr lang="es-CO"/>
          </a:p>
        </p:txBody>
      </p:sp>
      <p:sp>
        <p:nvSpPr>
          <p:cNvPr id="4" name="3 Rectángulo"/>
          <p:cNvSpPr/>
          <p:nvPr/>
        </p:nvSpPr>
        <p:spPr>
          <a:xfrm>
            <a:off x="326362" y="215729"/>
            <a:ext cx="6597067" cy="418814"/>
          </a:xfrm>
          <a:prstGeom prst="rect">
            <a:avLst/>
          </a:prstGeom>
        </p:spPr>
        <p:txBody>
          <a:bodyPr wrap="square" lIns="82945" tIns="41473" rIns="82945" bIns="41473">
            <a:spAutoFit/>
          </a:bodyPr>
          <a:lstStyle/>
          <a:p>
            <a:r>
              <a:rPr lang="es-CO" sz="2200" b="1" dirty="0"/>
              <a:t>TRAMITE  DE LAS EXCEPCIONES</a:t>
            </a:r>
            <a:endParaRPr lang="es-CO" sz="2200" dirty="0"/>
          </a:p>
        </p:txBody>
      </p:sp>
      <p:sp>
        <p:nvSpPr>
          <p:cNvPr id="6" name="5 Rectángulo"/>
          <p:cNvSpPr/>
          <p:nvPr/>
        </p:nvSpPr>
        <p:spPr>
          <a:xfrm>
            <a:off x="1240808" y="2122513"/>
            <a:ext cx="1860851" cy="698023"/>
          </a:xfrm>
          <a:prstGeom prst="rect">
            <a:avLst/>
          </a:prstGeom>
        </p:spPr>
        <p:txBody>
          <a:bodyPr wrap="none" lIns="82945" tIns="41473" rIns="82945" bIns="41473">
            <a:spAutoFit/>
          </a:bodyPr>
          <a:lstStyle/>
          <a:p>
            <a:pPr algn="just"/>
            <a:r>
              <a:rPr lang="es-CO" sz="4000" dirty="0"/>
              <a:t>UN MES</a:t>
            </a:r>
          </a:p>
        </p:txBody>
      </p:sp>
      <p:pic>
        <p:nvPicPr>
          <p:cNvPr id="13314" name="Picture 2" descr="http://www.josedetorre.es/wp-content/uploads/2016/02/2262459574_c00a0095a2_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222" y="2971730"/>
            <a:ext cx="4752000" cy="317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06125" y="1912630"/>
            <a:ext cx="6793019" cy="2094070"/>
          </a:xfrm>
          <a:prstGeom prst="rect">
            <a:avLst/>
          </a:prstGeom>
        </p:spPr>
        <p:txBody>
          <a:bodyPr wrap="square" lIns="82945" tIns="41473" rIns="82945" bIns="41473">
            <a:spAutoFit/>
          </a:bodyPr>
          <a:lstStyle/>
          <a:p>
            <a:pPr algn="ctr"/>
            <a:r>
              <a:rPr lang="es-CO" sz="6500" b="1" dirty="0"/>
              <a:t>EXCEPCIONES PROBADAS</a:t>
            </a:r>
            <a:endParaRPr lang="es-CO" sz="6500" dirty="0"/>
          </a:p>
        </p:txBody>
      </p:sp>
    </p:spTree>
    <p:extLst>
      <p:ext uri="{BB962C8B-B14F-4D97-AF65-F5344CB8AC3E}">
        <p14:creationId xmlns:p14="http://schemas.microsoft.com/office/powerpoint/2010/main" val="3119971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7839" y="1469269"/>
            <a:ext cx="5813257" cy="3099224"/>
          </a:xfrm>
          <a:prstGeom prst="rect">
            <a:avLst/>
          </a:prstGeom>
        </p:spPr>
        <p:txBody>
          <a:bodyPr wrap="square" lIns="82945" tIns="41473" rIns="82945" bIns="41473">
            <a:spAutoFit/>
          </a:bodyPr>
          <a:lstStyle/>
          <a:p>
            <a:pPr algn="ctr"/>
            <a:r>
              <a:rPr lang="es-CO" sz="4900" b="1" dirty="0"/>
              <a:t>RECURSOS EN EL PROCEDIMIENTO ADMINISTRATIVO DE COBRO</a:t>
            </a:r>
          </a:p>
        </p:txBody>
      </p:sp>
    </p:spTree>
    <p:extLst>
      <p:ext uri="{BB962C8B-B14F-4D97-AF65-F5344CB8AC3E}">
        <p14:creationId xmlns:p14="http://schemas.microsoft.com/office/powerpoint/2010/main" val="3145981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720" y="1665242"/>
            <a:ext cx="4570560" cy="3853089"/>
          </a:xfrm>
          <a:prstGeom prst="rect">
            <a:avLst/>
          </a:prstGeom>
        </p:spPr>
        <p:txBody>
          <a:bodyPr lIns="82945" tIns="41473" rIns="82945" bIns="41473">
            <a:spAutoFit/>
          </a:bodyPr>
          <a:lstStyle/>
          <a:p>
            <a:pPr algn="ctr"/>
            <a:r>
              <a:rPr lang="es-CO" sz="4900" b="1" dirty="0"/>
              <a:t>RECURSO CONTRA LA RESOLUCIÓN QUE DECIDE LAS EXCEPCIONES</a:t>
            </a:r>
            <a:endParaRPr lang="es-CO" sz="4900" dirty="0"/>
          </a:p>
        </p:txBody>
      </p:sp>
    </p:spTree>
    <p:extLst>
      <p:ext uri="{BB962C8B-B14F-4D97-AF65-F5344CB8AC3E}">
        <p14:creationId xmlns:p14="http://schemas.microsoft.com/office/powerpoint/2010/main" val="36446514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720" y="2095047"/>
            <a:ext cx="4570560" cy="2792190"/>
          </a:xfrm>
          <a:prstGeom prst="rect">
            <a:avLst/>
          </a:prstGeom>
        </p:spPr>
        <p:txBody>
          <a:bodyPr lIns="82945" tIns="41473" rIns="82945" bIns="41473">
            <a:spAutoFit/>
          </a:bodyPr>
          <a:lstStyle/>
          <a:p>
            <a:pPr algn="ctr"/>
            <a:r>
              <a:rPr lang="es-CO" sz="4400" b="1" dirty="0"/>
              <a:t>INTERVENCIÓN DEL CONTENCIOSO ADMINISTRATIVO</a:t>
            </a:r>
            <a:endParaRPr lang="es-CO" sz="4400" dirty="0"/>
          </a:p>
        </p:txBody>
      </p:sp>
    </p:spTree>
    <p:extLst>
      <p:ext uri="{BB962C8B-B14F-4D97-AF65-F5344CB8AC3E}">
        <p14:creationId xmlns:p14="http://schemas.microsoft.com/office/powerpoint/2010/main" val="12294272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0173" y="2539157"/>
            <a:ext cx="7225935" cy="1005154"/>
          </a:xfrm>
          <a:prstGeom prst="rect">
            <a:avLst/>
          </a:prstGeom>
        </p:spPr>
        <p:txBody>
          <a:bodyPr wrap="none" lIns="82945" tIns="41473" rIns="82945" bIns="41473">
            <a:spAutoFit/>
          </a:bodyPr>
          <a:lstStyle/>
          <a:p>
            <a:pPr algn="ctr"/>
            <a:r>
              <a:rPr lang="es-CO" sz="6000" b="1" dirty="0"/>
              <a:t>ORDEN DE EJECUCIÓN</a:t>
            </a:r>
            <a:endParaRPr lang="es-CO" sz="6000" dirty="0"/>
          </a:p>
        </p:txBody>
      </p:sp>
    </p:spTree>
    <p:extLst>
      <p:ext uri="{BB962C8B-B14F-4D97-AF65-F5344CB8AC3E}">
        <p14:creationId xmlns:p14="http://schemas.microsoft.com/office/powerpoint/2010/main" val="3341758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2237" y="2187837"/>
            <a:ext cx="4570560" cy="2792190"/>
          </a:xfrm>
          <a:prstGeom prst="rect">
            <a:avLst/>
          </a:prstGeom>
        </p:spPr>
        <p:txBody>
          <a:bodyPr lIns="82945" tIns="41473" rIns="82945" bIns="41473">
            <a:spAutoFit/>
          </a:bodyPr>
          <a:lstStyle/>
          <a:p>
            <a:pPr algn="ctr"/>
            <a:r>
              <a:rPr lang="es-CO" sz="4400" b="1" dirty="0"/>
              <a:t>GASTOS EN EL PROCEDIMIENTO ADMINISTRATIVO COACTIVO</a:t>
            </a:r>
            <a:endParaRPr lang="es-CO" sz="4400" dirty="0"/>
          </a:p>
        </p:txBody>
      </p:sp>
    </p:spTree>
    <p:extLst>
      <p:ext uri="{BB962C8B-B14F-4D97-AF65-F5344CB8AC3E}">
        <p14:creationId xmlns:p14="http://schemas.microsoft.com/office/powerpoint/2010/main" val="2290565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887" y="2417370"/>
            <a:ext cx="4941719" cy="2094070"/>
          </a:xfrm>
          <a:prstGeom prst="rect">
            <a:avLst/>
          </a:prstGeom>
        </p:spPr>
        <p:txBody>
          <a:bodyPr wrap="none" lIns="82945" tIns="41473" rIns="82945" bIns="41473">
            <a:spAutoFit/>
          </a:bodyPr>
          <a:lstStyle/>
          <a:p>
            <a:pPr algn="ctr"/>
            <a:r>
              <a:rPr lang="es-CO" sz="6500" b="1" dirty="0"/>
              <a:t>MEDIDAS </a:t>
            </a:r>
          </a:p>
          <a:p>
            <a:pPr algn="ctr"/>
            <a:r>
              <a:rPr lang="es-CO" sz="6500" b="1" dirty="0"/>
              <a:t>PREVENTIVAS</a:t>
            </a:r>
            <a:endParaRPr lang="es-CO" sz="6500" dirty="0"/>
          </a:p>
        </p:txBody>
      </p:sp>
    </p:spTree>
    <p:extLst>
      <p:ext uri="{BB962C8B-B14F-4D97-AF65-F5344CB8AC3E}">
        <p14:creationId xmlns:p14="http://schemas.microsoft.com/office/powerpoint/2010/main" val="474727684"/>
      </p:ext>
    </p:extLst>
  </p:cSld>
  <p:clrMapOvr>
    <a:masterClrMapping/>
  </p:clrMapOvr>
</p:sld>
</file>

<file path=ppt/theme/theme1.xml><?xml version="1.0" encoding="utf-8"?>
<a:theme xmlns:a="http://schemas.openxmlformats.org/drawingml/2006/main" name="PLANTILLA JAVERI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JAVERIANA</Template>
  <TotalTime>4025</TotalTime>
  <Words>9371</Words>
  <Application>Microsoft Office PowerPoint</Application>
  <PresentationFormat>Presentación en pantalla (4:3)</PresentationFormat>
  <Paragraphs>1219</Paragraphs>
  <Slides>142</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142</vt:i4>
      </vt:variant>
    </vt:vector>
  </HeadingPairs>
  <TitlesOfParts>
    <vt:vector size="151" baseType="lpstr">
      <vt:lpstr>Andalus</vt:lpstr>
      <vt:lpstr>Arial</vt:lpstr>
      <vt:lpstr>Calibri</vt:lpstr>
      <vt:lpstr>Gill Sans MT</vt:lpstr>
      <vt:lpstr>Open Sans</vt:lpstr>
      <vt:lpstr>Segoe UI</vt:lpstr>
      <vt:lpstr>Times New Roman</vt:lpstr>
      <vt:lpstr>Wingdings</vt:lpstr>
      <vt:lpstr>PLANTILLA JAVERIANA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PROCESO DE COBRO?</vt:lpstr>
      <vt:lpstr>OBLIGACION JURIDICO SUSTANCIAL</vt:lpstr>
      <vt:lpstr>COMO SE REALIZA EL PAGO DEL TRIBUTO</vt:lpstr>
      <vt:lpstr>QUE DECLARACIONES PUEDO PRESENTAR SIN PAGO</vt:lpstr>
      <vt:lpstr>QUE DECLARACIONES NO SE DEBEN PRESENTAR SIN PAGO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 ES LA PRUEBA?</vt:lpstr>
      <vt:lpstr>¿FINALIDAD de la PRUEBA EN MATERIA FISCAL?</vt:lpstr>
      <vt:lpstr> DEBILIDADES</vt:lpstr>
      <vt:lpstr>ESTRUCTURACION DE LAS FALLAS ENCONTRADAS</vt:lpstr>
      <vt:lpstr>FUNDAMENTOS CONSTITUCIONALES</vt:lpstr>
      <vt:lpstr>¿LA PRUEBA EN EL ESTATUTO TRIBUTARIO?</vt:lpstr>
      <vt:lpstr>TEMA DE LA PRUEBA</vt:lpstr>
      <vt:lpstr>NECESIDAD DE LA PRUEBA</vt:lpstr>
      <vt:lpstr>CARGA DE LA PRUEBA</vt:lpstr>
      <vt:lpstr>VALORACION DE LAS PRUEBAS</vt:lpstr>
      <vt:lpstr>VALORACION PROBATORIA</vt:lpstr>
      <vt:lpstr>VALORACION PROBATORIA</vt:lpstr>
      <vt:lpstr>CARGA DE LA PRUEBA</vt:lpstr>
      <vt:lpstr>FIN DE LA PRUEBA</vt:lpstr>
      <vt:lpstr>PRUEBA TRASLADADA</vt:lpstr>
      <vt:lpstr>VALORACION PROBATORIA EN MATERIA TRIBUTARIA</vt:lpstr>
      <vt:lpstr>Presentación de PowerPoint</vt:lpstr>
      <vt:lpstr>Presentación de PowerPoint</vt:lpstr>
      <vt:lpstr>IDONEIDAD DEL MEDIO DE PRUEBA</vt:lpstr>
      <vt:lpstr>¿DUDAS POR VACIOS PROBATORIOS?</vt:lpstr>
      <vt:lpstr>PRESUNCION DE VERACIDAD</vt:lpstr>
      <vt:lpstr>MEDIO DE PRUEBA</vt:lpstr>
      <vt:lpstr>CONFESION</vt:lpstr>
      <vt:lpstr>CONFESION FICTA</vt:lpstr>
      <vt:lpstr>INDIVISIBILIDAD</vt:lpstr>
      <vt:lpstr>INDICIOS Y PRESUNCIONES</vt:lpstr>
      <vt:lpstr>ARTICULO 619 E.T.</vt:lpstr>
      <vt:lpstr>FACULTAD PARA PRESUMIR INGRESOS EN VENTAS.</vt:lpstr>
      <vt:lpstr>PRUEBA DOCUMENTAL</vt:lpstr>
      <vt:lpstr>TARIFA LEGAL DE PRUEBA</vt:lpstr>
      <vt:lpstr>PRUEBA DOCUMENTAL</vt:lpstr>
      <vt:lpstr>PRUEBA DOCUMENTAL</vt:lpstr>
      <vt:lpstr>PRUEBA DOCUMENTAL</vt:lpstr>
      <vt:lpstr>PRUEBA DOCUMENTAL</vt:lpstr>
      <vt:lpstr>PRUEBA CONTABLE</vt:lpstr>
      <vt:lpstr>PRUEBA CONTABLE</vt:lpstr>
      <vt:lpstr>CIRCUNSTANCIAS ESPECIALES QUE DEBEN SER PROBADAS POR EL CONTRIBUYENTE</vt:lpstr>
      <vt:lpstr>Sentencia C-015/93</vt:lpstr>
      <vt:lpstr>FALLO (29 DE FEBRERO DE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dc:creator>
  <cp:lastModifiedBy>Hernando Bermúdez Gómez</cp:lastModifiedBy>
  <cp:revision>340</cp:revision>
  <dcterms:created xsi:type="dcterms:W3CDTF">2016-04-30T02:52:59Z</dcterms:created>
  <dcterms:modified xsi:type="dcterms:W3CDTF">2016-05-30T15:46:53Z</dcterms:modified>
</cp:coreProperties>
</file>