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353" r:id="rId2"/>
    <p:sldId id="258" r:id="rId3"/>
    <p:sldId id="260" r:id="rId4"/>
    <p:sldId id="354" r:id="rId5"/>
    <p:sldId id="262" r:id="rId6"/>
    <p:sldId id="263" r:id="rId7"/>
    <p:sldId id="341" r:id="rId8"/>
    <p:sldId id="343" r:id="rId9"/>
    <p:sldId id="344" r:id="rId10"/>
    <p:sldId id="345" r:id="rId11"/>
    <p:sldId id="348" r:id="rId12"/>
    <p:sldId id="350" r:id="rId13"/>
    <p:sldId id="264" r:id="rId14"/>
    <p:sldId id="265" r:id="rId15"/>
    <p:sldId id="266" r:id="rId16"/>
    <p:sldId id="267" r:id="rId17"/>
    <p:sldId id="268" r:id="rId18"/>
    <p:sldId id="269" r:id="rId19"/>
    <p:sldId id="270" r:id="rId20"/>
    <p:sldId id="274" r:id="rId21"/>
    <p:sldId id="275" r:id="rId22"/>
    <p:sldId id="346" r:id="rId23"/>
    <p:sldId id="351" r:id="rId24"/>
    <p:sldId id="347" r:id="rId25"/>
    <p:sldId id="276" r:id="rId26"/>
    <p:sldId id="277" r:id="rId27"/>
    <p:sldId id="278" r:id="rId28"/>
    <p:sldId id="279" r:id="rId29"/>
    <p:sldId id="355" r:id="rId30"/>
    <p:sldId id="280" r:id="rId31"/>
    <p:sldId id="281" r:id="rId32"/>
    <p:sldId id="282" r:id="rId33"/>
    <p:sldId id="283" r:id="rId34"/>
    <p:sldId id="284" r:id="rId35"/>
    <p:sldId id="286" r:id="rId36"/>
    <p:sldId id="287" r:id="rId37"/>
    <p:sldId id="288" r:id="rId38"/>
    <p:sldId id="289" r:id="rId39"/>
    <p:sldId id="290" r:id="rId40"/>
    <p:sldId id="291" r:id="rId41"/>
    <p:sldId id="292" r:id="rId42"/>
    <p:sldId id="293" r:id="rId43"/>
    <p:sldId id="294" r:id="rId44"/>
    <p:sldId id="295" r:id="rId45"/>
    <p:sldId id="296" r:id="rId46"/>
    <p:sldId id="362"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58" r:id="rId78"/>
    <p:sldId id="359" r:id="rId79"/>
    <p:sldId id="360" r:id="rId80"/>
    <p:sldId id="361" r:id="rId81"/>
    <p:sldId id="332" r:id="rId82"/>
    <p:sldId id="333" r:id="rId83"/>
    <p:sldId id="334" r:id="rId84"/>
    <p:sldId id="335" r:id="rId85"/>
    <p:sldId id="336" r:id="rId86"/>
    <p:sldId id="352" r:id="rId87"/>
    <p:sldId id="357" r:id="rId88"/>
    <p:sldId id="349" r:id="rId89"/>
    <p:sldId id="337" r:id="rId90"/>
    <p:sldId id="338" r:id="rId9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0" autoAdjust="0"/>
    <p:restoredTop sz="94660"/>
  </p:normalViewPr>
  <p:slideViewPr>
    <p:cSldViewPr>
      <p:cViewPr>
        <p:scale>
          <a:sx n="80" d="100"/>
          <a:sy n="80" d="100"/>
        </p:scale>
        <p:origin x="-21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68091A-85E4-4600-A002-7BE548FCED3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CO"/>
        </a:p>
      </dgm:t>
    </dgm:pt>
    <dgm:pt modelId="{0A199CCA-CFF7-4B3B-96D3-D6CCF35A278C}">
      <dgm:prSet phldrT="[Texto]" custT="1">
        <dgm:style>
          <a:lnRef idx="2">
            <a:schemeClr val="dk1"/>
          </a:lnRef>
          <a:fillRef idx="1">
            <a:schemeClr val="lt1"/>
          </a:fillRef>
          <a:effectRef idx="0">
            <a:schemeClr val="dk1"/>
          </a:effectRef>
          <a:fontRef idx="minor">
            <a:schemeClr val="dk1"/>
          </a:fontRef>
        </dgm:style>
      </dgm:prSet>
      <dgm:spPr>
        <a:gradFill flip="none" rotWithShape="0">
          <a:gsLst>
            <a:gs pos="0">
              <a:srgbClr val="66FF99">
                <a:tint val="66000"/>
                <a:satMod val="160000"/>
              </a:srgbClr>
            </a:gs>
            <a:gs pos="50000">
              <a:srgbClr val="66FF99">
                <a:tint val="44500"/>
                <a:satMod val="160000"/>
              </a:srgbClr>
            </a:gs>
            <a:gs pos="100000">
              <a:srgbClr val="66FF99">
                <a:tint val="23500"/>
                <a:satMod val="160000"/>
              </a:srgbClr>
            </a:gs>
          </a:gsLst>
          <a:lin ang="2700000" scaled="1"/>
          <a:tileRect/>
        </a:gradFill>
        <a:ln>
          <a:solidFill>
            <a:schemeClr val="bg2">
              <a:lumMod val="75000"/>
            </a:schemeClr>
          </a:solidFill>
        </a:ln>
      </dgm:spPr>
      <dgm:t>
        <a:bodyPr/>
        <a:lstStyle/>
        <a:p>
          <a:pPr algn="l"/>
          <a:endParaRPr lang="es-CO" sz="1800" b="1" dirty="0" smtClean="0">
            <a:solidFill>
              <a:schemeClr val="tx1"/>
            </a:solidFill>
            <a:latin typeface="Arial" panose="020B0604020202020204" pitchFamily="34" charset="0"/>
            <a:cs typeface="Arial" panose="020B0604020202020204" pitchFamily="34" charset="0"/>
          </a:endParaRPr>
        </a:p>
        <a:p>
          <a:pPr algn="ctr"/>
          <a:r>
            <a:rPr lang="es-CO" sz="1800" b="1" dirty="0" smtClean="0">
              <a:solidFill>
                <a:schemeClr val="tx1"/>
              </a:solidFill>
              <a:latin typeface="Arial" panose="020B0604020202020204" pitchFamily="34" charset="0"/>
              <a:cs typeface="Arial" panose="020B0604020202020204" pitchFamily="34" charset="0"/>
            </a:rPr>
            <a:t>2. Fondos de empleados</a:t>
          </a:r>
        </a:p>
      </dgm:t>
    </dgm:pt>
    <dgm:pt modelId="{62E30ED6-02E0-48C0-ADC2-6CEE06F11C8A}" type="sibTrans" cxnId="{94DA9EF7-69C1-4ED1-A016-A63E4BCD1826}">
      <dgm:prSet custT="1"/>
      <dgm:spPr>
        <a:solidFill>
          <a:schemeClr val="accent1">
            <a:lumMod val="60000"/>
            <a:lumOff val="40000"/>
          </a:schemeClr>
        </a:solidFill>
      </dgm:spPr>
      <dgm:t>
        <a:bodyPr/>
        <a:lstStyle/>
        <a:p>
          <a:r>
            <a:rPr lang="es-CO" sz="1800" b="1" dirty="0" smtClean="0">
              <a:solidFill>
                <a:schemeClr val="tx1"/>
              </a:solidFill>
              <a:latin typeface="Arial" panose="020B0604020202020204" pitchFamily="34" charset="0"/>
              <a:cs typeface="Arial" panose="020B0604020202020204" pitchFamily="34" charset="0"/>
            </a:rPr>
            <a:t>1. Cajas de </a:t>
          </a:r>
          <a:r>
            <a:rPr lang="es-CO" sz="1700" b="1" dirty="0" smtClean="0">
              <a:solidFill>
                <a:schemeClr val="tx1"/>
              </a:solidFill>
              <a:latin typeface="Arial" panose="020B0604020202020204" pitchFamily="34" charset="0"/>
              <a:cs typeface="Arial" panose="020B0604020202020204" pitchFamily="34" charset="0"/>
            </a:rPr>
            <a:t>compensación</a:t>
          </a:r>
          <a:endParaRPr lang="es-CO" sz="1700" b="1" dirty="0">
            <a:solidFill>
              <a:schemeClr val="tx1"/>
            </a:solidFill>
            <a:latin typeface="Arial" panose="020B0604020202020204" pitchFamily="34" charset="0"/>
            <a:cs typeface="Arial" panose="020B0604020202020204" pitchFamily="34" charset="0"/>
          </a:endParaRPr>
        </a:p>
      </dgm:t>
    </dgm:pt>
    <dgm:pt modelId="{DAD3CE22-07CD-4072-9061-1BC8F57510B1}" type="parTrans" cxnId="{94DA9EF7-69C1-4ED1-A016-A63E4BCD1826}">
      <dgm:prSet/>
      <dgm:spPr/>
      <dgm:t>
        <a:bodyPr/>
        <a:lstStyle/>
        <a:p>
          <a:endParaRPr lang="es-CO">
            <a:solidFill>
              <a:schemeClr val="tx1"/>
            </a:solidFill>
          </a:endParaRPr>
        </a:p>
      </dgm:t>
    </dgm:pt>
    <dgm:pt modelId="{9987E6A6-ABE0-4A4A-9418-B3691D66D37A}" type="pres">
      <dgm:prSet presAssocID="{CB68091A-85E4-4600-A002-7BE548FCED30}" presName="Name0" presStyleCnt="0">
        <dgm:presLayoutVars>
          <dgm:chMax/>
          <dgm:chPref/>
          <dgm:dir/>
          <dgm:animLvl val="lvl"/>
        </dgm:presLayoutVars>
      </dgm:prSet>
      <dgm:spPr/>
      <dgm:t>
        <a:bodyPr/>
        <a:lstStyle/>
        <a:p>
          <a:endParaRPr lang="es-CO"/>
        </a:p>
      </dgm:t>
    </dgm:pt>
    <dgm:pt modelId="{A7EB3E4A-E983-4A26-BFB4-98DAC52BA334}" type="pres">
      <dgm:prSet presAssocID="{0A199CCA-CFF7-4B3B-96D3-D6CCF35A278C}" presName="composite" presStyleCnt="0"/>
      <dgm:spPr/>
    </dgm:pt>
    <dgm:pt modelId="{3D03ED71-611A-42F5-9443-E272D2E9AB9A}" type="pres">
      <dgm:prSet presAssocID="{0A199CCA-CFF7-4B3B-96D3-D6CCF35A278C}" presName="Parent1" presStyleLbl="node1" presStyleIdx="0" presStyleCnt="2" custScaleX="125541" custScaleY="113621" custLinFactNeighborX="-7828" custLinFactNeighborY="-46484">
        <dgm:presLayoutVars>
          <dgm:chMax val="1"/>
          <dgm:chPref val="1"/>
          <dgm:bulletEnabled val="1"/>
        </dgm:presLayoutVars>
      </dgm:prSet>
      <dgm:spPr/>
      <dgm:t>
        <a:bodyPr/>
        <a:lstStyle/>
        <a:p>
          <a:endParaRPr lang="es-CO"/>
        </a:p>
      </dgm:t>
    </dgm:pt>
    <dgm:pt modelId="{686B2F01-62BD-440B-9BC9-C9ED507B6CFD}" type="pres">
      <dgm:prSet presAssocID="{0A199CCA-CFF7-4B3B-96D3-D6CCF35A278C}" presName="Childtext1" presStyleLbl="revTx" presStyleIdx="0" presStyleCnt="1">
        <dgm:presLayoutVars>
          <dgm:chMax val="0"/>
          <dgm:chPref val="0"/>
          <dgm:bulletEnabled val="1"/>
        </dgm:presLayoutVars>
      </dgm:prSet>
      <dgm:spPr/>
    </dgm:pt>
    <dgm:pt modelId="{00EF49F1-C9D5-4004-B246-B6F1ED8F3294}" type="pres">
      <dgm:prSet presAssocID="{0A199CCA-CFF7-4B3B-96D3-D6CCF35A278C}" presName="BalanceSpacing" presStyleCnt="0"/>
      <dgm:spPr/>
    </dgm:pt>
    <dgm:pt modelId="{1C42ED07-5200-497C-8D1D-2465BEF1E4FF}" type="pres">
      <dgm:prSet presAssocID="{0A199CCA-CFF7-4B3B-96D3-D6CCF35A278C}" presName="BalanceSpacing1" presStyleCnt="0"/>
      <dgm:spPr/>
    </dgm:pt>
    <dgm:pt modelId="{B1F489A9-CC42-4196-A8FC-7F71ED439C5D}" type="pres">
      <dgm:prSet presAssocID="{62E30ED6-02E0-48C0-ADC2-6CEE06F11C8A}" presName="Accent1Text" presStyleLbl="node1" presStyleIdx="1" presStyleCnt="2" custScaleX="128731" custScaleY="114899" custLinFactNeighborX="-58712" custLinFactNeighborY="-45845"/>
      <dgm:spPr/>
      <dgm:t>
        <a:bodyPr/>
        <a:lstStyle/>
        <a:p>
          <a:endParaRPr lang="es-CO"/>
        </a:p>
      </dgm:t>
    </dgm:pt>
  </dgm:ptLst>
  <dgm:cxnLst>
    <dgm:cxn modelId="{94DA9EF7-69C1-4ED1-A016-A63E4BCD1826}" srcId="{CB68091A-85E4-4600-A002-7BE548FCED30}" destId="{0A199CCA-CFF7-4B3B-96D3-D6CCF35A278C}" srcOrd="0" destOrd="0" parTransId="{DAD3CE22-07CD-4072-9061-1BC8F57510B1}" sibTransId="{62E30ED6-02E0-48C0-ADC2-6CEE06F11C8A}"/>
    <dgm:cxn modelId="{565244AB-30B1-4E7A-84D4-984CF4D9AA9A}" type="presOf" srcId="{62E30ED6-02E0-48C0-ADC2-6CEE06F11C8A}" destId="{B1F489A9-CC42-4196-A8FC-7F71ED439C5D}" srcOrd="0" destOrd="0" presId="urn:microsoft.com/office/officeart/2008/layout/AlternatingHexagons"/>
    <dgm:cxn modelId="{94F3F96B-7DD1-4445-A2EC-86F40B3CB3C5}" type="presOf" srcId="{0A199CCA-CFF7-4B3B-96D3-D6CCF35A278C}" destId="{3D03ED71-611A-42F5-9443-E272D2E9AB9A}" srcOrd="0" destOrd="0" presId="urn:microsoft.com/office/officeart/2008/layout/AlternatingHexagons"/>
    <dgm:cxn modelId="{EB16A788-E066-4211-ADB2-11DDEA7455E9}" type="presOf" srcId="{CB68091A-85E4-4600-A002-7BE548FCED30}" destId="{9987E6A6-ABE0-4A4A-9418-B3691D66D37A}" srcOrd="0" destOrd="0" presId="urn:microsoft.com/office/officeart/2008/layout/AlternatingHexagons"/>
    <dgm:cxn modelId="{63A02B11-03E2-4FE1-AB58-292DD2406AB9}" type="presParOf" srcId="{9987E6A6-ABE0-4A4A-9418-B3691D66D37A}" destId="{A7EB3E4A-E983-4A26-BFB4-98DAC52BA334}" srcOrd="0" destOrd="0" presId="urn:microsoft.com/office/officeart/2008/layout/AlternatingHexagons"/>
    <dgm:cxn modelId="{E0F9E4D9-E5C6-4844-9AB2-EC80426C4A6C}" type="presParOf" srcId="{A7EB3E4A-E983-4A26-BFB4-98DAC52BA334}" destId="{3D03ED71-611A-42F5-9443-E272D2E9AB9A}" srcOrd="0" destOrd="0" presId="urn:microsoft.com/office/officeart/2008/layout/AlternatingHexagons"/>
    <dgm:cxn modelId="{BD67A566-D486-4226-A144-20F101C11AAE}" type="presParOf" srcId="{A7EB3E4A-E983-4A26-BFB4-98DAC52BA334}" destId="{686B2F01-62BD-440B-9BC9-C9ED507B6CFD}" srcOrd="1" destOrd="0" presId="urn:microsoft.com/office/officeart/2008/layout/AlternatingHexagons"/>
    <dgm:cxn modelId="{D04DC2BA-02BC-4CAF-8F44-6C22E031F662}" type="presParOf" srcId="{A7EB3E4A-E983-4A26-BFB4-98DAC52BA334}" destId="{00EF49F1-C9D5-4004-B246-B6F1ED8F3294}" srcOrd="2" destOrd="0" presId="urn:microsoft.com/office/officeart/2008/layout/AlternatingHexagons"/>
    <dgm:cxn modelId="{9DFA738B-AC4B-4D66-A726-8ABB2FBA29F5}" type="presParOf" srcId="{A7EB3E4A-E983-4A26-BFB4-98DAC52BA334}" destId="{1C42ED07-5200-497C-8D1D-2465BEF1E4FF}" srcOrd="3" destOrd="0" presId="urn:microsoft.com/office/officeart/2008/layout/AlternatingHexagons"/>
    <dgm:cxn modelId="{90E6DA93-04E3-4A4C-AEB9-8A02E7CB9933}" type="presParOf" srcId="{A7EB3E4A-E983-4A26-BFB4-98DAC52BA334}" destId="{B1F489A9-CC42-4196-A8FC-7F71ED439C5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DED35E-5A2B-4939-A1B7-2789B3848B3B}" type="datetimeFigureOut">
              <a:rPr lang="es-CO" smtClean="0"/>
              <a:t>31/01/2015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E80B2-01D9-48EA-B9EF-6DFEBB7E0909}" type="slidenum">
              <a:rPr lang="es-CO" smtClean="0"/>
              <a:t>‹#›</a:t>
            </a:fld>
            <a:endParaRPr lang="es-CO"/>
          </a:p>
        </p:txBody>
      </p:sp>
    </p:spTree>
    <p:extLst>
      <p:ext uri="{BB962C8B-B14F-4D97-AF65-F5344CB8AC3E}">
        <p14:creationId xmlns:p14="http://schemas.microsoft.com/office/powerpoint/2010/main" val="2867318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r>
              <a:rPr lang="es-CO" dirty="0" smtClean="0">
                <a:solidFill>
                  <a:prstClr val="black"/>
                </a:solidFill>
              </a:rPr>
              <a:t>21/11/2012</a:t>
            </a:r>
            <a:endParaRPr lang="es-CO" dirty="0">
              <a:solidFill>
                <a:prstClr val="black"/>
              </a:solidFill>
            </a:endParaRPr>
          </a:p>
        </p:txBody>
      </p:sp>
      <p:sp>
        <p:nvSpPr>
          <p:cNvPr id="5" name="4 Marcador de pie de página"/>
          <p:cNvSpPr>
            <a:spLocks noGrp="1"/>
          </p:cNvSpPr>
          <p:nvPr>
            <p:ph type="ftr" sz="quarter" idx="11"/>
          </p:nvPr>
        </p:nvSpPr>
        <p:spPr/>
        <p:txBody>
          <a:bodyPr/>
          <a:lstStyle/>
          <a:p>
            <a:r>
              <a:rPr lang="es-CO" dirty="0" smtClean="0">
                <a:solidFill>
                  <a:prstClr val="black"/>
                </a:solidFill>
              </a:rPr>
              <a:t>Cesar E. Anzola Aguilar - Contador Público Tributarista</a:t>
            </a:r>
            <a:endParaRPr lang="es-CO" dirty="0">
              <a:solidFill>
                <a:prstClr val="black"/>
              </a:solidFill>
            </a:endParaRPr>
          </a:p>
        </p:txBody>
      </p:sp>
      <p:sp>
        <p:nvSpPr>
          <p:cNvPr id="6" name="5 Marcador de número de diapositiva"/>
          <p:cNvSpPr>
            <a:spLocks noGrp="1"/>
          </p:cNvSpPr>
          <p:nvPr>
            <p:ph type="sldNum" sz="quarter" idx="12"/>
          </p:nvPr>
        </p:nvSpPr>
        <p:spPr/>
        <p:txBody>
          <a:bodyPr/>
          <a:lstStyle/>
          <a:p>
            <a:fld id="{EF169837-3179-4931-8F8E-CBDBCDBE5CE8}" type="slidenum">
              <a:rPr lang="es-CO" smtClean="0">
                <a:solidFill>
                  <a:prstClr val="black"/>
                </a:solidFill>
              </a:rPr>
              <a:pPr/>
              <a:t>2</a:t>
            </a:fld>
            <a:endParaRPr lang="es-CO" dirty="0">
              <a:solidFill>
                <a:prstClr val="black"/>
              </a:solidFill>
            </a:endParaRPr>
          </a:p>
        </p:txBody>
      </p:sp>
    </p:spTree>
    <p:extLst>
      <p:ext uri="{BB962C8B-B14F-4D97-AF65-F5344CB8AC3E}">
        <p14:creationId xmlns:p14="http://schemas.microsoft.com/office/powerpoint/2010/main" val="348155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r>
              <a:rPr lang="es-CO" dirty="0" smtClean="0"/>
              <a:t>21/11/2012</a:t>
            </a:r>
            <a:endParaRPr lang="es-CO" dirty="0"/>
          </a:p>
        </p:txBody>
      </p:sp>
      <p:sp>
        <p:nvSpPr>
          <p:cNvPr id="5" name="4 Marcador de pie de página"/>
          <p:cNvSpPr>
            <a:spLocks noGrp="1"/>
          </p:cNvSpPr>
          <p:nvPr>
            <p:ph type="ftr" sz="quarter" idx="11"/>
          </p:nvPr>
        </p:nvSpPr>
        <p:spPr/>
        <p:txBody>
          <a:bodyPr/>
          <a:lstStyle/>
          <a:p>
            <a:r>
              <a:rPr lang="es-CO" dirty="0" smtClean="0"/>
              <a:t>Cesar E. Anzola Aguilar - Contador Público Tributarista</a:t>
            </a:r>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11</a:t>
            </a:fld>
            <a:endParaRPr lang="es-CO" dirty="0"/>
          </a:p>
        </p:txBody>
      </p:sp>
    </p:spTree>
    <p:extLst>
      <p:ext uri="{BB962C8B-B14F-4D97-AF65-F5344CB8AC3E}">
        <p14:creationId xmlns:p14="http://schemas.microsoft.com/office/powerpoint/2010/main" val="688030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r>
              <a:rPr lang="es-CO" dirty="0" smtClean="0"/>
              <a:t>21/11/2012</a:t>
            </a:r>
            <a:endParaRPr lang="es-CO" dirty="0"/>
          </a:p>
        </p:txBody>
      </p:sp>
      <p:sp>
        <p:nvSpPr>
          <p:cNvPr id="5" name="4 Marcador de pie de página"/>
          <p:cNvSpPr>
            <a:spLocks noGrp="1"/>
          </p:cNvSpPr>
          <p:nvPr>
            <p:ph type="ftr" sz="quarter" idx="11"/>
          </p:nvPr>
        </p:nvSpPr>
        <p:spPr/>
        <p:txBody>
          <a:bodyPr/>
          <a:lstStyle/>
          <a:p>
            <a:r>
              <a:rPr lang="es-CO" dirty="0" smtClean="0"/>
              <a:t>Cesar E. Anzola Aguilar - Contador Público Tributarista</a:t>
            </a:r>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12</a:t>
            </a:fld>
            <a:endParaRPr lang="es-CO" dirty="0"/>
          </a:p>
        </p:txBody>
      </p:sp>
    </p:spTree>
    <p:extLst>
      <p:ext uri="{BB962C8B-B14F-4D97-AF65-F5344CB8AC3E}">
        <p14:creationId xmlns:p14="http://schemas.microsoft.com/office/powerpoint/2010/main" val="688030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fecha 3"/>
          <p:cNvSpPr>
            <a:spLocks noGrp="1"/>
          </p:cNvSpPr>
          <p:nvPr>
            <p:ph type="dt" idx="10"/>
          </p:nvPr>
        </p:nvSpPr>
        <p:spPr/>
        <p:txBody>
          <a:bodyPr/>
          <a:lstStyle/>
          <a:p>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EF169837-3179-4931-8F8E-CBDBCDBE5CE8}" type="slidenum">
              <a:rPr lang="es-CO" smtClean="0"/>
              <a:pPr/>
              <a:t>20</a:t>
            </a:fld>
            <a:endParaRPr lang="es-CO" dirty="0"/>
          </a:p>
        </p:txBody>
      </p:sp>
    </p:spTree>
    <p:extLst>
      <p:ext uri="{BB962C8B-B14F-4D97-AF65-F5344CB8AC3E}">
        <p14:creationId xmlns:p14="http://schemas.microsoft.com/office/powerpoint/2010/main" val="4242120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r>
              <a:rPr lang="es-CO" dirty="0" smtClean="0">
                <a:solidFill>
                  <a:prstClr val="black"/>
                </a:solidFill>
              </a:rPr>
              <a:t>21/11/2012</a:t>
            </a:r>
            <a:endParaRPr lang="es-CO" dirty="0">
              <a:solidFill>
                <a:prstClr val="black"/>
              </a:solidFill>
            </a:endParaRPr>
          </a:p>
        </p:txBody>
      </p:sp>
      <p:sp>
        <p:nvSpPr>
          <p:cNvPr id="5" name="4 Marcador de pie de página"/>
          <p:cNvSpPr>
            <a:spLocks noGrp="1"/>
          </p:cNvSpPr>
          <p:nvPr>
            <p:ph type="ftr" sz="quarter" idx="11"/>
          </p:nvPr>
        </p:nvSpPr>
        <p:spPr/>
        <p:txBody>
          <a:bodyPr/>
          <a:lstStyle/>
          <a:p>
            <a:r>
              <a:rPr lang="es-CO" dirty="0" smtClean="0">
                <a:solidFill>
                  <a:prstClr val="black"/>
                </a:solidFill>
              </a:rPr>
              <a:t>Cesar E. Anzola Aguilar - Contador Público Tributarista</a:t>
            </a:r>
            <a:endParaRPr lang="es-CO" dirty="0">
              <a:solidFill>
                <a:prstClr val="black"/>
              </a:solidFill>
            </a:endParaRPr>
          </a:p>
        </p:txBody>
      </p:sp>
      <p:sp>
        <p:nvSpPr>
          <p:cNvPr id="6" name="5 Marcador de número de diapositiva"/>
          <p:cNvSpPr>
            <a:spLocks noGrp="1"/>
          </p:cNvSpPr>
          <p:nvPr>
            <p:ph type="sldNum" sz="quarter" idx="12"/>
          </p:nvPr>
        </p:nvSpPr>
        <p:spPr/>
        <p:txBody>
          <a:bodyPr/>
          <a:lstStyle/>
          <a:p>
            <a:fld id="{EF169837-3179-4931-8F8E-CBDBCDBE5CE8}" type="slidenum">
              <a:rPr lang="es-CO" smtClean="0">
                <a:solidFill>
                  <a:prstClr val="black"/>
                </a:solidFill>
              </a:rPr>
              <a:pPr/>
              <a:t>35</a:t>
            </a:fld>
            <a:endParaRPr lang="es-CO" dirty="0">
              <a:solidFill>
                <a:prstClr val="black"/>
              </a:solidFill>
            </a:endParaRPr>
          </a:p>
        </p:txBody>
      </p:sp>
    </p:spTree>
    <p:extLst>
      <p:ext uri="{BB962C8B-B14F-4D97-AF65-F5344CB8AC3E}">
        <p14:creationId xmlns:p14="http://schemas.microsoft.com/office/powerpoint/2010/main" val="1843263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r>
              <a:rPr lang="es-CO" dirty="0" smtClean="0">
                <a:solidFill>
                  <a:prstClr val="black"/>
                </a:solidFill>
              </a:rPr>
              <a:t>21/11/2012</a:t>
            </a:r>
            <a:endParaRPr lang="es-CO" dirty="0">
              <a:solidFill>
                <a:prstClr val="black"/>
              </a:solidFill>
            </a:endParaRPr>
          </a:p>
        </p:txBody>
      </p:sp>
      <p:sp>
        <p:nvSpPr>
          <p:cNvPr id="5" name="4 Marcador de pie de página"/>
          <p:cNvSpPr>
            <a:spLocks noGrp="1"/>
          </p:cNvSpPr>
          <p:nvPr>
            <p:ph type="ftr" sz="quarter" idx="11"/>
          </p:nvPr>
        </p:nvSpPr>
        <p:spPr/>
        <p:txBody>
          <a:bodyPr/>
          <a:lstStyle/>
          <a:p>
            <a:r>
              <a:rPr lang="es-CO" dirty="0" smtClean="0">
                <a:solidFill>
                  <a:prstClr val="black"/>
                </a:solidFill>
              </a:rPr>
              <a:t>Cesar E. Anzola Aguilar - Contador Público Tributarista</a:t>
            </a:r>
            <a:endParaRPr lang="es-CO" dirty="0">
              <a:solidFill>
                <a:prstClr val="black"/>
              </a:solidFill>
            </a:endParaRPr>
          </a:p>
        </p:txBody>
      </p:sp>
      <p:sp>
        <p:nvSpPr>
          <p:cNvPr id="6" name="5 Marcador de número de diapositiva"/>
          <p:cNvSpPr>
            <a:spLocks noGrp="1"/>
          </p:cNvSpPr>
          <p:nvPr>
            <p:ph type="sldNum" sz="quarter" idx="12"/>
          </p:nvPr>
        </p:nvSpPr>
        <p:spPr/>
        <p:txBody>
          <a:bodyPr/>
          <a:lstStyle/>
          <a:p>
            <a:fld id="{EF169837-3179-4931-8F8E-CBDBCDBE5CE8}" type="slidenum">
              <a:rPr lang="es-CO" smtClean="0">
                <a:solidFill>
                  <a:prstClr val="black"/>
                </a:solidFill>
              </a:rPr>
              <a:pPr/>
              <a:t>36</a:t>
            </a:fld>
            <a:endParaRPr lang="es-CO" dirty="0">
              <a:solidFill>
                <a:prstClr val="black"/>
              </a:solidFill>
            </a:endParaRPr>
          </a:p>
        </p:txBody>
      </p:sp>
    </p:spTree>
    <p:extLst>
      <p:ext uri="{BB962C8B-B14F-4D97-AF65-F5344CB8AC3E}">
        <p14:creationId xmlns:p14="http://schemas.microsoft.com/office/powerpoint/2010/main" val="4155709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fecha 3"/>
          <p:cNvSpPr>
            <a:spLocks noGrp="1"/>
          </p:cNvSpPr>
          <p:nvPr>
            <p:ph type="dt" idx="10"/>
          </p:nvPr>
        </p:nvSpPr>
        <p:spPr/>
        <p:txBody>
          <a:bodyPr/>
          <a:lstStyle/>
          <a:p>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EF169837-3179-4931-8F8E-CBDBCDBE5CE8}" type="slidenum">
              <a:rPr lang="es-CO" smtClean="0"/>
              <a:pPr/>
              <a:t>44</a:t>
            </a:fld>
            <a:endParaRPr lang="es-CO" dirty="0"/>
          </a:p>
        </p:txBody>
      </p:sp>
    </p:spTree>
    <p:extLst>
      <p:ext uri="{BB962C8B-B14F-4D97-AF65-F5344CB8AC3E}">
        <p14:creationId xmlns:p14="http://schemas.microsoft.com/office/powerpoint/2010/main" val="371207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64</a:t>
            </a:fld>
            <a:endParaRPr lang="es-CO" dirty="0"/>
          </a:p>
        </p:txBody>
      </p:sp>
    </p:spTree>
    <p:extLst>
      <p:ext uri="{BB962C8B-B14F-4D97-AF65-F5344CB8AC3E}">
        <p14:creationId xmlns:p14="http://schemas.microsoft.com/office/powerpoint/2010/main" val="2232401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65</a:t>
            </a:fld>
            <a:endParaRPr lang="es-CO" dirty="0"/>
          </a:p>
        </p:txBody>
      </p:sp>
    </p:spTree>
    <p:extLst>
      <p:ext uri="{BB962C8B-B14F-4D97-AF65-F5344CB8AC3E}">
        <p14:creationId xmlns:p14="http://schemas.microsoft.com/office/powerpoint/2010/main" val="1486240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66</a:t>
            </a:fld>
            <a:endParaRPr lang="es-CO" dirty="0"/>
          </a:p>
        </p:txBody>
      </p:sp>
    </p:spTree>
    <p:extLst>
      <p:ext uri="{BB962C8B-B14F-4D97-AF65-F5344CB8AC3E}">
        <p14:creationId xmlns:p14="http://schemas.microsoft.com/office/powerpoint/2010/main" val="1418237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67</a:t>
            </a:fld>
            <a:endParaRPr lang="es-CO" dirty="0"/>
          </a:p>
        </p:txBody>
      </p:sp>
    </p:spTree>
    <p:extLst>
      <p:ext uri="{BB962C8B-B14F-4D97-AF65-F5344CB8AC3E}">
        <p14:creationId xmlns:p14="http://schemas.microsoft.com/office/powerpoint/2010/main" val="28104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r>
              <a:rPr lang="es-CO" dirty="0" smtClean="0">
                <a:solidFill>
                  <a:prstClr val="black"/>
                </a:solidFill>
              </a:rPr>
              <a:t>21/11/2012</a:t>
            </a:r>
            <a:endParaRPr lang="es-CO" dirty="0">
              <a:solidFill>
                <a:prstClr val="black"/>
              </a:solidFill>
            </a:endParaRPr>
          </a:p>
        </p:txBody>
      </p:sp>
      <p:sp>
        <p:nvSpPr>
          <p:cNvPr id="5" name="4 Marcador de pie de página"/>
          <p:cNvSpPr>
            <a:spLocks noGrp="1"/>
          </p:cNvSpPr>
          <p:nvPr>
            <p:ph type="ftr" sz="quarter" idx="11"/>
          </p:nvPr>
        </p:nvSpPr>
        <p:spPr/>
        <p:txBody>
          <a:bodyPr/>
          <a:lstStyle/>
          <a:p>
            <a:r>
              <a:rPr lang="es-CO" dirty="0" smtClean="0">
                <a:solidFill>
                  <a:prstClr val="black"/>
                </a:solidFill>
              </a:rPr>
              <a:t>Cesar E. Anzola Aguilar - Contador Público Tributarista</a:t>
            </a:r>
            <a:endParaRPr lang="es-CO" dirty="0">
              <a:solidFill>
                <a:prstClr val="black"/>
              </a:solidFill>
            </a:endParaRPr>
          </a:p>
        </p:txBody>
      </p:sp>
      <p:sp>
        <p:nvSpPr>
          <p:cNvPr id="6" name="5 Marcador de número de diapositiva"/>
          <p:cNvSpPr>
            <a:spLocks noGrp="1"/>
          </p:cNvSpPr>
          <p:nvPr>
            <p:ph type="sldNum" sz="quarter" idx="12"/>
          </p:nvPr>
        </p:nvSpPr>
        <p:spPr/>
        <p:txBody>
          <a:bodyPr/>
          <a:lstStyle/>
          <a:p>
            <a:fld id="{EF169837-3179-4931-8F8E-CBDBCDBE5CE8}" type="slidenum">
              <a:rPr lang="es-CO" smtClean="0">
                <a:solidFill>
                  <a:prstClr val="black"/>
                </a:solidFill>
              </a:rPr>
              <a:pPr/>
              <a:t>3</a:t>
            </a:fld>
            <a:endParaRPr lang="es-CO" dirty="0">
              <a:solidFill>
                <a:prstClr val="black"/>
              </a:solidFill>
            </a:endParaRPr>
          </a:p>
        </p:txBody>
      </p:sp>
    </p:spTree>
    <p:extLst>
      <p:ext uri="{BB962C8B-B14F-4D97-AF65-F5344CB8AC3E}">
        <p14:creationId xmlns:p14="http://schemas.microsoft.com/office/powerpoint/2010/main" val="747720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68</a:t>
            </a:fld>
            <a:endParaRPr lang="es-CO" dirty="0"/>
          </a:p>
        </p:txBody>
      </p:sp>
    </p:spTree>
    <p:extLst>
      <p:ext uri="{BB962C8B-B14F-4D97-AF65-F5344CB8AC3E}">
        <p14:creationId xmlns:p14="http://schemas.microsoft.com/office/powerpoint/2010/main" val="2627520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69</a:t>
            </a:fld>
            <a:endParaRPr lang="es-CO" dirty="0"/>
          </a:p>
        </p:txBody>
      </p:sp>
    </p:spTree>
    <p:extLst>
      <p:ext uri="{BB962C8B-B14F-4D97-AF65-F5344CB8AC3E}">
        <p14:creationId xmlns:p14="http://schemas.microsoft.com/office/powerpoint/2010/main" val="3514832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70</a:t>
            </a:fld>
            <a:endParaRPr lang="es-CO" dirty="0"/>
          </a:p>
        </p:txBody>
      </p:sp>
    </p:spTree>
    <p:extLst>
      <p:ext uri="{BB962C8B-B14F-4D97-AF65-F5344CB8AC3E}">
        <p14:creationId xmlns:p14="http://schemas.microsoft.com/office/powerpoint/2010/main" val="2972937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71</a:t>
            </a:fld>
            <a:endParaRPr lang="es-CO" dirty="0"/>
          </a:p>
        </p:txBody>
      </p:sp>
    </p:spTree>
    <p:extLst>
      <p:ext uri="{BB962C8B-B14F-4D97-AF65-F5344CB8AC3E}">
        <p14:creationId xmlns:p14="http://schemas.microsoft.com/office/powerpoint/2010/main" val="105461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72</a:t>
            </a:fld>
            <a:endParaRPr lang="es-CO" dirty="0"/>
          </a:p>
        </p:txBody>
      </p:sp>
    </p:spTree>
    <p:extLst>
      <p:ext uri="{BB962C8B-B14F-4D97-AF65-F5344CB8AC3E}">
        <p14:creationId xmlns:p14="http://schemas.microsoft.com/office/powerpoint/2010/main" val="2368149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73</a:t>
            </a:fld>
            <a:endParaRPr lang="es-CO" dirty="0"/>
          </a:p>
        </p:txBody>
      </p:sp>
    </p:spTree>
    <p:extLst>
      <p:ext uri="{BB962C8B-B14F-4D97-AF65-F5344CB8AC3E}">
        <p14:creationId xmlns:p14="http://schemas.microsoft.com/office/powerpoint/2010/main" val="4155412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74</a:t>
            </a:fld>
            <a:endParaRPr lang="es-CO" dirty="0"/>
          </a:p>
        </p:txBody>
      </p:sp>
    </p:spTree>
    <p:extLst>
      <p:ext uri="{BB962C8B-B14F-4D97-AF65-F5344CB8AC3E}">
        <p14:creationId xmlns:p14="http://schemas.microsoft.com/office/powerpoint/2010/main" val="60697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75</a:t>
            </a:fld>
            <a:endParaRPr lang="es-CO" dirty="0"/>
          </a:p>
        </p:txBody>
      </p:sp>
    </p:spTree>
    <p:extLst>
      <p:ext uri="{BB962C8B-B14F-4D97-AF65-F5344CB8AC3E}">
        <p14:creationId xmlns:p14="http://schemas.microsoft.com/office/powerpoint/2010/main" val="1956487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76</a:t>
            </a:fld>
            <a:endParaRPr lang="es-CO" dirty="0"/>
          </a:p>
        </p:txBody>
      </p:sp>
    </p:spTree>
    <p:extLst>
      <p:ext uri="{BB962C8B-B14F-4D97-AF65-F5344CB8AC3E}">
        <p14:creationId xmlns:p14="http://schemas.microsoft.com/office/powerpoint/2010/main" val="2238879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77</a:t>
            </a:fld>
            <a:endParaRPr lang="es-CO" dirty="0"/>
          </a:p>
        </p:txBody>
      </p:sp>
    </p:spTree>
    <p:extLst>
      <p:ext uri="{BB962C8B-B14F-4D97-AF65-F5344CB8AC3E}">
        <p14:creationId xmlns:p14="http://schemas.microsoft.com/office/powerpoint/2010/main" val="223887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r>
              <a:rPr lang="es-CO" dirty="0" smtClean="0">
                <a:solidFill>
                  <a:prstClr val="black"/>
                </a:solidFill>
              </a:rPr>
              <a:t>21/11/2012</a:t>
            </a:r>
            <a:endParaRPr lang="es-CO" dirty="0">
              <a:solidFill>
                <a:prstClr val="black"/>
              </a:solidFill>
            </a:endParaRPr>
          </a:p>
        </p:txBody>
      </p:sp>
      <p:sp>
        <p:nvSpPr>
          <p:cNvPr id="5" name="4 Marcador de pie de página"/>
          <p:cNvSpPr>
            <a:spLocks noGrp="1"/>
          </p:cNvSpPr>
          <p:nvPr>
            <p:ph type="ftr" sz="quarter" idx="11"/>
          </p:nvPr>
        </p:nvSpPr>
        <p:spPr/>
        <p:txBody>
          <a:bodyPr/>
          <a:lstStyle/>
          <a:p>
            <a:r>
              <a:rPr lang="es-CO" dirty="0" smtClean="0">
                <a:solidFill>
                  <a:prstClr val="black"/>
                </a:solidFill>
              </a:rPr>
              <a:t>Cesar E. Anzola Aguilar - Contador Público Tributarista</a:t>
            </a:r>
            <a:endParaRPr lang="es-CO" dirty="0">
              <a:solidFill>
                <a:prstClr val="black"/>
              </a:solidFill>
            </a:endParaRPr>
          </a:p>
        </p:txBody>
      </p:sp>
      <p:sp>
        <p:nvSpPr>
          <p:cNvPr id="6" name="5 Marcador de número de diapositiva"/>
          <p:cNvSpPr>
            <a:spLocks noGrp="1"/>
          </p:cNvSpPr>
          <p:nvPr>
            <p:ph type="sldNum" sz="quarter" idx="12"/>
          </p:nvPr>
        </p:nvSpPr>
        <p:spPr/>
        <p:txBody>
          <a:bodyPr/>
          <a:lstStyle/>
          <a:p>
            <a:fld id="{EF169837-3179-4931-8F8E-CBDBCDBE5CE8}" type="slidenum">
              <a:rPr lang="es-CO" smtClean="0">
                <a:solidFill>
                  <a:prstClr val="black"/>
                </a:solidFill>
              </a:rPr>
              <a:pPr/>
              <a:t>4</a:t>
            </a:fld>
            <a:endParaRPr lang="es-CO" dirty="0">
              <a:solidFill>
                <a:prstClr val="black"/>
              </a:solidFill>
            </a:endParaRPr>
          </a:p>
        </p:txBody>
      </p:sp>
    </p:spTree>
    <p:extLst>
      <p:ext uri="{BB962C8B-B14F-4D97-AF65-F5344CB8AC3E}">
        <p14:creationId xmlns:p14="http://schemas.microsoft.com/office/powerpoint/2010/main" val="3627851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78</a:t>
            </a:fld>
            <a:endParaRPr lang="es-CO" dirty="0"/>
          </a:p>
        </p:txBody>
      </p:sp>
    </p:spTree>
    <p:extLst>
      <p:ext uri="{BB962C8B-B14F-4D97-AF65-F5344CB8AC3E}">
        <p14:creationId xmlns:p14="http://schemas.microsoft.com/office/powerpoint/2010/main" val="2238879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79</a:t>
            </a:fld>
            <a:endParaRPr lang="es-CO" dirty="0"/>
          </a:p>
        </p:txBody>
      </p:sp>
    </p:spTree>
    <p:extLst>
      <p:ext uri="{BB962C8B-B14F-4D97-AF65-F5344CB8AC3E}">
        <p14:creationId xmlns:p14="http://schemas.microsoft.com/office/powerpoint/2010/main" val="2238879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80</a:t>
            </a:fld>
            <a:endParaRPr lang="es-CO" dirty="0"/>
          </a:p>
        </p:txBody>
      </p:sp>
    </p:spTree>
    <p:extLst>
      <p:ext uri="{BB962C8B-B14F-4D97-AF65-F5344CB8AC3E}">
        <p14:creationId xmlns:p14="http://schemas.microsoft.com/office/powerpoint/2010/main" val="223887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r>
              <a:rPr lang="es-CO" dirty="0" smtClean="0"/>
              <a:t>21/11/2012</a:t>
            </a:r>
            <a:endParaRPr lang="es-CO" dirty="0"/>
          </a:p>
        </p:txBody>
      </p:sp>
      <p:sp>
        <p:nvSpPr>
          <p:cNvPr id="5" name="4 Marcador de pie de página"/>
          <p:cNvSpPr>
            <a:spLocks noGrp="1"/>
          </p:cNvSpPr>
          <p:nvPr>
            <p:ph type="ftr" sz="quarter" idx="11"/>
          </p:nvPr>
        </p:nvSpPr>
        <p:spPr/>
        <p:txBody>
          <a:bodyPr/>
          <a:lstStyle/>
          <a:p>
            <a:r>
              <a:rPr lang="es-CO" dirty="0" smtClean="0"/>
              <a:t>Cesar E. Anzola Aguilar - Contador Público Tributarista</a:t>
            </a:r>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5</a:t>
            </a:fld>
            <a:endParaRPr lang="es-CO" dirty="0"/>
          </a:p>
        </p:txBody>
      </p:sp>
    </p:spTree>
    <p:extLst>
      <p:ext uri="{BB962C8B-B14F-4D97-AF65-F5344CB8AC3E}">
        <p14:creationId xmlns:p14="http://schemas.microsoft.com/office/powerpoint/2010/main" val="688030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r>
              <a:rPr lang="es-CO" dirty="0" smtClean="0"/>
              <a:t>21/11/2012</a:t>
            </a:r>
            <a:endParaRPr lang="es-CO" dirty="0"/>
          </a:p>
        </p:txBody>
      </p:sp>
      <p:sp>
        <p:nvSpPr>
          <p:cNvPr id="5" name="4 Marcador de pie de página"/>
          <p:cNvSpPr>
            <a:spLocks noGrp="1"/>
          </p:cNvSpPr>
          <p:nvPr>
            <p:ph type="ftr" sz="quarter" idx="11"/>
          </p:nvPr>
        </p:nvSpPr>
        <p:spPr/>
        <p:txBody>
          <a:bodyPr/>
          <a:lstStyle/>
          <a:p>
            <a:r>
              <a:rPr lang="es-CO" dirty="0" smtClean="0"/>
              <a:t>Cesar E. Anzola Aguilar - Contador Público Tributarista</a:t>
            </a:r>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6</a:t>
            </a:fld>
            <a:endParaRPr lang="es-CO" dirty="0"/>
          </a:p>
        </p:txBody>
      </p:sp>
    </p:spTree>
    <p:extLst>
      <p:ext uri="{BB962C8B-B14F-4D97-AF65-F5344CB8AC3E}">
        <p14:creationId xmlns:p14="http://schemas.microsoft.com/office/powerpoint/2010/main" val="688030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r>
              <a:rPr lang="es-CO" dirty="0" smtClean="0"/>
              <a:t>21/11/2012</a:t>
            </a:r>
            <a:endParaRPr lang="es-CO" dirty="0"/>
          </a:p>
        </p:txBody>
      </p:sp>
      <p:sp>
        <p:nvSpPr>
          <p:cNvPr id="5" name="4 Marcador de pie de página"/>
          <p:cNvSpPr>
            <a:spLocks noGrp="1"/>
          </p:cNvSpPr>
          <p:nvPr>
            <p:ph type="ftr" sz="quarter" idx="11"/>
          </p:nvPr>
        </p:nvSpPr>
        <p:spPr/>
        <p:txBody>
          <a:bodyPr/>
          <a:lstStyle/>
          <a:p>
            <a:r>
              <a:rPr lang="es-CO" dirty="0" smtClean="0"/>
              <a:t>Cesar E. Anzola Aguilar - Contador Público Tributarista</a:t>
            </a:r>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7</a:t>
            </a:fld>
            <a:endParaRPr lang="es-CO" dirty="0"/>
          </a:p>
        </p:txBody>
      </p:sp>
    </p:spTree>
    <p:extLst>
      <p:ext uri="{BB962C8B-B14F-4D97-AF65-F5344CB8AC3E}">
        <p14:creationId xmlns:p14="http://schemas.microsoft.com/office/powerpoint/2010/main" val="68803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r>
              <a:rPr lang="es-CO" dirty="0" smtClean="0"/>
              <a:t>21/11/2012</a:t>
            </a:r>
            <a:endParaRPr lang="es-CO" dirty="0"/>
          </a:p>
        </p:txBody>
      </p:sp>
      <p:sp>
        <p:nvSpPr>
          <p:cNvPr id="5" name="4 Marcador de pie de página"/>
          <p:cNvSpPr>
            <a:spLocks noGrp="1"/>
          </p:cNvSpPr>
          <p:nvPr>
            <p:ph type="ftr" sz="quarter" idx="11"/>
          </p:nvPr>
        </p:nvSpPr>
        <p:spPr/>
        <p:txBody>
          <a:bodyPr/>
          <a:lstStyle/>
          <a:p>
            <a:r>
              <a:rPr lang="es-CO" dirty="0" smtClean="0"/>
              <a:t>Cesar E. Anzola Aguilar - Contador Público Tributarista</a:t>
            </a:r>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8</a:t>
            </a:fld>
            <a:endParaRPr lang="es-CO" dirty="0"/>
          </a:p>
        </p:txBody>
      </p:sp>
    </p:spTree>
    <p:extLst>
      <p:ext uri="{BB962C8B-B14F-4D97-AF65-F5344CB8AC3E}">
        <p14:creationId xmlns:p14="http://schemas.microsoft.com/office/powerpoint/2010/main" val="688030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r>
              <a:rPr lang="es-CO" dirty="0" smtClean="0"/>
              <a:t>21/11/2012</a:t>
            </a:r>
            <a:endParaRPr lang="es-CO" dirty="0"/>
          </a:p>
        </p:txBody>
      </p:sp>
      <p:sp>
        <p:nvSpPr>
          <p:cNvPr id="5" name="4 Marcador de pie de página"/>
          <p:cNvSpPr>
            <a:spLocks noGrp="1"/>
          </p:cNvSpPr>
          <p:nvPr>
            <p:ph type="ftr" sz="quarter" idx="11"/>
          </p:nvPr>
        </p:nvSpPr>
        <p:spPr/>
        <p:txBody>
          <a:bodyPr/>
          <a:lstStyle/>
          <a:p>
            <a:r>
              <a:rPr lang="es-CO" dirty="0" smtClean="0"/>
              <a:t>Cesar E. Anzola Aguilar - Contador Público Tributarista</a:t>
            </a:r>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9</a:t>
            </a:fld>
            <a:endParaRPr lang="es-CO" dirty="0"/>
          </a:p>
        </p:txBody>
      </p:sp>
    </p:spTree>
    <p:extLst>
      <p:ext uri="{BB962C8B-B14F-4D97-AF65-F5344CB8AC3E}">
        <p14:creationId xmlns:p14="http://schemas.microsoft.com/office/powerpoint/2010/main" val="2240783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fecha"/>
          <p:cNvSpPr>
            <a:spLocks noGrp="1"/>
          </p:cNvSpPr>
          <p:nvPr>
            <p:ph type="dt" idx="10"/>
          </p:nvPr>
        </p:nvSpPr>
        <p:spPr/>
        <p:txBody>
          <a:bodyPr/>
          <a:lstStyle/>
          <a:p>
            <a:r>
              <a:rPr lang="es-CO" dirty="0" smtClean="0"/>
              <a:t>21/11/2012</a:t>
            </a:r>
            <a:endParaRPr lang="es-CO" dirty="0"/>
          </a:p>
        </p:txBody>
      </p:sp>
      <p:sp>
        <p:nvSpPr>
          <p:cNvPr id="5" name="4 Marcador de pie de página"/>
          <p:cNvSpPr>
            <a:spLocks noGrp="1"/>
          </p:cNvSpPr>
          <p:nvPr>
            <p:ph type="ftr" sz="quarter" idx="11"/>
          </p:nvPr>
        </p:nvSpPr>
        <p:spPr/>
        <p:txBody>
          <a:bodyPr/>
          <a:lstStyle/>
          <a:p>
            <a:r>
              <a:rPr lang="es-CO" dirty="0" smtClean="0"/>
              <a:t>Cesar E. Anzola Aguilar - Contador Público Tributarista</a:t>
            </a:r>
            <a:endParaRPr lang="es-CO" dirty="0"/>
          </a:p>
        </p:txBody>
      </p:sp>
      <p:sp>
        <p:nvSpPr>
          <p:cNvPr id="6" name="5 Marcador de número de diapositiva"/>
          <p:cNvSpPr>
            <a:spLocks noGrp="1"/>
          </p:cNvSpPr>
          <p:nvPr>
            <p:ph type="sldNum" sz="quarter" idx="12"/>
          </p:nvPr>
        </p:nvSpPr>
        <p:spPr/>
        <p:txBody>
          <a:bodyPr/>
          <a:lstStyle/>
          <a:p>
            <a:fld id="{EF169837-3179-4931-8F8E-CBDBCDBE5CE8}" type="slidenum">
              <a:rPr lang="es-CO" smtClean="0"/>
              <a:pPr/>
              <a:t>10</a:t>
            </a:fld>
            <a:endParaRPr lang="es-CO" dirty="0"/>
          </a:p>
        </p:txBody>
      </p:sp>
    </p:spTree>
    <p:extLst>
      <p:ext uri="{BB962C8B-B14F-4D97-AF65-F5344CB8AC3E}">
        <p14:creationId xmlns:p14="http://schemas.microsoft.com/office/powerpoint/2010/main" val="278260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734B2AB2-B9D7-4831-B865-3964CFDC6346}" type="datetimeFigureOut">
              <a:rPr lang="es-CO" smtClean="0"/>
              <a:t>31/01/2015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C9F99D3-9A6C-4835-8F75-B021C1A132B7}" type="slidenum">
              <a:rPr lang="es-CO" smtClean="0"/>
              <a:t>‹#›</a:t>
            </a:fld>
            <a:endParaRPr lang="es-CO"/>
          </a:p>
        </p:txBody>
      </p:sp>
    </p:spTree>
    <p:extLst>
      <p:ext uri="{BB962C8B-B14F-4D97-AF65-F5344CB8AC3E}">
        <p14:creationId xmlns:p14="http://schemas.microsoft.com/office/powerpoint/2010/main" val="336217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34B2AB2-B9D7-4831-B865-3964CFDC6346}" type="datetimeFigureOut">
              <a:rPr lang="es-CO" smtClean="0"/>
              <a:t>31/01/2015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C9F99D3-9A6C-4835-8F75-B021C1A132B7}" type="slidenum">
              <a:rPr lang="es-CO" smtClean="0"/>
              <a:t>‹#›</a:t>
            </a:fld>
            <a:endParaRPr lang="es-CO"/>
          </a:p>
        </p:txBody>
      </p:sp>
    </p:spTree>
    <p:extLst>
      <p:ext uri="{BB962C8B-B14F-4D97-AF65-F5344CB8AC3E}">
        <p14:creationId xmlns:p14="http://schemas.microsoft.com/office/powerpoint/2010/main" val="111328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34B2AB2-B9D7-4831-B865-3964CFDC6346}" type="datetimeFigureOut">
              <a:rPr lang="es-CO" smtClean="0"/>
              <a:t>31/01/2015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C9F99D3-9A6C-4835-8F75-B021C1A132B7}" type="slidenum">
              <a:rPr lang="es-CO" smtClean="0"/>
              <a:t>‹#›</a:t>
            </a:fld>
            <a:endParaRPr lang="es-CO"/>
          </a:p>
        </p:txBody>
      </p:sp>
    </p:spTree>
    <p:extLst>
      <p:ext uri="{BB962C8B-B14F-4D97-AF65-F5344CB8AC3E}">
        <p14:creationId xmlns:p14="http://schemas.microsoft.com/office/powerpoint/2010/main" val="142210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34B2AB2-B9D7-4831-B865-3964CFDC6346}" type="datetimeFigureOut">
              <a:rPr lang="es-CO" smtClean="0"/>
              <a:t>31/01/2015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C9F99D3-9A6C-4835-8F75-B021C1A132B7}" type="slidenum">
              <a:rPr lang="es-CO" smtClean="0"/>
              <a:t>‹#›</a:t>
            </a:fld>
            <a:endParaRPr lang="es-CO"/>
          </a:p>
        </p:txBody>
      </p:sp>
    </p:spTree>
    <p:extLst>
      <p:ext uri="{BB962C8B-B14F-4D97-AF65-F5344CB8AC3E}">
        <p14:creationId xmlns:p14="http://schemas.microsoft.com/office/powerpoint/2010/main" val="234988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34B2AB2-B9D7-4831-B865-3964CFDC6346}" type="datetimeFigureOut">
              <a:rPr lang="es-CO" smtClean="0"/>
              <a:t>31/01/2015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C9F99D3-9A6C-4835-8F75-B021C1A132B7}" type="slidenum">
              <a:rPr lang="es-CO" smtClean="0"/>
              <a:t>‹#›</a:t>
            </a:fld>
            <a:endParaRPr lang="es-CO"/>
          </a:p>
        </p:txBody>
      </p:sp>
    </p:spTree>
    <p:extLst>
      <p:ext uri="{BB962C8B-B14F-4D97-AF65-F5344CB8AC3E}">
        <p14:creationId xmlns:p14="http://schemas.microsoft.com/office/powerpoint/2010/main" val="2669630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734B2AB2-B9D7-4831-B865-3964CFDC6346}" type="datetimeFigureOut">
              <a:rPr lang="es-CO" smtClean="0"/>
              <a:t>31/01/2015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C9F99D3-9A6C-4835-8F75-B021C1A132B7}" type="slidenum">
              <a:rPr lang="es-CO" smtClean="0"/>
              <a:t>‹#›</a:t>
            </a:fld>
            <a:endParaRPr lang="es-CO"/>
          </a:p>
        </p:txBody>
      </p:sp>
    </p:spTree>
    <p:extLst>
      <p:ext uri="{BB962C8B-B14F-4D97-AF65-F5344CB8AC3E}">
        <p14:creationId xmlns:p14="http://schemas.microsoft.com/office/powerpoint/2010/main" val="91782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734B2AB2-B9D7-4831-B865-3964CFDC6346}" type="datetimeFigureOut">
              <a:rPr lang="es-CO" smtClean="0"/>
              <a:t>31/01/2015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4C9F99D3-9A6C-4835-8F75-B021C1A132B7}" type="slidenum">
              <a:rPr lang="es-CO" smtClean="0"/>
              <a:t>‹#›</a:t>
            </a:fld>
            <a:endParaRPr lang="es-CO"/>
          </a:p>
        </p:txBody>
      </p:sp>
    </p:spTree>
    <p:extLst>
      <p:ext uri="{BB962C8B-B14F-4D97-AF65-F5344CB8AC3E}">
        <p14:creationId xmlns:p14="http://schemas.microsoft.com/office/powerpoint/2010/main" val="253987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734B2AB2-B9D7-4831-B865-3964CFDC6346}" type="datetimeFigureOut">
              <a:rPr lang="es-CO" smtClean="0"/>
              <a:t>31/01/2015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4C9F99D3-9A6C-4835-8F75-B021C1A132B7}" type="slidenum">
              <a:rPr lang="es-CO" smtClean="0"/>
              <a:t>‹#›</a:t>
            </a:fld>
            <a:endParaRPr lang="es-CO"/>
          </a:p>
        </p:txBody>
      </p:sp>
    </p:spTree>
    <p:extLst>
      <p:ext uri="{BB962C8B-B14F-4D97-AF65-F5344CB8AC3E}">
        <p14:creationId xmlns:p14="http://schemas.microsoft.com/office/powerpoint/2010/main" val="335389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34B2AB2-B9D7-4831-B865-3964CFDC6346}" type="datetimeFigureOut">
              <a:rPr lang="es-CO" smtClean="0"/>
              <a:t>31/01/2015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4C9F99D3-9A6C-4835-8F75-B021C1A132B7}" type="slidenum">
              <a:rPr lang="es-CO" smtClean="0"/>
              <a:t>‹#›</a:t>
            </a:fld>
            <a:endParaRPr lang="es-CO"/>
          </a:p>
        </p:txBody>
      </p:sp>
    </p:spTree>
    <p:extLst>
      <p:ext uri="{BB962C8B-B14F-4D97-AF65-F5344CB8AC3E}">
        <p14:creationId xmlns:p14="http://schemas.microsoft.com/office/powerpoint/2010/main" val="3906846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4B2AB2-B9D7-4831-B865-3964CFDC6346}" type="datetimeFigureOut">
              <a:rPr lang="es-CO" smtClean="0"/>
              <a:t>31/01/2015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C9F99D3-9A6C-4835-8F75-B021C1A132B7}" type="slidenum">
              <a:rPr lang="es-CO" smtClean="0"/>
              <a:t>‹#›</a:t>
            </a:fld>
            <a:endParaRPr lang="es-CO"/>
          </a:p>
        </p:txBody>
      </p:sp>
    </p:spTree>
    <p:extLst>
      <p:ext uri="{BB962C8B-B14F-4D97-AF65-F5344CB8AC3E}">
        <p14:creationId xmlns:p14="http://schemas.microsoft.com/office/powerpoint/2010/main" val="1033404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4B2AB2-B9D7-4831-B865-3964CFDC6346}" type="datetimeFigureOut">
              <a:rPr lang="es-CO" smtClean="0"/>
              <a:t>31/01/2015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C9F99D3-9A6C-4835-8F75-B021C1A132B7}" type="slidenum">
              <a:rPr lang="es-CO" smtClean="0"/>
              <a:t>‹#›</a:t>
            </a:fld>
            <a:endParaRPr lang="es-CO"/>
          </a:p>
        </p:txBody>
      </p:sp>
    </p:spTree>
    <p:extLst>
      <p:ext uri="{BB962C8B-B14F-4D97-AF65-F5344CB8AC3E}">
        <p14:creationId xmlns:p14="http://schemas.microsoft.com/office/powerpoint/2010/main" val="3281506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B2AB2-B9D7-4831-B865-3964CFDC6346}" type="datetimeFigureOut">
              <a:rPr lang="es-CO" smtClean="0"/>
              <a:t>31/01/2015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F99D3-9A6C-4835-8F75-B021C1A132B7}" type="slidenum">
              <a:rPr lang="es-CO" smtClean="0"/>
              <a:t>‹#›</a:t>
            </a:fld>
            <a:endParaRPr lang="es-CO"/>
          </a:p>
        </p:txBody>
      </p:sp>
    </p:spTree>
    <p:extLst>
      <p:ext uri="{BB962C8B-B14F-4D97-AF65-F5344CB8AC3E}">
        <p14:creationId xmlns:p14="http://schemas.microsoft.com/office/powerpoint/2010/main" val="3807488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8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8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slide" Target="slide90.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5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2.xml"/><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3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slide" Target="slide3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2.xml"/><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411760" y="2204863"/>
            <a:ext cx="3640095" cy="8092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b="1" dirty="0" smtClean="0">
                <a:solidFill>
                  <a:schemeClr val="tx2">
                    <a:lumMod val="50000"/>
                  </a:schemeClr>
                </a:solidFill>
                <a:effectLst>
                  <a:outerShdw blurRad="38100" dist="38100" dir="2700000" algn="tl">
                    <a:srgbClr val="000000">
                      <a:alpha val="43137"/>
                    </a:srgbClr>
                  </a:outerShdw>
                </a:effectLst>
              </a:rPr>
              <a:t>Lucero Téllez</a:t>
            </a:r>
            <a:endParaRPr lang="es-CO" b="1" dirty="0">
              <a:solidFill>
                <a:schemeClr val="tx2">
                  <a:lumMod val="50000"/>
                </a:schemeClr>
              </a:solidFill>
              <a:effectLst>
                <a:outerShdw blurRad="38100" dist="38100" dir="2700000" algn="tl">
                  <a:srgbClr val="000000">
                    <a:alpha val="43137"/>
                  </a:srgbClr>
                </a:outerShdw>
              </a:effectLst>
            </a:endParaRPr>
          </a:p>
        </p:txBody>
      </p:sp>
      <p:sp>
        <p:nvSpPr>
          <p:cNvPr id="3" name="1 Título"/>
          <p:cNvSpPr txBox="1">
            <a:spLocks/>
          </p:cNvSpPr>
          <p:nvPr/>
        </p:nvSpPr>
        <p:spPr>
          <a:xfrm>
            <a:off x="2411760" y="3151861"/>
            <a:ext cx="3744416" cy="6371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b="1" dirty="0" smtClean="0">
                <a:solidFill>
                  <a:schemeClr val="tx2">
                    <a:lumMod val="50000"/>
                  </a:schemeClr>
                </a:solidFill>
                <a:effectLst>
                  <a:outerShdw blurRad="38100" dist="38100" dir="2700000" algn="tl">
                    <a:srgbClr val="000000">
                      <a:alpha val="43137"/>
                    </a:srgbClr>
                  </a:outerShdw>
                </a:effectLst>
              </a:rPr>
              <a:t>Cesar E. Anzola</a:t>
            </a:r>
            <a:endParaRPr lang="es-CO" b="1" dirty="0">
              <a:solidFill>
                <a:schemeClr val="tx2">
                  <a:lumMod val="50000"/>
                </a:schemeClr>
              </a:solidFill>
              <a:effectLst>
                <a:outerShdw blurRad="38100" dist="38100" dir="2700000" algn="tl">
                  <a:srgbClr val="000000">
                    <a:alpha val="43137"/>
                  </a:srgbClr>
                </a:outerShdw>
              </a:effectLst>
            </a:endParaRPr>
          </a:p>
        </p:txBody>
      </p:sp>
      <p:sp>
        <p:nvSpPr>
          <p:cNvPr id="4" name="1 Título"/>
          <p:cNvSpPr txBox="1">
            <a:spLocks/>
          </p:cNvSpPr>
          <p:nvPr/>
        </p:nvSpPr>
        <p:spPr>
          <a:xfrm>
            <a:off x="2411760" y="3933056"/>
            <a:ext cx="5400600" cy="79208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b="1" dirty="0" smtClean="0">
                <a:solidFill>
                  <a:schemeClr val="tx2">
                    <a:lumMod val="50000"/>
                  </a:schemeClr>
                </a:solidFill>
                <a:effectLst>
                  <a:outerShdw blurRad="38100" dist="38100" dir="2700000" algn="tl">
                    <a:srgbClr val="000000">
                      <a:alpha val="43137"/>
                    </a:srgbClr>
                  </a:outerShdw>
                </a:effectLst>
              </a:rPr>
              <a:t>Rafael Antonio Duarte</a:t>
            </a:r>
            <a:endParaRPr lang="es-CO" b="1" dirty="0">
              <a:solidFill>
                <a:schemeClr val="tx2">
                  <a:lumMod val="50000"/>
                </a:schemeClr>
              </a:solidFill>
              <a:effectLst>
                <a:outerShdw blurRad="38100" dist="38100" dir="2700000" algn="tl">
                  <a:srgbClr val="000000">
                    <a:alpha val="43137"/>
                  </a:srgbClr>
                </a:outerShdw>
              </a:effectLst>
            </a:endParaRPr>
          </a:p>
        </p:txBody>
      </p:sp>
      <p:sp>
        <p:nvSpPr>
          <p:cNvPr id="5" name="1 Título"/>
          <p:cNvSpPr txBox="1">
            <a:spLocks/>
          </p:cNvSpPr>
          <p:nvPr/>
        </p:nvSpPr>
        <p:spPr>
          <a:xfrm>
            <a:off x="534747" y="1196752"/>
            <a:ext cx="3605205"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4800" b="1" dirty="0" smtClean="0">
                <a:solidFill>
                  <a:schemeClr val="tx2">
                    <a:lumMod val="50000"/>
                  </a:schemeClr>
                </a:solidFill>
                <a:effectLst>
                  <a:outerShdw blurRad="38100" dist="38100" dir="2700000" algn="tl">
                    <a:srgbClr val="000000">
                      <a:alpha val="43137"/>
                    </a:srgbClr>
                  </a:outerShdw>
                </a:effectLst>
                <a:latin typeface="Rage Italic" pitchFamily="66" charset="0"/>
              </a:rPr>
              <a:t>Conferencistas:</a:t>
            </a:r>
            <a:endParaRPr lang="es-CO" sz="4800" b="1" dirty="0">
              <a:solidFill>
                <a:schemeClr val="tx2">
                  <a:lumMod val="50000"/>
                </a:schemeClr>
              </a:solidFill>
              <a:effectLst>
                <a:outerShdw blurRad="38100" dist="38100" dir="2700000" algn="tl">
                  <a:srgbClr val="000000">
                    <a:alpha val="43137"/>
                  </a:srgbClr>
                </a:outerShdw>
              </a:effectLst>
              <a:latin typeface="Rage Italic" pitchFamily="66" charset="0"/>
            </a:endParaRPr>
          </a:p>
        </p:txBody>
      </p:sp>
      <p:pic>
        <p:nvPicPr>
          <p:cNvPr id="1026" name="Picture 2" descr="http://www.muchografico.com/gifs/Images/Botones/Boton%20(5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510035"/>
            <a:ext cx="342900" cy="342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muchografico.com/gifs/Images/Botones/Boton%20(5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374131"/>
            <a:ext cx="342900" cy="342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muchografico.com/gifs/Images/Botones/Boton%20(5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221088"/>
            <a:ext cx="342900" cy="34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229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ortar rectángulo de esquina diagonal 8"/>
          <p:cNvSpPr/>
          <p:nvPr/>
        </p:nvSpPr>
        <p:spPr>
          <a:xfrm>
            <a:off x="557554" y="2008479"/>
            <a:ext cx="2340260" cy="916465"/>
          </a:xfrm>
          <a:prstGeom prst="snip2Diag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smtClean="0">
                <a:solidFill>
                  <a:schemeClr val="tx1"/>
                </a:solidFill>
                <a:latin typeface="Arial" panose="020B0604020202020204" pitchFamily="34" charset="0"/>
                <a:cs typeface="Arial" panose="020B0604020202020204" pitchFamily="34" charset="0"/>
              </a:rPr>
              <a:t>1 de enero de 2015</a:t>
            </a:r>
            <a:endParaRPr lang="es-CO" sz="2000" dirty="0">
              <a:solidFill>
                <a:schemeClr val="tx1"/>
              </a:solidFill>
              <a:latin typeface="Arial" panose="020B0604020202020204" pitchFamily="34" charset="0"/>
              <a:cs typeface="Arial" panose="020B0604020202020204" pitchFamily="34" charset="0"/>
            </a:endParaRPr>
          </a:p>
        </p:txBody>
      </p:sp>
      <p:sp>
        <p:nvSpPr>
          <p:cNvPr id="15" name="Recortar rectángulo de esquina diagonal 8"/>
          <p:cNvSpPr/>
          <p:nvPr/>
        </p:nvSpPr>
        <p:spPr>
          <a:xfrm>
            <a:off x="1655676" y="3356992"/>
            <a:ext cx="2340260" cy="1008112"/>
          </a:xfrm>
          <a:prstGeom prst="snip2Diag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smtClean="0">
                <a:solidFill>
                  <a:schemeClr val="tx1"/>
                </a:solidFill>
                <a:latin typeface="Arial" panose="020B0604020202020204" pitchFamily="34" charset="0"/>
                <a:cs typeface="Arial" panose="020B0604020202020204" pitchFamily="34" charset="0"/>
              </a:rPr>
              <a:t>1 de enero de 2016</a:t>
            </a:r>
            <a:endParaRPr lang="es-CO" sz="2000" dirty="0">
              <a:solidFill>
                <a:schemeClr val="tx1"/>
              </a:solidFill>
              <a:latin typeface="Arial" panose="020B0604020202020204" pitchFamily="34" charset="0"/>
              <a:cs typeface="Arial" panose="020B0604020202020204" pitchFamily="34" charset="0"/>
            </a:endParaRPr>
          </a:p>
        </p:txBody>
      </p:sp>
      <p:sp>
        <p:nvSpPr>
          <p:cNvPr id="17" name="Recortar rectángulo de esquina diagonal 8"/>
          <p:cNvSpPr/>
          <p:nvPr/>
        </p:nvSpPr>
        <p:spPr>
          <a:xfrm>
            <a:off x="3059832" y="4581128"/>
            <a:ext cx="2340260" cy="1008112"/>
          </a:xfrm>
          <a:prstGeom prst="snip2Diag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smtClean="0">
                <a:solidFill>
                  <a:schemeClr val="tx1"/>
                </a:solidFill>
                <a:latin typeface="Arial" panose="020B0604020202020204" pitchFamily="34" charset="0"/>
                <a:cs typeface="Arial" panose="020B0604020202020204" pitchFamily="34" charset="0"/>
              </a:rPr>
              <a:t>1 de enero de 2017</a:t>
            </a:r>
            <a:endParaRPr lang="es-CO" sz="2000" dirty="0">
              <a:solidFill>
                <a:schemeClr val="tx1"/>
              </a:solidFill>
              <a:latin typeface="Arial" panose="020B0604020202020204" pitchFamily="34" charset="0"/>
              <a:cs typeface="Arial" panose="020B0604020202020204" pitchFamily="34" charset="0"/>
            </a:endParaRPr>
          </a:p>
        </p:txBody>
      </p:sp>
      <p:sp>
        <p:nvSpPr>
          <p:cNvPr id="3" name="Llamada ovalada 2"/>
          <p:cNvSpPr/>
          <p:nvPr/>
        </p:nvSpPr>
        <p:spPr>
          <a:xfrm>
            <a:off x="836285" y="6858000"/>
            <a:ext cx="914400" cy="6126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Llamada ovalada 3"/>
          <p:cNvSpPr/>
          <p:nvPr/>
        </p:nvSpPr>
        <p:spPr>
          <a:xfrm>
            <a:off x="557554" y="260648"/>
            <a:ext cx="1962218" cy="961442"/>
          </a:xfrm>
          <a:prstGeom prst="wedgeEllipseCallout">
            <a:avLst>
              <a:gd name="adj1" fmla="val -920"/>
              <a:gd name="adj2" fmla="val 9464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panose="020B0604020202020204" pitchFamily="34" charset="0"/>
                <a:cs typeface="Arial" panose="020B0604020202020204" pitchFamily="34" charset="0"/>
              </a:rPr>
              <a:t>Personas Naturales</a:t>
            </a:r>
            <a:endParaRPr lang="es-CO" sz="2000" b="1" dirty="0">
              <a:solidFill>
                <a:schemeClr val="tx1"/>
              </a:solidFill>
              <a:latin typeface="Arial" panose="020B0604020202020204" pitchFamily="34" charset="0"/>
              <a:cs typeface="Arial" panose="020B0604020202020204" pitchFamily="34" charset="0"/>
            </a:endParaRPr>
          </a:p>
        </p:txBody>
      </p:sp>
      <p:sp>
        <p:nvSpPr>
          <p:cNvPr id="9" name="Recortar rectángulo de esquina diagonal 8"/>
          <p:cNvSpPr/>
          <p:nvPr/>
        </p:nvSpPr>
        <p:spPr>
          <a:xfrm>
            <a:off x="5904148" y="5229200"/>
            <a:ext cx="2340260" cy="1008112"/>
          </a:xfrm>
          <a:prstGeom prst="snip2Diag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smtClean="0">
                <a:solidFill>
                  <a:schemeClr val="tx1"/>
                </a:solidFill>
                <a:latin typeface="Arial" panose="020B0604020202020204" pitchFamily="34" charset="0"/>
                <a:cs typeface="Arial" panose="020B0604020202020204" pitchFamily="34" charset="0"/>
              </a:rPr>
              <a:t>1 de enero de 2018</a:t>
            </a:r>
            <a:endParaRPr lang="es-CO" sz="2000" dirty="0">
              <a:solidFill>
                <a:schemeClr val="tx1"/>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a:stretch>
            <a:fillRect/>
          </a:stretch>
        </p:blipFill>
        <p:spPr>
          <a:xfrm>
            <a:off x="5187618" y="1196752"/>
            <a:ext cx="2768758" cy="2520280"/>
          </a:xfrm>
          <a:prstGeom prst="rect">
            <a:avLst/>
          </a:prstGeom>
        </p:spPr>
      </p:pic>
    </p:spTree>
    <p:extLst>
      <p:ext uri="{BB962C8B-B14F-4D97-AF65-F5344CB8AC3E}">
        <p14:creationId xmlns:p14="http://schemas.microsoft.com/office/powerpoint/2010/main" val="1737785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80">
                                          <p:stCondLst>
                                            <p:cond delay="0"/>
                                          </p:stCondLst>
                                        </p:cTn>
                                        <p:tgtEl>
                                          <p:spTgt spid="15"/>
                                        </p:tgtEl>
                                      </p:cBhvr>
                                    </p:animEffect>
                                    <p:anim calcmode="lin" valueType="num">
                                      <p:cBhvr>
                                        <p:cTn id="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5"/>
                                        </p:tgtEl>
                                      </p:cBhvr>
                                      <p:to x="100000" y="60000"/>
                                    </p:animScale>
                                    <p:animScale>
                                      <p:cBhvr>
                                        <p:cTn id="30" dur="166" decel="50000">
                                          <p:stCondLst>
                                            <p:cond delay="676"/>
                                          </p:stCondLst>
                                        </p:cTn>
                                        <p:tgtEl>
                                          <p:spTgt spid="15"/>
                                        </p:tgtEl>
                                      </p:cBhvr>
                                      <p:to x="100000" y="100000"/>
                                    </p:animScale>
                                    <p:animScale>
                                      <p:cBhvr>
                                        <p:cTn id="31" dur="26">
                                          <p:stCondLst>
                                            <p:cond delay="1312"/>
                                          </p:stCondLst>
                                        </p:cTn>
                                        <p:tgtEl>
                                          <p:spTgt spid="15"/>
                                        </p:tgtEl>
                                      </p:cBhvr>
                                      <p:to x="100000" y="80000"/>
                                    </p:animScale>
                                    <p:animScale>
                                      <p:cBhvr>
                                        <p:cTn id="32" dur="166" decel="50000">
                                          <p:stCondLst>
                                            <p:cond delay="1338"/>
                                          </p:stCondLst>
                                        </p:cTn>
                                        <p:tgtEl>
                                          <p:spTgt spid="15"/>
                                        </p:tgtEl>
                                      </p:cBhvr>
                                      <p:to x="100000" y="100000"/>
                                    </p:animScale>
                                    <p:animScale>
                                      <p:cBhvr>
                                        <p:cTn id="33" dur="26">
                                          <p:stCondLst>
                                            <p:cond delay="1642"/>
                                          </p:stCondLst>
                                        </p:cTn>
                                        <p:tgtEl>
                                          <p:spTgt spid="15"/>
                                        </p:tgtEl>
                                      </p:cBhvr>
                                      <p:to x="100000" y="90000"/>
                                    </p:animScale>
                                    <p:animScale>
                                      <p:cBhvr>
                                        <p:cTn id="34" dur="166" decel="50000">
                                          <p:stCondLst>
                                            <p:cond delay="1668"/>
                                          </p:stCondLst>
                                        </p:cTn>
                                        <p:tgtEl>
                                          <p:spTgt spid="15"/>
                                        </p:tgtEl>
                                      </p:cBhvr>
                                      <p:to x="100000" y="100000"/>
                                    </p:animScale>
                                    <p:animScale>
                                      <p:cBhvr>
                                        <p:cTn id="35" dur="26">
                                          <p:stCondLst>
                                            <p:cond delay="1808"/>
                                          </p:stCondLst>
                                        </p:cTn>
                                        <p:tgtEl>
                                          <p:spTgt spid="15"/>
                                        </p:tgtEl>
                                      </p:cBhvr>
                                      <p:to x="100000" y="95000"/>
                                    </p:animScale>
                                    <p:animScale>
                                      <p:cBhvr>
                                        <p:cTn id="36" dur="166" decel="50000">
                                          <p:stCondLst>
                                            <p:cond delay="1834"/>
                                          </p:stCondLst>
                                        </p:cTn>
                                        <p:tgtEl>
                                          <p:spTgt spid="15"/>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80">
                                          <p:stCondLst>
                                            <p:cond delay="0"/>
                                          </p:stCondLst>
                                        </p:cTn>
                                        <p:tgtEl>
                                          <p:spTgt spid="17"/>
                                        </p:tgtEl>
                                      </p:cBhvr>
                                    </p:animEffect>
                                    <p:anim calcmode="lin" valueType="num">
                                      <p:cBhvr>
                                        <p:cTn id="4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5" dur="26">
                                          <p:stCondLst>
                                            <p:cond delay="650"/>
                                          </p:stCondLst>
                                        </p:cTn>
                                        <p:tgtEl>
                                          <p:spTgt spid="17"/>
                                        </p:tgtEl>
                                      </p:cBhvr>
                                      <p:to x="100000" y="60000"/>
                                    </p:animScale>
                                    <p:animScale>
                                      <p:cBhvr>
                                        <p:cTn id="46" dur="166" decel="50000">
                                          <p:stCondLst>
                                            <p:cond delay="676"/>
                                          </p:stCondLst>
                                        </p:cTn>
                                        <p:tgtEl>
                                          <p:spTgt spid="17"/>
                                        </p:tgtEl>
                                      </p:cBhvr>
                                      <p:to x="100000" y="100000"/>
                                    </p:animScale>
                                    <p:animScale>
                                      <p:cBhvr>
                                        <p:cTn id="47" dur="26">
                                          <p:stCondLst>
                                            <p:cond delay="1312"/>
                                          </p:stCondLst>
                                        </p:cTn>
                                        <p:tgtEl>
                                          <p:spTgt spid="17"/>
                                        </p:tgtEl>
                                      </p:cBhvr>
                                      <p:to x="100000" y="80000"/>
                                    </p:animScale>
                                    <p:animScale>
                                      <p:cBhvr>
                                        <p:cTn id="48" dur="166" decel="50000">
                                          <p:stCondLst>
                                            <p:cond delay="1338"/>
                                          </p:stCondLst>
                                        </p:cTn>
                                        <p:tgtEl>
                                          <p:spTgt spid="17"/>
                                        </p:tgtEl>
                                      </p:cBhvr>
                                      <p:to x="100000" y="100000"/>
                                    </p:animScale>
                                    <p:animScale>
                                      <p:cBhvr>
                                        <p:cTn id="49" dur="26">
                                          <p:stCondLst>
                                            <p:cond delay="1642"/>
                                          </p:stCondLst>
                                        </p:cTn>
                                        <p:tgtEl>
                                          <p:spTgt spid="17"/>
                                        </p:tgtEl>
                                      </p:cBhvr>
                                      <p:to x="100000" y="90000"/>
                                    </p:animScale>
                                    <p:animScale>
                                      <p:cBhvr>
                                        <p:cTn id="50" dur="166" decel="50000">
                                          <p:stCondLst>
                                            <p:cond delay="1668"/>
                                          </p:stCondLst>
                                        </p:cTn>
                                        <p:tgtEl>
                                          <p:spTgt spid="17"/>
                                        </p:tgtEl>
                                      </p:cBhvr>
                                      <p:to x="100000" y="100000"/>
                                    </p:animScale>
                                    <p:animScale>
                                      <p:cBhvr>
                                        <p:cTn id="51" dur="26">
                                          <p:stCondLst>
                                            <p:cond delay="1808"/>
                                          </p:stCondLst>
                                        </p:cTn>
                                        <p:tgtEl>
                                          <p:spTgt spid="17"/>
                                        </p:tgtEl>
                                      </p:cBhvr>
                                      <p:to x="100000" y="95000"/>
                                    </p:animScale>
                                    <p:animScale>
                                      <p:cBhvr>
                                        <p:cTn id="52" dur="166" decel="50000">
                                          <p:stCondLst>
                                            <p:cond delay="1834"/>
                                          </p:stCondLst>
                                        </p:cTn>
                                        <p:tgtEl>
                                          <p:spTgt spid="17"/>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899592" y="199859"/>
            <a:ext cx="6649598" cy="523220"/>
          </a:xfrm>
          <a:prstGeom prst="rect">
            <a:avLst/>
          </a:prstGeom>
        </p:spPr>
        <p:txBody>
          <a:bodyPr wrap="square">
            <a:spAutoFit/>
          </a:bodyPr>
          <a:lstStyle/>
          <a:p>
            <a:pPr algn="ctr"/>
            <a:r>
              <a:rPr lang="es-MX" sz="2800" b="1" dirty="0" smtClean="0">
                <a:latin typeface="Arial" pitchFamily="34" charset="0"/>
                <a:cs typeface="Arial" pitchFamily="34" charset="0"/>
              </a:rPr>
              <a:t>Otros aspectos Importantes</a:t>
            </a:r>
            <a:endParaRPr lang="es-CO" sz="2800" dirty="0">
              <a:latin typeface="Arial" pitchFamily="34" charset="0"/>
              <a:cs typeface="Arial" pitchFamily="34" charset="0"/>
            </a:endParaRPr>
          </a:p>
        </p:txBody>
      </p:sp>
      <p:sp>
        <p:nvSpPr>
          <p:cNvPr id="12" name="Rectángulo redondeado 1"/>
          <p:cNvSpPr/>
          <p:nvPr/>
        </p:nvSpPr>
        <p:spPr>
          <a:xfrm>
            <a:off x="3347864" y="1340768"/>
            <a:ext cx="2736304" cy="936104"/>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smtClean="0">
                <a:latin typeface="Arial" panose="020B0604020202020204" pitchFamily="34" charset="0"/>
                <a:cs typeface="Arial" panose="020B0604020202020204" pitchFamily="34" charset="0"/>
              </a:rPr>
              <a:t>Se define la causación del tributo por fuera del hecho generador </a:t>
            </a:r>
            <a:endParaRPr lang="es-CO" sz="2400" dirty="0">
              <a:latin typeface="Arial" panose="020B0604020202020204" pitchFamily="34" charset="0"/>
              <a:cs typeface="Arial" panose="020B0604020202020204" pitchFamily="34" charset="0"/>
            </a:endParaRPr>
          </a:p>
        </p:txBody>
      </p:sp>
      <p:sp>
        <p:nvSpPr>
          <p:cNvPr id="13" name="Rectángulo redondeado 9"/>
          <p:cNvSpPr/>
          <p:nvPr/>
        </p:nvSpPr>
        <p:spPr>
          <a:xfrm>
            <a:off x="720172" y="3645024"/>
            <a:ext cx="2843716" cy="100811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CO" altLang="es-CO" sz="1600" dirty="0" smtClean="0">
                <a:latin typeface="Arial" panose="020B0604020202020204" pitchFamily="34" charset="0"/>
                <a:cs typeface="Arial" panose="020B0604020202020204" pitchFamily="34" charset="0"/>
              </a:rPr>
              <a:t>El hecho generador es la posesión de riqueza a enero 1 de 2015</a:t>
            </a:r>
            <a:endParaRPr lang="es-CO" altLang="es-CO" sz="1600" dirty="0">
              <a:latin typeface="Arial" panose="020B0604020202020204" pitchFamily="34" charset="0"/>
              <a:cs typeface="Arial" panose="020B0604020202020204" pitchFamily="34" charset="0"/>
            </a:endParaRPr>
          </a:p>
          <a:p>
            <a:pPr algn="ctr"/>
            <a:endParaRPr lang="es-CO" sz="1600" dirty="0">
              <a:latin typeface="Arial" panose="020B0604020202020204" pitchFamily="34" charset="0"/>
              <a:cs typeface="Arial" panose="020B0604020202020204" pitchFamily="34" charset="0"/>
            </a:endParaRPr>
          </a:p>
        </p:txBody>
      </p:sp>
      <p:sp>
        <p:nvSpPr>
          <p:cNvPr id="15" name="Rectángulo redondeado 11"/>
          <p:cNvSpPr/>
          <p:nvPr/>
        </p:nvSpPr>
        <p:spPr>
          <a:xfrm>
            <a:off x="6308576" y="3645024"/>
            <a:ext cx="2511896" cy="1008112"/>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CO" altLang="es-CO" sz="1600" dirty="0" smtClean="0">
                <a:latin typeface="Arial" panose="020B0604020202020204" pitchFamily="34" charset="0"/>
                <a:cs typeface="Arial" panose="020B0604020202020204" pitchFamily="34" charset="0"/>
              </a:rPr>
              <a:t>La obligación nace el 1 de enero de 2015, 2016, 2017 y 2018</a:t>
            </a:r>
            <a:endParaRPr lang="es-CO" altLang="es-CO" sz="1600" dirty="0">
              <a:latin typeface="Arial" panose="020B0604020202020204" pitchFamily="34" charset="0"/>
              <a:cs typeface="Arial" panose="020B0604020202020204" pitchFamily="34" charset="0"/>
            </a:endParaRPr>
          </a:p>
        </p:txBody>
      </p:sp>
      <p:sp>
        <p:nvSpPr>
          <p:cNvPr id="2" name="1 Flecha izquierda, derecha y arriba"/>
          <p:cNvSpPr/>
          <p:nvPr/>
        </p:nvSpPr>
        <p:spPr>
          <a:xfrm>
            <a:off x="3851920" y="2780928"/>
            <a:ext cx="2016224" cy="1728192"/>
          </a:xfrm>
          <a:prstGeom prst="leftRightUpArrow">
            <a:avLst>
              <a:gd name="adj1" fmla="val 16754"/>
              <a:gd name="adj2" fmla="val 20877"/>
              <a:gd name="adj3" fmla="val 25000"/>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Explosión 2">
            <a:hlinkClick r:id="rId3" action="ppaction://hlinksldjump"/>
          </p:cNvPr>
          <p:cNvSpPr/>
          <p:nvPr/>
        </p:nvSpPr>
        <p:spPr>
          <a:xfrm>
            <a:off x="5364088" y="1988840"/>
            <a:ext cx="360040" cy="21602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35055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 calcmode="lin" valueType="num">
                                      <p:cBhvr>
                                        <p:cTn id="49" dur="1000" fill="hold"/>
                                        <p:tgtEl>
                                          <p:spTgt spid="2"/>
                                        </p:tgtEl>
                                        <p:attrNameLst>
                                          <p:attrName>style.rotation</p:attrName>
                                        </p:attrNameLst>
                                      </p:cBhvr>
                                      <p:tavLst>
                                        <p:tav tm="0">
                                          <p:val>
                                            <p:fltVal val="90"/>
                                          </p:val>
                                        </p:tav>
                                        <p:tav tm="100000">
                                          <p:val>
                                            <p:fltVal val="0"/>
                                          </p:val>
                                        </p:tav>
                                      </p:tavLst>
                                    </p:anim>
                                    <p:animEffect transition="in" filter="fade">
                                      <p:cBhvr>
                                        <p:cTn id="50" dur="1000"/>
                                        <p:tgtEl>
                                          <p:spTgt spid="2"/>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ppt_w</p:attrName>
                                        </p:attrNameLst>
                                      </p:cBhvr>
                                      <p:tavLst>
                                        <p:tav tm="0">
                                          <p:val>
                                            <p:fltVal val="0"/>
                                          </p:val>
                                        </p:tav>
                                        <p:tav tm="100000">
                                          <p:val>
                                            <p:strVal val="#ppt_w"/>
                                          </p:val>
                                        </p:tav>
                                      </p:tavLst>
                                    </p:anim>
                                    <p:anim calcmode="lin" valueType="num">
                                      <p:cBhvr>
                                        <p:cTn id="54" dur="1000" fill="hold"/>
                                        <p:tgtEl>
                                          <p:spTgt spid="15"/>
                                        </p:tgtEl>
                                        <p:attrNameLst>
                                          <p:attrName>ppt_h</p:attrName>
                                        </p:attrNameLst>
                                      </p:cBhvr>
                                      <p:tavLst>
                                        <p:tav tm="0">
                                          <p:val>
                                            <p:fltVal val="0"/>
                                          </p:val>
                                        </p:tav>
                                        <p:tav tm="100000">
                                          <p:val>
                                            <p:strVal val="#ppt_h"/>
                                          </p:val>
                                        </p:tav>
                                      </p:tavLst>
                                    </p:anim>
                                    <p:anim calcmode="lin" valueType="num">
                                      <p:cBhvr>
                                        <p:cTn id="55" dur="1000" fill="hold"/>
                                        <p:tgtEl>
                                          <p:spTgt spid="15"/>
                                        </p:tgtEl>
                                        <p:attrNameLst>
                                          <p:attrName>style.rotation</p:attrName>
                                        </p:attrNameLst>
                                      </p:cBhvr>
                                      <p:tavLst>
                                        <p:tav tm="0">
                                          <p:val>
                                            <p:fltVal val="90"/>
                                          </p:val>
                                        </p:tav>
                                        <p:tav tm="100000">
                                          <p:val>
                                            <p:fltVal val="0"/>
                                          </p:val>
                                        </p:tav>
                                      </p:tavLst>
                                    </p:anim>
                                    <p:animEffect transition="in" filter="fade">
                                      <p:cBhvr>
                                        <p:cTn id="5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899592" y="199859"/>
            <a:ext cx="6649598" cy="523220"/>
          </a:xfrm>
          <a:prstGeom prst="rect">
            <a:avLst/>
          </a:prstGeom>
        </p:spPr>
        <p:txBody>
          <a:bodyPr wrap="square">
            <a:spAutoFit/>
          </a:bodyPr>
          <a:lstStyle/>
          <a:p>
            <a:pPr algn="ctr"/>
            <a:r>
              <a:rPr lang="es-MX" sz="2800" b="1" dirty="0" smtClean="0">
                <a:latin typeface="Arial" pitchFamily="34" charset="0"/>
                <a:cs typeface="Arial" pitchFamily="34" charset="0"/>
              </a:rPr>
              <a:t>Otros aspectos Importantes</a:t>
            </a:r>
            <a:endParaRPr lang="es-CO" sz="2800" dirty="0">
              <a:latin typeface="Arial" pitchFamily="34" charset="0"/>
              <a:cs typeface="Arial" pitchFamily="34" charset="0"/>
            </a:endParaRPr>
          </a:p>
        </p:txBody>
      </p:sp>
      <p:sp>
        <p:nvSpPr>
          <p:cNvPr id="12" name="Rectángulo redondeado 1"/>
          <p:cNvSpPr/>
          <p:nvPr/>
        </p:nvSpPr>
        <p:spPr>
          <a:xfrm>
            <a:off x="2627784" y="1340768"/>
            <a:ext cx="3960440" cy="1152128"/>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000" dirty="0" smtClean="0">
                <a:latin typeface="Arial" panose="020B0604020202020204" pitchFamily="34" charset="0"/>
                <a:cs typeface="Arial" panose="020B0604020202020204" pitchFamily="34" charset="0"/>
              </a:rPr>
              <a:t>Se establece la causación del impuesto solamente para las personas naturales y jurídicas </a:t>
            </a:r>
            <a:endParaRPr lang="es-CO" sz="2000" dirty="0">
              <a:latin typeface="Arial" panose="020B0604020202020204" pitchFamily="34" charset="0"/>
              <a:cs typeface="Arial" panose="020B0604020202020204" pitchFamily="34" charset="0"/>
            </a:endParaRPr>
          </a:p>
        </p:txBody>
      </p:sp>
      <p:sp>
        <p:nvSpPr>
          <p:cNvPr id="13" name="Rectángulo redondeado 9"/>
          <p:cNvSpPr/>
          <p:nvPr/>
        </p:nvSpPr>
        <p:spPr>
          <a:xfrm>
            <a:off x="3059832" y="3861048"/>
            <a:ext cx="3168352" cy="2088232"/>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CO" altLang="es-CO" sz="2000" dirty="0" smtClean="0">
                <a:latin typeface="Arial" panose="020B0604020202020204" pitchFamily="34" charset="0"/>
                <a:cs typeface="Arial" panose="020B0604020202020204" pitchFamily="34" charset="0"/>
              </a:rPr>
              <a:t>En ausencia de la regla especial de causación se causará en enero 01 de 2015 para las sociedades de hecho y las sucesiones ilíquidas</a:t>
            </a:r>
            <a:endParaRPr lang="es-CO" altLang="es-CO" sz="2000" dirty="0">
              <a:latin typeface="Arial" panose="020B0604020202020204" pitchFamily="34" charset="0"/>
              <a:cs typeface="Arial" panose="020B0604020202020204" pitchFamily="34" charset="0"/>
            </a:endParaRPr>
          </a:p>
          <a:p>
            <a:pPr algn="ctr"/>
            <a:endParaRPr lang="es-CO" sz="2000" dirty="0">
              <a:latin typeface="Arial" panose="020B0604020202020204" pitchFamily="34" charset="0"/>
              <a:cs typeface="Arial" panose="020B0604020202020204" pitchFamily="34" charset="0"/>
            </a:endParaRPr>
          </a:p>
        </p:txBody>
      </p:sp>
      <p:sp>
        <p:nvSpPr>
          <p:cNvPr id="3" name="2 Flecha a la derecha con bandas"/>
          <p:cNvSpPr/>
          <p:nvPr/>
        </p:nvSpPr>
        <p:spPr>
          <a:xfrm rot="5400000">
            <a:off x="4251071" y="2820039"/>
            <a:ext cx="929890" cy="720080"/>
          </a:xfrm>
          <a:prstGeom prst="stripedRightArrow">
            <a:avLst/>
          </a:prstGeom>
          <a:solidFill>
            <a:schemeClr val="bg2">
              <a:lumMod val="50000"/>
            </a:schemeClr>
          </a:solidFill>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Conector">
            <a:hlinkClick r:id="rId3" action="ppaction://hlinksldjump"/>
          </p:cNvPr>
          <p:cNvSpPr/>
          <p:nvPr/>
        </p:nvSpPr>
        <p:spPr>
          <a:xfrm>
            <a:off x="6228184" y="2132856"/>
            <a:ext cx="144016" cy="144016"/>
          </a:xfrm>
          <a:prstGeom prst="flowChartConnector">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871409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80">
                                          <p:stCondLst>
                                            <p:cond delay="0"/>
                                          </p:stCondLst>
                                        </p:cTn>
                                        <p:tgtEl>
                                          <p:spTgt spid="3"/>
                                        </p:tgtEl>
                                      </p:cBhvr>
                                    </p:animEffect>
                                    <p:anim calcmode="lin" valueType="num">
                                      <p:cBhvr>
                                        <p:cTn id="4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gtEl>
                                      </p:cBhvr>
                                      <p:to x="100000" y="60000"/>
                                    </p:animScale>
                                    <p:animScale>
                                      <p:cBhvr>
                                        <p:cTn id="48" dur="166" decel="50000">
                                          <p:stCondLst>
                                            <p:cond delay="676"/>
                                          </p:stCondLst>
                                        </p:cTn>
                                        <p:tgtEl>
                                          <p:spTgt spid="3"/>
                                        </p:tgtEl>
                                      </p:cBhvr>
                                      <p:to x="100000" y="100000"/>
                                    </p:animScale>
                                    <p:animScale>
                                      <p:cBhvr>
                                        <p:cTn id="49" dur="26">
                                          <p:stCondLst>
                                            <p:cond delay="1312"/>
                                          </p:stCondLst>
                                        </p:cTn>
                                        <p:tgtEl>
                                          <p:spTgt spid="3"/>
                                        </p:tgtEl>
                                      </p:cBhvr>
                                      <p:to x="100000" y="80000"/>
                                    </p:animScale>
                                    <p:animScale>
                                      <p:cBhvr>
                                        <p:cTn id="50" dur="166" decel="50000">
                                          <p:stCondLst>
                                            <p:cond delay="1338"/>
                                          </p:stCondLst>
                                        </p:cTn>
                                        <p:tgtEl>
                                          <p:spTgt spid="3"/>
                                        </p:tgtEl>
                                      </p:cBhvr>
                                      <p:to x="100000" y="100000"/>
                                    </p:animScale>
                                    <p:animScale>
                                      <p:cBhvr>
                                        <p:cTn id="51" dur="26">
                                          <p:stCondLst>
                                            <p:cond delay="1642"/>
                                          </p:stCondLst>
                                        </p:cTn>
                                        <p:tgtEl>
                                          <p:spTgt spid="3"/>
                                        </p:tgtEl>
                                      </p:cBhvr>
                                      <p:to x="100000" y="90000"/>
                                    </p:animScale>
                                    <p:animScale>
                                      <p:cBhvr>
                                        <p:cTn id="52" dur="166" decel="50000">
                                          <p:stCondLst>
                                            <p:cond delay="1668"/>
                                          </p:stCondLst>
                                        </p:cTn>
                                        <p:tgtEl>
                                          <p:spTgt spid="3"/>
                                        </p:tgtEl>
                                      </p:cBhvr>
                                      <p:to x="100000" y="100000"/>
                                    </p:animScale>
                                    <p:animScale>
                                      <p:cBhvr>
                                        <p:cTn id="53" dur="26">
                                          <p:stCondLst>
                                            <p:cond delay="1808"/>
                                          </p:stCondLst>
                                        </p:cTn>
                                        <p:tgtEl>
                                          <p:spTgt spid="3"/>
                                        </p:tgtEl>
                                      </p:cBhvr>
                                      <p:to x="100000" y="95000"/>
                                    </p:animScale>
                                    <p:animScale>
                                      <p:cBhvr>
                                        <p:cTn id="54" dur="166" decel="50000">
                                          <p:stCondLst>
                                            <p:cond delay="1834"/>
                                          </p:stCondLst>
                                        </p:cTn>
                                        <p:tgtEl>
                                          <p:spTgt spid="3"/>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80">
                                          <p:stCondLst>
                                            <p:cond delay="0"/>
                                          </p:stCondLst>
                                        </p:cTn>
                                        <p:tgtEl>
                                          <p:spTgt spid="13"/>
                                        </p:tgtEl>
                                      </p:cBhvr>
                                    </p:animEffect>
                                    <p:anim calcmode="lin" valueType="num">
                                      <p:cBhvr>
                                        <p:cTn id="5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3" dur="26">
                                          <p:stCondLst>
                                            <p:cond delay="650"/>
                                          </p:stCondLst>
                                        </p:cTn>
                                        <p:tgtEl>
                                          <p:spTgt spid="13"/>
                                        </p:tgtEl>
                                      </p:cBhvr>
                                      <p:to x="100000" y="60000"/>
                                    </p:animScale>
                                    <p:animScale>
                                      <p:cBhvr>
                                        <p:cTn id="64" dur="166" decel="50000">
                                          <p:stCondLst>
                                            <p:cond delay="676"/>
                                          </p:stCondLst>
                                        </p:cTn>
                                        <p:tgtEl>
                                          <p:spTgt spid="13"/>
                                        </p:tgtEl>
                                      </p:cBhvr>
                                      <p:to x="100000" y="100000"/>
                                    </p:animScale>
                                    <p:animScale>
                                      <p:cBhvr>
                                        <p:cTn id="65" dur="26">
                                          <p:stCondLst>
                                            <p:cond delay="1312"/>
                                          </p:stCondLst>
                                        </p:cTn>
                                        <p:tgtEl>
                                          <p:spTgt spid="13"/>
                                        </p:tgtEl>
                                      </p:cBhvr>
                                      <p:to x="100000" y="80000"/>
                                    </p:animScale>
                                    <p:animScale>
                                      <p:cBhvr>
                                        <p:cTn id="66" dur="166" decel="50000">
                                          <p:stCondLst>
                                            <p:cond delay="1338"/>
                                          </p:stCondLst>
                                        </p:cTn>
                                        <p:tgtEl>
                                          <p:spTgt spid="13"/>
                                        </p:tgtEl>
                                      </p:cBhvr>
                                      <p:to x="100000" y="100000"/>
                                    </p:animScale>
                                    <p:animScale>
                                      <p:cBhvr>
                                        <p:cTn id="67" dur="26">
                                          <p:stCondLst>
                                            <p:cond delay="1642"/>
                                          </p:stCondLst>
                                        </p:cTn>
                                        <p:tgtEl>
                                          <p:spTgt spid="13"/>
                                        </p:tgtEl>
                                      </p:cBhvr>
                                      <p:to x="100000" y="90000"/>
                                    </p:animScale>
                                    <p:animScale>
                                      <p:cBhvr>
                                        <p:cTn id="68" dur="166" decel="50000">
                                          <p:stCondLst>
                                            <p:cond delay="1668"/>
                                          </p:stCondLst>
                                        </p:cTn>
                                        <p:tgtEl>
                                          <p:spTgt spid="13"/>
                                        </p:tgtEl>
                                      </p:cBhvr>
                                      <p:to x="100000" y="100000"/>
                                    </p:animScale>
                                    <p:animScale>
                                      <p:cBhvr>
                                        <p:cTn id="69" dur="26">
                                          <p:stCondLst>
                                            <p:cond delay="1808"/>
                                          </p:stCondLst>
                                        </p:cTn>
                                        <p:tgtEl>
                                          <p:spTgt spid="13"/>
                                        </p:tgtEl>
                                      </p:cBhvr>
                                      <p:to x="100000" y="95000"/>
                                    </p:animScale>
                                    <p:animScale>
                                      <p:cBhvr>
                                        <p:cTn id="7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p:cNvSpPr/>
          <p:nvPr/>
        </p:nvSpPr>
        <p:spPr>
          <a:xfrm>
            <a:off x="1907704" y="2708920"/>
            <a:ext cx="5616624" cy="3456384"/>
          </a:xfrm>
          <a:prstGeom prst="ellipse">
            <a:avLst/>
          </a:prstGeom>
          <a:solidFill>
            <a:schemeClr val="accent3">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smtClean="0">
                <a:latin typeface="Arial" panose="020B0604020202020204" pitchFamily="34" charset="0"/>
                <a:cs typeface="Arial" panose="020B0604020202020204" pitchFamily="34" charset="0"/>
              </a:rPr>
              <a:t>Patrimonio líquido a 1 de enero de 2015, 2016, 2017, 2018 = o superior a $1.000 millones</a:t>
            </a:r>
            <a:endParaRPr lang="es-CO" sz="2800" b="1" dirty="0">
              <a:latin typeface="Arial" panose="020B0604020202020204" pitchFamily="34" charset="0"/>
              <a:cs typeface="Arial" panose="020B0604020202020204" pitchFamily="34" charset="0"/>
            </a:endParaRPr>
          </a:p>
        </p:txBody>
      </p:sp>
      <p:sp>
        <p:nvSpPr>
          <p:cNvPr id="9" name="Rectángulo 8"/>
          <p:cNvSpPr/>
          <p:nvPr/>
        </p:nvSpPr>
        <p:spPr>
          <a:xfrm>
            <a:off x="1306778" y="116632"/>
            <a:ext cx="6649598" cy="1200329"/>
          </a:xfrm>
          <a:prstGeom prst="rect">
            <a:avLst/>
          </a:prstGeom>
        </p:spPr>
        <p:txBody>
          <a:bodyPr wrap="square">
            <a:spAutoFit/>
          </a:bodyPr>
          <a:lstStyle/>
          <a:p>
            <a:pPr algn="ctr"/>
            <a:r>
              <a:rPr lang="es-MX" sz="3600" b="1" dirty="0" smtClean="0"/>
              <a:t>Base gravable del impuesto a la riqueza</a:t>
            </a:r>
            <a:endParaRPr lang="es-CO" sz="3600" dirty="0"/>
          </a:p>
        </p:txBody>
      </p:sp>
      <p:sp>
        <p:nvSpPr>
          <p:cNvPr id="5" name="Flecha a la derecha con bandas 4"/>
          <p:cNvSpPr/>
          <p:nvPr/>
        </p:nvSpPr>
        <p:spPr>
          <a:xfrm rot="5400000">
            <a:off x="4193958" y="1502786"/>
            <a:ext cx="900100" cy="936104"/>
          </a:xfrm>
          <a:prstGeom prst="stripedRightArrow">
            <a:avLst/>
          </a:pr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233938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3"/>
          <p:cNvSpPr>
            <a:spLocks noChangeArrowheads="1"/>
          </p:cNvSpPr>
          <p:nvPr/>
        </p:nvSpPr>
        <p:spPr bwMode="auto">
          <a:xfrm>
            <a:off x="827584" y="722638"/>
            <a:ext cx="1008112" cy="5154633"/>
          </a:xfrm>
          <a:prstGeom prst="hexagon">
            <a:avLst>
              <a:gd name="adj" fmla="val 25000"/>
              <a:gd name="vf" fmla="val 115470"/>
            </a:avLst>
          </a:prstGeom>
          <a:solidFill>
            <a:schemeClr val="tx2">
              <a:lumMod val="20000"/>
              <a:lumOff val="8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vert270" wrap="none" anchor="ctr">
            <a:flatTx/>
          </a:bodyPr>
          <a:lstStyle/>
          <a:p>
            <a:pPr algn="ctr">
              <a:defRPr/>
            </a:pPr>
            <a:r>
              <a:rPr lang="es-ES" sz="2800" b="1" dirty="0">
                <a:solidFill>
                  <a:schemeClr val="bg1"/>
                </a:solidFill>
                <a:latin typeface="Arial" charset="0"/>
                <a:cs typeface="Arial" charset="0"/>
              </a:rPr>
              <a:t>CARACTERÍSTICAS</a:t>
            </a:r>
          </a:p>
        </p:txBody>
      </p:sp>
      <p:sp>
        <p:nvSpPr>
          <p:cNvPr id="4100" name="AutoShape 4"/>
          <p:cNvSpPr>
            <a:spLocks noChangeArrowheads="1"/>
          </p:cNvSpPr>
          <p:nvPr/>
        </p:nvSpPr>
        <p:spPr bwMode="auto">
          <a:xfrm>
            <a:off x="3203848" y="476474"/>
            <a:ext cx="4910388" cy="576262"/>
          </a:xfrm>
          <a:prstGeom prst="bevel">
            <a:avLst>
              <a:gd name="adj" fmla="val 12500"/>
            </a:avLst>
          </a:prstGeom>
          <a:solidFill>
            <a:srgbClr val="66FF99"/>
          </a:solidFill>
          <a:ln w="9525">
            <a:solidFill>
              <a:schemeClr val="tx1"/>
            </a:solidFill>
            <a:miter lim="800000"/>
            <a:headEnd/>
            <a:tailEnd/>
          </a:ln>
          <a:effectLst/>
        </p:spPr>
        <p:txBody>
          <a:bodyPr wrap="none" anchor="ctr"/>
          <a:lstStyle/>
          <a:p>
            <a:pPr algn="ctr">
              <a:defRPr/>
            </a:pPr>
            <a:r>
              <a:rPr lang="es-ES" b="1" dirty="0" smtClean="0">
                <a:latin typeface="Arial" charset="0"/>
                <a:cs typeface="Arial" charset="0"/>
              </a:rPr>
              <a:t>Impuesto transitorio</a:t>
            </a:r>
            <a:endParaRPr lang="es-ES" b="1" dirty="0">
              <a:latin typeface="Arial" charset="0"/>
              <a:cs typeface="Arial" charset="0"/>
            </a:endParaRPr>
          </a:p>
        </p:txBody>
      </p:sp>
      <p:sp>
        <p:nvSpPr>
          <p:cNvPr id="4101" name="AutoShape 5"/>
          <p:cNvSpPr>
            <a:spLocks noChangeArrowheads="1"/>
          </p:cNvSpPr>
          <p:nvPr/>
        </p:nvSpPr>
        <p:spPr bwMode="auto">
          <a:xfrm>
            <a:off x="3203848" y="1699592"/>
            <a:ext cx="4910388" cy="649288"/>
          </a:xfrm>
          <a:prstGeom prst="bevel">
            <a:avLst>
              <a:gd name="adj" fmla="val 12500"/>
            </a:avLst>
          </a:prstGeom>
          <a:solidFill>
            <a:srgbClr val="66FF99"/>
          </a:solidFill>
          <a:ln w="9525">
            <a:solidFill>
              <a:schemeClr val="tx1"/>
            </a:solidFill>
            <a:miter lim="800000"/>
            <a:headEnd/>
            <a:tailEnd/>
          </a:ln>
          <a:effectLst/>
        </p:spPr>
        <p:txBody>
          <a:bodyPr wrap="none" anchor="ctr"/>
          <a:lstStyle/>
          <a:p>
            <a:pPr algn="ctr">
              <a:defRPr/>
            </a:pPr>
            <a:r>
              <a:rPr lang="es-ES" b="1" dirty="0" smtClean="0">
                <a:latin typeface="Arial" charset="0"/>
                <a:cs typeface="Arial" charset="0"/>
              </a:rPr>
              <a:t>Período anual</a:t>
            </a:r>
            <a:endParaRPr lang="es-ES" b="1" dirty="0">
              <a:latin typeface="Arial" charset="0"/>
              <a:cs typeface="Arial" charset="0"/>
            </a:endParaRPr>
          </a:p>
        </p:txBody>
      </p:sp>
      <p:sp>
        <p:nvSpPr>
          <p:cNvPr id="4104" name="AutoShape 8"/>
          <p:cNvSpPr>
            <a:spLocks noChangeArrowheads="1"/>
          </p:cNvSpPr>
          <p:nvPr/>
        </p:nvSpPr>
        <p:spPr bwMode="auto">
          <a:xfrm>
            <a:off x="3203848" y="2852861"/>
            <a:ext cx="4910387" cy="792163"/>
          </a:xfrm>
          <a:prstGeom prst="bevel">
            <a:avLst>
              <a:gd name="adj" fmla="val 12500"/>
            </a:avLst>
          </a:prstGeom>
          <a:solidFill>
            <a:srgbClr val="66FF99"/>
          </a:solidFill>
          <a:ln w="9525">
            <a:solidFill>
              <a:schemeClr val="tx1"/>
            </a:solidFill>
            <a:miter lim="800000"/>
            <a:headEnd/>
            <a:tailEnd/>
          </a:ln>
          <a:effectLst/>
        </p:spPr>
        <p:txBody>
          <a:bodyPr wrap="none" anchor="ctr"/>
          <a:lstStyle/>
          <a:p>
            <a:pPr algn="ctr">
              <a:defRPr/>
            </a:pPr>
            <a:r>
              <a:rPr lang="es-ES" sz="1700" b="1" dirty="0" smtClean="0">
                <a:latin typeface="Arial" charset="0"/>
                <a:cs typeface="Arial" charset="0"/>
              </a:rPr>
              <a:t>Causación 1 de enero 2015 / 2016 / 2017 / 2018</a:t>
            </a:r>
            <a:endParaRPr lang="es-ES" sz="1700" b="1" dirty="0">
              <a:latin typeface="Arial" charset="0"/>
              <a:cs typeface="Arial" charset="0"/>
            </a:endParaRPr>
          </a:p>
        </p:txBody>
      </p:sp>
      <p:sp>
        <p:nvSpPr>
          <p:cNvPr id="4105" name="AutoShape 9"/>
          <p:cNvSpPr>
            <a:spLocks noChangeArrowheads="1"/>
          </p:cNvSpPr>
          <p:nvPr/>
        </p:nvSpPr>
        <p:spPr bwMode="auto">
          <a:xfrm>
            <a:off x="3203848" y="5157192"/>
            <a:ext cx="4969198" cy="792162"/>
          </a:xfrm>
          <a:prstGeom prst="bevel">
            <a:avLst>
              <a:gd name="adj" fmla="val 12500"/>
            </a:avLst>
          </a:prstGeom>
          <a:solidFill>
            <a:srgbClr val="66FF99"/>
          </a:solidFill>
          <a:ln w="9525">
            <a:solidFill>
              <a:schemeClr val="tx1"/>
            </a:solidFill>
            <a:miter lim="800000"/>
            <a:headEnd/>
            <a:tailEnd/>
          </a:ln>
          <a:effectLst/>
        </p:spPr>
        <p:txBody>
          <a:bodyPr wrap="none" anchor="ctr"/>
          <a:lstStyle/>
          <a:p>
            <a:pPr algn="ctr">
              <a:defRPr/>
            </a:pPr>
            <a:r>
              <a:rPr lang="es-ES" b="1" dirty="0" smtClean="0">
                <a:latin typeface="Arial" charset="0"/>
                <a:cs typeface="Arial" charset="0"/>
              </a:rPr>
              <a:t>No es deducible -  ni descontable</a:t>
            </a:r>
            <a:endParaRPr lang="es-ES" b="1" dirty="0">
              <a:latin typeface="Arial" charset="0"/>
              <a:cs typeface="Arial" charset="0"/>
            </a:endParaRPr>
          </a:p>
        </p:txBody>
      </p:sp>
      <p:sp>
        <p:nvSpPr>
          <p:cNvPr id="4106" name="AutoShape 10"/>
          <p:cNvSpPr>
            <a:spLocks noChangeArrowheads="1"/>
          </p:cNvSpPr>
          <p:nvPr/>
        </p:nvSpPr>
        <p:spPr bwMode="auto">
          <a:xfrm>
            <a:off x="3203848" y="4148881"/>
            <a:ext cx="4910387" cy="576263"/>
          </a:xfrm>
          <a:prstGeom prst="bevel">
            <a:avLst>
              <a:gd name="adj" fmla="val 12500"/>
            </a:avLst>
          </a:prstGeom>
          <a:solidFill>
            <a:srgbClr val="66FF99"/>
          </a:solidFill>
          <a:ln w="9525">
            <a:solidFill>
              <a:schemeClr val="tx1"/>
            </a:solidFill>
            <a:miter lim="800000"/>
            <a:headEnd/>
            <a:tailEnd/>
          </a:ln>
          <a:effectLst/>
        </p:spPr>
        <p:txBody>
          <a:bodyPr wrap="none" anchor="ctr"/>
          <a:lstStyle/>
          <a:p>
            <a:pPr algn="ctr">
              <a:defRPr/>
            </a:pPr>
            <a:r>
              <a:rPr lang="es-ES" b="1" dirty="0" smtClean="0">
                <a:latin typeface="Arial" charset="0"/>
                <a:cs typeface="Arial" charset="0"/>
              </a:rPr>
              <a:t>Impuesto de orden nacional</a:t>
            </a:r>
            <a:endParaRPr lang="es-ES" b="1" dirty="0">
              <a:latin typeface="Arial" charset="0"/>
              <a:cs typeface="Arial" charset="0"/>
            </a:endParaRPr>
          </a:p>
        </p:txBody>
      </p:sp>
      <p:sp>
        <p:nvSpPr>
          <p:cNvPr id="5" name="Abrir llave 4"/>
          <p:cNvSpPr/>
          <p:nvPr/>
        </p:nvSpPr>
        <p:spPr>
          <a:xfrm>
            <a:off x="2267744" y="331788"/>
            <a:ext cx="576064" cy="5977532"/>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2133173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animEffect transition="in" filter="fade">
                                      <p:cBhvr>
                                        <p:cTn id="9" dur="500"/>
                                        <p:tgtEl>
                                          <p:spTgt spid="410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01"/>
                                        </p:tgtEl>
                                        <p:attrNameLst>
                                          <p:attrName>style.visibility</p:attrName>
                                        </p:attrNameLst>
                                      </p:cBhvr>
                                      <p:to>
                                        <p:strVal val="visible"/>
                                      </p:to>
                                    </p:set>
                                    <p:anim calcmode="lin" valueType="num">
                                      <p:cBhvr>
                                        <p:cTn id="14" dur="500" fill="hold"/>
                                        <p:tgtEl>
                                          <p:spTgt spid="4101"/>
                                        </p:tgtEl>
                                        <p:attrNameLst>
                                          <p:attrName>ppt_w</p:attrName>
                                        </p:attrNameLst>
                                      </p:cBhvr>
                                      <p:tavLst>
                                        <p:tav tm="0">
                                          <p:val>
                                            <p:fltVal val="0"/>
                                          </p:val>
                                        </p:tav>
                                        <p:tav tm="100000">
                                          <p:val>
                                            <p:strVal val="#ppt_w"/>
                                          </p:val>
                                        </p:tav>
                                      </p:tavLst>
                                    </p:anim>
                                    <p:anim calcmode="lin" valueType="num">
                                      <p:cBhvr>
                                        <p:cTn id="15" dur="500" fill="hold"/>
                                        <p:tgtEl>
                                          <p:spTgt spid="4101"/>
                                        </p:tgtEl>
                                        <p:attrNameLst>
                                          <p:attrName>ppt_h</p:attrName>
                                        </p:attrNameLst>
                                      </p:cBhvr>
                                      <p:tavLst>
                                        <p:tav tm="0">
                                          <p:val>
                                            <p:fltVal val="0"/>
                                          </p:val>
                                        </p:tav>
                                        <p:tav tm="100000">
                                          <p:val>
                                            <p:strVal val="#ppt_h"/>
                                          </p:val>
                                        </p:tav>
                                      </p:tavLst>
                                    </p:anim>
                                    <p:animEffect transition="in" filter="fade">
                                      <p:cBhvr>
                                        <p:cTn id="16" dur="500"/>
                                        <p:tgtEl>
                                          <p:spTgt spid="410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104"/>
                                        </p:tgtEl>
                                        <p:attrNameLst>
                                          <p:attrName>style.visibility</p:attrName>
                                        </p:attrNameLst>
                                      </p:cBhvr>
                                      <p:to>
                                        <p:strVal val="visible"/>
                                      </p:to>
                                    </p:set>
                                    <p:anim calcmode="lin" valueType="num">
                                      <p:cBhvr>
                                        <p:cTn id="21" dur="500" fill="hold"/>
                                        <p:tgtEl>
                                          <p:spTgt spid="4104"/>
                                        </p:tgtEl>
                                        <p:attrNameLst>
                                          <p:attrName>ppt_w</p:attrName>
                                        </p:attrNameLst>
                                      </p:cBhvr>
                                      <p:tavLst>
                                        <p:tav tm="0">
                                          <p:val>
                                            <p:fltVal val="0"/>
                                          </p:val>
                                        </p:tav>
                                        <p:tav tm="100000">
                                          <p:val>
                                            <p:strVal val="#ppt_w"/>
                                          </p:val>
                                        </p:tav>
                                      </p:tavLst>
                                    </p:anim>
                                    <p:anim calcmode="lin" valueType="num">
                                      <p:cBhvr>
                                        <p:cTn id="22" dur="500" fill="hold"/>
                                        <p:tgtEl>
                                          <p:spTgt spid="4104"/>
                                        </p:tgtEl>
                                        <p:attrNameLst>
                                          <p:attrName>ppt_h</p:attrName>
                                        </p:attrNameLst>
                                      </p:cBhvr>
                                      <p:tavLst>
                                        <p:tav tm="0">
                                          <p:val>
                                            <p:fltVal val="0"/>
                                          </p:val>
                                        </p:tav>
                                        <p:tav tm="100000">
                                          <p:val>
                                            <p:strVal val="#ppt_h"/>
                                          </p:val>
                                        </p:tav>
                                      </p:tavLst>
                                    </p:anim>
                                    <p:animEffect transition="in" filter="fade">
                                      <p:cBhvr>
                                        <p:cTn id="23" dur="500"/>
                                        <p:tgtEl>
                                          <p:spTgt spid="410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106"/>
                                        </p:tgtEl>
                                        <p:attrNameLst>
                                          <p:attrName>style.visibility</p:attrName>
                                        </p:attrNameLst>
                                      </p:cBhvr>
                                      <p:to>
                                        <p:strVal val="visible"/>
                                      </p:to>
                                    </p:set>
                                    <p:anim calcmode="lin" valueType="num">
                                      <p:cBhvr>
                                        <p:cTn id="28" dur="500" fill="hold"/>
                                        <p:tgtEl>
                                          <p:spTgt spid="4106"/>
                                        </p:tgtEl>
                                        <p:attrNameLst>
                                          <p:attrName>ppt_w</p:attrName>
                                        </p:attrNameLst>
                                      </p:cBhvr>
                                      <p:tavLst>
                                        <p:tav tm="0">
                                          <p:val>
                                            <p:fltVal val="0"/>
                                          </p:val>
                                        </p:tav>
                                        <p:tav tm="100000">
                                          <p:val>
                                            <p:strVal val="#ppt_w"/>
                                          </p:val>
                                        </p:tav>
                                      </p:tavLst>
                                    </p:anim>
                                    <p:anim calcmode="lin" valueType="num">
                                      <p:cBhvr>
                                        <p:cTn id="29" dur="500" fill="hold"/>
                                        <p:tgtEl>
                                          <p:spTgt spid="4106"/>
                                        </p:tgtEl>
                                        <p:attrNameLst>
                                          <p:attrName>ppt_h</p:attrName>
                                        </p:attrNameLst>
                                      </p:cBhvr>
                                      <p:tavLst>
                                        <p:tav tm="0">
                                          <p:val>
                                            <p:fltVal val="0"/>
                                          </p:val>
                                        </p:tav>
                                        <p:tav tm="100000">
                                          <p:val>
                                            <p:strVal val="#ppt_h"/>
                                          </p:val>
                                        </p:tav>
                                      </p:tavLst>
                                    </p:anim>
                                    <p:animEffect transition="in" filter="fade">
                                      <p:cBhvr>
                                        <p:cTn id="30" dur="500"/>
                                        <p:tgtEl>
                                          <p:spTgt spid="410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105"/>
                                        </p:tgtEl>
                                        <p:attrNameLst>
                                          <p:attrName>style.visibility</p:attrName>
                                        </p:attrNameLst>
                                      </p:cBhvr>
                                      <p:to>
                                        <p:strVal val="visible"/>
                                      </p:to>
                                    </p:set>
                                    <p:anim calcmode="lin" valueType="num">
                                      <p:cBhvr>
                                        <p:cTn id="35" dur="500" fill="hold"/>
                                        <p:tgtEl>
                                          <p:spTgt spid="4105"/>
                                        </p:tgtEl>
                                        <p:attrNameLst>
                                          <p:attrName>ppt_w</p:attrName>
                                        </p:attrNameLst>
                                      </p:cBhvr>
                                      <p:tavLst>
                                        <p:tav tm="0">
                                          <p:val>
                                            <p:fltVal val="0"/>
                                          </p:val>
                                        </p:tav>
                                        <p:tav tm="100000">
                                          <p:val>
                                            <p:strVal val="#ppt_w"/>
                                          </p:val>
                                        </p:tav>
                                      </p:tavLst>
                                    </p:anim>
                                    <p:anim calcmode="lin" valueType="num">
                                      <p:cBhvr>
                                        <p:cTn id="36" dur="500" fill="hold"/>
                                        <p:tgtEl>
                                          <p:spTgt spid="4105"/>
                                        </p:tgtEl>
                                        <p:attrNameLst>
                                          <p:attrName>ppt_h</p:attrName>
                                        </p:attrNameLst>
                                      </p:cBhvr>
                                      <p:tavLst>
                                        <p:tav tm="0">
                                          <p:val>
                                            <p:fltVal val="0"/>
                                          </p:val>
                                        </p:tav>
                                        <p:tav tm="100000">
                                          <p:val>
                                            <p:strVal val="#ppt_h"/>
                                          </p:val>
                                        </p:tav>
                                      </p:tavLst>
                                    </p:anim>
                                    <p:animEffect transition="in" filter="fade">
                                      <p:cBhvr>
                                        <p:cTn id="37"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animBg="1"/>
      <p:bldP spid="4104" grpId="0" animBg="1"/>
      <p:bldP spid="4105" grpId="0" animBg="1"/>
      <p:bldP spid="410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4"/>
          <p:cNvSpPr>
            <a:spLocks noChangeArrowheads="1"/>
          </p:cNvSpPr>
          <p:nvPr/>
        </p:nvSpPr>
        <p:spPr bwMode="auto">
          <a:xfrm>
            <a:off x="1858094" y="44624"/>
            <a:ext cx="5810250" cy="1371600"/>
          </a:xfrm>
          <a:prstGeom prst="bevel">
            <a:avLst>
              <a:gd name="adj" fmla="val 12500"/>
            </a:avLst>
          </a:prstGeom>
          <a:solidFill>
            <a:srgbClr val="99CCFF"/>
          </a:solidFill>
          <a:ln w="3175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ltLang="es-CO" sz="3200" b="1" dirty="0">
                <a:solidFill>
                  <a:srgbClr val="000000"/>
                </a:solidFill>
              </a:rPr>
              <a:t>SUJETOS DEL IMPUESTO </a:t>
            </a:r>
          </a:p>
          <a:p>
            <a:pPr algn="ctr" eaLnBrk="1" hangingPunct="1"/>
            <a:r>
              <a:rPr lang="es-CO" altLang="es-CO" sz="3200" b="1" dirty="0" smtClean="0">
                <a:solidFill>
                  <a:srgbClr val="000000"/>
                </a:solidFill>
              </a:rPr>
              <a:t>A LA RIQUEZA</a:t>
            </a:r>
            <a:endParaRPr lang="es-ES" altLang="es-CO" sz="3200" b="1" dirty="0">
              <a:solidFill>
                <a:srgbClr val="000000"/>
              </a:solidFill>
            </a:endParaRPr>
          </a:p>
        </p:txBody>
      </p:sp>
      <p:sp>
        <p:nvSpPr>
          <p:cNvPr id="5124" name="AutoShape 5"/>
          <p:cNvSpPr>
            <a:spLocks noChangeArrowheads="1"/>
          </p:cNvSpPr>
          <p:nvPr/>
        </p:nvSpPr>
        <p:spPr bwMode="auto">
          <a:xfrm>
            <a:off x="6660232" y="5524670"/>
            <a:ext cx="2376264" cy="500062"/>
          </a:xfrm>
          <a:prstGeom prst="bevel">
            <a:avLst>
              <a:gd name="adj" fmla="val 12500"/>
            </a:avLst>
          </a:prstGeom>
          <a:solidFill>
            <a:srgbClr val="A9EC84"/>
          </a:solidFill>
          <a:ln w="3175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ltLang="es-CO" sz="2800" dirty="0">
                <a:solidFill>
                  <a:srgbClr val="000000"/>
                </a:solidFill>
              </a:rPr>
              <a:t>Jurídicas </a:t>
            </a:r>
            <a:endParaRPr lang="es-ES" altLang="es-CO" sz="2800" dirty="0">
              <a:solidFill>
                <a:srgbClr val="000000"/>
              </a:solidFill>
            </a:endParaRPr>
          </a:p>
        </p:txBody>
      </p:sp>
      <p:sp>
        <p:nvSpPr>
          <p:cNvPr id="14341" name="AutoShape 6"/>
          <p:cNvSpPr>
            <a:spLocks noChangeArrowheads="1"/>
          </p:cNvSpPr>
          <p:nvPr/>
        </p:nvSpPr>
        <p:spPr bwMode="auto">
          <a:xfrm>
            <a:off x="4062390" y="5524670"/>
            <a:ext cx="2309810" cy="500066"/>
          </a:xfrm>
          <a:prstGeom prst="bevel">
            <a:avLst>
              <a:gd name="adj" fmla="val 12500"/>
            </a:avLst>
          </a:prstGeom>
          <a:solidFill>
            <a:srgbClr val="A9EC84"/>
          </a:solidFill>
          <a:ln w="31750">
            <a:solidFill>
              <a:schemeClr val="bg1"/>
            </a:solidFill>
            <a:miter lim="800000"/>
            <a:headEnd/>
            <a:tailEnd/>
          </a:ln>
        </p:spPr>
        <p:txBody>
          <a:bodyPr wrap="none" anchor="ctr"/>
          <a:lstStyle/>
          <a:p>
            <a:pPr algn="ctr">
              <a:defRPr/>
            </a:pPr>
            <a:r>
              <a:rPr lang="es-CO" sz="2800" dirty="0">
                <a:solidFill>
                  <a:srgbClr val="000000"/>
                </a:solidFill>
                <a:latin typeface="Arial" charset="0"/>
                <a:cs typeface="Arial" charset="0"/>
              </a:rPr>
              <a:t>Naturales </a:t>
            </a:r>
            <a:endParaRPr lang="es-ES" sz="2800" dirty="0">
              <a:solidFill>
                <a:srgbClr val="000000"/>
              </a:solidFill>
              <a:latin typeface="Arial" charset="0"/>
              <a:cs typeface="Arial" charset="0"/>
            </a:endParaRPr>
          </a:p>
        </p:txBody>
      </p:sp>
      <p:sp>
        <p:nvSpPr>
          <p:cNvPr id="5128" name="AutoShape 7"/>
          <p:cNvSpPr>
            <a:spLocks noChangeArrowheads="1"/>
          </p:cNvSpPr>
          <p:nvPr/>
        </p:nvSpPr>
        <p:spPr bwMode="auto">
          <a:xfrm>
            <a:off x="5220072" y="2280320"/>
            <a:ext cx="2614612" cy="685800"/>
          </a:xfrm>
          <a:prstGeom prst="bevel">
            <a:avLst>
              <a:gd name="adj" fmla="val 12500"/>
            </a:avLst>
          </a:prstGeom>
          <a:solidFill>
            <a:srgbClr val="A9EC84"/>
          </a:solidFill>
          <a:ln w="3175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ltLang="es-CO" sz="3200" dirty="0" smtClean="0">
                <a:solidFill>
                  <a:srgbClr val="000000"/>
                </a:solidFill>
              </a:rPr>
              <a:t>Pasivo</a:t>
            </a:r>
            <a:endParaRPr lang="es-ES" altLang="es-CO" sz="3200" dirty="0">
              <a:solidFill>
                <a:srgbClr val="000000"/>
              </a:solidFill>
            </a:endParaRPr>
          </a:p>
        </p:txBody>
      </p:sp>
      <p:sp>
        <p:nvSpPr>
          <p:cNvPr id="5129" name="AutoShape 8"/>
          <p:cNvSpPr>
            <a:spLocks noChangeArrowheads="1"/>
          </p:cNvSpPr>
          <p:nvPr/>
        </p:nvSpPr>
        <p:spPr bwMode="auto">
          <a:xfrm>
            <a:off x="611560" y="2280320"/>
            <a:ext cx="2592288" cy="685800"/>
          </a:xfrm>
          <a:prstGeom prst="bevel">
            <a:avLst>
              <a:gd name="adj" fmla="val 12500"/>
            </a:avLst>
          </a:prstGeom>
          <a:solidFill>
            <a:srgbClr val="A9EC84"/>
          </a:solidFill>
          <a:ln w="3175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ltLang="es-CO" sz="3200" dirty="0" smtClean="0">
                <a:solidFill>
                  <a:srgbClr val="000000"/>
                </a:solidFill>
              </a:rPr>
              <a:t>Activo</a:t>
            </a:r>
            <a:endParaRPr lang="es-ES" altLang="es-CO" sz="3200" dirty="0">
              <a:solidFill>
                <a:srgbClr val="000000"/>
              </a:solidFill>
            </a:endParaRPr>
          </a:p>
        </p:txBody>
      </p:sp>
      <p:sp>
        <p:nvSpPr>
          <p:cNvPr id="5134" name="AutoShape 6"/>
          <p:cNvSpPr>
            <a:spLocks noChangeArrowheads="1"/>
          </p:cNvSpPr>
          <p:nvPr/>
        </p:nvSpPr>
        <p:spPr bwMode="auto">
          <a:xfrm>
            <a:off x="611560" y="4954885"/>
            <a:ext cx="2667000" cy="1285875"/>
          </a:xfrm>
          <a:prstGeom prst="bevel">
            <a:avLst>
              <a:gd name="adj" fmla="val 12500"/>
            </a:avLst>
          </a:prstGeom>
          <a:solidFill>
            <a:srgbClr val="A9EC84"/>
          </a:solidFill>
          <a:ln w="3175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ltLang="es-CO" sz="2800" dirty="0" smtClean="0">
                <a:solidFill>
                  <a:srgbClr val="000000"/>
                </a:solidFill>
              </a:rPr>
              <a:t>La nación</a:t>
            </a:r>
          </a:p>
          <a:p>
            <a:pPr algn="ctr" eaLnBrk="1" hangingPunct="1"/>
            <a:r>
              <a:rPr lang="es-CO" altLang="es-CO" sz="2800" dirty="0" smtClean="0">
                <a:solidFill>
                  <a:srgbClr val="000000"/>
                </a:solidFill>
              </a:rPr>
              <a:t>(DIAN)</a:t>
            </a:r>
            <a:endParaRPr lang="es-ES" altLang="es-CO" sz="2800" dirty="0">
              <a:solidFill>
                <a:srgbClr val="000000"/>
              </a:solidFill>
            </a:endParaRPr>
          </a:p>
        </p:txBody>
      </p:sp>
      <p:sp>
        <p:nvSpPr>
          <p:cNvPr id="5135" name="AutoShape 6"/>
          <p:cNvSpPr>
            <a:spLocks noChangeArrowheads="1"/>
          </p:cNvSpPr>
          <p:nvPr/>
        </p:nvSpPr>
        <p:spPr bwMode="auto">
          <a:xfrm>
            <a:off x="5220072" y="3504456"/>
            <a:ext cx="2614612" cy="564804"/>
          </a:xfrm>
          <a:prstGeom prst="bevel">
            <a:avLst>
              <a:gd name="adj" fmla="val 12500"/>
            </a:avLst>
          </a:prstGeom>
          <a:solidFill>
            <a:srgbClr val="A9EC84"/>
          </a:solidFill>
          <a:ln w="3175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ltLang="es-CO" sz="2800" dirty="0" smtClean="0">
                <a:solidFill>
                  <a:srgbClr val="000000"/>
                </a:solidFill>
              </a:rPr>
              <a:t>Personas</a:t>
            </a:r>
            <a:endParaRPr lang="es-ES" altLang="es-CO" sz="2800" dirty="0">
              <a:solidFill>
                <a:srgbClr val="000000"/>
              </a:solidFill>
            </a:endParaRPr>
          </a:p>
        </p:txBody>
      </p:sp>
      <p:cxnSp>
        <p:nvCxnSpPr>
          <p:cNvPr id="5" name="Conector angular 4"/>
          <p:cNvCxnSpPr>
            <a:stCxn id="5123" idx="2"/>
            <a:endCxn id="5129" idx="6"/>
          </p:cNvCxnSpPr>
          <p:nvPr/>
        </p:nvCxnSpPr>
        <p:spPr>
          <a:xfrm rot="5400000">
            <a:off x="2903414" y="420515"/>
            <a:ext cx="864096" cy="2855515"/>
          </a:xfrm>
          <a:prstGeom prst="bentConnector3">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1" name="Conector angular 20"/>
          <p:cNvCxnSpPr>
            <a:endCxn id="5128" idx="6"/>
          </p:cNvCxnSpPr>
          <p:nvPr/>
        </p:nvCxnSpPr>
        <p:spPr>
          <a:xfrm>
            <a:off x="4596806" y="1848272"/>
            <a:ext cx="1930572" cy="432048"/>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5" name="Conector angular 24"/>
          <p:cNvCxnSpPr>
            <a:stCxn id="5135" idx="2"/>
            <a:endCxn id="14341" idx="6"/>
          </p:cNvCxnSpPr>
          <p:nvPr/>
        </p:nvCxnSpPr>
        <p:spPr>
          <a:xfrm rot="5400000">
            <a:off x="5144632" y="4141924"/>
            <a:ext cx="1455410" cy="1310083"/>
          </a:xfrm>
          <a:prstGeom prst="bentConnector3">
            <a:avLst>
              <a:gd name="adj1" fmla="val 50000"/>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9" name="Conector angular 28"/>
          <p:cNvCxnSpPr>
            <a:endCxn id="5124" idx="6"/>
          </p:cNvCxnSpPr>
          <p:nvPr/>
        </p:nvCxnSpPr>
        <p:spPr>
          <a:xfrm>
            <a:off x="6505053" y="4800600"/>
            <a:ext cx="1343311" cy="724070"/>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Conector recto de flecha 13"/>
          <p:cNvCxnSpPr>
            <a:stCxn id="5129" idx="2"/>
            <a:endCxn id="5134" idx="6"/>
          </p:cNvCxnSpPr>
          <p:nvPr/>
        </p:nvCxnSpPr>
        <p:spPr>
          <a:xfrm>
            <a:off x="1907704" y="2966120"/>
            <a:ext cx="37356" cy="198876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3" name="Conector recto de flecha 32"/>
          <p:cNvCxnSpPr>
            <a:stCxn id="5128" idx="2"/>
            <a:endCxn id="5135" idx="7"/>
          </p:cNvCxnSpPr>
          <p:nvPr/>
        </p:nvCxnSpPr>
        <p:spPr>
          <a:xfrm>
            <a:off x="6527378" y="2966120"/>
            <a:ext cx="0" cy="60893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03612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128"/>
                                        </p:tgtEl>
                                        <p:attrNameLst>
                                          <p:attrName>style.visibility</p:attrName>
                                        </p:attrNameLst>
                                      </p:cBhvr>
                                      <p:to>
                                        <p:strVal val="visible"/>
                                      </p:to>
                                    </p:set>
                                    <p:animEffect transition="in" filter="wipe(down)">
                                      <p:cBhvr>
                                        <p:cTn id="39" dur="580">
                                          <p:stCondLst>
                                            <p:cond delay="0"/>
                                          </p:stCondLst>
                                        </p:cTn>
                                        <p:tgtEl>
                                          <p:spTgt spid="5128"/>
                                        </p:tgtEl>
                                      </p:cBhvr>
                                    </p:animEffect>
                                    <p:anim calcmode="lin" valueType="num">
                                      <p:cBhvr>
                                        <p:cTn id="40" dur="1822" tmFilter="0,0; 0.14,0.36; 0.43,0.73; 0.71,0.91; 1.0,1.0">
                                          <p:stCondLst>
                                            <p:cond delay="0"/>
                                          </p:stCondLst>
                                        </p:cTn>
                                        <p:tgtEl>
                                          <p:spTgt spid="512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12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12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12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128"/>
                                        </p:tgtEl>
                                        <p:attrNameLst>
                                          <p:attrName>ppt_y</p:attrName>
                                        </p:attrNameLst>
                                      </p:cBhvr>
                                      <p:tavLst>
                                        <p:tav tm="0" fmla="#ppt_y-sin(pi*$)/81">
                                          <p:val>
                                            <p:fltVal val="0"/>
                                          </p:val>
                                        </p:tav>
                                        <p:tav tm="100000">
                                          <p:val>
                                            <p:fltVal val="1"/>
                                          </p:val>
                                        </p:tav>
                                      </p:tavLst>
                                    </p:anim>
                                    <p:animScale>
                                      <p:cBhvr>
                                        <p:cTn id="45" dur="26">
                                          <p:stCondLst>
                                            <p:cond delay="650"/>
                                          </p:stCondLst>
                                        </p:cTn>
                                        <p:tgtEl>
                                          <p:spTgt spid="5128"/>
                                        </p:tgtEl>
                                      </p:cBhvr>
                                      <p:to x="100000" y="60000"/>
                                    </p:animScale>
                                    <p:animScale>
                                      <p:cBhvr>
                                        <p:cTn id="46" dur="166" decel="50000">
                                          <p:stCondLst>
                                            <p:cond delay="676"/>
                                          </p:stCondLst>
                                        </p:cTn>
                                        <p:tgtEl>
                                          <p:spTgt spid="5128"/>
                                        </p:tgtEl>
                                      </p:cBhvr>
                                      <p:to x="100000" y="100000"/>
                                    </p:animScale>
                                    <p:animScale>
                                      <p:cBhvr>
                                        <p:cTn id="47" dur="26">
                                          <p:stCondLst>
                                            <p:cond delay="1312"/>
                                          </p:stCondLst>
                                        </p:cTn>
                                        <p:tgtEl>
                                          <p:spTgt spid="5128"/>
                                        </p:tgtEl>
                                      </p:cBhvr>
                                      <p:to x="100000" y="80000"/>
                                    </p:animScale>
                                    <p:animScale>
                                      <p:cBhvr>
                                        <p:cTn id="48" dur="166" decel="50000">
                                          <p:stCondLst>
                                            <p:cond delay="1338"/>
                                          </p:stCondLst>
                                        </p:cTn>
                                        <p:tgtEl>
                                          <p:spTgt spid="5128"/>
                                        </p:tgtEl>
                                      </p:cBhvr>
                                      <p:to x="100000" y="100000"/>
                                    </p:animScale>
                                    <p:animScale>
                                      <p:cBhvr>
                                        <p:cTn id="49" dur="26">
                                          <p:stCondLst>
                                            <p:cond delay="1642"/>
                                          </p:stCondLst>
                                        </p:cTn>
                                        <p:tgtEl>
                                          <p:spTgt spid="5128"/>
                                        </p:tgtEl>
                                      </p:cBhvr>
                                      <p:to x="100000" y="90000"/>
                                    </p:animScale>
                                    <p:animScale>
                                      <p:cBhvr>
                                        <p:cTn id="50" dur="166" decel="50000">
                                          <p:stCondLst>
                                            <p:cond delay="1668"/>
                                          </p:stCondLst>
                                        </p:cTn>
                                        <p:tgtEl>
                                          <p:spTgt spid="5128"/>
                                        </p:tgtEl>
                                      </p:cBhvr>
                                      <p:to x="100000" y="100000"/>
                                    </p:animScale>
                                    <p:animScale>
                                      <p:cBhvr>
                                        <p:cTn id="51" dur="26">
                                          <p:stCondLst>
                                            <p:cond delay="1808"/>
                                          </p:stCondLst>
                                        </p:cTn>
                                        <p:tgtEl>
                                          <p:spTgt spid="5128"/>
                                        </p:tgtEl>
                                      </p:cBhvr>
                                      <p:to x="100000" y="95000"/>
                                    </p:animScale>
                                    <p:animScale>
                                      <p:cBhvr>
                                        <p:cTn id="52" dur="166" decel="50000">
                                          <p:stCondLst>
                                            <p:cond delay="1834"/>
                                          </p:stCondLst>
                                        </p:cTn>
                                        <p:tgtEl>
                                          <p:spTgt spid="512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129"/>
                                        </p:tgtEl>
                                        <p:attrNameLst>
                                          <p:attrName>style.visibility</p:attrName>
                                        </p:attrNameLst>
                                      </p:cBhvr>
                                      <p:to>
                                        <p:strVal val="visible"/>
                                      </p:to>
                                    </p:set>
                                    <p:animEffect transition="in" filter="wipe(down)">
                                      <p:cBhvr>
                                        <p:cTn id="55" dur="580">
                                          <p:stCondLst>
                                            <p:cond delay="0"/>
                                          </p:stCondLst>
                                        </p:cTn>
                                        <p:tgtEl>
                                          <p:spTgt spid="5129"/>
                                        </p:tgtEl>
                                      </p:cBhvr>
                                    </p:animEffect>
                                    <p:anim calcmode="lin" valueType="num">
                                      <p:cBhvr>
                                        <p:cTn id="56" dur="1822" tmFilter="0,0; 0.14,0.36; 0.43,0.73; 0.71,0.91; 1.0,1.0">
                                          <p:stCondLst>
                                            <p:cond delay="0"/>
                                          </p:stCondLst>
                                        </p:cTn>
                                        <p:tgtEl>
                                          <p:spTgt spid="512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12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12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12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129"/>
                                        </p:tgtEl>
                                        <p:attrNameLst>
                                          <p:attrName>ppt_y</p:attrName>
                                        </p:attrNameLst>
                                      </p:cBhvr>
                                      <p:tavLst>
                                        <p:tav tm="0" fmla="#ppt_y-sin(pi*$)/81">
                                          <p:val>
                                            <p:fltVal val="0"/>
                                          </p:val>
                                        </p:tav>
                                        <p:tav tm="100000">
                                          <p:val>
                                            <p:fltVal val="1"/>
                                          </p:val>
                                        </p:tav>
                                      </p:tavLst>
                                    </p:anim>
                                    <p:animScale>
                                      <p:cBhvr>
                                        <p:cTn id="61" dur="26">
                                          <p:stCondLst>
                                            <p:cond delay="650"/>
                                          </p:stCondLst>
                                        </p:cTn>
                                        <p:tgtEl>
                                          <p:spTgt spid="5129"/>
                                        </p:tgtEl>
                                      </p:cBhvr>
                                      <p:to x="100000" y="60000"/>
                                    </p:animScale>
                                    <p:animScale>
                                      <p:cBhvr>
                                        <p:cTn id="62" dur="166" decel="50000">
                                          <p:stCondLst>
                                            <p:cond delay="676"/>
                                          </p:stCondLst>
                                        </p:cTn>
                                        <p:tgtEl>
                                          <p:spTgt spid="5129"/>
                                        </p:tgtEl>
                                      </p:cBhvr>
                                      <p:to x="100000" y="100000"/>
                                    </p:animScale>
                                    <p:animScale>
                                      <p:cBhvr>
                                        <p:cTn id="63" dur="26">
                                          <p:stCondLst>
                                            <p:cond delay="1312"/>
                                          </p:stCondLst>
                                        </p:cTn>
                                        <p:tgtEl>
                                          <p:spTgt spid="5129"/>
                                        </p:tgtEl>
                                      </p:cBhvr>
                                      <p:to x="100000" y="80000"/>
                                    </p:animScale>
                                    <p:animScale>
                                      <p:cBhvr>
                                        <p:cTn id="64" dur="166" decel="50000">
                                          <p:stCondLst>
                                            <p:cond delay="1338"/>
                                          </p:stCondLst>
                                        </p:cTn>
                                        <p:tgtEl>
                                          <p:spTgt spid="5129"/>
                                        </p:tgtEl>
                                      </p:cBhvr>
                                      <p:to x="100000" y="100000"/>
                                    </p:animScale>
                                    <p:animScale>
                                      <p:cBhvr>
                                        <p:cTn id="65" dur="26">
                                          <p:stCondLst>
                                            <p:cond delay="1642"/>
                                          </p:stCondLst>
                                        </p:cTn>
                                        <p:tgtEl>
                                          <p:spTgt spid="5129"/>
                                        </p:tgtEl>
                                      </p:cBhvr>
                                      <p:to x="100000" y="90000"/>
                                    </p:animScale>
                                    <p:animScale>
                                      <p:cBhvr>
                                        <p:cTn id="66" dur="166" decel="50000">
                                          <p:stCondLst>
                                            <p:cond delay="1668"/>
                                          </p:stCondLst>
                                        </p:cTn>
                                        <p:tgtEl>
                                          <p:spTgt spid="5129"/>
                                        </p:tgtEl>
                                      </p:cBhvr>
                                      <p:to x="100000" y="100000"/>
                                    </p:animScale>
                                    <p:animScale>
                                      <p:cBhvr>
                                        <p:cTn id="67" dur="26">
                                          <p:stCondLst>
                                            <p:cond delay="1808"/>
                                          </p:stCondLst>
                                        </p:cTn>
                                        <p:tgtEl>
                                          <p:spTgt spid="5129"/>
                                        </p:tgtEl>
                                      </p:cBhvr>
                                      <p:to x="100000" y="95000"/>
                                    </p:animScale>
                                    <p:animScale>
                                      <p:cBhvr>
                                        <p:cTn id="68" dur="166" decel="50000">
                                          <p:stCondLst>
                                            <p:cond delay="1834"/>
                                          </p:stCondLst>
                                        </p:cTn>
                                        <p:tgtEl>
                                          <p:spTgt spid="5129"/>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fltVal val="0"/>
                                          </p:val>
                                        </p:tav>
                                        <p:tav tm="100000">
                                          <p:val>
                                            <p:strVal val="#ppt_w"/>
                                          </p:val>
                                        </p:tav>
                                      </p:tavLst>
                                    </p:anim>
                                    <p:anim calcmode="lin" valueType="num">
                                      <p:cBhvr>
                                        <p:cTn id="74" dur="1000" fill="hold"/>
                                        <p:tgtEl>
                                          <p:spTgt spid="14"/>
                                        </p:tgtEl>
                                        <p:attrNameLst>
                                          <p:attrName>ppt_h</p:attrName>
                                        </p:attrNameLst>
                                      </p:cBhvr>
                                      <p:tavLst>
                                        <p:tav tm="0">
                                          <p:val>
                                            <p:fltVal val="0"/>
                                          </p:val>
                                        </p:tav>
                                        <p:tav tm="100000">
                                          <p:val>
                                            <p:strVal val="#ppt_h"/>
                                          </p:val>
                                        </p:tav>
                                      </p:tavLst>
                                    </p:anim>
                                    <p:anim calcmode="lin" valueType="num">
                                      <p:cBhvr>
                                        <p:cTn id="75" dur="1000" fill="hold"/>
                                        <p:tgtEl>
                                          <p:spTgt spid="14"/>
                                        </p:tgtEl>
                                        <p:attrNameLst>
                                          <p:attrName>style.rotation</p:attrName>
                                        </p:attrNameLst>
                                      </p:cBhvr>
                                      <p:tavLst>
                                        <p:tav tm="0">
                                          <p:val>
                                            <p:fltVal val="90"/>
                                          </p:val>
                                        </p:tav>
                                        <p:tav tm="100000">
                                          <p:val>
                                            <p:fltVal val="0"/>
                                          </p:val>
                                        </p:tav>
                                      </p:tavLst>
                                    </p:anim>
                                    <p:animEffect transition="in" filter="fade">
                                      <p:cBhvr>
                                        <p:cTn id="76" dur="1000"/>
                                        <p:tgtEl>
                                          <p:spTgt spid="14"/>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5134"/>
                                        </p:tgtEl>
                                        <p:attrNameLst>
                                          <p:attrName>style.visibility</p:attrName>
                                        </p:attrNameLst>
                                      </p:cBhvr>
                                      <p:to>
                                        <p:strVal val="visible"/>
                                      </p:to>
                                    </p:set>
                                    <p:anim calcmode="lin" valueType="num">
                                      <p:cBhvr>
                                        <p:cTn id="79" dur="1000" fill="hold"/>
                                        <p:tgtEl>
                                          <p:spTgt spid="5134"/>
                                        </p:tgtEl>
                                        <p:attrNameLst>
                                          <p:attrName>ppt_w</p:attrName>
                                        </p:attrNameLst>
                                      </p:cBhvr>
                                      <p:tavLst>
                                        <p:tav tm="0">
                                          <p:val>
                                            <p:fltVal val="0"/>
                                          </p:val>
                                        </p:tav>
                                        <p:tav tm="100000">
                                          <p:val>
                                            <p:strVal val="#ppt_w"/>
                                          </p:val>
                                        </p:tav>
                                      </p:tavLst>
                                    </p:anim>
                                    <p:anim calcmode="lin" valueType="num">
                                      <p:cBhvr>
                                        <p:cTn id="80" dur="1000" fill="hold"/>
                                        <p:tgtEl>
                                          <p:spTgt spid="5134"/>
                                        </p:tgtEl>
                                        <p:attrNameLst>
                                          <p:attrName>ppt_h</p:attrName>
                                        </p:attrNameLst>
                                      </p:cBhvr>
                                      <p:tavLst>
                                        <p:tav tm="0">
                                          <p:val>
                                            <p:fltVal val="0"/>
                                          </p:val>
                                        </p:tav>
                                        <p:tav tm="100000">
                                          <p:val>
                                            <p:strVal val="#ppt_h"/>
                                          </p:val>
                                        </p:tav>
                                      </p:tavLst>
                                    </p:anim>
                                    <p:anim calcmode="lin" valueType="num">
                                      <p:cBhvr>
                                        <p:cTn id="81" dur="1000" fill="hold"/>
                                        <p:tgtEl>
                                          <p:spTgt spid="5134"/>
                                        </p:tgtEl>
                                        <p:attrNameLst>
                                          <p:attrName>style.rotation</p:attrName>
                                        </p:attrNameLst>
                                      </p:cBhvr>
                                      <p:tavLst>
                                        <p:tav tm="0">
                                          <p:val>
                                            <p:fltVal val="90"/>
                                          </p:val>
                                        </p:tav>
                                        <p:tav tm="100000">
                                          <p:val>
                                            <p:fltVal val="0"/>
                                          </p:val>
                                        </p:tav>
                                      </p:tavLst>
                                    </p:anim>
                                    <p:animEffect transition="in" filter="fade">
                                      <p:cBhvr>
                                        <p:cTn id="82" dur="1000"/>
                                        <p:tgtEl>
                                          <p:spTgt spid="5134"/>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1000" fill="hold"/>
                                        <p:tgtEl>
                                          <p:spTgt spid="33"/>
                                        </p:tgtEl>
                                        <p:attrNameLst>
                                          <p:attrName>ppt_w</p:attrName>
                                        </p:attrNameLst>
                                      </p:cBhvr>
                                      <p:tavLst>
                                        <p:tav tm="0">
                                          <p:val>
                                            <p:fltVal val="0"/>
                                          </p:val>
                                        </p:tav>
                                        <p:tav tm="100000">
                                          <p:val>
                                            <p:strVal val="#ppt_w"/>
                                          </p:val>
                                        </p:tav>
                                      </p:tavLst>
                                    </p:anim>
                                    <p:anim calcmode="lin" valueType="num">
                                      <p:cBhvr>
                                        <p:cTn id="88" dur="1000" fill="hold"/>
                                        <p:tgtEl>
                                          <p:spTgt spid="33"/>
                                        </p:tgtEl>
                                        <p:attrNameLst>
                                          <p:attrName>ppt_h</p:attrName>
                                        </p:attrNameLst>
                                      </p:cBhvr>
                                      <p:tavLst>
                                        <p:tav tm="0">
                                          <p:val>
                                            <p:fltVal val="0"/>
                                          </p:val>
                                        </p:tav>
                                        <p:tav tm="100000">
                                          <p:val>
                                            <p:strVal val="#ppt_h"/>
                                          </p:val>
                                        </p:tav>
                                      </p:tavLst>
                                    </p:anim>
                                    <p:anim calcmode="lin" valueType="num">
                                      <p:cBhvr>
                                        <p:cTn id="89" dur="1000" fill="hold"/>
                                        <p:tgtEl>
                                          <p:spTgt spid="33"/>
                                        </p:tgtEl>
                                        <p:attrNameLst>
                                          <p:attrName>style.rotation</p:attrName>
                                        </p:attrNameLst>
                                      </p:cBhvr>
                                      <p:tavLst>
                                        <p:tav tm="0">
                                          <p:val>
                                            <p:fltVal val="90"/>
                                          </p:val>
                                        </p:tav>
                                        <p:tav tm="100000">
                                          <p:val>
                                            <p:fltVal val="0"/>
                                          </p:val>
                                        </p:tav>
                                      </p:tavLst>
                                    </p:anim>
                                    <p:animEffect transition="in" filter="fade">
                                      <p:cBhvr>
                                        <p:cTn id="90" dur="1000"/>
                                        <p:tgtEl>
                                          <p:spTgt spid="33"/>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135"/>
                                        </p:tgtEl>
                                        <p:attrNameLst>
                                          <p:attrName>style.visibility</p:attrName>
                                        </p:attrNameLst>
                                      </p:cBhvr>
                                      <p:to>
                                        <p:strVal val="visible"/>
                                      </p:to>
                                    </p:set>
                                    <p:anim calcmode="lin" valueType="num">
                                      <p:cBhvr>
                                        <p:cTn id="93" dur="1000" fill="hold"/>
                                        <p:tgtEl>
                                          <p:spTgt spid="5135"/>
                                        </p:tgtEl>
                                        <p:attrNameLst>
                                          <p:attrName>ppt_w</p:attrName>
                                        </p:attrNameLst>
                                      </p:cBhvr>
                                      <p:tavLst>
                                        <p:tav tm="0">
                                          <p:val>
                                            <p:fltVal val="0"/>
                                          </p:val>
                                        </p:tav>
                                        <p:tav tm="100000">
                                          <p:val>
                                            <p:strVal val="#ppt_w"/>
                                          </p:val>
                                        </p:tav>
                                      </p:tavLst>
                                    </p:anim>
                                    <p:anim calcmode="lin" valueType="num">
                                      <p:cBhvr>
                                        <p:cTn id="94" dur="1000" fill="hold"/>
                                        <p:tgtEl>
                                          <p:spTgt spid="5135"/>
                                        </p:tgtEl>
                                        <p:attrNameLst>
                                          <p:attrName>ppt_h</p:attrName>
                                        </p:attrNameLst>
                                      </p:cBhvr>
                                      <p:tavLst>
                                        <p:tav tm="0">
                                          <p:val>
                                            <p:fltVal val="0"/>
                                          </p:val>
                                        </p:tav>
                                        <p:tav tm="100000">
                                          <p:val>
                                            <p:strVal val="#ppt_h"/>
                                          </p:val>
                                        </p:tav>
                                      </p:tavLst>
                                    </p:anim>
                                    <p:anim calcmode="lin" valueType="num">
                                      <p:cBhvr>
                                        <p:cTn id="95" dur="1000" fill="hold"/>
                                        <p:tgtEl>
                                          <p:spTgt spid="5135"/>
                                        </p:tgtEl>
                                        <p:attrNameLst>
                                          <p:attrName>style.rotation</p:attrName>
                                        </p:attrNameLst>
                                      </p:cBhvr>
                                      <p:tavLst>
                                        <p:tav tm="0">
                                          <p:val>
                                            <p:fltVal val="90"/>
                                          </p:val>
                                        </p:tav>
                                        <p:tav tm="100000">
                                          <p:val>
                                            <p:fltVal val="0"/>
                                          </p:val>
                                        </p:tav>
                                      </p:tavLst>
                                    </p:anim>
                                    <p:animEffect transition="in" filter="fade">
                                      <p:cBhvr>
                                        <p:cTn id="96" dur="1000"/>
                                        <p:tgtEl>
                                          <p:spTgt spid="5135"/>
                                        </p:tgtEl>
                                      </p:cBhvr>
                                    </p:animEffect>
                                  </p:childTnLst>
                                </p:cTn>
                              </p:par>
                              <p:par>
                                <p:cTn id="97" presetID="31" presetClass="entr" presetSubtype="0" fill="hold" nodeType="with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p:cTn id="99" dur="1000" fill="hold"/>
                                        <p:tgtEl>
                                          <p:spTgt spid="25"/>
                                        </p:tgtEl>
                                        <p:attrNameLst>
                                          <p:attrName>ppt_w</p:attrName>
                                        </p:attrNameLst>
                                      </p:cBhvr>
                                      <p:tavLst>
                                        <p:tav tm="0">
                                          <p:val>
                                            <p:fltVal val="0"/>
                                          </p:val>
                                        </p:tav>
                                        <p:tav tm="100000">
                                          <p:val>
                                            <p:strVal val="#ppt_w"/>
                                          </p:val>
                                        </p:tav>
                                      </p:tavLst>
                                    </p:anim>
                                    <p:anim calcmode="lin" valueType="num">
                                      <p:cBhvr>
                                        <p:cTn id="100" dur="1000" fill="hold"/>
                                        <p:tgtEl>
                                          <p:spTgt spid="25"/>
                                        </p:tgtEl>
                                        <p:attrNameLst>
                                          <p:attrName>ppt_h</p:attrName>
                                        </p:attrNameLst>
                                      </p:cBhvr>
                                      <p:tavLst>
                                        <p:tav tm="0">
                                          <p:val>
                                            <p:fltVal val="0"/>
                                          </p:val>
                                        </p:tav>
                                        <p:tav tm="100000">
                                          <p:val>
                                            <p:strVal val="#ppt_h"/>
                                          </p:val>
                                        </p:tav>
                                      </p:tavLst>
                                    </p:anim>
                                    <p:anim calcmode="lin" valueType="num">
                                      <p:cBhvr>
                                        <p:cTn id="101" dur="1000" fill="hold"/>
                                        <p:tgtEl>
                                          <p:spTgt spid="25"/>
                                        </p:tgtEl>
                                        <p:attrNameLst>
                                          <p:attrName>style.rotation</p:attrName>
                                        </p:attrNameLst>
                                      </p:cBhvr>
                                      <p:tavLst>
                                        <p:tav tm="0">
                                          <p:val>
                                            <p:fltVal val="90"/>
                                          </p:val>
                                        </p:tav>
                                        <p:tav tm="100000">
                                          <p:val>
                                            <p:fltVal val="0"/>
                                          </p:val>
                                        </p:tav>
                                      </p:tavLst>
                                    </p:anim>
                                    <p:animEffect transition="in" filter="fade">
                                      <p:cBhvr>
                                        <p:cTn id="102" dur="1000"/>
                                        <p:tgtEl>
                                          <p:spTgt spid="25"/>
                                        </p:tgtEl>
                                      </p:cBhvr>
                                    </p:animEffect>
                                  </p:childTnLst>
                                </p:cTn>
                              </p:par>
                              <p:par>
                                <p:cTn id="103" presetID="31" presetClass="entr" presetSubtype="0" fill="hold" nodeType="with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5124"/>
                                        </p:tgtEl>
                                        <p:attrNameLst>
                                          <p:attrName>style.visibility</p:attrName>
                                        </p:attrNameLst>
                                      </p:cBhvr>
                                      <p:to>
                                        <p:strVal val="visible"/>
                                      </p:to>
                                    </p:set>
                                    <p:anim calcmode="lin" valueType="num">
                                      <p:cBhvr>
                                        <p:cTn id="111" dur="1000" fill="hold"/>
                                        <p:tgtEl>
                                          <p:spTgt spid="5124"/>
                                        </p:tgtEl>
                                        <p:attrNameLst>
                                          <p:attrName>ppt_w</p:attrName>
                                        </p:attrNameLst>
                                      </p:cBhvr>
                                      <p:tavLst>
                                        <p:tav tm="0">
                                          <p:val>
                                            <p:fltVal val="0"/>
                                          </p:val>
                                        </p:tav>
                                        <p:tav tm="100000">
                                          <p:val>
                                            <p:strVal val="#ppt_w"/>
                                          </p:val>
                                        </p:tav>
                                      </p:tavLst>
                                    </p:anim>
                                    <p:anim calcmode="lin" valueType="num">
                                      <p:cBhvr>
                                        <p:cTn id="112" dur="1000" fill="hold"/>
                                        <p:tgtEl>
                                          <p:spTgt spid="5124"/>
                                        </p:tgtEl>
                                        <p:attrNameLst>
                                          <p:attrName>ppt_h</p:attrName>
                                        </p:attrNameLst>
                                      </p:cBhvr>
                                      <p:tavLst>
                                        <p:tav tm="0">
                                          <p:val>
                                            <p:fltVal val="0"/>
                                          </p:val>
                                        </p:tav>
                                        <p:tav tm="100000">
                                          <p:val>
                                            <p:strVal val="#ppt_h"/>
                                          </p:val>
                                        </p:tav>
                                      </p:tavLst>
                                    </p:anim>
                                    <p:anim calcmode="lin" valueType="num">
                                      <p:cBhvr>
                                        <p:cTn id="113" dur="1000" fill="hold"/>
                                        <p:tgtEl>
                                          <p:spTgt spid="5124"/>
                                        </p:tgtEl>
                                        <p:attrNameLst>
                                          <p:attrName>style.rotation</p:attrName>
                                        </p:attrNameLst>
                                      </p:cBhvr>
                                      <p:tavLst>
                                        <p:tav tm="0">
                                          <p:val>
                                            <p:fltVal val="90"/>
                                          </p:val>
                                        </p:tav>
                                        <p:tav tm="100000">
                                          <p:val>
                                            <p:fltVal val="0"/>
                                          </p:val>
                                        </p:tav>
                                      </p:tavLst>
                                    </p:anim>
                                    <p:animEffect transition="in" filter="fade">
                                      <p:cBhvr>
                                        <p:cTn id="114" dur="1000"/>
                                        <p:tgtEl>
                                          <p:spTgt spid="5124"/>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14341"/>
                                        </p:tgtEl>
                                        <p:attrNameLst>
                                          <p:attrName>style.visibility</p:attrName>
                                        </p:attrNameLst>
                                      </p:cBhvr>
                                      <p:to>
                                        <p:strVal val="visible"/>
                                      </p:to>
                                    </p:set>
                                    <p:anim calcmode="lin" valueType="num">
                                      <p:cBhvr>
                                        <p:cTn id="117" dur="1000" fill="hold"/>
                                        <p:tgtEl>
                                          <p:spTgt spid="14341"/>
                                        </p:tgtEl>
                                        <p:attrNameLst>
                                          <p:attrName>ppt_w</p:attrName>
                                        </p:attrNameLst>
                                      </p:cBhvr>
                                      <p:tavLst>
                                        <p:tav tm="0">
                                          <p:val>
                                            <p:fltVal val="0"/>
                                          </p:val>
                                        </p:tav>
                                        <p:tav tm="100000">
                                          <p:val>
                                            <p:strVal val="#ppt_w"/>
                                          </p:val>
                                        </p:tav>
                                      </p:tavLst>
                                    </p:anim>
                                    <p:anim calcmode="lin" valueType="num">
                                      <p:cBhvr>
                                        <p:cTn id="118" dur="1000" fill="hold"/>
                                        <p:tgtEl>
                                          <p:spTgt spid="14341"/>
                                        </p:tgtEl>
                                        <p:attrNameLst>
                                          <p:attrName>ppt_h</p:attrName>
                                        </p:attrNameLst>
                                      </p:cBhvr>
                                      <p:tavLst>
                                        <p:tav tm="0">
                                          <p:val>
                                            <p:fltVal val="0"/>
                                          </p:val>
                                        </p:tav>
                                        <p:tav tm="100000">
                                          <p:val>
                                            <p:strVal val="#ppt_h"/>
                                          </p:val>
                                        </p:tav>
                                      </p:tavLst>
                                    </p:anim>
                                    <p:anim calcmode="lin" valueType="num">
                                      <p:cBhvr>
                                        <p:cTn id="119" dur="1000" fill="hold"/>
                                        <p:tgtEl>
                                          <p:spTgt spid="14341"/>
                                        </p:tgtEl>
                                        <p:attrNameLst>
                                          <p:attrName>style.rotation</p:attrName>
                                        </p:attrNameLst>
                                      </p:cBhvr>
                                      <p:tavLst>
                                        <p:tav tm="0">
                                          <p:val>
                                            <p:fltVal val="90"/>
                                          </p:val>
                                        </p:tav>
                                        <p:tav tm="100000">
                                          <p:val>
                                            <p:fltVal val="0"/>
                                          </p:val>
                                        </p:tav>
                                      </p:tavLst>
                                    </p:anim>
                                    <p:animEffect transition="in" filter="fade">
                                      <p:cBhvr>
                                        <p:cTn id="120" dur="1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14341" grpId="0" animBg="1"/>
      <p:bldP spid="5128" grpId="0" animBg="1"/>
      <p:bldP spid="5129" grpId="0" animBg="1"/>
      <p:bldP spid="5134" grpId="0" animBg="1"/>
      <p:bldP spid="51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899592" y="1587564"/>
            <a:ext cx="6624736" cy="3416320"/>
          </a:xfrm>
          <a:prstGeom prst="rect">
            <a:avLst/>
          </a:prstGeom>
        </p:spPr>
        <p:txBody>
          <a:bodyPr wrap="square">
            <a:spAutoFit/>
          </a:bodyPr>
          <a:lstStyle/>
          <a:p>
            <a:pPr algn="ctr"/>
            <a:r>
              <a:rPr lang="es-CO" sz="5400" b="1" dirty="0"/>
              <a:t>En todo caso deberán ser, contribuyentes del impuesto sobre la renta</a:t>
            </a:r>
          </a:p>
        </p:txBody>
      </p:sp>
    </p:spTree>
    <p:extLst>
      <p:ext uri="{BB962C8B-B14F-4D97-AF65-F5344CB8AC3E}">
        <p14:creationId xmlns:p14="http://schemas.microsoft.com/office/powerpoint/2010/main" val="334304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683568" y="304800"/>
            <a:ext cx="8458200" cy="5867400"/>
          </a:xfrm>
          <a:prstGeom prst="hexagon">
            <a:avLst>
              <a:gd name="adj" fmla="val 36039"/>
              <a:gd name="vf" fmla="val 115470"/>
            </a:avLst>
          </a:prstGeom>
          <a:solidFill>
            <a:srgbClr val="FFFFFF"/>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flatTx/>
          </a:bodyPr>
          <a:lstStyle/>
          <a:p>
            <a:pPr algn="ctr">
              <a:defRPr/>
            </a:pPr>
            <a:r>
              <a:rPr lang="es-CO" sz="4400" b="1" dirty="0" smtClean="0">
                <a:solidFill>
                  <a:srgbClr val="000000"/>
                </a:solidFill>
                <a:latin typeface="Bookman Old Style" pitchFamily="18" charset="0"/>
                <a:cs typeface="Arial" charset="0"/>
              </a:rPr>
              <a:t>NO CONTRIBUYENTES</a:t>
            </a:r>
            <a:endParaRPr lang="es-CO" sz="4400" b="1" dirty="0">
              <a:solidFill>
                <a:srgbClr val="000000"/>
              </a:solidFill>
              <a:latin typeface="Bookman Old Style" pitchFamily="18" charset="0"/>
              <a:cs typeface="Arial" charset="0"/>
            </a:endParaRPr>
          </a:p>
          <a:p>
            <a:pPr algn="ctr">
              <a:defRPr/>
            </a:pPr>
            <a:r>
              <a:rPr lang="es-ES" sz="4400" b="1" dirty="0" smtClean="0">
                <a:solidFill>
                  <a:srgbClr val="000000"/>
                </a:solidFill>
                <a:latin typeface="Bookman Old Style" pitchFamily="18" charset="0"/>
                <a:cs typeface="Arial" charset="0"/>
              </a:rPr>
              <a:t>DEL IMPUESTO</a:t>
            </a:r>
          </a:p>
          <a:p>
            <a:pPr algn="ctr">
              <a:defRPr/>
            </a:pPr>
            <a:r>
              <a:rPr lang="es-ES" sz="4400" b="1" dirty="0" smtClean="0">
                <a:solidFill>
                  <a:srgbClr val="000000"/>
                </a:solidFill>
                <a:latin typeface="Bookman Old Style" pitchFamily="18" charset="0"/>
                <a:cs typeface="Arial" charset="0"/>
              </a:rPr>
              <a:t>  A LA RIQUEZA</a:t>
            </a:r>
            <a:endParaRPr lang="es-ES" sz="4400" b="1" dirty="0">
              <a:solidFill>
                <a:srgbClr val="000000"/>
              </a:solidFill>
              <a:latin typeface="Bookman Old Style" pitchFamily="18" charset="0"/>
              <a:cs typeface="Arial" charset="0"/>
            </a:endParaRPr>
          </a:p>
        </p:txBody>
      </p:sp>
    </p:spTree>
    <p:extLst>
      <p:ext uri="{BB962C8B-B14F-4D97-AF65-F5344CB8AC3E}">
        <p14:creationId xmlns:p14="http://schemas.microsoft.com/office/powerpoint/2010/main" val="3010417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5940152" y="188640"/>
            <a:ext cx="2520280" cy="72008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smtClean="0">
                <a:latin typeface="Arial" panose="020B0604020202020204" pitchFamily="34" charset="0"/>
                <a:cs typeface="Arial" panose="020B0604020202020204" pitchFamily="34" charset="0"/>
              </a:rPr>
              <a:t>Fondos de Pensiones y de cesantías</a:t>
            </a:r>
            <a:endParaRPr lang="es-CO" sz="1600" dirty="0">
              <a:latin typeface="Arial" panose="020B0604020202020204" pitchFamily="34" charset="0"/>
              <a:cs typeface="Arial" panose="020B0604020202020204" pitchFamily="34" charset="0"/>
            </a:endParaRPr>
          </a:p>
        </p:txBody>
      </p:sp>
      <p:sp>
        <p:nvSpPr>
          <p:cNvPr id="10" name="Rectángulo redondeado 9"/>
          <p:cNvSpPr/>
          <p:nvPr/>
        </p:nvSpPr>
        <p:spPr>
          <a:xfrm>
            <a:off x="5364088" y="1037138"/>
            <a:ext cx="2520280" cy="720080"/>
          </a:xfrm>
          <a:prstGeom prst="roundRect">
            <a:avLst/>
          </a:prstGeom>
          <a:solidFill>
            <a:srgbClr val="66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O" altLang="es-CO" sz="1600" dirty="0">
                <a:latin typeface="Arial" panose="020B0604020202020204" pitchFamily="34" charset="0"/>
                <a:cs typeface="Arial" panose="020B0604020202020204" pitchFamily="34" charset="0"/>
              </a:rPr>
              <a:t>Centros de eventos y convenciones</a:t>
            </a:r>
          </a:p>
          <a:p>
            <a:endParaRPr lang="es-CO" sz="1600" dirty="0">
              <a:latin typeface="Arial" panose="020B0604020202020204" pitchFamily="34" charset="0"/>
              <a:cs typeface="Arial" panose="020B0604020202020204" pitchFamily="34" charset="0"/>
            </a:endParaRPr>
          </a:p>
        </p:txBody>
      </p:sp>
      <p:sp>
        <p:nvSpPr>
          <p:cNvPr id="11" name="6 Flecha abajo"/>
          <p:cNvSpPr/>
          <p:nvPr/>
        </p:nvSpPr>
        <p:spPr>
          <a:xfrm>
            <a:off x="5534513" y="624178"/>
            <a:ext cx="549655" cy="42855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ángulo redondeado 11"/>
          <p:cNvSpPr/>
          <p:nvPr/>
        </p:nvSpPr>
        <p:spPr>
          <a:xfrm>
            <a:off x="4796408" y="1916832"/>
            <a:ext cx="2511896" cy="72008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O" altLang="es-CO" sz="1600" dirty="0">
                <a:latin typeface="Arial" panose="020B0604020202020204" pitchFamily="34" charset="0"/>
                <a:cs typeface="Arial" panose="020B0604020202020204" pitchFamily="34" charset="0"/>
              </a:rPr>
              <a:t>Empresas industriales y comerciales del estado</a:t>
            </a:r>
          </a:p>
        </p:txBody>
      </p:sp>
      <p:sp>
        <p:nvSpPr>
          <p:cNvPr id="14" name="6 Flecha abajo"/>
          <p:cNvSpPr/>
          <p:nvPr/>
        </p:nvSpPr>
        <p:spPr>
          <a:xfrm>
            <a:off x="4958449" y="1484784"/>
            <a:ext cx="549655" cy="42855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Rectángulo redondeado 12"/>
          <p:cNvSpPr/>
          <p:nvPr/>
        </p:nvSpPr>
        <p:spPr>
          <a:xfrm>
            <a:off x="4283968" y="2852936"/>
            <a:ext cx="2511896" cy="720080"/>
          </a:xfrm>
          <a:prstGeom prst="roundRect">
            <a:avLst/>
          </a:prstGeom>
          <a:solidFill>
            <a:srgbClr val="99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O" altLang="es-CO" sz="1600" dirty="0" smtClean="0">
                <a:latin typeface="Arial" panose="020B0604020202020204" pitchFamily="34" charset="0"/>
                <a:cs typeface="Arial" panose="020B0604020202020204" pitchFamily="34" charset="0"/>
              </a:rPr>
              <a:t>Sociedades de economía mixta</a:t>
            </a:r>
            <a:endParaRPr lang="es-CO" altLang="es-CO" sz="1600" dirty="0">
              <a:latin typeface="Arial" panose="020B0604020202020204" pitchFamily="34" charset="0"/>
              <a:cs typeface="Arial" panose="020B0604020202020204" pitchFamily="34" charset="0"/>
            </a:endParaRPr>
          </a:p>
        </p:txBody>
      </p:sp>
      <p:sp>
        <p:nvSpPr>
          <p:cNvPr id="15" name="6 Flecha abajo"/>
          <p:cNvSpPr/>
          <p:nvPr/>
        </p:nvSpPr>
        <p:spPr>
          <a:xfrm>
            <a:off x="4427984" y="2420888"/>
            <a:ext cx="549655" cy="42855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Rectángulo redondeado 17"/>
          <p:cNvSpPr/>
          <p:nvPr/>
        </p:nvSpPr>
        <p:spPr>
          <a:xfrm>
            <a:off x="3860304" y="3789040"/>
            <a:ext cx="2511896" cy="720080"/>
          </a:xfrm>
          <a:prstGeom prst="roundRect">
            <a:avLst/>
          </a:prstGeom>
          <a:solidFill>
            <a:srgbClr val="66FF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O" sz="1600" dirty="0">
                <a:latin typeface="Arial" charset="0"/>
                <a:cs typeface="Arial" charset="0"/>
              </a:rPr>
              <a:t>Consorcios </a:t>
            </a:r>
            <a:r>
              <a:rPr lang="es-CO" sz="1600" dirty="0" smtClean="0">
                <a:latin typeface="Arial" charset="0"/>
                <a:cs typeface="Arial" charset="0"/>
              </a:rPr>
              <a:t>y uniones temporales</a:t>
            </a:r>
            <a:endParaRPr lang="es-CO" altLang="es-CO" sz="1600" dirty="0">
              <a:latin typeface="Arial" panose="020B0604020202020204" pitchFamily="34" charset="0"/>
              <a:cs typeface="Arial" panose="020B0604020202020204" pitchFamily="34" charset="0"/>
            </a:endParaRPr>
          </a:p>
        </p:txBody>
      </p:sp>
      <p:sp>
        <p:nvSpPr>
          <p:cNvPr id="19" name="6 Flecha abajo"/>
          <p:cNvSpPr/>
          <p:nvPr/>
        </p:nvSpPr>
        <p:spPr>
          <a:xfrm>
            <a:off x="3950337" y="3356992"/>
            <a:ext cx="549655" cy="42855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redondeado 19"/>
          <p:cNvSpPr/>
          <p:nvPr/>
        </p:nvSpPr>
        <p:spPr>
          <a:xfrm>
            <a:off x="3428256" y="4725144"/>
            <a:ext cx="2655912" cy="720080"/>
          </a:xfrm>
          <a:prstGeom prst="roundRect">
            <a:avLst/>
          </a:prstGeom>
          <a:solidFill>
            <a:srgbClr val="99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es-CO" sz="1600" dirty="0">
                <a:latin typeface="Arial" charset="0"/>
                <a:cs typeface="Arial" charset="0"/>
              </a:rPr>
              <a:t>Inversionistas </a:t>
            </a:r>
            <a:r>
              <a:rPr lang="es-CO" sz="1600" dirty="0" smtClean="0">
                <a:latin typeface="Arial" charset="0"/>
                <a:cs typeface="Arial" charset="0"/>
              </a:rPr>
              <a:t>de capital del exterior de </a:t>
            </a:r>
            <a:r>
              <a:rPr lang="es-CO" sz="1600" dirty="0">
                <a:latin typeface="Arial" charset="0"/>
                <a:cs typeface="Arial" charset="0"/>
              </a:rPr>
              <a:t>Portafolio</a:t>
            </a:r>
            <a:endParaRPr lang="es-CO" altLang="es-CO" sz="1600" dirty="0">
              <a:latin typeface="Arial" panose="020B0604020202020204" pitchFamily="34" charset="0"/>
              <a:cs typeface="Arial" panose="020B0604020202020204" pitchFamily="34" charset="0"/>
            </a:endParaRPr>
          </a:p>
        </p:txBody>
      </p:sp>
      <p:sp>
        <p:nvSpPr>
          <p:cNvPr id="21" name="6 Flecha abajo"/>
          <p:cNvSpPr/>
          <p:nvPr/>
        </p:nvSpPr>
        <p:spPr>
          <a:xfrm>
            <a:off x="3518289" y="4293096"/>
            <a:ext cx="549655" cy="42855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 name="Rectángulo redondeado 21"/>
          <p:cNvSpPr/>
          <p:nvPr/>
        </p:nvSpPr>
        <p:spPr>
          <a:xfrm>
            <a:off x="2411760" y="5633589"/>
            <a:ext cx="3237379" cy="72008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es-ES" sz="1600" dirty="0">
                <a:latin typeface="Arial" charset="0"/>
                <a:cs typeface="Arial" charset="0"/>
              </a:rPr>
              <a:t>corporaciones ,fundaciones y asociaciones </a:t>
            </a:r>
            <a:r>
              <a:rPr lang="es-ES" sz="1600" dirty="0" smtClean="0">
                <a:latin typeface="Arial" charset="0"/>
                <a:cs typeface="Arial" charset="0"/>
              </a:rPr>
              <a:t>sin </a:t>
            </a:r>
            <a:r>
              <a:rPr lang="es-ES" sz="1600" dirty="0">
                <a:latin typeface="Arial" charset="0"/>
                <a:cs typeface="Arial" charset="0"/>
              </a:rPr>
              <a:t>animo de lucro</a:t>
            </a:r>
            <a:endParaRPr lang="es-CO" altLang="es-CO" sz="1600" dirty="0">
              <a:latin typeface="Arial" panose="020B0604020202020204" pitchFamily="34" charset="0"/>
              <a:cs typeface="Arial" panose="020B0604020202020204" pitchFamily="34" charset="0"/>
            </a:endParaRPr>
          </a:p>
        </p:txBody>
      </p:sp>
      <p:sp>
        <p:nvSpPr>
          <p:cNvPr id="23" name="6 Flecha abajo"/>
          <p:cNvSpPr/>
          <p:nvPr/>
        </p:nvSpPr>
        <p:spPr>
          <a:xfrm>
            <a:off x="3086241" y="5229200"/>
            <a:ext cx="549655" cy="42855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5" name="Imagen 4"/>
          <p:cNvPicPr>
            <a:picLocks noChangeAspect="1"/>
          </p:cNvPicPr>
          <p:nvPr/>
        </p:nvPicPr>
        <p:blipFill>
          <a:blip r:embed="rId2"/>
          <a:stretch>
            <a:fillRect/>
          </a:stretch>
        </p:blipFill>
        <p:spPr>
          <a:xfrm>
            <a:off x="672522" y="945603"/>
            <a:ext cx="2675342" cy="3419501"/>
          </a:xfrm>
          <a:prstGeom prst="rect">
            <a:avLst/>
          </a:prstGeom>
        </p:spPr>
      </p:pic>
    </p:spTree>
    <p:extLst>
      <p:ext uri="{BB962C8B-B14F-4D97-AF65-F5344CB8AC3E}">
        <p14:creationId xmlns:p14="http://schemas.microsoft.com/office/powerpoint/2010/main" val="1956755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80">
                                          <p:stCondLst>
                                            <p:cond delay="0"/>
                                          </p:stCondLst>
                                        </p:cTn>
                                        <p:tgtEl>
                                          <p:spTgt spid="14"/>
                                        </p:tgtEl>
                                      </p:cBhvr>
                                    </p:animEffect>
                                    <p:anim calcmode="lin" valueType="num">
                                      <p:cBhvr>
                                        <p:cTn id="5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3" dur="26">
                                          <p:stCondLst>
                                            <p:cond delay="650"/>
                                          </p:stCondLst>
                                        </p:cTn>
                                        <p:tgtEl>
                                          <p:spTgt spid="14"/>
                                        </p:tgtEl>
                                      </p:cBhvr>
                                      <p:to x="100000" y="60000"/>
                                    </p:animScale>
                                    <p:animScale>
                                      <p:cBhvr>
                                        <p:cTn id="64" dur="166" decel="50000">
                                          <p:stCondLst>
                                            <p:cond delay="676"/>
                                          </p:stCondLst>
                                        </p:cTn>
                                        <p:tgtEl>
                                          <p:spTgt spid="14"/>
                                        </p:tgtEl>
                                      </p:cBhvr>
                                      <p:to x="100000" y="100000"/>
                                    </p:animScale>
                                    <p:animScale>
                                      <p:cBhvr>
                                        <p:cTn id="65" dur="26">
                                          <p:stCondLst>
                                            <p:cond delay="1312"/>
                                          </p:stCondLst>
                                        </p:cTn>
                                        <p:tgtEl>
                                          <p:spTgt spid="14"/>
                                        </p:tgtEl>
                                      </p:cBhvr>
                                      <p:to x="100000" y="80000"/>
                                    </p:animScale>
                                    <p:animScale>
                                      <p:cBhvr>
                                        <p:cTn id="66" dur="166" decel="50000">
                                          <p:stCondLst>
                                            <p:cond delay="1338"/>
                                          </p:stCondLst>
                                        </p:cTn>
                                        <p:tgtEl>
                                          <p:spTgt spid="14"/>
                                        </p:tgtEl>
                                      </p:cBhvr>
                                      <p:to x="100000" y="100000"/>
                                    </p:animScale>
                                    <p:animScale>
                                      <p:cBhvr>
                                        <p:cTn id="67" dur="26">
                                          <p:stCondLst>
                                            <p:cond delay="1642"/>
                                          </p:stCondLst>
                                        </p:cTn>
                                        <p:tgtEl>
                                          <p:spTgt spid="14"/>
                                        </p:tgtEl>
                                      </p:cBhvr>
                                      <p:to x="100000" y="90000"/>
                                    </p:animScale>
                                    <p:animScale>
                                      <p:cBhvr>
                                        <p:cTn id="68" dur="166" decel="50000">
                                          <p:stCondLst>
                                            <p:cond delay="1668"/>
                                          </p:stCondLst>
                                        </p:cTn>
                                        <p:tgtEl>
                                          <p:spTgt spid="14"/>
                                        </p:tgtEl>
                                      </p:cBhvr>
                                      <p:to x="100000" y="100000"/>
                                    </p:animScale>
                                    <p:animScale>
                                      <p:cBhvr>
                                        <p:cTn id="69" dur="26">
                                          <p:stCondLst>
                                            <p:cond delay="1808"/>
                                          </p:stCondLst>
                                        </p:cTn>
                                        <p:tgtEl>
                                          <p:spTgt spid="14"/>
                                        </p:tgtEl>
                                      </p:cBhvr>
                                      <p:to x="100000" y="95000"/>
                                    </p:animScale>
                                    <p:animScale>
                                      <p:cBhvr>
                                        <p:cTn id="70" dur="166" decel="50000">
                                          <p:stCondLst>
                                            <p:cond delay="1834"/>
                                          </p:stCondLst>
                                        </p:cTn>
                                        <p:tgtEl>
                                          <p:spTgt spid="14"/>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80">
                                          <p:stCondLst>
                                            <p:cond delay="0"/>
                                          </p:stCondLst>
                                        </p:cTn>
                                        <p:tgtEl>
                                          <p:spTgt spid="12"/>
                                        </p:tgtEl>
                                      </p:cBhvr>
                                    </p:animEffect>
                                    <p:anim calcmode="lin" valueType="num">
                                      <p:cBhvr>
                                        <p:cTn id="7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1" dur="26">
                                          <p:stCondLst>
                                            <p:cond delay="650"/>
                                          </p:stCondLst>
                                        </p:cTn>
                                        <p:tgtEl>
                                          <p:spTgt spid="12"/>
                                        </p:tgtEl>
                                      </p:cBhvr>
                                      <p:to x="100000" y="60000"/>
                                    </p:animScale>
                                    <p:animScale>
                                      <p:cBhvr>
                                        <p:cTn id="82" dur="166" decel="50000">
                                          <p:stCondLst>
                                            <p:cond delay="676"/>
                                          </p:stCondLst>
                                        </p:cTn>
                                        <p:tgtEl>
                                          <p:spTgt spid="12"/>
                                        </p:tgtEl>
                                      </p:cBhvr>
                                      <p:to x="100000" y="100000"/>
                                    </p:animScale>
                                    <p:animScale>
                                      <p:cBhvr>
                                        <p:cTn id="83" dur="26">
                                          <p:stCondLst>
                                            <p:cond delay="1312"/>
                                          </p:stCondLst>
                                        </p:cTn>
                                        <p:tgtEl>
                                          <p:spTgt spid="12"/>
                                        </p:tgtEl>
                                      </p:cBhvr>
                                      <p:to x="100000" y="80000"/>
                                    </p:animScale>
                                    <p:animScale>
                                      <p:cBhvr>
                                        <p:cTn id="84" dur="166" decel="50000">
                                          <p:stCondLst>
                                            <p:cond delay="1338"/>
                                          </p:stCondLst>
                                        </p:cTn>
                                        <p:tgtEl>
                                          <p:spTgt spid="12"/>
                                        </p:tgtEl>
                                      </p:cBhvr>
                                      <p:to x="100000" y="100000"/>
                                    </p:animScale>
                                    <p:animScale>
                                      <p:cBhvr>
                                        <p:cTn id="85" dur="26">
                                          <p:stCondLst>
                                            <p:cond delay="1642"/>
                                          </p:stCondLst>
                                        </p:cTn>
                                        <p:tgtEl>
                                          <p:spTgt spid="12"/>
                                        </p:tgtEl>
                                      </p:cBhvr>
                                      <p:to x="100000" y="90000"/>
                                    </p:animScale>
                                    <p:animScale>
                                      <p:cBhvr>
                                        <p:cTn id="86" dur="166" decel="50000">
                                          <p:stCondLst>
                                            <p:cond delay="1668"/>
                                          </p:stCondLst>
                                        </p:cTn>
                                        <p:tgtEl>
                                          <p:spTgt spid="12"/>
                                        </p:tgtEl>
                                      </p:cBhvr>
                                      <p:to x="100000" y="100000"/>
                                    </p:animScale>
                                    <p:animScale>
                                      <p:cBhvr>
                                        <p:cTn id="87" dur="26">
                                          <p:stCondLst>
                                            <p:cond delay="1808"/>
                                          </p:stCondLst>
                                        </p:cTn>
                                        <p:tgtEl>
                                          <p:spTgt spid="12"/>
                                        </p:tgtEl>
                                      </p:cBhvr>
                                      <p:to x="100000" y="95000"/>
                                    </p:animScale>
                                    <p:animScale>
                                      <p:cBhvr>
                                        <p:cTn id="88" dur="166" decel="50000">
                                          <p:stCondLst>
                                            <p:cond delay="1834"/>
                                          </p:stCondLst>
                                        </p:cTn>
                                        <p:tgtEl>
                                          <p:spTgt spid="12"/>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down)">
                                      <p:cBhvr>
                                        <p:cTn id="91" dur="580">
                                          <p:stCondLst>
                                            <p:cond delay="0"/>
                                          </p:stCondLst>
                                        </p:cTn>
                                        <p:tgtEl>
                                          <p:spTgt spid="15"/>
                                        </p:tgtEl>
                                      </p:cBhvr>
                                    </p:animEffect>
                                    <p:anim calcmode="lin" valueType="num">
                                      <p:cBhvr>
                                        <p:cTn id="9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97" dur="26">
                                          <p:stCondLst>
                                            <p:cond delay="650"/>
                                          </p:stCondLst>
                                        </p:cTn>
                                        <p:tgtEl>
                                          <p:spTgt spid="15"/>
                                        </p:tgtEl>
                                      </p:cBhvr>
                                      <p:to x="100000" y="60000"/>
                                    </p:animScale>
                                    <p:animScale>
                                      <p:cBhvr>
                                        <p:cTn id="98" dur="166" decel="50000">
                                          <p:stCondLst>
                                            <p:cond delay="676"/>
                                          </p:stCondLst>
                                        </p:cTn>
                                        <p:tgtEl>
                                          <p:spTgt spid="15"/>
                                        </p:tgtEl>
                                      </p:cBhvr>
                                      <p:to x="100000" y="100000"/>
                                    </p:animScale>
                                    <p:animScale>
                                      <p:cBhvr>
                                        <p:cTn id="99" dur="26">
                                          <p:stCondLst>
                                            <p:cond delay="1312"/>
                                          </p:stCondLst>
                                        </p:cTn>
                                        <p:tgtEl>
                                          <p:spTgt spid="15"/>
                                        </p:tgtEl>
                                      </p:cBhvr>
                                      <p:to x="100000" y="80000"/>
                                    </p:animScale>
                                    <p:animScale>
                                      <p:cBhvr>
                                        <p:cTn id="100" dur="166" decel="50000">
                                          <p:stCondLst>
                                            <p:cond delay="1338"/>
                                          </p:stCondLst>
                                        </p:cTn>
                                        <p:tgtEl>
                                          <p:spTgt spid="15"/>
                                        </p:tgtEl>
                                      </p:cBhvr>
                                      <p:to x="100000" y="100000"/>
                                    </p:animScale>
                                    <p:animScale>
                                      <p:cBhvr>
                                        <p:cTn id="101" dur="26">
                                          <p:stCondLst>
                                            <p:cond delay="1642"/>
                                          </p:stCondLst>
                                        </p:cTn>
                                        <p:tgtEl>
                                          <p:spTgt spid="15"/>
                                        </p:tgtEl>
                                      </p:cBhvr>
                                      <p:to x="100000" y="90000"/>
                                    </p:animScale>
                                    <p:animScale>
                                      <p:cBhvr>
                                        <p:cTn id="102" dur="166" decel="50000">
                                          <p:stCondLst>
                                            <p:cond delay="1668"/>
                                          </p:stCondLst>
                                        </p:cTn>
                                        <p:tgtEl>
                                          <p:spTgt spid="15"/>
                                        </p:tgtEl>
                                      </p:cBhvr>
                                      <p:to x="100000" y="100000"/>
                                    </p:animScale>
                                    <p:animScale>
                                      <p:cBhvr>
                                        <p:cTn id="103" dur="26">
                                          <p:stCondLst>
                                            <p:cond delay="1808"/>
                                          </p:stCondLst>
                                        </p:cTn>
                                        <p:tgtEl>
                                          <p:spTgt spid="15"/>
                                        </p:tgtEl>
                                      </p:cBhvr>
                                      <p:to x="100000" y="95000"/>
                                    </p:animScale>
                                    <p:animScale>
                                      <p:cBhvr>
                                        <p:cTn id="104" dur="166" decel="50000">
                                          <p:stCondLst>
                                            <p:cond delay="1834"/>
                                          </p:stCondLst>
                                        </p:cTn>
                                        <p:tgtEl>
                                          <p:spTgt spid="15"/>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wipe(down)">
                                      <p:cBhvr>
                                        <p:cTn id="109" dur="580">
                                          <p:stCondLst>
                                            <p:cond delay="0"/>
                                          </p:stCondLst>
                                        </p:cTn>
                                        <p:tgtEl>
                                          <p:spTgt spid="13"/>
                                        </p:tgtEl>
                                      </p:cBhvr>
                                    </p:animEffect>
                                    <p:anim calcmode="lin" valueType="num">
                                      <p:cBhvr>
                                        <p:cTn id="11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5" dur="26">
                                          <p:stCondLst>
                                            <p:cond delay="650"/>
                                          </p:stCondLst>
                                        </p:cTn>
                                        <p:tgtEl>
                                          <p:spTgt spid="13"/>
                                        </p:tgtEl>
                                      </p:cBhvr>
                                      <p:to x="100000" y="60000"/>
                                    </p:animScale>
                                    <p:animScale>
                                      <p:cBhvr>
                                        <p:cTn id="116" dur="166" decel="50000">
                                          <p:stCondLst>
                                            <p:cond delay="676"/>
                                          </p:stCondLst>
                                        </p:cTn>
                                        <p:tgtEl>
                                          <p:spTgt spid="13"/>
                                        </p:tgtEl>
                                      </p:cBhvr>
                                      <p:to x="100000" y="100000"/>
                                    </p:animScale>
                                    <p:animScale>
                                      <p:cBhvr>
                                        <p:cTn id="117" dur="26">
                                          <p:stCondLst>
                                            <p:cond delay="1312"/>
                                          </p:stCondLst>
                                        </p:cTn>
                                        <p:tgtEl>
                                          <p:spTgt spid="13"/>
                                        </p:tgtEl>
                                      </p:cBhvr>
                                      <p:to x="100000" y="80000"/>
                                    </p:animScale>
                                    <p:animScale>
                                      <p:cBhvr>
                                        <p:cTn id="118" dur="166" decel="50000">
                                          <p:stCondLst>
                                            <p:cond delay="1338"/>
                                          </p:stCondLst>
                                        </p:cTn>
                                        <p:tgtEl>
                                          <p:spTgt spid="13"/>
                                        </p:tgtEl>
                                      </p:cBhvr>
                                      <p:to x="100000" y="100000"/>
                                    </p:animScale>
                                    <p:animScale>
                                      <p:cBhvr>
                                        <p:cTn id="119" dur="26">
                                          <p:stCondLst>
                                            <p:cond delay="1642"/>
                                          </p:stCondLst>
                                        </p:cTn>
                                        <p:tgtEl>
                                          <p:spTgt spid="13"/>
                                        </p:tgtEl>
                                      </p:cBhvr>
                                      <p:to x="100000" y="90000"/>
                                    </p:animScale>
                                    <p:animScale>
                                      <p:cBhvr>
                                        <p:cTn id="120" dur="166" decel="50000">
                                          <p:stCondLst>
                                            <p:cond delay="1668"/>
                                          </p:stCondLst>
                                        </p:cTn>
                                        <p:tgtEl>
                                          <p:spTgt spid="13"/>
                                        </p:tgtEl>
                                      </p:cBhvr>
                                      <p:to x="100000" y="100000"/>
                                    </p:animScale>
                                    <p:animScale>
                                      <p:cBhvr>
                                        <p:cTn id="121" dur="26">
                                          <p:stCondLst>
                                            <p:cond delay="1808"/>
                                          </p:stCondLst>
                                        </p:cTn>
                                        <p:tgtEl>
                                          <p:spTgt spid="13"/>
                                        </p:tgtEl>
                                      </p:cBhvr>
                                      <p:to x="100000" y="95000"/>
                                    </p:animScale>
                                    <p:animScale>
                                      <p:cBhvr>
                                        <p:cTn id="122" dur="166" decel="50000">
                                          <p:stCondLst>
                                            <p:cond delay="1834"/>
                                          </p:stCondLst>
                                        </p:cTn>
                                        <p:tgtEl>
                                          <p:spTgt spid="13"/>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wipe(down)">
                                      <p:cBhvr>
                                        <p:cTn id="125" dur="580">
                                          <p:stCondLst>
                                            <p:cond delay="0"/>
                                          </p:stCondLst>
                                        </p:cTn>
                                        <p:tgtEl>
                                          <p:spTgt spid="19"/>
                                        </p:tgtEl>
                                      </p:cBhvr>
                                    </p:animEffect>
                                    <p:anim calcmode="lin" valueType="num">
                                      <p:cBhvr>
                                        <p:cTn id="12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1" dur="26">
                                          <p:stCondLst>
                                            <p:cond delay="650"/>
                                          </p:stCondLst>
                                        </p:cTn>
                                        <p:tgtEl>
                                          <p:spTgt spid="19"/>
                                        </p:tgtEl>
                                      </p:cBhvr>
                                      <p:to x="100000" y="60000"/>
                                    </p:animScale>
                                    <p:animScale>
                                      <p:cBhvr>
                                        <p:cTn id="132" dur="166" decel="50000">
                                          <p:stCondLst>
                                            <p:cond delay="676"/>
                                          </p:stCondLst>
                                        </p:cTn>
                                        <p:tgtEl>
                                          <p:spTgt spid="19"/>
                                        </p:tgtEl>
                                      </p:cBhvr>
                                      <p:to x="100000" y="100000"/>
                                    </p:animScale>
                                    <p:animScale>
                                      <p:cBhvr>
                                        <p:cTn id="133" dur="26">
                                          <p:stCondLst>
                                            <p:cond delay="1312"/>
                                          </p:stCondLst>
                                        </p:cTn>
                                        <p:tgtEl>
                                          <p:spTgt spid="19"/>
                                        </p:tgtEl>
                                      </p:cBhvr>
                                      <p:to x="100000" y="80000"/>
                                    </p:animScale>
                                    <p:animScale>
                                      <p:cBhvr>
                                        <p:cTn id="134" dur="166" decel="50000">
                                          <p:stCondLst>
                                            <p:cond delay="1338"/>
                                          </p:stCondLst>
                                        </p:cTn>
                                        <p:tgtEl>
                                          <p:spTgt spid="19"/>
                                        </p:tgtEl>
                                      </p:cBhvr>
                                      <p:to x="100000" y="100000"/>
                                    </p:animScale>
                                    <p:animScale>
                                      <p:cBhvr>
                                        <p:cTn id="135" dur="26">
                                          <p:stCondLst>
                                            <p:cond delay="1642"/>
                                          </p:stCondLst>
                                        </p:cTn>
                                        <p:tgtEl>
                                          <p:spTgt spid="19"/>
                                        </p:tgtEl>
                                      </p:cBhvr>
                                      <p:to x="100000" y="90000"/>
                                    </p:animScale>
                                    <p:animScale>
                                      <p:cBhvr>
                                        <p:cTn id="136" dur="166" decel="50000">
                                          <p:stCondLst>
                                            <p:cond delay="1668"/>
                                          </p:stCondLst>
                                        </p:cTn>
                                        <p:tgtEl>
                                          <p:spTgt spid="19"/>
                                        </p:tgtEl>
                                      </p:cBhvr>
                                      <p:to x="100000" y="100000"/>
                                    </p:animScale>
                                    <p:animScale>
                                      <p:cBhvr>
                                        <p:cTn id="137" dur="26">
                                          <p:stCondLst>
                                            <p:cond delay="1808"/>
                                          </p:stCondLst>
                                        </p:cTn>
                                        <p:tgtEl>
                                          <p:spTgt spid="19"/>
                                        </p:tgtEl>
                                      </p:cBhvr>
                                      <p:to x="100000" y="95000"/>
                                    </p:animScale>
                                    <p:animScale>
                                      <p:cBhvr>
                                        <p:cTn id="138" dur="166" decel="50000">
                                          <p:stCondLst>
                                            <p:cond delay="1834"/>
                                          </p:stCondLst>
                                        </p:cTn>
                                        <p:tgtEl>
                                          <p:spTgt spid="19"/>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grpId="0" nodeType="clickEffect">
                                  <p:stCondLst>
                                    <p:cond delay="0"/>
                                  </p:stCondLst>
                                  <p:childTnLst>
                                    <p:set>
                                      <p:cBhvr>
                                        <p:cTn id="142" dur="1" fill="hold">
                                          <p:stCondLst>
                                            <p:cond delay="0"/>
                                          </p:stCondLst>
                                        </p:cTn>
                                        <p:tgtEl>
                                          <p:spTgt spid="18"/>
                                        </p:tgtEl>
                                        <p:attrNameLst>
                                          <p:attrName>style.visibility</p:attrName>
                                        </p:attrNameLst>
                                      </p:cBhvr>
                                      <p:to>
                                        <p:strVal val="visible"/>
                                      </p:to>
                                    </p:set>
                                    <p:animEffect transition="in" filter="wipe(down)">
                                      <p:cBhvr>
                                        <p:cTn id="143" dur="580">
                                          <p:stCondLst>
                                            <p:cond delay="0"/>
                                          </p:stCondLst>
                                        </p:cTn>
                                        <p:tgtEl>
                                          <p:spTgt spid="18"/>
                                        </p:tgtEl>
                                      </p:cBhvr>
                                    </p:animEffect>
                                    <p:anim calcmode="lin" valueType="num">
                                      <p:cBhvr>
                                        <p:cTn id="14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49" dur="26">
                                          <p:stCondLst>
                                            <p:cond delay="650"/>
                                          </p:stCondLst>
                                        </p:cTn>
                                        <p:tgtEl>
                                          <p:spTgt spid="18"/>
                                        </p:tgtEl>
                                      </p:cBhvr>
                                      <p:to x="100000" y="60000"/>
                                    </p:animScale>
                                    <p:animScale>
                                      <p:cBhvr>
                                        <p:cTn id="150" dur="166" decel="50000">
                                          <p:stCondLst>
                                            <p:cond delay="676"/>
                                          </p:stCondLst>
                                        </p:cTn>
                                        <p:tgtEl>
                                          <p:spTgt spid="18"/>
                                        </p:tgtEl>
                                      </p:cBhvr>
                                      <p:to x="100000" y="100000"/>
                                    </p:animScale>
                                    <p:animScale>
                                      <p:cBhvr>
                                        <p:cTn id="151" dur="26">
                                          <p:stCondLst>
                                            <p:cond delay="1312"/>
                                          </p:stCondLst>
                                        </p:cTn>
                                        <p:tgtEl>
                                          <p:spTgt spid="18"/>
                                        </p:tgtEl>
                                      </p:cBhvr>
                                      <p:to x="100000" y="80000"/>
                                    </p:animScale>
                                    <p:animScale>
                                      <p:cBhvr>
                                        <p:cTn id="152" dur="166" decel="50000">
                                          <p:stCondLst>
                                            <p:cond delay="1338"/>
                                          </p:stCondLst>
                                        </p:cTn>
                                        <p:tgtEl>
                                          <p:spTgt spid="18"/>
                                        </p:tgtEl>
                                      </p:cBhvr>
                                      <p:to x="100000" y="100000"/>
                                    </p:animScale>
                                    <p:animScale>
                                      <p:cBhvr>
                                        <p:cTn id="153" dur="26">
                                          <p:stCondLst>
                                            <p:cond delay="1642"/>
                                          </p:stCondLst>
                                        </p:cTn>
                                        <p:tgtEl>
                                          <p:spTgt spid="18"/>
                                        </p:tgtEl>
                                      </p:cBhvr>
                                      <p:to x="100000" y="90000"/>
                                    </p:animScale>
                                    <p:animScale>
                                      <p:cBhvr>
                                        <p:cTn id="154" dur="166" decel="50000">
                                          <p:stCondLst>
                                            <p:cond delay="1668"/>
                                          </p:stCondLst>
                                        </p:cTn>
                                        <p:tgtEl>
                                          <p:spTgt spid="18"/>
                                        </p:tgtEl>
                                      </p:cBhvr>
                                      <p:to x="100000" y="100000"/>
                                    </p:animScale>
                                    <p:animScale>
                                      <p:cBhvr>
                                        <p:cTn id="155" dur="26">
                                          <p:stCondLst>
                                            <p:cond delay="1808"/>
                                          </p:stCondLst>
                                        </p:cTn>
                                        <p:tgtEl>
                                          <p:spTgt spid="18"/>
                                        </p:tgtEl>
                                      </p:cBhvr>
                                      <p:to x="100000" y="95000"/>
                                    </p:animScale>
                                    <p:animScale>
                                      <p:cBhvr>
                                        <p:cTn id="156" dur="166" decel="50000">
                                          <p:stCondLst>
                                            <p:cond delay="1834"/>
                                          </p:stCondLst>
                                        </p:cTn>
                                        <p:tgtEl>
                                          <p:spTgt spid="18"/>
                                        </p:tgtEl>
                                      </p:cBhvr>
                                      <p:to x="100000" y="100000"/>
                                    </p:animScale>
                                  </p:childTnLst>
                                </p:cTn>
                              </p:par>
                              <p:par>
                                <p:cTn id="157" presetID="26" presetClass="entr" presetSubtype="0" fill="hold" grpId="0" nodeType="withEffect">
                                  <p:stCondLst>
                                    <p:cond delay="0"/>
                                  </p:stCondLst>
                                  <p:childTnLst>
                                    <p:set>
                                      <p:cBhvr>
                                        <p:cTn id="158" dur="1" fill="hold">
                                          <p:stCondLst>
                                            <p:cond delay="0"/>
                                          </p:stCondLst>
                                        </p:cTn>
                                        <p:tgtEl>
                                          <p:spTgt spid="21"/>
                                        </p:tgtEl>
                                        <p:attrNameLst>
                                          <p:attrName>style.visibility</p:attrName>
                                        </p:attrNameLst>
                                      </p:cBhvr>
                                      <p:to>
                                        <p:strVal val="visible"/>
                                      </p:to>
                                    </p:set>
                                    <p:animEffect transition="in" filter="wipe(down)">
                                      <p:cBhvr>
                                        <p:cTn id="159" dur="580">
                                          <p:stCondLst>
                                            <p:cond delay="0"/>
                                          </p:stCondLst>
                                        </p:cTn>
                                        <p:tgtEl>
                                          <p:spTgt spid="21"/>
                                        </p:tgtEl>
                                      </p:cBhvr>
                                    </p:animEffect>
                                    <p:anim calcmode="lin" valueType="num">
                                      <p:cBhvr>
                                        <p:cTn id="16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65" dur="26">
                                          <p:stCondLst>
                                            <p:cond delay="650"/>
                                          </p:stCondLst>
                                        </p:cTn>
                                        <p:tgtEl>
                                          <p:spTgt spid="21"/>
                                        </p:tgtEl>
                                      </p:cBhvr>
                                      <p:to x="100000" y="60000"/>
                                    </p:animScale>
                                    <p:animScale>
                                      <p:cBhvr>
                                        <p:cTn id="166" dur="166" decel="50000">
                                          <p:stCondLst>
                                            <p:cond delay="676"/>
                                          </p:stCondLst>
                                        </p:cTn>
                                        <p:tgtEl>
                                          <p:spTgt spid="21"/>
                                        </p:tgtEl>
                                      </p:cBhvr>
                                      <p:to x="100000" y="100000"/>
                                    </p:animScale>
                                    <p:animScale>
                                      <p:cBhvr>
                                        <p:cTn id="167" dur="26">
                                          <p:stCondLst>
                                            <p:cond delay="1312"/>
                                          </p:stCondLst>
                                        </p:cTn>
                                        <p:tgtEl>
                                          <p:spTgt spid="21"/>
                                        </p:tgtEl>
                                      </p:cBhvr>
                                      <p:to x="100000" y="80000"/>
                                    </p:animScale>
                                    <p:animScale>
                                      <p:cBhvr>
                                        <p:cTn id="168" dur="166" decel="50000">
                                          <p:stCondLst>
                                            <p:cond delay="1338"/>
                                          </p:stCondLst>
                                        </p:cTn>
                                        <p:tgtEl>
                                          <p:spTgt spid="21"/>
                                        </p:tgtEl>
                                      </p:cBhvr>
                                      <p:to x="100000" y="100000"/>
                                    </p:animScale>
                                    <p:animScale>
                                      <p:cBhvr>
                                        <p:cTn id="169" dur="26">
                                          <p:stCondLst>
                                            <p:cond delay="1642"/>
                                          </p:stCondLst>
                                        </p:cTn>
                                        <p:tgtEl>
                                          <p:spTgt spid="21"/>
                                        </p:tgtEl>
                                      </p:cBhvr>
                                      <p:to x="100000" y="90000"/>
                                    </p:animScale>
                                    <p:animScale>
                                      <p:cBhvr>
                                        <p:cTn id="170" dur="166" decel="50000">
                                          <p:stCondLst>
                                            <p:cond delay="1668"/>
                                          </p:stCondLst>
                                        </p:cTn>
                                        <p:tgtEl>
                                          <p:spTgt spid="21"/>
                                        </p:tgtEl>
                                      </p:cBhvr>
                                      <p:to x="100000" y="100000"/>
                                    </p:animScale>
                                    <p:animScale>
                                      <p:cBhvr>
                                        <p:cTn id="171" dur="26">
                                          <p:stCondLst>
                                            <p:cond delay="1808"/>
                                          </p:stCondLst>
                                        </p:cTn>
                                        <p:tgtEl>
                                          <p:spTgt spid="21"/>
                                        </p:tgtEl>
                                      </p:cBhvr>
                                      <p:to x="100000" y="95000"/>
                                    </p:animScale>
                                    <p:animScale>
                                      <p:cBhvr>
                                        <p:cTn id="172" dur="166" decel="50000">
                                          <p:stCondLst>
                                            <p:cond delay="1834"/>
                                          </p:stCondLst>
                                        </p:cTn>
                                        <p:tgtEl>
                                          <p:spTgt spid="21"/>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26" presetClass="entr" presetSubtype="0" fill="hold" grpId="0" nodeType="clickEffect">
                                  <p:stCondLst>
                                    <p:cond delay="0"/>
                                  </p:stCondLst>
                                  <p:childTnLst>
                                    <p:set>
                                      <p:cBhvr>
                                        <p:cTn id="176" dur="1" fill="hold">
                                          <p:stCondLst>
                                            <p:cond delay="0"/>
                                          </p:stCondLst>
                                        </p:cTn>
                                        <p:tgtEl>
                                          <p:spTgt spid="20"/>
                                        </p:tgtEl>
                                        <p:attrNameLst>
                                          <p:attrName>style.visibility</p:attrName>
                                        </p:attrNameLst>
                                      </p:cBhvr>
                                      <p:to>
                                        <p:strVal val="visible"/>
                                      </p:to>
                                    </p:set>
                                    <p:animEffect transition="in" filter="wipe(down)">
                                      <p:cBhvr>
                                        <p:cTn id="177" dur="580">
                                          <p:stCondLst>
                                            <p:cond delay="0"/>
                                          </p:stCondLst>
                                        </p:cTn>
                                        <p:tgtEl>
                                          <p:spTgt spid="20"/>
                                        </p:tgtEl>
                                      </p:cBhvr>
                                    </p:animEffect>
                                    <p:anim calcmode="lin" valueType="num">
                                      <p:cBhvr>
                                        <p:cTn id="17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83" dur="26">
                                          <p:stCondLst>
                                            <p:cond delay="650"/>
                                          </p:stCondLst>
                                        </p:cTn>
                                        <p:tgtEl>
                                          <p:spTgt spid="20"/>
                                        </p:tgtEl>
                                      </p:cBhvr>
                                      <p:to x="100000" y="60000"/>
                                    </p:animScale>
                                    <p:animScale>
                                      <p:cBhvr>
                                        <p:cTn id="184" dur="166" decel="50000">
                                          <p:stCondLst>
                                            <p:cond delay="676"/>
                                          </p:stCondLst>
                                        </p:cTn>
                                        <p:tgtEl>
                                          <p:spTgt spid="20"/>
                                        </p:tgtEl>
                                      </p:cBhvr>
                                      <p:to x="100000" y="100000"/>
                                    </p:animScale>
                                    <p:animScale>
                                      <p:cBhvr>
                                        <p:cTn id="185" dur="26">
                                          <p:stCondLst>
                                            <p:cond delay="1312"/>
                                          </p:stCondLst>
                                        </p:cTn>
                                        <p:tgtEl>
                                          <p:spTgt spid="20"/>
                                        </p:tgtEl>
                                      </p:cBhvr>
                                      <p:to x="100000" y="80000"/>
                                    </p:animScale>
                                    <p:animScale>
                                      <p:cBhvr>
                                        <p:cTn id="186" dur="166" decel="50000">
                                          <p:stCondLst>
                                            <p:cond delay="1338"/>
                                          </p:stCondLst>
                                        </p:cTn>
                                        <p:tgtEl>
                                          <p:spTgt spid="20"/>
                                        </p:tgtEl>
                                      </p:cBhvr>
                                      <p:to x="100000" y="100000"/>
                                    </p:animScale>
                                    <p:animScale>
                                      <p:cBhvr>
                                        <p:cTn id="187" dur="26">
                                          <p:stCondLst>
                                            <p:cond delay="1642"/>
                                          </p:stCondLst>
                                        </p:cTn>
                                        <p:tgtEl>
                                          <p:spTgt spid="20"/>
                                        </p:tgtEl>
                                      </p:cBhvr>
                                      <p:to x="100000" y="90000"/>
                                    </p:animScale>
                                    <p:animScale>
                                      <p:cBhvr>
                                        <p:cTn id="188" dur="166" decel="50000">
                                          <p:stCondLst>
                                            <p:cond delay="1668"/>
                                          </p:stCondLst>
                                        </p:cTn>
                                        <p:tgtEl>
                                          <p:spTgt spid="20"/>
                                        </p:tgtEl>
                                      </p:cBhvr>
                                      <p:to x="100000" y="100000"/>
                                    </p:animScale>
                                    <p:animScale>
                                      <p:cBhvr>
                                        <p:cTn id="189" dur="26">
                                          <p:stCondLst>
                                            <p:cond delay="1808"/>
                                          </p:stCondLst>
                                        </p:cTn>
                                        <p:tgtEl>
                                          <p:spTgt spid="20"/>
                                        </p:tgtEl>
                                      </p:cBhvr>
                                      <p:to x="100000" y="95000"/>
                                    </p:animScale>
                                    <p:animScale>
                                      <p:cBhvr>
                                        <p:cTn id="190" dur="166" decel="50000">
                                          <p:stCondLst>
                                            <p:cond delay="1834"/>
                                          </p:stCondLst>
                                        </p:cTn>
                                        <p:tgtEl>
                                          <p:spTgt spid="20"/>
                                        </p:tgtEl>
                                      </p:cBhvr>
                                      <p:to x="100000" y="100000"/>
                                    </p:animScale>
                                  </p:childTnLst>
                                </p:cTn>
                              </p:par>
                              <p:par>
                                <p:cTn id="191" presetID="26" presetClass="entr" presetSubtype="0" fill="hold" grpId="0" nodeType="withEffect">
                                  <p:stCondLst>
                                    <p:cond delay="0"/>
                                  </p:stCondLst>
                                  <p:childTnLst>
                                    <p:set>
                                      <p:cBhvr>
                                        <p:cTn id="192" dur="1" fill="hold">
                                          <p:stCondLst>
                                            <p:cond delay="0"/>
                                          </p:stCondLst>
                                        </p:cTn>
                                        <p:tgtEl>
                                          <p:spTgt spid="23"/>
                                        </p:tgtEl>
                                        <p:attrNameLst>
                                          <p:attrName>style.visibility</p:attrName>
                                        </p:attrNameLst>
                                      </p:cBhvr>
                                      <p:to>
                                        <p:strVal val="visible"/>
                                      </p:to>
                                    </p:set>
                                    <p:animEffect transition="in" filter="wipe(down)">
                                      <p:cBhvr>
                                        <p:cTn id="193" dur="580">
                                          <p:stCondLst>
                                            <p:cond delay="0"/>
                                          </p:stCondLst>
                                        </p:cTn>
                                        <p:tgtEl>
                                          <p:spTgt spid="23"/>
                                        </p:tgtEl>
                                      </p:cBhvr>
                                    </p:animEffect>
                                    <p:anim calcmode="lin" valueType="num">
                                      <p:cBhvr>
                                        <p:cTn id="19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99" dur="26">
                                          <p:stCondLst>
                                            <p:cond delay="650"/>
                                          </p:stCondLst>
                                        </p:cTn>
                                        <p:tgtEl>
                                          <p:spTgt spid="23"/>
                                        </p:tgtEl>
                                      </p:cBhvr>
                                      <p:to x="100000" y="60000"/>
                                    </p:animScale>
                                    <p:animScale>
                                      <p:cBhvr>
                                        <p:cTn id="200" dur="166" decel="50000">
                                          <p:stCondLst>
                                            <p:cond delay="676"/>
                                          </p:stCondLst>
                                        </p:cTn>
                                        <p:tgtEl>
                                          <p:spTgt spid="23"/>
                                        </p:tgtEl>
                                      </p:cBhvr>
                                      <p:to x="100000" y="100000"/>
                                    </p:animScale>
                                    <p:animScale>
                                      <p:cBhvr>
                                        <p:cTn id="201" dur="26">
                                          <p:stCondLst>
                                            <p:cond delay="1312"/>
                                          </p:stCondLst>
                                        </p:cTn>
                                        <p:tgtEl>
                                          <p:spTgt spid="23"/>
                                        </p:tgtEl>
                                      </p:cBhvr>
                                      <p:to x="100000" y="80000"/>
                                    </p:animScale>
                                    <p:animScale>
                                      <p:cBhvr>
                                        <p:cTn id="202" dur="166" decel="50000">
                                          <p:stCondLst>
                                            <p:cond delay="1338"/>
                                          </p:stCondLst>
                                        </p:cTn>
                                        <p:tgtEl>
                                          <p:spTgt spid="23"/>
                                        </p:tgtEl>
                                      </p:cBhvr>
                                      <p:to x="100000" y="100000"/>
                                    </p:animScale>
                                    <p:animScale>
                                      <p:cBhvr>
                                        <p:cTn id="203" dur="26">
                                          <p:stCondLst>
                                            <p:cond delay="1642"/>
                                          </p:stCondLst>
                                        </p:cTn>
                                        <p:tgtEl>
                                          <p:spTgt spid="23"/>
                                        </p:tgtEl>
                                      </p:cBhvr>
                                      <p:to x="100000" y="90000"/>
                                    </p:animScale>
                                    <p:animScale>
                                      <p:cBhvr>
                                        <p:cTn id="204" dur="166" decel="50000">
                                          <p:stCondLst>
                                            <p:cond delay="1668"/>
                                          </p:stCondLst>
                                        </p:cTn>
                                        <p:tgtEl>
                                          <p:spTgt spid="23"/>
                                        </p:tgtEl>
                                      </p:cBhvr>
                                      <p:to x="100000" y="100000"/>
                                    </p:animScale>
                                    <p:animScale>
                                      <p:cBhvr>
                                        <p:cTn id="205" dur="26">
                                          <p:stCondLst>
                                            <p:cond delay="1808"/>
                                          </p:stCondLst>
                                        </p:cTn>
                                        <p:tgtEl>
                                          <p:spTgt spid="23"/>
                                        </p:tgtEl>
                                      </p:cBhvr>
                                      <p:to x="100000" y="95000"/>
                                    </p:animScale>
                                    <p:animScale>
                                      <p:cBhvr>
                                        <p:cTn id="206" dur="166" decel="50000">
                                          <p:stCondLst>
                                            <p:cond delay="1834"/>
                                          </p:stCondLst>
                                        </p:cTn>
                                        <p:tgtEl>
                                          <p:spTgt spid="23"/>
                                        </p:tgtEl>
                                      </p:cBhvr>
                                      <p:to x="100000" y="100000"/>
                                    </p:animScale>
                                  </p:childTnLst>
                                </p:cTn>
                              </p:par>
                            </p:childTnLst>
                          </p:cTn>
                        </p:par>
                      </p:childTnLst>
                    </p:cTn>
                  </p:par>
                  <p:par>
                    <p:cTn id="207" fill="hold">
                      <p:stCondLst>
                        <p:cond delay="indefinite"/>
                      </p:stCondLst>
                      <p:childTnLst>
                        <p:par>
                          <p:cTn id="208" fill="hold">
                            <p:stCondLst>
                              <p:cond delay="0"/>
                            </p:stCondLst>
                            <p:childTnLst>
                              <p:par>
                                <p:cTn id="209" presetID="26" presetClass="entr" presetSubtype="0" fill="hold" grpId="0" nodeType="clickEffect">
                                  <p:stCondLst>
                                    <p:cond delay="0"/>
                                  </p:stCondLst>
                                  <p:childTnLst>
                                    <p:set>
                                      <p:cBhvr>
                                        <p:cTn id="210" dur="1" fill="hold">
                                          <p:stCondLst>
                                            <p:cond delay="0"/>
                                          </p:stCondLst>
                                        </p:cTn>
                                        <p:tgtEl>
                                          <p:spTgt spid="22"/>
                                        </p:tgtEl>
                                        <p:attrNameLst>
                                          <p:attrName>style.visibility</p:attrName>
                                        </p:attrNameLst>
                                      </p:cBhvr>
                                      <p:to>
                                        <p:strVal val="visible"/>
                                      </p:to>
                                    </p:set>
                                    <p:animEffect transition="in" filter="wipe(down)">
                                      <p:cBhvr>
                                        <p:cTn id="211" dur="580">
                                          <p:stCondLst>
                                            <p:cond delay="0"/>
                                          </p:stCondLst>
                                        </p:cTn>
                                        <p:tgtEl>
                                          <p:spTgt spid="22"/>
                                        </p:tgtEl>
                                      </p:cBhvr>
                                    </p:animEffect>
                                    <p:anim calcmode="lin" valueType="num">
                                      <p:cBhvr>
                                        <p:cTn id="21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17" dur="26">
                                          <p:stCondLst>
                                            <p:cond delay="650"/>
                                          </p:stCondLst>
                                        </p:cTn>
                                        <p:tgtEl>
                                          <p:spTgt spid="22"/>
                                        </p:tgtEl>
                                      </p:cBhvr>
                                      <p:to x="100000" y="60000"/>
                                    </p:animScale>
                                    <p:animScale>
                                      <p:cBhvr>
                                        <p:cTn id="218" dur="166" decel="50000">
                                          <p:stCondLst>
                                            <p:cond delay="676"/>
                                          </p:stCondLst>
                                        </p:cTn>
                                        <p:tgtEl>
                                          <p:spTgt spid="22"/>
                                        </p:tgtEl>
                                      </p:cBhvr>
                                      <p:to x="100000" y="100000"/>
                                    </p:animScale>
                                    <p:animScale>
                                      <p:cBhvr>
                                        <p:cTn id="219" dur="26">
                                          <p:stCondLst>
                                            <p:cond delay="1312"/>
                                          </p:stCondLst>
                                        </p:cTn>
                                        <p:tgtEl>
                                          <p:spTgt spid="22"/>
                                        </p:tgtEl>
                                      </p:cBhvr>
                                      <p:to x="100000" y="80000"/>
                                    </p:animScale>
                                    <p:animScale>
                                      <p:cBhvr>
                                        <p:cTn id="220" dur="166" decel="50000">
                                          <p:stCondLst>
                                            <p:cond delay="1338"/>
                                          </p:stCondLst>
                                        </p:cTn>
                                        <p:tgtEl>
                                          <p:spTgt spid="22"/>
                                        </p:tgtEl>
                                      </p:cBhvr>
                                      <p:to x="100000" y="100000"/>
                                    </p:animScale>
                                    <p:animScale>
                                      <p:cBhvr>
                                        <p:cTn id="221" dur="26">
                                          <p:stCondLst>
                                            <p:cond delay="1642"/>
                                          </p:stCondLst>
                                        </p:cTn>
                                        <p:tgtEl>
                                          <p:spTgt spid="22"/>
                                        </p:tgtEl>
                                      </p:cBhvr>
                                      <p:to x="100000" y="90000"/>
                                    </p:animScale>
                                    <p:animScale>
                                      <p:cBhvr>
                                        <p:cTn id="222" dur="166" decel="50000">
                                          <p:stCondLst>
                                            <p:cond delay="1668"/>
                                          </p:stCondLst>
                                        </p:cTn>
                                        <p:tgtEl>
                                          <p:spTgt spid="22"/>
                                        </p:tgtEl>
                                      </p:cBhvr>
                                      <p:to x="100000" y="100000"/>
                                    </p:animScale>
                                    <p:animScale>
                                      <p:cBhvr>
                                        <p:cTn id="223" dur="26">
                                          <p:stCondLst>
                                            <p:cond delay="1808"/>
                                          </p:stCondLst>
                                        </p:cTn>
                                        <p:tgtEl>
                                          <p:spTgt spid="22"/>
                                        </p:tgtEl>
                                      </p:cBhvr>
                                      <p:to x="100000" y="95000"/>
                                    </p:animScale>
                                    <p:animScale>
                                      <p:cBhvr>
                                        <p:cTn id="224"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P spid="14" grpId="0" animBg="1"/>
      <p:bldP spid="13" grpId="0" animBg="1"/>
      <p:bldP spid="15" grpId="0" animBg="1"/>
      <p:bldP spid="18" grpId="0" animBg="1"/>
      <p:bldP spid="19" grpId="0" animBg="1"/>
      <p:bldP spid="20" grpId="0" animBg="1"/>
      <p:bldP spid="21"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5"/>
          <p:cNvSpPr>
            <a:spLocks noChangeArrowheads="1"/>
          </p:cNvSpPr>
          <p:nvPr/>
        </p:nvSpPr>
        <p:spPr bwMode="auto">
          <a:xfrm>
            <a:off x="1043608" y="476672"/>
            <a:ext cx="3168352" cy="923654"/>
          </a:xfrm>
          <a:prstGeom prst="roundRect">
            <a:avLst>
              <a:gd name="adj" fmla="val 16667"/>
            </a:avLst>
          </a:prstGeom>
          <a:solidFill>
            <a:srgbClr val="CCFFCC"/>
          </a:solidFill>
          <a:ln>
            <a:headEnd/>
            <a:tailEnd/>
          </a:ln>
          <a:scene3d>
            <a:camera prst="orthographicFront"/>
            <a:lightRig rig="threePt" dir="t"/>
          </a:scene3d>
          <a:sp3d>
            <a:bevelT w="101600" prst="riblet"/>
          </a:sp3d>
        </p:spPr>
        <p:style>
          <a:lnRef idx="2">
            <a:schemeClr val="accent1"/>
          </a:lnRef>
          <a:fillRef idx="1">
            <a:schemeClr val="lt1"/>
          </a:fillRef>
          <a:effectRef idx="0">
            <a:schemeClr val="accent1"/>
          </a:effectRef>
          <a:fontRef idx="minor">
            <a:schemeClr val="dk1"/>
          </a:fontRef>
        </p:style>
        <p:txBody>
          <a:bodyPr wrap="none" anchor="ctr">
            <a:flatTx/>
          </a:bodyPr>
          <a:lstStyle/>
          <a:p>
            <a:pPr algn="ctr">
              <a:defRPr/>
            </a:pPr>
            <a:r>
              <a:rPr lang="es-CO" b="1" dirty="0" smtClean="0">
                <a:latin typeface="Arial" charset="0"/>
                <a:cs typeface="Arial" charset="0"/>
              </a:rPr>
              <a:t>Otras entidades no sujetas</a:t>
            </a:r>
            <a:endParaRPr lang="es-ES" b="1" dirty="0">
              <a:latin typeface="Arial" charset="0"/>
              <a:cs typeface="Arial" charset="0"/>
            </a:endParaRPr>
          </a:p>
        </p:txBody>
      </p:sp>
      <p:sp>
        <p:nvSpPr>
          <p:cNvPr id="2" name="Rectángulo 1"/>
          <p:cNvSpPr/>
          <p:nvPr/>
        </p:nvSpPr>
        <p:spPr>
          <a:xfrm>
            <a:off x="2699792" y="3227492"/>
            <a:ext cx="5256584" cy="2677656"/>
          </a:xfrm>
          <a:prstGeom prst="rect">
            <a:avLst/>
          </a:prstGeom>
          <a:solidFill>
            <a:srgbClr val="CCFFFF"/>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Ø"/>
              <a:defRPr/>
            </a:pPr>
            <a:r>
              <a:rPr lang="es-CO" sz="2400" dirty="0">
                <a:latin typeface="Arial" charset="0"/>
                <a:cs typeface="Arial" charset="0"/>
              </a:rPr>
              <a:t>Liquidación y </a:t>
            </a:r>
            <a:r>
              <a:rPr lang="es-CO" sz="2400" dirty="0" smtClean="0">
                <a:latin typeface="Arial" charset="0"/>
                <a:cs typeface="Arial" charset="0"/>
              </a:rPr>
              <a:t>Concordato</a:t>
            </a:r>
          </a:p>
          <a:p>
            <a:pPr marL="285750" indent="-285750">
              <a:buFont typeface="Wingdings" panose="05000000000000000000" pitchFamily="2" charset="2"/>
              <a:buChar char="Ø"/>
              <a:defRPr/>
            </a:pPr>
            <a:endParaRPr lang="es-CO" sz="2400" dirty="0">
              <a:latin typeface="Arial" charset="0"/>
              <a:cs typeface="Arial" charset="0"/>
            </a:endParaRPr>
          </a:p>
          <a:p>
            <a:pPr marL="285750" indent="-285750">
              <a:buFont typeface="Wingdings" panose="05000000000000000000" pitchFamily="2" charset="2"/>
              <a:buChar char="Ø"/>
              <a:defRPr/>
            </a:pPr>
            <a:r>
              <a:rPr lang="es-CO" sz="2400" dirty="0">
                <a:latin typeface="Arial" charset="0"/>
                <a:cs typeface="Arial" charset="0"/>
              </a:rPr>
              <a:t>Liquidación </a:t>
            </a:r>
            <a:r>
              <a:rPr lang="es-CO" sz="2400" dirty="0" smtClean="0">
                <a:latin typeface="Arial" charset="0"/>
                <a:cs typeface="Arial" charset="0"/>
              </a:rPr>
              <a:t>Forzosa</a:t>
            </a:r>
          </a:p>
          <a:p>
            <a:pPr marL="285750" indent="-285750">
              <a:buFont typeface="Wingdings" panose="05000000000000000000" pitchFamily="2" charset="2"/>
              <a:buChar char="Ø"/>
              <a:defRPr/>
            </a:pPr>
            <a:endParaRPr lang="es-CO" sz="2400" dirty="0">
              <a:latin typeface="Arial" charset="0"/>
              <a:cs typeface="Arial" charset="0"/>
            </a:endParaRPr>
          </a:p>
          <a:p>
            <a:pPr marL="285750" indent="-285750">
              <a:buFont typeface="Wingdings" panose="05000000000000000000" pitchFamily="2" charset="2"/>
              <a:buChar char="Ø"/>
              <a:defRPr/>
            </a:pPr>
            <a:r>
              <a:rPr lang="es-CO" sz="2400" dirty="0">
                <a:latin typeface="Arial" charset="0"/>
                <a:cs typeface="Arial" charset="0"/>
              </a:rPr>
              <a:t>Liquidación </a:t>
            </a:r>
            <a:r>
              <a:rPr lang="es-CO" sz="2400" dirty="0" smtClean="0">
                <a:latin typeface="Arial" charset="0"/>
                <a:cs typeface="Arial" charset="0"/>
              </a:rPr>
              <a:t>Obligatoria</a:t>
            </a:r>
          </a:p>
          <a:p>
            <a:pPr marL="285750" indent="-285750">
              <a:buFont typeface="Wingdings" panose="05000000000000000000" pitchFamily="2" charset="2"/>
              <a:buChar char="Ø"/>
              <a:defRPr/>
            </a:pPr>
            <a:endParaRPr lang="es-CO" sz="2400" dirty="0">
              <a:latin typeface="Arial" charset="0"/>
              <a:cs typeface="Arial" charset="0"/>
            </a:endParaRPr>
          </a:p>
          <a:p>
            <a:pPr marL="285750" indent="-285750">
              <a:buFont typeface="Wingdings" panose="05000000000000000000" pitchFamily="2" charset="2"/>
              <a:buChar char="Ø"/>
              <a:defRPr/>
            </a:pPr>
            <a:r>
              <a:rPr lang="es-CO" sz="2400" dirty="0">
                <a:latin typeface="Arial" charset="0"/>
                <a:cs typeface="Arial" charset="0"/>
              </a:rPr>
              <a:t>Restructuración Económica</a:t>
            </a:r>
            <a:endParaRPr lang="es-ES" sz="2400" dirty="0">
              <a:latin typeface="Arial" charset="0"/>
              <a:cs typeface="Arial" charset="0"/>
            </a:endParaRPr>
          </a:p>
        </p:txBody>
      </p:sp>
      <p:cxnSp>
        <p:nvCxnSpPr>
          <p:cNvPr id="6" name="Conector angular 5"/>
          <p:cNvCxnSpPr>
            <a:stCxn id="43" idx="3"/>
            <a:endCxn id="2" idx="0"/>
          </p:cNvCxnSpPr>
          <p:nvPr/>
        </p:nvCxnSpPr>
        <p:spPr>
          <a:xfrm>
            <a:off x="4211960" y="938499"/>
            <a:ext cx="1116124" cy="2288993"/>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087305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ctrTitle" idx="4294967295"/>
          </p:nvPr>
        </p:nvSpPr>
        <p:spPr>
          <a:xfrm>
            <a:off x="683568" y="116632"/>
            <a:ext cx="7772400" cy="1512168"/>
          </a:xfrm>
        </p:spPr>
        <p:txBody>
          <a:bodyPr>
            <a:noAutofit/>
          </a:bodyPr>
          <a:lstStyle/>
          <a:p>
            <a:pPr algn="ctr">
              <a:defRPr/>
            </a:pPr>
            <a:r>
              <a:rPr lang="es-CO" sz="4800" b="1" dirty="0" smtClean="0">
                <a:solidFill>
                  <a:schemeClr val="tx2">
                    <a:lumMod val="50000"/>
                  </a:schemeClr>
                </a:solidFill>
                <a:effectLst>
                  <a:outerShdw blurRad="38100" dist="38100" dir="2700000" algn="tl">
                    <a:srgbClr val="000000">
                      <a:alpha val="43137"/>
                    </a:srgbClr>
                  </a:outerShdw>
                </a:effectLst>
              </a:rPr>
              <a:t>REFORMA TRIBUTARIA</a:t>
            </a:r>
            <a:br>
              <a:rPr lang="es-CO" sz="4800" b="1" dirty="0" smtClean="0">
                <a:solidFill>
                  <a:schemeClr val="tx2">
                    <a:lumMod val="50000"/>
                  </a:schemeClr>
                </a:solidFill>
                <a:effectLst>
                  <a:outerShdw blurRad="38100" dist="38100" dir="2700000" algn="tl">
                    <a:srgbClr val="000000">
                      <a:alpha val="43137"/>
                    </a:srgbClr>
                  </a:outerShdw>
                </a:effectLst>
              </a:rPr>
            </a:br>
            <a:r>
              <a:rPr lang="es-CO" sz="4800" b="1" dirty="0" smtClean="0">
                <a:solidFill>
                  <a:schemeClr val="tx2">
                    <a:lumMod val="50000"/>
                  </a:schemeClr>
                </a:solidFill>
                <a:effectLst>
                  <a:outerShdw blurRad="38100" dist="38100" dir="2700000" algn="tl">
                    <a:srgbClr val="000000">
                      <a:alpha val="43137"/>
                    </a:srgbClr>
                  </a:outerShdw>
                </a:effectLst>
              </a:rPr>
              <a:t>LEY 1739 DE 2014</a:t>
            </a:r>
            <a:endParaRPr lang="es-CO" sz="4800" b="1" dirty="0">
              <a:solidFill>
                <a:schemeClr val="tx2">
                  <a:lumMod val="50000"/>
                </a:schemeClr>
              </a:solidFill>
              <a:effectLst>
                <a:outerShdw blurRad="38100" dist="38100" dir="2700000" algn="tl">
                  <a:srgbClr val="000000">
                    <a:alpha val="43137"/>
                  </a:srgbClr>
                </a:outerShdw>
              </a:effectLst>
            </a:endParaRPr>
          </a:p>
        </p:txBody>
      </p:sp>
      <p:sp>
        <p:nvSpPr>
          <p:cNvPr id="3" name="1 Título"/>
          <p:cNvSpPr txBox="1">
            <a:spLocks/>
          </p:cNvSpPr>
          <p:nvPr/>
        </p:nvSpPr>
        <p:spPr>
          <a:xfrm>
            <a:off x="683568" y="5301208"/>
            <a:ext cx="8352928" cy="79208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defRPr/>
            </a:pPr>
            <a:r>
              <a:rPr lang="es-CO" sz="2600" b="1" dirty="0" smtClean="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t>Les puede parecer muy pesada esta reforma … pero nosotros la haremos simple para ustedes.</a:t>
            </a:r>
            <a:endParaRPr lang="es-CO" sz="2600" b="1"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3074" name="Picture 2" descr="ant worker carrying rock md 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059258"/>
            <a:ext cx="3025924" cy="302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25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ipe(down)">
                                      <p:cBhvr>
                                        <p:cTn id="11" dur="580">
                                          <p:stCondLst>
                                            <p:cond delay="0"/>
                                          </p:stCondLst>
                                        </p:cTn>
                                        <p:tgtEl>
                                          <p:spTgt spid="3074"/>
                                        </p:tgtEl>
                                      </p:cBhvr>
                                    </p:animEffect>
                                    <p:anim calcmode="lin" valueType="num">
                                      <p:cBhvr>
                                        <p:cTn id="12"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7" dur="26">
                                          <p:stCondLst>
                                            <p:cond delay="650"/>
                                          </p:stCondLst>
                                        </p:cTn>
                                        <p:tgtEl>
                                          <p:spTgt spid="3074"/>
                                        </p:tgtEl>
                                      </p:cBhvr>
                                      <p:to x="100000" y="60000"/>
                                    </p:animScale>
                                    <p:animScale>
                                      <p:cBhvr>
                                        <p:cTn id="18" dur="166" decel="50000">
                                          <p:stCondLst>
                                            <p:cond delay="676"/>
                                          </p:stCondLst>
                                        </p:cTn>
                                        <p:tgtEl>
                                          <p:spTgt spid="3074"/>
                                        </p:tgtEl>
                                      </p:cBhvr>
                                      <p:to x="100000" y="100000"/>
                                    </p:animScale>
                                    <p:animScale>
                                      <p:cBhvr>
                                        <p:cTn id="19" dur="26">
                                          <p:stCondLst>
                                            <p:cond delay="1312"/>
                                          </p:stCondLst>
                                        </p:cTn>
                                        <p:tgtEl>
                                          <p:spTgt spid="3074"/>
                                        </p:tgtEl>
                                      </p:cBhvr>
                                      <p:to x="100000" y="80000"/>
                                    </p:animScale>
                                    <p:animScale>
                                      <p:cBhvr>
                                        <p:cTn id="20" dur="166" decel="50000">
                                          <p:stCondLst>
                                            <p:cond delay="1338"/>
                                          </p:stCondLst>
                                        </p:cTn>
                                        <p:tgtEl>
                                          <p:spTgt spid="3074"/>
                                        </p:tgtEl>
                                      </p:cBhvr>
                                      <p:to x="100000" y="100000"/>
                                    </p:animScale>
                                    <p:animScale>
                                      <p:cBhvr>
                                        <p:cTn id="21" dur="26">
                                          <p:stCondLst>
                                            <p:cond delay="1642"/>
                                          </p:stCondLst>
                                        </p:cTn>
                                        <p:tgtEl>
                                          <p:spTgt spid="3074"/>
                                        </p:tgtEl>
                                      </p:cBhvr>
                                      <p:to x="100000" y="90000"/>
                                    </p:animScale>
                                    <p:animScale>
                                      <p:cBhvr>
                                        <p:cTn id="22" dur="166" decel="50000">
                                          <p:stCondLst>
                                            <p:cond delay="1668"/>
                                          </p:stCondLst>
                                        </p:cTn>
                                        <p:tgtEl>
                                          <p:spTgt spid="3074"/>
                                        </p:tgtEl>
                                      </p:cBhvr>
                                      <p:to x="100000" y="100000"/>
                                    </p:animScale>
                                    <p:animScale>
                                      <p:cBhvr>
                                        <p:cTn id="23" dur="26">
                                          <p:stCondLst>
                                            <p:cond delay="1808"/>
                                          </p:stCondLst>
                                        </p:cTn>
                                        <p:tgtEl>
                                          <p:spTgt spid="3074"/>
                                        </p:tgtEl>
                                      </p:cBhvr>
                                      <p:to x="100000" y="95000"/>
                                    </p:animScale>
                                    <p:animScale>
                                      <p:cBhvr>
                                        <p:cTn id="24" dur="166" decel="50000">
                                          <p:stCondLst>
                                            <p:cond delay="1834"/>
                                          </p:stCondLst>
                                        </p:cTn>
                                        <p:tgtEl>
                                          <p:spTgt spid="307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lt">
                                    <p:tmAbs val="100"/>
                                  </p:iterate>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4294967295"/>
            <p:extLst/>
          </p:nvPr>
        </p:nvGraphicFramePr>
        <p:xfrm>
          <a:off x="509972" y="980728"/>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1907704" y="116632"/>
            <a:ext cx="4537461" cy="646331"/>
          </a:xfrm>
          <a:prstGeom prst="rect">
            <a:avLst/>
          </a:prstGeom>
        </p:spPr>
        <p:txBody>
          <a:bodyPr wrap="none">
            <a:spAutoFit/>
          </a:bodyPr>
          <a:lstStyle/>
          <a:p>
            <a:r>
              <a:rPr lang="es-MX" sz="3600" b="1" dirty="0" smtClean="0"/>
              <a:t>Base Gravable Especial</a:t>
            </a:r>
            <a:endParaRPr lang="es-CO" sz="3600" dirty="0"/>
          </a:p>
        </p:txBody>
      </p:sp>
      <p:grpSp>
        <p:nvGrpSpPr>
          <p:cNvPr id="8" name="Grupo 7"/>
          <p:cNvGrpSpPr/>
          <p:nvPr/>
        </p:nvGrpSpPr>
        <p:grpSpPr>
          <a:xfrm>
            <a:off x="2046397" y="3140968"/>
            <a:ext cx="2309579" cy="2402629"/>
            <a:chOff x="3197926" y="216034"/>
            <a:chExt cx="2309579" cy="2402629"/>
          </a:xfrm>
          <a:solidFill>
            <a:srgbClr val="99FF66"/>
          </a:solidFill>
        </p:grpSpPr>
        <p:sp>
          <p:nvSpPr>
            <p:cNvPr id="9" name="Hexágono 8"/>
            <p:cNvSpPr/>
            <p:nvPr/>
          </p:nvSpPr>
          <p:spPr>
            <a:xfrm rot="5400000">
              <a:off x="3151401" y="262559"/>
              <a:ext cx="2402629" cy="2309579"/>
            </a:xfrm>
            <a:prstGeom prst="hexagon">
              <a:avLst>
                <a:gd name="adj" fmla="val 25000"/>
                <a:gd name="vf" fmla="val 115470"/>
              </a:avLst>
            </a:prstGeom>
            <a:grpFill/>
            <a:ln>
              <a:solidFill>
                <a:schemeClr val="bg2">
                  <a:lumMod val="75000"/>
                </a:schemeClr>
              </a:solidFill>
            </a:ln>
          </p:spPr>
          <p:style>
            <a:lnRef idx="2">
              <a:schemeClr val="dk1"/>
            </a:lnRef>
            <a:fillRef idx="1">
              <a:schemeClr val="lt1"/>
            </a:fillRef>
            <a:effectRef idx="0">
              <a:schemeClr val="dk1"/>
            </a:effectRef>
            <a:fontRef idx="minor">
              <a:schemeClr val="dk1"/>
            </a:fontRef>
          </p:style>
        </p:sp>
        <p:sp>
          <p:nvSpPr>
            <p:cNvPr id="10" name="Hexágono 4"/>
            <p:cNvSpPr/>
            <p:nvPr/>
          </p:nvSpPr>
          <p:spPr>
            <a:xfrm>
              <a:off x="3491281" y="648082"/>
              <a:ext cx="1638748" cy="1522432"/>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CO" sz="1800" b="1" kern="1200" dirty="0" smtClean="0">
                <a:solidFill>
                  <a:schemeClr val="tx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s-CO" sz="1800" b="1" kern="1200" dirty="0" smtClean="0">
                  <a:solidFill>
                    <a:schemeClr val="tx1"/>
                  </a:solidFill>
                  <a:latin typeface="Arial" panose="020B0604020202020204" pitchFamily="34" charset="0"/>
                  <a:cs typeface="Arial" panose="020B0604020202020204" pitchFamily="34" charset="0"/>
                </a:rPr>
                <a:t>3. Asociaciones gremiales</a:t>
              </a:r>
              <a:endParaRPr lang="es-CO" sz="1800" b="1" kern="1200" dirty="0">
                <a:solidFill>
                  <a:schemeClr val="tx1"/>
                </a:solidFill>
                <a:latin typeface="Arial" panose="020B0604020202020204" pitchFamily="34" charset="0"/>
                <a:cs typeface="Arial" panose="020B0604020202020204" pitchFamily="34" charset="0"/>
              </a:endParaRPr>
            </a:p>
          </p:txBody>
        </p:sp>
      </p:grpSp>
      <p:sp>
        <p:nvSpPr>
          <p:cNvPr id="4" name="Flecha a la derecha con bandas 3"/>
          <p:cNvSpPr/>
          <p:nvPr/>
        </p:nvSpPr>
        <p:spPr>
          <a:xfrm>
            <a:off x="5076056" y="4293096"/>
            <a:ext cx="936104" cy="802352"/>
          </a:xfrm>
          <a:prstGeom prst="striped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p:cNvSpPr/>
          <p:nvPr/>
        </p:nvSpPr>
        <p:spPr>
          <a:xfrm>
            <a:off x="6156176" y="4005064"/>
            <a:ext cx="2808312" cy="1477328"/>
          </a:xfrm>
          <a:prstGeom prst="rect">
            <a:avLst/>
          </a:prstGeom>
        </p:spPr>
        <p:txBody>
          <a:bodyPr wrap="square">
            <a:spAutoFit/>
          </a:bodyPr>
          <a:lstStyle/>
          <a:p>
            <a:pPr lvl="0" algn="just"/>
            <a:r>
              <a:rPr lang="es-CO" b="1" dirty="0" smtClean="0"/>
              <a:t>Patrimonio liquido 1 de enero de 2015 que guarden relación con los ingresos por actividades comerciales e industriales.</a:t>
            </a:r>
            <a:endParaRPr lang="es-CO" b="1" dirty="0"/>
          </a:p>
        </p:txBody>
      </p:sp>
    </p:spTree>
    <p:extLst>
      <p:ext uri="{BB962C8B-B14F-4D97-AF65-F5344CB8AC3E}">
        <p14:creationId xmlns:p14="http://schemas.microsoft.com/office/powerpoint/2010/main" val="3940875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fltVal val="0"/>
                                          </p:val>
                                        </p:tav>
                                        <p:tav tm="100000">
                                          <p:val>
                                            <p:strVal val="#ppt_w"/>
                                          </p:val>
                                        </p:tav>
                                      </p:tavLst>
                                    </p:anim>
                                    <p:anim calcmode="lin" valueType="num">
                                      <p:cBhvr>
                                        <p:cTn id="42" dur="1000" fill="hold"/>
                                        <p:tgtEl>
                                          <p:spTgt spid="4"/>
                                        </p:tgtEl>
                                        <p:attrNameLst>
                                          <p:attrName>ppt_h</p:attrName>
                                        </p:attrNameLst>
                                      </p:cBhvr>
                                      <p:tavLst>
                                        <p:tav tm="0">
                                          <p:val>
                                            <p:fltVal val="0"/>
                                          </p:val>
                                        </p:tav>
                                        <p:tav tm="100000">
                                          <p:val>
                                            <p:strVal val="#ppt_h"/>
                                          </p:val>
                                        </p:tav>
                                      </p:tavLst>
                                    </p:anim>
                                    <p:anim calcmode="lin" valueType="num">
                                      <p:cBhvr>
                                        <p:cTn id="43" dur="1000" fill="hold"/>
                                        <p:tgtEl>
                                          <p:spTgt spid="4"/>
                                        </p:tgtEl>
                                        <p:attrNameLst>
                                          <p:attrName>style.rotation</p:attrName>
                                        </p:attrNameLst>
                                      </p:cBhvr>
                                      <p:tavLst>
                                        <p:tav tm="0">
                                          <p:val>
                                            <p:fltVal val="90"/>
                                          </p:val>
                                        </p:tav>
                                        <p:tav tm="100000">
                                          <p:val>
                                            <p:fltVal val="0"/>
                                          </p:val>
                                        </p:tav>
                                      </p:tavLst>
                                    </p:anim>
                                    <p:animEffect transition="in" filter="fade">
                                      <p:cBhvr>
                                        <p:cTn id="44" dur="1000"/>
                                        <p:tgtEl>
                                          <p:spTgt spid="4"/>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760040" y="188640"/>
            <a:ext cx="7772400" cy="714375"/>
          </a:xfrm>
          <a:prstGeom prst="rect">
            <a:avLst/>
          </a:prstGeom>
          <a:noFill/>
          <a:ln w="9525">
            <a:noFill/>
            <a:miter lim="800000"/>
            <a:headEnd/>
            <a:tailEnd/>
          </a:ln>
        </p:spPr>
        <p:txBody>
          <a:bodyPr lIns="92075" tIns="46038" rIns="92075" bIns="46038" anchor="ctr"/>
          <a:lstStyle/>
          <a:p>
            <a:pPr algn="ctr">
              <a:defRPr/>
            </a:pPr>
            <a:r>
              <a:rPr lang="es-ES_tradnl" sz="2600" b="1" kern="0" dirty="0" smtClean="0">
                <a:solidFill>
                  <a:srgbClr val="637052"/>
                </a:solidFill>
                <a:latin typeface="Arial" panose="020B0604020202020204" pitchFamily="34" charset="0"/>
                <a:cs typeface="Arial" panose="020B0604020202020204" pitchFamily="34" charset="0"/>
              </a:rPr>
              <a:t>DEPURACIÓN DE LA BASE DEL IMPUESTO A LA RIQUEZA</a:t>
            </a:r>
            <a:endParaRPr lang="es-ES_tradnl" sz="2600" b="1" kern="0" dirty="0">
              <a:solidFill>
                <a:srgbClr val="000000">
                  <a:lumMod val="95000"/>
                  <a:lumOff val="5000"/>
                </a:srgbClr>
              </a:solidFill>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182614911"/>
              </p:ext>
            </p:extLst>
          </p:nvPr>
        </p:nvGraphicFramePr>
        <p:xfrm>
          <a:off x="827585" y="1196752"/>
          <a:ext cx="7488831" cy="4464497"/>
        </p:xfrm>
        <a:graphic>
          <a:graphicData uri="http://schemas.openxmlformats.org/drawingml/2006/table">
            <a:tbl>
              <a:tblPr>
                <a:effectLst>
                  <a:innerShdw blurRad="63500" dist="50800" dir="2700000">
                    <a:prstClr val="black">
                      <a:alpha val="50000"/>
                    </a:prstClr>
                  </a:innerShdw>
                </a:effectLst>
                <a:tableStyleId>{5C22544A-7EE6-4342-B048-85BDC9FD1C3A}</a:tableStyleId>
              </a:tblPr>
              <a:tblGrid>
                <a:gridCol w="5527763"/>
                <a:gridCol w="980534"/>
                <a:gridCol w="980534"/>
              </a:tblGrid>
              <a:tr h="376799">
                <a:tc gridSpan="2">
                  <a:txBody>
                    <a:bodyPr/>
                    <a:lstStyle/>
                    <a:p>
                      <a:pPr algn="l" fontAlgn="b"/>
                      <a:r>
                        <a:rPr lang="es-CO" sz="2000" b="1" u="none" strike="noStrike" dirty="0">
                          <a:effectLst/>
                          <a:latin typeface="Arial" panose="020B0604020202020204" pitchFamily="34" charset="0"/>
                          <a:cs typeface="Arial" panose="020B0604020202020204" pitchFamily="34" charset="0"/>
                        </a:rPr>
                        <a:t>Patrimonio líquido a </a:t>
                      </a:r>
                      <a:r>
                        <a:rPr lang="es-CO" sz="2000" b="1" u="none" strike="noStrike" dirty="0" smtClean="0">
                          <a:effectLst/>
                          <a:latin typeface="Arial" panose="020B0604020202020204" pitchFamily="34" charset="0"/>
                          <a:cs typeface="Arial" panose="020B0604020202020204" pitchFamily="34" charset="0"/>
                        </a:rPr>
                        <a:t>Enero </a:t>
                      </a:r>
                      <a:r>
                        <a:rPr lang="es-CO" sz="2000" b="1" u="none" strike="noStrike" dirty="0">
                          <a:effectLst/>
                          <a:latin typeface="Arial" panose="020B0604020202020204" pitchFamily="34" charset="0"/>
                          <a:cs typeface="Arial" panose="020B0604020202020204" pitchFamily="34" charset="0"/>
                        </a:rPr>
                        <a:t>01 2015</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s-CO"/>
                    </a:p>
                  </a:txBody>
                  <a:tcPr/>
                </a:tc>
                <a:tc>
                  <a:txBody>
                    <a:bodyPr/>
                    <a:lstStyle/>
                    <a:p>
                      <a:pPr algn="ctr" fontAlgn="b"/>
                      <a:r>
                        <a:rPr lang="es-CO" sz="2000" b="1" u="none" strike="noStrike" dirty="0" smtClean="0">
                          <a:effectLst/>
                          <a:latin typeface="Arial" panose="020B0604020202020204" pitchFamily="34" charset="0"/>
                          <a:cs typeface="Arial" panose="020B0604020202020204" pitchFamily="34" charset="0"/>
                        </a:rPr>
                        <a:t>xxx</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376799">
                <a:tc gridSpan="2">
                  <a:txBody>
                    <a:bodyPr/>
                    <a:lstStyle/>
                    <a:p>
                      <a:pPr algn="ctr" fontAlgn="b"/>
                      <a:r>
                        <a:rPr lang="es-CO" sz="2000" b="1" u="none" strike="noStrike" dirty="0">
                          <a:effectLst/>
                          <a:latin typeface="Arial" panose="020B0604020202020204" pitchFamily="34" charset="0"/>
                          <a:cs typeface="Arial" panose="020B0604020202020204" pitchFamily="34" charset="0"/>
                        </a:rPr>
                        <a:t>Menos</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s-CO"/>
                    </a:p>
                  </a:txBody>
                  <a:tcPr/>
                </a:tc>
                <a:tc rowSpan="4">
                  <a:txBody>
                    <a:bodyPr/>
                    <a:lstStyle/>
                    <a:p>
                      <a:pPr algn="ctr" fontAlgn="b"/>
                      <a:r>
                        <a:rPr lang="es-CO" sz="2000" u="none" strike="noStrike" dirty="0">
                          <a:effectLst/>
                          <a:latin typeface="Arial" panose="020B0604020202020204" pitchFamily="34" charset="0"/>
                          <a:cs typeface="Arial" panose="020B0604020202020204" pitchFamily="34" charset="0"/>
                        </a:rPr>
                        <a:t> </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742180">
                <a:tc>
                  <a:txBody>
                    <a:bodyPr/>
                    <a:lstStyle/>
                    <a:p>
                      <a:pPr algn="l" fontAlgn="b"/>
                      <a:r>
                        <a:rPr lang="es-CO" sz="2000" u="none" strike="noStrike" dirty="0">
                          <a:effectLst/>
                          <a:latin typeface="Arial" panose="020B0604020202020204" pitchFamily="34" charset="0"/>
                          <a:cs typeface="Arial" panose="020B0604020202020204" pitchFamily="34" charset="0"/>
                        </a:rPr>
                        <a:t>Las primeras 12.200 UVT (345.004.000) de la vivienda </a:t>
                      </a:r>
                      <a:r>
                        <a:rPr lang="es-CO" sz="2000" u="none" strike="noStrike" dirty="0" smtClean="0">
                          <a:effectLst/>
                          <a:latin typeface="Arial" panose="020B0604020202020204" pitchFamily="34" charset="0"/>
                          <a:cs typeface="Arial" panose="020B0604020202020204" pitchFamily="34" charset="0"/>
                        </a:rPr>
                        <a:t>de la persona natural</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auto"/>
                      <a:r>
                        <a:rPr lang="es-CO" sz="2000" u="none" strike="noStrike" dirty="0" smtClean="0">
                          <a:effectLst/>
                          <a:latin typeface="Arial" panose="020B0604020202020204" pitchFamily="34" charset="0"/>
                          <a:cs typeface="Arial" panose="020B0604020202020204" pitchFamily="34" charset="0"/>
                        </a:rPr>
                        <a:t>xxx</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s-CO"/>
                    </a:p>
                  </a:txBody>
                  <a:tcPr/>
                </a:tc>
              </a:tr>
              <a:tr h="742180">
                <a:tc>
                  <a:txBody>
                    <a:bodyPr/>
                    <a:lstStyle/>
                    <a:p>
                      <a:pPr algn="l" fontAlgn="b"/>
                      <a:r>
                        <a:rPr lang="es-CO" sz="2000" u="none" strike="noStrike" dirty="0">
                          <a:effectLst/>
                          <a:latin typeface="Arial" panose="020B0604020202020204" pitchFamily="34" charset="0"/>
                          <a:cs typeface="Arial" panose="020B0604020202020204" pitchFamily="34" charset="0"/>
                        </a:rPr>
                        <a:t>Valor patrimonial neto acciones y aportes en sociedades </a:t>
                      </a:r>
                      <a:r>
                        <a:rPr lang="es-CO" sz="2000" u="none" strike="noStrike" dirty="0" smtClean="0">
                          <a:effectLst/>
                          <a:latin typeface="Arial" panose="020B0604020202020204" pitchFamily="34" charset="0"/>
                          <a:cs typeface="Arial" panose="020B0604020202020204" pitchFamily="34" charset="0"/>
                        </a:rPr>
                        <a:t>nacionales</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auto"/>
                      <a:r>
                        <a:rPr lang="es-CO" sz="2000" u="none" strike="noStrike" dirty="0" smtClean="0">
                          <a:effectLst/>
                          <a:latin typeface="Arial" panose="020B0604020202020204" pitchFamily="34" charset="0"/>
                          <a:cs typeface="Arial" panose="020B0604020202020204" pitchFamily="34" charset="0"/>
                        </a:rPr>
                        <a:t>xxx</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s-CO"/>
                    </a:p>
                  </a:txBody>
                  <a:tcPr/>
                </a:tc>
              </a:tr>
              <a:tr h="1107560">
                <a:tc>
                  <a:txBody>
                    <a:bodyPr/>
                    <a:lstStyle/>
                    <a:p>
                      <a:pPr algn="just" fontAlgn="auto"/>
                      <a:r>
                        <a:rPr lang="es-CO" sz="2000" u="none" strike="noStrike" dirty="0">
                          <a:effectLst/>
                          <a:latin typeface="Arial" panose="020B0604020202020204" pitchFamily="34" charset="0"/>
                          <a:cs typeface="Arial" panose="020B0604020202020204" pitchFamily="34" charset="0"/>
                        </a:rPr>
                        <a:t>Valor patrimonial neto de los inmuebles de las empresas públicas de transporte masivo de pasajeros</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ctr"/>
                      <a:r>
                        <a:rPr lang="es-CO" sz="2000" u="none" strike="noStrike" dirty="0" smtClean="0">
                          <a:effectLst/>
                          <a:latin typeface="Arial" panose="020B0604020202020204" pitchFamily="34" charset="0"/>
                          <a:cs typeface="Arial" panose="020B0604020202020204" pitchFamily="34" charset="0"/>
                        </a:rPr>
                        <a:t>xxx</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s-CO"/>
                    </a:p>
                  </a:txBody>
                  <a:tcPr/>
                </a:tc>
              </a:tr>
              <a:tr h="742180">
                <a:tc>
                  <a:txBody>
                    <a:bodyPr/>
                    <a:lstStyle/>
                    <a:p>
                      <a:pPr algn="just" fontAlgn="auto"/>
                      <a:r>
                        <a:rPr lang="es-CO" sz="2000" u="none" strike="noStrike" dirty="0">
                          <a:effectLst/>
                          <a:latin typeface="Arial" panose="020B0604020202020204" pitchFamily="34" charset="0"/>
                          <a:cs typeface="Arial" panose="020B0604020202020204" pitchFamily="34" charset="0"/>
                        </a:rPr>
                        <a:t>Valor patrimonial neto de los bancos de tierra de las empresas públicas de vivienda prioritaria</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ctr"/>
                      <a:r>
                        <a:rPr lang="es-CO" sz="2000" u="none" strike="noStrike" dirty="0" smtClean="0">
                          <a:effectLst/>
                          <a:latin typeface="Arial" panose="020B0604020202020204" pitchFamily="34" charset="0"/>
                          <a:cs typeface="Arial" panose="020B0604020202020204" pitchFamily="34" charset="0"/>
                        </a:rPr>
                        <a:t>xxx</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ctr"/>
                      <a:r>
                        <a:rPr lang="es-CO" sz="2000" u="none" strike="noStrike" dirty="0" smtClean="0">
                          <a:effectLst/>
                          <a:latin typeface="Arial" panose="020B0604020202020204" pitchFamily="34" charset="0"/>
                          <a:cs typeface="Arial" panose="020B0604020202020204" pitchFamily="34" charset="0"/>
                        </a:rPr>
                        <a:t>xxx</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376799">
                <a:tc gridSpan="2">
                  <a:txBody>
                    <a:bodyPr/>
                    <a:lstStyle/>
                    <a:p>
                      <a:pPr algn="l" fontAlgn="b"/>
                      <a:r>
                        <a:rPr lang="es-CO" sz="2000" b="1" u="none" strike="noStrike" dirty="0">
                          <a:effectLst/>
                          <a:latin typeface="Arial" panose="020B0604020202020204" pitchFamily="34" charset="0"/>
                          <a:cs typeface="Arial" panose="020B0604020202020204" pitchFamily="34" charset="0"/>
                        </a:rPr>
                        <a:t>Base del Impuesto a la Riqueza</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s-CO"/>
                    </a:p>
                  </a:txBody>
                  <a:tcPr/>
                </a:tc>
                <a:tc>
                  <a:txBody>
                    <a:bodyPr/>
                    <a:lstStyle/>
                    <a:p>
                      <a:pPr algn="ctr" fontAlgn="ctr"/>
                      <a:r>
                        <a:rPr lang="es-CO" sz="2000" b="1" u="none" strike="noStrike" dirty="0" smtClean="0">
                          <a:effectLst/>
                          <a:latin typeface="Arial" panose="020B0604020202020204" pitchFamily="34" charset="0"/>
                          <a:cs typeface="Arial" panose="020B0604020202020204" pitchFamily="34" charset="0"/>
                        </a:rPr>
                        <a:t>xxx</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bl>
          </a:graphicData>
        </a:graphic>
      </p:graphicFrame>
    </p:spTree>
    <p:extLst>
      <p:ext uri="{BB962C8B-B14F-4D97-AF65-F5344CB8AC3E}">
        <p14:creationId xmlns:p14="http://schemas.microsoft.com/office/powerpoint/2010/main" val="2512553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259632" y="251937"/>
            <a:ext cx="7516353" cy="584775"/>
          </a:xfrm>
          <a:prstGeom prst="rect">
            <a:avLst/>
          </a:prstGeom>
        </p:spPr>
        <p:txBody>
          <a:bodyPr wrap="none" anchor="ctr">
            <a:spAutoFit/>
          </a:bodyPr>
          <a:lstStyle/>
          <a:p>
            <a:r>
              <a:rPr lang="es-MX" sz="3200" b="1" dirty="0" smtClean="0"/>
              <a:t>Contabilización del Impuesto a la Riqueza </a:t>
            </a:r>
            <a:endParaRPr lang="es-CO" sz="3200" dirty="0"/>
          </a:p>
        </p:txBody>
      </p:sp>
      <p:pic>
        <p:nvPicPr>
          <p:cNvPr id="10" name="Imagen 9"/>
          <p:cNvPicPr>
            <a:picLocks noChangeAspect="1"/>
          </p:cNvPicPr>
          <p:nvPr/>
        </p:nvPicPr>
        <p:blipFill>
          <a:blip r:embed="rId2"/>
          <a:stretch>
            <a:fillRect/>
          </a:stretch>
        </p:blipFill>
        <p:spPr>
          <a:xfrm>
            <a:off x="5084057" y="2204864"/>
            <a:ext cx="3520391" cy="2304256"/>
          </a:xfrm>
          <a:prstGeom prst="rect">
            <a:avLst/>
          </a:prstGeom>
        </p:spPr>
      </p:pic>
      <p:sp>
        <p:nvSpPr>
          <p:cNvPr id="17" name="Rectángulo 16"/>
          <p:cNvSpPr/>
          <p:nvPr/>
        </p:nvSpPr>
        <p:spPr>
          <a:xfrm>
            <a:off x="539552" y="2014969"/>
            <a:ext cx="4104456" cy="3108543"/>
          </a:xfrm>
          <a:prstGeom prst="rect">
            <a:avLst/>
          </a:prstGeom>
        </p:spPr>
        <p:txBody>
          <a:bodyPr wrap="square">
            <a:spAutoFit/>
          </a:bodyPr>
          <a:lstStyle/>
          <a:p>
            <a:pPr algn="ctr"/>
            <a:r>
              <a:rPr lang="es-CO" sz="2800" dirty="0" smtClean="0">
                <a:latin typeface="Arial" panose="020B0604020202020204" pitchFamily="34" charset="0"/>
                <a:cs typeface="Arial" panose="020B0604020202020204" pitchFamily="34" charset="0"/>
              </a:rPr>
              <a:t>“Los contribuyentes del impuesto a la riqueza podrán imputar este impuesto contra reservas patrimoniales sin afectar las utilidades del ejercicio, …”</a:t>
            </a:r>
            <a:endParaRPr lang="es-CO"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5833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259632" y="251937"/>
            <a:ext cx="3077830" cy="584775"/>
          </a:xfrm>
          <a:prstGeom prst="rect">
            <a:avLst/>
          </a:prstGeom>
        </p:spPr>
        <p:txBody>
          <a:bodyPr wrap="none" anchor="ctr">
            <a:spAutoFit/>
          </a:bodyPr>
          <a:lstStyle/>
          <a:p>
            <a:r>
              <a:rPr lang="es-MX" sz="3200" b="1" dirty="0" smtClean="0"/>
              <a:t>De cara a las NIIF</a:t>
            </a:r>
            <a:endParaRPr lang="es-CO" sz="3200" dirty="0"/>
          </a:p>
        </p:txBody>
      </p:sp>
      <p:sp>
        <p:nvSpPr>
          <p:cNvPr id="17" name="Rectángulo 16"/>
          <p:cNvSpPr/>
          <p:nvPr/>
        </p:nvSpPr>
        <p:spPr>
          <a:xfrm>
            <a:off x="1331640" y="2014969"/>
            <a:ext cx="6624736" cy="707886"/>
          </a:xfrm>
          <a:prstGeom prst="rect">
            <a:avLst/>
          </a:prstGeom>
        </p:spPr>
        <p:txBody>
          <a:bodyPr wrap="square">
            <a:spAutoFit/>
          </a:bodyPr>
          <a:lstStyle/>
          <a:p>
            <a:r>
              <a:rPr lang="es-CO" sz="2000" b="1" dirty="0" smtClean="0">
                <a:latin typeface="Arial" panose="020B0604020202020204" pitchFamily="34" charset="0"/>
                <a:cs typeface="Arial" panose="020B0604020202020204" pitchFamily="34" charset="0"/>
              </a:rPr>
              <a:t>¿Es una obligación presente como resultado de un suceso pasado?</a:t>
            </a:r>
            <a:endParaRPr lang="es-CO" sz="20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32856"/>
            <a:ext cx="237152" cy="426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582" y="3501009"/>
            <a:ext cx="266293" cy="50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4761148"/>
            <a:ext cx="266697" cy="54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ángulo 16"/>
          <p:cNvSpPr/>
          <p:nvPr/>
        </p:nvSpPr>
        <p:spPr>
          <a:xfrm>
            <a:off x="1331640" y="3356992"/>
            <a:ext cx="6624736" cy="707886"/>
          </a:xfrm>
          <a:prstGeom prst="rect">
            <a:avLst/>
          </a:prstGeom>
        </p:spPr>
        <p:txBody>
          <a:bodyPr wrap="square">
            <a:spAutoFit/>
          </a:bodyPr>
          <a:lstStyle/>
          <a:p>
            <a:r>
              <a:rPr lang="es-CO" sz="2000" b="1" dirty="0" smtClean="0">
                <a:latin typeface="Arial" panose="020B0604020202020204" pitchFamily="34" charset="0"/>
                <a:cs typeface="Arial" panose="020B0604020202020204" pitchFamily="34" charset="0"/>
              </a:rPr>
              <a:t>¿Es probable que la entidad tenga que desprenderse de recursos en el futuro?</a:t>
            </a:r>
            <a:endParaRPr lang="es-CO" sz="2000" b="1" dirty="0">
              <a:latin typeface="Arial" panose="020B0604020202020204" pitchFamily="34" charset="0"/>
              <a:cs typeface="Arial" panose="020B0604020202020204" pitchFamily="34" charset="0"/>
            </a:endParaRPr>
          </a:p>
        </p:txBody>
      </p:sp>
      <p:sp>
        <p:nvSpPr>
          <p:cNvPr id="9" name="Rectángulo 16"/>
          <p:cNvSpPr/>
          <p:nvPr/>
        </p:nvSpPr>
        <p:spPr>
          <a:xfrm>
            <a:off x="1331640" y="4665330"/>
            <a:ext cx="6624736" cy="707886"/>
          </a:xfrm>
          <a:prstGeom prst="rect">
            <a:avLst/>
          </a:prstGeom>
        </p:spPr>
        <p:txBody>
          <a:bodyPr wrap="square">
            <a:spAutoFit/>
          </a:bodyPr>
          <a:lstStyle/>
          <a:p>
            <a:r>
              <a:rPr lang="es-CO" sz="2000" b="1" dirty="0" smtClean="0">
                <a:latin typeface="Arial" panose="020B0604020202020204" pitchFamily="34" charset="0"/>
                <a:cs typeface="Arial" panose="020B0604020202020204" pitchFamily="34" charset="0"/>
              </a:rPr>
              <a:t>¿Puede hacerse una estimación fiable del importe de la obligación?</a:t>
            </a:r>
            <a:endParaRPr lang="es-CO" sz="2000" b="1" dirty="0">
              <a:latin typeface="Arial" panose="020B0604020202020204" pitchFamily="34" charset="0"/>
              <a:cs typeface="Arial" panose="020B0604020202020204" pitchFamily="34" charset="0"/>
            </a:endParaRPr>
          </a:p>
        </p:txBody>
      </p:sp>
      <p:pic>
        <p:nvPicPr>
          <p:cNvPr id="11" name="Picture 2" descr="http://www.kalsi.com.au/42-92-large/business-health-chec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5244" y="1988840"/>
            <a:ext cx="665228" cy="6652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kalsi.com.au/42-92-large/business-health-chec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5244" y="3267828"/>
            <a:ext cx="665228" cy="6652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kalsi.com.au/42-92-large/business-health-chec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400" y="4707988"/>
            <a:ext cx="665228" cy="665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862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80">
                                          <p:stCondLst>
                                            <p:cond delay="0"/>
                                          </p:stCondLst>
                                        </p:cTn>
                                        <p:tgtEl>
                                          <p:spTgt spid="17"/>
                                        </p:tgtEl>
                                      </p:cBhvr>
                                    </p:animEffect>
                                    <p:anim calcmode="lin" valueType="num">
                                      <p:cBhvr>
                                        <p:cTn id="2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9" dur="26">
                                          <p:stCondLst>
                                            <p:cond delay="650"/>
                                          </p:stCondLst>
                                        </p:cTn>
                                        <p:tgtEl>
                                          <p:spTgt spid="17"/>
                                        </p:tgtEl>
                                      </p:cBhvr>
                                      <p:to x="100000" y="60000"/>
                                    </p:animScale>
                                    <p:animScale>
                                      <p:cBhvr>
                                        <p:cTn id="30" dur="166" decel="50000">
                                          <p:stCondLst>
                                            <p:cond delay="676"/>
                                          </p:stCondLst>
                                        </p:cTn>
                                        <p:tgtEl>
                                          <p:spTgt spid="17"/>
                                        </p:tgtEl>
                                      </p:cBhvr>
                                      <p:to x="100000" y="100000"/>
                                    </p:animScale>
                                    <p:animScale>
                                      <p:cBhvr>
                                        <p:cTn id="31" dur="26">
                                          <p:stCondLst>
                                            <p:cond delay="1312"/>
                                          </p:stCondLst>
                                        </p:cTn>
                                        <p:tgtEl>
                                          <p:spTgt spid="17"/>
                                        </p:tgtEl>
                                      </p:cBhvr>
                                      <p:to x="100000" y="80000"/>
                                    </p:animScale>
                                    <p:animScale>
                                      <p:cBhvr>
                                        <p:cTn id="32" dur="166" decel="50000">
                                          <p:stCondLst>
                                            <p:cond delay="1338"/>
                                          </p:stCondLst>
                                        </p:cTn>
                                        <p:tgtEl>
                                          <p:spTgt spid="17"/>
                                        </p:tgtEl>
                                      </p:cBhvr>
                                      <p:to x="100000" y="100000"/>
                                    </p:animScale>
                                    <p:animScale>
                                      <p:cBhvr>
                                        <p:cTn id="33" dur="26">
                                          <p:stCondLst>
                                            <p:cond delay="1642"/>
                                          </p:stCondLst>
                                        </p:cTn>
                                        <p:tgtEl>
                                          <p:spTgt spid="17"/>
                                        </p:tgtEl>
                                      </p:cBhvr>
                                      <p:to x="100000" y="90000"/>
                                    </p:animScale>
                                    <p:animScale>
                                      <p:cBhvr>
                                        <p:cTn id="34" dur="166" decel="50000">
                                          <p:stCondLst>
                                            <p:cond delay="1668"/>
                                          </p:stCondLst>
                                        </p:cTn>
                                        <p:tgtEl>
                                          <p:spTgt spid="17"/>
                                        </p:tgtEl>
                                      </p:cBhvr>
                                      <p:to x="100000" y="100000"/>
                                    </p:animScale>
                                    <p:animScale>
                                      <p:cBhvr>
                                        <p:cTn id="35" dur="26">
                                          <p:stCondLst>
                                            <p:cond delay="1808"/>
                                          </p:stCondLst>
                                        </p:cTn>
                                        <p:tgtEl>
                                          <p:spTgt spid="17"/>
                                        </p:tgtEl>
                                      </p:cBhvr>
                                      <p:to x="100000" y="95000"/>
                                    </p:animScale>
                                    <p:animScale>
                                      <p:cBhvr>
                                        <p:cTn id="36" dur="166" decel="50000">
                                          <p:stCondLst>
                                            <p:cond delay="1834"/>
                                          </p:stCondLst>
                                        </p:cTn>
                                        <p:tgtEl>
                                          <p:spTgt spid="1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fltVal val="0"/>
                                          </p:val>
                                        </p:tav>
                                        <p:tav tm="100000">
                                          <p:val>
                                            <p:strVal val="#ppt_w"/>
                                          </p:val>
                                        </p:tav>
                                      </p:tavLst>
                                    </p:anim>
                                    <p:anim calcmode="lin" valueType="num">
                                      <p:cBhvr>
                                        <p:cTn id="42" dur="1000" fill="hold"/>
                                        <p:tgtEl>
                                          <p:spTgt spid="11"/>
                                        </p:tgtEl>
                                        <p:attrNameLst>
                                          <p:attrName>ppt_h</p:attrName>
                                        </p:attrNameLst>
                                      </p:cBhvr>
                                      <p:tavLst>
                                        <p:tav tm="0">
                                          <p:val>
                                            <p:fltVal val="0"/>
                                          </p:val>
                                        </p:tav>
                                        <p:tav tm="100000">
                                          <p:val>
                                            <p:strVal val="#ppt_h"/>
                                          </p:val>
                                        </p:tav>
                                      </p:tavLst>
                                    </p:anim>
                                    <p:anim calcmode="lin" valueType="num">
                                      <p:cBhvr>
                                        <p:cTn id="43" dur="1000" fill="hold"/>
                                        <p:tgtEl>
                                          <p:spTgt spid="11"/>
                                        </p:tgtEl>
                                        <p:attrNameLst>
                                          <p:attrName>style.rotation</p:attrName>
                                        </p:attrNameLst>
                                      </p:cBhvr>
                                      <p:tavLst>
                                        <p:tav tm="0">
                                          <p:val>
                                            <p:fltVal val="90"/>
                                          </p:val>
                                        </p:tav>
                                        <p:tav tm="100000">
                                          <p:val>
                                            <p:fltVal val="0"/>
                                          </p:val>
                                        </p:tav>
                                      </p:tavLst>
                                    </p:anim>
                                    <p:animEffect transition="in" filter="fade">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027"/>
                                        </p:tgtEl>
                                        <p:attrNameLst>
                                          <p:attrName>style.visibility</p:attrName>
                                        </p:attrNameLst>
                                      </p:cBhvr>
                                      <p:to>
                                        <p:strVal val="visible"/>
                                      </p:to>
                                    </p:set>
                                    <p:animEffect transition="in" filter="wipe(down)">
                                      <p:cBhvr>
                                        <p:cTn id="49" dur="580">
                                          <p:stCondLst>
                                            <p:cond delay="0"/>
                                          </p:stCondLst>
                                        </p:cTn>
                                        <p:tgtEl>
                                          <p:spTgt spid="1027"/>
                                        </p:tgtEl>
                                      </p:cBhvr>
                                    </p:animEffect>
                                    <p:anim calcmode="lin" valueType="num">
                                      <p:cBhvr>
                                        <p:cTn id="50"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55" dur="26">
                                          <p:stCondLst>
                                            <p:cond delay="650"/>
                                          </p:stCondLst>
                                        </p:cTn>
                                        <p:tgtEl>
                                          <p:spTgt spid="1027"/>
                                        </p:tgtEl>
                                      </p:cBhvr>
                                      <p:to x="100000" y="60000"/>
                                    </p:animScale>
                                    <p:animScale>
                                      <p:cBhvr>
                                        <p:cTn id="56" dur="166" decel="50000">
                                          <p:stCondLst>
                                            <p:cond delay="676"/>
                                          </p:stCondLst>
                                        </p:cTn>
                                        <p:tgtEl>
                                          <p:spTgt spid="1027"/>
                                        </p:tgtEl>
                                      </p:cBhvr>
                                      <p:to x="100000" y="100000"/>
                                    </p:animScale>
                                    <p:animScale>
                                      <p:cBhvr>
                                        <p:cTn id="57" dur="26">
                                          <p:stCondLst>
                                            <p:cond delay="1312"/>
                                          </p:stCondLst>
                                        </p:cTn>
                                        <p:tgtEl>
                                          <p:spTgt spid="1027"/>
                                        </p:tgtEl>
                                      </p:cBhvr>
                                      <p:to x="100000" y="80000"/>
                                    </p:animScale>
                                    <p:animScale>
                                      <p:cBhvr>
                                        <p:cTn id="58" dur="166" decel="50000">
                                          <p:stCondLst>
                                            <p:cond delay="1338"/>
                                          </p:stCondLst>
                                        </p:cTn>
                                        <p:tgtEl>
                                          <p:spTgt spid="1027"/>
                                        </p:tgtEl>
                                      </p:cBhvr>
                                      <p:to x="100000" y="100000"/>
                                    </p:animScale>
                                    <p:animScale>
                                      <p:cBhvr>
                                        <p:cTn id="59" dur="26">
                                          <p:stCondLst>
                                            <p:cond delay="1642"/>
                                          </p:stCondLst>
                                        </p:cTn>
                                        <p:tgtEl>
                                          <p:spTgt spid="1027"/>
                                        </p:tgtEl>
                                      </p:cBhvr>
                                      <p:to x="100000" y="90000"/>
                                    </p:animScale>
                                    <p:animScale>
                                      <p:cBhvr>
                                        <p:cTn id="60" dur="166" decel="50000">
                                          <p:stCondLst>
                                            <p:cond delay="1668"/>
                                          </p:stCondLst>
                                        </p:cTn>
                                        <p:tgtEl>
                                          <p:spTgt spid="1027"/>
                                        </p:tgtEl>
                                      </p:cBhvr>
                                      <p:to x="100000" y="100000"/>
                                    </p:animScale>
                                    <p:animScale>
                                      <p:cBhvr>
                                        <p:cTn id="61" dur="26">
                                          <p:stCondLst>
                                            <p:cond delay="1808"/>
                                          </p:stCondLst>
                                        </p:cTn>
                                        <p:tgtEl>
                                          <p:spTgt spid="1027"/>
                                        </p:tgtEl>
                                      </p:cBhvr>
                                      <p:to x="100000" y="95000"/>
                                    </p:animScale>
                                    <p:animScale>
                                      <p:cBhvr>
                                        <p:cTn id="62" dur="166" decel="50000">
                                          <p:stCondLst>
                                            <p:cond delay="1834"/>
                                          </p:stCondLst>
                                        </p:cTn>
                                        <p:tgtEl>
                                          <p:spTgt spid="1027"/>
                                        </p:tgtEl>
                                      </p:cBhvr>
                                      <p:to x="100000" y="100000"/>
                                    </p:animScale>
                                  </p:childTnLst>
                                </p:cTn>
                              </p:par>
                              <p:par>
                                <p:cTn id="63" presetID="26"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down)">
                                      <p:cBhvr>
                                        <p:cTn id="65" dur="580">
                                          <p:stCondLst>
                                            <p:cond delay="0"/>
                                          </p:stCondLst>
                                        </p:cTn>
                                        <p:tgtEl>
                                          <p:spTgt spid="8"/>
                                        </p:tgtEl>
                                      </p:cBhvr>
                                    </p:animEffect>
                                    <p:anim calcmode="lin" valueType="num">
                                      <p:cBhvr>
                                        <p:cTn id="6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1" dur="26">
                                          <p:stCondLst>
                                            <p:cond delay="650"/>
                                          </p:stCondLst>
                                        </p:cTn>
                                        <p:tgtEl>
                                          <p:spTgt spid="8"/>
                                        </p:tgtEl>
                                      </p:cBhvr>
                                      <p:to x="100000" y="60000"/>
                                    </p:animScale>
                                    <p:animScale>
                                      <p:cBhvr>
                                        <p:cTn id="72" dur="166" decel="50000">
                                          <p:stCondLst>
                                            <p:cond delay="676"/>
                                          </p:stCondLst>
                                        </p:cTn>
                                        <p:tgtEl>
                                          <p:spTgt spid="8"/>
                                        </p:tgtEl>
                                      </p:cBhvr>
                                      <p:to x="100000" y="100000"/>
                                    </p:animScale>
                                    <p:animScale>
                                      <p:cBhvr>
                                        <p:cTn id="73" dur="26">
                                          <p:stCondLst>
                                            <p:cond delay="1312"/>
                                          </p:stCondLst>
                                        </p:cTn>
                                        <p:tgtEl>
                                          <p:spTgt spid="8"/>
                                        </p:tgtEl>
                                      </p:cBhvr>
                                      <p:to x="100000" y="80000"/>
                                    </p:animScale>
                                    <p:animScale>
                                      <p:cBhvr>
                                        <p:cTn id="74" dur="166" decel="50000">
                                          <p:stCondLst>
                                            <p:cond delay="1338"/>
                                          </p:stCondLst>
                                        </p:cTn>
                                        <p:tgtEl>
                                          <p:spTgt spid="8"/>
                                        </p:tgtEl>
                                      </p:cBhvr>
                                      <p:to x="100000" y="100000"/>
                                    </p:animScale>
                                    <p:animScale>
                                      <p:cBhvr>
                                        <p:cTn id="75" dur="26">
                                          <p:stCondLst>
                                            <p:cond delay="1642"/>
                                          </p:stCondLst>
                                        </p:cTn>
                                        <p:tgtEl>
                                          <p:spTgt spid="8"/>
                                        </p:tgtEl>
                                      </p:cBhvr>
                                      <p:to x="100000" y="90000"/>
                                    </p:animScale>
                                    <p:animScale>
                                      <p:cBhvr>
                                        <p:cTn id="76" dur="166" decel="50000">
                                          <p:stCondLst>
                                            <p:cond delay="1668"/>
                                          </p:stCondLst>
                                        </p:cTn>
                                        <p:tgtEl>
                                          <p:spTgt spid="8"/>
                                        </p:tgtEl>
                                      </p:cBhvr>
                                      <p:to x="100000" y="100000"/>
                                    </p:animScale>
                                    <p:animScale>
                                      <p:cBhvr>
                                        <p:cTn id="77" dur="26">
                                          <p:stCondLst>
                                            <p:cond delay="1808"/>
                                          </p:stCondLst>
                                        </p:cTn>
                                        <p:tgtEl>
                                          <p:spTgt spid="8"/>
                                        </p:tgtEl>
                                      </p:cBhvr>
                                      <p:to x="100000" y="95000"/>
                                    </p:animScale>
                                    <p:animScale>
                                      <p:cBhvr>
                                        <p:cTn id="78" dur="166" decel="50000">
                                          <p:stCondLst>
                                            <p:cond delay="1834"/>
                                          </p:stCondLst>
                                        </p:cTn>
                                        <p:tgtEl>
                                          <p:spTgt spid="8"/>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1000" fill="hold"/>
                                        <p:tgtEl>
                                          <p:spTgt spid="12"/>
                                        </p:tgtEl>
                                        <p:attrNameLst>
                                          <p:attrName>ppt_w</p:attrName>
                                        </p:attrNameLst>
                                      </p:cBhvr>
                                      <p:tavLst>
                                        <p:tav tm="0">
                                          <p:val>
                                            <p:fltVal val="0"/>
                                          </p:val>
                                        </p:tav>
                                        <p:tav tm="100000">
                                          <p:val>
                                            <p:strVal val="#ppt_w"/>
                                          </p:val>
                                        </p:tav>
                                      </p:tavLst>
                                    </p:anim>
                                    <p:anim calcmode="lin" valueType="num">
                                      <p:cBhvr>
                                        <p:cTn id="84" dur="1000" fill="hold"/>
                                        <p:tgtEl>
                                          <p:spTgt spid="12"/>
                                        </p:tgtEl>
                                        <p:attrNameLst>
                                          <p:attrName>ppt_h</p:attrName>
                                        </p:attrNameLst>
                                      </p:cBhvr>
                                      <p:tavLst>
                                        <p:tav tm="0">
                                          <p:val>
                                            <p:fltVal val="0"/>
                                          </p:val>
                                        </p:tav>
                                        <p:tav tm="100000">
                                          <p:val>
                                            <p:strVal val="#ppt_h"/>
                                          </p:val>
                                        </p:tav>
                                      </p:tavLst>
                                    </p:anim>
                                    <p:anim calcmode="lin" valueType="num">
                                      <p:cBhvr>
                                        <p:cTn id="85" dur="1000" fill="hold"/>
                                        <p:tgtEl>
                                          <p:spTgt spid="12"/>
                                        </p:tgtEl>
                                        <p:attrNameLst>
                                          <p:attrName>style.rotation</p:attrName>
                                        </p:attrNameLst>
                                      </p:cBhvr>
                                      <p:tavLst>
                                        <p:tav tm="0">
                                          <p:val>
                                            <p:fltVal val="90"/>
                                          </p:val>
                                        </p:tav>
                                        <p:tav tm="100000">
                                          <p:val>
                                            <p:fltVal val="0"/>
                                          </p:val>
                                        </p:tav>
                                      </p:tavLst>
                                    </p:anim>
                                    <p:animEffect transition="in" filter="fade">
                                      <p:cBhvr>
                                        <p:cTn id="86" dur="10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1028"/>
                                        </p:tgtEl>
                                        <p:attrNameLst>
                                          <p:attrName>style.visibility</p:attrName>
                                        </p:attrNameLst>
                                      </p:cBhvr>
                                      <p:to>
                                        <p:strVal val="visible"/>
                                      </p:to>
                                    </p:set>
                                    <p:animEffect transition="in" filter="wipe(down)">
                                      <p:cBhvr>
                                        <p:cTn id="91" dur="580">
                                          <p:stCondLst>
                                            <p:cond delay="0"/>
                                          </p:stCondLst>
                                        </p:cTn>
                                        <p:tgtEl>
                                          <p:spTgt spid="1028"/>
                                        </p:tgtEl>
                                      </p:cBhvr>
                                    </p:animEffect>
                                    <p:anim calcmode="lin" valueType="num">
                                      <p:cBhvr>
                                        <p:cTn id="92"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97" dur="26">
                                          <p:stCondLst>
                                            <p:cond delay="650"/>
                                          </p:stCondLst>
                                        </p:cTn>
                                        <p:tgtEl>
                                          <p:spTgt spid="1028"/>
                                        </p:tgtEl>
                                      </p:cBhvr>
                                      <p:to x="100000" y="60000"/>
                                    </p:animScale>
                                    <p:animScale>
                                      <p:cBhvr>
                                        <p:cTn id="98" dur="166" decel="50000">
                                          <p:stCondLst>
                                            <p:cond delay="676"/>
                                          </p:stCondLst>
                                        </p:cTn>
                                        <p:tgtEl>
                                          <p:spTgt spid="1028"/>
                                        </p:tgtEl>
                                      </p:cBhvr>
                                      <p:to x="100000" y="100000"/>
                                    </p:animScale>
                                    <p:animScale>
                                      <p:cBhvr>
                                        <p:cTn id="99" dur="26">
                                          <p:stCondLst>
                                            <p:cond delay="1312"/>
                                          </p:stCondLst>
                                        </p:cTn>
                                        <p:tgtEl>
                                          <p:spTgt spid="1028"/>
                                        </p:tgtEl>
                                      </p:cBhvr>
                                      <p:to x="100000" y="80000"/>
                                    </p:animScale>
                                    <p:animScale>
                                      <p:cBhvr>
                                        <p:cTn id="100" dur="166" decel="50000">
                                          <p:stCondLst>
                                            <p:cond delay="1338"/>
                                          </p:stCondLst>
                                        </p:cTn>
                                        <p:tgtEl>
                                          <p:spTgt spid="1028"/>
                                        </p:tgtEl>
                                      </p:cBhvr>
                                      <p:to x="100000" y="100000"/>
                                    </p:animScale>
                                    <p:animScale>
                                      <p:cBhvr>
                                        <p:cTn id="101" dur="26">
                                          <p:stCondLst>
                                            <p:cond delay="1642"/>
                                          </p:stCondLst>
                                        </p:cTn>
                                        <p:tgtEl>
                                          <p:spTgt spid="1028"/>
                                        </p:tgtEl>
                                      </p:cBhvr>
                                      <p:to x="100000" y="90000"/>
                                    </p:animScale>
                                    <p:animScale>
                                      <p:cBhvr>
                                        <p:cTn id="102" dur="166" decel="50000">
                                          <p:stCondLst>
                                            <p:cond delay="1668"/>
                                          </p:stCondLst>
                                        </p:cTn>
                                        <p:tgtEl>
                                          <p:spTgt spid="1028"/>
                                        </p:tgtEl>
                                      </p:cBhvr>
                                      <p:to x="100000" y="100000"/>
                                    </p:animScale>
                                    <p:animScale>
                                      <p:cBhvr>
                                        <p:cTn id="103" dur="26">
                                          <p:stCondLst>
                                            <p:cond delay="1808"/>
                                          </p:stCondLst>
                                        </p:cTn>
                                        <p:tgtEl>
                                          <p:spTgt spid="1028"/>
                                        </p:tgtEl>
                                      </p:cBhvr>
                                      <p:to x="100000" y="95000"/>
                                    </p:animScale>
                                    <p:animScale>
                                      <p:cBhvr>
                                        <p:cTn id="104" dur="166" decel="50000">
                                          <p:stCondLst>
                                            <p:cond delay="1834"/>
                                          </p:stCondLst>
                                        </p:cTn>
                                        <p:tgtEl>
                                          <p:spTgt spid="1028"/>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wipe(down)">
                                      <p:cBhvr>
                                        <p:cTn id="107" dur="580">
                                          <p:stCondLst>
                                            <p:cond delay="0"/>
                                          </p:stCondLst>
                                        </p:cTn>
                                        <p:tgtEl>
                                          <p:spTgt spid="9"/>
                                        </p:tgtEl>
                                      </p:cBhvr>
                                    </p:animEffect>
                                    <p:anim calcmode="lin" valueType="num">
                                      <p:cBhvr>
                                        <p:cTn id="10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13" dur="26">
                                          <p:stCondLst>
                                            <p:cond delay="650"/>
                                          </p:stCondLst>
                                        </p:cTn>
                                        <p:tgtEl>
                                          <p:spTgt spid="9"/>
                                        </p:tgtEl>
                                      </p:cBhvr>
                                      <p:to x="100000" y="60000"/>
                                    </p:animScale>
                                    <p:animScale>
                                      <p:cBhvr>
                                        <p:cTn id="114" dur="166" decel="50000">
                                          <p:stCondLst>
                                            <p:cond delay="676"/>
                                          </p:stCondLst>
                                        </p:cTn>
                                        <p:tgtEl>
                                          <p:spTgt spid="9"/>
                                        </p:tgtEl>
                                      </p:cBhvr>
                                      <p:to x="100000" y="100000"/>
                                    </p:animScale>
                                    <p:animScale>
                                      <p:cBhvr>
                                        <p:cTn id="115" dur="26">
                                          <p:stCondLst>
                                            <p:cond delay="1312"/>
                                          </p:stCondLst>
                                        </p:cTn>
                                        <p:tgtEl>
                                          <p:spTgt spid="9"/>
                                        </p:tgtEl>
                                      </p:cBhvr>
                                      <p:to x="100000" y="80000"/>
                                    </p:animScale>
                                    <p:animScale>
                                      <p:cBhvr>
                                        <p:cTn id="116" dur="166" decel="50000">
                                          <p:stCondLst>
                                            <p:cond delay="1338"/>
                                          </p:stCondLst>
                                        </p:cTn>
                                        <p:tgtEl>
                                          <p:spTgt spid="9"/>
                                        </p:tgtEl>
                                      </p:cBhvr>
                                      <p:to x="100000" y="100000"/>
                                    </p:animScale>
                                    <p:animScale>
                                      <p:cBhvr>
                                        <p:cTn id="117" dur="26">
                                          <p:stCondLst>
                                            <p:cond delay="1642"/>
                                          </p:stCondLst>
                                        </p:cTn>
                                        <p:tgtEl>
                                          <p:spTgt spid="9"/>
                                        </p:tgtEl>
                                      </p:cBhvr>
                                      <p:to x="100000" y="90000"/>
                                    </p:animScale>
                                    <p:animScale>
                                      <p:cBhvr>
                                        <p:cTn id="118" dur="166" decel="50000">
                                          <p:stCondLst>
                                            <p:cond delay="1668"/>
                                          </p:stCondLst>
                                        </p:cTn>
                                        <p:tgtEl>
                                          <p:spTgt spid="9"/>
                                        </p:tgtEl>
                                      </p:cBhvr>
                                      <p:to x="100000" y="100000"/>
                                    </p:animScale>
                                    <p:animScale>
                                      <p:cBhvr>
                                        <p:cTn id="119" dur="26">
                                          <p:stCondLst>
                                            <p:cond delay="1808"/>
                                          </p:stCondLst>
                                        </p:cTn>
                                        <p:tgtEl>
                                          <p:spTgt spid="9"/>
                                        </p:tgtEl>
                                      </p:cBhvr>
                                      <p:to x="100000" y="95000"/>
                                    </p:animScale>
                                    <p:animScale>
                                      <p:cBhvr>
                                        <p:cTn id="120" dur="166" decel="50000">
                                          <p:stCondLst>
                                            <p:cond delay="1834"/>
                                          </p:stCondLst>
                                        </p:cTn>
                                        <p:tgtEl>
                                          <p:spTgt spid="9"/>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31" presetClass="entr" presetSubtype="0" fill="hold" nodeType="click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1000" fill="hold"/>
                                        <p:tgtEl>
                                          <p:spTgt spid="13"/>
                                        </p:tgtEl>
                                        <p:attrNameLst>
                                          <p:attrName>ppt_w</p:attrName>
                                        </p:attrNameLst>
                                      </p:cBhvr>
                                      <p:tavLst>
                                        <p:tav tm="0">
                                          <p:val>
                                            <p:fltVal val="0"/>
                                          </p:val>
                                        </p:tav>
                                        <p:tav tm="100000">
                                          <p:val>
                                            <p:strVal val="#ppt_w"/>
                                          </p:val>
                                        </p:tav>
                                      </p:tavLst>
                                    </p:anim>
                                    <p:anim calcmode="lin" valueType="num">
                                      <p:cBhvr>
                                        <p:cTn id="126" dur="1000" fill="hold"/>
                                        <p:tgtEl>
                                          <p:spTgt spid="13"/>
                                        </p:tgtEl>
                                        <p:attrNameLst>
                                          <p:attrName>ppt_h</p:attrName>
                                        </p:attrNameLst>
                                      </p:cBhvr>
                                      <p:tavLst>
                                        <p:tav tm="0">
                                          <p:val>
                                            <p:fltVal val="0"/>
                                          </p:val>
                                        </p:tav>
                                        <p:tav tm="100000">
                                          <p:val>
                                            <p:strVal val="#ppt_h"/>
                                          </p:val>
                                        </p:tav>
                                      </p:tavLst>
                                    </p:anim>
                                    <p:anim calcmode="lin" valueType="num">
                                      <p:cBhvr>
                                        <p:cTn id="127" dur="1000" fill="hold"/>
                                        <p:tgtEl>
                                          <p:spTgt spid="13"/>
                                        </p:tgtEl>
                                        <p:attrNameLst>
                                          <p:attrName>style.rotation</p:attrName>
                                        </p:attrNameLst>
                                      </p:cBhvr>
                                      <p:tavLst>
                                        <p:tav tm="0">
                                          <p:val>
                                            <p:fltVal val="90"/>
                                          </p:val>
                                        </p:tav>
                                        <p:tav tm="100000">
                                          <p:val>
                                            <p:fltVal val="0"/>
                                          </p:val>
                                        </p:tav>
                                      </p:tavLst>
                                    </p:anim>
                                    <p:animEffect transition="in" filter="fade">
                                      <p:cBhvr>
                                        <p:cTn id="1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99592" y="119534"/>
            <a:ext cx="7884368" cy="1077218"/>
          </a:xfrm>
          <a:prstGeom prst="rect">
            <a:avLst/>
          </a:prstGeom>
        </p:spPr>
        <p:txBody>
          <a:bodyPr wrap="square" anchor="ctr">
            <a:spAutoFit/>
          </a:bodyPr>
          <a:lstStyle/>
          <a:p>
            <a:pPr algn="ctr"/>
            <a:r>
              <a:rPr lang="es-MX" sz="3200" b="1" dirty="0" smtClean="0"/>
              <a:t>Alternativas de contabilización del impuesto a la riqueza</a:t>
            </a:r>
            <a:endParaRPr lang="es-CO" sz="3200" dirty="0"/>
          </a:p>
        </p:txBody>
      </p:sp>
      <p:sp>
        <p:nvSpPr>
          <p:cNvPr id="6" name="Rectángulo 4"/>
          <p:cNvSpPr/>
          <p:nvPr/>
        </p:nvSpPr>
        <p:spPr>
          <a:xfrm>
            <a:off x="1907704" y="1414941"/>
            <a:ext cx="7120408" cy="707886"/>
          </a:xfrm>
          <a:prstGeom prst="rect">
            <a:avLst/>
          </a:prstGeom>
        </p:spPr>
        <p:txBody>
          <a:bodyPr wrap="square" anchor="ctr">
            <a:spAutoFit/>
          </a:bodyPr>
          <a:lstStyle/>
          <a:p>
            <a:r>
              <a:rPr lang="es-CO" sz="2000" dirty="0" smtClean="0">
                <a:latin typeface="Arial" pitchFamily="34" charset="0"/>
                <a:cs typeface="Arial" pitchFamily="34" charset="0"/>
              </a:rPr>
              <a:t>Reconocer el 100% del impuesto en el 2015 como un pasivo, registrándolo contra el estado de resultados.</a:t>
            </a:r>
            <a:endParaRPr lang="es-CO" sz="2000" dirty="0">
              <a:latin typeface="Arial" pitchFamily="34" charset="0"/>
              <a:cs typeface="Arial" pitchFamily="34" charset="0"/>
            </a:endParaRPr>
          </a:p>
        </p:txBody>
      </p:sp>
      <p:pic>
        <p:nvPicPr>
          <p:cNvPr id="7" name="Picture 2" descr="http://www.kalsi.com.au/42-92-large/business-health-che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12776"/>
            <a:ext cx="504056" cy="504056"/>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4"/>
          <p:cNvSpPr/>
          <p:nvPr/>
        </p:nvSpPr>
        <p:spPr>
          <a:xfrm>
            <a:off x="1907704" y="2423053"/>
            <a:ext cx="7120408" cy="707886"/>
          </a:xfrm>
          <a:prstGeom prst="rect">
            <a:avLst/>
          </a:prstGeom>
        </p:spPr>
        <p:txBody>
          <a:bodyPr wrap="square" anchor="ctr">
            <a:spAutoFit/>
          </a:bodyPr>
          <a:lstStyle/>
          <a:p>
            <a:r>
              <a:rPr lang="es-CO" sz="2000" dirty="0" smtClean="0">
                <a:latin typeface="Arial" pitchFamily="34" charset="0"/>
                <a:cs typeface="Arial" pitchFamily="34" charset="0"/>
              </a:rPr>
              <a:t>Contabilizar el 100% del impuesto en el 2015 como un pasivo, pero contra reservas patrimoniales.</a:t>
            </a:r>
            <a:endParaRPr lang="es-CO" sz="2000" dirty="0">
              <a:latin typeface="Arial" pitchFamily="34" charset="0"/>
              <a:cs typeface="Arial" pitchFamily="34" charset="0"/>
            </a:endParaRPr>
          </a:p>
        </p:txBody>
      </p:sp>
      <p:pic>
        <p:nvPicPr>
          <p:cNvPr id="9" name="Picture 2" descr="http://www.kalsi.com.au/42-92-large/business-health-che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420888"/>
            <a:ext cx="504056" cy="504056"/>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4"/>
          <p:cNvSpPr/>
          <p:nvPr/>
        </p:nvSpPr>
        <p:spPr>
          <a:xfrm>
            <a:off x="1907704" y="3565465"/>
            <a:ext cx="7120408" cy="1015663"/>
          </a:xfrm>
          <a:prstGeom prst="rect">
            <a:avLst/>
          </a:prstGeom>
        </p:spPr>
        <p:txBody>
          <a:bodyPr wrap="square" anchor="ctr">
            <a:spAutoFit/>
          </a:bodyPr>
          <a:lstStyle/>
          <a:p>
            <a:r>
              <a:rPr lang="es-CO" sz="2000" dirty="0" smtClean="0">
                <a:latin typeface="Arial" pitchFamily="34" charset="0"/>
                <a:cs typeface="Arial" pitchFamily="34" charset="0"/>
              </a:rPr>
              <a:t>Contabilizar el impuesto como pasivo en cada uno de los años 2015, 2016, 2017 y 2018, contra pérdidas y ganancias del mismo año.</a:t>
            </a:r>
            <a:endParaRPr lang="es-CO" sz="2000" dirty="0">
              <a:latin typeface="Arial" pitchFamily="34" charset="0"/>
              <a:cs typeface="Arial" pitchFamily="34" charset="0"/>
            </a:endParaRPr>
          </a:p>
        </p:txBody>
      </p:sp>
      <p:pic>
        <p:nvPicPr>
          <p:cNvPr id="12" name="Picture 2" descr="http://www.kalsi.com.au/42-92-large/business-health-che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717188"/>
            <a:ext cx="504056" cy="504056"/>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4"/>
          <p:cNvSpPr/>
          <p:nvPr/>
        </p:nvSpPr>
        <p:spPr>
          <a:xfrm>
            <a:off x="1907704" y="5087505"/>
            <a:ext cx="7120408" cy="707886"/>
          </a:xfrm>
          <a:prstGeom prst="rect">
            <a:avLst/>
          </a:prstGeom>
        </p:spPr>
        <p:txBody>
          <a:bodyPr wrap="square" anchor="ctr">
            <a:spAutoFit/>
          </a:bodyPr>
          <a:lstStyle/>
          <a:p>
            <a:r>
              <a:rPr lang="es-CO" sz="2000" dirty="0" smtClean="0">
                <a:latin typeface="Arial" pitchFamily="34" charset="0"/>
                <a:cs typeface="Arial" pitchFamily="34" charset="0"/>
              </a:rPr>
              <a:t>Reconocer el impuesto como pasivo en cada uno de los años 2015, 2016, 2017 y 2018, contra las reservas patrimoniales.</a:t>
            </a:r>
            <a:endParaRPr lang="es-CO" sz="2000" dirty="0">
              <a:latin typeface="Arial" pitchFamily="34" charset="0"/>
              <a:cs typeface="Arial" pitchFamily="34" charset="0"/>
            </a:endParaRPr>
          </a:p>
        </p:txBody>
      </p:sp>
      <p:pic>
        <p:nvPicPr>
          <p:cNvPr id="14" name="Picture 2" descr="http://www.kalsi.com.au/42-92-large/business-health-che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5085340"/>
            <a:ext cx="504056" cy="5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175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80">
                                          <p:stCondLst>
                                            <p:cond delay="0"/>
                                          </p:stCondLst>
                                        </p:cTn>
                                        <p:tgtEl>
                                          <p:spTgt spid="8"/>
                                        </p:tgtEl>
                                      </p:cBhvr>
                                    </p:animEffect>
                                    <p:anim calcmode="lin" valueType="num">
                                      <p:cBhvr>
                                        <p:cTn id="5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3" dur="26">
                                          <p:stCondLst>
                                            <p:cond delay="650"/>
                                          </p:stCondLst>
                                        </p:cTn>
                                        <p:tgtEl>
                                          <p:spTgt spid="8"/>
                                        </p:tgtEl>
                                      </p:cBhvr>
                                      <p:to x="100000" y="60000"/>
                                    </p:animScale>
                                    <p:animScale>
                                      <p:cBhvr>
                                        <p:cTn id="64" dur="166" decel="50000">
                                          <p:stCondLst>
                                            <p:cond delay="676"/>
                                          </p:stCondLst>
                                        </p:cTn>
                                        <p:tgtEl>
                                          <p:spTgt spid="8"/>
                                        </p:tgtEl>
                                      </p:cBhvr>
                                      <p:to x="100000" y="100000"/>
                                    </p:animScale>
                                    <p:animScale>
                                      <p:cBhvr>
                                        <p:cTn id="65" dur="26">
                                          <p:stCondLst>
                                            <p:cond delay="1312"/>
                                          </p:stCondLst>
                                        </p:cTn>
                                        <p:tgtEl>
                                          <p:spTgt spid="8"/>
                                        </p:tgtEl>
                                      </p:cBhvr>
                                      <p:to x="100000" y="80000"/>
                                    </p:animScale>
                                    <p:animScale>
                                      <p:cBhvr>
                                        <p:cTn id="66" dur="166" decel="50000">
                                          <p:stCondLst>
                                            <p:cond delay="1338"/>
                                          </p:stCondLst>
                                        </p:cTn>
                                        <p:tgtEl>
                                          <p:spTgt spid="8"/>
                                        </p:tgtEl>
                                      </p:cBhvr>
                                      <p:to x="100000" y="100000"/>
                                    </p:animScale>
                                    <p:animScale>
                                      <p:cBhvr>
                                        <p:cTn id="67" dur="26">
                                          <p:stCondLst>
                                            <p:cond delay="1642"/>
                                          </p:stCondLst>
                                        </p:cTn>
                                        <p:tgtEl>
                                          <p:spTgt spid="8"/>
                                        </p:tgtEl>
                                      </p:cBhvr>
                                      <p:to x="100000" y="90000"/>
                                    </p:animScale>
                                    <p:animScale>
                                      <p:cBhvr>
                                        <p:cTn id="68" dur="166" decel="50000">
                                          <p:stCondLst>
                                            <p:cond delay="1668"/>
                                          </p:stCondLst>
                                        </p:cTn>
                                        <p:tgtEl>
                                          <p:spTgt spid="8"/>
                                        </p:tgtEl>
                                      </p:cBhvr>
                                      <p:to x="100000" y="100000"/>
                                    </p:animScale>
                                    <p:animScale>
                                      <p:cBhvr>
                                        <p:cTn id="69" dur="26">
                                          <p:stCondLst>
                                            <p:cond delay="1808"/>
                                          </p:stCondLst>
                                        </p:cTn>
                                        <p:tgtEl>
                                          <p:spTgt spid="8"/>
                                        </p:tgtEl>
                                      </p:cBhvr>
                                      <p:to x="100000" y="95000"/>
                                    </p:animScale>
                                    <p:animScale>
                                      <p:cBhvr>
                                        <p:cTn id="70" dur="166" decel="50000">
                                          <p:stCondLst>
                                            <p:cond delay="1834"/>
                                          </p:stCondLst>
                                        </p:cTn>
                                        <p:tgtEl>
                                          <p:spTgt spid="8"/>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80">
                                          <p:stCondLst>
                                            <p:cond delay="0"/>
                                          </p:stCondLst>
                                        </p:cTn>
                                        <p:tgtEl>
                                          <p:spTgt spid="12"/>
                                        </p:tgtEl>
                                      </p:cBhvr>
                                    </p:animEffect>
                                    <p:anim calcmode="lin" valueType="num">
                                      <p:cBhvr>
                                        <p:cTn id="7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1" dur="26">
                                          <p:stCondLst>
                                            <p:cond delay="650"/>
                                          </p:stCondLst>
                                        </p:cTn>
                                        <p:tgtEl>
                                          <p:spTgt spid="12"/>
                                        </p:tgtEl>
                                      </p:cBhvr>
                                      <p:to x="100000" y="60000"/>
                                    </p:animScale>
                                    <p:animScale>
                                      <p:cBhvr>
                                        <p:cTn id="82" dur="166" decel="50000">
                                          <p:stCondLst>
                                            <p:cond delay="676"/>
                                          </p:stCondLst>
                                        </p:cTn>
                                        <p:tgtEl>
                                          <p:spTgt spid="12"/>
                                        </p:tgtEl>
                                      </p:cBhvr>
                                      <p:to x="100000" y="100000"/>
                                    </p:animScale>
                                    <p:animScale>
                                      <p:cBhvr>
                                        <p:cTn id="83" dur="26">
                                          <p:stCondLst>
                                            <p:cond delay="1312"/>
                                          </p:stCondLst>
                                        </p:cTn>
                                        <p:tgtEl>
                                          <p:spTgt spid="12"/>
                                        </p:tgtEl>
                                      </p:cBhvr>
                                      <p:to x="100000" y="80000"/>
                                    </p:animScale>
                                    <p:animScale>
                                      <p:cBhvr>
                                        <p:cTn id="84" dur="166" decel="50000">
                                          <p:stCondLst>
                                            <p:cond delay="1338"/>
                                          </p:stCondLst>
                                        </p:cTn>
                                        <p:tgtEl>
                                          <p:spTgt spid="12"/>
                                        </p:tgtEl>
                                      </p:cBhvr>
                                      <p:to x="100000" y="100000"/>
                                    </p:animScale>
                                    <p:animScale>
                                      <p:cBhvr>
                                        <p:cTn id="85" dur="26">
                                          <p:stCondLst>
                                            <p:cond delay="1642"/>
                                          </p:stCondLst>
                                        </p:cTn>
                                        <p:tgtEl>
                                          <p:spTgt spid="12"/>
                                        </p:tgtEl>
                                      </p:cBhvr>
                                      <p:to x="100000" y="90000"/>
                                    </p:animScale>
                                    <p:animScale>
                                      <p:cBhvr>
                                        <p:cTn id="86" dur="166" decel="50000">
                                          <p:stCondLst>
                                            <p:cond delay="1668"/>
                                          </p:stCondLst>
                                        </p:cTn>
                                        <p:tgtEl>
                                          <p:spTgt spid="12"/>
                                        </p:tgtEl>
                                      </p:cBhvr>
                                      <p:to x="100000" y="100000"/>
                                    </p:animScale>
                                    <p:animScale>
                                      <p:cBhvr>
                                        <p:cTn id="87" dur="26">
                                          <p:stCondLst>
                                            <p:cond delay="1808"/>
                                          </p:stCondLst>
                                        </p:cTn>
                                        <p:tgtEl>
                                          <p:spTgt spid="12"/>
                                        </p:tgtEl>
                                      </p:cBhvr>
                                      <p:to x="100000" y="95000"/>
                                    </p:animScale>
                                    <p:animScale>
                                      <p:cBhvr>
                                        <p:cTn id="88" dur="166" decel="50000">
                                          <p:stCondLst>
                                            <p:cond delay="1834"/>
                                          </p:stCondLst>
                                        </p:cTn>
                                        <p:tgtEl>
                                          <p:spTgt spid="12"/>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down)">
                                      <p:cBhvr>
                                        <p:cTn id="91" dur="580">
                                          <p:stCondLst>
                                            <p:cond delay="0"/>
                                          </p:stCondLst>
                                        </p:cTn>
                                        <p:tgtEl>
                                          <p:spTgt spid="11"/>
                                        </p:tgtEl>
                                      </p:cBhvr>
                                    </p:animEffect>
                                    <p:anim calcmode="lin" valueType="num">
                                      <p:cBhvr>
                                        <p:cTn id="9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7" dur="26">
                                          <p:stCondLst>
                                            <p:cond delay="650"/>
                                          </p:stCondLst>
                                        </p:cTn>
                                        <p:tgtEl>
                                          <p:spTgt spid="11"/>
                                        </p:tgtEl>
                                      </p:cBhvr>
                                      <p:to x="100000" y="60000"/>
                                    </p:animScale>
                                    <p:animScale>
                                      <p:cBhvr>
                                        <p:cTn id="98" dur="166" decel="50000">
                                          <p:stCondLst>
                                            <p:cond delay="676"/>
                                          </p:stCondLst>
                                        </p:cTn>
                                        <p:tgtEl>
                                          <p:spTgt spid="11"/>
                                        </p:tgtEl>
                                      </p:cBhvr>
                                      <p:to x="100000" y="100000"/>
                                    </p:animScale>
                                    <p:animScale>
                                      <p:cBhvr>
                                        <p:cTn id="99" dur="26">
                                          <p:stCondLst>
                                            <p:cond delay="1312"/>
                                          </p:stCondLst>
                                        </p:cTn>
                                        <p:tgtEl>
                                          <p:spTgt spid="11"/>
                                        </p:tgtEl>
                                      </p:cBhvr>
                                      <p:to x="100000" y="80000"/>
                                    </p:animScale>
                                    <p:animScale>
                                      <p:cBhvr>
                                        <p:cTn id="100" dur="166" decel="50000">
                                          <p:stCondLst>
                                            <p:cond delay="1338"/>
                                          </p:stCondLst>
                                        </p:cTn>
                                        <p:tgtEl>
                                          <p:spTgt spid="11"/>
                                        </p:tgtEl>
                                      </p:cBhvr>
                                      <p:to x="100000" y="100000"/>
                                    </p:animScale>
                                    <p:animScale>
                                      <p:cBhvr>
                                        <p:cTn id="101" dur="26">
                                          <p:stCondLst>
                                            <p:cond delay="1642"/>
                                          </p:stCondLst>
                                        </p:cTn>
                                        <p:tgtEl>
                                          <p:spTgt spid="11"/>
                                        </p:tgtEl>
                                      </p:cBhvr>
                                      <p:to x="100000" y="90000"/>
                                    </p:animScale>
                                    <p:animScale>
                                      <p:cBhvr>
                                        <p:cTn id="102" dur="166" decel="50000">
                                          <p:stCondLst>
                                            <p:cond delay="1668"/>
                                          </p:stCondLst>
                                        </p:cTn>
                                        <p:tgtEl>
                                          <p:spTgt spid="11"/>
                                        </p:tgtEl>
                                      </p:cBhvr>
                                      <p:to x="100000" y="100000"/>
                                    </p:animScale>
                                    <p:animScale>
                                      <p:cBhvr>
                                        <p:cTn id="103" dur="26">
                                          <p:stCondLst>
                                            <p:cond delay="1808"/>
                                          </p:stCondLst>
                                        </p:cTn>
                                        <p:tgtEl>
                                          <p:spTgt spid="11"/>
                                        </p:tgtEl>
                                      </p:cBhvr>
                                      <p:to x="100000" y="95000"/>
                                    </p:animScale>
                                    <p:animScale>
                                      <p:cBhvr>
                                        <p:cTn id="104" dur="166" decel="50000">
                                          <p:stCondLst>
                                            <p:cond delay="1834"/>
                                          </p:stCondLst>
                                        </p:cTn>
                                        <p:tgtEl>
                                          <p:spTgt spid="11"/>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wipe(down)">
                                      <p:cBhvr>
                                        <p:cTn id="109" dur="580">
                                          <p:stCondLst>
                                            <p:cond delay="0"/>
                                          </p:stCondLst>
                                        </p:cTn>
                                        <p:tgtEl>
                                          <p:spTgt spid="14"/>
                                        </p:tgtEl>
                                      </p:cBhvr>
                                    </p:animEffect>
                                    <p:anim calcmode="lin" valueType="num">
                                      <p:cBhvr>
                                        <p:cTn id="11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15" dur="26">
                                          <p:stCondLst>
                                            <p:cond delay="650"/>
                                          </p:stCondLst>
                                        </p:cTn>
                                        <p:tgtEl>
                                          <p:spTgt spid="14"/>
                                        </p:tgtEl>
                                      </p:cBhvr>
                                      <p:to x="100000" y="60000"/>
                                    </p:animScale>
                                    <p:animScale>
                                      <p:cBhvr>
                                        <p:cTn id="116" dur="166" decel="50000">
                                          <p:stCondLst>
                                            <p:cond delay="676"/>
                                          </p:stCondLst>
                                        </p:cTn>
                                        <p:tgtEl>
                                          <p:spTgt spid="14"/>
                                        </p:tgtEl>
                                      </p:cBhvr>
                                      <p:to x="100000" y="100000"/>
                                    </p:animScale>
                                    <p:animScale>
                                      <p:cBhvr>
                                        <p:cTn id="117" dur="26">
                                          <p:stCondLst>
                                            <p:cond delay="1312"/>
                                          </p:stCondLst>
                                        </p:cTn>
                                        <p:tgtEl>
                                          <p:spTgt spid="14"/>
                                        </p:tgtEl>
                                      </p:cBhvr>
                                      <p:to x="100000" y="80000"/>
                                    </p:animScale>
                                    <p:animScale>
                                      <p:cBhvr>
                                        <p:cTn id="118" dur="166" decel="50000">
                                          <p:stCondLst>
                                            <p:cond delay="1338"/>
                                          </p:stCondLst>
                                        </p:cTn>
                                        <p:tgtEl>
                                          <p:spTgt spid="14"/>
                                        </p:tgtEl>
                                      </p:cBhvr>
                                      <p:to x="100000" y="100000"/>
                                    </p:animScale>
                                    <p:animScale>
                                      <p:cBhvr>
                                        <p:cTn id="119" dur="26">
                                          <p:stCondLst>
                                            <p:cond delay="1642"/>
                                          </p:stCondLst>
                                        </p:cTn>
                                        <p:tgtEl>
                                          <p:spTgt spid="14"/>
                                        </p:tgtEl>
                                      </p:cBhvr>
                                      <p:to x="100000" y="90000"/>
                                    </p:animScale>
                                    <p:animScale>
                                      <p:cBhvr>
                                        <p:cTn id="120" dur="166" decel="50000">
                                          <p:stCondLst>
                                            <p:cond delay="1668"/>
                                          </p:stCondLst>
                                        </p:cTn>
                                        <p:tgtEl>
                                          <p:spTgt spid="14"/>
                                        </p:tgtEl>
                                      </p:cBhvr>
                                      <p:to x="100000" y="100000"/>
                                    </p:animScale>
                                    <p:animScale>
                                      <p:cBhvr>
                                        <p:cTn id="121" dur="26">
                                          <p:stCondLst>
                                            <p:cond delay="1808"/>
                                          </p:stCondLst>
                                        </p:cTn>
                                        <p:tgtEl>
                                          <p:spTgt spid="14"/>
                                        </p:tgtEl>
                                      </p:cBhvr>
                                      <p:to x="100000" y="95000"/>
                                    </p:animScale>
                                    <p:animScale>
                                      <p:cBhvr>
                                        <p:cTn id="122" dur="166" decel="50000">
                                          <p:stCondLst>
                                            <p:cond delay="1834"/>
                                          </p:stCondLst>
                                        </p:cTn>
                                        <p:tgtEl>
                                          <p:spTgt spid="14"/>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down)">
                                      <p:cBhvr>
                                        <p:cTn id="125" dur="580">
                                          <p:stCondLst>
                                            <p:cond delay="0"/>
                                          </p:stCondLst>
                                        </p:cTn>
                                        <p:tgtEl>
                                          <p:spTgt spid="13"/>
                                        </p:tgtEl>
                                      </p:cBhvr>
                                    </p:animEffect>
                                    <p:anim calcmode="lin" valueType="num">
                                      <p:cBhvr>
                                        <p:cTn id="1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1" dur="26">
                                          <p:stCondLst>
                                            <p:cond delay="650"/>
                                          </p:stCondLst>
                                        </p:cTn>
                                        <p:tgtEl>
                                          <p:spTgt spid="13"/>
                                        </p:tgtEl>
                                      </p:cBhvr>
                                      <p:to x="100000" y="60000"/>
                                    </p:animScale>
                                    <p:animScale>
                                      <p:cBhvr>
                                        <p:cTn id="132" dur="166" decel="50000">
                                          <p:stCondLst>
                                            <p:cond delay="676"/>
                                          </p:stCondLst>
                                        </p:cTn>
                                        <p:tgtEl>
                                          <p:spTgt spid="13"/>
                                        </p:tgtEl>
                                      </p:cBhvr>
                                      <p:to x="100000" y="100000"/>
                                    </p:animScale>
                                    <p:animScale>
                                      <p:cBhvr>
                                        <p:cTn id="133" dur="26">
                                          <p:stCondLst>
                                            <p:cond delay="1312"/>
                                          </p:stCondLst>
                                        </p:cTn>
                                        <p:tgtEl>
                                          <p:spTgt spid="13"/>
                                        </p:tgtEl>
                                      </p:cBhvr>
                                      <p:to x="100000" y="80000"/>
                                    </p:animScale>
                                    <p:animScale>
                                      <p:cBhvr>
                                        <p:cTn id="134" dur="166" decel="50000">
                                          <p:stCondLst>
                                            <p:cond delay="1338"/>
                                          </p:stCondLst>
                                        </p:cTn>
                                        <p:tgtEl>
                                          <p:spTgt spid="13"/>
                                        </p:tgtEl>
                                      </p:cBhvr>
                                      <p:to x="100000" y="100000"/>
                                    </p:animScale>
                                    <p:animScale>
                                      <p:cBhvr>
                                        <p:cTn id="135" dur="26">
                                          <p:stCondLst>
                                            <p:cond delay="1642"/>
                                          </p:stCondLst>
                                        </p:cTn>
                                        <p:tgtEl>
                                          <p:spTgt spid="13"/>
                                        </p:tgtEl>
                                      </p:cBhvr>
                                      <p:to x="100000" y="90000"/>
                                    </p:animScale>
                                    <p:animScale>
                                      <p:cBhvr>
                                        <p:cTn id="136" dur="166" decel="50000">
                                          <p:stCondLst>
                                            <p:cond delay="1668"/>
                                          </p:stCondLst>
                                        </p:cTn>
                                        <p:tgtEl>
                                          <p:spTgt spid="13"/>
                                        </p:tgtEl>
                                      </p:cBhvr>
                                      <p:to x="100000" y="100000"/>
                                    </p:animScale>
                                    <p:animScale>
                                      <p:cBhvr>
                                        <p:cTn id="137" dur="26">
                                          <p:stCondLst>
                                            <p:cond delay="1808"/>
                                          </p:stCondLst>
                                        </p:cTn>
                                        <p:tgtEl>
                                          <p:spTgt spid="13"/>
                                        </p:tgtEl>
                                      </p:cBhvr>
                                      <p:to x="100000" y="95000"/>
                                    </p:animScale>
                                    <p:animScale>
                                      <p:cBhvr>
                                        <p:cTn id="13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779804471"/>
              </p:ext>
            </p:extLst>
          </p:nvPr>
        </p:nvGraphicFramePr>
        <p:xfrm>
          <a:off x="611562" y="548680"/>
          <a:ext cx="8352926" cy="5328592"/>
        </p:xfrm>
        <a:graphic>
          <a:graphicData uri="http://schemas.openxmlformats.org/drawingml/2006/table">
            <a:tbl>
              <a:tblPr>
                <a:tableStyleId>{5C22544A-7EE6-4342-B048-85BDC9FD1C3A}</a:tableStyleId>
              </a:tblPr>
              <a:tblGrid>
                <a:gridCol w="1794844"/>
                <a:gridCol w="1587746"/>
                <a:gridCol w="1311617"/>
                <a:gridCol w="3658719"/>
              </a:tblGrid>
              <a:tr h="399936">
                <a:tc gridSpan="4">
                  <a:txBody>
                    <a:bodyPr/>
                    <a:lstStyle/>
                    <a:p>
                      <a:pPr algn="ctr" fontAlgn="b"/>
                      <a:r>
                        <a:rPr lang="es-CO" sz="1600" b="1" u="none" strike="noStrike" dirty="0">
                          <a:effectLst/>
                          <a:latin typeface="Arial" panose="020B0604020202020204" pitchFamily="34" charset="0"/>
                          <a:cs typeface="Arial" panose="020B0604020202020204" pitchFamily="34" charset="0"/>
                        </a:rPr>
                        <a:t>TABLA IMPUESTO A LA RIQUEZA PERSONAS JURIDICAS  AÑO 2015</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786451">
                <a:tc gridSpan="2">
                  <a:txBody>
                    <a:bodyPr/>
                    <a:lstStyle/>
                    <a:p>
                      <a:pPr algn="ctr" fontAlgn="b"/>
                      <a:r>
                        <a:rPr lang="es-CO" sz="1600" b="1" u="none" strike="noStrike" dirty="0">
                          <a:effectLst/>
                          <a:latin typeface="Arial" panose="020B0604020202020204" pitchFamily="34" charset="0"/>
                          <a:cs typeface="Arial" panose="020B0604020202020204" pitchFamily="34" charset="0"/>
                        </a:rPr>
                        <a:t>RANGOS DE BASE GRAVABLE $</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s-CO"/>
                    </a:p>
                  </a:txBody>
                  <a:tcPr/>
                </a:tc>
                <a:tc rowSpan="2">
                  <a:txBody>
                    <a:bodyPr/>
                    <a:lstStyle/>
                    <a:p>
                      <a:pPr algn="ctr" fontAlgn="b"/>
                      <a:r>
                        <a:rPr lang="es-CO" sz="1600" b="1" u="none" strike="noStrike" dirty="0">
                          <a:effectLst/>
                          <a:latin typeface="Arial" panose="020B0604020202020204" pitchFamily="34" charset="0"/>
                          <a:cs typeface="Arial" panose="020B0604020202020204" pitchFamily="34" charset="0"/>
                        </a:rPr>
                        <a:t>TARIFA MARGINAL</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algn="ctr" fontAlgn="b"/>
                      <a:r>
                        <a:rPr lang="es-CO" sz="1600" b="1" u="none" strike="noStrike" dirty="0">
                          <a:effectLst/>
                          <a:latin typeface="Arial" panose="020B0604020202020204" pitchFamily="34" charset="0"/>
                          <a:cs typeface="Arial" panose="020B0604020202020204" pitchFamily="34" charset="0"/>
                        </a:rPr>
                        <a:t>IMPUESTO</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786451">
                <a:tc>
                  <a:txBody>
                    <a:bodyPr/>
                    <a:lstStyle/>
                    <a:p>
                      <a:pPr algn="ctr" fontAlgn="b"/>
                      <a:r>
                        <a:rPr lang="es-CO" sz="1600" b="1" u="none" strike="noStrike" dirty="0">
                          <a:effectLst/>
                          <a:latin typeface="Arial" panose="020B0604020202020204" pitchFamily="34" charset="0"/>
                          <a:cs typeface="Arial" panose="020B0604020202020204" pitchFamily="34" charset="0"/>
                        </a:rPr>
                        <a:t>Limite inferior</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b="1" u="none" strike="noStrike" dirty="0">
                          <a:effectLst/>
                          <a:latin typeface="Arial" panose="020B0604020202020204" pitchFamily="34" charset="0"/>
                          <a:cs typeface="Arial" panose="020B0604020202020204" pitchFamily="34" charset="0"/>
                        </a:rPr>
                        <a:t>Limite superior</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es-CO"/>
                    </a:p>
                  </a:txBody>
                  <a:tcPr/>
                </a:tc>
                <a:tc vMerge="1">
                  <a:txBody>
                    <a:bodyPr/>
                    <a:lstStyle/>
                    <a:p>
                      <a:endParaRPr lang="es-CO"/>
                    </a:p>
                  </a:txBody>
                  <a:tcPr/>
                </a:tc>
              </a:tr>
              <a:tr h="786451">
                <a:tc>
                  <a:txBody>
                    <a:bodyPr/>
                    <a:lstStyle/>
                    <a:p>
                      <a:pPr algn="ctr" fontAlgn="b"/>
                      <a:r>
                        <a:rPr lang="es-CO" sz="1600" u="none" strike="noStrike" dirty="0">
                          <a:effectLst/>
                          <a:latin typeface="Arial" panose="020B0604020202020204" pitchFamily="34" charset="0"/>
                          <a:cs typeface="Arial" panose="020B0604020202020204" pitchFamily="34" charset="0"/>
                        </a:rPr>
                        <a:t>&gt;0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&lt;2.000.000.000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0,20%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(Base gravable) * 0,20%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786451">
                <a:tc>
                  <a:txBody>
                    <a:bodyPr/>
                    <a:lstStyle/>
                    <a:p>
                      <a:pPr algn="ctr" fontAlgn="b"/>
                      <a:r>
                        <a:rPr lang="es-CO" sz="1600" u="none" strike="noStrike">
                          <a:effectLst/>
                          <a:latin typeface="Arial" panose="020B0604020202020204" pitchFamily="34" charset="0"/>
                          <a:cs typeface="Arial" panose="020B0604020202020204" pitchFamily="34" charset="0"/>
                        </a:rPr>
                        <a:t>&gt;=2.000.000.000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&lt;3.000.000.000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0,35%</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600" u="none" strike="noStrike" dirty="0">
                          <a:effectLst/>
                          <a:latin typeface="Arial" panose="020B0604020202020204" pitchFamily="34" charset="0"/>
                          <a:cs typeface="Arial" panose="020B0604020202020204" pitchFamily="34" charset="0"/>
                        </a:rPr>
                        <a:t>((Base gravable - $2.000.000.000)* 0,35%) + $4.000.000</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786451">
                <a:tc>
                  <a:txBody>
                    <a:bodyPr/>
                    <a:lstStyle/>
                    <a:p>
                      <a:pPr algn="ctr" fontAlgn="b"/>
                      <a:r>
                        <a:rPr lang="es-CO" sz="1600" u="none" strike="noStrike">
                          <a:effectLst/>
                          <a:latin typeface="Arial" panose="020B0604020202020204" pitchFamily="34" charset="0"/>
                          <a:cs typeface="Arial" panose="020B0604020202020204" pitchFamily="34" charset="0"/>
                        </a:rPr>
                        <a:t>&gt;=3.000.000.000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&lt;5.000.000.000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0,75%</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600" u="none" strike="noStrike" dirty="0">
                          <a:effectLst/>
                          <a:latin typeface="Arial" panose="020B0604020202020204" pitchFamily="34" charset="0"/>
                          <a:cs typeface="Arial" panose="020B0604020202020204" pitchFamily="34" charset="0"/>
                        </a:rPr>
                        <a:t>((Base gravable - $3.000.000.000)* 0,75%) + $7.500.000</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996401">
                <a:tc>
                  <a:txBody>
                    <a:bodyPr/>
                    <a:lstStyle/>
                    <a:p>
                      <a:pPr algn="ctr" fontAlgn="b"/>
                      <a:r>
                        <a:rPr lang="es-CO" sz="1600" u="none" strike="noStrike">
                          <a:effectLst/>
                          <a:latin typeface="Arial" panose="020B0604020202020204" pitchFamily="34" charset="0"/>
                          <a:cs typeface="Arial" panose="020B0604020202020204" pitchFamily="34" charset="0"/>
                        </a:rPr>
                        <a:t>&gt;=5.000.000.000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En adelante</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1,15%</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600" u="none" strike="noStrike" dirty="0">
                          <a:effectLst/>
                          <a:latin typeface="Arial" panose="020B0604020202020204" pitchFamily="34" charset="0"/>
                          <a:cs typeface="Arial" panose="020B0604020202020204" pitchFamily="34" charset="0"/>
                        </a:rPr>
                        <a:t>((Base gravable - $5.000.000.000)*1,15%)  + $22.500.000</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
        <p:nvSpPr>
          <p:cNvPr id="3" name="Estrella de 4 puntas 2">
            <a:hlinkClick r:id="rId2" action="ppaction://hlinksldjump"/>
          </p:cNvPr>
          <p:cNvSpPr/>
          <p:nvPr/>
        </p:nvSpPr>
        <p:spPr>
          <a:xfrm>
            <a:off x="8892480" y="3645024"/>
            <a:ext cx="180020" cy="2160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Estrella de 5 puntas">
            <a:hlinkClick r:id="rId3" action="ppaction://hlinksldjump"/>
          </p:cNvPr>
          <p:cNvSpPr/>
          <p:nvPr/>
        </p:nvSpPr>
        <p:spPr>
          <a:xfrm>
            <a:off x="4499992" y="2780928"/>
            <a:ext cx="144016" cy="144016"/>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accent3">
                  <a:lumMod val="75000"/>
                </a:schemeClr>
              </a:solidFill>
            </a:endParaRPr>
          </a:p>
        </p:txBody>
      </p:sp>
    </p:spTree>
    <p:extLst>
      <p:ext uri="{BB962C8B-B14F-4D97-AF65-F5344CB8AC3E}">
        <p14:creationId xmlns:p14="http://schemas.microsoft.com/office/powerpoint/2010/main" val="309810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349219323"/>
              </p:ext>
            </p:extLst>
          </p:nvPr>
        </p:nvGraphicFramePr>
        <p:xfrm>
          <a:off x="683569" y="476672"/>
          <a:ext cx="8280919" cy="5328593"/>
        </p:xfrm>
        <a:graphic>
          <a:graphicData uri="http://schemas.openxmlformats.org/drawingml/2006/table">
            <a:tbl>
              <a:tblPr>
                <a:tableStyleId>{5C22544A-7EE6-4342-B048-85BDC9FD1C3A}</a:tableStyleId>
              </a:tblPr>
              <a:tblGrid>
                <a:gridCol w="1779371"/>
                <a:gridCol w="1574059"/>
                <a:gridCol w="1300310"/>
                <a:gridCol w="3627179"/>
              </a:tblGrid>
              <a:tr h="399936">
                <a:tc gridSpan="4">
                  <a:txBody>
                    <a:bodyPr/>
                    <a:lstStyle/>
                    <a:p>
                      <a:pPr algn="ctr" fontAlgn="b"/>
                      <a:r>
                        <a:rPr lang="es-CO" sz="1600" b="1" u="none" strike="noStrike" dirty="0">
                          <a:effectLst/>
                          <a:latin typeface="Arial" panose="020B0604020202020204" pitchFamily="34" charset="0"/>
                          <a:cs typeface="Arial" panose="020B0604020202020204" pitchFamily="34" charset="0"/>
                        </a:rPr>
                        <a:t>TABLA IMPUESTO A LA RIQUEZA PERSONAS JURIDICAS  AÑO </a:t>
                      </a:r>
                      <a:r>
                        <a:rPr lang="es-CO" sz="1600" b="1" u="none" strike="noStrike" dirty="0" smtClean="0">
                          <a:effectLst/>
                          <a:latin typeface="Arial" panose="020B0604020202020204" pitchFamily="34" charset="0"/>
                          <a:cs typeface="Arial" panose="020B0604020202020204" pitchFamily="34" charset="0"/>
                        </a:rPr>
                        <a:t>2016</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786451">
                <a:tc gridSpan="2">
                  <a:txBody>
                    <a:bodyPr/>
                    <a:lstStyle/>
                    <a:p>
                      <a:pPr algn="ctr" fontAlgn="b"/>
                      <a:r>
                        <a:rPr lang="es-CO" sz="1600" b="1" u="none" strike="noStrike" dirty="0">
                          <a:effectLst/>
                          <a:latin typeface="Arial" panose="020B0604020202020204" pitchFamily="34" charset="0"/>
                          <a:cs typeface="Arial" panose="020B0604020202020204" pitchFamily="34" charset="0"/>
                        </a:rPr>
                        <a:t>RANGOS DE BASE GRAVABLE $</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s-CO"/>
                    </a:p>
                  </a:txBody>
                  <a:tcPr/>
                </a:tc>
                <a:tc rowSpan="2">
                  <a:txBody>
                    <a:bodyPr/>
                    <a:lstStyle/>
                    <a:p>
                      <a:pPr algn="ctr" fontAlgn="b"/>
                      <a:r>
                        <a:rPr lang="es-CO" sz="1600" b="1" u="none" strike="noStrike" dirty="0">
                          <a:effectLst/>
                          <a:latin typeface="Arial" panose="020B0604020202020204" pitchFamily="34" charset="0"/>
                          <a:cs typeface="Arial" panose="020B0604020202020204" pitchFamily="34" charset="0"/>
                        </a:rPr>
                        <a:t>TARIFA MARGINAL</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algn="ctr" fontAlgn="b"/>
                      <a:r>
                        <a:rPr lang="es-CO" sz="1600" b="1" u="none" strike="noStrike" dirty="0">
                          <a:effectLst/>
                          <a:latin typeface="Arial" panose="020B0604020202020204" pitchFamily="34" charset="0"/>
                          <a:cs typeface="Arial" panose="020B0604020202020204" pitchFamily="34" charset="0"/>
                        </a:rPr>
                        <a:t>IMPUESTO</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786451">
                <a:tc>
                  <a:txBody>
                    <a:bodyPr/>
                    <a:lstStyle/>
                    <a:p>
                      <a:pPr algn="ctr" fontAlgn="b"/>
                      <a:r>
                        <a:rPr lang="es-CO" sz="1600" b="1" u="none" strike="noStrike" dirty="0">
                          <a:effectLst/>
                          <a:latin typeface="Arial" panose="020B0604020202020204" pitchFamily="34" charset="0"/>
                          <a:cs typeface="Arial" panose="020B0604020202020204" pitchFamily="34" charset="0"/>
                        </a:rPr>
                        <a:t>Limite inferior</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b="1" u="none" strike="noStrike" dirty="0">
                          <a:effectLst/>
                          <a:latin typeface="Arial" panose="020B0604020202020204" pitchFamily="34" charset="0"/>
                          <a:cs typeface="Arial" panose="020B0604020202020204" pitchFamily="34" charset="0"/>
                        </a:rPr>
                        <a:t>Limite superior</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es-CO"/>
                    </a:p>
                  </a:txBody>
                  <a:tcPr/>
                </a:tc>
                <a:tc vMerge="1">
                  <a:txBody>
                    <a:bodyPr/>
                    <a:lstStyle/>
                    <a:p>
                      <a:endParaRPr lang="es-CO"/>
                    </a:p>
                  </a:txBody>
                  <a:tcPr/>
                </a:tc>
              </a:tr>
              <a:tr h="786451">
                <a:tc>
                  <a:txBody>
                    <a:bodyPr/>
                    <a:lstStyle/>
                    <a:p>
                      <a:pPr algn="ctr" fontAlgn="b"/>
                      <a:r>
                        <a:rPr lang="es-CO" sz="1600" u="none" strike="noStrike" dirty="0">
                          <a:effectLst/>
                          <a:latin typeface="Arial" panose="020B0604020202020204" pitchFamily="34" charset="0"/>
                          <a:cs typeface="Arial" panose="020B0604020202020204" pitchFamily="34" charset="0"/>
                        </a:rPr>
                        <a:t>&gt;0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&lt;2.000.000.000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smtClean="0">
                          <a:effectLst/>
                          <a:latin typeface="Arial" panose="020B0604020202020204" pitchFamily="34" charset="0"/>
                          <a:cs typeface="Arial" panose="020B0604020202020204" pitchFamily="34" charset="0"/>
                        </a:rPr>
                        <a:t>0,15%</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(Base gravable) * </a:t>
                      </a:r>
                      <a:r>
                        <a:rPr lang="es-CO" sz="1600" u="none" strike="noStrike" dirty="0" smtClean="0">
                          <a:effectLst/>
                          <a:latin typeface="Arial" panose="020B0604020202020204" pitchFamily="34" charset="0"/>
                          <a:cs typeface="Arial" panose="020B0604020202020204" pitchFamily="34" charset="0"/>
                        </a:rPr>
                        <a:t>0,15%</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786451">
                <a:tc>
                  <a:txBody>
                    <a:bodyPr/>
                    <a:lstStyle/>
                    <a:p>
                      <a:pPr algn="ctr" fontAlgn="b"/>
                      <a:r>
                        <a:rPr lang="es-CO" sz="1600" u="none" strike="noStrike">
                          <a:effectLst/>
                          <a:latin typeface="Arial" panose="020B0604020202020204" pitchFamily="34" charset="0"/>
                          <a:cs typeface="Arial" panose="020B0604020202020204" pitchFamily="34" charset="0"/>
                        </a:rPr>
                        <a:t>&gt;=2.000.000.000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&lt;3.000.000.000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smtClean="0">
                          <a:effectLst/>
                          <a:latin typeface="Arial" panose="020B0604020202020204" pitchFamily="34" charset="0"/>
                          <a:cs typeface="Arial" panose="020B0604020202020204" pitchFamily="34" charset="0"/>
                        </a:rPr>
                        <a:t>0,25%</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600" u="none" strike="noStrike" dirty="0">
                          <a:effectLst/>
                          <a:latin typeface="Arial" panose="020B0604020202020204" pitchFamily="34" charset="0"/>
                          <a:cs typeface="Arial" panose="020B0604020202020204" pitchFamily="34" charset="0"/>
                        </a:rPr>
                        <a:t>((Base gravable - $2.000.000.000)* </a:t>
                      </a:r>
                      <a:r>
                        <a:rPr lang="fr-FR" sz="1600" u="none" strike="noStrike" dirty="0" smtClean="0">
                          <a:effectLst/>
                          <a:latin typeface="Arial" panose="020B0604020202020204" pitchFamily="34" charset="0"/>
                          <a:cs typeface="Arial" panose="020B0604020202020204" pitchFamily="34" charset="0"/>
                        </a:rPr>
                        <a:t>0,25%) </a:t>
                      </a:r>
                      <a:r>
                        <a:rPr lang="fr-FR" sz="1600" u="none" strike="noStrike" dirty="0">
                          <a:effectLst/>
                          <a:latin typeface="Arial" panose="020B0604020202020204" pitchFamily="34" charset="0"/>
                          <a:cs typeface="Arial" panose="020B0604020202020204" pitchFamily="34" charset="0"/>
                        </a:rPr>
                        <a:t>+ </a:t>
                      </a:r>
                      <a:r>
                        <a:rPr lang="fr-FR" sz="1600" u="none" strike="noStrike" dirty="0" smtClean="0">
                          <a:effectLst/>
                          <a:latin typeface="Arial" panose="020B0604020202020204" pitchFamily="34" charset="0"/>
                          <a:cs typeface="Arial" panose="020B0604020202020204" pitchFamily="34" charset="0"/>
                        </a:rPr>
                        <a:t>$3.000.000</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786451">
                <a:tc>
                  <a:txBody>
                    <a:bodyPr/>
                    <a:lstStyle/>
                    <a:p>
                      <a:pPr algn="ctr" fontAlgn="b"/>
                      <a:r>
                        <a:rPr lang="es-CO" sz="1600" u="none" strike="noStrike">
                          <a:effectLst/>
                          <a:latin typeface="Arial" panose="020B0604020202020204" pitchFamily="34" charset="0"/>
                          <a:cs typeface="Arial" panose="020B0604020202020204" pitchFamily="34" charset="0"/>
                        </a:rPr>
                        <a:t>&gt;=3.000.000.000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&lt;5.000.000.000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smtClean="0">
                          <a:effectLst/>
                          <a:latin typeface="Arial" panose="020B0604020202020204" pitchFamily="34" charset="0"/>
                          <a:cs typeface="Arial" panose="020B0604020202020204" pitchFamily="34" charset="0"/>
                        </a:rPr>
                        <a:t>0,50%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600" u="none" strike="noStrike" dirty="0">
                          <a:effectLst/>
                          <a:latin typeface="Arial" panose="020B0604020202020204" pitchFamily="34" charset="0"/>
                          <a:cs typeface="Arial" panose="020B0604020202020204" pitchFamily="34" charset="0"/>
                        </a:rPr>
                        <a:t>((Base gravable - $3.000.000.000)* </a:t>
                      </a:r>
                      <a:r>
                        <a:rPr lang="fr-FR" sz="1600" u="none" strike="noStrike" dirty="0" smtClean="0">
                          <a:effectLst/>
                          <a:latin typeface="Arial" panose="020B0604020202020204" pitchFamily="34" charset="0"/>
                          <a:cs typeface="Arial" panose="020B0604020202020204" pitchFamily="34" charset="0"/>
                        </a:rPr>
                        <a:t>0,50%) </a:t>
                      </a:r>
                      <a:r>
                        <a:rPr lang="fr-FR" sz="1600" u="none" strike="noStrike" dirty="0">
                          <a:effectLst/>
                          <a:latin typeface="Arial" panose="020B0604020202020204" pitchFamily="34" charset="0"/>
                          <a:cs typeface="Arial" panose="020B0604020202020204" pitchFamily="34" charset="0"/>
                        </a:rPr>
                        <a:t>+ </a:t>
                      </a:r>
                      <a:r>
                        <a:rPr lang="fr-FR" sz="1600" u="none" strike="noStrike" dirty="0" smtClean="0">
                          <a:effectLst/>
                          <a:latin typeface="Arial" panose="020B0604020202020204" pitchFamily="34" charset="0"/>
                          <a:cs typeface="Arial" panose="020B0604020202020204" pitchFamily="34" charset="0"/>
                        </a:rPr>
                        <a:t>$5.500.000</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996402">
                <a:tc>
                  <a:txBody>
                    <a:bodyPr/>
                    <a:lstStyle/>
                    <a:p>
                      <a:pPr algn="ctr" fontAlgn="b"/>
                      <a:r>
                        <a:rPr lang="es-CO" sz="1600" u="none" strike="noStrike">
                          <a:effectLst/>
                          <a:latin typeface="Arial" panose="020B0604020202020204" pitchFamily="34" charset="0"/>
                          <a:cs typeface="Arial" panose="020B0604020202020204" pitchFamily="34" charset="0"/>
                        </a:rPr>
                        <a:t>&gt;=5.000.000.000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En adelante</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smtClean="0">
                          <a:effectLst/>
                          <a:latin typeface="Arial" panose="020B0604020202020204" pitchFamily="34" charset="0"/>
                          <a:cs typeface="Arial" panose="020B0604020202020204" pitchFamily="34" charset="0"/>
                        </a:rPr>
                        <a:t>1,00%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600" u="none" strike="noStrike" dirty="0">
                          <a:effectLst/>
                          <a:latin typeface="Arial" panose="020B0604020202020204" pitchFamily="34" charset="0"/>
                          <a:cs typeface="Arial" panose="020B0604020202020204" pitchFamily="34" charset="0"/>
                        </a:rPr>
                        <a:t>((Base gravable - $5.000.000.000)*</a:t>
                      </a:r>
                      <a:r>
                        <a:rPr lang="fr-FR" sz="1600" u="none" strike="noStrike" dirty="0" smtClean="0">
                          <a:effectLst/>
                          <a:latin typeface="Arial" panose="020B0604020202020204" pitchFamily="34" charset="0"/>
                          <a:cs typeface="Arial" panose="020B0604020202020204" pitchFamily="34" charset="0"/>
                        </a:rPr>
                        <a:t>1,00%) + $15.500.000</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977364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452018183"/>
              </p:ext>
            </p:extLst>
          </p:nvPr>
        </p:nvGraphicFramePr>
        <p:xfrm>
          <a:off x="575556" y="404664"/>
          <a:ext cx="8280919" cy="5328592"/>
        </p:xfrm>
        <a:graphic>
          <a:graphicData uri="http://schemas.openxmlformats.org/drawingml/2006/table">
            <a:tbl>
              <a:tblPr>
                <a:tableStyleId>{5C22544A-7EE6-4342-B048-85BDC9FD1C3A}</a:tableStyleId>
              </a:tblPr>
              <a:tblGrid>
                <a:gridCol w="1779371"/>
                <a:gridCol w="1574059"/>
                <a:gridCol w="1300310"/>
                <a:gridCol w="3627179"/>
              </a:tblGrid>
              <a:tr h="399936">
                <a:tc gridSpan="4">
                  <a:txBody>
                    <a:bodyPr/>
                    <a:lstStyle/>
                    <a:p>
                      <a:pPr algn="ctr" fontAlgn="b"/>
                      <a:r>
                        <a:rPr lang="es-CO" sz="1600" b="1" u="none" strike="noStrike" dirty="0">
                          <a:effectLst/>
                          <a:latin typeface="Arial" panose="020B0604020202020204" pitchFamily="34" charset="0"/>
                          <a:cs typeface="Arial" panose="020B0604020202020204" pitchFamily="34" charset="0"/>
                        </a:rPr>
                        <a:t>TABLA IMPUESTO A LA RIQUEZA PERSONAS JURIDICAS  AÑO </a:t>
                      </a:r>
                      <a:r>
                        <a:rPr lang="es-CO" sz="1600" b="1" u="none" strike="noStrike" dirty="0" smtClean="0">
                          <a:effectLst/>
                          <a:latin typeface="Arial" panose="020B0604020202020204" pitchFamily="34" charset="0"/>
                          <a:cs typeface="Arial" panose="020B0604020202020204" pitchFamily="34" charset="0"/>
                        </a:rPr>
                        <a:t>2017</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786451">
                <a:tc gridSpan="2">
                  <a:txBody>
                    <a:bodyPr/>
                    <a:lstStyle/>
                    <a:p>
                      <a:pPr algn="ctr" fontAlgn="b"/>
                      <a:r>
                        <a:rPr lang="es-CO" sz="1600" b="1" u="none" strike="noStrike" dirty="0">
                          <a:effectLst/>
                          <a:latin typeface="Arial" panose="020B0604020202020204" pitchFamily="34" charset="0"/>
                          <a:cs typeface="Arial" panose="020B0604020202020204" pitchFamily="34" charset="0"/>
                        </a:rPr>
                        <a:t>RANGOS DE BASE GRAVABLE $</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s-CO"/>
                    </a:p>
                  </a:txBody>
                  <a:tcPr/>
                </a:tc>
                <a:tc rowSpan="2">
                  <a:txBody>
                    <a:bodyPr/>
                    <a:lstStyle/>
                    <a:p>
                      <a:pPr algn="ctr" fontAlgn="b"/>
                      <a:r>
                        <a:rPr lang="es-CO" sz="1600" b="1" u="none" strike="noStrike" dirty="0">
                          <a:effectLst/>
                          <a:latin typeface="Arial" panose="020B0604020202020204" pitchFamily="34" charset="0"/>
                          <a:cs typeface="Arial" panose="020B0604020202020204" pitchFamily="34" charset="0"/>
                        </a:rPr>
                        <a:t>TARIFA MARGINAL</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algn="ctr" fontAlgn="b"/>
                      <a:r>
                        <a:rPr lang="es-CO" sz="1600" b="1" u="none" strike="noStrike" dirty="0">
                          <a:effectLst/>
                          <a:latin typeface="Arial" panose="020B0604020202020204" pitchFamily="34" charset="0"/>
                          <a:cs typeface="Arial" panose="020B0604020202020204" pitchFamily="34" charset="0"/>
                        </a:rPr>
                        <a:t>IMPUESTO</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786451">
                <a:tc>
                  <a:txBody>
                    <a:bodyPr/>
                    <a:lstStyle/>
                    <a:p>
                      <a:pPr algn="ctr" fontAlgn="b"/>
                      <a:r>
                        <a:rPr lang="es-CO" sz="1600" b="1" u="none" strike="noStrike" dirty="0">
                          <a:effectLst/>
                          <a:latin typeface="Arial" panose="020B0604020202020204" pitchFamily="34" charset="0"/>
                          <a:cs typeface="Arial" panose="020B0604020202020204" pitchFamily="34" charset="0"/>
                        </a:rPr>
                        <a:t>Limite inferior</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b="1" u="none" strike="noStrike" dirty="0">
                          <a:effectLst/>
                          <a:latin typeface="Arial" panose="020B0604020202020204" pitchFamily="34" charset="0"/>
                          <a:cs typeface="Arial" panose="020B0604020202020204" pitchFamily="34" charset="0"/>
                        </a:rPr>
                        <a:t>Limite superior</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es-CO"/>
                    </a:p>
                  </a:txBody>
                  <a:tcPr/>
                </a:tc>
                <a:tc vMerge="1">
                  <a:txBody>
                    <a:bodyPr/>
                    <a:lstStyle/>
                    <a:p>
                      <a:endParaRPr lang="es-CO"/>
                    </a:p>
                  </a:txBody>
                  <a:tcPr/>
                </a:tc>
              </a:tr>
              <a:tr h="786451">
                <a:tc>
                  <a:txBody>
                    <a:bodyPr/>
                    <a:lstStyle/>
                    <a:p>
                      <a:pPr algn="ctr" fontAlgn="b"/>
                      <a:r>
                        <a:rPr lang="es-CO" sz="1600" u="none" strike="noStrike" dirty="0">
                          <a:effectLst/>
                          <a:latin typeface="Arial" panose="020B0604020202020204" pitchFamily="34" charset="0"/>
                          <a:cs typeface="Arial" panose="020B0604020202020204" pitchFamily="34" charset="0"/>
                        </a:rPr>
                        <a:t>&gt;0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&lt;2.000.000.000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smtClean="0">
                          <a:effectLst/>
                          <a:latin typeface="Arial" panose="020B0604020202020204" pitchFamily="34" charset="0"/>
                          <a:cs typeface="Arial" panose="020B0604020202020204" pitchFamily="34" charset="0"/>
                        </a:rPr>
                        <a:t>0,05%</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(Base gravable) * </a:t>
                      </a:r>
                      <a:r>
                        <a:rPr lang="es-CO" sz="1600" u="none" strike="noStrike" dirty="0" smtClean="0">
                          <a:effectLst/>
                          <a:latin typeface="Arial" panose="020B0604020202020204" pitchFamily="34" charset="0"/>
                          <a:cs typeface="Arial" panose="020B0604020202020204" pitchFamily="34" charset="0"/>
                        </a:rPr>
                        <a:t>0,05%</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786451">
                <a:tc>
                  <a:txBody>
                    <a:bodyPr/>
                    <a:lstStyle/>
                    <a:p>
                      <a:pPr algn="ctr" fontAlgn="b"/>
                      <a:r>
                        <a:rPr lang="es-CO" sz="1600" u="none" strike="noStrike">
                          <a:effectLst/>
                          <a:latin typeface="Arial" panose="020B0604020202020204" pitchFamily="34" charset="0"/>
                          <a:cs typeface="Arial" panose="020B0604020202020204" pitchFamily="34" charset="0"/>
                        </a:rPr>
                        <a:t>&gt;=2.000.000.000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&lt;3.000.000.000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smtClean="0">
                          <a:effectLst/>
                          <a:latin typeface="Arial" panose="020B0604020202020204" pitchFamily="34" charset="0"/>
                          <a:cs typeface="Arial" panose="020B0604020202020204" pitchFamily="34" charset="0"/>
                        </a:rPr>
                        <a:t>0,10%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600" u="none" strike="noStrike" dirty="0">
                          <a:effectLst/>
                          <a:latin typeface="Arial" panose="020B0604020202020204" pitchFamily="34" charset="0"/>
                          <a:cs typeface="Arial" panose="020B0604020202020204" pitchFamily="34" charset="0"/>
                        </a:rPr>
                        <a:t>((Base gravable - $2.000.000.000)* </a:t>
                      </a:r>
                      <a:r>
                        <a:rPr lang="fr-FR" sz="1600" u="none" strike="noStrike" dirty="0" smtClean="0">
                          <a:effectLst/>
                          <a:latin typeface="Arial" panose="020B0604020202020204" pitchFamily="34" charset="0"/>
                          <a:cs typeface="Arial" panose="020B0604020202020204" pitchFamily="34" charset="0"/>
                        </a:rPr>
                        <a:t>0,10%) </a:t>
                      </a:r>
                      <a:r>
                        <a:rPr lang="fr-FR" sz="1600" u="none" strike="noStrike" dirty="0">
                          <a:effectLst/>
                          <a:latin typeface="Arial" panose="020B0604020202020204" pitchFamily="34" charset="0"/>
                          <a:cs typeface="Arial" panose="020B0604020202020204" pitchFamily="34" charset="0"/>
                        </a:rPr>
                        <a:t>+ </a:t>
                      </a:r>
                      <a:r>
                        <a:rPr lang="fr-FR" sz="1600" u="none" strike="noStrike" dirty="0" smtClean="0">
                          <a:effectLst/>
                          <a:latin typeface="Arial" panose="020B0604020202020204" pitchFamily="34" charset="0"/>
                          <a:cs typeface="Arial" panose="020B0604020202020204" pitchFamily="34" charset="0"/>
                        </a:rPr>
                        <a:t>$1.000.000</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786451">
                <a:tc>
                  <a:txBody>
                    <a:bodyPr/>
                    <a:lstStyle/>
                    <a:p>
                      <a:pPr algn="ctr" fontAlgn="b"/>
                      <a:r>
                        <a:rPr lang="es-CO" sz="1600" u="none" strike="noStrike">
                          <a:effectLst/>
                          <a:latin typeface="Arial" panose="020B0604020202020204" pitchFamily="34" charset="0"/>
                          <a:cs typeface="Arial" panose="020B0604020202020204" pitchFamily="34" charset="0"/>
                        </a:rPr>
                        <a:t>&gt;=3.000.000.000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&lt;5.000.000.000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smtClean="0">
                          <a:effectLst/>
                          <a:latin typeface="Arial" panose="020B0604020202020204" pitchFamily="34" charset="0"/>
                          <a:cs typeface="Arial" panose="020B0604020202020204" pitchFamily="34" charset="0"/>
                        </a:rPr>
                        <a:t>0,20%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600" u="none" strike="noStrike" dirty="0">
                          <a:effectLst/>
                          <a:latin typeface="Arial" panose="020B0604020202020204" pitchFamily="34" charset="0"/>
                          <a:cs typeface="Arial" panose="020B0604020202020204" pitchFamily="34" charset="0"/>
                        </a:rPr>
                        <a:t>((Base gravable - $3.000.000.000)* </a:t>
                      </a:r>
                      <a:r>
                        <a:rPr lang="fr-FR" sz="1600" u="none" strike="noStrike" dirty="0" smtClean="0">
                          <a:effectLst/>
                          <a:latin typeface="Arial" panose="020B0604020202020204" pitchFamily="34" charset="0"/>
                          <a:cs typeface="Arial" panose="020B0604020202020204" pitchFamily="34" charset="0"/>
                        </a:rPr>
                        <a:t>0,20%) </a:t>
                      </a:r>
                      <a:r>
                        <a:rPr lang="fr-FR" sz="1600" u="none" strike="noStrike" dirty="0">
                          <a:effectLst/>
                          <a:latin typeface="Arial" panose="020B0604020202020204" pitchFamily="34" charset="0"/>
                          <a:cs typeface="Arial" panose="020B0604020202020204" pitchFamily="34" charset="0"/>
                        </a:rPr>
                        <a:t>+ </a:t>
                      </a:r>
                      <a:r>
                        <a:rPr lang="fr-FR" sz="1600" u="none" strike="noStrike" dirty="0" smtClean="0">
                          <a:effectLst/>
                          <a:latin typeface="Arial" panose="020B0604020202020204" pitchFamily="34" charset="0"/>
                          <a:cs typeface="Arial" panose="020B0604020202020204" pitchFamily="34" charset="0"/>
                        </a:rPr>
                        <a:t>$2.000.000</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996401">
                <a:tc>
                  <a:txBody>
                    <a:bodyPr/>
                    <a:lstStyle/>
                    <a:p>
                      <a:pPr algn="ctr" fontAlgn="b"/>
                      <a:r>
                        <a:rPr lang="es-CO" sz="1600" u="none" strike="noStrike">
                          <a:effectLst/>
                          <a:latin typeface="Arial" panose="020B0604020202020204" pitchFamily="34" charset="0"/>
                          <a:cs typeface="Arial" panose="020B0604020202020204" pitchFamily="34" charset="0"/>
                        </a:rPr>
                        <a:t>&gt;=5.000.000.000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En adelante</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smtClean="0">
                          <a:effectLst/>
                          <a:latin typeface="Arial" panose="020B0604020202020204" pitchFamily="34" charset="0"/>
                          <a:cs typeface="Arial" panose="020B0604020202020204" pitchFamily="34" charset="0"/>
                        </a:rPr>
                        <a:t>0,40%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600" u="none" strike="noStrike" dirty="0">
                          <a:effectLst/>
                          <a:latin typeface="Arial" panose="020B0604020202020204" pitchFamily="34" charset="0"/>
                          <a:cs typeface="Arial" panose="020B0604020202020204" pitchFamily="34" charset="0"/>
                        </a:rPr>
                        <a:t>((Base gravable - $5.000.000.000</a:t>
                      </a:r>
                      <a:r>
                        <a:rPr lang="fr-FR" sz="1600" u="none" strike="noStrike" dirty="0" smtClean="0">
                          <a:effectLst/>
                          <a:latin typeface="Arial" panose="020B0604020202020204" pitchFamily="34" charset="0"/>
                          <a:cs typeface="Arial" panose="020B0604020202020204" pitchFamily="34" charset="0"/>
                        </a:rPr>
                        <a:t>)*0.40%) + $6.000.000</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
        <p:nvSpPr>
          <p:cNvPr id="3" name="Rombo 2">
            <a:hlinkClick r:id="rId2" action="ppaction://hlinksldjump"/>
          </p:cNvPr>
          <p:cNvSpPr/>
          <p:nvPr/>
        </p:nvSpPr>
        <p:spPr>
          <a:xfrm>
            <a:off x="4499992" y="4221088"/>
            <a:ext cx="216024" cy="144016"/>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53517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009096289"/>
              </p:ext>
            </p:extLst>
          </p:nvPr>
        </p:nvGraphicFramePr>
        <p:xfrm>
          <a:off x="611560" y="404664"/>
          <a:ext cx="8280919" cy="5328592"/>
        </p:xfrm>
        <a:graphic>
          <a:graphicData uri="http://schemas.openxmlformats.org/drawingml/2006/table">
            <a:tbl>
              <a:tblPr>
                <a:tableStyleId>{5C22544A-7EE6-4342-B048-85BDC9FD1C3A}</a:tableStyleId>
              </a:tblPr>
              <a:tblGrid>
                <a:gridCol w="1779371"/>
                <a:gridCol w="1574059"/>
                <a:gridCol w="1300310"/>
                <a:gridCol w="3627179"/>
              </a:tblGrid>
              <a:tr h="399936">
                <a:tc gridSpan="4">
                  <a:txBody>
                    <a:bodyPr/>
                    <a:lstStyle/>
                    <a:p>
                      <a:pPr algn="ctr" fontAlgn="b"/>
                      <a:r>
                        <a:rPr lang="es-CO" sz="1600" b="1" u="none" strike="noStrike" dirty="0">
                          <a:effectLst/>
                          <a:latin typeface="Arial" panose="020B0604020202020204" pitchFamily="34" charset="0"/>
                          <a:cs typeface="Arial" panose="020B0604020202020204" pitchFamily="34" charset="0"/>
                        </a:rPr>
                        <a:t>TABLA IMPUESTO A LA RIQUEZA PERSONAS JURIDICAS  AÑO </a:t>
                      </a:r>
                      <a:r>
                        <a:rPr lang="es-CO" sz="1600" b="1" u="none" strike="noStrike" dirty="0" smtClean="0">
                          <a:effectLst/>
                          <a:latin typeface="Arial" panose="020B0604020202020204" pitchFamily="34" charset="0"/>
                          <a:cs typeface="Arial" panose="020B0604020202020204" pitchFamily="34" charset="0"/>
                        </a:rPr>
                        <a:t>2018</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786451">
                <a:tc gridSpan="2">
                  <a:txBody>
                    <a:bodyPr/>
                    <a:lstStyle/>
                    <a:p>
                      <a:pPr algn="ctr" fontAlgn="b"/>
                      <a:r>
                        <a:rPr lang="es-CO" sz="1600" b="1" u="none" strike="noStrike" dirty="0">
                          <a:effectLst/>
                          <a:latin typeface="Arial" panose="020B0604020202020204" pitchFamily="34" charset="0"/>
                          <a:cs typeface="Arial" panose="020B0604020202020204" pitchFamily="34" charset="0"/>
                        </a:rPr>
                        <a:t>RANGOS DE BASE GRAVABLE $</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s-CO"/>
                    </a:p>
                  </a:txBody>
                  <a:tcPr/>
                </a:tc>
                <a:tc rowSpan="2">
                  <a:txBody>
                    <a:bodyPr/>
                    <a:lstStyle/>
                    <a:p>
                      <a:pPr algn="ctr" fontAlgn="b"/>
                      <a:r>
                        <a:rPr lang="es-CO" sz="1600" b="1" u="none" strike="noStrike" dirty="0">
                          <a:effectLst/>
                          <a:latin typeface="Arial" panose="020B0604020202020204" pitchFamily="34" charset="0"/>
                          <a:cs typeface="Arial" panose="020B0604020202020204" pitchFamily="34" charset="0"/>
                        </a:rPr>
                        <a:t>TARIFA MARGINAL</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algn="ctr" fontAlgn="b"/>
                      <a:r>
                        <a:rPr lang="es-CO" sz="1600" b="1" u="none" strike="noStrike" dirty="0">
                          <a:effectLst/>
                          <a:latin typeface="Arial" panose="020B0604020202020204" pitchFamily="34" charset="0"/>
                          <a:cs typeface="Arial" panose="020B0604020202020204" pitchFamily="34" charset="0"/>
                        </a:rPr>
                        <a:t>IMPUESTO</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786451">
                <a:tc>
                  <a:txBody>
                    <a:bodyPr/>
                    <a:lstStyle/>
                    <a:p>
                      <a:pPr algn="ctr" fontAlgn="b"/>
                      <a:r>
                        <a:rPr lang="es-CO" sz="1600" b="1" u="none" strike="noStrike" dirty="0">
                          <a:effectLst/>
                          <a:latin typeface="Arial" panose="020B0604020202020204" pitchFamily="34" charset="0"/>
                          <a:cs typeface="Arial" panose="020B0604020202020204" pitchFamily="34" charset="0"/>
                        </a:rPr>
                        <a:t>Limite inferior</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b="1" u="none" strike="noStrike" dirty="0">
                          <a:effectLst/>
                          <a:latin typeface="Arial" panose="020B0604020202020204" pitchFamily="34" charset="0"/>
                          <a:cs typeface="Arial" panose="020B0604020202020204" pitchFamily="34" charset="0"/>
                        </a:rPr>
                        <a:t>Limite superior</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es-CO"/>
                    </a:p>
                  </a:txBody>
                  <a:tcPr/>
                </a:tc>
                <a:tc vMerge="1">
                  <a:txBody>
                    <a:bodyPr/>
                    <a:lstStyle/>
                    <a:p>
                      <a:endParaRPr lang="es-CO"/>
                    </a:p>
                  </a:txBody>
                  <a:tcPr/>
                </a:tc>
              </a:tr>
              <a:tr h="786451">
                <a:tc>
                  <a:txBody>
                    <a:bodyPr/>
                    <a:lstStyle/>
                    <a:p>
                      <a:pPr algn="ctr" fontAlgn="b"/>
                      <a:r>
                        <a:rPr lang="es-CO" sz="1600" u="none" strike="noStrike" dirty="0">
                          <a:effectLst/>
                          <a:latin typeface="Arial" panose="020B0604020202020204" pitchFamily="34" charset="0"/>
                          <a:cs typeface="Arial" panose="020B0604020202020204" pitchFamily="34" charset="0"/>
                        </a:rPr>
                        <a:t>&gt;0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&lt;2.000.000.000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smtClean="0">
                          <a:effectLst/>
                          <a:latin typeface="Arial" panose="020B0604020202020204" pitchFamily="34" charset="0"/>
                          <a:cs typeface="Arial" panose="020B0604020202020204" pitchFamily="34" charset="0"/>
                        </a:rPr>
                        <a:t>0,125%</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(Base gravable) * </a:t>
                      </a:r>
                      <a:r>
                        <a:rPr lang="es-CO" sz="1600" u="none" strike="noStrike" dirty="0" smtClean="0">
                          <a:effectLst/>
                          <a:latin typeface="Arial" panose="020B0604020202020204" pitchFamily="34" charset="0"/>
                          <a:cs typeface="Arial" panose="020B0604020202020204" pitchFamily="34" charset="0"/>
                        </a:rPr>
                        <a:t>0,125%</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786451">
                <a:tc>
                  <a:txBody>
                    <a:bodyPr/>
                    <a:lstStyle/>
                    <a:p>
                      <a:pPr algn="ctr" fontAlgn="b"/>
                      <a:r>
                        <a:rPr lang="es-CO" sz="1600" u="none" strike="noStrike" dirty="0">
                          <a:effectLst/>
                          <a:latin typeface="Arial" panose="020B0604020202020204" pitchFamily="34" charset="0"/>
                          <a:cs typeface="Arial" panose="020B0604020202020204" pitchFamily="34" charset="0"/>
                        </a:rPr>
                        <a:t>&gt;=2.000.000.000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&lt;3.000.000.000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smtClean="0">
                          <a:effectLst/>
                          <a:latin typeface="Arial" panose="020B0604020202020204" pitchFamily="34" charset="0"/>
                          <a:cs typeface="Arial" panose="020B0604020202020204" pitchFamily="34" charset="0"/>
                        </a:rPr>
                        <a:t>0,35%</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600" u="none" strike="noStrike" dirty="0">
                          <a:effectLst/>
                          <a:latin typeface="Arial" panose="020B0604020202020204" pitchFamily="34" charset="0"/>
                          <a:cs typeface="Arial" panose="020B0604020202020204" pitchFamily="34" charset="0"/>
                        </a:rPr>
                        <a:t>((Base gravable - $2.000.000.000)* </a:t>
                      </a:r>
                      <a:r>
                        <a:rPr lang="fr-FR" sz="1600" u="none" strike="noStrike" dirty="0" smtClean="0">
                          <a:effectLst/>
                          <a:latin typeface="Arial" panose="020B0604020202020204" pitchFamily="34" charset="0"/>
                          <a:cs typeface="Arial" panose="020B0604020202020204" pitchFamily="34" charset="0"/>
                        </a:rPr>
                        <a:t>0,35%) </a:t>
                      </a:r>
                      <a:r>
                        <a:rPr lang="fr-FR" sz="1600" u="none" strike="noStrike" dirty="0">
                          <a:effectLst/>
                          <a:latin typeface="Arial" panose="020B0604020202020204" pitchFamily="34" charset="0"/>
                          <a:cs typeface="Arial" panose="020B0604020202020204" pitchFamily="34" charset="0"/>
                        </a:rPr>
                        <a:t>+ </a:t>
                      </a:r>
                      <a:r>
                        <a:rPr lang="fr-FR" sz="1600" u="none" strike="noStrike" dirty="0" smtClean="0">
                          <a:effectLst/>
                          <a:latin typeface="Arial" panose="020B0604020202020204" pitchFamily="34" charset="0"/>
                          <a:cs typeface="Arial" panose="020B0604020202020204" pitchFamily="34" charset="0"/>
                        </a:rPr>
                        <a:t>$2.500.000</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786451">
                <a:tc>
                  <a:txBody>
                    <a:bodyPr/>
                    <a:lstStyle/>
                    <a:p>
                      <a:pPr algn="ctr" fontAlgn="b"/>
                      <a:r>
                        <a:rPr lang="es-CO" sz="1600" u="none" strike="noStrike">
                          <a:effectLst/>
                          <a:latin typeface="Arial" panose="020B0604020202020204" pitchFamily="34" charset="0"/>
                          <a:cs typeface="Arial" panose="020B0604020202020204" pitchFamily="34" charset="0"/>
                        </a:rPr>
                        <a:t>&gt;=3.000.000.000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&lt;5.000.000.000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smtClean="0">
                          <a:effectLst/>
                          <a:latin typeface="Arial" panose="020B0604020202020204" pitchFamily="34" charset="0"/>
                          <a:cs typeface="Arial" panose="020B0604020202020204" pitchFamily="34" charset="0"/>
                        </a:rPr>
                        <a:t>0,75%</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600" u="none" strike="noStrike" dirty="0">
                          <a:effectLst/>
                          <a:latin typeface="Arial" panose="020B0604020202020204" pitchFamily="34" charset="0"/>
                          <a:cs typeface="Arial" panose="020B0604020202020204" pitchFamily="34" charset="0"/>
                        </a:rPr>
                        <a:t>((Base gravable - $3.000.000.000)* </a:t>
                      </a:r>
                      <a:r>
                        <a:rPr lang="fr-FR" sz="1600" u="none" strike="noStrike" dirty="0" smtClean="0">
                          <a:effectLst/>
                          <a:latin typeface="Arial" panose="020B0604020202020204" pitchFamily="34" charset="0"/>
                          <a:cs typeface="Arial" panose="020B0604020202020204" pitchFamily="34" charset="0"/>
                        </a:rPr>
                        <a:t>0,75%) </a:t>
                      </a:r>
                      <a:r>
                        <a:rPr lang="fr-FR" sz="1600" u="none" strike="noStrike" dirty="0">
                          <a:effectLst/>
                          <a:latin typeface="Arial" panose="020B0604020202020204" pitchFamily="34" charset="0"/>
                          <a:cs typeface="Arial" panose="020B0604020202020204" pitchFamily="34" charset="0"/>
                        </a:rPr>
                        <a:t>+ </a:t>
                      </a:r>
                      <a:r>
                        <a:rPr lang="fr-FR" sz="1600" u="none" strike="noStrike" dirty="0" smtClean="0">
                          <a:effectLst/>
                          <a:latin typeface="Arial" panose="020B0604020202020204" pitchFamily="34" charset="0"/>
                          <a:cs typeface="Arial" panose="020B0604020202020204" pitchFamily="34" charset="0"/>
                        </a:rPr>
                        <a:t>$6.000.000</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996401">
                <a:tc>
                  <a:txBody>
                    <a:bodyPr/>
                    <a:lstStyle/>
                    <a:p>
                      <a:pPr algn="ctr" fontAlgn="b"/>
                      <a:r>
                        <a:rPr lang="es-CO" sz="1600" u="none" strike="noStrike">
                          <a:effectLst/>
                          <a:latin typeface="Arial" panose="020B0604020202020204" pitchFamily="34" charset="0"/>
                          <a:cs typeface="Arial" panose="020B0604020202020204" pitchFamily="34" charset="0"/>
                        </a:rPr>
                        <a:t>&gt;=5.000.000.000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En adelante</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s-CO" sz="1600" u="none" strike="noStrike" dirty="0" smtClean="0">
                          <a:effectLst/>
                          <a:latin typeface="Arial" panose="020B0604020202020204" pitchFamily="34" charset="0"/>
                          <a:cs typeface="Arial" panose="020B0604020202020204" pitchFamily="34" charset="0"/>
                        </a:rPr>
                        <a:t>1.50%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600" u="none" strike="noStrike" dirty="0">
                          <a:effectLst/>
                          <a:latin typeface="Arial" panose="020B0604020202020204" pitchFamily="34" charset="0"/>
                          <a:cs typeface="Arial" panose="020B0604020202020204" pitchFamily="34" charset="0"/>
                        </a:rPr>
                        <a:t>((Base gravable - $5.000.000.000</a:t>
                      </a:r>
                      <a:r>
                        <a:rPr lang="fr-FR" sz="1600" u="none" strike="noStrike" dirty="0" smtClean="0">
                          <a:effectLst/>
                          <a:latin typeface="Arial" panose="020B0604020202020204" pitchFamily="34" charset="0"/>
                          <a:cs typeface="Arial" panose="020B0604020202020204" pitchFamily="34" charset="0"/>
                        </a:rPr>
                        <a:t>)*1.50%) + $21.000.000</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3347542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75656" y="262389"/>
            <a:ext cx="6249660" cy="646331"/>
          </a:xfrm>
          <a:prstGeom prst="rect">
            <a:avLst/>
          </a:prstGeom>
        </p:spPr>
        <p:txBody>
          <a:bodyPr wrap="none">
            <a:spAutoFit/>
          </a:bodyPr>
          <a:lstStyle/>
          <a:p>
            <a:r>
              <a:rPr lang="es-MX" sz="3600" b="1" dirty="0" smtClean="0"/>
              <a:t>Impuesto a la Riqueza año 2015</a:t>
            </a:r>
            <a:endParaRPr lang="es-CO" sz="3600" dirty="0"/>
          </a:p>
        </p:txBody>
      </p:sp>
      <p:graphicFrame>
        <p:nvGraphicFramePr>
          <p:cNvPr id="3" name="2 Tabla"/>
          <p:cNvGraphicFramePr>
            <a:graphicFrameLocks noGrp="1"/>
          </p:cNvGraphicFramePr>
          <p:nvPr>
            <p:extLst>
              <p:ext uri="{D42A27DB-BD31-4B8C-83A1-F6EECF244321}">
                <p14:modId xmlns:p14="http://schemas.microsoft.com/office/powerpoint/2010/main" val="256476574"/>
              </p:ext>
            </p:extLst>
          </p:nvPr>
        </p:nvGraphicFramePr>
        <p:xfrm>
          <a:off x="683568" y="1124744"/>
          <a:ext cx="8136904" cy="4536504"/>
        </p:xfrm>
        <a:graphic>
          <a:graphicData uri="http://schemas.openxmlformats.org/drawingml/2006/table">
            <a:tbl>
              <a:tblPr>
                <a:tableStyleId>{5C22544A-7EE6-4342-B048-85BDC9FD1C3A}</a:tableStyleId>
              </a:tblPr>
              <a:tblGrid>
                <a:gridCol w="5976664"/>
                <a:gridCol w="2160240"/>
              </a:tblGrid>
              <a:tr h="650430">
                <a:tc>
                  <a:txBody>
                    <a:bodyPr/>
                    <a:lstStyle/>
                    <a:p>
                      <a:pPr algn="l" rtl="0" fontAlgn="b"/>
                      <a:r>
                        <a:rPr lang="es-CO" sz="2400" u="none" strike="noStrike" dirty="0">
                          <a:effectLst/>
                          <a:latin typeface="Arial" pitchFamily="34" charset="0"/>
                          <a:cs typeface="Arial" pitchFamily="34" charset="0"/>
                        </a:rPr>
                        <a:t>Patrimonio bruto enero 1 de 2015</a:t>
                      </a:r>
                      <a:endParaRPr lang="es-CO" sz="24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s-CO" sz="2400" u="none" strike="noStrike">
                          <a:effectLst/>
                          <a:latin typeface="Arial" pitchFamily="34" charset="0"/>
                          <a:cs typeface="Arial" pitchFamily="34" charset="0"/>
                        </a:rPr>
                        <a:t>1.245.033.000</a:t>
                      </a:r>
                      <a:endParaRPr lang="es-CO" sz="24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0430">
                <a:tc>
                  <a:txBody>
                    <a:bodyPr/>
                    <a:lstStyle/>
                    <a:p>
                      <a:pPr algn="l" rtl="0" fontAlgn="b"/>
                      <a:r>
                        <a:rPr lang="es-CO" sz="2400" u="none" strike="noStrike" dirty="0">
                          <a:effectLst/>
                          <a:latin typeface="Arial" pitchFamily="34" charset="0"/>
                          <a:cs typeface="Arial" pitchFamily="34" charset="0"/>
                        </a:rPr>
                        <a:t>Pasivos</a:t>
                      </a:r>
                      <a:endParaRPr lang="es-CO" sz="24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s-CO" sz="2400" u="none" strike="noStrike">
                          <a:effectLst/>
                          <a:latin typeface="Arial" pitchFamily="34" charset="0"/>
                          <a:cs typeface="Arial" pitchFamily="34" charset="0"/>
                        </a:rPr>
                        <a:t>241.038.000</a:t>
                      </a:r>
                      <a:endParaRPr lang="es-CO" sz="24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0430">
                <a:tc>
                  <a:txBody>
                    <a:bodyPr/>
                    <a:lstStyle/>
                    <a:p>
                      <a:pPr algn="l" rtl="0" fontAlgn="b"/>
                      <a:r>
                        <a:rPr lang="es-CO" sz="2400" u="none" strike="noStrike" dirty="0">
                          <a:effectLst/>
                          <a:latin typeface="Arial" pitchFamily="34" charset="0"/>
                          <a:cs typeface="Arial" pitchFamily="34" charset="0"/>
                        </a:rPr>
                        <a:t>Patrimonio líquido enero 1 de 2015</a:t>
                      </a:r>
                      <a:endParaRPr lang="es-CO" sz="24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s-CO" sz="2400" u="none" strike="noStrike">
                          <a:effectLst/>
                          <a:latin typeface="Arial" pitchFamily="34" charset="0"/>
                          <a:cs typeface="Arial" pitchFamily="34" charset="0"/>
                        </a:rPr>
                        <a:t>1.003.995.000</a:t>
                      </a:r>
                      <a:endParaRPr lang="es-CO" sz="2400" b="1"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4354">
                <a:tc>
                  <a:txBody>
                    <a:bodyPr/>
                    <a:lstStyle/>
                    <a:p>
                      <a:pPr algn="l" rtl="0" fontAlgn="b"/>
                      <a:r>
                        <a:rPr lang="es-CO" sz="2400" u="none" strike="noStrike">
                          <a:effectLst/>
                          <a:latin typeface="Arial" pitchFamily="34" charset="0"/>
                          <a:cs typeface="Arial" pitchFamily="34" charset="0"/>
                        </a:rPr>
                        <a:t>Menos valor patrimonial acciones sociedades nacionales</a:t>
                      </a:r>
                      <a:endParaRPr lang="es-CO" sz="24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s-CO" sz="2400" u="none" strike="noStrike">
                          <a:effectLst/>
                          <a:latin typeface="Arial" pitchFamily="34" charset="0"/>
                          <a:cs typeface="Arial" pitchFamily="34" charset="0"/>
                        </a:rPr>
                        <a:t>198.043.000</a:t>
                      </a:r>
                      <a:endParaRPr lang="es-CO" sz="24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0430">
                <a:tc>
                  <a:txBody>
                    <a:bodyPr/>
                    <a:lstStyle/>
                    <a:p>
                      <a:pPr algn="l" rtl="0" fontAlgn="b"/>
                      <a:r>
                        <a:rPr lang="es-CO" sz="2400" b="1" u="none" strike="noStrike" dirty="0">
                          <a:effectLst/>
                          <a:latin typeface="Arial" pitchFamily="34" charset="0"/>
                          <a:cs typeface="Arial" pitchFamily="34" charset="0"/>
                        </a:rPr>
                        <a:t>Base impuesto a la riqueza</a:t>
                      </a:r>
                      <a:endParaRPr lang="es-CO" sz="24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s-CO" sz="2400" b="1" u="none" strike="noStrike" dirty="0">
                          <a:effectLst/>
                          <a:latin typeface="Arial" pitchFamily="34" charset="0"/>
                          <a:cs typeface="Arial" pitchFamily="34" charset="0"/>
                        </a:rPr>
                        <a:t>805.952.000</a:t>
                      </a:r>
                      <a:endParaRPr lang="es-CO" sz="24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0430">
                <a:tc>
                  <a:txBody>
                    <a:bodyPr/>
                    <a:lstStyle/>
                    <a:p>
                      <a:pPr algn="l" rtl="0" fontAlgn="b"/>
                      <a:r>
                        <a:rPr lang="es-CO" sz="2400" b="1" u="none" strike="noStrike" dirty="0">
                          <a:effectLst/>
                          <a:latin typeface="Arial" pitchFamily="34" charset="0"/>
                          <a:cs typeface="Arial" pitchFamily="34" charset="0"/>
                        </a:rPr>
                        <a:t>Impuesto a la riqueza año 2015</a:t>
                      </a:r>
                      <a:endParaRPr lang="es-CO" sz="24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s-CO" sz="2400" b="1" u="none" strike="noStrike" dirty="0">
                          <a:effectLst/>
                          <a:latin typeface="Arial" pitchFamily="34" charset="0"/>
                          <a:cs typeface="Arial" pitchFamily="34" charset="0"/>
                        </a:rPr>
                        <a:t>1.612.000</a:t>
                      </a:r>
                      <a:endParaRPr lang="es-CO" sz="24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5 Estrella de 5 puntas">
            <a:hlinkClick r:id="rId2" action="ppaction://hlinksldjump"/>
          </p:cNvPr>
          <p:cNvSpPr/>
          <p:nvPr/>
        </p:nvSpPr>
        <p:spPr>
          <a:xfrm>
            <a:off x="5724128" y="4725144"/>
            <a:ext cx="144016" cy="144016"/>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accent3">
                  <a:lumMod val="75000"/>
                </a:schemeClr>
              </a:solidFill>
            </a:endParaRPr>
          </a:p>
        </p:txBody>
      </p:sp>
    </p:spTree>
    <p:extLst>
      <p:ext uri="{BB962C8B-B14F-4D97-AF65-F5344CB8AC3E}">
        <p14:creationId xmlns:p14="http://schemas.microsoft.com/office/powerpoint/2010/main" val="1419980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ctrTitle" idx="4294967295"/>
          </p:nvPr>
        </p:nvSpPr>
        <p:spPr>
          <a:xfrm>
            <a:off x="685799" y="476673"/>
            <a:ext cx="7772400" cy="1152128"/>
          </a:xfrm>
        </p:spPr>
        <p:txBody>
          <a:bodyPr>
            <a:noAutofit/>
          </a:bodyPr>
          <a:lstStyle/>
          <a:p>
            <a:pPr algn="ctr">
              <a:defRPr/>
            </a:pPr>
            <a:r>
              <a:rPr lang="es-CO" sz="4800" b="1" dirty="0" smtClean="0">
                <a:solidFill>
                  <a:schemeClr val="tx2">
                    <a:lumMod val="50000"/>
                  </a:schemeClr>
                </a:solidFill>
                <a:effectLst>
                  <a:outerShdw blurRad="38100" dist="38100" dir="2700000" algn="tl">
                    <a:srgbClr val="000000">
                      <a:alpha val="43137"/>
                    </a:srgbClr>
                  </a:outerShdw>
                </a:effectLst>
              </a:rPr>
              <a:t>IMPUESTO A LA RIQUEZA</a:t>
            </a:r>
            <a:endParaRPr lang="es-CO" sz="4800" b="1" dirty="0">
              <a:solidFill>
                <a:schemeClr val="tx2">
                  <a:lumMod val="50000"/>
                </a:schemeClr>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3"/>
          <a:stretch>
            <a:fillRect/>
          </a:stretch>
        </p:blipFill>
        <p:spPr>
          <a:xfrm>
            <a:off x="1907704" y="2492896"/>
            <a:ext cx="5112568" cy="3240360"/>
          </a:xfrm>
          <a:prstGeom prst="rect">
            <a:avLst/>
          </a:prstGeom>
        </p:spPr>
      </p:pic>
    </p:spTree>
    <p:extLst>
      <p:ext uri="{BB962C8B-B14F-4D97-AF65-F5344CB8AC3E}">
        <p14:creationId xmlns:p14="http://schemas.microsoft.com/office/powerpoint/2010/main" val="1864352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75656" y="262389"/>
            <a:ext cx="6249660" cy="646331"/>
          </a:xfrm>
          <a:prstGeom prst="rect">
            <a:avLst/>
          </a:prstGeom>
        </p:spPr>
        <p:txBody>
          <a:bodyPr wrap="none">
            <a:spAutoFit/>
          </a:bodyPr>
          <a:lstStyle/>
          <a:p>
            <a:r>
              <a:rPr lang="es-MX" sz="3600" b="1" dirty="0" smtClean="0"/>
              <a:t>Impuesto a la Riqueza año 2015</a:t>
            </a:r>
            <a:endParaRPr lang="es-CO" sz="3600" dirty="0"/>
          </a:p>
        </p:txBody>
      </p:sp>
      <p:graphicFrame>
        <p:nvGraphicFramePr>
          <p:cNvPr id="2" name="Tabla 1"/>
          <p:cNvGraphicFramePr>
            <a:graphicFrameLocks noGrp="1"/>
          </p:cNvGraphicFramePr>
          <p:nvPr>
            <p:extLst>
              <p:ext uri="{D42A27DB-BD31-4B8C-83A1-F6EECF244321}">
                <p14:modId xmlns:p14="http://schemas.microsoft.com/office/powerpoint/2010/main" val="3788422281"/>
              </p:ext>
            </p:extLst>
          </p:nvPr>
        </p:nvGraphicFramePr>
        <p:xfrm>
          <a:off x="755576" y="1556792"/>
          <a:ext cx="8136904" cy="4248472"/>
        </p:xfrm>
        <a:graphic>
          <a:graphicData uri="http://schemas.openxmlformats.org/drawingml/2006/table">
            <a:tbl>
              <a:tblPr>
                <a:tableStyleId>{5C22544A-7EE6-4342-B048-85BDC9FD1C3A}</a:tableStyleId>
              </a:tblPr>
              <a:tblGrid>
                <a:gridCol w="5793683"/>
                <a:gridCol w="2343221"/>
              </a:tblGrid>
              <a:tr h="560011">
                <a:tc>
                  <a:txBody>
                    <a:bodyPr/>
                    <a:lstStyle/>
                    <a:p>
                      <a:pPr algn="l" fontAlgn="b"/>
                      <a:r>
                        <a:rPr lang="es-CO" sz="2800" u="none" strike="noStrike" dirty="0">
                          <a:effectLst/>
                          <a:latin typeface="Arial" panose="020B0604020202020204" pitchFamily="34" charset="0"/>
                          <a:cs typeface="Arial" panose="020B0604020202020204" pitchFamily="34" charset="0"/>
                        </a:rPr>
                        <a:t>Patrimonio bruto enero 1 de 2015</a:t>
                      </a:r>
                      <a:endParaRPr lang="es-CO"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s-CO" sz="2800" u="none" strike="noStrike" dirty="0">
                          <a:effectLst/>
                          <a:latin typeface="Arial" panose="020B0604020202020204" pitchFamily="34" charset="0"/>
                          <a:cs typeface="Arial" panose="020B0604020202020204" pitchFamily="34" charset="0"/>
                        </a:rPr>
                        <a:t>3.865.743.000</a:t>
                      </a:r>
                      <a:endParaRPr lang="es-CO"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560011">
                <a:tc>
                  <a:txBody>
                    <a:bodyPr/>
                    <a:lstStyle/>
                    <a:p>
                      <a:pPr algn="l" fontAlgn="b"/>
                      <a:r>
                        <a:rPr lang="es-CO" sz="2800" u="none" strike="noStrike">
                          <a:effectLst/>
                          <a:latin typeface="Arial" panose="020B0604020202020204" pitchFamily="34" charset="0"/>
                          <a:cs typeface="Arial" panose="020B0604020202020204" pitchFamily="34" charset="0"/>
                        </a:rPr>
                        <a:t>Pasivos</a:t>
                      </a:r>
                      <a:endParaRPr lang="es-CO" sz="2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s-CO" sz="2800" u="none" strike="noStrike" dirty="0">
                          <a:effectLst/>
                          <a:latin typeface="Arial" panose="020B0604020202020204" pitchFamily="34" charset="0"/>
                          <a:cs typeface="Arial" panose="020B0604020202020204" pitchFamily="34" charset="0"/>
                        </a:rPr>
                        <a:t>1.032.765.000</a:t>
                      </a:r>
                      <a:endParaRPr lang="es-CO"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900632">
                <a:tc>
                  <a:txBody>
                    <a:bodyPr/>
                    <a:lstStyle/>
                    <a:p>
                      <a:pPr algn="l" fontAlgn="b"/>
                      <a:r>
                        <a:rPr lang="es-CO" sz="2800" b="1" u="none" strike="noStrike" dirty="0">
                          <a:effectLst/>
                          <a:latin typeface="Arial" panose="020B0604020202020204" pitchFamily="34" charset="0"/>
                          <a:cs typeface="Arial" panose="020B0604020202020204" pitchFamily="34" charset="0"/>
                        </a:rPr>
                        <a:t>Patrimonio líquido enero 1 de 2015</a:t>
                      </a:r>
                      <a:endParaRPr lang="es-CO" sz="2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s-CO" sz="2800" b="1" u="none" strike="noStrike" dirty="0">
                          <a:effectLst/>
                          <a:latin typeface="Arial" panose="020B0604020202020204" pitchFamily="34" charset="0"/>
                          <a:cs typeface="Arial" panose="020B0604020202020204" pitchFamily="34" charset="0"/>
                        </a:rPr>
                        <a:t>2.832.978.000</a:t>
                      </a:r>
                      <a:endParaRPr lang="es-CO" sz="2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107796">
                <a:tc>
                  <a:txBody>
                    <a:bodyPr/>
                    <a:lstStyle/>
                    <a:p>
                      <a:pPr algn="l" fontAlgn="b"/>
                      <a:r>
                        <a:rPr lang="es-CO" sz="2800" u="none" strike="noStrike" dirty="0" smtClean="0">
                          <a:effectLst/>
                          <a:latin typeface="Arial" panose="020B0604020202020204" pitchFamily="34" charset="0"/>
                          <a:cs typeface="Arial" panose="020B0604020202020204" pitchFamily="34" charset="0"/>
                        </a:rPr>
                        <a:t>Menos valor patrimonial </a:t>
                      </a:r>
                      <a:r>
                        <a:rPr lang="es-CO" sz="2800" u="none" strike="noStrike" dirty="0">
                          <a:effectLst/>
                          <a:latin typeface="Arial" panose="020B0604020202020204" pitchFamily="34" charset="0"/>
                          <a:cs typeface="Arial" panose="020B0604020202020204" pitchFamily="34" charset="0"/>
                        </a:rPr>
                        <a:t>acciones </a:t>
                      </a:r>
                      <a:r>
                        <a:rPr lang="es-CO" sz="2800" u="none" strike="noStrike" dirty="0" smtClean="0">
                          <a:effectLst/>
                          <a:latin typeface="Arial" panose="020B0604020202020204" pitchFamily="34" charset="0"/>
                          <a:cs typeface="Arial" panose="020B0604020202020204" pitchFamily="34" charset="0"/>
                        </a:rPr>
                        <a:t>sociedades </a:t>
                      </a:r>
                      <a:r>
                        <a:rPr lang="es-CO" sz="2800" u="none" strike="noStrike" dirty="0">
                          <a:effectLst/>
                          <a:latin typeface="Arial" panose="020B0604020202020204" pitchFamily="34" charset="0"/>
                          <a:cs typeface="Arial" panose="020B0604020202020204" pitchFamily="34" charset="0"/>
                        </a:rPr>
                        <a:t>nacionales</a:t>
                      </a:r>
                      <a:endParaRPr lang="es-CO"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s-CO" sz="2800" u="none" strike="noStrike" dirty="0">
                          <a:effectLst/>
                          <a:latin typeface="Arial" panose="020B0604020202020204" pitchFamily="34" charset="0"/>
                          <a:cs typeface="Arial" panose="020B0604020202020204" pitchFamily="34" charset="0"/>
                        </a:rPr>
                        <a:t>285.678.000</a:t>
                      </a:r>
                      <a:endParaRPr lang="es-CO"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560011">
                <a:tc>
                  <a:txBody>
                    <a:bodyPr/>
                    <a:lstStyle/>
                    <a:p>
                      <a:pPr algn="l" fontAlgn="b"/>
                      <a:r>
                        <a:rPr lang="es-CO" sz="2800" b="1" u="none" strike="noStrike" dirty="0">
                          <a:effectLst/>
                          <a:latin typeface="Arial" panose="020B0604020202020204" pitchFamily="34" charset="0"/>
                          <a:cs typeface="Arial" panose="020B0604020202020204" pitchFamily="34" charset="0"/>
                        </a:rPr>
                        <a:t>Base impuesto a la </a:t>
                      </a:r>
                      <a:r>
                        <a:rPr lang="es-CO" sz="2800" b="1" u="none" strike="noStrike" dirty="0" smtClean="0">
                          <a:effectLst/>
                          <a:latin typeface="Arial" panose="020B0604020202020204" pitchFamily="34" charset="0"/>
                          <a:cs typeface="Arial" panose="020B0604020202020204" pitchFamily="34" charset="0"/>
                        </a:rPr>
                        <a:t>riqueza</a:t>
                      </a:r>
                      <a:endParaRPr lang="es-CO" sz="2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s-CO" sz="2800" b="1" u="none" strike="noStrike" dirty="0">
                          <a:effectLst/>
                          <a:latin typeface="Arial" panose="020B0604020202020204" pitchFamily="34" charset="0"/>
                          <a:cs typeface="Arial" panose="020B0604020202020204" pitchFamily="34" charset="0"/>
                        </a:rPr>
                        <a:t>2.547.300.000</a:t>
                      </a:r>
                      <a:endParaRPr lang="es-CO" sz="2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560011">
                <a:tc>
                  <a:txBody>
                    <a:bodyPr/>
                    <a:lstStyle/>
                    <a:p>
                      <a:pPr algn="l" fontAlgn="b"/>
                      <a:r>
                        <a:rPr lang="es-CO" sz="2800" b="1" u="none" strike="noStrike" dirty="0">
                          <a:effectLst/>
                          <a:latin typeface="Arial" panose="020B0604020202020204" pitchFamily="34" charset="0"/>
                          <a:cs typeface="Arial" panose="020B0604020202020204" pitchFamily="34" charset="0"/>
                        </a:rPr>
                        <a:t>Impuesto a la riqueza año 2015</a:t>
                      </a:r>
                      <a:endParaRPr lang="es-CO" sz="2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s-CO" sz="2800" b="1" u="none" strike="noStrike" dirty="0" smtClean="0">
                          <a:effectLst/>
                          <a:latin typeface="Arial" panose="020B0604020202020204" pitchFamily="34" charset="0"/>
                          <a:cs typeface="Arial" panose="020B0604020202020204" pitchFamily="34" charset="0"/>
                        </a:rPr>
                        <a:t>5.916.000</a:t>
                      </a:r>
                      <a:endParaRPr lang="es-CO" sz="2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4" name="Estrella de 4 puntas 3">
            <a:hlinkClick r:id="rId2" action="ppaction://hlinksldjump"/>
          </p:cNvPr>
          <p:cNvSpPr/>
          <p:nvPr/>
        </p:nvSpPr>
        <p:spPr>
          <a:xfrm>
            <a:off x="5796136" y="4869160"/>
            <a:ext cx="360040" cy="2160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07496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331640" y="262389"/>
            <a:ext cx="6249660" cy="646331"/>
          </a:xfrm>
          <a:prstGeom prst="rect">
            <a:avLst/>
          </a:prstGeom>
        </p:spPr>
        <p:txBody>
          <a:bodyPr wrap="none">
            <a:spAutoFit/>
          </a:bodyPr>
          <a:lstStyle/>
          <a:p>
            <a:r>
              <a:rPr lang="es-MX" sz="3600" b="1" dirty="0" smtClean="0"/>
              <a:t>Impuesto a la Riqueza año 2016</a:t>
            </a:r>
            <a:endParaRPr lang="es-CO" sz="3600" dirty="0"/>
          </a:p>
        </p:txBody>
      </p:sp>
      <p:graphicFrame>
        <p:nvGraphicFramePr>
          <p:cNvPr id="2" name="Tabla 1"/>
          <p:cNvGraphicFramePr>
            <a:graphicFrameLocks noGrp="1"/>
          </p:cNvGraphicFramePr>
          <p:nvPr>
            <p:extLst>
              <p:ext uri="{D42A27DB-BD31-4B8C-83A1-F6EECF244321}">
                <p14:modId xmlns:p14="http://schemas.microsoft.com/office/powerpoint/2010/main" val="3109933815"/>
              </p:ext>
            </p:extLst>
          </p:nvPr>
        </p:nvGraphicFramePr>
        <p:xfrm>
          <a:off x="611560" y="1224340"/>
          <a:ext cx="8280920" cy="4580923"/>
        </p:xfrm>
        <a:graphic>
          <a:graphicData uri="http://schemas.openxmlformats.org/drawingml/2006/table">
            <a:tbl>
              <a:tblPr>
                <a:tableStyleId>{5C22544A-7EE6-4342-B048-85BDC9FD1C3A}</a:tableStyleId>
              </a:tblPr>
              <a:tblGrid>
                <a:gridCol w="5896226"/>
                <a:gridCol w="2384694"/>
              </a:tblGrid>
              <a:tr h="732066">
                <a:tc>
                  <a:txBody>
                    <a:bodyPr/>
                    <a:lstStyle/>
                    <a:p>
                      <a:pPr algn="l" fontAlgn="b"/>
                      <a:r>
                        <a:rPr lang="es-CO" sz="2800" u="none" strike="noStrike" dirty="0">
                          <a:effectLst/>
                          <a:latin typeface="Arial" panose="020B0604020202020204" pitchFamily="34" charset="0"/>
                          <a:cs typeface="Arial" panose="020B0604020202020204" pitchFamily="34" charset="0"/>
                        </a:rPr>
                        <a:t>Patrimonio bruto enero 1 de </a:t>
                      </a:r>
                      <a:r>
                        <a:rPr lang="es-CO" sz="2800" u="none" strike="noStrike" dirty="0" smtClean="0">
                          <a:effectLst/>
                          <a:latin typeface="Arial" panose="020B0604020202020204" pitchFamily="34" charset="0"/>
                          <a:cs typeface="Arial" panose="020B0604020202020204" pitchFamily="34" charset="0"/>
                        </a:rPr>
                        <a:t>2016</a:t>
                      </a:r>
                      <a:endParaRPr lang="es-CO"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b"/>
                      <a:r>
                        <a:rPr lang="es-CO" sz="2800" u="none" strike="noStrike" dirty="0" smtClean="0">
                          <a:effectLst/>
                          <a:latin typeface="Arial" panose="020B0604020202020204" pitchFamily="34" charset="0"/>
                          <a:cs typeface="Arial" panose="020B0604020202020204" pitchFamily="34" charset="0"/>
                        </a:rPr>
                        <a:t>4.123.765.000</a:t>
                      </a:r>
                      <a:endParaRPr lang="es-CO"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732066">
                <a:tc>
                  <a:txBody>
                    <a:bodyPr/>
                    <a:lstStyle/>
                    <a:p>
                      <a:pPr algn="l" fontAlgn="b"/>
                      <a:r>
                        <a:rPr lang="es-CO" sz="2800" u="none" strike="noStrike" dirty="0">
                          <a:effectLst/>
                          <a:latin typeface="Arial" panose="020B0604020202020204" pitchFamily="34" charset="0"/>
                          <a:cs typeface="Arial" panose="020B0604020202020204" pitchFamily="34" charset="0"/>
                        </a:rPr>
                        <a:t>Pasivos</a:t>
                      </a:r>
                      <a:endParaRPr lang="es-CO"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b"/>
                      <a:r>
                        <a:rPr lang="es-CO" sz="2800" u="none" strike="noStrike" dirty="0" smtClean="0">
                          <a:effectLst/>
                          <a:latin typeface="Arial" panose="020B0604020202020204" pitchFamily="34" charset="0"/>
                          <a:cs typeface="Arial" panose="020B0604020202020204" pitchFamily="34" charset="0"/>
                        </a:rPr>
                        <a:t>1.053.098.000</a:t>
                      </a:r>
                      <a:endParaRPr lang="es-CO"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936575">
                <a:tc>
                  <a:txBody>
                    <a:bodyPr/>
                    <a:lstStyle/>
                    <a:p>
                      <a:pPr algn="l" fontAlgn="b"/>
                      <a:r>
                        <a:rPr lang="es-CO" sz="2800" b="1" u="none" strike="noStrike" dirty="0">
                          <a:effectLst/>
                          <a:latin typeface="Arial" panose="020B0604020202020204" pitchFamily="34" charset="0"/>
                          <a:cs typeface="Arial" panose="020B0604020202020204" pitchFamily="34" charset="0"/>
                        </a:rPr>
                        <a:t>Patrimonio líquido enero 1 de </a:t>
                      </a:r>
                      <a:r>
                        <a:rPr lang="es-CO" sz="2800" b="1" u="none" strike="noStrike" dirty="0" smtClean="0">
                          <a:effectLst/>
                          <a:latin typeface="Arial" panose="020B0604020202020204" pitchFamily="34" charset="0"/>
                          <a:cs typeface="Arial" panose="020B0604020202020204" pitchFamily="34" charset="0"/>
                        </a:rPr>
                        <a:t>2016</a:t>
                      </a:r>
                      <a:endParaRPr lang="es-CO" sz="2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b"/>
                      <a:r>
                        <a:rPr lang="es-CO" sz="2800" b="1" u="none" strike="noStrike" dirty="0" smtClean="0">
                          <a:effectLst/>
                          <a:latin typeface="Arial" panose="020B0604020202020204" pitchFamily="34" charset="0"/>
                          <a:cs typeface="Arial" panose="020B0604020202020204" pitchFamily="34" charset="0"/>
                        </a:rPr>
                        <a:t>3.070.667.000</a:t>
                      </a:r>
                      <a:endParaRPr lang="es-CO" sz="2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1448150">
                <a:tc>
                  <a:txBody>
                    <a:bodyPr/>
                    <a:lstStyle/>
                    <a:p>
                      <a:pPr algn="l" fontAlgn="b"/>
                      <a:r>
                        <a:rPr lang="es-CO" sz="2800" u="none" strike="noStrike" dirty="0" smtClean="0">
                          <a:effectLst/>
                          <a:latin typeface="Arial" panose="020B0604020202020204" pitchFamily="34" charset="0"/>
                          <a:cs typeface="Arial" panose="020B0604020202020204" pitchFamily="34" charset="0"/>
                        </a:rPr>
                        <a:t>Menos valor patrimonial </a:t>
                      </a:r>
                      <a:r>
                        <a:rPr lang="es-CO" sz="2800" u="none" strike="noStrike" dirty="0">
                          <a:effectLst/>
                          <a:latin typeface="Arial" panose="020B0604020202020204" pitchFamily="34" charset="0"/>
                          <a:cs typeface="Arial" panose="020B0604020202020204" pitchFamily="34" charset="0"/>
                        </a:rPr>
                        <a:t>acciones </a:t>
                      </a:r>
                      <a:r>
                        <a:rPr lang="es-CO" sz="2800" u="none" strike="noStrike" dirty="0" smtClean="0">
                          <a:effectLst/>
                          <a:latin typeface="Arial" panose="020B0604020202020204" pitchFamily="34" charset="0"/>
                          <a:cs typeface="Arial" panose="020B0604020202020204" pitchFamily="34" charset="0"/>
                        </a:rPr>
                        <a:t>sociedades </a:t>
                      </a:r>
                      <a:r>
                        <a:rPr lang="es-CO" sz="2800" u="none" strike="noStrike" dirty="0">
                          <a:effectLst/>
                          <a:latin typeface="Arial" panose="020B0604020202020204" pitchFamily="34" charset="0"/>
                          <a:cs typeface="Arial" panose="020B0604020202020204" pitchFamily="34" charset="0"/>
                        </a:rPr>
                        <a:t>nacionales</a:t>
                      </a:r>
                      <a:endParaRPr lang="es-CO"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b"/>
                      <a:r>
                        <a:rPr lang="es-CO" sz="2800" u="none" strike="noStrike" dirty="0" smtClean="0">
                          <a:effectLst/>
                          <a:latin typeface="Arial" panose="020B0604020202020204" pitchFamily="34" charset="0"/>
                          <a:cs typeface="Arial" panose="020B0604020202020204" pitchFamily="34" charset="0"/>
                        </a:rPr>
                        <a:t>310.543.000</a:t>
                      </a:r>
                      <a:endParaRPr lang="es-CO"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732066">
                <a:tc>
                  <a:txBody>
                    <a:bodyPr/>
                    <a:lstStyle/>
                    <a:p>
                      <a:pPr algn="l" fontAlgn="b"/>
                      <a:r>
                        <a:rPr lang="es-CO" sz="2800" b="1" u="none" strike="noStrike" dirty="0">
                          <a:effectLst/>
                          <a:latin typeface="Arial" panose="020B0604020202020204" pitchFamily="34" charset="0"/>
                          <a:cs typeface="Arial" panose="020B0604020202020204" pitchFamily="34" charset="0"/>
                        </a:rPr>
                        <a:t>Base impuesto a la </a:t>
                      </a:r>
                      <a:r>
                        <a:rPr lang="es-CO" sz="2800" b="1" u="none" strike="noStrike" dirty="0" smtClean="0">
                          <a:effectLst/>
                          <a:latin typeface="Arial" panose="020B0604020202020204" pitchFamily="34" charset="0"/>
                          <a:cs typeface="Arial" panose="020B0604020202020204" pitchFamily="34" charset="0"/>
                        </a:rPr>
                        <a:t>riqueza</a:t>
                      </a:r>
                      <a:endParaRPr lang="es-CO" sz="2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b"/>
                      <a:r>
                        <a:rPr lang="es-CO" sz="2800" b="1" u="none" strike="noStrike" dirty="0" smtClean="0">
                          <a:effectLst/>
                          <a:latin typeface="Arial" panose="020B0604020202020204" pitchFamily="34" charset="0"/>
                          <a:cs typeface="Arial" panose="020B0604020202020204" pitchFamily="34" charset="0"/>
                        </a:rPr>
                        <a:t>2.760.124.000</a:t>
                      </a:r>
                      <a:endParaRPr lang="es-CO" sz="2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bl>
          </a:graphicData>
        </a:graphic>
      </p:graphicFrame>
    </p:spTree>
    <p:extLst>
      <p:ext uri="{BB962C8B-B14F-4D97-AF65-F5344CB8AC3E}">
        <p14:creationId xmlns:p14="http://schemas.microsoft.com/office/powerpoint/2010/main" val="1997668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592185" y="-99392"/>
            <a:ext cx="5572103" cy="584775"/>
          </a:xfrm>
          <a:prstGeom prst="rect">
            <a:avLst/>
          </a:prstGeom>
        </p:spPr>
        <p:txBody>
          <a:bodyPr wrap="none" anchor="ctr">
            <a:spAutoFit/>
          </a:bodyPr>
          <a:lstStyle/>
          <a:p>
            <a:r>
              <a:rPr lang="es-MX" sz="3200" b="1" dirty="0" smtClean="0"/>
              <a:t>Impuesto a la Riqueza año 2016</a:t>
            </a:r>
            <a:endParaRPr lang="es-CO" sz="3200" dirty="0"/>
          </a:p>
        </p:txBody>
      </p:sp>
      <p:graphicFrame>
        <p:nvGraphicFramePr>
          <p:cNvPr id="2" name="Tabla 1"/>
          <p:cNvGraphicFramePr>
            <a:graphicFrameLocks noGrp="1"/>
          </p:cNvGraphicFramePr>
          <p:nvPr>
            <p:extLst>
              <p:ext uri="{D42A27DB-BD31-4B8C-83A1-F6EECF244321}">
                <p14:modId xmlns:p14="http://schemas.microsoft.com/office/powerpoint/2010/main" val="2287402677"/>
              </p:ext>
            </p:extLst>
          </p:nvPr>
        </p:nvGraphicFramePr>
        <p:xfrm>
          <a:off x="611560" y="692696"/>
          <a:ext cx="7848872" cy="360040"/>
        </p:xfrm>
        <a:graphic>
          <a:graphicData uri="http://schemas.openxmlformats.org/drawingml/2006/table">
            <a:tbl>
              <a:tblPr>
                <a:tableStyleId>{5C22544A-7EE6-4342-B048-85BDC9FD1C3A}</a:tableStyleId>
              </a:tblPr>
              <a:tblGrid>
                <a:gridCol w="5813979"/>
                <a:gridCol w="2034893"/>
              </a:tblGrid>
              <a:tr h="360040">
                <a:tc>
                  <a:txBody>
                    <a:bodyPr/>
                    <a:lstStyle/>
                    <a:p>
                      <a:pPr algn="l" fontAlgn="b"/>
                      <a:r>
                        <a:rPr lang="es-CO" sz="2000" b="1" u="none" strike="noStrike" dirty="0" smtClean="0">
                          <a:effectLst/>
                          <a:latin typeface="Arial" panose="020B0604020202020204" pitchFamily="34" charset="0"/>
                          <a:cs typeface="Arial" panose="020B0604020202020204" pitchFamily="34" charset="0"/>
                        </a:rPr>
                        <a:t>Base impuesto</a:t>
                      </a:r>
                      <a:r>
                        <a:rPr lang="es-CO" sz="2000" b="1" u="none" strike="noStrike" baseline="0" dirty="0" smtClean="0">
                          <a:effectLst/>
                          <a:latin typeface="Arial" panose="020B0604020202020204" pitchFamily="34" charset="0"/>
                          <a:cs typeface="Arial" panose="020B0604020202020204" pitchFamily="34" charset="0"/>
                        </a:rPr>
                        <a:t> a la riqueza </a:t>
                      </a:r>
                      <a:r>
                        <a:rPr lang="es-CO" sz="2000" b="1" u="none" strike="noStrike" dirty="0" smtClean="0">
                          <a:effectLst/>
                          <a:latin typeface="Arial" panose="020B0604020202020204" pitchFamily="34" charset="0"/>
                          <a:cs typeface="Arial" panose="020B0604020202020204" pitchFamily="34" charset="0"/>
                        </a:rPr>
                        <a:t>2015</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b"/>
                      <a:r>
                        <a:rPr lang="es-CO" sz="2000" b="1" u="none" strike="noStrike" dirty="0" smtClean="0">
                          <a:effectLst/>
                          <a:latin typeface="Arial" panose="020B0604020202020204" pitchFamily="34" charset="0"/>
                          <a:cs typeface="Arial" panose="020B0604020202020204" pitchFamily="34" charset="0"/>
                        </a:rPr>
                        <a:t>2.547.300.000</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bl>
          </a:graphicData>
        </a:graphic>
      </p:graphicFrame>
      <p:sp>
        <p:nvSpPr>
          <p:cNvPr id="4" name="Recortar rectángulo de esquina diagonal 8"/>
          <p:cNvSpPr/>
          <p:nvPr/>
        </p:nvSpPr>
        <p:spPr>
          <a:xfrm>
            <a:off x="953598" y="1844824"/>
            <a:ext cx="2340260" cy="720080"/>
          </a:xfrm>
          <a:prstGeom prst="snip2DiagRect">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smtClean="0">
                <a:solidFill>
                  <a:schemeClr val="tx1"/>
                </a:solidFill>
                <a:latin typeface="Arial" panose="020B0604020202020204" pitchFamily="34" charset="0"/>
                <a:cs typeface="Arial" panose="020B0604020202020204" pitchFamily="34" charset="0"/>
              </a:rPr>
              <a:t>Inflación año 2015</a:t>
            </a:r>
            <a:endParaRPr lang="es-CO" sz="2000" dirty="0">
              <a:solidFill>
                <a:schemeClr val="tx1"/>
              </a:solidFill>
              <a:latin typeface="Arial" panose="020B0604020202020204" pitchFamily="34" charset="0"/>
              <a:cs typeface="Arial" panose="020B0604020202020204" pitchFamily="34" charset="0"/>
            </a:endParaRPr>
          </a:p>
        </p:txBody>
      </p:sp>
      <p:sp>
        <p:nvSpPr>
          <p:cNvPr id="6" name="Flecha a la derecha con bandas 5"/>
          <p:cNvSpPr/>
          <p:nvPr/>
        </p:nvSpPr>
        <p:spPr>
          <a:xfrm>
            <a:off x="3779912" y="1906567"/>
            <a:ext cx="936104" cy="658337"/>
          </a:xfrm>
          <a:prstGeom prst="stripedRightArrow">
            <a:avLst/>
          </a:prstGeom>
          <a:solidFill>
            <a:srgbClr val="99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Elipse 2"/>
          <p:cNvSpPr/>
          <p:nvPr/>
        </p:nvSpPr>
        <p:spPr>
          <a:xfrm>
            <a:off x="5058054" y="1844823"/>
            <a:ext cx="1314146" cy="7200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smtClean="0"/>
              <a:t>3.08%</a:t>
            </a:r>
            <a:endParaRPr lang="es-CO" sz="2200" b="1" dirty="0"/>
          </a:p>
        </p:txBody>
      </p:sp>
      <p:sp>
        <p:nvSpPr>
          <p:cNvPr id="7" name="Recortar rectángulo de esquina diagonal 8"/>
          <p:cNvSpPr/>
          <p:nvPr/>
        </p:nvSpPr>
        <p:spPr>
          <a:xfrm>
            <a:off x="2969822" y="2935209"/>
            <a:ext cx="2340260" cy="724542"/>
          </a:xfrm>
          <a:prstGeom prst="snip2Diag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smtClean="0">
                <a:solidFill>
                  <a:schemeClr val="tx1"/>
                </a:solidFill>
                <a:latin typeface="Arial" panose="020B0604020202020204" pitchFamily="34" charset="0"/>
                <a:cs typeface="Arial" panose="020B0604020202020204" pitchFamily="34" charset="0"/>
              </a:rPr>
              <a:t>25% Inflación año 2015</a:t>
            </a:r>
            <a:endParaRPr lang="es-CO" sz="2000" dirty="0">
              <a:solidFill>
                <a:schemeClr val="tx1"/>
              </a:solidFill>
              <a:latin typeface="Arial" panose="020B0604020202020204" pitchFamily="34" charset="0"/>
              <a:cs typeface="Arial" panose="020B0604020202020204" pitchFamily="34" charset="0"/>
            </a:endParaRPr>
          </a:p>
        </p:txBody>
      </p:sp>
      <p:sp>
        <p:nvSpPr>
          <p:cNvPr id="8" name="Flecha a la derecha con bandas 7"/>
          <p:cNvSpPr/>
          <p:nvPr/>
        </p:nvSpPr>
        <p:spPr>
          <a:xfrm>
            <a:off x="5796136" y="2996952"/>
            <a:ext cx="936104" cy="662799"/>
          </a:xfrm>
          <a:prstGeom prst="stripedRightArrow">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Elipse 8"/>
          <p:cNvSpPr/>
          <p:nvPr/>
        </p:nvSpPr>
        <p:spPr>
          <a:xfrm>
            <a:off x="7074278" y="2924944"/>
            <a:ext cx="1314146" cy="73480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smtClean="0"/>
              <a:t>0.77%</a:t>
            </a:r>
            <a:endParaRPr lang="es-CO" sz="2200" b="1" dirty="0"/>
          </a:p>
        </p:txBody>
      </p:sp>
      <p:graphicFrame>
        <p:nvGraphicFramePr>
          <p:cNvPr id="11" name="Tabla 10"/>
          <p:cNvGraphicFramePr>
            <a:graphicFrameLocks noGrp="1"/>
          </p:cNvGraphicFramePr>
          <p:nvPr>
            <p:extLst>
              <p:ext uri="{D42A27DB-BD31-4B8C-83A1-F6EECF244321}">
                <p14:modId xmlns:p14="http://schemas.microsoft.com/office/powerpoint/2010/main" val="874012950"/>
              </p:ext>
            </p:extLst>
          </p:nvPr>
        </p:nvGraphicFramePr>
        <p:xfrm>
          <a:off x="611560" y="4621123"/>
          <a:ext cx="8424936" cy="619125"/>
        </p:xfrm>
        <a:graphic>
          <a:graphicData uri="http://schemas.openxmlformats.org/drawingml/2006/table">
            <a:tbl>
              <a:tblPr>
                <a:tableStyleId>{5C22544A-7EE6-4342-B048-85BDC9FD1C3A}</a:tableStyleId>
              </a:tblPr>
              <a:tblGrid>
                <a:gridCol w="6124353"/>
                <a:gridCol w="2300583"/>
              </a:tblGrid>
              <a:tr h="190500">
                <a:tc>
                  <a:txBody>
                    <a:bodyPr/>
                    <a:lstStyle/>
                    <a:p>
                      <a:pPr algn="l" fontAlgn="b"/>
                      <a:r>
                        <a:rPr lang="es-CO" sz="2000" u="none" strike="noStrike" dirty="0">
                          <a:effectLst/>
                          <a:latin typeface="Arial" panose="020B0604020202020204" pitchFamily="34" charset="0"/>
                          <a:cs typeface="Arial" panose="020B0604020202020204" pitchFamily="34" charset="0"/>
                        </a:rPr>
                        <a:t>Base impuesto a la </a:t>
                      </a:r>
                      <a:r>
                        <a:rPr lang="es-CO" sz="2000" u="none" strike="noStrike" dirty="0" smtClean="0">
                          <a:effectLst/>
                          <a:latin typeface="Arial" panose="020B0604020202020204" pitchFamily="34" charset="0"/>
                          <a:cs typeface="Arial" panose="020B0604020202020204" pitchFamily="34" charset="0"/>
                        </a:rPr>
                        <a:t>riqueza </a:t>
                      </a:r>
                      <a:r>
                        <a:rPr lang="es-CO" sz="2000" u="none" strike="noStrike" dirty="0">
                          <a:effectLst/>
                          <a:latin typeface="Arial" panose="020B0604020202020204" pitchFamily="34" charset="0"/>
                          <a:cs typeface="Arial" panose="020B0604020202020204" pitchFamily="34" charset="0"/>
                        </a:rPr>
                        <a:t>año </a:t>
                      </a:r>
                      <a:r>
                        <a:rPr lang="es-CO" sz="2000" u="none" strike="noStrike" dirty="0" smtClean="0">
                          <a:effectLst/>
                          <a:latin typeface="Arial" panose="020B0604020202020204" pitchFamily="34" charset="0"/>
                          <a:cs typeface="Arial" panose="020B0604020202020204" pitchFamily="34" charset="0"/>
                        </a:rPr>
                        <a:t>2015 incrementada en 0.77% (base</a:t>
                      </a:r>
                      <a:r>
                        <a:rPr lang="es-CO" sz="2000" u="none" strike="noStrike" baseline="0" dirty="0" smtClean="0">
                          <a:effectLst/>
                          <a:latin typeface="Arial" panose="020B0604020202020204" pitchFamily="34" charset="0"/>
                          <a:cs typeface="Arial" panose="020B0604020202020204" pitchFamily="34" charset="0"/>
                        </a:rPr>
                        <a:t> año 2016)</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2000" u="none" strike="noStrike" dirty="0">
                          <a:effectLst/>
                          <a:latin typeface="Arial" panose="020B0604020202020204" pitchFamily="34" charset="0"/>
                          <a:cs typeface="Arial" panose="020B0604020202020204" pitchFamily="34" charset="0"/>
                        </a:rPr>
                        <a:t>2.566.914.210</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2452515325"/>
              </p:ext>
            </p:extLst>
          </p:nvPr>
        </p:nvGraphicFramePr>
        <p:xfrm>
          <a:off x="611560" y="1196752"/>
          <a:ext cx="7848872" cy="314325"/>
        </p:xfrm>
        <a:graphic>
          <a:graphicData uri="http://schemas.openxmlformats.org/drawingml/2006/table">
            <a:tbl>
              <a:tblPr>
                <a:tableStyleId>{5C22544A-7EE6-4342-B048-85BDC9FD1C3A}</a:tableStyleId>
              </a:tblPr>
              <a:tblGrid>
                <a:gridCol w="5760640"/>
                <a:gridCol w="2088232"/>
              </a:tblGrid>
              <a:tr h="307231">
                <a:tc>
                  <a:txBody>
                    <a:bodyPr/>
                    <a:lstStyle/>
                    <a:p>
                      <a:pPr algn="l" fontAlgn="b"/>
                      <a:r>
                        <a:rPr lang="es-CO" sz="2000" b="1" u="none" strike="noStrike" dirty="0">
                          <a:effectLst/>
                          <a:latin typeface="Arial" panose="020B0604020202020204" pitchFamily="34" charset="0"/>
                          <a:cs typeface="Arial" panose="020B0604020202020204" pitchFamily="34" charset="0"/>
                        </a:rPr>
                        <a:t>Base impuesto a la </a:t>
                      </a:r>
                      <a:r>
                        <a:rPr lang="es-CO" sz="2000" b="1" u="none" strike="noStrike" dirty="0" smtClean="0">
                          <a:effectLst/>
                          <a:latin typeface="Arial" panose="020B0604020202020204" pitchFamily="34" charset="0"/>
                          <a:cs typeface="Arial" panose="020B0604020202020204" pitchFamily="34" charset="0"/>
                        </a:rPr>
                        <a:t>riqueza 2016</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b"/>
                      <a:r>
                        <a:rPr lang="es-CO" sz="2000" b="1" u="none" strike="noStrike" dirty="0" smtClean="0">
                          <a:effectLst/>
                          <a:latin typeface="Arial" panose="020B0604020202020204" pitchFamily="34" charset="0"/>
                          <a:cs typeface="Arial" panose="020B0604020202020204" pitchFamily="34" charset="0"/>
                        </a:rPr>
                        <a:t>2.760.124.000</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2081092225"/>
              </p:ext>
            </p:extLst>
          </p:nvPr>
        </p:nvGraphicFramePr>
        <p:xfrm>
          <a:off x="611560" y="5484698"/>
          <a:ext cx="8424936" cy="536590"/>
        </p:xfrm>
        <a:graphic>
          <a:graphicData uri="http://schemas.openxmlformats.org/drawingml/2006/table">
            <a:tbl>
              <a:tblPr>
                <a:tableStyleId>{5C22544A-7EE6-4342-B048-85BDC9FD1C3A}</a:tableStyleId>
              </a:tblPr>
              <a:tblGrid>
                <a:gridCol w="6099589"/>
                <a:gridCol w="2325347"/>
              </a:tblGrid>
              <a:tr h="536590">
                <a:tc>
                  <a:txBody>
                    <a:bodyPr/>
                    <a:lstStyle/>
                    <a:p>
                      <a:pPr algn="l" fontAlgn="b"/>
                      <a:r>
                        <a:rPr lang="es-CO" sz="2000" b="0" u="none" strike="noStrike" dirty="0">
                          <a:effectLst/>
                          <a:latin typeface="Arial" panose="020B0604020202020204" pitchFamily="34" charset="0"/>
                          <a:cs typeface="Arial" panose="020B0604020202020204" pitchFamily="34" charset="0"/>
                        </a:rPr>
                        <a:t>Impuesto a la riqueza año </a:t>
                      </a:r>
                      <a:r>
                        <a:rPr lang="es-CO" sz="2000" b="0" u="none" strike="noStrike" dirty="0" smtClean="0">
                          <a:effectLst/>
                          <a:latin typeface="Arial" panose="020B0604020202020204" pitchFamily="34" charset="0"/>
                          <a:cs typeface="Arial" panose="020B0604020202020204" pitchFamily="34" charset="0"/>
                        </a:rPr>
                        <a:t>2016</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b"/>
                      <a:r>
                        <a:rPr lang="es-CO" sz="2000" b="0" u="none" strike="noStrike" dirty="0" smtClean="0">
                          <a:effectLst/>
                          <a:latin typeface="Arial" panose="020B0604020202020204" pitchFamily="34" charset="0"/>
                          <a:cs typeface="Arial" panose="020B0604020202020204" pitchFamily="34" charset="0"/>
                        </a:rPr>
                        <a:t>4.417.000</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1576969103"/>
              </p:ext>
            </p:extLst>
          </p:nvPr>
        </p:nvGraphicFramePr>
        <p:xfrm>
          <a:off x="611560" y="3986088"/>
          <a:ext cx="8424936" cy="314325"/>
        </p:xfrm>
        <a:graphic>
          <a:graphicData uri="http://schemas.openxmlformats.org/drawingml/2006/table">
            <a:tbl>
              <a:tblPr>
                <a:tableStyleId>{5C22544A-7EE6-4342-B048-85BDC9FD1C3A}</a:tableStyleId>
              </a:tblPr>
              <a:tblGrid>
                <a:gridCol w="6124354"/>
                <a:gridCol w="2300582"/>
              </a:tblGrid>
              <a:tr h="190500">
                <a:tc>
                  <a:txBody>
                    <a:bodyPr/>
                    <a:lstStyle/>
                    <a:p>
                      <a:pPr algn="l" fontAlgn="b"/>
                      <a:r>
                        <a:rPr lang="es-CO" sz="2000" b="0" u="none" strike="noStrike" dirty="0">
                          <a:effectLst/>
                          <a:latin typeface="Arial" panose="020B0604020202020204" pitchFamily="34" charset="0"/>
                          <a:cs typeface="Arial" panose="020B0604020202020204" pitchFamily="34" charset="0"/>
                        </a:rPr>
                        <a:t>Valor a </a:t>
                      </a:r>
                      <a:r>
                        <a:rPr lang="es-CO" sz="2000" b="0" u="none" strike="noStrike" dirty="0" smtClean="0">
                          <a:effectLst/>
                          <a:latin typeface="Arial" panose="020B0604020202020204" pitchFamily="34" charset="0"/>
                          <a:cs typeface="Arial" panose="020B0604020202020204" pitchFamily="34" charset="0"/>
                        </a:rPr>
                        <a:t>incrementar </a:t>
                      </a:r>
                      <a:r>
                        <a:rPr lang="es-CO" sz="1600" b="0" u="none" strike="noStrike" dirty="0" smtClean="0">
                          <a:effectLst/>
                          <a:latin typeface="Arial" panose="020B0604020202020204" pitchFamily="34" charset="0"/>
                          <a:cs typeface="Arial" panose="020B0604020202020204" pitchFamily="34" charset="0"/>
                        </a:rPr>
                        <a:t>(2.547.300.000 x 0.77%)</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2000" b="0" u="none" strike="noStrike" dirty="0">
                          <a:effectLst/>
                          <a:latin typeface="Arial" panose="020B0604020202020204" pitchFamily="34" charset="0"/>
                          <a:cs typeface="Arial" panose="020B0604020202020204" pitchFamily="34" charset="0"/>
                        </a:rPr>
                        <a:t>19.614.210</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098"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4448" y="620688"/>
            <a:ext cx="342656" cy="34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112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style.rotation</p:attrName>
                                        </p:attrNameLst>
                                      </p:cBhvr>
                                      <p:tavLst>
                                        <p:tav tm="0">
                                          <p:val>
                                            <p:fltVal val="90"/>
                                          </p:val>
                                        </p:tav>
                                        <p:tav tm="100000">
                                          <p:val>
                                            <p:fltVal val="0"/>
                                          </p:val>
                                        </p:tav>
                                      </p:tavLst>
                                    </p:anim>
                                    <p:animEffect transition="in" filter="fade">
                                      <p:cBhvr>
                                        <p:cTn id="46" dur="1000"/>
                                        <p:tgtEl>
                                          <p:spTgt spid="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1000" fill="hold"/>
                                        <p:tgtEl>
                                          <p:spTgt spid="3"/>
                                        </p:tgtEl>
                                        <p:attrNameLst>
                                          <p:attrName>ppt_w</p:attrName>
                                        </p:attrNameLst>
                                      </p:cBhvr>
                                      <p:tavLst>
                                        <p:tav tm="0">
                                          <p:val>
                                            <p:fltVal val="0"/>
                                          </p:val>
                                        </p:tav>
                                        <p:tav tm="100000">
                                          <p:val>
                                            <p:strVal val="#ppt_w"/>
                                          </p:val>
                                        </p:tav>
                                      </p:tavLst>
                                    </p:anim>
                                    <p:anim calcmode="lin" valueType="num">
                                      <p:cBhvr>
                                        <p:cTn id="56" dur="1000" fill="hold"/>
                                        <p:tgtEl>
                                          <p:spTgt spid="3"/>
                                        </p:tgtEl>
                                        <p:attrNameLst>
                                          <p:attrName>ppt_h</p:attrName>
                                        </p:attrNameLst>
                                      </p:cBhvr>
                                      <p:tavLst>
                                        <p:tav tm="0">
                                          <p:val>
                                            <p:fltVal val="0"/>
                                          </p:val>
                                        </p:tav>
                                        <p:tav tm="100000">
                                          <p:val>
                                            <p:strVal val="#ppt_h"/>
                                          </p:val>
                                        </p:tav>
                                      </p:tavLst>
                                    </p:anim>
                                    <p:anim calcmode="lin" valueType="num">
                                      <p:cBhvr>
                                        <p:cTn id="57" dur="1000" fill="hold"/>
                                        <p:tgtEl>
                                          <p:spTgt spid="3"/>
                                        </p:tgtEl>
                                        <p:attrNameLst>
                                          <p:attrName>style.rotation</p:attrName>
                                        </p:attrNameLst>
                                      </p:cBhvr>
                                      <p:tavLst>
                                        <p:tav tm="0">
                                          <p:val>
                                            <p:fltVal val="90"/>
                                          </p:val>
                                        </p:tav>
                                        <p:tav tm="100000">
                                          <p:val>
                                            <p:fltVal val="0"/>
                                          </p:val>
                                        </p:tav>
                                      </p:tavLst>
                                    </p:anim>
                                    <p:animEffect transition="in" filter="fade">
                                      <p:cBhvr>
                                        <p:cTn id="58" dur="10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1000" fill="hold"/>
                                        <p:tgtEl>
                                          <p:spTgt spid="7"/>
                                        </p:tgtEl>
                                        <p:attrNameLst>
                                          <p:attrName>ppt_w</p:attrName>
                                        </p:attrNameLst>
                                      </p:cBhvr>
                                      <p:tavLst>
                                        <p:tav tm="0">
                                          <p:val>
                                            <p:fltVal val="0"/>
                                          </p:val>
                                        </p:tav>
                                        <p:tav tm="100000">
                                          <p:val>
                                            <p:strVal val="#ppt_w"/>
                                          </p:val>
                                        </p:tav>
                                      </p:tavLst>
                                    </p:anim>
                                    <p:anim calcmode="lin" valueType="num">
                                      <p:cBhvr>
                                        <p:cTn id="64" dur="1000" fill="hold"/>
                                        <p:tgtEl>
                                          <p:spTgt spid="7"/>
                                        </p:tgtEl>
                                        <p:attrNameLst>
                                          <p:attrName>ppt_h</p:attrName>
                                        </p:attrNameLst>
                                      </p:cBhvr>
                                      <p:tavLst>
                                        <p:tav tm="0">
                                          <p:val>
                                            <p:fltVal val="0"/>
                                          </p:val>
                                        </p:tav>
                                        <p:tav tm="100000">
                                          <p:val>
                                            <p:strVal val="#ppt_h"/>
                                          </p:val>
                                        </p:tav>
                                      </p:tavLst>
                                    </p:anim>
                                    <p:anim calcmode="lin" valueType="num">
                                      <p:cBhvr>
                                        <p:cTn id="65" dur="1000" fill="hold"/>
                                        <p:tgtEl>
                                          <p:spTgt spid="7"/>
                                        </p:tgtEl>
                                        <p:attrNameLst>
                                          <p:attrName>style.rotation</p:attrName>
                                        </p:attrNameLst>
                                      </p:cBhvr>
                                      <p:tavLst>
                                        <p:tav tm="0">
                                          <p:val>
                                            <p:fltVal val="90"/>
                                          </p:val>
                                        </p:tav>
                                        <p:tav tm="100000">
                                          <p:val>
                                            <p:fltVal val="0"/>
                                          </p:val>
                                        </p:tav>
                                      </p:tavLst>
                                    </p:anim>
                                    <p:animEffect transition="in" filter="fade">
                                      <p:cBhvr>
                                        <p:cTn id="66" dur="1000"/>
                                        <p:tgtEl>
                                          <p:spTgt spid="7"/>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1000" fill="hold"/>
                                        <p:tgtEl>
                                          <p:spTgt spid="8"/>
                                        </p:tgtEl>
                                        <p:attrNameLst>
                                          <p:attrName>ppt_w</p:attrName>
                                        </p:attrNameLst>
                                      </p:cBhvr>
                                      <p:tavLst>
                                        <p:tav tm="0">
                                          <p:val>
                                            <p:fltVal val="0"/>
                                          </p:val>
                                        </p:tav>
                                        <p:tav tm="100000">
                                          <p:val>
                                            <p:strVal val="#ppt_w"/>
                                          </p:val>
                                        </p:tav>
                                      </p:tavLst>
                                    </p:anim>
                                    <p:anim calcmode="lin" valueType="num">
                                      <p:cBhvr>
                                        <p:cTn id="70" dur="1000" fill="hold"/>
                                        <p:tgtEl>
                                          <p:spTgt spid="8"/>
                                        </p:tgtEl>
                                        <p:attrNameLst>
                                          <p:attrName>ppt_h</p:attrName>
                                        </p:attrNameLst>
                                      </p:cBhvr>
                                      <p:tavLst>
                                        <p:tav tm="0">
                                          <p:val>
                                            <p:fltVal val="0"/>
                                          </p:val>
                                        </p:tav>
                                        <p:tav tm="100000">
                                          <p:val>
                                            <p:strVal val="#ppt_h"/>
                                          </p:val>
                                        </p:tav>
                                      </p:tavLst>
                                    </p:anim>
                                    <p:anim calcmode="lin" valueType="num">
                                      <p:cBhvr>
                                        <p:cTn id="71" dur="1000" fill="hold"/>
                                        <p:tgtEl>
                                          <p:spTgt spid="8"/>
                                        </p:tgtEl>
                                        <p:attrNameLst>
                                          <p:attrName>style.rotation</p:attrName>
                                        </p:attrNameLst>
                                      </p:cBhvr>
                                      <p:tavLst>
                                        <p:tav tm="0">
                                          <p:val>
                                            <p:fltVal val="90"/>
                                          </p:val>
                                        </p:tav>
                                        <p:tav tm="100000">
                                          <p:val>
                                            <p:fltVal val="0"/>
                                          </p:val>
                                        </p:tav>
                                      </p:tavLst>
                                    </p:anim>
                                    <p:animEffect transition="in" filter="fade">
                                      <p:cBhvr>
                                        <p:cTn id="72" dur="1000"/>
                                        <p:tgtEl>
                                          <p:spTgt spid="8"/>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90"/>
                                          </p:val>
                                        </p:tav>
                                        <p:tav tm="100000">
                                          <p:val>
                                            <p:fltVal val="0"/>
                                          </p:val>
                                        </p:tav>
                                      </p:tavLst>
                                    </p:anim>
                                    <p:animEffect transition="in" filter="fade">
                                      <p:cBhvr>
                                        <p:cTn id="78" dur="1000"/>
                                        <p:tgtEl>
                                          <p:spTgt spid="9"/>
                                        </p:tgtEl>
                                      </p:cBhvr>
                                    </p:animEffect>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80">
                                          <p:stCondLst>
                                            <p:cond delay="0"/>
                                          </p:stCondLst>
                                        </p:cTn>
                                        <p:tgtEl>
                                          <p:spTgt spid="16"/>
                                        </p:tgtEl>
                                      </p:cBhvr>
                                    </p:animEffect>
                                    <p:anim calcmode="lin" valueType="num">
                                      <p:cBhvr>
                                        <p:cTn id="8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9" dur="26">
                                          <p:stCondLst>
                                            <p:cond delay="650"/>
                                          </p:stCondLst>
                                        </p:cTn>
                                        <p:tgtEl>
                                          <p:spTgt spid="16"/>
                                        </p:tgtEl>
                                      </p:cBhvr>
                                      <p:to x="100000" y="60000"/>
                                    </p:animScale>
                                    <p:animScale>
                                      <p:cBhvr>
                                        <p:cTn id="90" dur="166" decel="50000">
                                          <p:stCondLst>
                                            <p:cond delay="676"/>
                                          </p:stCondLst>
                                        </p:cTn>
                                        <p:tgtEl>
                                          <p:spTgt spid="16"/>
                                        </p:tgtEl>
                                      </p:cBhvr>
                                      <p:to x="100000" y="100000"/>
                                    </p:animScale>
                                    <p:animScale>
                                      <p:cBhvr>
                                        <p:cTn id="91" dur="26">
                                          <p:stCondLst>
                                            <p:cond delay="1312"/>
                                          </p:stCondLst>
                                        </p:cTn>
                                        <p:tgtEl>
                                          <p:spTgt spid="16"/>
                                        </p:tgtEl>
                                      </p:cBhvr>
                                      <p:to x="100000" y="80000"/>
                                    </p:animScale>
                                    <p:animScale>
                                      <p:cBhvr>
                                        <p:cTn id="92" dur="166" decel="50000">
                                          <p:stCondLst>
                                            <p:cond delay="1338"/>
                                          </p:stCondLst>
                                        </p:cTn>
                                        <p:tgtEl>
                                          <p:spTgt spid="16"/>
                                        </p:tgtEl>
                                      </p:cBhvr>
                                      <p:to x="100000" y="100000"/>
                                    </p:animScale>
                                    <p:animScale>
                                      <p:cBhvr>
                                        <p:cTn id="93" dur="26">
                                          <p:stCondLst>
                                            <p:cond delay="1642"/>
                                          </p:stCondLst>
                                        </p:cTn>
                                        <p:tgtEl>
                                          <p:spTgt spid="16"/>
                                        </p:tgtEl>
                                      </p:cBhvr>
                                      <p:to x="100000" y="90000"/>
                                    </p:animScale>
                                    <p:animScale>
                                      <p:cBhvr>
                                        <p:cTn id="94" dur="166" decel="50000">
                                          <p:stCondLst>
                                            <p:cond delay="1668"/>
                                          </p:stCondLst>
                                        </p:cTn>
                                        <p:tgtEl>
                                          <p:spTgt spid="16"/>
                                        </p:tgtEl>
                                      </p:cBhvr>
                                      <p:to x="100000" y="100000"/>
                                    </p:animScale>
                                    <p:animScale>
                                      <p:cBhvr>
                                        <p:cTn id="95" dur="26">
                                          <p:stCondLst>
                                            <p:cond delay="1808"/>
                                          </p:stCondLst>
                                        </p:cTn>
                                        <p:tgtEl>
                                          <p:spTgt spid="16"/>
                                        </p:tgtEl>
                                      </p:cBhvr>
                                      <p:to x="100000" y="95000"/>
                                    </p:animScale>
                                    <p:animScale>
                                      <p:cBhvr>
                                        <p:cTn id="96" dur="166" decel="50000">
                                          <p:stCondLst>
                                            <p:cond delay="1834"/>
                                          </p:stCondLst>
                                        </p:cTn>
                                        <p:tgtEl>
                                          <p:spTgt spid="16"/>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nodeType="click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wipe(down)">
                                      <p:cBhvr>
                                        <p:cTn id="101" dur="580">
                                          <p:stCondLst>
                                            <p:cond delay="0"/>
                                          </p:stCondLst>
                                        </p:cTn>
                                        <p:tgtEl>
                                          <p:spTgt spid="11"/>
                                        </p:tgtEl>
                                      </p:cBhvr>
                                    </p:animEffect>
                                    <p:anim calcmode="lin" valueType="num">
                                      <p:cBhvr>
                                        <p:cTn id="10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7" dur="26">
                                          <p:stCondLst>
                                            <p:cond delay="650"/>
                                          </p:stCondLst>
                                        </p:cTn>
                                        <p:tgtEl>
                                          <p:spTgt spid="11"/>
                                        </p:tgtEl>
                                      </p:cBhvr>
                                      <p:to x="100000" y="60000"/>
                                    </p:animScale>
                                    <p:animScale>
                                      <p:cBhvr>
                                        <p:cTn id="108" dur="166" decel="50000">
                                          <p:stCondLst>
                                            <p:cond delay="676"/>
                                          </p:stCondLst>
                                        </p:cTn>
                                        <p:tgtEl>
                                          <p:spTgt spid="11"/>
                                        </p:tgtEl>
                                      </p:cBhvr>
                                      <p:to x="100000" y="100000"/>
                                    </p:animScale>
                                    <p:animScale>
                                      <p:cBhvr>
                                        <p:cTn id="109" dur="26">
                                          <p:stCondLst>
                                            <p:cond delay="1312"/>
                                          </p:stCondLst>
                                        </p:cTn>
                                        <p:tgtEl>
                                          <p:spTgt spid="11"/>
                                        </p:tgtEl>
                                      </p:cBhvr>
                                      <p:to x="100000" y="80000"/>
                                    </p:animScale>
                                    <p:animScale>
                                      <p:cBhvr>
                                        <p:cTn id="110" dur="166" decel="50000">
                                          <p:stCondLst>
                                            <p:cond delay="1338"/>
                                          </p:stCondLst>
                                        </p:cTn>
                                        <p:tgtEl>
                                          <p:spTgt spid="11"/>
                                        </p:tgtEl>
                                      </p:cBhvr>
                                      <p:to x="100000" y="100000"/>
                                    </p:animScale>
                                    <p:animScale>
                                      <p:cBhvr>
                                        <p:cTn id="111" dur="26">
                                          <p:stCondLst>
                                            <p:cond delay="1642"/>
                                          </p:stCondLst>
                                        </p:cTn>
                                        <p:tgtEl>
                                          <p:spTgt spid="11"/>
                                        </p:tgtEl>
                                      </p:cBhvr>
                                      <p:to x="100000" y="90000"/>
                                    </p:animScale>
                                    <p:animScale>
                                      <p:cBhvr>
                                        <p:cTn id="112" dur="166" decel="50000">
                                          <p:stCondLst>
                                            <p:cond delay="1668"/>
                                          </p:stCondLst>
                                        </p:cTn>
                                        <p:tgtEl>
                                          <p:spTgt spid="11"/>
                                        </p:tgtEl>
                                      </p:cBhvr>
                                      <p:to x="100000" y="100000"/>
                                    </p:animScale>
                                    <p:animScale>
                                      <p:cBhvr>
                                        <p:cTn id="113" dur="26">
                                          <p:stCondLst>
                                            <p:cond delay="1808"/>
                                          </p:stCondLst>
                                        </p:cTn>
                                        <p:tgtEl>
                                          <p:spTgt spid="11"/>
                                        </p:tgtEl>
                                      </p:cBhvr>
                                      <p:to x="100000" y="95000"/>
                                    </p:animScale>
                                    <p:animScale>
                                      <p:cBhvr>
                                        <p:cTn id="114" dur="166" decel="50000">
                                          <p:stCondLst>
                                            <p:cond delay="1834"/>
                                          </p:stCondLst>
                                        </p:cTn>
                                        <p:tgtEl>
                                          <p:spTgt spid="11"/>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26" presetClass="entr" presetSubtype="0" fill="hold" nodeType="click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wipe(down)">
                                      <p:cBhvr>
                                        <p:cTn id="119" dur="580">
                                          <p:stCondLst>
                                            <p:cond delay="0"/>
                                          </p:stCondLst>
                                        </p:cTn>
                                        <p:tgtEl>
                                          <p:spTgt spid="14"/>
                                        </p:tgtEl>
                                      </p:cBhvr>
                                    </p:animEffect>
                                    <p:anim calcmode="lin" valueType="num">
                                      <p:cBhvr>
                                        <p:cTn id="12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25" dur="26">
                                          <p:stCondLst>
                                            <p:cond delay="650"/>
                                          </p:stCondLst>
                                        </p:cTn>
                                        <p:tgtEl>
                                          <p:spTgt spid="14"/>
                                        </p:tgtEl>
                                      </p:cBhvr>
                                      <p:to x="100000" y="60000"/>
                                    </p:animScale>
                                    <p:animScale>
                                      <p:cBhvr>
                                        <p:cTn id="126" dur="166" decel="50000">
                                          <p:stCondLst>
                                            <p:cond delay="676"/>
                                          </p:stCondLst>
                                        </p:cTn>
                                        <p:tgtEl>
                                          <p:spTgt spid="14"/>
                                        </p:tgtEl>
                                      </p:cBhvr>
                                      <p:to x="100000" y="100000"/>
                                    </p:animScale>
                                    <p:animScale>
                                      <p:cBhvr>
                                        <p:cTn id="127" dur="26">
                                          <p:stCondLst>
                                            <p:cond delay="1312"/>
                                          </p:stCondLst>
                                        </p:cTn>
                                        <p:tgtEl>
                                          <p:spTgt spid="14"/>
                                        </p:tgtEl>
                                      </p:cBhvr>
                                      <p:to x="100000" y="80000"/>
                                    </p:animScale>
                                    <p:animScale>
                                      <p:cBhvr>
                                        <p:cTn id="128" dur="166" decel="50000">
                                          <p:stCondLst>
                                            <p:cond delay="1338"/>
                                          </p:stCondLst>
                                        </p:cTn>
                                        <p:tgtEl>
                                          <p:spTgt spid="14"/>
                                        </p:tgtEl>
                                      </p:cBhvr>
                                      <p:to x="100000" y="100000"/>
                                    </p:animScale>
                                    <p:animScale>
                                      <p:cBhvr>
                                        <p:cTn id="129" dur="26">
                                          <p:stCondLst>
                                            <p:cond delay="1642"/>
                                          </p:stCondLst>
                                        </p:cTn>
                                        <p:tgtEl>
                                          <p:spTgt spid="14"/>
                                        </p:tgtEl>
                                      </p:cBhvr>
                                      <p:to x="100000" y="90000"/>
                                    </p:animScale>
                                    <p:animScale>
                                      <p:cBhvr>
                                        <p:cTn id="130" dur="166" decel="50000">
                                          <p:stCondLst>
                                            <p:cond delay="1668"/>
                                          </p:stCondLst>
                                        </p:cTn>
                                        <p:tgtEl>
                                          <p:spTgt spid="14"/>
                                        </p:tgtEl>
                                      </p:cBhvr>
                                      <p:to x="100000" y="100000"/>
                                    </p:animScale>
                                    <p:animScale>
                                      <p:cBhvr>
                                        <p:cTn id="131" dur="26">
                                          <p:stCondLst>
                                            <p:cond delay="1808"/>
                                          </p:stCondLst>
                                        </p:cTn>
                                        <p:tgtEl>
                                          <p:spTgt spid="14"/>
                                        </p:tgtEl>
                                      </p:cBhvr>
                                      <p:to x="100000" y="95000"/>
                                    </p:animScale>
                                    <p:animScale>
                                      <p:cBhvr>
                                        <p:cTn id="132"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331640" y="262389"/>
            <a:ext cx="6483698" cy="646331"/>
          </a:xfrm>
          <a:prstGeom prst="rect">
            <a:avLst/>
          </a:prstGeom>
        </p:spPr>
        <p:txBody>
          <a:bodyPr wrap="none">
            <a:spAutoFit/>
          </a:bodyPr>
          <a:lstStyle/>
          <a:p>
            <a:r>
              <a:rPr lang="es-MX" sz="3600" b="1" dirty="0" smtClean="0"/>
              <a:t>Impuesto a la Riqueza año 2017</a:t>
            </a:r>
            <a:endParaRPr lang="es-CO" sz="3600" dirty="0"/>
          </a:p>
        </p:txBody>
      </p:sp>
      <p:graphicFrame>
        <p:nvGraphicFramePr>
          <p:cNvPr id="2" name="Tabla 1"/>
          <p:cNvGraphicFramePr>
            <a:graphicFrameLocks noGrp="1"/>
          </p:cNvGraphicFramePr>
          <p:nvPr>
            <p:extLst>
              <p:ext uri="{D42A27DB-BD31-4B8C-83A1-F6EECF244321}">
                <p14:modId xmlns:p14="http://schemas.microsoft.com/office/powerpoint/2010/main" val="509290024"/>
              </p:ext>
            </p:extLst>
          </p:nvPr>
        </p:nvGraphicFramePr>
        <p:xfrm>
          <a:off x="755576" y="1412776"/>
          <a:ext cx="8136904" cy="4244975"/>
        </p:xfrm>
        <a:graphic>
          <a:graphicData uri="http://schemas.openxmlformats.org/drawingml/2006/table">
            <a:tbl>
              <a:tblPr>
                <a:tableStyleId>{5C22544A-7EE6-4342-B048-85BDC9FD1C3A}</a:tableStyleId>
              </a:tblPr>
              <a:tblGrid>
                <a:gridCol w="5793683"/>
                <a:gridCol w="2343221"/>
              </a:tblGrid>
              <a:tr h="673281">
                <a:tc>
                  <a:txBody>
                    <a:bodyPr/>
                    <a:lstStyle/>
                    <a:p>
                      <a:pPr algn="l" fontAlgn="b"/>
                      <a:r>
                        <a:rPr lang="es-CO" sz="2800" u="none" strike="noStrike" dirty="0">
                          <a:effectLst/>
                          <a:latin typeface="Arial" panose="020B0604020202020204" pitchFamily="34" charset="0"/>
                          <a:cs typeface="Arial" panose="020B0604020202020204" pitchFamily="34" charset="0"/>
                        </a:rPr>
                        <a:t>Patrimonio bruto enero 1 de </a:t>
                      </a:r>
                      <a:r>
                        <a:rPr lang="es-CO" sz="2800" u="none" strike="noStrike" dirty="0" smtClean="0">
                          <a:effectLst/>
                          <a:latin typeface="Arial" panose="020B0604020202020204" pitchFamily="34" charset="0"/>
                          <a:cs typeface="Arial" panose="020B0604020202020204" pitchFamily="34" charset="0"/>
                        </a:rPr>
                        <a:t>2017</a:t>
                      </a:r>
                      <a:endParaRPr lang="es-CO"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b"/>
                      <a:r>
                        <a:rPr lang="es-CO" sz="2800" u="none" strike="noStrike" dirty="0" smtClean="0">
                          <a:effectLst/>
                          <a:latin typeface="Arial" panose="020B0604020202020204" pitchFamily="34" charset="0"/>
                          <a:cs typeface="Arial" panose="020B0604020202020204" pitchFamily="34" charset="0"/>
                        </a:rPr>
                        <a:t>3.915.024.000</a:t>
                      </a:r>
                      <a:endParaRPr lang="es-CO"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673281">
                <a:tc>
                  <a:txBody>
                    <a:bodyPr/>
                    <a:lstStyle/>
                    <a:p>
                      <a:pPr algn="l" fontAlgn="b"/>
                      <a:r>
                        <a:rPr lang="es-CO" sz="2800" u="none" strike="noStrike" dirty="0">
                          <a:effectLst/>
                          <a:latin typeface="Arial" panose="020B0604020202020204" pitchFamily="34" charset="0"/>
                          <a:cs typeface="Arial" panose="020B0604020202020204" pitchFamily="34" charset="0"/>
                        </a:rPr>
                        <a:t>Pasivos</a:t>
                      </a:r>
                      <a:endParaRPr lang="es-CO"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b"/>
                      <a:r>
                        <a:rPr lang="es-CO" sz="2800" u="none" strike="noStrike" dirty="0" smtClean="0">
                          <a:effectLst/>
                          <a:latin typeface="Arial" panose="020B0604020202020204" pitchFamily="34" charset="0"/>
                          <a:cs typeface="Arial" panose="020B0604020202020204" pitchFamily="34" charset="0"/>
                        </a:rPr>
                        <a:t>1.496.654.000</a:t>
                      </a:r>
                      <a:endParaRPr lang="es-CO"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893270">
                <a:tc>
                  <a:txBody>
                    <a:bodyPr/>
                    <a:lstStyle/>
                    <a:p>
                      <a:pPr algn="l" fontAlgn="b"/>
                      <a:r>
                        <a:rPr lang="es-CO" sz="2800" b="1" u="none" strike="noStrike" dirty="0">
                          <a:effectLst/>
                          <a:latin typeface="Arial" panose="020B0604020202020204" pitchFamily="34" charset="0"/>
                          <a:cs typeface="Arial" panose="020B0604020202020204" pitchFamily="34" charset="0"/>
                        </a:rPr>
                        <a:t>Patrimonio líquido enero 1 de </a:t>
                      </a:r>
                      <a:r>
                        <a:rPr lang="es-CO" sz="2800" b="1" u="none" strike="noStrike" dirty="0" smtClean="0">
                          <a:effectLst/>
                          <a:latin typeface="Arial" panose="020B0604020202020204" pitchFamily="34" charset="0"/>
                          <a:cs typeface="Arial" panose="020B0604020202020204" pitchFamily="34" charset="0"/>
                        </a:rPr>
                        <a:t>2017</a:t>
                      </a:r>
                      <a:endParaRPr lang="es-CO" sz="2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b"/>
                      <a:r>
                        <a:rPr lang="es-CO" sz="2800" b="1" u="none" strike="noStrike" dirty="0" smtClean="0">
                          <a:effectLst/>
                          <a:latin typeface="Arial" panose="020B0604020202020204" pitchFamily="34" charset="0"/>
                          <a:cs typeface="Arial" panose="020B0604020202020204" pitchFamily="34" charset="0"/>
                        </a:rPr>
                        <a:t>2.418.370.000</a:t>
                      </a:r>
                      <a:endParaRPr lang="es-CO" sz="2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1331862">
                <a:tc>
                  <a:txBody>
                    <a:bodyPr/>
                    <a:lstStyle/>
                    <a:p>
                      <a:pPr algn="l" fontAlgn="b"/>
                      <a:r>
                        <a:rPr lang="es-CO" sz="2800" u="none" strike="noStrike" dirty="0" smtClean="0">
                          <a:effectLst/>
                          <a:latin typeface="Arial" panose="020B0604020202020204" pitchFamily="34" charset="0"/>
                          <a:cs typeface="Arial" panose="020B0604020202020204" pitchFamily="34" charset="0"/>
                        </a:rPr>
                        <a:t>Menos valor patrimonial </a:t>
                      </a:r>
                      <a:r>
                        <a:rPr lang="es-CO" sz="2800" u="none" strike="noStrike" dirty="0">
                          <a:effectLst/>
                          <a:latin typeface="Arial" panose="020B0604020202020204" pitchFamily="34" charset="0"/>
                          <a:cs typeface="Arial" panose="020B0604020202020204" pitchFamily="34" charset="0"/>
                        </a:rPr>
                        <a:t>acciones </a:t>
                      </a:r>
                      <a:r>
                        <a:rPr lang="es-CO" sz="2800" u="none" strike="noStrike" dirty="0" smtClean="0">
                          <a:effectLst/>
                          <a:latin typeface="Arial" panose="020B0604020202020204" pitchFamily="34" charset="0"/>
                          <a:cs typeface="Arial" panose="020B0604020202020204" pitchFamily="34" charset="0"/>
                        </a:rPr>
                        <a:t>sociedades </a:t>
                      </a:r>
                      <a:r>
                        <a:rPr lang="es-CO" sz="2800" u="none" strike="noStrike" dirty="0">
                          <a:effectLst/>
                          <a:latin typeface="Arial" panose="020B0604020202020204" pitchFamily="34" charset="0"/>
                          <a:cs typeface="Arial" panose="020B0604020202020204" pitchFamily="34" charset="0"/>
                        </a:rPr>
                        <a:t>nacionales</a:t>
                      </a:r>
                      <a:endParaRPr lang="es-CO"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b"/>
                      <a:r>
                        <a:rPr lang="es-CO" sz="2800" u="none" strike="noStrike" dirty="0" smtClean="0">
                          <a:effectLst/>
                          <a:latin typeface="Arial" panose="020B0604020202020204" pitchFamily="34" charset="0"/>
                          <a:cs typeface="Arial" panose="020B0604020202020204" pitchFamily="34" charset="0"/>
                        </a:rPr>
                        <a:t>260.043.000</a:t>
                      </a:r>
                      <a:endParaRPr lang="es-CO"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673281">
                <a:tc>
                  <a:txBody>
                    <a:bodyPr/>
                    <a:lstStyle/>
                    <a:p>
                      <a:pPr algn="l" fontAlgn="b"/>
                      <a:r>
                        <a:rPr lang="es-CO" sz="2800" b="1" u="none" strike="noStrike" dirty="0">
                          <a:effectLst/>
                          <a:latin typeface="Arial" panose="020B0604020202020204" pitchFamily="34" charset="0"/>
                          <a:cs typeface="Arial" panose="020B0604020202020204" pitchFamily="34" charset="0"/>
                        </a:rPr>
                        <a:t>Base impuesto a la </a:t>
                      </a:r>
                      <a:r>
                        <a:rPr lang="es-CO" sz="2800" b="1" u="none" strike="noStrike" dirty="0" smtClean="0">
                          <a:effectLst/>
                          <a:latin typeface="Arial" panose="020B0604020202020204" pitchFamily="34" charset="0"/>
                          <a:cs typeface="Arial" panose="020B0604020202020204" pitchFamily="34" charset="0"/>
                        </a:rPr>
                        <a:t>riqueza</a:t>
                      </a:r>
                      <a:endParaRPr lang="es-CO" sz="2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b"/>
                      <a:r>
                        <a:rPr lang="es-CO" sz="2800" b="1" u="none" strike="noStrike" dirty="0" smtClean="0">
                          <a:effectLst/>
                          <a:latin typeface="Arial" panose="020B0604020202020204" pitchFamily="34" charset="0"/>
                          <a:cs typeface="Arial" panose="020B0604020202020204" pitchFamily="34" charset="0"/>
                        </a:rPr>
                        <a:t>2.158.327.000</a:t>
                      </a:r>
                      <a:endParaRPr lang="es-CO" sz="2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bl>
          </a:graphicData>
        </a:graphic>
      </p:graphicFrame>
      <p:sp>
        <p:nvSpPr>
          <p:cNvPr id="3" name="Rombo 2">
            <a:hlinkClick r:id="rId2" action="ppaction://hlinksldjump"/>
          </p:cNvPr>
          <p:cNvSpPr/>
          <p:nvPr/>
        </p:nvSpPr>
        <p:spPr>
          <a:xfrm>
            <a:off x="7595410" y="4133253"/>
            <a:ext cx="216024" cy="144016"/>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55894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592185" y="-27384"/>
            <a:ext cx="5780493" cy="584775"/>
          </a:xfrm>
          <a:prstGeom prst="rect">
            <a:avLst/>
          </a:prstGeom>
        </p:spPr>
        <p:txBody>
          <a:bodyPr wrap="none" anchor="ctr">
            <a:spAutoFit/>
          </a:bodyPr>
          <a:lstStyle/>
          <a:p>
            <a:r>
              <a:rPr lang="es-MX" sz="3200" b="1" dirty="0" smtClean="0"/>
              <a:t>Impuesto a la Riqueza año 2017</a:t>
            </a:r>
            <a:endParaRPr lang="es-CO" sz="3200" dirty="0"/>
          </a:p>
        </p:txBody>
      </p:sp>
      <p:graphicFrame>
        <p:nvGraphicFramePr>
          <p:cNvPr id="2" name="Tabla 1"/>
          <p:cNvGraphicFramePr>
            <a:graphicFrameLocks noGrp="1"/>
          </p:cNvGraphicFramePr>
          <p:nvPr>
            <p:extLst>
              <p:ext uri="{D42A27DB-BD31-4B8C-83A1-F6EECF244321}">
                <p14:modId xmlns:p14="http://schemas.microsoft.com/office/powerpoint/2010/main" val="2404991690"/>
              </p:ext>
            </p:extLst>
          </p:nvPr>
        </p:nvGraphicFramePr>
        <p:xfrm>
          <a:off x="755576" y="764704"/>
          <a:ext cx="7848872" cy="360040"/>
        </p:xfrm>
        <a:graphic>
          <a:graphicData uri="http://schemas.openxmlformats.org/drawingml/2006/table">
            <a:tbl>
              <a:tblPr>
                <a:tableStyleId>{5C22544A-7EE6-4342-B048-85BDC9FD1C3A}</a:tableStyleId>
              </a:tblPr>
              <a:tblGrid>
                <a:gridCol w="5813979"/>
                <a:gridCol w="2034893"/>
              </a:tblGrid>
              <a:tr h="360040">
                <a:tc>
                  <a:txBody>
                    <a:bodyPr/>
                    <a:lstStyle/>
                    <a:p>
                      <a:pPr algn="l" fontAlgn="b"/>
                      <a:r>
                        <a:rPr lang="es-CO" sz="2000" b="1" u="none" strike="noStrike" dirty="0" smtClean="0">
                          <a:effectLst/>
                          <a:latin typeface="Arial" panose="020B0604020202020204" pitchFamily="34" charset="0"/>
                          <a:cs typeface="Arial" panose="020B0604020202020204" pitchFamily="34" charset="0"/>
                        </a:rPr>
                        <a:t>Base impuesto</a:t>
                      </a:r>
                      <a:r>
                        <a:rPr lang="es-CO" sz="2000" b="1" u="none" strike="noStrike" baseline="0" dirty="0" smtClean="0">
                          <a:effectLst/>
                          <a:latin typeface="Arial" panose="020B0604020202020204" pitchFamily="34" charset="0"/>
                          <a:cs typeface="Arial" panose="020B0604020202020204" pitchFamily="34" charset="0"/>
                        </a:rPr>
                        <a:t> a la riqueza </a:t>
                      </a:r>
                      <a:r>
                        <a:rPr lang="es-CO" sz="2000" b="1" u="none" strike="noStrike" dirty="0" smtClean="0">
                          <a:effectLst/>
                          <a:latin typeface="Arial" panose="020B0604020202020204" pitchFamily="34" charset="0"/>
                          <a:cs typeface="Arial" panose="020B0604020202020204" pitchFamily="34" charset="0"/>
                        </a:rPr>
                        <a:t>2015</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b"/>
                      <a:r>
                        <a:rPr lang="es-CO" sz="2000" b="1" u="none" strike="noStrike" dirty="0" smtClean="0">
                          <a:effectLst/>
                          <a:latin typeface="Arial" panose="020B0604020202020204" pitchFamily="34" charset="0"/>
                          <a:cs typeface="Arial" panose="020B0604020202020204" pitchFamily="34" charset="0"/>
                        </a:rPr>
                        <a:t>2.547.300.000</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bl>
          </a:graphicData>
        </a:graphic>
      </p:graphicFrame>
      <p:sp>
        <p:nvSpPr>
          <p:cNvPr id="4" name="Recortar rectángulo de esquina diagonal 8"/>
          <p:cNvSpPr/>
          <p:nvPr/>
        </p:nvSpPr>
        <p:spPr>
          <a:xfrm>
            <a:off x="971600" y="1916833"/>
            <a:ext cx="2340260" cy="720080"/>
          </a:xfrm>
          <a:prstGeom prst="snip2DiagRect">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smtClean="0">
                <a:solidFill>
                  <a:schemeClr val="tx1"/>
                </a:solidFill>
                <a:latin typeface="Arial" panose="020B0604020202020204" pitchFamily="34" charset="0"/>
                <a:cs typeface="Arial" panose="020B0604020202020204" pitchFamily="34" charset="0"/>
              </a:rPr>
              <a:t>Inflación año 2016</a:t>
            </a:r>
            <a:endParaRPr lang="es-CO" sz="2000" dirty="0">
              <a:solidFill>
                <a:schemeClr val="tx1"/>
              </a:solidFill>
              <a:latin typeface="Arial" panose="020B0604020202020204" pitchFamily="34" charset="0"/>
              <a:cs typeface="Arial" panose="020B0604020202020204" pitchFamily="34" charset="0"/>
            </a:endParaRPr>
          </a:p>
        </p:txBody>
      </p:sp>
      <p:sp>
        <p:nvSpPr>
          <p:cNvPr id="6" name="Flecha a la derecha con bandas 5"/>
          <p:cNvSpPr/>
          <p:nvPr/>
        </p:nvSpPr>
        <p:spPr>
          <a:xfrm>
            <a:off x="3797914" y="1978576"/>
            <a:ext cx="936104" cy="658337"/>
          </a:xfrm>
          <a:prstGeom prst="stripedRightArrow">
            <a:avLst/>
          </a:prstGeom>
          <a:solidFill>
            <a:srgbClr val="99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Elipse 2"/>
          <p:cNvSpPr/>
          <p:nvPr/>
        </p:nvSpPr>
        <p:spPr>
          <a:xfrm>
            <a:off x="5076056" y="1916832"/>
            <a:ext cx="1314146" cy="7200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smtClean="0"/>
              <a:t>2.96%</a:t>
            </a:r>
            <a:endParaRPr lang="es-CO" sz="2200" b="1" dirty="0"/>
          </a:p>
        </p:txBody>
      </p:sp>
      <p:sp>
        <p:nvSpPr>
          <p:cNvPr id="7" name="Recortar rectángulo de esquina diagonal 8"/>
          <p:cNvSpPr/>
          <p:nvPr/>
        </p:nvSpPr>
        <p:spPr>
          <a:xfrm>
            <a:off x="2969822" y="3003441"/>
            <a:ext cx="2340260" cy="652533"/>
          </a:xfrm>
          <a:prstGeom prst="snip2Diag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smtClean="0">
                <a:solidFill>
                  <a:schemeClr val="tx1"/>
                </a:solidFill>
                <a:latin typeface="Arial" panose="020B0604020202020204" pitchFamily="34" charset="0"/>
                <a:cs typeface="Arial" panose="020B0604020202020204" pitchFamily="34" charset="0"/>
              </a:rPr>
              <a:t>25% Inflación año 2016</a:t>
            </a:r>
            <a:endParaRPr lang="es-CO" sz="2000" dirty="0">
              <a:solidFill>
                <a:schemeClr val="tx1"/>
              </a:solidFill>
              <a:latin typeface="Arial" panose="020B0604020202020204" pitchFamily="34" charset="0"/>
              <a:cs typeface="Arial" panose="020B0604020202020204" pitchFamily="34" charset="0"/>
            </a:endParaRPr>
          </a:p>
        </p:txBody>
      </p:sp>
      <p:sp>
        <p:nvSpPr>
          <p:cNvPr id="8" name="Flecha a la derecha con bandas 7"/>
          <p:cNvSpPr/>
          <p:nvPr/>
        </p:nvSpPr>
        <p:spPr>
          <a:xfrm>
            <a:off x="5796136" y="3065184"/>
            <a:ext cx="936104" cy="590790"/>
          </a:xfrm>
          <a:prstGeom prst="stripedRightArrow">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Elipse 8"/>
          <p:cNvSpPr/>
          <p:nvPr/>
        </p:nvSpPr>
        <p:spPr>
          <a:xfrm>
            <a:off x="7074278" y="2924944"/>
            <a:ext cx="1314146" cy="80681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smtClean="0"/>
              <a:t>0.74%</a:t>
            </a:r>
            <a:endParaRPr lang="es-CO" sz="2200" b="1" dirty="0"/>
          </a:p>
        </p:txBody>
      </p:sp>
      <p:graphicFrame>
        <p:nvGraphicFramePr>
          <p:cNvPr id="11" name="Tabla 10"/>
          <p:cNvGraphicFramePr>
            <a:graphicFrameLocks noGrp="1"/>
          </p:cNvGraphicFramePr>
          <p:nvPr>
            <p:extLst>
              <p:ext uri="{D42A27DB-BD31-4B8C-83A1-F6EECF244321}">
                <p14:modId xmlns:p14="http://schemas.microsoft.com/office/powerpoint/2010/main" val="398042716"/>
              </p:ext>
            </p:extLst>
          </p:nvPr>
        </p:nvGraphicFramePr>
        <p:xfrm>
          <a:off x="611560" y="4693131"/>
          <a:ext cx="8352928" cy="619125"/>
        </p:xfrm>
        <a:graphic>
          <a:graphicData uri="http://schemas.openxmlformats.org/drawingml/2006/table">
            <a:tbl>
              <a:tblPr>
                <a:tableStyleId>{5C22544A-7EE6-4342-B048-85BDC9FD1C3A}</a:tableStyleId>
              </a:tblPr>
              <a:tblGrid>
                <a:gridCol w="6072008"/>
                <a:gridCol w="2280920"/>
              </a:tblGrid>
              <a:tr h="190500">
                <a:tc>
                  <a:txBody>
                    <a:bodyPr/>
                    <a:lstStyle/>
                    <a:p>
                      <a:pPr algn="l" fontAlgn="b"/>
                      <a:r>
                        <a:rPr lang="es-CO" sz="2000" u="none" strike="noStrike" dirty="0">
                          <a:effectLst/>
                          <a:latin typeface="Arial" panose="020B0604020202020204" pitchFamily="34" charset="0"/>
                          <a:cs typeface="Arial" panose="020B0604020202020204" pitchFamily="34" charset="0"/>
                        </a:rPr>
                        <a:t>Base impuesto a la </a:t>
                      </a:r>
                      <a:r>
                        <a:rPr lang="es-CO" sz="2000" u="none" strike="noStrike" dirty="0" smtClean="0">
                          <a:effectLst/>
                          <a:latin typeface="Arial" panose="020B0604020202020204" pitchFamily="34" charset="0"/>
                          <a:cs typeface="Arial" panose="020B0604020202020204" pitchFamily="34" charset="0"/>
                        </a:rPr>
                        <a:t>riqueza </a:t>
                      </a:r>
                      <a:r>
                        <a:rPr lang="es-CO" sz="2000" u="none" strike="noStrike" dirty="0">
                          <a:effectLst/>
                          <a:latin typeface="Arial" panose="020B0604020202020204" pitchFamily="34" charset="0"/>
                          <a:cs typeface="Arial" panose="020B0604020202020204" pitchFamily="34" charset="0"/>
                        </a:rPr>
                        <a:t>año </a:t>
                      </a:r>
                      <a:r>
                        <a:rPr lang="es-CO" sz="2000" u="none" strike="noStrike" dirty="0" smtClean="0">
                          <a:effectLst/>
                          <a:latin typeface="Arial" panose="020B0604020202020204" pitchFamily="34" charset="0"/>
                          <a:cs typeface="Arial" panose="020B0604020202020204" pitchFamily="34" charset="0"/>
                        </a:rPr>
                        <a:t>2015 disminuida</a:t>
                      </a:r>
                      <a:r>
                        <a:rPr lang="es-CO" sz="2000" u="none" strike="noStrike" baseline="0" dirty="0" smtClean="0">
                          <a:effectLst/>
                          <a:latin typeface="Arial" panose="020B0604020202020204" pitchFamily="34" charset="0"/>
                          <a:cs typeface="Arial" panose="020B0604020202020204" pitchFamily="34" charset="0"/>
                        </a:rPr>
                        <a:t> </a:t>
                      </a:r>
                      <a:r>
                        <a:rPr lang="es-CO" sz="2000" u="none" strike="noStrike" dirty="0" smtClean="0">
                          <a:effectLst/>
                          <a:latin typeface="Arial" panose="020B0604020202020204" pitchFamily="34" charset="0"/>
                          <a:cs typeface="Arial" panose="020B0604020202020204" pitchFamily="34" charset="0"/>
                        </a:rPr>
                        <a:t>en 0.74% (base</a:t>
                      </a:r>
                      <a:r>
                        <a:rPr lang="es-CO" sz="2000" u="none" strike="noStrike" baseline="0" dirty="0" smtClean="0">
                          <a:effectLst/>
                          <a:latin typeface="Arial" panose="020B0604020202020204" pitchFamily="34" charset="0"/>
                          <a:cs typeface="Arial" panose="020B0604020202020204" pitchFamily="34" charset="0"/>
                        </a:rPr>
                        <a:t> año 2017)</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2000" u="none" strike="noStrike" dirty="0" smtClean="0">
                          <a:effectLst/>
                          <a:latin typeface="Arial" panose="020B0604020202020204" pitchFamily="34" charset="0"/>
                          <a:cs typeface="Arial" panose="020B0604020202020204" pitchFamily="34" charset="0"/>
                        </a:rPr>
                        <a:t>2.528.450.000</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2387088535"/>
              </p:ext>
            </p:extLst>
          </p:nvPr>
        </p:nvGraphicFramePr>
        <p:xfrm>
          <a:off x="755576" y="1268760"/>
          <a:ext cx="7848872" cy="314325"/>
        </p:xfrm>
        <a:graphic>
          <a:graphicData uri="http://schemas.openxmlformats.org/drawingml/2006/table">
            <a:tbl>
              <a:tblPr>
                <a:tableStyleId>{5C22544A-7EE6-4342-B048-85BDC9FD1C3A}</a:tableStyleId>
              </a:tblPr>
              <a:tblGrid>
                <a:gridCol w="5832648"/>
                <a:gridCol w="2016224"/>
              </a:tblGrid>
              <a:tr h="307231">
                <a:tc>
                  <a:txBody>
                    <a:bodyPr/>
                    <a:lstStyle/>
                    <a:p>
                      <a:pPr algn="l" fontAlgn="b"/>
                      <a:r>
                        <a:rPr lang="es-CO" sz="2000" b="1" u="none" strike="noStrike" dirty="0">
                          <a:effectLst/>
                          <a:latin typeface="Arial" panose="020B0604020202020204" pitchFamily="34" charset="0"/>
                          <a:cs typeface="Arial" panose="020B0604020202020204" pitchFamily="34" charset="0"/>
                        </a:rPr>
                        <a:t>Base impuesto a la </a:t>
                      </a:r>
                      <a:r>
                        <a:rPr lang="es-CO" sz="2000" b="1" u="none" strike="noStrike" dirty="0" smtClean="0">
                          <a:effectLst/>
                          <a:latin typeface="Arial" panose="020B0604020202020204" pitchFamily="34" charset="0"/>
                          <a:cs typeface="Arial" panose="020B0604020202020204" pitchFamily="34" charset="0"/>
                        </a:rPr>
                        <a:t>riqueza 2017</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b"/>
                      <a:r>
                        <a:rPr lang="es-CO" sz="2000" b="1" u="none" strike="noStrike" dirty="0" smtClean="0">
                          <a:effectLst/>
                          <a:latin typeface="Arial" panose="020B0604020202020204" pitchFamily="34" charset="0"/>
                          <a:cs typeface="Arial" panose="020B0604020202020204" pitchFamily="34" charset="0"/>
                        </a:rPr>
                        <a:t>2.158.327.000</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2157042212"/>
              </p:ext>
            </p:extLst>
          </p:nvPr>
        </p:nvGraphicFramePr>
        <p:xfrm>
          <a:off x="611560" y="5556706"/>
          <a:ext cx="8352928" cy="536590"/>
        </p:xfrm>
        <a:graphic>
          <a:graphicData uri="http://schemas.openxmlformats.org/drawingml/2006/table">
            <a:tbl>
              <a:tblPr>
                <a:tableStyleId>{5C22544A-7EE6-4342-B048-85BDC9FD1C3A}</a:tableStyleId>
              </a:tblPr>
              <a:tblGrid>
                <a:gridCol w="6047455"/>
                <a:gridCol w="2305473"/>
              </a:tblGrid>
              <a:tr h="536590">
                <a:tc>
                  <a:txBody>
                    <a:bodyPr/>
                    <a:lstStyle/>
                    <a:p>
                      <a:pPr algn="l" fontAlgn="b"/>
                      <a:r>
                        <a:rPr lang="es-CO" sz="2000" b="0" u="none" strike="noStrike" dirty="0">
                          <a:effectLst/>
                          <a:latin typeface="Arial" panose="020B0604020202020204" pitchFamily="34" charset="0"/>
                          <a:cs typeface="Arial" panose="020B0604020202020204" pitchFamily="34" charset="0"/>
                        </a:rPr>
                        <a:t>Impuesto a la riqueza año </a:t>
                      </a:r>
                      <a:r>
                        <a:rPr lang="es-CO" sz="2000" b="0" u="none" strike="noStrike" dirty="0" smtClean="0">
                          <a:effectLst/>
                          <a:latin typeface="Arial" panose="020B0604020202020204" pitchFamily="34" charset="0"/>
                          <a:cs typeface="Arial" panose="020B0604020202020204" pitchFamily="34" charset="0"/>
                        </a:rPr>
                        <a:t>2017</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b"/>
                      <a:r>
                        <a:rPr lang="es-CO" sz="2000" b="0" u="none" strike="noStrike" dirty="0" smtClean="0">
                          <a:effectLst/>
                          <a:latin typeface="Arial" panose="020B0604020202020204" pitchFamily="34" charset="0"/>
                          <a:cs typeface="Arial" panose="020B0604020202020204" pitchFamily="34" charset="0"/>
                        </a:rPr>
                        <a:t>1.528.000</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2720694604"/>
              </p:ext>
            </p:extLst>
          </p:nvPr>
        </p:nvGraphicFramePr>
        <p:xfrm>
          <a:off x="611560" y="4194795"/>
          <a:ext cx="8352928" cy="314325"/>
        </p:xfrm>
        <a:graphic>
          <a:graphicData uri="http://schemas.openxmlformats.org/drawingml/2006/table">
            <a:tbl>
              <a:tblPr>
                <a:tableStyleId>{5C22544A-7EE6-4342-B048-85BDC9FD1C3A}</a:tableStyleId>
              </a:tblPr>
              <a:tblGrid>
                <a:gridCol w="6229044"/>
                <a:gridCol w="2123884"/>
              </a:tblGrid>
              <a:tr h="190500">
                <a:tc>
                  <a:txBody>
                    <a:bodyPr/>
                    <a:lstStyle/>
                    <a:p>
                      <a:pPr algn="l" fontAlgn="b"/>
                      <a:r>
                        <a:rPr lang="es-CO" sz="2000" u="none" strike="noStrike" dirty="0">
                          <a:effectLst/>
                          <a:latin typeface="Arial" panose="020B0604020202020204" pitchFamily="34" charset="0"/>
                          <a:cs typeface="Arial" panose="020B0604020202020204" pitchFamily="34" charset="0"/>
                        </a:rPr>
                        <a:t>Valor a </a:t>
                      </a:r>
                      <a:r>
                        <a:rPr lang="es-CO" sz="2000" u="none" strike="noStrike" dirty="0" smtClean="0">
                          <a:effectLst/>
                          <a:latin typeface="Arial" panose="020B0604020202020204" pitchFamily="34" charset="0"/>
                          <a:cs typeface="Arial" panose="020B0604020202020204" pitchFamily="34" charset="0"/>
                        </a:rPr>
                        <a:t>disminuir </a:t>
                      </a:r>
                      <a:r>
                        <a:rPr lang="es-CO" sz="1600" u="none" strike="noStrike" dirty="0" smtClean="0">
                          <a:effectLst/>
                          <a:latin typeface="Arial" panose="020B0604020202020204" pitchFamily="34" charset="0"/>
                          <a:cs typeface="Arial" panose="020B0604020202020204" pitchFamily="34" charset="0"/>
                        </a:rPr>
                        <a:t>(2.547.300.000</a:t>
                      </a:r>
                      <a:r>
                        <a:rPr lang="es-CO" sz="1600" u="none" strike="noStrike" baseline="0" dirty="0" smtClean="0">
                          <a:effectLst/>
                          <a:latin typeface="Arial" panose="020B0604020202020204" pitchFamily="34" charset="0"/>
                          <a:cs typeface="Arial" panose="020B0604020202020204" pitchFamily="34" charset="0"/>
                        </a:rPr>
                        <a:t> x 0.74%)</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2000" u="none" strike="noStrike" dirty="0" smtClean="0">
                          <a:effectLst/>
                          <a:latin typeface="Arial" panose="020B0604020202020204" pitchFamily="34" charset="0"/>
                          <a:cs typeface="Arial" panose="020B0604020202020204" pitchFamily="34" charset="0"/>
                        </a:rPr>
                        <a:t>18.850.000</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6" name="Picture 3">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8464" y="1248536"/>
            <a:ext cx="288032" cy="30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9878" y="2007691"/>
            <a:ext cx="402602" cy="413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596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style.rotation</p:attrName>
                                        </p:attrNameLst>
                                      </p:cBhvr>
                                      <p:tavLst>
                                        <p:tav tm="0">
                                          <p:val>
                                            <p:fltVal val="90"/>
                                          </p:val>
                                        </p:tav>
                                        <p:tav tm="100000">
                                          <p:val>
                                            <p:fltVal val="0"/>
                                          </p:val>
                                        </p:tav>
                                      </p:tavLst>
                                    </p:anim>
                                    <p:animEffect transition="in" filter="fade">
                                      <p:cBhvr>
                                        <p:cTn id="46" dur="1000"/>
                                        <p:tgtEl>
                                          <p:spTgt spid="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1000" fill="hold"/>
                                        <p:tgtEl>
                                          <p:spTgt spid="3"/>
                                        </p:tgtEl>
                                        <p:attrNameLst>
                                          <p:attrName>ppt_w</p:attrName>
                                        </p:attrNameLst>
                                      </p:cBhvr>
                                      <p:tavLst>
                                        <p:tav tm="0">
                                          <p:val>
                                            <p:fltVal val="0"/>
                                          </p:val>
                                        </p:tav>
                                        <p:tav tm="100000">
                                          <p:val>
                                            <p:strVal val="#ppt_w"/>
                                          </p:val>
                                        </p:tav>
                                      </p:tavLst>
                                    </p:anim>
                                    <p:anim calcmode="lin" valueType="num">
                                      <p:cBhvr>
                                        <p:cTn id="56" dur="1000" fill="hold"/>
                                        <p:tgtEl>
                                          <p:spTgt spid="3"/>
                                        </p:tgtEl>
                                        <p:attrNameLst>
                                          <p:attrName>ppt_h</p:attrName>
                                        </p:attrNameLst>
                                      </p:cBhvr>
                                      <p:tavLst>
                                        <p:tav tm="0">
                                          <p:val>
                                            <p:fltVal val="0"/>
                                          </p:val>
                                        </p:tav>
                                        <p:tav tm="100000">
                                          <p:val>
                                            <p:strVal val="#ppt_h"/>
                                          </p:val>
                                        </p:tav>
                                      </p:tavLst>
                                    </p:anim>
                                    <p:anim calcmode="lin" valueType="num">
                                      <p:cBhvr>
                                        <p:cTn id="57" dur="1000" fill="hold"/>
                                        <p:tgtEl>
                                          <p:spTgt spid="3"/>
                                        </p:tgtEl>
                                        <p:attrNameLst>
                                          <p:attrName>style.rotation</p:attrName>
                                        </p:attrNameLst>
                                      </p:cBhvr>
                                      <p:tavLst>
                                        <p:tav tm="0">
                                          <p:val>
                                            <p:fltVal val="90"/>
                                          </p:val>
                                        </p:tav>
                                        <p:tav tm="100000">
                                          <p:val>
                                            <p:fltVal val="0"/>
                                          </p:val>
                                        </p:tav>
                                      </p:tavLst>
                                    </p:anim>
                                    <p:animEffect transition="in" filter="fade">
                                      <p:cBhvr>
                                        <p:cTn id="58" dur="10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1000" fill="hold"/>
                                        <p:tgtEl>
                                          <p:spTgt spid="7"/>
                                        </p:tgtEl>
                                        <p:attrNameLst>
                                          <p:attrName>ppt_w</p:attrName>
                                        </p:attrNameLst>
                                      </p:cBhvr>
                                      <p:tavLst>
                                        <p:tav tm="0">
                                          <p:val>
                                            <p:fltVal val="0"/>
                                          </p:val>
                                        </p:tav>
                                        <p:tav tm="100000">
                                          <p:val>
                                            <p:strVal val="#ppt_w"/>
                                          </p:val>
                                        </p:tav>
                                      </p:tavLst>
                                    </p:anim>
                                    <p:anim calcmode="lin" valueType="num">
                                      <p:cBhvr>
                                        <p:cTn id="64" dur="1000" fill="hold"/>
                                        <p:tgtEl>
                                          <p:spTgt spid="7"/>
                                        </p:tgtEl>
                                        <p:attrNameLst>
                                          <p:attrName>ppt_h</p:attrName>
                                        </p:attrNameLst>
                                      </p:cBhvr>
                                      <p:tavLst>
                                        <p:tav tm="0">
                                          <p:val>
                                            <p:fltVal val="0"/>
                                          </p:val>
                                        </p:tav>
                                        <p:tav tm="100000">
                                          <p:val>
                                            <p:strVal val="#ppt_h"/>
                                          </p:val>
                                        </p:tav>
                                      </p:tavLst>
                                    </p:anim>
                                    <p:anim calcmode="lin" valueType="num">
                                      <p:cBhvr>
                                        <p:cTn id="65" dur="1000" fill="hold"/>
                                        <p:tgtEl>
                                          <p:spTgt spid="7"/>
                                        </p:tgtEl>
                                        <p:attrNameLst>
                                          <p:attrName>style.rotation</p:attrName>
                                        </p:attrNameLst>
                                      </p:cBhvr>
                                      <p:tavLst>
                                        <p:tav tm="0">
                                          <p:val>
                                            <p:fltVal val="90"/>
                                          </p:val>
                                        </p:tav>
                                        <p:tav tm="100000">
                                          <p:val>
                                            <p:fltVal val="0"/>
                                          </p:val>
                                        </p:tav>
                                      </p:tavLst>
                                    </p:anim>
                                    <p:animEffect transition="in" filter="fade">
                                      <p:cBhvr>
                                        <p:cTn id="66" dur="1000"/>
                                        <p:tgtEl>
                                          <p:spTgt spid="7"/>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1000" fill="hold"/>
                                        <p:tgtEl>
                                          <p:spTgt spid="8"/>
                                        </p:tgtEl>
                                        <p:attrNameLst>
                                          <p:attrName>ppt_w</p:attrName>
                                        </p:attrNameLst>
                                      </p:cBhvr>
                                      <p:tavLst>
                                        <p:tav tm="0">
                                          <p:val>
                                            <p:fltVal val="0"/>
                                          </p:val>
                                        </p:tav>
                                        <p:tav tm="100000">
                                          <p:val>
                                            <p:strVal val="#ppt_w"/>
                                          </p:val>
                                        </p:tav>
                                      </p:tavLst>
                                    </p:anim>
                                    <p:anim calcmode="lin" valueType="num">
                                      <p:cBhvr>
                                        <p:cTn id="70" dur="1000" fill="hold"/>
                                        <p:tgtEl>
                                          <p:spTgt spid="8"/>
                                        </p:tgtEl>
                                        <p:attrNameLst>
                                          <p:attrName>ppt_h</p:attrName>
                                        </p:attrNameLst>
                                      </p:cBhvr>
                                      <p:tavLst>
                                        <p:tav tm="0">
                                          <p:val>
                                            <p:fltVal val="0"/>
                                          </p:val>
                                        </p:tav>
                                        <p:tav tm="100000">
                                          <p:val>
                                            <p:strVal val="#ppt_h"/>
                                          </p:val>
                                        </p:tav>
                                      </p:tavLst>
                                    </p:anim>
                                    <p:anim calcmode="lin" valueType="num">
                                      <p:cBhvr>
                                        <p:cTn id="71" dur="1000" fill="hold"/>
                                        <p:tgtEl>
                                          <p:spTgt spid="8"/>
                                        </p:tgtEl>
                                        <p:attrNameLst>
                                          <p:attrName>style.rotation</p:attrName>
                                        </p:attrNameLst>
                                      </p:cBhvr>
                                      <p:tavLst>
                                        <p:tav tm="0">
                                          <p:val>
                                            <p:fltVal val="90"/>
                                          </p:val>
                                        </p:tav>
                                        <p:tav tm="100000">
                                          <p:val>
                                            <p:fltVal val="0"/>
                                          </p:val>
                                        </p:tav>
                                      </p:tavLst>
                                    </p:anim>
                                    <p:animEffect transition="in" filter="fade">
                                      <p:cBhvr>
                                        <p:cTn id="72" dur="1000"/>
                                        <p:tgtEl>
                                          <p:spTgt spid="8"/>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90"/>
                                          </p:val>
                                        </p:tav>
                                        <p:tav tm="100000">
                                          <p:val>
                                            <p:fltVal val="0"/>
                                          </p:val>
                                        </p:tav>
                                      </p:tavLst>
                                    </p:anim>
                                    <p:animEffect transition="in" filter="fade">
                                      <p:cBhvr>
                                        <p:cTn id="78" dur="1000"/>
                                        <p:tgtEl>
                                          <p:spTgt spid="9"/>
                                        </p:tgtEl>
                                      </p:cBhvr>
                                    </p:animEffect>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down)">
                                      <p:cBhvr>
                                        <p:cTn id="83" dur="580">
                                          <p:stCondLst>
                                            <p:cond delay="0"/>
                                          </p:stCondLst>
                                        </p:cTn>
                                        <p:tgtEl>
                                          <p:spTgt spid="13"/>
                                        </p:tgtEl>
                                      </p:cBhvr>
                                    </p:animEffect>
                                    <p:anim calcmode="lin" valueType="num">
                                      <p:cBhvr>
                                        <p:cTn id="8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9" dur="26">
                                          <p:stCondLst>
                                            <p:cond delay="650"/>
                                          </p:stCondLst>
                                        </p:cTn>
                                        <p:tgtEl>
                                          <p:spTgt spid="13"/>
                                        </p:tgtEl>
                                      </p:cBhvr>
                                      <p:to x="100000" y="60000"/>
                                    </p:animScale>
                                    <p:animScale>
                                      <p:cBhvr>
                                        <p:cTn id="90" dur="166" decel="50000">
                                          <p:stCondLst>
                                            <p:cond delay="676"/>
                                          </p:stCondLst>
                                        </p:cTn>
                                        <p:tgtEl>
                                          <p:spTgt spid="13"/>
                                        </p:tgtEl>
                                      </p:cBhvr>
                                      <p:to x="100000" y="100000"/>
                                    </p:animScale>
                                    <p:animScale>
                                      <p:cBhvr>
                                        <p:cTn id="91" dur="26">
                                          <p:stCondLst>
                                            <p:cond delay="1312"/>
                                          </p:stCondLst>
                                        </p:cTn>
                                        <p:tgtEl>
                                          <p:spTgt spid="13"/>
                                        </p:tgtEl>
                                      </p:cBhvr>
                                      <p:to x="100000" y="80000"/>
                                    </p:animScale>
                                    <p:animScale>
                                      <p:cBhvr>
                                        <p:cTn id="92" dur="166" decel="50000">
                                          <p:stCondLst>
                                            <p:cond delay="1338"/>
                                          </p:stCondLst>
                                        </p:cTn>
                                        <p:tgtEl>
                                          <p:spTgt spid="13"/>
                                        </p:tgtEl>
                                      </p:cBhvr>
                                      <p:to x="100000" y="100000"/>
                                    </p:animScale>
                                    <p:animScale>
                                      <p:cBhvr>
                                        <p:cTn id="93" dur="26">
                                          <p:stCondLst>
                                            <p:cond delay="1642"/>
                                          </p:stCondLst>
                                        </p:cTn>
                                        <p:tgtEl>
                                          <p:spTgt spid="13"/>
                                        </p:tgtEl>
                                      </p:cBhvr>
                                      <p:to x="100000" y="90000"/>
                                    </p:animScale>
                                    <p:animScale>
                                      <p:cBhvr>
                                        <p:cTn id="94" dur="166" decel="50000">
                                          <p:stCondLst>
                                            <p:cond delay="1668"/>
                                          </p:stCondLst>
                                        </p:cTn>
                                        <p:tgtEl>
                                          <p:spTgt spid="13"/>
                                        </p:tgtEl>
                                      </p:cBhvr>
                                      <p:to x="100000" y="100000"/>
                                    </p:animScale>
                                    <p:animScale>
                                      <p:cBhvr>
                                        <p:cTn id="95" dur="26">
                                          <p:stCondLst>
                                            <p:cond delay="1808"/>
                                          </p:stCondLst>
                                        </p:cTn>
                                        <p:tgtEl>
                                          <p:spTgt spid="13"/>
                                        </p:tgtEl>
                                      </p:cBhvr>
                                      <p:to x="100000" y="95000"/>
                                    </p:animScale>
                                    <p:animScale>
                                      <p:cBhvr>
                                        <p:cTn id="96" dur="166" decel="50000">
                                          <p:stCondLst>
                                            <p:cond delay="1834"/>
                                          </p:stCondLst>
                                        </p:cTn>
                                        <p:tgtEl>
                                          <p:spTgt spid="13"/>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nodeType="click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wipe(down)">
                                      <p:cBhvr>
                                        <p:cTn id="101" dur="580">
                                          <p:stCondLst>
                                            <p:cond delay="0"/>
                                          </p:stCondLst>
                                        </p:cTn>
                                        <p:tgtEl>
                                          <p:spTgt spid="11"/>
                                        </p:tgtEl>
                                      </p:cBhvr>
                                    </p:animEffect>
                                    <p:anim calcmode="lin" valueType="num">
                                      <p:cBhvr>
                                        <p:cTn id="10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7" dur="26">
                                          <p:stCondLst>
                                            <p:cond delay="650"/>
                                          </p:stCondLst>
                                        </p:cTn>
                                        <p:tgtEl>
                                          <p:spTgt spid="11"/>
                                        </p:tgtEl>
                                      </p:cBhvr>
                                      <p:to x="100000" y="60000"/>
                                    </p:animScale>
                                    <p:animScale>
                                      <p:cBhvr>
                                        <p:cTn id="108" dur="166" decel="50000">
                                          <p:stCondLst>
                                            <p:cond delay="676"/>
                                          </p:stCondLst>
                                        </p:cTn>
                                        <p:tgtEl>
                                          <p:spTgt spid="11"/>
                                        </p:tgtEl>
                                      </p:cBhvr>
                                      <p:to x="100000" y="100000"/>
                                    </p:animScale>
                                    <p:animScale>
                                      <p:cBhvr>
                                        <p:cTn id="109" dur="26">
                                          <p:stCondLst>
                                            <p:cond delay="1312"/>
                                          </p:stCondLst>
                                        </p:cTn>
                                        <p:tgtEl>
                                          <p:spTgt spid="11"/>
                                        </p:tgtEl>
                                      </p:cBhvr>
                                      <p:to x="100000" y="80000"/>
                                    </p:animScale>
                                    <p:animScale>
                                      <p:cBhvr>
                                        <p:cTn id="110" dur="166" decel="50000">
                                          <p:stCondLst>
                                            <p:cond delay="1338"/>
                                          </p:stCondLst>
                                        </p:cTn>
                                        <p:tgtEl>
                                          <p:spTgt spid="11"/>
                                        </p:tgtEl>
                                      </p:cBhvr>
                                      <p:to x="100000" y="100000"/>
                                    </p:animScale>
                                    <p:animScale>
                                      <p:cBhvr>
                                        <p:cTn id="111" dur="26">
                                          <p:stCondLst>
                                            <p:cond delay="1642"/>
                                          </p:stCondLst>
                                        </p:cTn>
                                        <p:tgtEl>
                                          <p:spTgt spid="11"/>
                                        </p:tgtEl>
                                      </p:cBhvr>
                                      <p:to x="100000" y="90000"/>
                                    </p:animScale>
                                    <p:animScale>
                                      <p:cBhvr>
                                        <p:cTn id="112" dur="166" decel="50000">
                                          <p:stCondLst>
                                            <p:cond delay="1668"/>
                                          </p:stCondLst>
                                        </p:cTn>
                                        <p:tgtEl>
                                          <p:spTgt spid="11"/>
                                        </p:tgtEl>
                                      </p:cBhvr>
                                      <p:to x="100000" y="100000"/>
                                    </p:animScale>
                                    <p:animScale>
                                      <p:cBhvr>
                                        <p:cTn id="113" dur="26">
                                          <p:stCondLst>
                                            <p:cond delay="1808"/>
                                          </p:stCondLst>
                                        </p:cTn>
                                        <p:tgtEl>
                                          <p:spTgt spid="11"/>
                                        </p:tgtEl>
                                      </p:cBhvr>
                                      <p:to x="100000" y="95000"/>
                                    </p:animScale>
                                    <p:animScale>
                                      <p:cBhvr>
                                        <p:cTn id="114" dur="166" decel="50000">
                                          <p:stCondLst>
                                            <p:cond delay="1834"/>
                                          </p:stCondLst>
                                        </p:cTn>
                                        <p:tgtEl>
                                          <p:spTgt spid="11"/>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26" presetClass="entr" presetSubtype="0" fill="hold" nodeType="click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wipe(down)">
                                      <p:cBhvr>
                                        <p:cTn id="119" dur="580">
                                          <p:stCondLst>
                                            <p:cond delay="0"/>
                                          </p:stCondLst>
                                        </p:cTn>
                                        <p:tgtEl>
                                          <p:spTgt spid="14"/>
                                        </p:tgtEl>
                                      </p:cBhvr>
                                    </p:animEffect>
                                    <p:anim calcmode="lin" valueType="num">
                                      <p:cBhvr>
                                        <p:cTn id="12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25" dur="26">
                                          <p:stCondLst>
                                            <p:cond delay="650"/>
                                          </p:stCondLst>
                                        </p:cTn>
                                        <p:tgtEl>
                                          <p:spTgt spid="14"/>
                                        </p:tgtEl>
                                      </p:cBhvr>
                                      <p:to x="100000" y="60000"/>
                                    </p:animScale>
                                    <p:animScale>
                                      <p:cBhvr>
                                        <p:cTn id="126" dur="166" decel="50000">
                                          <p:stCondLst>
                                            <p:cond delay="676"/>
                                          </p:stCondLst>
                                        </p:cTn>
                                        <p:tgtEl>
                                          <p:spTgt spid="14"/>
                                        </p:tgtEl>
                                      </p:cBhvr>
                                      <p:to x="100000" y="100000"/>
                                    </p:animScale>
                                    <p:animScale>
                                      <p:cBhvr>
                                        <p:cTn id="127" dur="26">
                                          <p:stCondLst>
                                            <p:cond delay="1312"/>
                                          </p:stCondLst>
                                        </p:cTn>
                                        <p:tgtEl>
                                          <p:spTgt spid="14"/>
                                        </p:tgtEl>
                                      </p:cBhvr>
                                      <p:to x="100000" y="80000"/>
                                    </p:animScale>
                                    <p:animScale>
                                      <p:cBhvr>
                                        <p:cTn id="128" dur="166" decel="50000">
                                          <p:stCondLst>
                                            <p:cond delay="1338"/>
                                          </p:stCondLst>
                                        </p:cTn>
                                        <p:tgtEl>
                                          <p:spTgt spid="14"/>
                                        </p:tgtEl>
                                      </p:cBhvr>
                                      <p:to x="100000" y="100000"/>
                                    </p:animScale>
                                    <p:animScale>
                                      <p:cBhvr>
                                        <p:cTn id="129" dur="26">
                                          <p:stCondLst>
                                            <p:cond delay="1642"/>
                                          </p:stCondLst>
                                        </p:cTn>
                                        <p:tgtEl>
                                          <p:spTgt spid="14"/>
                                        </p:tgtEl>
                                      </p:cBhvr>
                                      <p:to x="100000" y="90000"/>
                                    </p:animScale>
                                    <p:animScale>
                                      <p:cBhvr>
                                        <p:cTn id="130" dur="166" decel="50000">
                                          <p:stCondLst>
                                            <p:cond delay="1668"/>
                                          </p:stCondLst>
                                        </p:cTn>
                                        <p:tgtEl>
                                          <p:spTgt spid="14"/>
                                        </p:tgtEl>
                                      </p:cBhvr>
                                      <p:to x="100000" y="100000"/>
                                    </p:animScale>
                                    <p:animScale>
                                      <p:cBhvr>
                                        <p:cTn id="131" dur="26">
                                          <p:stCondLst>
                                            <p:cond delay="1808"/>
                                          </p:stCondLst>
                                        </p:cTn>
                                        <p:tgtEl>
                                          <p:spTgt spid="14"/>
                                        </p:tgtEl>
                                      </p:cBhvr>
                                      <p:to x="100000" y="95000"/>
                                    </p:animScale>
                                    <p:animScale>
                                      <p:cBhvr>
                                        <p:cTn id="132"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ctrTitle" idx="4294967295"/>
          </p:nvPr>
        </p:nvSpPr>
        <p:spPr>
          <a:xfrm>
            <a:off x="899592" y="332656"/>
            <a:ext cx="7628384" cy="2808312"/>
          </a:xfrm>
        </p:spPr>
        <p:txBody>
          <a:bodyPr>
            <a:noAutofit/>
          </a:bodyPr>
          <a:lstStyle/>
          <a:p>
            <a:pPr algn="ctr">
              <a:defRPr/>
            </a:pPr>
            <a:r>
              <a:rPr lang="es-CO" sz="4800" b="1" dirty="0" smtClean="0">
                <a:solidFill>
                  <a:schemeClr val="tx2">
                    <a:lumMod val="50000"/>
                  </a:schemeClr>
                </a:solidFill>
                <a:effectLst>
                  <a:outerShdw blurRad="38100" dist="38100" dir="2700000" algn="tl">
                    <a:srgbClr val="000000">
                      <a:alpha val="43137"/>
                    </a:srgbClr>
                  </a:outerShdw>
                </a:effectLst>
              </a:rPr>
              <a:t>IMPUESTO COMPLEMENTARIO DE NORMALIZACIÓN TRIBUTARIA</a:t>
            </a:r>
            <a:endParaRPr lang="es-CO" sz="4800" b="1" dirty="0">
              <a:solidFill>
                <a:schemeClr val="tx2">
                  <a:lumMod val="50000"/>
                </a:schemeClr>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021" y="3411843"/>
            <a:ext cx="4454227" cy="296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094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abajo 1"/>
          <p:cNvSpPr/>
          <p:nvPr/>
        </p:nvSpPr>
        <p:spPr>
          <a:xfrm>
            <a:off x="3275856" y="908720"/>
            <a:ext cx="2160240" cy="1656184"/>
          </a:xfrm>
          <a:prstGeom prst="downArrow">
            <a:avLst/>
          </a:prstGeom>
          <a:solidFill>
            <a:srgbClr val="21D19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8" name="Recortar rectángulo de esquina del mismo lado 7"/>
          <p:cNvSpPr/>
          <p:nvPr/>
        </p:nvSpPr>
        <p:spPr>
          <a:xfrm>
            <a:off x="1708056" y="3555473"/>
            <a:ext cx="5816272" cy="1508007"/>
          </a:xfrm>
          <a:prstGeom prst="snip2Same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l="100000" b="100000"/>
            </a:path>
            <a:tileRect t="-100000" r="-100000"/>
          </a:gradFill>
          <a:ln>
            <a:solidFill>
              <a:schemeClr val="tx2">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i="1" dirty="0" smtClean="0">
                <a:solidFill>
                  <a:srgbClr val="000000"/>
                </a:solidFill>
              </a:rPr>
              <a:t>Como un Impuesto Complementario al Impuesto a la Riqueza</a:t>
            </a:r>
            <a:endParaRPr lang="es-CO" sz="2800" b="1" i="1" dirty="0">
              <a:solidFill>
                <a:srgbClr val="000000"/>
              </a:solidFill>
            </a:endParaRPr>
          </a:p>
        </p:txBody>
      </p:sp>
    </p:spTree>
    <p:extLst>
      <p:ext uri="{BB962C8B-B14F-4D97-AF65-F5344CB8AC3E}">
        <p14:creationId xmlns:p14="http://schemas.microsoft.com/office/powerpoint/2010/main" val="2919959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3"/>
          <p:cNvSpPr>
            <a:spLocks noChangeArrowheads="1"/>
          </p:cNvSpPr>
          <p:nvPr/>
        </p:nvSpPr>
        <p:spPr bwMode="auto">
          <a:xfrm>
            <a:off x="1322065" y="188640"/>
            <a:ext cx="6634311" cy="2218556"/>
          </a:xfrm>
          <a:prstGeom prst="bevel">
            <a:avLst>
              <a:gd name="adj" fmla="val 12500"/>
            </a:avLst>
          </a:prstGeom>
          <a:solidFill>
            <a:srgbClr val="CCFFCC"/>
          </a:solidFill>
          <a:ln w="31750">
            <a:solidFill>
              <a:schemeClr val="tx1"/>
            </a:solidFill>
            <a:miter lim="800000"/>
            <a:headEnd/>
            <a:tailEnd/>
          </a:ln>
        </p:spPr>
        <p:txBody>
          <a:bodyPr wrap="none" anchor="ctr"/>
          <a:lstStyle/>
          <a:p>
            <a:pPr algn="ctr">
              <a:defRPr/>
            </a:pPr>
            <a:r>
              <a:rPr lang="es-CO" sz="2800" b="1" dirty="0" smtClean="0">
                <a:solidFill>
                  <a:srgbClr val="000000"/>
                </a:solidFill>
                <a:latin typeface="Arial" charset="0"/>
                <a:cs typeface="Arial" charset="0"/>
              </a:rPr>
              <a:t>BASE GRAVABLE DEL IMPUESTO </a:t>
            </a:r>
          </a:p>
          <a:p>
            <a:pPr algn="ctr">
              <a:defRPr/>
            </a:pPr>
            <a:r>
              <a:rPr lang="es-CO" sz="2800" b="1" dirty="0" smtClean="0">
                <a:solidFill>
                  <a:srgbClr val="000000"/>
                </a:solidFill>
                <a:latin typeface="Arial" charset="0"/>
                <a:cs typeface="Arial" charset="0"/>
              </a:rPr>
              <a:t>COMPLEMENTARIO DE</a:t>
            </a:r>
          </a:p>
          <a:p>
            <a:pPr algn="ctr">
              <a:defRPr/>
            </a:pPr>
            <a:r>
              <a:rPr lang="es-CO" sz="2800" b="1" dirty="0" smtClean="0">
                <a:solidFill>
                  <a:srgbClr val="000000"/>
                </a:solidFill>
                <a:latin typeface="Arial" charset="0"/>
                <a:cs typeface="Arial" charset="0"/>
              </a:rPr>
              <a:t> NORMALIZACIÓN </a:t>
            </a:r>
          </a:p>
          <a:p>
            <a:pPr algn="ctr">
              <a:defRPr/>
            </a:pPr>
            <a:r>
              <a:rPr lang="es-CO" sz="2800" b="1" dirty="0" smtClean="0">
                <a:solidFill>
                  <a:srgbClr val="000000"/>
                </a:solidFill>
                <a:latin typeface="Arial" charset="0"/>
                <a:cs typeface="Arial" charset="0"/>
              </a:rPr>
              <a:t>TRIBUTARIA</a:t>
            </a:r>
            <a:endParaRPr lang="es-ES" sz="2800" b="1" dirty="0">
              <a:solidFill>
                <a:srgbClr val="000000"/>
              </a:solidFill>
              <a:latin typeface="Arial" charset="0"/>
              <a:cs typeface="Arial" charset="0"/>
            </a:endParaRPr>
          </a:p>
        </p:txBody>
      </p:sp>
      <p:cxnSp>
        <p:nvCxnSpPr>
          <p:cNvPr id="6149" name="AutoShape 12"/>
          <p:cNvCxnSpPr>
            <a:cxnSpLocks noChangeShapeType="1"/>
            <a:stCxn id="7171" idx="2"/>
          </p:cNvCxnSpPr>
          <p:nvPr/>
        </p:nvCxnSpPr>
        <p:spPr bwMode="auto">
          <a:xfrm rot="5400000">
            <a:off x="3333836" y="2915705"/>
            <a:ext cx="1813894" cy="796876"/>
          </a:xfrm>
          <a:prstGeom prst="bentConnector3">
            <a:avLst>
              <a:gd name="adj1" fmla="val 50000"/>
            </a:avLst>
          </a:prstGeom>
          <a:noFill/>
          <a:ln w="508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 name="Rectángulo redondeado 1"/>
          <p:cNvSpPr/>
          <p:nvPr/>
        </p:nvSpPr>
        <p:spPr>
          <a:xfrm>
            <a:off x="1744538" y="4221088"/>
            <a:ext cx="5626199" cy="194421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solidFill>
                  <a:srgbClr val="000000"/>
                </a:solidFill>
                <a:latin typeface="Arial" panose="020B0604020202020204" pitchFamily="34" charset="0"/>
                <a:cs typeface="Arial" panose="020B0604020202020204" pitchFamily="34" charset="0"/>
              </a:rPr>
              <a:t>Valor patrimonial de los activos omitidos o pasivos inexistentes</a:t>
            </a:r>
            <a:endParaRPr lang="es-CO" sz="2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5538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34708" y="44624"/>
            <a:ext cx="5889620" cy="954107"/>
          </a:xfrm>
          <a:prstGeom prst="rect">
            <a:avLst/>
          </a:prstGeom>
        </p:spPr>
        <p:txBody>
          <a:bodyPr wrap="square">
            <a:spAutoFit/>
          </a:bodyPr>
          <a:lstStyle/>
          <a:p>
            <a:pPr algn="ctr"/>
            <a:r>
              <a:rPr lang="es-CO" sz="2800" b="1" dirty="0" smtClean="0"/>
              <a:t>Tarifas del Impuesto Complementario de Normalización Tributaria</a:t>
            </a:r>
            <a:endParaRPr lang="es-CO" sz="2800" b="1" dirty="0"/>
          </a:p>
        </p:txBody>
      </p:sp>
      <p:sp>
        <p:nvSpPr>
          <p:cNvPr id="6" name="Recortar rectángulo de esquina diagonal 8"/>
          <p:cNvSpPr/>
          <p:nvPr/>
        </p:nvSpPr>
        <p:spPr>
          <a:xfrm>
            <a:off x="878624" y="1313290"/>
            <a:ext cx="2340260" cy="720080"/>
          </a:xfrm>
          <a:prstGeom prst="snip2DiagRect">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tx1"/>
                </a:solidFill>
                <a:latin typeface="Arial" panose="020B0604020202020204" pitchFamily="34" charset="0"/>
                <a:cs typeface="Arial" panose="020B0604020202020204" pitchFamily="34" charset="0"/>
              </a:rPr>
              <a:t>A</a:t>
            </a:r>
            <a:r>
              <a:rPr lang="es-CO" sz="2000" dirty="0" smtClean="0">
                <a:solidFill>
                  <a:schemeClr val="tx1"/>
                </a:solidFill>
                <a:latin typeface="Arial" panose="020B0604020202020204" pitchFamily="34" charset="0"/>
                <a:cs typeface="Arial" panose="020B0604020202020204" pitchFamily="34" charset="0"/>
              </a:rPr>
              <a:t>ño 2015</a:t>
            </a:r>
            <a:endParaRPr lang="es-CO" sz="2000" dirty="0">
              <a:solidFill>
                <a:schemeClr val="tx1"/>
              </a:solidFill>
              <a:latin typeface="Arial" panose="020B0604020202020204" pitchFamily="34" charset="0"/>
              <a:cs typeface="Arial" panose="020B0604020202020204" pitchFamily="34" charset="0"/>
            </a:endParaRPr>
          </a:p>
        </p:txBody>
      </p:sp>
      <p:sp>
        <p:nvSpPr>
          <p:cNvPr id="8" name="Elipse 7"/>
          <p:cNvSpPr/>
          <p:nvPr/>
        </p:nvSpPr>
        <p:spPr>
          <a:xfrm>
            <a:off x="2186735" y="2492894"/>
            <a:ext cx="1314146" cy="720081"/>
          </a:xfrm>
          <a:prstGeom prst="ellipse">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smtClean="0">
                <a:solidFill>
                  <a:schemeClr val="accent1">
                    <a:lumMod val="50000"/>
                  </a:schemeClr>
                </a:solidFill>
              </a:rPr>
              <a:t>10%</a:t>
            </a:r>
            <a:endParaRPr lang="es-CO" sz="2200" b="1" dirty="0">
              <a:solidFill>
                <a:schemeClr val="accent1">
                  <a:lumMod val="50000"/>
                </a:schemeClr>
              </a:solidFill>
            </a:endParaRPr>
          </a:p>
        </p:txBody>
      </p:sp>
      <p:sp>
        <p:nvSpPr>
          <p:cNvPr id="9" name="Recortar rectángulo de esquina diagonal 8"/>
          <p:cNvSpPr/>
          <p:nvPr/>
        </p:nvSpPr>
        <p:spPr>
          <a:xfrm>
            <a:off x="1691680" y="3284983"/>
            <a:ext cx="2340260" cy="720080"/>
          </a:xfrm>
          <a:prstGeom prst="snip2Diag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tx1"/>
                </a:solidFill>
                <a:latin typeface="Arial" panose="020B0604020202020204" pitchFamily="34" charset="0"/>
                <a:cs typeface="Arial" panose="020B0604020202020204" pitchFamily="34" charset="0"/>
              </a:rPr>
              <a:t>A</a:t>
            </a:r>
            <a:r>
              <a:rPr lang="es-CO" sz="2000" dirty="0" smtClean="0">
                <a:solidFill>
                  <a:schemeClr val="tx1"/>
                </a:solidFill>
                <a:latin typeface="Arial" panose="020B0604020202020204" pitchFamily="34" charset="0"/>
                <a:cs typeface="Arial" panose="020B0604020202020204" pitchFamily="34" charset="0"/>
              </a:rPr>
              <a:t>ño 2016</a:t>
            </a:r>
            <a:endParaRPr lang="es-CO" sz="2000" dirty="0">
              <a:solidFill>
                <a:schemeClr val="tx1"/>
              </a:solidFill>
              <a:latin typeface="Arial" panose="020B0604020202020204" pitchFamily="34" charset="0"/>
              <a:cs typeface="Arial" panose="020B0604020202020204" pitchFamily="34" charset="0"/>
            </a:endParaRPr>
          </a:p>
        </p:txBody>
      </p:sp>
      <p:sp>
        <p:nvSpPr>
          <p:cNvPr id="11" name="Elipse 10"/>
          <p:cNvSpPr/>
          <p:nvPr/>
        </p:nvSpPr>
        <p:spPr>
          <a:xfrm>
            <a:off x="3185846" y="4509118"/>
            <a:ext cx="1314146" cy="720081"/>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smtClean="0"/>
              <a:t>11.5%</a:t>
            </a:r>
            <a:endParaRPr lang="es-CO" sz="2200" b="1" dirty="0"/>
          </a:p>
        </p:txBody>
      </p:sp>
      <p:sp>
        <p:nvSpPr>
          <p:cNvPr id="12" name="Recortar rectángulo de esquina diagonal 11"/>
          <p:cNvSpPr/>
          <p:nvPr/>
        </p:nvSpPr>
        <p:spPr>
          <a:xfrm>
            <a:off x="3005826" y="5373215"/>
            <a:ext cx="2340260" cy="720080"/>
          </a:xfrm>
          <a:prstGeom prst="snip2Diag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tx1"/>
                </a:solidFill>
                <a:latin typeface="Arial" panose="020B0604020202020204" pitchFamily="34" charset="0"/>
                <a:cs typeface="Arial" panose="020B0604020202020204" pitchFamily="34" charset="0"/>
              </a:rPr>
              <a:t>A</a:t>
            </a:r>
            <a:r>
              <a:rPr lang="es-CO" sz="2000" dirty="0" smtClean="0">
                <a:solidFill>
                  <a:schemeClr val="tx1"/>
                </a:solidFill>
                <a:latin typeface="Arial" panose="020B0604020202020204" pitchFamily="34" charset="0"/>
                <a:cs typeface="Arial" panose="020B0604020202020204" pitchFamily="34" charset="0"/>
              </a:rPr>
              <a:t>ño 2017</a:t>
            </a:r>
            <a:endParaRPr lang="es-CO" sz="2000" dirty="0">
              <a:solidFill>
                <a:schemeClr val="tx1"/>
              </a:solidFill>
              <a:latin typeface="Arial" panose="020B0604020202020204" pitchFamily="34" charset="0"/>
              <a:cs typeface="Arial" panose="020B0604020202020204" pitchFamily="34" charset="0"/>
            </a:endParaRPr>
          </a:p>
        </p:txBody>
      </p:sp>
      <p:sp>
        <p:nvSpPr>
          <p:cNvPr id="13" name="Flecha a la derecha con bandas 12"/>
          <p:cNvSpPr/>
          <p:nvPr/>
        </p:nvSpPr>
        <p:spPr>
          <a:xfrm>
            <a:off x="5706126" y="5445223"/>
            <a:ext cx="936104" cy="578754"/>
          </a:xfrm>
          <a:prstGeom prst="stripedRightArrow">
            <a:avLst/>
          </a:prstGeom>
          <a:solidFill>
            <a:srgbClr val="CCFFCC"/>
          </a:solidFill>
          <a:ln>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Elipse 13"/>
          <p:cNvSpPr/>
          <p:nvPr/>
        </p:nvSpPr>
        <p:spPr>
          <a:xfrm>
            <a:off x="7146286" y="5373215"/>
            <a:ext cx="1314146" cy="720081"/>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smtClean="0"/>
              <a:t>13%</a:t>
            </a:r>
            <a:endParaRPr lang="es-CO" sz="2200" b="1" dirty="0"/>
          </a:p>
        </p:txBody>
      </p:sp>
      <p:pic>
        <p:nvPicPr>
          <p:cNvPr id="3" name="Imagen 2"/>
          <p:cNvPicPr>
            <a:picLocks noChangeAspect="1"/>
          </p:cNvPicPr>
          <p:nvPr/>
        </p:nvPicPr>
        <p:blipFill>
          <a:blip r:embed="rId2"/>
          <a:stretch>
            <a:fillRect/>
          </a:stretch>
        </p:blipFill>
        <p:spPr>
          <a:xfrm>
            <a:off x="4499992" y="1742421"/>
            <a:ext cx="3000134" cy="3107561"/>
          </a:xfrm>
          <a:prstGeom prst="rect">
            <a:avLst/>
          </a:prstGeom>
        </p:spPr>
      </p:pic>
      <p:sp>
        <p:nvSpPr>
          <p:cNvPr id="15" name="Flecha doblada hacia arriba 14"/>
          <p:cNvSpPr/>
          <p:nvPr/>
        </p:nvSpPr>
        <p:spPr>
          <a:xfrm rot="5400000">
            <a:off x="854935" y="2082608"/>
            <a:ext cx="1180614" cy="1080120"/>
          </a:xfrm>
          <a:prstGeom prst="bentUpArrow">
            <a:avLst>
              <a:gd name="adj1" fmla="val 25000"/>
              <a:gd name="adj2" fmla="val 29502"/>
              <a:gd name="adj3" fmla="val 41426"/>
            </a:avLst>
          </a:prstGeom>
          <a:solidFill>
            <a:srgbClr val="00B050"/>
          </a:solidFill>
          <a:ln>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Flecha doblada hacia arriba 16"/>
          <p:cNvSpPr/>
          <p:nvPr/>
        </p:nvSpPr>
        <p:spPr>
          <a:xfrm rot="5400000">
            <a:off x="1677437" y="4098832"/>
            <a:ext cx="1180614" cy="1080120"/>
          </a:xfrm>
          <a:prstGeom prst="bentUpArrow">
            <a:avLst>
              <a:gd name="adj1" fmla="val 25000"/>
              <a:gd name="adj2" fmla="val 29502"/>
              <a:gd name="adj3" fmla="val 41426"/>
            </a:avLst>
          </a:prstGeom>
          <a:solidFill>
            <a:srgbClr val="00B0F0"/>
          </a:solidFill>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86060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80">
                                          <p:stCondLst>
                                            <p:cond delay="0"/>
                                          </p:stCondLst>
                                        </p:cTn>
                                        <p:tgtEl>
                                          <p:spTgt spid="17"/>
                                        </p:tgtEl>
                                      </p:cBhvr>
                                    </p:animEffect>
                                    <p:anim calcmode="lin" valueType="num">
                                      <p:cBhvr>
                                        <p:cTn id="4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9" dur="26">
                                          <p:stCondLst>
                                            <p:cond delay="650"/>
                                          </p:stCondLst>
                                        </p:cTn>
                                        <p:tgtEl>
                                          <p:spTgt spid="17"/>
                                        </p:tgtEl>
                                      </p:cBhvr>
                                      <p:to x="100000" y="60000"/>
                                    </p:animScale>
                                    <p:animScale>
                                      <p:cBhvr>
                                        <p:cTn id="50" dur="166" decel="50000">
                                          <p:stCondLst>
                                            <p:cond delay="676"/>
                                          </p:stCondLst>
                                        </p:cTn>
                                        <p:tgtEl>
                                          <p:spTgt spid="17"/>
                                        </p:tgtEl>
                                      </p:cBhvr>
                                      <p:to x="100000" y="100000"/>
                                    </p:animScale>
                                    <p:animScale>
                                      <p:cBhvr>
                                        <p:cTn id="51" dur="26">
                                          <p:stCondLst>
                                            <p:cond delay="1312"/>
                                          </p:stCondLst>
                                        </p:cTn>
                                        <p:tgtEl>
                                          <p:spTgt spid="17"/>
                                        </p:tgtEl>
                                      </p:cBhvr>
                                      <p:to x="100000" y="80000"/>
                                    </p:animScale>
                                    <p:animScale>
                                      <p:cBhvr>
                                        <p:cTn id="52" dur="166" decel="50000">
                                          <p:stCondLst>
                                            <p:cond delay="1338"/>
                                          </p:stCondLst>
                                        </p:cTn>
                                        <p:tgtEl>
                                          <p:spTgt spid="17"/>
                                        </p:tgtEl>
                                      </p:cBhvr>
                                      <p:to x="100000" y="100000"/>
                                    </p:animScale>
                                    <p:animScale>
                                      <p:cBhvr>
                                        <p:cTn id="53" dur="26">
                                          <p:stCondLst>
                                            <p:cond delay="1642"/>
                                          </p:stCondLst>
                                        </p:cTn>
                                        <p:tgtEl>
                                          <p:spTgt spid="17"/>
                                        </p:tgtEl>
                                      </p:cBhvr>
                                      <p:to x="100000" y="90000"/>
                                    </p:animScale>
                                    <p:animScale>
                                      <p:cBhvr>
                                        <p:cTn id="54" dur="166" decel="50000">
                                          <p:stCondLst>
                                            <p:cond delay="1668"/>
                                          </p:stCondLst>
                                        </p:cTn>
                                        <p:tgtEl>
                                          <p:spTgt spid="17"/>
                                        </p:tgtEl>
                                      </p:cBhvr>
                                      <p:to x="100000" y="100000"/>
                                    </p:animScale>
                                    <p:animScale>
                                      <p:cBhvr>
                                        <p:cTn id="55" dur="26">
                                          <p:stCondLst>
                                            <p:cond delay="1808"/>
                                          </p:stCondLst>
                                        </p:cTn>
                                        <p:tgtEl>
                                          <p:spTgt spid="17"/>
                                        </p:tgtEl>
                                      </p:cBhvr>
                                      <p:to x="100000" y="95000"/>
                                    </p:animScale>
                                    <p:animScale>
                                      <p:cBhvr>
                                        <p:cTn id="56" dur="166" decel="50000">
                                          <p:stCondLst>
                                            <p:cond delay="1834"/>
                                          </p:stCondLst>
                                        </p:cTn>
                                        <p:tgtEl>
                                          <p:spTgt spid="17"/>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80">
                                          <p:stCondLst>
                                            <p:cond delay="0"/>
                                          </p:stCondLst>
                                        </p:cTn>
                                        <p:tgtEl>
                                          <p:spTgt spid="11"/>
                                        </p:tgtEl>
                                      </p:cBhvr>
                                    </p:animEffect>
                                    <p:anim calcmode="lin" valueType="num">
                                      <p:cBhvr>
                                        <p:cTn id="6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5" dur="26">
                                          <p:stCondLst>
                                            <p:cond delay="650"/>
                                          </p:stCondLst>
                                        </p:cTn>
                                        <p:tgtEl>
                                          <p:spTgt spid="11"/>
                                        </p:tgtEl>
                                      </p:cBhvr>
                                      <p:to x="100000" y="60000"/>
                                    </p:animScale>
                                    <p:animScale>
                                      <p:cBhvr>
                                        <p:cTn id="66" dur="166" decel="50000">
                                          <p:stCondLst>
                                            <p:cond delay="676"/>
                                          </p:stCondLst>
                                        </p:cTn>
                                        <p:tgtEl>
                                          <p:spTgt spid="11"/>
                                        </p:tgtEl>
                                      </p:cBhvr>
                                      <p:to x="100000" y="100000"/>
                                    </p:animScale>
                                    <p:animScale>
                                      <p:cBhvr>
                                        <p:cTn id="67" dur="26">
                                          <p:stCondLst>
                                            <p:cond delay="1312"/>
                                          </p:stCondLst>
                                        </p:cTn>
                                        <p:tgtEl>
                                          <p:spTgt spid="11"/>
                                        </p:tgtEl>
                                      </p:cBhvr>
                                      <p:to x="100000" y="80000"/>
                                    </p:animScale>
                                    <p:animScale>
                                      <p:cBhvr>
                                        <p:cTn id="68" dur="166" decel="50000">
                                          <p:stCondLst>
                                            <p:cond delay="1338"/>
                                          </p:stCondLst>
                                        </p:cTn>
                                        <p:tgtEl>
                                          <p:spTgt spid="11"/>
                                        </p:tgtEl>
                                      </p:cBhvr>
                                      <p:to x="100000" y="100000"/>
                                    </p:animScale>
                                    <p:animScale>
                                      <p:cBhvr>
                                        <p:cTn id="69" dur="26">
                                          <p:stCondLst>
                                            <p:cond delay="1642"/>
                                          </p:stCondLst>
                                        </p:cTn>
                                        <p:tgtEl>
                                          <p:spTgt spid="11"/>
                                        </p:tgtEl>
                                      </p:cBhvr>
                                      <p:to x="100000" y="90000"/>
                                    </p:animScale>
                                    <p:animScale>
                                      <p:cBhvr>
                                        <p:cTn id="70" dur="166" decel="50000">
                                          <p:stCondLst>
                                            <p:cond delay="1668"/>
                                          </p:stCondLst>
                                        </p:cTn>
                                        <p:tgtEl>
                                          <p:spTgt spid="11"/>
                                        </p:tgtEl>
                                      </p:cBhvr>
                                      <p:to x="100000" y="100000"/>
                                    </p:animScale>
                                    <p:animScale>
                                      <p:cBhvr>
                                        <p:cTn id="71" dur="26">
                                          <p:stCondLst>
                                            <p:cond delay="1808"/>
                                          </p:stCondLst>
                                        </p:cTn>
                                        <p:tgtEl>
                                          <p:spTgt spid="11"/>
                                        </p:tgtEl>
                                      </p:cBhvr>
                                      <p:to x="100000" y="95000"/>
                                    </p:animScale>
                                    <p:animScale>
                                      <p:cBhvr>
                                        <p:cTn id="72" dur="166" decel="50000">
                                          <p:stCondLst>
                                            <p:cond delay="1834"/>
                                          </p:stCondLst>
                                        </p:cTn>
                                        <p:tgtEl>
                                          <p:spTgt spid="11"/>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down)">
                                      <p:cBhvr>
                                        <p:cTn id="77" dur="580">
                                          <p:stCondLst>
                                            <p:cond delay="0"/>
                                          </p:stCondLst>
                                        </p:cTn>
                                        <p:tgtEl>
                                          <p:spTgt spid="12"/>
                                        </p:tgtEl>
                                      </p:cBhvr>
                                    </p:animEffect>
                                    <p:anim calcmode="lin" valueType="num">
                                      <p:cBhvr>
                                        <p:cTn id="7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3" dur="26">
                                          <p:stCondLst>
                                            <p:cond delay="650"/>
                                          </p:stCondLst>
                                        </p:cTn>
                                        <p:tgtEl>
                                          <p:spTgt spid="12"/>
                                        </p:tgtEl>
                                      </p:cBhvr>
                                      <p:to x="100000" y="60000"/>
                                    </p:animScale>
                                    <p:animScale>
                                      <p:cBhvr>
                                        <p:cTn id="84" dur="166" decel="50000">
                                          <p:stCondLst>
                                            <p:cond delay="676"/>
                                          </p:stCondLst>
                                        </p:cTn>
                                        <p:tgtEl>
                                          <p:spTgt spid="12"/>
                                        </p:tgtEl>
                                      </p:cBhvr>
                                      <p:to x="100000" y="100000"/>
                                    </p:animScale>
                                    <p:animScale>
                                      <p:cBhvr>
                                        <p:cTn id="85" dur="26">
                                          <p:stCondLst>
                                            <p:cond delay="1312"/>
                                          </p:stCondLst>
                                        </p:cTn>
                                        <p:tgtEl>
                                          <p:spTgt spid="12"/>
                                        </p:tgtEl>
                                      </p:cBhvr>
                                      <p:to x="100000" y="80000"/>
                                    </p:animScale>
                                    <p:animScale>
                                      <p:cBhvr>
                                        <p:cTn id="86" dur="166" decel="50000">
                                          <p:stCondLst>
                                            <p:cond delay="1338"/>
                                          </p:stCondLst>
                                        </p:cTn>
                                        <p:tgtEl>
                                          <p:spTgt spid="12"/>
                                        </p:tgtEl>
                                      </p:cBhvr>
                                      <p:to x="100000" y="100000"/>
                                    </p:animScale>
                                    <p:animScale>
                                      <p:cBhvr>
                                        <p:cTn id="87" dur="26">
                                          <p:stCondLst>
                                            <p:cond delay="1642"/>
                                          </p:stCondLst>
                                        </p:cTn>
                                        <p:tgtEl>
                                          <p:spTgt spid="12"/>
                                        </p:tgtEl>
                                      </p:cBhvr>
                                      <p:to x="100000" y="90000"/>
                                    </p:animScale>
                                    <p:animScale>
                                      <p:cBhvr>
                                        <p:cTn id="88" dur="166" decel="50000">
                                          <p:stCondLst>
                                            <p:cond delay="1668"/>
                                          </p:stCondLst>
                                        </p:cTn>
                                        <p:tgtEl>
                                          <p:spTgt spid="12"/>
                                        </p:tgtEl>
                                      </p:cBhvr>
                                      <p:to x="100000" y="100000"/>
                                    </p:animScale>
                                    <p:animScale>
                                      <p:cBhvr>
                                        <p:cTn id="89" dur="26">
                                          <p:stCondLst>
                                            <p:cond delay="1808"/>
                                          </p:stCondLst>
                                        </p:cTn>
                                        <p:tgtEl>
                                          <p:spTgt spid="12"/>
                                        </p:tgtEl>
                                      </p:cBhvr>
                                      <p:to x="100000" y="95000"/>
                                    </p:animScale>
                                    <p:animScale>
                                      <p:cBhvr>
                                        <p:cTn id="90" dur="166" decel="50000">
                                          <p:stCondLst>
                                            <p:cond delay="1834"/>
                                          </p:stCondLst>
                                        </p:cTn>
                                        <p:tgtEl>
                                          <p:spTgt spid="12"/>
                                        </p:tgtEl>
                                      </p:cBhvr>
                                      <p:to x="100000" y="100000"/>
                                    </p:animScale>
                                  </p:childTnLst>
                                </p:cTn>
                              </p:par>
                              <p:par>
                                <p:cTn id="91" presetID="26"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down)">
                                      <p:cBhvr>
                                        <p:cTn id="93" dur="580">
                                          <p:stCondLst>
                                            <p:cond delay="0"/>
                                          </p:stCondLst>
                                        </p:cTn>
                                        <p:tgtEl>
                                          <p:spTgt spid="13"/>
                                        </p:tgtEl>
                                      </p:cBhvr>
                                    </p:animEffect>
                                    <p:anim calcmode="lin" valueType="num">
                                      <p:cBhvr>
                                        <p:cTn id="9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9" dur="26">
                                          <p:stCondLst>
                                            <p:cond delay="650"/>
                                          </p:stCondLst>
                                        </p:cTn>
                                        <p:tgtEl>
                                          <p:spTgt spid="13"/>
                                        </p:tgtEl>
                                      </p:cBhvr>
                                      <p:to x="100000" y="60000"/>
                                    </p:animScale>
                                    <p:animScale>
                                      <p:cBhvr>
                                        <p:cTn id="100" dur="166" decel="50000">
                                          <p:stCondLst>
                                            <p:cond delay="676"/>
                                          </p:stCondLst>
                                        </p:cTn>
                                        <p:tgtEl>
                                          <p:spTgt spid="13"/>
                                        </p:tgtEl>
                                      </p:cBhvr>
                                      <p:to x="100000" y="100000"/>
                                    </p:animScale>
                                    <p:animScale>
                                      <p:cBhvr>
                                        <p:cTn id="101" dur="26">
                                          <p:stCondLst>
                                            <p:cond delay="1312"/>
                                          </p:stCondLst>
                                        </p:cTn>
                                        <p:tgtEl>
                                          <p:spTgt spid="13"/>
                                        </p:tgtEl>
                                      </p:cBhvr>
                                      <p:to x="100000" y="80000"/>
                                    </p:animScale>
                                    <p:animScale>
                                      <p:cBhvr>
                                        <p:cTn id="102" dur="166" decel="50000">
                                          <p:stCondLst>
                                            <p:cond delay="1338"/>
                                          </p:stCondLst>
                                        </p:cTn>
                                        <p:tgtEl>
                                          <p:spTgt spid="13"/>
                                        </p:tgtEl>
                                      </p:cBhvr>
                                      <p:to x="100000" y="100000"/>
                                    </p:animScale>
                                    <p:animScale>
                                      <p:cBhvr>
                                        <p:cTn id="103" dur="26">
                                          <p:stCondLst>
                                            <p:cond delay="1642"/>
                                          </p:stCondLst>
                                        </p:cTn>
                                        <p:tgtEl>
                                          <p:spTgt spid="13"/>
                                        </p:tgtEl>
                                      </p:cBhvr>
                                      <p:to x="100000" y="90000"/>
                                    </p:animScale>
                                    <p:animScale>
                                      <p:cBhvr>
                                        <p:cTn id="104" dur="166" decel="50000">
                                          <p:stCondLst>
                                            <p:cond delay="1668"/>
                                          </p:stCondLst>
                                        </p:cTn>
                                        <p:tgtEl>
                                          <p:spTgt spid="13"/>
                                        </p:tgtEl>
                                      </p:cBhvr>
                                      <p:to x="100000" y="100000"/>
                                    </p:animScale>
                                    <p:animScale>
                                      <p:cBhvr>
                                        <p:cTn id="105" dur="26">
                                          <p:stCondLst>
                                            <p:cond delay="1808"/>
                                          </p:stCondLst>
                                        </p:cTn>
                                        <p:tgtEl>
                                          <p:spTgt spid="13"/>
                                        </p:tgtEl>
                                      </p:cBhvr>
                                      <p:to x="100000" y="95000"/>
                                    </p:animScale>
                                    <p:animScale>
                                      <p:cBhvr>
                                        <p:cTn id="106" dur="166" decel="50000">
                                          <p:stCondLst>
                                            <p:cond delay="1834"/>
                                          </p:stCondLst>
                                        </p:cTn>
                                        <p:tgtEl>
                                          <p:spTgt spid="13"/>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wipe(down)">
                                      <p:cBhvr>
                                        <p:cTn id="109" dur="580">
                                          <p:stCondLst>
                                            <p:cond delay="0"/>
                                          </p:stCondLst>
                                        </p:cTn>
                                        <p:tgtEl>
                                          <p:spTgt spid="14"/>
                                        </p:tgtEl>
                                      </p:cBhvr>
                                    </p:animEffect>
                                    <p:anim calcmode="lin" valueType="num">
                                      <p:cBhvr>
                                        <p:cTn id="11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15" dur="26">
                                          <p:stCondLst>
                                            <p:cond delay="650"/>
                                          </p:stCondLst>
                                        </p:cTn>
                                        <p:tgtEl>
                                          <p:spTgt spid="14"/>
                                        </p:tgtEl>
                                      </p:cBhvr>
                                      <p:to x="100000" y="60000"/>
                                    </p:animScale>
                                    <p:animScale>
                                      <p:cBhvr>
                                        <p:cTn id="116" dur="166" decel="50000">
                                          <p:stCondLst>
                                            <p:cond delay="676"/>
                                          </p:stCondLst>
                                        </p:cTn>
                                        <p:tgtEl>
                                          <p:spTgt spid="14"/>
                                        </p:tgtEl>
                                      </p:cBhvr>
                                      <p:to x="100000" y="100000"/>
                                    </p:animScale>
                                    <p:animScale>
                                      <p:cBhvr>
                                        <p:cTn id="117" dur="26">
                                          <p:stCondLst>
                                            <p:cond delay="1312"/>
                                          </p:stCondLst>
                                        </p:cTn>
                                        <p:tgtEl>
                                          <p:spTgt spid="14"/>
                                        </p:tgtEl>
                                      </p:cBhvr>
                                      <p:to x="100000" y="80000"/>
                                    </p:animScale>
                                    <p:animScale>
                                      <p:cBhvr>
                                        <p:cTn id="118" dur="166" decel="50000">
                                          <p:stCondLst>
                                            <p:cond delay="1338"/>
                                          </p:stCondLst>
                                        </p:cTn>
                                        <p:tgtEl>
                                          <p:spTgt spid="14"/>
                                        </p:tgtEl>
                                      </p:cBhvr>
                                      <p:to x="100000" y="100000"/>
                                    </p:animScale>
                                    <p:animScale>
                                      <p:cBhvr>
                                        <p:cTn id="119" dur="26">
                                          <p:stCondLst>
                                            <p:cond delay="1642"/>
                                          </p:stCondLst>
                                        </p:cTn>
                                        <p:tgtEl>
                                          <p:spTgt spid="14"/>
                                        </p:tgtEl>
                                      </p:cBhvr>
                                      <p:to x="100000" y="90000"/>
                                    </p:animScale>
                                    <p:animScale>
                                      <p:cBhvr>
                                        <p:cTn id="120" dur="166" decel="50000">
                                          <p:stCondLst>
                                            <p:cond delay="1668"/>
                                          </p:stCondLst>
                                        </p:cTn>
                                        <p:tgtEl>
                                          <p:spTgt spid="14"/>
                                        </p:tgtEl>
                                      </p:cBhvr>
                                      <p:to x="100000" y="100000"/>
                                    </p:animScale>
                                    <p:animScale>
                                      <p:cBhvr>
                                        <p:cTn id="121" dur="26">
                                          <p:stCondLst>
                                            <p:cond delay="1808"/>
                                          </p:stCondLst>
                                        </p:cTn>
                                        <p:tgtEl>
                                          <p:spTgt spid="14"/>
                                        </p:tgtEl>
                                      </p:cBhvr>
                                      <p:to x="100000" y="95000"/>
                                    </p:animScale>
                                    <p:animScale>
                                      <p:cBhvr>
                                        <p:cTn id="122"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4" grpId="0" animBg="1"/>
      <p:bldP spid="15"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ceso alternativo 2"/>
          <p:cNvSpPr/>
          <p:nvPr/>
        </p:nvSpPr>
        <p:spPr>
          <a:xfrm>
            <a:off x="755576" y="584104"/>
            <a:ext cx="5472608" cy="1260720"/>
          </a:xfrm>
          <a:prstGeom prst="flowChartAlternateProcess">
            <a:avLst/>
          </a:prstGeom>
          <a:solidFill>
            <a:srgbClr val="CCFFCC"/>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solidFill>
                  <a:srgbClr val="000000"/>
                </a:solidFill>
              </a:rPr>
              <a:t>LA NORMALIZACIÓN TRIBUTARIA:</a:t>
            </a:r>
            <a:endParaRPr lang="es-CO" sz="2400" b="1" dirty="0">
              <a:solidFill>
                <a:srgbClr val="000000"/>
              </a:solidFill>
            </a:endParaRPr>
          </a:p>
        </p:txBody>
      </p:sp>
      <p:sp>
        <p:nvSpPr>
          <p:cNvPr id="5" name="Elipse 4"/>
          <p:cNvSpPr/>
          <p:nvPr/>
        </p:nvSpPr>
        <p:spPr>
          <a:xfrm>
            <a:off x="4017640" y="3302248"/>
            <a:ext cx="4082752" cy="235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bg1"/>
                </a:solidFill>
              </a:rPr>
              <a:t>No da lugar a comparación patrimonial ni a renta liquida gravable por activos omitidos o pasivos inexistentes</a:t>
            </a:r>
            <a:endParaRPr lang="es-CO" sz="2000" b="1" dirty="0">
              <a:solidFill>
                <a:schemeClr val="bg1"/>
              </a:solidFill>
            </a:endParaRPr>
          </a:p>
        </p:txBody>
      </p:sp>
      <p:cxnSp>
        <p:nvCxnSpPr>
          <p:cNvPr id="7" name="Conector curvado 6"/>
          <p:cNvCxnSpPr/>
          <p:nvPr/>
        </p:nvCxnSpPr>
        <p:spPr>
          <a:xfrm rot="16200000" flipH="1">
            <a:off x="4635376" y="2141488"/>
            <a:ext cx="1457424" cy="86409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824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erminador"/>
          <p:cNvSpPr/>
          <p:nvPr/>
        </p:nvSpPr>
        <p:spPr>
          <a:xfrm>
            <a:off x="899592" y="349591"/>
            <a:ext cx="6912768" cy="775153"/>
          </a:xfrm>
          <a:prstGeom prst="flowChartTermina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s-CO" sz="2800" dirty="0" smtClean="0">
                <a:solidFill>
                  <a:srgbClr val="000000"/>
                </a:solidFill>
                <a:latin typeface="Arial Black" pitchFamily="34" charset="0"/>
              </a:rPr>
              <a:t>Recorrido histórico del impuesto al patrimonio</a:t>
            </a:r>
          </a:p>
        </p:txBody>
      </p:sp>
      <p:sp>
        <p:nvSpPr>
          <p:cNvPr id="8" name="7 Terminador"/>
          <p:cNvSpPr/>
          <p:nvPr/>
        </p:nvSpPr>
        <p:spPr>
          <a:xfrm>
            <a:off x="467544" y="2492896"/>
            <a:ext cx="3024336" cy="1584176"/>
          </a:xfrm>
          <a:prstGeom prst="flowChartTerminator">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ct val="0"/>
              </a:spcBef>
              <a:defRPr/>
            </a:pPr>
            <a:r>
              <a:rPr lang="es-CO" sz="2000" dirty="0" smtClean="0">
                <a:solidFill>
                  <a:srgbClr val="000000"/>
                </a:solidFill>
                <a:latin typeface="Arial Black" pitchFamily="34" charset="0"/>
              </a:rPr>
              <a:t>Ley 78 DE 1935</a:t>
            </a:r>
          </a:p>
          <a:p>
            <a:pPr algn="just">
              <a:spcBef>
                <a:spcPct val="0"/>
              </a:spcBef>
              <a:defRPr/>
            </a:pPr>
            <a:r>
              <a:rPr lang="es-CO" sz="2000" dirty="0" smtClean="0">
                <a:solidFill>
                  <a:srgbClr val="000000"/>
                </a:solidFill>
                <a:latin typeface="Arial Black" pitchFamily="34" charset="0"/>
              </a:rPr>
              <a:t>Ley 45 DE 1942</a:t>
            </a:r>
          </a:p>
          <a:p>
            <a:pPr algn="just">
              <a:spcBef>
                <a:spcPct val="0"/>
              </a:spcBef>
              <a:defRPr/>
            </a:pPr>
            <a:r>
              <a:rPr lang="es-CO" sz="2000" dirty="0" smtClean="0">
                <a:solidFill>
                  <a:srgbClr val="000000"/>
                </a:solidFill>
                <a:latin typeface="Arial Black" pitchFamily="34" charset="0"/>
              </a:rPr>
              <a:t>Ley 135 DE 1944</a:t>
            </a:r>
          </a:p>
          <a:p>
            <a:pPr algn="just">
              <a:spcBef>
                <a:spcPct val="0"/>
              </a:spcBef>
              <a:defRPr/>
            </a:pPr>
            <a:r>
              <a:rPr lang="es-CO" sz="2000" dirty="0" smtClean="0">
                <a:solidFill>
                  <a:srgbClr val="000000"/>
                </a:solidFill>
                <a:latin typeface="Arial Black" pitchFamily="34" charset="0"/>
              </a:rPr>
              <a:t>Ley 81 DE 1960</a:t>
            </a:r>
          </a:p>
          <a:p>
            <a:pPr algn="ctr">
              <a:spcBef>
                <a:spcPct val="0"/>
              </a:spcBef>
              <a:defRPr/>
            </a:pPr>
            <a:endParaRPr lang="es-CO" sz="2400" dirty="0" smtClean="0">
              <a:solidFill>
                <a:srgbClr val="000000"/>
              </a:solidFill>
              <a:latin typeface="Arial Black" pitchFamily="34" charset="0"/>
            </a:endParaRPr>
          </a:p>
        </p:txBody>
      </p:sp>
      <p:sp>
        <p:nvSpPr>
          <p:cNvPr id="11" name="7 Terminador"/>
          <p:cNvSpPr/>
          <p:nvPr/>
        </p:nvSpPr>
        <p:spPr>
          <a:xfrm>
            <a:off x="4538031" y="2401086"/>
            <a:ext cx="3922401" cy="2684098"/>
          </a:xfrm>
          <a:prstGeom prst="flowChartTerminator">
            <a:avLst/>
          </a:prstGeom>
          <a:solidFill>
            <a:schemeClr val="bg1"/>
          </a:solidFill>
          <a:ln>
            <a:solidFill>
              <a:schemeClr val="tx2">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defRPr/>
            </a:pPr>
            <a:r>
              <a:rPr lang="es-CO" dirty="0" smtClean="0">
                <a:solidFill>
                  <a:srgbClr val="000000"/>
                </a:solidFill>
                <a:latin typeface="Arial Black" pitchFamily="34" charset="0"/>
              </a:rPr>
              <a:t>Decreto 2053 de 1974</a:t>
            </a:r>
          </a:p>
          <a:p>
            <a:pPr algn="just">
              <a:spcBef>
                <a:spcPct val="0"/>
              </a:spcBef>
              <a:defRPr/>
            </a:pPr>
            <a:r>
              <a:rPr lang="es-CO" dirty="0" smtClean="0">
                <a:solidFill>
                  <a:srgbClr val="000000"/>
                </a:solidFill>
                <a:latin typeface="Arial Black" pitchFamily="34" charset="0"/>
              </a:rPr>
              <a:t>Ley 9 de 1983</a:t>
            </a:r>
          </a:p>
          <a:p>
            <a:pPr algn="just">
              <a:spcBef>
                <a:spcPct val="0"/>
              </a:spcBef>
              <a:defRPr/>
            </a:pPr>
            <a:r>
              <a:rPr lang="es-CO" dirty="0" smtClean="0">
                <a:solidFill>
                  <a:srgbClr val="000000"/>
                </a:solidFill>
                <a:latin typeface="Arial Black" pitchFamily="34" charset="0"/>
              </a:rPr>
              <a:t>Ley 84 de 1988</a:t>
            </a:r>
          </a:p>
          <a:p>
            <a:pPr algn="just">
              <a:spcBef>
                <a:spcPct val="0"/>
              </a:spcBef>
              <a:defRPr/>
            </a:pPr>
            <a:r>
              <a:rPr lang="es-CO" dirty="0" smtClean="0">
                <a:solidFill>
                  <a:srgbClr val="000000"/>
                </a:solidFill>
                <a:latin typeface="Arial Black" pitchFamily="34" charset="0"/>
              </a:rPr>
              <a:t>Decreto 1321 de 1989</a:t>
            </a:r>
          </a:p>
          <a:p>
            <a:pPr algn="just">
              <a:spcBef>
                <a:spcPct val="0"/>
              </a:spcBef>
              <a:defRPr/>
            </a:pPr>
            <a:r>
              <a:rPr lang="es-CO" dirty="0" smtClean="0">
                <a:solidFill>
                  <a:srgbClr val="000000"/>
                </a:solidFill>
                <a:latin typeface="Arial Black" pitchFamily="34" charset="0"/>
              </a:rPr>
              <a:t>Ley 863 de 2003</a:t>
            </a:r>
          </a:p>
          <a:p>
            <a:pPr algn="just">
              <a:spcBef>
                <a:spcPct val="0"/>
              </a:spcBef>
              <a:defRPr/>
            </a:pPr>
            <a:r>
              <a:rPr lang="es-CO" dirty="0" smtClean="0">
                <a:solidFill>
                  <a:srgbClr val="000000"/>
                </a:solidFill>
                <a:latin typeface="Arial Black" pitchFamily="34" charset="0"/>
              </a:rPr>
              <a:t>Ley 1111 de 2006</a:t>
            </a:r>
          </a:p>
          <a:p>
            <a:pPr algn="just">
              <a:spcBef>
                <a:spcPct val="0"/>
              </a:spcBef>
              <a:defRPr/>
            </a:pPr>
            <a:r>
              <a:rPr lang="es-CO" dirty="0" smtClean="0">
                <a:solidFill>
                  <a:srgbClr val="000000"/>
                </a:solidFill>
                <a:latin typeface="Arial Black" pitchFamily="34" charset="0"/>
              </a:rPr>
              <a:t>Ley 1370 de 2009</a:t>
            </a:r>
          </a:p>
        </p:txBody>
      </p:sp>
      <p:sp>
        <p:nvSpPr>
          <p:cNvPr id="14" name="7 Terminador"/>
          <p:cNvSpPr/>
          <p:nvPr/>
        </p:nvSpPr>
        <p:spPr>
          <a:xfrm>
            <a:off x="5042086" y="5949280"/>
            <a:ext cx="2842282" cy="648072"/>
          </a:xfrm>
          <a:prstGeom prst="flowChartTerminator">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endParaRPr lang="es-CO" sz="2000" dirty="0" smtClean="0">
              <a:solidFill>
                <a:srgbClr val="000000"/>
              </a:solidFill>
              <a:latin typeface="Arial Black" pitchFamily="34" charset="0"/>
            </a:endParaRPr>
          </a:p>
          <a:p>
            <a:pPr algn="ctr">
              <a:spcBef>
                <a:spcPct val="0"/>
              </a:spcBef>
              <a:defRPr/>
            </a:pPr>
            <a:r>
              <a:rPr lang="es-CO" sz="2000" dirty="0" smtClean="0">
                <a:solidFill>
                  <a:srgbClr val="000000"/>
                </a:solidFill>
                <a:latin typeface="Arial Black" pitchFamily="34" charset="0"/>
              </a:rPr>
              <a:t>Ley 1430 de 2010 </a:t>
            </a:r>
          </a:p>
          <a:p>
            <a:pPr algn="ctr">
              <a:spcBef>
                <a:spcPct val="0"/>
              </a:spcBef>
              <a:defRPr/>
            </a:pPr>
            <a:endParaRPr lang="es-CO" sz="2000" dirty="0" smtClean="0">
              <a:solidFill>
                <a:srgbClr val="000000"/>
              </a:solidFill>
              <a:latin typeface="Arial Black" pitchFamily="34" charset="0"/>
            </a:endParaRPr>
          </a:p>
        </p:txBody>
      </p:sp>
      <p:sp>
        <p:nvSpPr>
          <p:cNvPr id="9" name="6 Flecha abajo"/>
          <p:cNvSpPr/>
          <p:nvPr/>
        </p:nvSpPr>
        <p:spPr>
          <a:xfrm>
            <a:off x="1547664" y="1340768"/>
            <a:ext cx="576064" cy="1042371"/>
          </a:xfrm>
          <a:prstGeom prst="downArrow">
            <a:avLst/>
          </a:prstGeom>
          <a:solidFill>
            <a:srgbClr val="CC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12" name="6 Flecha abajo"/>
          <p:cNvSpPr/>
          <p:nvPr/>
        </p:nvSpPr>
        <p:spPr>
          <a:xfrm>
            <a:off x="6228184" y="5157192"/>
            <a:ext cx="576064" cy="720080"/>
          </a:xfrm>
          <a:prstGeom prst="downArrow">
            <a:avLst/>
          </a:prstGeom>
          <a:solidFill>
            <a:srgbClr val="CC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2" name="Flecha derecha 1"/>
          <p:cNvSpPr/>
          <p:nvPr/>
        </p:nvSpPr>
        <p:spPr>
          <a:xfrm>
            <a:off x="3597857" y="2996952"/>
            <a:ext cx="758119" cy="484632"/>
          </a:xfrm>
          <a:prstGeom prst="rightArrow">
            <a:avLst/>
          </a:prstGeom>
          <a:solidFill>
            <a:srgbClr val="CCEC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1640025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9" grpId="0" animBg="1"/>
      <p:bldP spid="12"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rminador 4"/>
          <p:cNvSpPr/>
          <p:nvPr/>
        </p:nvSpPr>
        <p:spPr>
          <a:xfrm>
            <a:off x="5076056" y="2852936"/>
            <a:ext cx="3384376" cy="2736304"/>
          </a:xfrm>
          <a:prstGeom prst="flowChartTerminator">
            <a:avLst/>
          </a:prstGeom>
          <a:solidFill>
            <a:srgbClr val="CCECFF"/>
          </a:solidFill>
          <a:ln>
            <a:solidFill>
              <a:schemeClr val="bg2">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smtClean="0">
                <a:solidFill>
                  <a:srgbClr val="000000"/>
                </a:solidFill>
                <a:latin typeface="Arial" panose="020B0604020202020204" pitchFamily="34" charset="0"/>
                <a:cs typeface="Arial" panose="020B0604020202020204" pitchFamily="34" charset="0"/>
              </a:rPr>
              <a:t>Sanción por inexactitud del 200% </a:t>
            </a:r>
            <a:r>
              <a:rPr lang="es-CO" sz="2400" b="1" dirty="0" smtClean="0">
                <a:solidFill>
                  <a:srgbClr val="000000"/>
                </a:solidFill>
                <a:latin typeface="Arial" panose="020B0604020202020204" pitchFamily="34" charset="0"/>
                <a:cs typeface="Arial" panose="020B0604020202020204" pitchFamily="34" charset="0"/>
              </a:rPr>
              <a:t>(239-1 E.T.)</a:t>
            </a:r>
            <a:endParaRPr lang="es-CO" sz="2400" b="1" dirty="0">
              <a:solidFill>
                <a:srgbClr val="000000"/>
              </a:solidFill>
              <a:latin typeface="Arial" panose="020B0604020202020204" pitchFamily="34" charset="0"/>
              <a:cs typeface="Arial" panose="020B0604020202020204" pitchFamily="34" charset="0"/>
            </a:endParaRPr>
          </a:p>
        </p:txBody>
      </p:sp>
      <p:sp>
        <p:nvSpPr>
          <p:cNvPr id="8" name="Flecha doblada hacia arriba 7"/>
          <p:cNvSpPr/>
          <p:nvPr/>
        </p:nvSpPr>
        <p:spPr>
          <a:xfrm rot="5400000">
            <a:off x="1267150" y="2716437"/>
            <a:ext cx="2736304" cy="2433237"/>
          </a:xfrm>
          <a:prstGeom prst="bentUpArrow">
            <a:avLst>
              <a:gd name="adj1" fmla="val 39009"/>
              <a:gd name="adj2" fmla="val 43923"/>
              <a:gd name="adj3" fmla="val 35450"/>
            </a:avLst>
          </a:prstGeom>
          <a:solidFill>
            <a:srgbClr val="00B050"/>
          </a:solidFill>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400" dirty="0">
              <a:latin typeface="Arial" panose="020B0604020202020204" pitchFamily="34" charset="0"/>
              <a:cs typeface="Arial" panose="020B0604020202020204" pitchFamily="34" charset="0"/>
            </a:endParaRPr>
          </a:p>
        </p:txBody>
      </p:sp>
      <p:sp>
        <p:nvSpPr>
          <p:cNvPr id="9" name="Rectángulo 8"/>
          <p:cNvSpPr/>
          <p:nvPr/>
        </p:nvSpPr>
        <p:spPr>
          <a:xfrm>
            <a:off x="626596" y="332656"/>
            <a:ext cx="3801388" cy="2062103"/>
          </a:xfrm>
          <a:prstGeom prst="rect">
            <a:avLst/>
          </a:prstGeom>
        </p:spPr>
        <p:txBody>
          <a:bodyPr wrap="square">
            <a:spAutoFit/>
          </a:bodyPr>
          <a:lstStyle/>
          <a:p>
            <a:pPr algn="ctr"/>
            <a:r>
              <a:rPr lang="es-CO" sz="3200" b="1" dirty="0" smtClean="0">
                <a:latin typeface="Arial" panose="020B0604020202020204" pitchFamily="34" charset="0"/>
                <a:cs typeface="Arial" panose="020B0604020202020204" pitchFamily="34" charset="0"/>
              </a:rPr>
              <a:t>Sanción por activos omitidos o pasivos inexistentes</a:t>
            </a:r>
            <a:endParaRPr lang="es-CO" sz="3200" b="1" dirty="0">
              <a:latin typeface="Arial" panose="020B0604020202020204" pitchFamily="34" charset="0"/>
              <a:cs typeface="Arial" panose="020B0604020202020204" pitchFamily="34" charset="0"/>
            </a:endParaRPr>
          </a:p>
        </p:txBody>
      </p:sp>
      <p:sp>
        <p:nvSpPr>
          <p:cNvPr id="6" name="Rectángulo 8"/>
          <p:cNvSpPr/>
          <p:nvPr/>
        </p:nvSpPr>
        <p:spPr>
          <a:xfrm>
            <a:off x="1547664" y="3928700"/>
            <a:ext cx="1512168" cy="646331"/>
          </a:xfrm>
          <a:prstGeom prst="rect">
            <a:avLst/>
          </a:prstGeom>
        </p:spPr>
        <p:txBody>
          <a:bodyPr wrap="square">
            <a:spAutoFit/>
          </a:bodyPr>
          <a:lstStyle/>
          <a:p>
            <a:pPr algn="ctr"/>
            <a:r>
              <a:rPr lang="es-CO" sz="3600" b="1" dirty="0" smtClean="0">
                <a:solidFill>
                  <a:schemeClr val="bg1"/>
                </a:solidFill>
                <a:latin typeface="Arial" panose="020B0604020202020204" pitchFamily="34" charset="0"/>
                <a:cs typeface="Arial" panose="020B0604020202020204" pitchFamily="34" charset="0"/>
              </a:rPr>
              <a:t>2018</a:t>
            </a:r>
            <a:endParaRPr lang="es-CO"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113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p:cNvSpPr>
            <a:spLocks noGrp="1"/>
          </p:cNvSpPr>
          <p:nvPr>
            <p:ph idx="4294967295"/>
          </p:nvPr>
        </p:nvSpPr>
        <p:spPr>
          <a:xfrm>
            <a:off x="2483768" y="1268760"/>
            <a:ext cx="5737225" cy="4535487"/>
          </a:xfrm>
        </p:spPr>
        <p:txBody>
          <a:bodyPr>
            <a:noAutofit/>
          </a:bodyPr>
          <a:lstStyle/>
          <a:p>
            <a:pPr>
              <a:buFont typeface="Wingdings" panose="05000000000000000000" pitchFamily="2" charset="2"/>
              <a:buChar char="ü"/>
            </a:pPr>
            <a:r>
              <a:rPr lang="es-CO" sz="1800" dirty="0" smtClean="0">
                <a:latin typeface="Arial" panose="020B0604020202020204" pitchFamily="34" charset="0"/>
                <a:cs typeface="Arial" panose="020B0604020202020204" pitchFamily="34" charset="0"/>
              </a:rPr>
              <a:t>Formulario DIAN</a:t>
            </a:r>
          </a:p>
          <a:p>
            <a:pPr>
              <a:buFont typeface="Wingdings" panose="05000000000000000000" pitchFamily="2" charset="2"/>
              <a:buChar char="ü"/>
            </a:pPr>
            <a:endParaRPr lang="es-CO" sz="18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s-CO" sz="1800" dirty="0" smtClean="0">
                <a:latin typeface="Arial" panose="020B0604020202020204" pitchFamily="34" charset="0"/>
                <a:cs typeface="Arial" panose="020B0604020202020204" pitchFamily="34" charset="0"/>
              </a:rPr>
              <a:t> Identificación del Contribuyente</a:t>
            </a:r>
          </a:p>
          <a:p>
            <a:pPr>
              <a:buFont typeface="Wingdings" panose="05000000000000000000" pitchFamily="2" charset="2"/>
              <a:buChar char="ü"/>
            </a:pPr>
            <a:endParaRPr lang="es-CO" sz="18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s-CO" sz="1800" dirty="0" smtClean="0">
                <a:latin typeface="Arial" panose="020B0604020202020204" pitchFamily="34" charset="0"/>
                <a:cs typeface="Arial" panose="020B0604020202020204" pitchFamily="34" charset="0"/>
              </a:rPr>
              <a:t> Valor Patrimonial, Jurisdicción, tipo de activo</a:t>
            </a:r>
          </a:p>
          <a:p>
            <a:pPr marL="114300" indent="0">
              <a:buNone/>
            </a:pPr>
            <a:r>
              <a:rPr lang="es-CO" sz="1800" dirty="0">
                <a:latin typeface="Arial" panose="020B0604020202020204" pitchFamily="34" charset="0"/>
                <a:cs typeface="Arial" panose="020B0604020202020204" pitchFamily="34" charset="0"/>
              </a:rPr>
              <a:t> </a:t>
            </a:r>
            <a:r>
              <a:rPr lang="es-CO" sz="1800" dirty="0" smtClean="0">
                <a:latin typeface="Arial" panose="020B0604020202020204" pitchFamily="34" charset="0"/>
                <a:cs typeface="Arial" panose="020B0604020202020204" pitchFamily="34" charset="0"/>
              </a:rPr>
              <a:t>    valor superior a 3.580 UVT </a:t>
            </a:r>
            <a:r>
              <a:rPr lang="es-CO" sz="1400" b="1" dirty="0" smtClean="0">
                <a:latin typeface="Arial" panose="020B0604020202020204" pitchFamily="34" charset="0"/>
                <a:cs typeface="Arial" panose="020B0604020202020204" pitchFamily="34" charset="0"/>
              </a:rPr>
              <a:t>(98.396.000 base 2014)</a:t>
            </a:r>
          </a:p>
          <a:p>
            <a:pPr marL="114300" indent="0">
              <a:buNone/>
            </a:pPr>
            <a:endParaRPr lang="es-CO" sz="18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s-ES" sz="1800" dirty="0" smtClean="0">
                <a:latin typeface="Arial" panose="020B0604020202020204" pitchFamily="34" charset="0"/>
                <a:cs typeface="Arial" panose="020B0604020202020204" pitchFamily="34" charset="0"/>
              </a:rPr>
              <a:t>Los Activos poseídos  a 1 de Enero de cada año que no cumplan con el limite señalado en el numeral anterior, deberán declararse de manera agregada de acuerdo con la Jurisdicción donde estén localizados por su valor patrimonial.</a:t>
            </a:r>
            <a:r>
              <a:rPr lang="es-CO" sz="1800" dirty="0" smtClean="0">
                <a:latin typeface="Arial" panose="020B0604020202020204" pitchFamily="34" charset="0"/>
                <a:cs typeface="Arial" panose="020B0604020202020204" pitchFamily="34" charset="0"/>
              </a:rPr>
              <a:t> </a:t>
            </a:r>
          </a:p>
          <a:p>
            <a:pPr>
              <a:buFont typeface="Wingdings" panose="05000000000000000000" pitchFamily="2" charset="2"/>
              <a:buChar char="ü"/>
            </a:pPr>
            <a:endParaRPr lang="es-CO" sz="1800" dirty="0">
              <a:latin typeface="Arial" panose="020B0604020202020204" pitchFamily="34" charset="0"/>
              <a:cs typeface="Arial" panose="020B0604020202020204" pitchFamily="34" charset="0"/>
            </a:endParaRPr>
          </a:p>
          <a:p>
            <a:pPr>
              <a:buFont typeface="Wingdings" panose="05000000000000000000" pitchFamily="2" charset="2"/>
              <a:buChar char="ü"/>
            </a:pPr>
            <a:r>
              <a:rPr lang="es-CO" sz="1800" dirty="0" smtClean="0">
                <a:latin typeface="Arial" panose="020B0604020202020204" pitchFamily="34" charset="0"/>
                <a:cs typeface="Arial" panose="020B0604020202020204" pitchFamily="34" charset="0"/>
              </a:rPr>
              <a:t>Firma del Declarante   </a:t>
            </a:r>
            <a:endParaRPr lang="es-CO" sz="1800" b="1" dirty="0" smtClean="0">
              <a:latin typeface="Arial" panose="020B0604020202020204" pitchFamily="34" charset="0"/>
              <a:cs typeface="Arial" panose="020B0604020202020204" pitchFamily="34" charset="0"/>
            </a:endParaRPr>
          </a:p>
          <a:p>
            <a:pPr>
              <a:buFont typeface="Wingdings" panose="05000000000000000000" pitchFamily="2" charset="2"/>
              <a:buChar char="ü"/>
            </a:pPr>
            <a:endParaRPr lang="es-CO" sz="1800" b="1" dirty="0"/>
          </a:p>
          <a:p>
            <a:pPr marL="114300" indent="0">
              <a:buNone/>
            </a:pPr>
            <a:endParaRPr lang="es-CO" sz="1800" dirty="0" smtClean="0"/>
          </a:p>
          <a:p>
            <a:pPr>
              <a:buFont typeface="Wingdings" panose="05000000000000000000" pitchFamily="2" charset="2"/>
              <a:buChar char="ü"/>
            </a:pPr>
            <a:endParaRPr lang="es-CO" sz="1800" dirty="0"/>
          </a:p>
        </p:txBody>
      </p:sp>
      <p:sp>
        <p:nvSpPr>
          <p:cNvPr id="3" name="Proceso alternativo 2"/>
          <p:cNvSpPr/>
          <p:nvPr/>
        </p:nvSpPr>
        <p:spPr>
          <a:xfrm>
            <a:off x="1763688" y="152056"/>
            <a:ext cx="6264696" cy="612648"/>
          </a:xfrm>
          <a:prstGeom prst="flowChartAlternateProcess">
            <a:avLst/>
          </a:prstGeom>
          <a:solidFill>
            <a:srgbClr val="66FF99"/>
          </a:solidFill>
          <a:ln>
            <a:solidFill>
              <a:schemeClr val="tx2">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i="1" dirty="0" smtClean="0">
                <a:solidFill>
                  <a:srgbClr val="000000"/>
                </a:solidFill>
              </a:rPr>
              <a:t>DECLARACION ANUAL DE ACTIVOS EN EL EXTERIOR</a:t>
            </a:r>
            <a:endParaRPr lang="es-CO" sz="2000" b="1" i="1" dirty="0">
              <a:solidFill>
                <a:srgbClr val="000000"/>
              </a:solidFill>
            </a:endParaRPr>
          </a:p>
        </p:txBody>
      </p:sp>
      <p:sp>
        <p:nvSpPr>
          <p:cNvPr id="4" name="AutoShape 3"/>
          <p:cNvSpPr>
            <a:spLocks noChangeArrowheads="1"/>
          </p:cNvSpPr>
          <p:nvPr/>
        </p:nvSpPr>
        <p:spPr bwMode="auto">
          <a:xfrm>
            <a:off x="683568" y="1988840"/>
            <a:ext cx="1080120" cy="3384376"/>
          </a:xfrm>
          <a:prstGeom prst="hexagon">
            <a:avLst>
              <a:gd name="adj" fmla="val 25000"/>
              <a:gd name="vf" fmla="val 115470"/>
            </a:avLst>
          </a:prstGeom>
          <a:solidFill>
            <a:srgbClr val="99CCFF"/>
          </a:solidFill>
          <a:ln w="9525">
            <a:miter lim="800000"/>
            <a:headEnd/>
            <a:tailEnd/>
          </a:ln>
          <a:effectLst/>
        </p:spPr>
        <p:txBody>
          <a:bodyPr vert="vert270" wrap="none" anchor="ctr">
            <a:flatTx/>
          </a:bodyPr>
          <a:lstStyle/>
          <a:p>
            <a:pPr algn="ctr">
              <a:defRPr/>
            </a:pPr>
            <a:endParaRPr lang="es-ES" sz="2800" b="1" dirty="0" smtClean="0">
              <a:solidFill>
                <a:prstClr val="white"/>
              </a:solidFill>
              <a:latin typeface="Arial" charset="0"/>
              <a:cs typeface="Arial" charset="0"/>
            </a:endParaRPr>
          </a:p>
          <a:p>
            <a:pPr algn="ctr">
              <a:defRPr/>
            </a:pPr>
            <a:r>
              <a:rPr lang="es-ES" sz="2800" b="1" dirty="0" smtClean="0">
                <a:solidFill>
                  <a:prstClr val="white"/>
                </a:solidFill>
                <a:latin typeface="Arial" charset="0"/>
                <a:cs typeface="Arial" charset="0"/>
              </a:rPr>
              <a:t>Contenido</a:t>
            </a:r>
          </a:p>
          <a:p>
            <a:pPr algn="ctr">
              <a:defRPr/>
            </a:pPr>
            <a:endParaRPr lang="es-ES" sz="2800" b="1" dirty="0" smtClean="0">
              <a:solidFill>
                <a:prstClr val="white"/>
              </a:solidFill>
              <a:latin typeface="Arial" charset="0"/>
              <a:cs typeface="Arial" charset="0"/>
            </a:endParaRPr>
          </a:p>
        </p:txBody>
      </p:sp>
      <p:sp>
        <p:nvSpPr>
          <p:cNvPr id="5" name="Abrir corchete 4"/>
          <p:cNvSpPr/>
          <p:nvPr/>
        </p:nvSpPr>
        <p:spPr>
          <a:xfrm>
            <a:off x="1835696" y="980728"/>
            <a:ext cx="504056" cy="5112568"/>
          </a:xfrm>
          <a:prstGeom prst="leftBracket">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CO" dirty="0">
              <a:solidFill>
                <a:srgbClr val="000000"/>
              </a:solidFill>
            </a:endParaRPr>
          </a:p>
        </p:txBody>
      </p:sp>
    </p:spTree>
    <p:extLst>
      <p:ext uri="{BB962C8B-B14F-4D97-AF65-F5344CB8AC3E}">
        <p14:creationId xmlns:p14="http://schemas.microsoft.com/office/powerpoint/2010/main" val="612492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p:cTn id="31"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1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 calcmode="lin" valueType="num">
                                      <p:cBhvr>
                                        <p:cTn id="39"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1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anim calcmode="lin" valueType="num">
                                      <p:cBhvr>
                                        <p:cTn id="47"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11">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1">
                                            <p:txEl>
                                              <p:pRg st="5" end="5"/>
                                            </p:txEl>
                                          </p:spTgt>
                                        </p:tgtEl>
                                        <p:attrNameLst>
                                          <p:attrName>style.visibility</p:attrName>
                                        </p:attrNameLst>
                                      </p:cBhvr>
                                      <p:to>
                                        <p:strVal val="visible"/>
                                      </p:to>
                                    </p:set>
                                    <p:anim calcmode="lin" valueType="num">
                                      <p:cBhvr>
                                        <p:cTn id="55" dur="10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11">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11">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11">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1">
                                            <p:txEl>
                                              <p:pRg st="7" end="7"/>
                                            </p:txEl>
                                          </p:spTgt>
                                        </p:tgtEl>
                                        <p:attrNameLst>
                                          <p:attrName>style.visibility</p:attrName>
                                        </p:attrNameLst>
                                      </p:cBhvr>
                                      <p:to>
                                        <p:strVal val="visible"/>
                                      </p:to>
                                    </p:set>
                                    <p:anim calcmode="lin" valueType="num">
                                      <p:cBhvr>
                                        <p:cTn id="63" dur="10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11">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11">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11">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1">
                                            <p:txEl>
                                              <p:pRg st="9" end="9"/>
                                            </p:txEl>
                                          </p:spTgt>
                                        </p:tgtEl>
                                        <p:attrNameLst>
                                          <p:attrName>style.visibility</p:attrName>
                                        </p:attrNameLst>
                                      </p:cBhvr>
                                      <p:to>
                                        <p:strVal val="visible"/>
                                      </p:to>
                                    </p:set>
                                    <p:anim calcmode="lin" valueType="num">
                                      <p:cBhvr>
                                        <p:cTn id="71" dur="1000" fill="hold"/>
                                        <p:tgtEl>
                                          <p:spTgt spid="11">
                                            <p:txEl>
                                              <p:pRg st="9" end="9"/>
                                            </p:txEl>
                                          </p:spTgt>
                                        </p:tgtEl>
                                        <p:attrNameLst>
                                          <p:attrName>ppt_w</p:attrName>
                                        </p:attrNameLst>
                                      </p:cBhvr>
                                      <p:tavLst>
                                        <p:tav tm="0">
                                          <p:val>
                                            <p:fltVal val="0"/>
                                          </p:val>
                                        </p:tav>
                                        <p:tav tm="100000">
                                          <p:val>
                                            <p:strVal val="#ppt_w"/>
                                          </p:val>
                                        </p:tav>
                                      </p:tavLst>
                                    </p:anim>
                                    <p:anim calcmode="lin" valueType="num">
                                      <p:cBhvr>
                                        <p:cTn id="72" dur="1000" fill="hold"/>
                                        <p:tgtEl>
                                          <p:spTgt spid="11">
                                            <p:txEl>
                                              <p:pRg st="9" end="9"/>
                                            </p:txEl>
                                          </p:spTgt>
                                        </p:tgtEl>
                                        <p:attrNameLst>
                                          <p:attrName>ppt_h</p:attrName>
                                        </p:attrNameLst>
                                      </p:cBhvr>
                                      <p:tavLst>
                                        <p:tav tm="0">
                                          <p:val>
                                            <p:fltVal val="0"/>
                                          </p:val>
                                        </p:tav>
                                        <p:tav tm="100000">
                                          <p:val>
                                            <p:strVal val="#ppt_h"/>
                                          </p:val>
                                        </p:tav>
                                      </p:tavLst>
                                    </p:anim>
                                    <p:anim calcmode="lin" valueType="num">
                                      <p:cBhvr>
                                        <p:cTn id="73" dur="1000" fill="hold"/>
                                        <p:tgtEl>
                                          <p:spTgt spid="11">
                                            <p:txEl>
                                              <p:pRg st="9" end="9"/>
                                            </p:txEl>
                                          </p:spTgt>
                                        </p:tgtEl>
                                        <p:attrNameLst>
                                          <p:attrName>style.rotation</p:attrName>
                                        </p:attrNameLst>
                                      </p:cBhvr>
                                      <p:tavLst>
                                        <p:tav tm="0">
                                          <p:val>
                                            <p:fltVal val="90"/>
                                          </p:val>
                                        </p:tav>
                                        <p:tav tm="100000">
                                          <p:val>
                                            <p:fltVal val="0"/>
                                          </p:val>
                                        </p:tav>
                                      </p:tavLst>
                                    </p:anim>
                                    <p:animEffect transition="in" filter="fade">
                                      <p:cBhvr>
                                        <p:cTn id="74" dur="10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4"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685799" y="692696"/>
            <a:ext cx="7772400" cy="182798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s-CO" sz="4800" b="1" dirty="0" smtClean="0">
                <a:solidFill>
                  <a:schemeClr val="tx2">
                    <a:lumMod val="50000"/>
                  </a:schemeClr>
                </a:solidFill>
                <a:effectLst>
                  <a:outerShdw blurRad="38100" dist="38100" dir="2700000" algn="tl">
                    <a:srgbClr val="000000">
                      <a:alpha val="43137"/>
                    </a:srgbClr>
                  </a:outerShdw>
                </a:effectLst>
              </a:rPr>
              <a:t>IMPUESTO SOBRE LA RENTA</a:t>
            </a:r>
            <a:endParaRPr lang="es-CO" sz="4800" b="1" dirty="0">
              <a:solidFill>
                <a:schemeClr val="tx2">
                  <a:lumMod val="50000"/>
                </a:schemeClr>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stretch>
            <a:fillRect/>
          </a:stretch>
        </p:blipFill>
        <p:spPr>
          <a:xfrm>
            <a:off x="2051720" y="2636912"/>
            <a:ext cx="4752528" cy="3168352"/>
          </a:xfrm>
          <a:prstGeom prst="rect">
            <a:avLst/>
          </a:prstGeom>
        </p:spPr>
      </p:pic>
    </p:spTree>
    <p:extLst>
      <p:ext uri="{BB962C8B-B14F-4D97-AF65-F5344CB8AC3E}">
        <p14:creationId xmlns:p14="http://schemas.microsoft.com/office/powerpoint/2010/main" val="817293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971600" y="188640"/>
            <a:ext cx="3166121" cy="86409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CO" sz="3200" b="1" dirty="0" smtClean="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Descuentos Tributarios</a:t>
            </a:r>
            <a:endParaRPr lang="es-CO" sz="3200" b="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inta perforada 1"/>
          <p:cNvSpPr/>
          <p:nvPr/>
        </p:nvSpPr>
        <p:spPr>
          <a:xfrm>
            <a:off x="1043608" y="1196752"/>
            <a:ext cx="2880320" cy="136815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smtClean="0">
                <a:latin typeface="Arial" panose="020B0604020202020204" pitchFamily="34" charset="0"/>
                <a:cs typeface="Arial" panose="020B0604020202020204" pitchFamily="34" charset="0"/>
              </a:rPr>
              <a:t>Adquisición o Importación de maquinaria pesada para la industria básica</a:t>
            </a:r>
            <a:endParaRPr lang="es-CO" dirty="0">
              <a:latin typeface="Arial" panose="020B0604020202020204" pitchFamily="34" charset="0"/>
              <a:cs typeface="Arial" panose="020B0604020202020204" pitchFamily="34" charset="0"/>
            </a:endParaRPr>
          </a:p>
        </p:txBody>
      </p:sp>
      <p:sp>
        <p:nvSpPr>
          <p:cNvPr id="7" name="Flecha a la derecha con bandas 6"/>
          <p:cNvSpPr/>
          <p:nvPr/>
        </p:nvSpPr>
        <p:spPr>
          <a:xfrm>
            <a:off x="4499992" y="1484784"/>
            <a:ext cx="936104" cy="792088"/>
          </a:xfrm>
          <a:prstGeom prst="strip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Terminador 7"/>
          <p:cNvSpPr/>
          <p:nvPr/>
        </p:nvSpPr>
        <p:spPr>
          <a:xfrm>
            <a:off x="6012160" y="980728"/>
            <a:ext cx="2664296" cy="1800200"/>
          </a:xfrm>
          <a:prstGeom prst="flowChartTerminator">
            <a:avLst/>
          </a:prstGeom>
          <a:solidFill>
            <a:srgbClr val="CCEC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smtClean="0">
                <a:solidFill>
                  <a:srgbClr val="000000"/>
                </a:solidFill>
                <a:latin typeface="Arial" panose="020B0604020202020204" pitchFamily="34" charset="0"/>
                <a:cs typeface="Arial" panose="020B0604020202020204" pitchFamily="34" charset="0"/>
              </a:rPr>
              <a:t>El 100% del IVA pagado</a:t>
            </a:r>
            <a:endParaRPr lang="es-CO" sz="2400" b="1" dirty="0">
              <a:solidFill>
                <a:srgbClr val="000000"/>
              </a:solidFill>
              <a:latin typeface="Arial" panose="020B0604020202020204" pitchFamily="34" charset="0"/>
              <a:cs typeface="Arial" panose="020B0604020202020204" pitchFamily="34" charset="0"/>
            </a:endParaRPr>
          </a:p>
        </p:txBody>
      </p:sp>
      <p:sp>
        <p:nvSpPr>
          <p:cNvPr id="11" name="1 Título"/>
          <p:cNvSpPr txBox="1">
            <a:spLocks/>
          </p:cNvSpPr>
          <p:nvPr/>
        </p:nvSpPr>
        <p:spPr>
          <a:xfrm>
            <a:off x="2349033" y="4293096"/>
            <a:ext cx="5472608" cy="165618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CO" sz="2400" dirty="0">
                <a:latin typeface="Arial" panose="020B0604020202020204" pitchFamily="34" charset="0"/>
                <a:cs typeface="Arial" panose="020B0604020202020204" pitchFamily="34" charset="0"/>
              </a:rPr>
              <a:t>Si la maquinaria se vende antes de su vida útil, el contribuyente deberá reintegrar el beneficio sobre la vida útil restantes </a:t>
            </a:r>
          </a:p>
        </p:txBody>
      </p:sp>
      <p:pic>
        <p:nvPicPr>
          <p:cNvPr id="6146" name="Picture 2" descr="Gifs ANimados Flechas (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099969">
            <a:off x="5443632" y="3522461"/>
            <a:ext cx="1613524" cy="499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606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wipe(down)">
                                      <p:cBhvr>
                                        <p:cTn id="27" dur="580">
                                          <p:stCondLst>
                                            <p:cond delay="0"/>
                                          </p:stCondLst>
                                        </p:cTn>
                                        <p:tgtEl>
                                          <p:spTgt spid="6146"/>
                                        </p:tgtEl>
                                      </p:cBhvr>
                                    </p:animEffect>
                                    <p:anim calcmode="lin" valueType="num">
                                      <p:cBhvr>
                                        <p:cTn id="2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33" dur="26">
                                          <p:stCondLst>
                                            <p:cond delay="650"/>
                                          </p:stCondLst>
                                        </p:cTn>
                                        <p:tgtEl>
                                          <p:spTgt spid="6146"/>
                                        </p:tgtEl>
                                      </p:cBhvr>
                                      <p:to x="100000" y="60000"/>
                                    </p:animScale>
                                    <p:animScale>
                                      <p:cBhvr>
                                        <p:cTn id="34" dur="166" decel="50000">
                                          <p:stCondLst>
                                            <p:cond delay="676"/>
                                          </p:stCondLst>
                                        </p:cTn>
                                        <p:tgtEl>
                                          <p:spTgt spid="6146"/>
                                        </p:tgtEl>
                                      </p:cBhvr>
                                      <p:to x="100000" y="100000"/>
                                    </p:animScale>
                                    <p:animScale>
                                      <p:cBhvr>
                                        <p:cTn id="35" dur="26">
                                          <p:stCondLst>
                                            <p:cond delay="1312"/>
                                          </p:stCondLst>
                                        </p:cTn>
                                        <p:tgtEl>
                                          <p:spTgt spid="6146"/>
                                        </p:tgtEl>
                                      </p:cBhvr>
                                      <p:to x="100000" y="80000"/>
                                    </p:animScale>
                                    <p:animScale>
                                      <p:cBhvr>
                                        <p:cTn id="36" dur="166" decel="50000">
                                          <p:stCondLst>
                                            <p:cond delay="1338"/>
                                          </p:stCondLst>
                                        </p:cTn>
                                        <p:tgtEl>
                                          <p:spTgt spid="6146"/>
                                        </p:tgtEl>
                                      </p:cBhvr>
                                      <p:to x="100000" y="100000"/>
                                    </p:animScale>
                                    <p:animScale>
                                      <p:cBhvr>
                                        <p:cTn id="37" dur="26">
                                          <p:stCondLst>
                                            <p:cond delay="1642"/>
                                          </p:stCondLst>
                                        </p:cTn>
                                        <p:tgtEl>
                                          <p:spTgt spid="6146"/>
                                        </p:tgtEl>
                                      </p:cBhvr>
                                      <p:to x="100000" y="90000"/>
                                    </p:animScale>
                                    <p:animScale>
                                      <p:cBhvr>
                                        <p:cTn id="38" dur="166" decel="50000">
                                          <p:stCondLst>
                                            <p:cond delay="1668"/>
                                          </p:stCondLst>
                                        </p:cTn>
                                        <p:tgtEl>
                                          <p:spTgt spid="6146"/>
                                        </p:tgtEl>
                                      </p:cBhvr>
                                      <p:to x="100000" y="100000"/>
                                    </p:animScale>
                                    <p:animScale>
                                      <p:cBhvr>
                                        <p:cTn id="39" dur="26">
                                          <p:stCondLst>
                                            <p:cond delay="1808"/>
                                          </p:stCondLst>
                                        </p:cTn>
                                        <p:tgtEl>
                                          <p:spTgt spid="6146"/>
                                        </p:tgtEl>
                                      </p:cBhvr>
                                      <p:to x="100000" y="95000"/>
                                    </p:animScale>
                                    <p:animScale>
                                      <p:cBhvr>
                                        <p:cTn id="40" dur="166" decel="50000">
                                          <p:stCondLst>
                                            <p:cond delay="1834"/>
                                          </p:stCondLst>
                                        </p:cTn>
                                        <p:tgtEl>
                                          <p:spTgt spid="6146"/>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inta perforada 1"/>
          <p:cNvSpPr/>
          <p:nvPr/>
        </p:nvSpPr>
        <p:spPr>
          <a:xfrm>
            <a:off x="611560" y="620688"/>
            <a:ext cx="2880320" cy="1368152"/>
          </a:xfrm>
          <a:prstGeom prst="flowChartPunchedTape">
            <a:avLst/>
          </a:prstGeom>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atin typeface="Arial" panose="020B0604020202020204" pitchFamily="34" charset="0"/>
                <a:cs typeface="Arial" panose="020B0604020202020204" pitchFamily="34" charset="0"/>
              </a:rPr>
              <a:t>A</a:t>
            </a:r>
            <a:r>
              <a:rPr lang="es-CO" dirty="0" smtClean="0">
                <a:latin typeface="Arial" panose="020B0604020202020204" pitchFamily="34" charset="0"/>
                <a:cs typeface="Arial" panose="020B0604020202020204" pitchFamily="34" charset="0"/>
              </a:rPr>
              <a:t>dquisición o Importación de bienes de capital</a:t>
            </a:r>
            <a:endParaRPr lang="es-CO" dirty="0">
              <a:latin typeface="Arial" panose="020B0604020202020204" pitchFamily="34" charset="0"/>
              <a:cs typeface="Arial" panose="020B0604020202020204" pitchFamily="34" charset="0"/>
            </a:endParaRPr>
          </a:p>
        </p:txBody>
      </p:sp>
      <p:sp>
        <p:nvSpPr>
          <p:cNvPr id="8" name="Terminador 7"/>
          <p:cNvSpPr/>
          <p:nvPr/>
        </p:nvSpPr>
        <p:spPr>
          <a:xfrm>
            <a:off x="5724128" y="404664"/>
            <a:ext cx="2664296" cy="1800200"/>
          </a:xfrm>
          <a:prstGeom prst="flowChartTerminator">
            <a:avLst/>
          </a:prstGeom>
          <a:solidFill>
            <a:srgbClr val="CCECFF"/>
          </a:solidFill>
          <a:ln>
            <a:solidFill>
              <a:schemeClr val="bg2">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smtClean="0">
                <a:solidFill>
                  <a:srgbClr val="000000"/>
                </a:solidFill>
                <a:latin typeface="Arial" panose="020B0604020202020204" pitchFamily="34" charset="0"/>
                <a:cs typeface="Arial" panose="020B0604020202020204" pitchFamily="34" charset="0"/>
              </a:rPr>
              <a:t>2 puntos del IVA pagado</a:t>
            </a:r>
            <a:endParaRPr lang="es-CO" sz="2400" b="1" dirty="0">
              <a:solidFill>
                <a:srgbClr val="000000"/>
              </a:solidFill>
              <a:latin typeface="Arial" panose="020B0604020202020204" pitchFamily="34" charset="0"/>
              <a:cs typeface="Arial" panose="020B0604020202020204" pitchFamily="34" charset="0"/>
            </a:endParaRPr>
          </a:p>
        </p:txBody>
      </p:sp>
      <p:sp>
        <p:nvSpPr>
          <p:cNvPr id="11" name="1 Título"/>
          <p:cNvSpPr txBox="1">
            <a:spLocks/>
          </p:cNvSpPr>
          <p:nvPr/>
        </p:nvSpPr>
        <p:spPr>
          <a:xfrm>
            <a:off x="5937920" y="3933056"/>
            <a:ext cx="2738536" cy="165618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CO" sz="2400" dirty="0" smtClean="0">
                <a:latin typeface="Arial" panose="020B0604020202020204" pitchFamily="34" charset="0"/>
                <a:cs typeface="Arial" panose="020B0604020202020204" pitchFamily="34" charset="0"/>
              </a:rPr>
              <a:t>Aplica exclusivamente a personas jurídicas y asimiladas</a:t>
            </a:r>
            <a:endParaRPr lang="es-CO" sz="2400" dirty="0">
              <a:latin typeface="Arial" panose="020B0604020202020204" pitchFamily="34" charset="0"/>
              <a:cs typeface="Arial" panose="020B0604020202020204" pitchFamily="34" charset="0"/>
            </a:endParaRPr>
          </a:p>
        </p:txBody>
      </p:sp>
      <p:sp>
        <p:nvSpPr>
          <p:cNvPr id="9" name="1 Título"/>
          <p:cNvSpPr txBox="1">
            <a:spLocks/>
          </p:cNvSpPr>
          <p:nvPr/>
        </p:nvSpPr>
        <p:spPr>
          <a:xfrm>
            <a:off x="1259632" y="3789040"/>
            <a:ext cx="3170583" cy="244827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es-CO" sz="2400" dirty="0">
                <a:latin typeface="Arial" panose="020B0604020202020204" pitchFamily="34" charset="0"/>
                <a:cs typeface="Arial" panose="020B0604020202020204" pitchFamily="34" charset="0"/>
              </a:rPr>
              <a:t>Si la maquinaria se vende antes de su vida útil, el contribuyente deberá reintegrar el beneficio sobre la vida útil restantes </a:t>
            </a:r>
          </a:p>
        </p:txBody>
      </p:sp>
      <p:pic>
        <p:nvPicPr>
          <p:cNvPr id="2052" name="Picture 4" descr="Gifs ANimados Flechas (1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504573">
            <a:off x="4048134" y="1072459"/>
            <a:ext cx="1079005" cy="7666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Gifs ANimados Flechas (1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564555">
            <a:off x="6626951" y="2717808"/>
            <a:ext cx="1079005" cy="7666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Gifs ANimados Flechas (1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733417">
            <a:off x="4673548" y="4511514"/>
            <a:ext cx="1079005" cy="76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251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fltVal val="0"/>
                                          </p:val>
                                        </p:tav>
                                        <p:tav tm="100000">
                                          <p:val>
                                            <p:strVal val="#ppt_w"/>
                                          </p:val>
                                        </p:tav>
                                      </p:tavLst>
                                    </p:anim>
                                    <p:anim calcmode="lin" valueType="num">
                                      <p:cBhvr>
                                        <p:cTn id="42" dur="1000" fill="hold"/>
                                        <p:tgtEl>
                                          <p:spTgt spid="15"/>
                                        </p:tgtEl>
                                        <p:attrNameLst>
                                          <p:attrName>ppt_h</p:attrName>
                                        </p:attrNameLst>
                                      </p:cBhvr>
                                      <p:tavLst>
                                        <p:tav tm="0">
                                          <p:val>
                                            <p:fltVal val="0"/>
                                          </p:val>
                                        </p:tav>
                                        <p:tav tm="100000">
                                          <p:val>
                                            <p:strVal val="#ppt_h"/>
                                          </p:val>
                                        </p:tav>
                                      </p:tavLst>
                                    </p:anim>
                                    <p:anim calcmode="lin" valueType="num">
                                      <p:cBhvr>
                                        <p:cTn id="43" dur="1000" fill="hold"/>
                                        <p:tgtEl>
                                          <p:spTgt spid="15"/>
                                        </p:tgtEl>
                                        <p:attrNameLst>
                                          <p:attrName>style.rotation</p:attrName>
                                        </p:attrNameLst>
                                      </p:cBhvr>
                                      <p:tavLst>
                                        <p:tav tm="0">
                                          <p:val>
                                            <p:fltVal val="90"/>
                                          </p:val>
                                        </p:tav>
                                        <p:tav tm="100000">
                                          <p:val>
                                            <p:fltVal val="0"/>
                                          </p:val>
                                        </p:tav>
                                      </p:tavLst>
                                    </p:anim>
                                    <p:animEffect transition="in" filter="fade">
                                      <p:cBhvr>
                                        <p:cTn id="44" dur="1000"/>
                                        <p:tgtEl>
                                          <p:spTgt spid="15"/>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par>
                                <p:cTn id="51" presetID="3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ppt_w</p:attrName>
                                        </p:attrNameLst>
                                      </p:cBhvr>
                                      <p:tavLst>
                                        <p:tav tm="0">
                                          <p:val>
                                            <p:fltVal val="0"/>
                                          </p:val>
                                        </p:tav>
                                        <p:tav tm="100000">
                                          <p:val>
                                            <p:strVal val="#ppt_w"/>
                                          </p:val>
                                        </p:tav>
                                      </p:tavLst>
                                    </p:anim>
                                    <p:anim calcmode="lin" valueType="num">
                                      <p:cBhvr>
                                        <p:cTn id="54" dur="1000" fill="hold"/>
                                        <p:tgtEl>
                                          <p:spTgt spid="16"/>
                                        </p:tgtEl>
                                        <p:attrNameLst>
                                          <p:attrName>ppt_h</p:attrName>
                                        </p:attrNameLst>
                                      </p:cBhvr>
                                      <p:tavLst>
                                        <p:tav tm="0">
                                          <p:val>
                                            <p:fltVal val="0"/>
                                          </p:val>
                                        </p:tav>
                                        <p:tav tm="100000">
                                          <p:val>
                                            <p:strVal val="#ppt_h"/>
                                          </p:val>
                                        </p:tav>
                                      </p:tavLst>
                                    </p:anim>
                                    <p:anim calcmode="lin" valueType="num">
                                      <p:cBhvr>
                                        <p:cTn id="55" dur="1000" fill="hold"/>
                                        <p:tgtEl>
                                          <p:spTgt spid="16"/>
                                        </p:tgtEl>
                                        <p:attrNameLst>
                                          <p:attrName>style.rotation</p:attrName>
                                        </p:attrNameLst>
                                      </p:cBhvr>
                                      <p:tavLst>
                                        <p:tav tm="0">
                                          <p:val>
                                            <p:fltVal val="90"/>
                                          </p:val>
                                        </p:tav>
                                        <p:tav tm="100000">
                                          <p:val>
                                            <p:fltVal val="0"/>
                                          </p:val>
                                        </p:tav>
                                      </p:tavLst>
                                    </p:anim>
                                    <p:animEffect transition="in" filter="fade">
                                      <p:cBhvr>
                                        <p:cTn id="56" dur="1000"/>
                                        <p:tgtEl>
                                          <p:spTgt spid="16"/>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1000" fill="hold"/>
                                        <p:tgtEl>
                                          <p:spTgt spid="9"/>
                                        </p:tgtEl>
                                        <p:attrNameLst>
                                          <p:attrName>ppt_w</p:attrName>
                                        </p:attrNameLst>
                                      </p:cBhvr>
                                      <p:tavLst>
                                        <p:tav tm="0">
                                          <p:val>
                                            <p:fltVal val="0"/>
                                          </p:val>
                                        </p:tav>
                                        <p:tav tm="100000">
                                          <p:val>
                                            <p:strVal val="#ppt_w"/>
                                          </p:val>
                                        </p:tav>
                                      </p:tavLst>
                                    </p:anim>
                                    <p:anim calcmode="lin" valueType="num">
                                      <p:cBhvr>
                                        <p:cTn id="60" dur="1000" fill="hold"/>
                                        <p:tgtEl>
                                          <p:spTgt spid="9"/>
                                        </p:tgtEl>
                                        <p:attrNameLst>
                                          <p:attrName>ppt_h</p:attrName>
                                        </p:attrNameLst>
                                      </p:cBhvr>
                                      <p:tavLst>
                                        <p:tav tm="0">
                                          <p:val>
                                            <p:fltVal val="0"/>
                                          </p:val>
                                        </p:tav>
                                        <p:tav tm="100000">
                                          <p:val>
                                            <p:strVal val="#ppt_h"/>
                                          </p:val>
                                        </p:tav>
                                      </p:tavLst>
                                    </p:anim>
                                    <p:anim calcmode="lin" valueType="num">
                                      <p:cBhvr>
                                        <p:cTn id="61" dur="1000" fill="hold"/>
                                        <p:tgtEl>
                                          <p:spTgt spid="9"/>
                                        </p:tgtEl>
                                        <p:attrNameLst>
                                          <p:attrName>style.rotation</p:attrName>
                                        </p:attrNameLst>
                                      </p:cBhvr>
                                      <p:tavLst>
                                        <p:tav tm="0">
                                          <p:val>
                                            <p:fltVal val="90"/>
                                          </p:val>
                                        </p:tav>
                                        <p:tav tm="100000">
                                          <p:val>
                                            <p:fltVal val="0"/>
                                          </p:val>
                                        </p:tav>
                                      </p:tavLst>
                                    </p:anim>
                                    <p:animEffect transition="in" filter="fade">
                                      <p:cBhvr>
                                        <p:cTn id="6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96136" y="3716089"/>
            <a:ext cx="2738536" cy="165618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CO" sz="2400" dirty="0" smtClean="0">
                <a:latin typeface="Arial" panose="020B0604020202020204" pitchFamily="34" charset="0"/>
                <a:cs typeface="Arial" panose="020B0604020202020204" pitchFamily="34" charset="0"/>
              </a:rPr>
              <a:t>Aplica a partir del año gravable 2019</a:t>
            </a:r>
            <a:endParaRPr lang="es-CO" sz="2400" dirty="0">
              <a:latin typeface="Arial" panose="020B0604020202020204" pitchFamily="34" charset="0"/>
              <a:cs typeface="Arial" panose="020B0604020202020204" pitchFamily="34" charset="0"/>
            </a:endParaRPr>
          </a:p>
        </p:txBody>
      </p:sp>
      <p:sp>
        <p:nvSpPr>
          <p:cNvPr id="12" name="13 Elipse"/>
          <p:cNvSpPr/>
          <p:nvPr/>
        </p:nvSpPr>
        <p:spPr>
          <a:xfrm>
            <a:off x="2843808" y="143252"/>
            <a:ext cx="3240360" cy="3024336"/>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latin typeface="Arial" panose="020B0604020202020204" pitchFamily="34" charset="0"/>
                <a:cs typeface="Arial" panose="020B0604020202020204" pitchFamily="34" charset="0"/>
              </a:rPr>
              <a:t>RECHAZO DE COSTOS Y DEDUCCIONES</a:t>
            </a:r>
          </a:p>
          <a:p>
            <a:pPr algn="ctr"/>
            <a:endParaRPr lang="es-MX" sz="2000" b="1" dirty="0">
              <a:latin typeface="Arial" panose="020B0604020202020204" pitchFamily="34" charset="0"/>
              <a:cs typeface="Arial" panose="020B0604020202020204" pitchFamily="34" charset="0"/>
            </a:endParaRPr>
          </a:p>
          <a:p>
            <a:pPr algn="ctr"/>
            <a:r>
              <a:rPr lang="es-MX" sz="2000" b="1" dirty="0" smtClean="0">
                <a:latin typeface="Arial" panose="020B0604020202020204" pitchFamily="34" charset="0"/>
                <a:cs typeface="Arial" panose="020B0604020202020204" pitchFamily="34" charset="0"/>
              </a:rPr>
              <a:t>APLICACIÓN DEL ARTÍCULO 771-5 DEL E.T.</a:t>
            </a:r>
            <a:endParaRPr lang="es-MX" sz="2000" b="1" dirty="0">
              <a:latin typeface="Arial" panose="020B0604020202020204" pitchFamily="34" charset="0"/>
              <a:cs typeface="Arial" panose="020B0604020202020204" pitchFamily="34" charset="0"/>
            </a:endParaRPr>
          </a:p>
        </p:txBody>
      </p:sp>
      <p:pic>
        <p:nvPicPr>
          <p:cNvPr id="1026" name="Picture 2" descr="Gifs ANimados Flechas (1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7975162">
            <a:off x="4675688" y="3039385"/>
            <a:ext cx="810855" cy="13954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gif-animados.net/gifs/albanil-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932846"/>
            <a:ext cx="2224645" cy="2088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77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3 Elipse"/>
          <p:cNvSpPr/>
          <p:nvPr/>
        </p:nvSpPr>
        <p:spPr>
          <a:xfrm>
            <a:off x="611560" y="2420888"/>
            <a:ext cx="3240360" cy="3024336"/>
          </a:xfrm>
          <a:prstGeom prst="ellipse">
            <a:avLst/>
          </a:prstGeom>
          <a:solidFill>
            <a:schemeClr val="accent3">
              <a:lumMod val="40000"/>
              <a:lumOff val="6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latin typeface="Arial" panose="020B0604020202020204" pitchFamily="34" charset="0"/>
                <a:cs typeface="Arial" panose="020B0604020202020204" pitchFamily="34" charset="0"/>
              </a:rPr>
              <a:t>Las rentas de sociedades o entidades extranjeras que no sean atribuidas a una sucursal o establecimiento permanente</a:t>
            </a:r>
            <a:endParaRPr lang="es-MX" b="1" dirty="0">
              <a:solidFill>
                <a:schemeClr val="tx1"/>
              </a:solidFill>
              <a:latin typeface="Arial" panose="020B0604020202020204" pitchFamily="34" charset="0"/>
              <a:cs typeface="Arial" panose="020B0604020202020204" pitchFamily="34" charset="0"/>
            </a:endParaRPr>
          </a:p>
        </p:txBody>
      </p:sp>
      <p:sp>
        <p:nvSpPr>
          <p:cNvPr id="2" name="1 Flecha derecha"/>
          <p:cNvSpPr/>
          <p:nvPr/>
        </p:nvSpPr>
        <p:spPr>
          <a:xfrm rot="19265380">
            <a:off x="3030580" y="1707579"/>
            <a:ext cx="201622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pitchFamily="34" charset="0"/>
                <a:cs typeface="Arial" pitchFamily="34" charset="0"/>
              </a:rPr>
              <a:t>2015</a:t>
            </a:r>
            <a:endParaRPr lang="es-CO" b="1" dirty="0">
              <a:latin typeface="Arial" pitchFamily="34" charset="0"/>
              <a:cs typeface="Arial" pitchFamily="34" charset="0"/>
            </a:endParaRPr>
          </a:p>
        </p:txBody>
      </p:sp>
      <p:sp>
        <p:nvSpPr>
          <p:cNvPr id="7" name="6 Flecha derecha"/>
          <p:cNvSpPr/>
          <p:nvPr/>
        </p:nvSpPr>
        <p:spPr>
          <a:xfrm rot="20814106">
            <a:off x="3812873" y="2713862"/>
            <a:ext cx="201622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pitchFamily="34" charset="0"/>
                <a:cs typeface="Arial" pitchFamily="34" charset="0"/>
              </a:rPr>
              <a:t>2016</a:t>
            </a:r>
            <a:endParaRPr lang="es-CO" b="1" dirty="0">
              <a:latin typeface="Arial" pitchFamily="34" charset="0"/>
              <a:cs typeface="Arial" pitchFamily="34" charset="0"/>
            </a:endParaRPr>
          </a:p>
        </p:txBody>
      </p:sp>
      <p:sp>
        <p:nvSpPr>
          <p:cNvPr id="8" name="7 Flecha derecha"/>
          <p:cNvSpPr/>
          <p:nvPr/>
        </p:nvSpPr>
        <p:spPr>
          <a:xfrm rot="304180">
            <a:off x="3962841" y="3804990"/>
            <a:ext cx="201622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pitchFamily="34" charset="0"/>
                <a:cs typeface="Arial" pitchFamily="34" charset="0"/>
              </a:rPr>
              <a:t>2017</a:t>
            </a:r>
            <a:endParaRPr lang="es-CO" b="1" dirty="0">
              <a:latin typeface="Arial" pitchFamily="34" charset="0"/>
              <a:cs typeface="Arial" pitchFamily="34" charset="0"/>
            </a:endParaRPr>
          </a:p>
        </p:txBody>
      </p:sp>
      <p:sp>
        <p:nvSpPr>
          <p:cNvPr id="9" name="8 Flecha derecha"/>
          <p:cNvSpPr/>
          <p:nvPr/>
        </p:nvSpPr>
        <p:spPr>
          <a:xfrm rot="1455389">
            <a:off x="3665226" y="4984490"/>
            <a:ext cx="201622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pitchFamily="34" charset="0"/>
                <a:cs typeface="Arial" pitchFamily="34" charset="0"/>
              </a:rPr>
              <a:t>2018</a:t>
            </a:r>
            <a:endParaRPr lang="es-CO" b="1" dirty="0">
              <a:latin typeface="Arial" pitchFamily="34" charset="0"/>
              <a:cs typeface="Arial" pitchFamily="34" charset="0"/>
            </a:endParaRPr>
          </a:p>
        </p:txBody>
      </p:sp>
      <p:sp>
        <p:nvSpPr>
          <p:cNvPr id="3" name="2 Proceso alternativo"/>
          <p:cNvSpPr/>
          <p:nvPr/>
        </p:nvSpPr>
        <p:spPr>
          <a:xfrm>
            <a:off x="4932040" y="1124744"/>
            <a:ext cx="1368152" cy="490514"/>
          </a:xfrm>
          <a:prstGeom prst="flowChartAlternateProcess">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t>39%</a:t>
            </a:r>
            <a:endParaRPr lang="es-CO" b="1" dirty="0"/>
          </a:p>
        </p:txBody>
      </p:sp>
      <p:sp>
        <p:nvSpPr>
          <p:cNvPr id="13" name="12 Proceso alternativo"/>
          <p:cNvSpPr/>
          <p:nvPr/>
        </p:nvSpPr>
        <p:spPr>
          <a:xfrm>
            <a:off x="5940152" y="2506438"/>
            <a:ext cx="1368152" cy="490514"/>
          </a:xfrm>
          <a:prstGeom prst="flowChartAlternateProcess">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t>40%</a:t>
            </a:r>
            <a:endParaRPr lang="es-CO" b="1" dirty="0"/>
          </a:p>
        </p:txBody>
      </p:sp>
      <p:sp>
        <p:nvSpPr>
          <p:cNvPr id="14" name="13 Proceso alternativo"/>
          <p:cNvSpPr/>
          <p:nvPr/>
        </p:nvSpPr>
        <p:spPr>
          <a:xfrm>
            <a:off x="6084168" y="3946598"/>
            <a:ext cx="1368152" cy="490514"/>
          </a:xfrm>
          <a:prstGeom prst="flowChartAlternateProcess">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t>420%</a:t>
            </a:r>
            <a:endParaRPr lang="es-CO" b="1" dirty="0"/>
          </a:p>
        </p:txBody>
      </p:sp>
      <p:sp>
        <p:nvSpPr>
          <p:cNvPr id="15" name="14 Proceso alternativo"/>
          <p:cNvSpPr/>
          <p:nvPr/>
        </p:nvSpPr>
        <p:spPr>
          <a:xfrm rot="836777">
            <a:off x="5763073" y="5674873"/>
            <a:ext cx="1368152" cy="490514"/>
          </a:xfrm>
          <a:prstGeom prst="flowChartAlternateProcess">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t>43%</a:t>
            </a:r>
            <a:endParaRPr lang="es-CO" b="1" dirty="0"/>
          </a:p>
        </p:txBody>
      </p:sp>
    </p:spTree>
    <p:extLst>
      <p:ext uri="{BB962C8B-B14F-4D97-AF65-F5344CB8AC3E}">
        <p14:creationId xmlns:p14="http://schemas.microsoft.com/office/powerpoint/2010/main" val="2922726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Título"/>
          <p:cNvSpPr txBox="1">
            <a:spLocks/>
          </p:cNvSpPr>
          <p:nvPr/>
        </p:nvSpPr>
        <p:spPr>
          <a:xfrm>
            <a:off x="685799" y="692696"/>
            <a:ext cx="7772400" cy="182798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s-CO" sz="4800" b="1" dirty="0" smtClean="0">
                <a:solidFill>
                  <a:schemeClr val="tx2">
                    <a:lumMod val="50000"/>
                  </a:schemeClr>
                </a:solidFill>
                <a:effectLst>
                  <a:outerShdw blurRad="38100" dist="38100" dir="2700000" algn="tl">
                    <a:srgbClr val="000000">
                      <a:alpha val="43137"/>
                    </a:srgbClr>
                  </a:outerShdw>
                </a:effectLst>
              </a:rPr>
              <a:t>IMPUESTO DE RENTA PARA LA EQUIDAD “CREE”</a:t>
            </a:r>
            <a:endParaRPr lang="es-CO" sz="4800" b="1" dirty="0">
              <a:solidFill>
                <a:schemeClr val="tx2">
                  <a:lumMod val="50000"/>
                </a:schemeClr>
              </a:solidFill>
              <a:effectLst>
                <a:outerShdw blurRad="38100" dist="38100" dir="2700000" algn="tl">
                  <a:srgbClr val="000000">
                    <a:alpha val="43137"/>
                  </a:srgbClr>
                </a:outerShdw>
              </a:effectLst>
            </a:endParaRPr>
          </a:p>
        </p:txBody>
      </p:sp>
      <p:sp>
        <p:nvSpPr>
          <p:cNvPr id="5" name="1 Título"/>
          <p:cNvSpPr txBox="1">
            <a:spLocks/>
          </p:cNvSpPr>
          <p:nvPr/>
        </p:nvSpPr>
        <p:spPr>
          <a:xfrm>
            <a:off x="827584" y="4149080"/>
            <a:ext cx="2088232" cy="1281682"/>
          </a:xfrm>
          <a:prstGeom prst="rect">
            <a:avLst/>
          </a:prstGeom>
          <a:ln>
            <a:solidFill>
              <a:schemeClr val="accent3">
                <a:lumMod val="75000"/>
              </a:schemeClr>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CO" sz="2400" b="1" dirty="0" smtClean="0">
                <a:latin typeface="Arial" panose="020B0604020202020204" pitchFamily="34" charset="0"/>
                <a:cs typeface="Arial" panose="020B0604020202020204" pitchFamily="34" charset="0"/>
              </a:rPr>
              <a:t>Impuesto de Renta</a:t>
            </a:r>
            <a:endParaRPr lang="es-CO" sz="2400" b="1" dirty="0">
              <a:latin typeface="Arial" panose="020B0604020202020204" pitchFamily="34" charset="0"/>
              <a:cs typeface="Arial" panose="020B0604020202020204" pitchFamily="34" charset="0"/>
            </a:endParaRPr>
          </a:p>
        </p:txBody>
      </p:sp>
      <p:sp>
        <p:nvSpPr>
          <p:cNvPr id="6" name="1 Título"/>
          <p:cNvSpPr txBox="1">
            <a:spLocks/>
          </p:cNvSpPr>
          <p:nvPr/>
        </p:nvSpPr>
        <p:spPr>
          <a:xfrm>
            <a:off x="6300192" y="4149080"/>
            <a:ext cx="2088232" cy="1281682"/>
          </a:xfrm>
          <a:prstGeom prst="rect">
            <a:avLst/>
          </a:prstGeom>
          <a:ln>
            <a:solidFill>
              <a:schemeClr val="accent3">
                <a:lumMod val="75000"/>
              </a:schemeClr>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CO" sz="2400" b="1" dirty="0" smtClean="0">
                <a:latin typeface="Arial" panose="020B0604020202020204" pitchFamily="34" charset="0"/>
                <a:cs typeface="Arial" panose="020B0604020202020204" pitchFamily="34" charset="0"/>
              </a:rPr>
              <a:t>Impuesto CREE</a:t>
            </a:r>
            <a:endParaRPr lang="es-CO" sz="2400" b="1" dirty="0">
              <a:latin typeface="Arial" panose="020B0604020202020204" pitchFamily="34" charset="0"/>
              <a:cs typeface="Arial" panose="020B0604020202020204" pitchFamily="34" charset="0"/>
            </a:endParaRPr>
          </a:p>
        </p:txBody>
      </p:sp>
      <p:pic>
        <p:nvPicPr>
          <p:cNvPr id="3076" name="Picture 4" descr="http://www.100pies.net/Gifs/Webmasters/Lineas/Linea-11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625137"/>
            <a:ext cx="3256037" cy="260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623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Título"/>
          <p:cNvSpPr txBox="1">
            <a:spLocks/>
          </p:cNvSpPr>
          <p:nvPr/>
        </p:nvSpPr>
        <p:spPr>
          <a:xfrm>
            <a:off x="1763688" y="-99392"/>
            <a:ext cx="5110337" cy="108012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s-CO" sz="4800" b="1" dirty="0" smtClean="0">
                <a:solidFill>
                  <a:schemeClr val="tx2">
                    <a:lumMod val="50000"/>
                  </a:schemeClr>
                </a:solidFill>
                <a:effectLst>
                  <a:outerShdw blurRad="38100" dist="38100" dir="2700000" algn="tl">
                    <a:srgbClr val="000000">
                      <a:alpha val="43137"/>
                    </a:srgbClr>
                  </a:outerShdw>
                </a:effectLst>
              </a:rPr>
              <a:t>Base Gravable</a:t>
            </a:r>
            <a:endParaRPr lang="es-CO" sz="4800" b="1" dirty="0">
              <a:solidFill>
                <a:schemeClr val="tx2">
                  <a:lumMod val="50000"/>
                </a:schemeClr>
              </a:solidFill>
              <a:effectLst>
                <a:outerShdw blurRad="38100" dist="38100" dir="2700000" algn="tl">
                  <a:srgbClr val="000000">
                    <a:alpha val="43137"/>
                  </a:srgbClr>
                </a:outerShdw>
              </a:effectLst>
            </a:endParaRPr>
          </a:p>
        </p:txBody>
      </p:sp>
      <p:sp>
        <p:nvSpPr>
          <p:cNvPr id="4" name="1 Elipse"/>
          <p:cNvSpPr/>
          <p:nvPr/>
        </p:nvSpPr>
        <p:spPr>
          <a:xfrm>
            <a:off x="2123728" y="908720"/>
            <a:ext cx="4320480" cy="2664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latin typeface="Arial" panose="020B0604020202020204" pitchFamily="34" charset="0"/>
                <a:cs typeface="Arial" panose="020B0604020202020204" pitchFamily="34" charset="0"/>
              </a:rPr>
              <a:t>Aplican todas las deducciones relacionadas con la depuración de la renta gravable</a:t>
            </a:r>
            <a:endParaRPr lang="es-MX" sz="2400" b="1" dirty="0">
              <a:latin typeface="Arial" panose="020B0604020202020204" pitchFamily="34" charset="0"/>
              <a:cs typeface="Arial" panose="020B0604020202020204" pitchFamily="34" charset="0"/>
            </a:endParaRPr>
          </a:p>
        </p:txBody>
      </p:sp>
      <p:pic>
        <p:nvPicPr>
          <p:cNvPr id="5" name="Picture 3" descr="C:\Users\CESAR\Desktop\semaforos-con-flechasE.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06333">
            <a:off x="4194579" y="4134891"/>
            <a:ext cx="1676189" cy="418176"/>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5580112" y="4149080"/>
            <a:ext cx="2738536" cy="165618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CO" sz="3400" dirty="0" smtClean="0">
                <a:latin typeface="Arial" panose="020B0604020202020204" pitchFamily="34" charset="0"/>
                <a:cs typeface="Arial" panose="020B0604020202020204" pitchFamily="34" charset="0"/>
              </a:rPr>
              <a:t>Excepto las donaciones</a:t>
            </a:r>
            <a:endParaRPr lang="es-CO"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566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03648" y="116632"/>
            <a:ext cx="659463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smtClean="0">
                <a:solidFill>
                  <a:schemeClr val="tx1"/>
                </a:solidFill>
              </a:rPr>
              <a:t>INGRESOS BRUTOS BASE GRAVABLE CREE</a:t>
            </a:r>
          </a:p>
        </p:txBody>
      </p:sp>
      <p:sp>
        <p:nvSpPr>
          <p:cNvPr id="4" name="Rectángulo 3"/>
          <p:cNvSpPr/>
          <p:nvPr/>
        </p:nvSpPr>
        <p:spPr>
          <a:xfrm>
            <a:off x="1331640" y="764704"/>
            <a:ext cx="698477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smtClean="0">
                <a:solidFill>
                  <a:schemeClr val="tx1"/>
                </a:solidFill>
              </a:rPr>
              <a:t>Son aplicables para efectos de determinación del CREE:</a:t>
            </a:r>
            <a:endParaRPr lang="es-CO" dirty="0">
              <a:solidFill>
                <a:schemeClr val="tx1"/>
              </a:solidFill>
            </a:endParaRPr>
          </a:p>
        </p:txBody>
      </p:sp>
      <p:sp>
        <p:nvSpPr>
          <p:cNvPr id="6" name="AutoShape 3"/>
          <p:cNvSpPr>
            <a:spLocks noChangeArrowheads="1"/>
          </p:cNvSpPr>
          <p:nvPr/>
        </p:nvSpPr>
        <p:spPr bwMode="auto">
          <a:xfrm>
            <a:off x="785674" y="1556792"/>
            <a:ext cx="1080120" cy="4320480"/>
          </a:xfrm>
          <a:prstGeom prst="hexagon">
            <a:avLst>
              <a:gd name="adj" fmla="val 25000"/>
              <a:gd name="vf" fmla="val 115470"/>
            </a:avLst>
          </a:prstGeom>
          <a:solidFill>
            <a:srgbClr val="92D050"/>
          </a:solidFill>
          <a:ln w="9525">
            <a:miter lim="800000"/>
            <a:headEnd/>
            <a:tailEnd/>
          </a:ln>
          <a:effectLst/>
        </p:spPr>
        <p:txBody>
          <a:bodyPr vert="vert270" wrap="none" anchor="ctr">
            <a:flatTx/>
          </a:bodyPr>
          <a:lstStyle/>
          <a:p>
            <a:pPr algn="ctr">
              <a:defRPr/>
            </a:pPr>
            <a:r>
              <a:rPr lang="es-ES" b="1" dirty="0" smtClean="0">
                <a:solidFill>
                  <a:prstClr val="white"/>
                </a:solidFill>
                <a:latin typeface="Arial" charset="0"/>
                <a:cs typeface="Arial" charset="0"/>
              </a:rPr>
              <a:t>Rentas Brutas Especiales</a:t>
            </a:r>
            <a:endParaRPr lang="es-ES" sz="2800" b="1" dirty="0" smtClean="0">
              <a:solidFill>
                <a:prstClr val="white"/>
              </a:solidFill>
              <a:latin typeface="Arial" charset="0"/>
              <a:cs typeface="Arial" charset="0"/>
            </a:endParaRPr>
          </a:p>
        </p:txBody>
      </p:sp>
      <p:sp>
        <p:nvSpPr>
          <p:cNvPr id="7" name="Marcador de contenido 10"/>
          <p:cNvSpPr txBox="1">
            <a:spLocks/>
          </p:cNvSpPr>
          <p:nvPr/>
        </p:nvSpPr>
        <p:spPr>
          <a:xfrm>
            <a:off x="2513866" y="2060848"/>
            <a:ext cx="5802550" cy="345638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ü"/>
            </a:pPr>
            <a:r>
              <a:rPr lang="es-CO" sz="1800" dirty="0" smtClean="0">
                <a:latin typeface="Arial" panose="020B0604020202020204" pitchFamily="34" charset="0"/>
                <a:cs typeface="Arial" panose="020B0604020202020204" pitchFamily="34" charset="0"/>
              </a:rPr>
              <a:t>De los Socios, Accionistas o Asociados  </a:t>
            </a:r>
          </a:p>
          <a:p>
            <a:pPr>
              <a:buFont typeface="Wingdings" panose="05000000000000000000" pitchFamily="2" charset="2"/>
              <a:buChar char="ü"/>
            </a:pPr>
            <a:endParaRPr lang="es-CO" sz="18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s-CO" sz="1800" dirty="0" smtClean="0">
                <a:latin typeface="Arial" panose="020B0604020202020204" pitchFamily="34" charset="0"/>
                <a:cs typeface="Arial" panose="020B0604020202020204" pitchFamily="34" charset="0"/>
              </a:rPr>
              <a:t> Rentas pecuarias</a:t>
            </a:r>
          </a:p>
          <a:p>
            <a:pPr>
              <a:buFont typeface="Wingdings" panose="05000000000000000000" pitchFamily="2" charset="2"/>
              <a:buChar char="ü"/>
            </a:pPr>
            <a:endParaRPr lang="es-CO" sz="18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s-CO" sz="1800" dirty="0" smtClean="0">
                <a:latin typeface="Arial" panose="020B0604020202020204" pitchFamily="34" charset="0"/>
                <a:cs typeface="Arial" panose="020B0604020202020204" pitchFamily="34" charset="0"/>
              </a:rPr>
              <a:t> Ventas a plazos</a:t>
            </a:r>
          </a:p>
          <a:p>
            <a:pPr marL="0" indent="0">
              <a:buNone/>
            </a:pPr>
            <a:endParaRPr lang="es-CO" sz="18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s-ES" sz="1800" dirty="0" smtClean="0">
                <a:latin typeface="Arial" panose="020B0604020202020204" pitchFamily="34" charset="0"/>
                <a:cs typeface="Arial" panose="020B0604020202020204" pitchFamily="34" charset="0"/>
              </a:rPr>
              <a:t>Actividad de seguros y capitalizaciones.</a:t>
            </a:r>
            <a:r>
              <a:rPr lang="es-CO" sz="1800" dirty="0" smtClean="0">
                <a:latin typeface="Arial" panose="020B0604020202020204" pitchFamily="34" charset="0"/>
                <a:cs typeface="Arial" panose="020B0604020202020204" pitchFamily="34" charset="0"/>
              </a:rPr>
              <a:t> </a:t>
            </a:r>
          </a:p>
          <a:p>
            <a:pPr>
              <a:buFont typeface="Wingdings" panose="05000000000000000000" pitchFamily="2" charset="2"/>
              <a:buChar char="ü"/>
            </a:pPr>
            <a:endParaRPr lang="es-CO" sz="18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s-CO" sz="1800" dirty="0" smtClean="0">
                <a:latin typeface="Arial" panose="020B0604020202020204" pitchFamily="34" charset="0"/>
                <a:cs typeface="Arial" panose="020B0604020202020204" pitchFamily="34" charset="0"/>
              </a:rPr>
              <a:t>Renta Vitalicia y Fiducia mercantil</a:t>
            </a:r>
            <a:endParaRPr lang="es-CO" sz="1800" dirty="0"/>
          </a:p>
        </p:txBody>
      </p:sp>
      <p:sp>
        <p:nvSpPr>
          <p:cNvPr id="8" name="Abrir corchete 7"/>
          <p:cNvSpPr/>
          <p:nvPr/>
        </p:nvSpPr>
        <p:spPr>
          <a:xfrm>
            <a:off x="2153826" y="1628800"/>
            <a:ext cx="504056" cy="4176464"/>
          </a:xfrm>
          <a:prstGeom prst="leftBracket">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s-CO" dirty="0">
              <a:solidFill>
                <a:srgbClr val="000000"/>
              </a:solidFill>
            </a:endParaRPr>
          </a:p>
        </p:txBody>
      </p:sp>
    </p:spTree>
    <p:extLst>
      <p:ext uri="{BB962C8B-B14F-4D97-AF65-F5344CB8AC3E}">
        <p14:creationId xmlns:p14="http://schemas.microsoft.com/office/powerpoint/2010/main" val="235582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erminador"/>
          <p:cNvSpPr/>
          <p:nvPr/>
        </p:nvSpPr>
        <p:spPr>
          <a:xfrm>
            <a:off x="899592" y="332656"/>
            <a:ext cx="6912768" cy="1008112"/>
          </a:xfrm>
          <a:prstGeom prst="flowChartTerminator">
            <a:avLst/>
          </a:prstGeom>
          <a:solidFill>
            <a:srgbClr val="A9EC84"/>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CO" sz="3200" dirty="0" smtClean="0">
                <a:solidFill>
                  <a:schemeClr val="dk1"/>
                </a:solidFill>
                <a:latin typeface="Arial Black" pitchFamily="34" charset="0"/>
              </a:rPr>
              <a:t>HECHO GENERADOR</a:t>
            </a:r>
          </a:p>
        </p:txBody>
      </p:sp>
      <p:sp>
        <p:nvSpPr>
          <p:cNvPr id="8" name="7 Terminador"/>
          <p:cNvSpPr/>
          <p:nvPr/>
        </p:nvSpPr>
        <p:spPr>
          <a:xfrm>
            <a:off x="2051720" y="2420888"/>
            <a:ext cx="4680520" cy="1011602"/>
          </a:xfrm>
          <a:prstGeom prst="flowChartTerminator">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CO" sz="2400" dirty="0" smtClean="0">
                <a:solidFill>
                  <a:schemeClr val="dk1"/>
                </a:solidFill>
                <a:latin typeface="Arial Black" pitchFamily="34" charset="0"/>
              </a:rPr>
              <a:t>Posesión de riqueza a 1 de enero de 2015</a:t>
            </a:r>
          </a:p>
        </p:txBody>
      </p:sp>
      <p:sp>
        <p:nvSpPr>
          <p:cNvPr id="12" name="1 Título"/>
          <p:cNvSpPr>
            <a:spLocks noGrp="1"/>
          </p:cNvSpPr>
          <p:nvPr>
            <p:ph type="ctrTitle"/>
          </p:nvPr>
        </p:nvSpPr>
        <p:spPr>
          <a:xfrm>
            <a:off x="505152" y="5661248"/>
            <a:ext cx="3994840" cy="284542"/>
          </a:xfrm>
        </p:spPr>
        <p:txBody>
          <a:bodyPr anchor="t">
            <a:noAutofit/>
          </a:bodyPr>
          <a:lstStyle/>
          <a:p>
            <a:pPr>
              <a:defRPr/>
            </a:pPr>
            <a:r>
              <a:rPr lang="es-CO" sz="20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Patrimonio Bruto - Pasivos</a:t>
            </a:r>
            <a:endParaRPr lang="es-CO"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Igual que 1"/>
          <p:cNvSpPr/>
          <p:nvPr/>
        </p:nvSpPr>
        <p:spPr>
          <a:xfrm>
            <a:off x="4321576" y="5517232"/>
            <a:ext cx="936104" cy="648072"/>
          </a:xfrm>
          <a:prstGeom prst="mathEqua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8" name="1 Título"/>
          <p:cNvSpPr txBox="1">
            <a:spLocks/>
          </p:cNvSpPr>
          <p:nvPr/>
        </p:nvSpPr>
        <p:spPr>
          <a:xfrm>
            <a:off x="5367296" y="5626989"/>
            <a:ext cx="2301048" cy="394299"/>
          </a:xfrm>
          <a:prstGeom prst="rect">
            <a:avLst/>
          </a:prstGeom>
        </p:spPr>
        <p:txBody>
          <a:bodyPr vert="horz" lIns="91440" tIns="45720" rIns="91440" bIns="45720" rtlCol="0" anchor="t">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defRPr/>
            </a:pPr>
            <a:r>
              <a:rPr lang="es-CO" sz="20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Patrimonio Líquido</a:t>
            </a:r>
            <a:endParaRPr lang="es-CO"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6 Flecha abajo"/>
          <p:cNvSpPr/>
          <p:nvPr/>
        </p:nvSpPr>
        <p:spPr>
          <a:xfrm>
            <a:off x="3851920" y="4008554"/>
            <a:ext cx="1152128" cy="932614"/>
          </a:xfrm>
          <a:prstGeom prst="down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629785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 calcmode="lin" valueType="num">
                                      <p:cBhvr>
                                        <p:cTn id="17" dur="1000" fill="hold"/>
                                        <p:tgtEl>
                                          <p:spTgt spid="19"/>
                                        </p:tgtEl>
                                        <p:attrNameLst>
                                          <p:attrName>style.rotation</p:attrName>
                                        </p:attrNameLst>
                                      </p:cBhvr>
                                      <p:tavLst>
                                        <p:tav tm="0">
                                          <p:val>
                                            <p:fltVal val="90"/>
                                          </p:val>
                                        </p:tav>
                                        <p:tav tm="100000">
                                          <p:val>
                                            <p:fltVal val="0"/>
                                          </p:val>
                                        </p:tav>
                                      </p:tavLst>
                                    </p:anim>
                                    <p:animEffect transition="in" filter="fade">
                                      <p:cBhvr>
                                        <p:cTn id="18" dur="1000"/>
                                        <p:tgtEl>
                                          <p:spTgt spid="1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90"/>
                                          </p:val>
                                        </p:tav>
                                        <p:tav tm="100000">
                                          <p:val>
                                            <p:fltVal val="0"/>
                                          </p:val>
                                        </p:tav>
                                      </p:tavLst>
                                    </p:anim>
                                    <p:animEffect transition="in" filter="fade">
                                      <p:cBhvr>
                                        <p:cTn id="3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2" grpId="0" animBg="1"/>
      <p:bldP spid="18" grpId="0"/>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rrowheads="1"/>
          </p:cNvSpPr>
          <p:nvPr/>
        </p:nvSpPr>
        <p:spPr bwMode="auto">
          <a:xfrm>
            <a:off x="755576" y="1340768"/>
            <a:ext cx="978050" cy="4320480"/>
          </a:xfrm>
          <a:prstGeom prst="hexagon">
            <a:avLst>
              <a:gd name="adj" fmla="val 25000"/>
              <a:gd name="vf" fmla="val 115470"/>
            </a:avLst>
          </a:prstGeom>
          <a:solidFill>
            <a:srgbClr val="92D050"/>
          </a:solidFill>
          <a:ln w="9525">
            <a:miter lim="800000"/>
            <a:headEnd/>
            <a:tailEnd/>
          </a:ln>
          <a:effectLst/>
        </p:spPr>
        <p:txBody>
          <a:bodyPr vert="vert270" wrap="none" anchor="ctr"/>
          <a:lstStyle/>
          <a:p>
            <a:pPr algn="ctr">
              <a:defRPr/>
            </a:pPr>
            <a:endParaRPr lang="es-ES" sz="2800" b="1" dirty="0" smtClean="0">
              <a:solidFill>
                <a:schemeClr val="bg1"/>
              </a:solidFill>
              <a:latin typeface="Arial" charset="0"/>
              <a:cs typeface="Arial" charset="0"/>
            </a:endParaRPr>
          </a:p>
          <a:p>
            <a:pPr algn="ctr">
              <a:defRPr/>
            </a:pPr>
            <a:r>
              <a:rPr lang="es-ES" b="1" dirty="0" smtClean="0">
                <a:solidFill>
                  <a:schemeClr val="bg1"/>
                </a:solidFill>
                <a:latin typeface="Arial" charset="0"/>
                <a:cs typeface="Arial" charset="0"/>
              </a:rPr>
              <a:t>Rentas liquidas especiales </a:t>
            </a:r>
          </a:p>
          <a:p>
            <a:pPr algn="ctr">
              <a:defRPr/>
            </a:pPr>
            <a:r>
              <a:rPr lang="es-ES" b="1" dirty="0" smtClean="0">
                <a:solidFill>
                  <a:schemeClr val="bg1"/>
                </a:solidFill>
                <a:latin typeface="Arial" charset="0"/>
                <a:cs typeface="Arial" charset="0"/>
              </a:rPr>
              <a:t>Por recuperación deducciones</a:t>
            </a:r>
          </a:p>
          <a:p>
            <a:pPr algn="ctr">
              <a:defRPr/>
            </a:pPr>
            <a:endParaRPr lang="es-ES" sz="2800" b="1" dirty="0" smtClean="0">
              <a:solidFill>
                <a:schemeClr val="bg1"/>
              </a:solidFill>
              <a:latin typeface="Arial" charset="0"/>
              <a:cs typeface="Arial" charset="0"/>
            </a:endParaRPr>
          </a:p>
        </p:txBody>
      </p:sp>
      <p:sp>
        <p:nvSpPr>
          <p:cNvPr id="7" name="Marcador de contenido 10"/>
          <p:cNvSpPr txBox="1">
            <a:spLocks/>
          </p:cNvSpPr>
          <p:nvPr/>
        </p:nvSpPr>
        <p:spPr>
          <a:xfrm>
            <a:off x="2483768" y="1052736"/>
            <a:ext cx="6209928" cy="475252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ü"/>
            </a:pPr>
            <a:r>
              <a:rPr lang="es-CO" sz="1800" dirty="0" smtClean="0">
                <a:latin typeface="Arial" panose="020B0604020202020204" pitchFamily="34" charset="0"/>
                <a:cs typeface="Arial" panose="020B0604020202020204" pitchFamily="34" charset="0"/>
              </a:rPr>
              <a:t>Depreciación </a:t>
            </a:r>
          </a:p>
          <a:p>
            <a:pPr marL="0" indent="0">
              <a:buNone/>
            </a:pPr>
            <a:r>
              <a:rPr lang="es-CO" sz="1800" dirty="0" smtClean="0">
                <a:latin typeface="Arial" panose="020B0604020202020204" pitchFamily="34" charset="0"/>
                <a:cs typeface="Arial" panose="020B0604020202020204" pitchFamily="34" charset="0"/>
              </a:rPr>
              <a:t> </a:t>
            </a:r>
          </a:p>
          <a:p>
            <a:pPr>
              <a:buFont typeface="Wingdings" panose="05000000000000000000" pitchFamily="2" charset="2"/>
              <a:buChar char="ü"/>
            </a:pPr>
            <a:r>
              <a:rPr lang="es-CO" sz="1800" dirty="0" smtClean="0">
                <a:latin typeface="Arial" panose="020B0604020202020204" pitchFamily="34" charset="0"/>
                <a:cs typeface="Arial" panose="020B0604020202020204" pitchFamily="34" charset="0"/>
              </a:rPr>
              <a:t> Perdidas de activos fijos</a:t>
            </a:r>
          </a:p>
          <a:p>
            <a:pPr marL="0" indent="0">
              <a:buNone/>
            </a:pPr>
            <a:endParaRPr lang="es-CO" sz="18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s-CO" sz="1800" dirty="0" smtClean="0">
                <a:latin typeface="Arial" panose="020B0604020202020204" pitchFamily="34" charset="0"/>
                <a:cs typeface="Arial" panose="020B0604020202020204" pitchFamily="34" charset="0"/>
              </a:rPr>
              <a:t>Amortización de inversiones</a:t>
            </a:r>
          </a:p>
          <a:p>
            <a:pPr>
              <a:buFont typeface="Wingdings" panose="05000000000000000000" pitchFamily="2" charset="2"/>
              <a:buChar char="ü"/>
            </a:pPr>
            <a:endParaRPr lang="es-CO" sz="18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s-CO" sz="1800" dirty="0" smtClean="0">
                <a:latin typeface="Arial" panose="020B0604020202020204" pitchFamily="34" charset="0"/>
                <a:cs typeface="Arial" panose="020B0604020202020204" pitchFamily="34" charset="0"/>
              </a:rPr>
              <a:t>Deudas de dudoso o difícil cobro</a:t>
            </a:r>
          </a:p>
          <a:p>
            <a:pPr>
              <a:buFont typeface="Wingdings" panose="05000000000000000000" pitchFamily="2" charset="2"/>
              <a:buChar char="ü"/>
            </a:pPr>
            <a:endParaRPr lang="es-CO" sz="18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s-ES" sz="1800" dirty="0" smtClean="0">
                <a:latin typeface="Arial" panose="020B0604020202020204" pitchFamily="34" charset="0"/>
                <a:cs typeface="Arial" panose="020B0604020202020204" pitchFamily="34" charset="0"/>
              </a:rPr>
              <a:t>Deudas perdidas o sin valor</a:t>
            </a:r>
          </a:p>
          <a:p>
            <a:pPr>
              <a:buFont typeface="Wingdings" panose="05000000000000000000" pitchFamily="2" charset="2"/>
              <a:buChar char="ü"/>
            </a:pPr>
            <a:endParaRPr lang="es-CO" sz="18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s-CO" sz="1800" dirty="0" smtClean="0">
                <a:latin typeface="Arial" panose="020B0604020202020204" pitchFamily="34" charset="0"/>
                <a:cs typeface="Arial" panose="020B0604020202020204" pitchFamily="34" charset="0"/>
              </a:rPr>
              <a:t>Pensiones de jubilación o invalidez.</a:t>
            </a:r>
          </a:p>
          <a:p>
            <a:pPr>
              <a:buFont typeface="Wingdings" panose="05000000000000000000" pitchFamily="2" charset="2"/>
              <a:buChar char="ü"/>
            </a:pPr>
            <a:endParaRPr lang="es-CO" sz="18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s-CO" sz="1800" dirty="0" smtClean="0">
                <a:latin typeface="Arial" panose="020B0604020202020204" pitchFamily="34" charset="0"/>
                <a:cs typeface="Arial" panose="020B0604020202020204" pitchFamily="34" charset="0"/>
              </a:rPr>
              <a:t>Perdidas compensadas y modificadas por liquidación oficial de liquidación </a:t>
            </a:r>
            <a:endParaRPr lang="es-CO" sz="1800" dirty="0"/>
          </a:p>
        </p:txBody>
      </p:sp>
      <p:sp>
        <p:nvSpPr>
          <p:cNvPr id="8" name="Abrir corchete 7"/>
          <p:cNvSpPr/>
          <p:nvPr/>
        </p:nvSpPr>
        <p:spPr>
          <a:xfrm>
            <a:off x="2123728" y="692696"/>
            <a:ext cx="456423" cy="5400600"/>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solidFill>
                <a:srgbClr val="000000"/>
              </a:solidFill>
            </a:endParaRPr>
          </a:p>
        </p:txBody>
      </p:sp>
    </p:spTree>
    <p:extLst>
      <p:ext uri="{BB962C8B-B14F-4D97-AF65-F5344CB8AC3E}">
        <p14:creationId xmlns:p14="http://schemas.microsoft.com/office/powerpoint/2010/main" val="1202225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ceso 2"/>
          <p:cNvSpPr/>
          <p:nvPr/>
        </p:nvSpPr>
        <p:spPr>
          <a:xfrm>
            <a:off x="611560" y="188640"/>
            <a:ext cx="7992888" cy="100811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smtClean="0">
                <a:solidFill>
                  <a:schemeClr val="tx1"/>
                </a:solidFill>
              </a:rPr>
              <a:t>OTRAS DEPURACIONES DE LA BASE GRAVABLE CREE</a:t>
            </a:r>
            <a:endParaRPr lang="es-CO" sz="3200" b="1" dirty="0">
              <a:solidFill>
                <a:schemeClr val="tx1"/>
              </a:solidFill>
            </a:endParaRPr>
          </a:p>
        </p:txBody>
      </p:sp>
      <p:sp>
        <p:nvSpPr>
          <p:cNvPr id="4" name="Proceso alternativo 3"/>
          <p:cNvSpPr/>
          <p:nvPr/>
        </p:nvSpPr>
        <p:spPr>
          <a:xfrm rot="-5400000">
            <a:off x="-537304" y="3281720"/>
            <a:ext cx="3198408" cy="612648"/>
          </a:xfrm>
          <a:prstGeom prst="flowChartAlternateProcess">
            <a:avLst/>
          </a:prstGeom>
          <a:solidFill>
            <a:srgbClr val="99FF66"/>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CO" sz="2400" b="1" dirty="0" smtClean="0">
                <a:solidFill>
                  <a:schemeClr val="tx1"/>
                </a:solidFill>
              </a:rPr>
              <a:t>COMPENSACIONES</a:t>
            </a:r>
            <a:endParaRPr lang="es-CO" sz="2400" b="1" dirty="0">
              <a:solidFill>
                <a:schemeClr val="tx1"/>
              </a:solidFill>
            </a:endParaRPr>
          </a:p>
        </p:txBody>
      </p:sp>
      <p:sp>
        <p:nvSpPr>
          <p:cNvPr id="7" name="Abrir llave 6"/>
          <p:cNvSpPr/>
          <p:nvPr/>
        </p:nvSpPr>
        <p:spPr>
          <a:xfrm>
            <a:off x="1979712" y="1742760"/>
            <a:ext cx="659504" cy="3702464"/>
          </a:xfrm>
          <a:prstGeom prst="leftBrace">
            <a:avLst>
              <a:gd name="adj1" fmla="val 0"/>
              <a:gd name="adj2" fmla="val 50000"/>
            </a:avLst>
          </a:prstGeom>
          <a:ln w="57150">
            <a:solidFill>
              <a:srgbClr val="00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8" name="Rectángulo 7"/>
          <p:cNvSpPr/>
          <p:nvPr/>
        </p:nvSpPr>
        <p:spPr>
          <a:xfrm>
            <a:off x="2610098" y="1974710"/>
            <a:ext cx="5317160" cy="3672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CO" sz="2000" dirty="0" smtClean="0">
                <a:solidFill>
                  <a:schemeClr val="tx1"/>
                </a:solidFill>
              </a:rPr>
              <a:t>Perdidas fiscales del impuesto sobre la renta para la Equidad CREE a partir de 2015 se podrán compensar.</a:t>
            </a:r>
          </a:p>
          <a:p>
            <a:endParaRPr lang="es-CO" sz="2000" dirty="0" smtClean="0">
              <a:solidFill>
                <a:schemeClr val="tx1"/>
              </a:solidFill>
            </a:endParaRPr>
          </a:p>
          <a:p>
            <a:endParaRPr lang="es-CO" sz="2000" dirty="0">
              <a:solidFill>
                <a:schemeClr val="tx1"/>
              </a:solidFill>
            </a:endParaRPr>
          </a:p>
          <a:p>
            <a:endParaRPr lang="es-CO" sz="2000" dirty="0" smtClean="0">
              <a:solidFill>
                <a:schemeClr val="tx1"/>
              </a:solidFill>
            </a:endParaRPr>
          </a:p>
          <a:p>
            <a:pPr marL="285750" indent="-285750">
              <a:buFont typeface="Wingdings" panose="05000000000000000000" pitchFamily="2" charset="2"/>
              <a:buChar char="Ø"/>
            </a:pPr>
            <a:r>
              <a:rPr lang="es-CO" sz="2000" dirty="0" smtClean="0">
                <a:solidFill>
                  <a:schemeClr val="tx1"/>
                </a:solidFill>
              </a:rPr>
              <a:t>El exceso de la Base mínima del CREE que se genere a partir del periodo 2015 se podrá compensar con las rentas de los siguientes cinco (5) años reajustado fiscalmente</a:t>
            </a:r>
          </a:p>
          <a:p>
            <a:pPr marL="285750" indent="-285750">
              <a:buFont typeface="Wingdings" panose="05000000000000000000" pitchFamily="2" charset="2"/>
              <a:buChar char="Ø"/>
            </a:pPr>
            <a:endParaRPr lang="es-CO" dirty="0">
              <a:solidFill>
                <a:schemeClr val="tx1"/>
              </a:solidFill>
            </a:endParaRPr>
          </a:p>
        </p:txBody>
      </p:sp>
    </p:spTree>
    <p:extLst>
      <p:ext uri="{BB962C8B-B14F-4D97-AF65-F5344CB8AC3E}">
        <p14:creationId xmlns:p14="http://schemas.microsoft.com/office/powerpoint/2010/main" val="2928952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wipe(down)">
                                      <p:cBhvr>
                                        <p:cTn id="41" dur="580">
                                          <p:stCondLst>
                                            <p:cond delay="0"/>
                                          </p:stCondLst>
                                        </p:cTn>
                                        <p:tgtEl>
                                          <p:spTgt spid="8">
                                            <p:txEl>
                                              <p:pRg st="0" end="0"/>
                                            </p:txEl>
                                          </p:spTgt>
                                        </p:tgtEl>
                                      </p:cBhvr>
                                    </p:animEffect>
                                    <p:anim calcmode="lin" valueType="num">
                                      <p:cBhvr>
                                        <p:cTn id="42"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0" end="0"/>
                                            </p:txEl>
                                          </p:spTgt>
                                        </p:tgtEl>
                                      </p:cBhvr>
                                      <p:to x="100000" y="60000"/>
                                    </p:animScale>
                                    <p:animScale>
                                      <p:cBhvr>
                                        <p:cTn id="48" dur="166" decel="50000">
                                          <p:stCondLst>
                                            <p:cond delay="676"/>
                                          </p:stCondLst>
                                        </p:cTn>
                                        <p:tgtEl>
                                          <p:spTgt spid="8">
                                            <p:txEl>
                                              <p:pRg st="0" end="0"/>
                                            </p:txEl>
                                          </p:spTgt>
                                        </p:tgtEl>
                                      </p:cBhvr>
                                      <p:to x="100000" y="100000"/>
                                    </p:animScale>
                                    <p:animScale>
                                      <p:cBhvr>
                                        <p:cTn id="49" dur="26">
                                          <p:stCondLst>
                                            <p:cond delay="1312"/>
                                          </p:stCondLst>
                                        </p:cTn>
                                        <p:tgtEl>
                                          <p:spTgt spid="8">
                                            <p:txEl>
                                              <p:pRg st="0" end="0"/>
                                            </p:txEl>
                                          </p:spTgt>
                                        </p:tgtEl>
                                      </p:cBhvr>
                                      <p:to x="100000" y="80000"/>
                                    </p:animScale>
                                    <p:animScale>
                                      <p:cBhvr>
                                        <p:cTn id="50" dur="166" decel="50000">
                                          <p:stCondLst>
                                            <p:cond delay="1338"/>
                                          </p:stCondLst>
                                        </p:cTn>
                                        <p:tgtEl>
                                          <p:spTgt spid="8">
                                            <p:txEl>
                                              <p:pRg st="0" end="0"/>
                                            </p:txEl>
                                          </p:spTgt>
                                        </p:tgtEl>
                                      </p:cBhvr>
                                      <p:to x="100000" y="100000"/>
                                    </p:animScale>
                                    <p:animScale>
                                      <p:cBhvr>
                                        <p:cTn id="51" dur="26">
                                          <p:stCondLst>
                                            <p:cond delay="1642"/>
                                          </p:stCondLst>
                                        </p:cTn>
                                        <p:tgtEl>
                                          <p:spTgt spid="8">
                                            <p:txEl>
                                              <p:pRg st="0" end="0"/>
                                            </p:txEl>
                                          </p:spTgt>
                                        </p:tgtEl>
                                      </p:cBhvr>
                                      <p:to x="100000" y="90000"/>
                                    </p:animScale>
                                    <p:animScale>
                                      <p:cBhvr>
                                        <p:cTn id="52" dur="166" decel="50000">
                                          <p:stCondLst>
                                            <p:cond delay="1668"/>
                                          </p:stCondLst>
                                        </p:cTn>
                                        <p:tgtEl>
                                          <p:spTgt spid="8">
                                            <p:txEl>
                                              <p:pRg st="0" end="0"/>
                                            </p:txEl>
                                          </p:spTgt>
                                        </p:tgtEl>
                                      </p:cBhvr>
                                      <p:to x="100000" y="100000"/>
                                    </p:animScale>
                                    <p:animScale>
                                      <p:cBhvr>
                                        <p:cTn id="53" dur="26">
                                          <p:stCondLst>
                                            <p:cond delay="1808"/>
                                          </p:stCondLst>
                                        </p:cTn>
                                        <p:tgtEl>
                                          <p:spTgt spid="8">
                                            <p:txEl>
                                              <p:pRg st="0" end="0"/>
                                            </p:txEl>
                                          </p:spTgt>
                                        </p:tgtEl>
                                      </p:cBhvr>
                                      <p:to x="100000" y="95000"/>
                                    </p:animScale>
                                    <p:animScale>
                                      <p:cBhvr>
                                        <p:cTn id="54" dur="166" decel="50000">
                                          <p:stCondLst>
                                            <p:cond delay="1834"/>
                                          </p:stCondLst>
                                        </p:cTn>
                                        <p:tgtEl>
                                          <p:spTgt spid="8">
                                            <p:txEl>
                                              <p:pRg st="0" end="0"/>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animEffect transition="in" filter="wipe(down)">
                                      <p:cBhvr>
                                        <p:cTn id="59" dur="580">
                                          <p:stCondLst>
                                            <p:cond delay="0"/>
                                          </p:stCondLst>
                                        </p:cTn>
                                        <p:tgtEl>
                                          <p:spTgt spid="8">
                                            <p:txEl>
                                              <p:pRg st="4" end="4"/>
                                            </p:txEl>
                                          </p:spTgt>
                                        </p:tgtEl>
                                      </p:cBhvr>
                                    </p:animEffect>
                                    <p:anim calcmode="lin" valueType="num">
                                      <p:cBhvr>
                                        <p:cTn id="60" dur="1822" tmFilter="0,0; 0.14,0.36; 0.43,0.73; 0.71,0.91; 1.0,1.0">
                                          <p:stCondLst>
                                            <p:cond delay="0"/>
                                          </p:stCondLst>
                                        </p:cTn>
                                        <p:tgtEl>
                                          <p:spTgt spid="8">
                                            <p:txEl>
                                              <p:pRg st="4" end="4"/>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8">
                                            <p:txEl>
                                              <p:pRg st="4" end="4"/>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8">
                                            <p:txEl>
                                              <p:pRg st="4" end="4"/>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8">
                                            <p:txEl>
                                              <p:pRg st="4" end="4"/>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8">
                                            <p:txEl>
                                              <p:pRg st="4" end="4"/>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8">
                                            <p:txEl>
                                              <p:pRg st="4" end="4"/>
                                            </p:txEl>
                                          </p:spTgt>
                                        </p:tgtEl>
                                      </p:cBhvr>
                                      <p:to x="100000" y="60000"/>
                                    </p:animScale>
                                    <p:animScale>
                                      <p:cBhvr>
                                        <p:cTn id="66" dur="166" decel="50000">
                                          <p:stCondLst>
                                            <p:cond delay="676"/>
                                          </p:stCondLst>
                                        </p:cTn>
                                        <p:tgtEl>
                                          <p:spTgt spid="8">
                                            <p:txEl>
                                              <p:pRg st="4" end="4"/>
                                            </p:txEl>
                                          </p:spTgt>
                                        </p:tgtEl>
                                      </p:cBhvr>
                                      <p:to x="100000" y="100000"/>
                                    </p:animScale>
                                    <p:animScale>
                                      <p:cBhvr>
                                        <p:cTn id="67" dur="26">
                                          <p:stCondLst>
                                            <p:cond delay="1312"/>
                                          </p:stCondLst>
                                        </p:cTn>
                                        <p:tgtEl>
                                          <p:spTgt spid="8">
                                            <p:txEl>
                                              <p:pRg st="4" end="4"/>
                                            </p:txEl>
                                          </p:spTgt>
                                        </p:tgtEl>
                                      </p:cBhvr>
                                      <p:to x="100000" y="80000"/>
                                    </p:animScale>
                                    <p:animScale>
                                      <p:cBhvr>
                                        <p:cTn id="68" dur="166" decel="50000">
                                          <p:stCondLst>
                                            <p:cond delay="1338"/>
                                          </p:stCondLst>
                                        </p:cTn>
                                        <p:tgtEl>
                                          <p:spTgt spid="8">
                                            <p:txEl>
                                              <p:pRg st="4" end="4"/>
                                            </p:txEl>
                                          </p:spTgt>
                                        </p:tgtEl>
                                      </p:cBhvr>
                                      <p:to x="100000" y="100000"/>
                                    </p:animScale>
                                    <p:animScale>
                                      <p:cBhvr>
                                        <p:cTn id="69" dur="26">
                                          <p:stCondLst>
                                            <p:cond delay="1642"/>
                                          </p:stCondLst>
                                        </p:cTn>
                                        <p:tgtEl>
                                          <p:spTgt spid="8">
                                            <p:txEl>
                                              <p:pRg st="4" end="4"/>
                                            </p:txEl>
                                          </p:spTgt>
                                        </p:tgtEl>
                                      </p:cBhvr>
                                      <p:to x="100000" y="90000"/>
                                    </p:animScale>
                                    <p:animScale>
                                      <p:cBhvr>
                                        <p:cTn id="70" dur="166" decel="50000">
                                          <p:stCondLst>
                                            <p:cond delay="1668"/>
                                          </p:stCondLst>
                                        </p:cTn>
                                        <p:tgtEl>
                                          <p:spTgt spid="8">
                                            <p:txEl>
                                              <p:pRg st="4" end="4"/>
                                            </p:txEl>
                                          </p:spTgt>
                                        </p:tgtEl>
                                      </p:cBhvr>
                                      <p:to x="100000" y="100000"/>
                                    </p:animScale>
                                    <p:animScale>
                                      <p:cBhvr>
                                        <p:cTn id="71" dur="26">
                                          <p:stCondLst>
                                            <p:cond delay="1808"/>
                                          </p:stCondLst>
                                        </p:cTn>
                                        <p:tgtEl>
                                          <p:spTgt spid="8">
                                            <p:txEl>
                                              <p:pRg st="4" end="4"/>
                                            </p:txEl>
                                          </p:spTgt>
                                        </p:tgtEl>
                                      </p:cBhvr>
                                      <p:to x="100000" y="95000"/>
                                    </p:animScale>
                                    <p:animScale>
                                      <p:cBhvr>
                                        <p:cTn id="72" dur="166" decel="50000">
                                          <p:stCondLst>
                                            <p:cond delay="1834"/>
                                          </p:stCondLst>
                                        </p:cTn>
                                        <p:tgtEl>
                                          <p:spTgt spid="8">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20613" y="332656"/>
            <a:ext cx="680475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smtClean="0">
                <a:solidFill>
                  <a:schemeClr val="tx1"/>
                </a:solidFill>
                <a:latin typeface="Arial" panose="020B0604020202020204" pitchFamily="34" charset="0"/>
                <a:cs typeface="Arial" panose="020B0604020202020204" pitchFamily="34" charset="0"/>
              </a:rPr>
              <a:t>Prohibición en el impuesto sobre la renta para la equidad “CREE”</a:t>
            </a:r>
            <a:endParaRPr lang="es-CO" sz="2800" b="1" dirty="0">
              <a:solidFill>
                <a:schemeClr val="tx1"/>
              </a:solidFill>
              <a:latin typeface="Arial" panose="020B0604020202020204" pitchFamily="34" charset="0"/>
              <a:cs typeface="Arial" panose="020B0604020202020204" pitchFamily="34" charset="0"/>
            </a:endParaRPr>
          </a:p>
        </p:txBody>
      </p:sp>
      <p:sp>
        <p:nvSpPr>
          <p:cNvPr id="5" name="Proceso 4"/>
          <p:cNvSpPr/>
          <p:nvPr/>
        </p:nvSpPr>
        <p:spPr>
          <a:xfrm>
            <a:off x="1534659" y="3212976"/>
            <a:ext cx="5976664" cy="2232248"/>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CO" dirty="0">
                <a:solidFill>
                  <a:schemeClr val="tx1"/>
                </a:solidFill>
                <a:latin typeface="Arial" panose="020B0604020202020204" pitchFamily="34" charset="0"/>
                <a:cs typeface="Arial" panose="020B0604020202020204" pitchFamily="34" charset="0"/>
              </a:rPr>
              <a:t>En ningún caso el CREE, ni su sobretasa podrá ser compensada con saldos a favor por concepto de otros impuestos que hallan sido liquidados en la declaraciones Tributarias. Del mismo modo los saldos a favor que se liquiden en las declaraciones del CREE y su sobretasa, no podrán compensarse con deudas por concepto de otros tributos</a:t>
            </a:r>
            <a:endParaRPr lang="es-CO" dirty="0">
              <a:ln>
                <a:solidFill>
                  <a:schemeClr val="bg1"/>
                </a:solidFill>
              </a:ln>
              <a:latin typeface="Arial" panose="020B0604020202020204" pitchFamily="34" charset="0"/>
              <a:cs typeface="Arial" panose="020B0604020202020204" pitchFamily="34" charset="0"/>
            </a:endParaRPr>
          </a:p>
        </p:txBody>
      </p:sp>
      <p:pic>
        <p:nvPicPr>
          <p:cNvPr id="4100" name="Picture 4" descr="Flecha animad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247056"/>
            <a:ext cx="790049" cy="167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894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1475656" y="1628800"/>
            <a:ext cx="6048672" cy="3528392"/>
          </a:xfrm>
          <a:prstGeom prst="roundRect">
            <a:avLst/>
          </a:prstGeom>
          <a:solidFill>
            <a:srgbClr val="CCFFCC"/>
          </a:solidFill>
          <a:ln>
            <a:solidFill>
              <a:schemeClr val="bg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dirty="0">
                <a:solidFill>
                  <a:srgbClr val="000000"/>
                </a:solidFill>
                <a:latin typeface="Arial" panose="020B0604020202020204" pitchFamily="34" charset="0"/>
                <a:cs typeface="Arial" panose="020B0604020202020204" pitchFamily="34" charset="0"/>
              </a:rPr>
              <a:t>Se mantiene la temporalidad del 1% hasta el año 2015 tal como lo estableció la Ley </a:t>
            </a:r>
            <a:r>
              <a:rPr lang="es-CO" sz="2800" dirty="0" smtClean="0">
                <a:solidFill>
                  <a:srgbClr val="000000"/>
                </a:solidFill>
                <a:latin typeface="Arial" panose="020B0604020202020204" pitchFamily="34" charset="0"/>
                <a:cs typeface="Arial" panose="020B0604020202020204" pitchFamily="34" charset="0"/>
              </a:rPr>
              <a:t>1607 </a:t>
            </a:r>
            <a:r>
              <a:rPr lang="es-CO" sz="2800" dirty="0">
                <a:solidFill>
                  <a:srgbClr val="000000"/>
                </a:solidFill>
                <a:latin typeface="Arial" panose="020B0604020202020204" pitchFamily="34" charset="0"/>
                <a:cs typeface="Arial" panose="020B0604020202020204" pitchFamily="34" charset="0"/>
              </a:rPr>
              <a:t>de 2012 (8%+1%=9%) y a partir del 2016 se vuelve permanente, es decir, pasa a una tarifa plena del 9</a:t>
            </a:r>
            <a:r>
              <a:rPr lang="es-CO" sz="2800" dirty="0" smtClean="0">
                <a:solidFill>
                  <a:srgbClr val="000000"/>
                </a:solidFill>
                <a:latin typeface="Arial" panose="020B0604020202020204" pitchFamily="34" charset="0"/>
                <a:cs typeface="Arial" panose="020B0604020202020204" pitchFamily="34" charset="0"/>
              </a:rPr>
              <a:t>%.</a:t>
            </a:r>
            <a:endParaRPr lang="es-CO"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4225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616209384"/>
              </p:ext>
            </p:extLst>
          </p:nvPr>
        </p:nvGraphicFramePr>
        <p:xfrm>
          <a:off x="899592" y="836712"/>
          <a:ext cx="7704856" cy="2242185"/>
        </p:xfrm>
        <a:graphic>
          <a:graphicData uri="http://schemas.openxmlformats.org/drawingml/2006/table">
            <a:tbl>
              <a:tblPr>
                <a:tableStyleId>{5C22544A-7EE6-4342-B048-85BDC9FD1C3A}</a:tableStyleId>
              </a:tblPr>
              <a:tblGrid>
                <a:gridCol w="1501794"/>
                <a:gridCol w="1410381"/>
                <a:gridCol w="1567089"/>
                <a:gridCol w="3225592"/>
              </a:tblGrid>
              <a:tr h="200025">
                <a:tc gridSpan="4">
                  <a:txBody>
                    <a:bodyPr/>
                    <a:lstStyle/>
                    <a:p>
                      <a:pPr algn="ctr" fontAlgn="b"/>
                      <a:r>
                        <a:rPr lang="es-CO" sz="1600" b="1" u="none" strike="noStrike" dirty="0">
                          <a:effectLst/>
                          <a:latin typeface="Arial" panose="020B0604020202020204" pitchFamily="34" charset="0"/>
                          <a:cs typeface="Arial" panose="020B0604020202020204" pitchFamily="34" charset="0"/>
                        </a:rPr>
                        <a:t>TABLA SOBRETASA IMPUESTO SOBRE LA RENTA PARA LA EQUIDAD - CREE AÑO 2015</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200025">
                <a:tc gridSpan="2">
                  <a:txBody>
                    <a:bodyPr/>
                    <a:lstStyle/>
                    <a:p>
                      <a:pPr algn="ctr" fontAlgn="b"/>
                      <a:r>
                        <a:rPr lang="es-CO" sz="1600" b="1" u="none" strike="noStrike" dirty="0">
                          <a:effectLst/>
                          <a:latin typeface="Arial" panose="020B0604020202020204" pitchFamily="34" charset="0"/>
                          <a:cs typeface="Arial" panose="020B0604020202020204" pitchFamily="34" charset="0"/>
                        </a:rPr>
                        <a:t>RANGOS DE </a:t>
                      </a:r>
                      <a:r>
                        <a:rPr lang="es-CO" sz="1600" b="1" u="none" strike="noStrike" dirty="0" smtClean="0">
                          <a:effectLst/>
                          <a:latin typeface="Arial" panose="020B0604020202020204" pitchFamily="34" charset="0"/>
                          <a:cs typeface="Arial" panose="020B0604020202020204" pitchFamily="34" charset="0"/>
                        </a:rPr>
                        <a:t>BASE</a:t>
                      </a:r>
                      <a:r>
                        <a:rPr lang="es-CO" sz="1600" b="1" u="none" strike="noStrike" baseline="0" dirty="0" smtClean="0">
                          <a:effectLst/>
                          <a:latin typeface="Arial" panose="020B0604020202020204" pitchFamily="34" charset="0"/>
                          <a:cs typeface="Arial" panose="020B0604020202020204" pitchFamily="34" charset="0"/>
                        </a:rPr>
                        <a:t> </a:t>
                      </a:r>
                      <a:r>
                        <a:rPr lang="es-CO" sz="1600" b="1" u="none" strike="noStrike" dirty="0" smtClean="0">
                          <a:effectLst/>
                          <a:latin typeface="Arial" panose="020B0604020202020204" pitchFamily="34" charset="0"/>
                          <a:cs typeface="Arial" panose="020B0604020202020204" pitchFamily="34" charset="0"/>
                        </a:rPr>
                        <a:t>GRAVABLE </a:t>
                      </a:r>
                      <a:r>
                        <a:rPr lang="es-CO" sz="1600" b="1" u="none" strike="noStrike" dirty="0">
                          <a:effectLst/>
                          <a:latin typeface="Arial" panose="020B0604020202020204" pitchFamily="34" charset="0"/>
                          <a:cs typeface="Arial" panose="020B0604020202020204" pitchFamily="34" charset="0"/>
                        </a:rPr>
                        <a:t>$</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s-CO"/>
                    </a:p>
                  </a:txBody>
                  <a:tcPr/>
                </a:tc>
                <a:tc rowSpan="2">
                  <a:txBody>
                    <a:bodyPr/>
                    <a:lstStyle/>
                    <a:p>
                      <a:pPr algn="ctr" fontAlgn="b"/>
                      <a:r>
                        <a:rPr lang="es-CO" sz="1600" b="1" u="none" strike="noStrike" dirty="0">
                          <a:effectLst/>
                          <a:latin typeface="Arial" panose="020B0604020202020204" pitchFamily="34" charset="0"/>
                          <a:cs typeface="Arial" panose="020B0604020202020204" pitchFamily="34" charset="0"/>
                        </a:rPr>
                        <a:t>TARIFA MARGINAL</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algn="ctr" fontAlgn="b"/>
                      <a:r>
                        <a:rPr lang="es-CO" sz="1600" b="1" u="none" strike="noStrike" dirty="0">
                          <a:effectLst/>
                          <a:latin typeface="Arial" panose="020B0604020202020204" pitchFamily="34" charset="0"/>
                          <a:cs typeface="Arial" panose="020B0604020202020204" pitchFamily="34" charset="0"/>
                        </a:rPr>
                        <a:t>IMPUESTO</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200025">
                <a:tc>
                  <a:txBody>
                    <a:bodyPr/>
                    <a:lstStyle/>
                    <a:p>
                      <a:pPr algn="ctr" fontAlgn="b"/>
                      <a:r>
                        <a:rPr lang="es-CO" sz="1600" b="1" u="none" strike="noStrike" dirty="0">
                          <a:effectLst/>
                          <a:latin typeface="Arial" panose="020B0604020202020204" pitchFamily="34" charset="0"/>
                          <a:cs typeface="Arial" panose="020B0604020202020204" pitchFamily="34" charset="0"/>
                        </a:rPr>
                        <a:t>Limite inferior</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b="1" u="none" strike="noStrike" dirty="0">
                          <a:effectLst/>
                          <a:latin typeface="Arial" panose="020B0604020202020204" pitchFamily="34" charset="0"/>
                          <a:cs typeface="Arial" panose="020B0604020202020204" pitchFamily="34" charset="0"/>
                        </a:rPr>
                        <a:t>Limite superior</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s-CO"/>
                    </a:p>
                  </a:txBody>
                  <a:tcPr/>
                </a:tc>
                <a:tc vMerge="1">
                  <a:txBody>
                    <a:bodyPr/>
                    <a:lstStyle/>
                    <a:p>
                      <a:endParaRPr lang="es-CO"/>
                    </a:p>
                  </a:txBody>
                  <a:tcPr/>
                </a:tc>
              </a:tr>
              <a:tr h="190500">
                <a:tc>
                  <a:txBody>
                    <a:bodyPr/>
                    <a:lstStyle/>
                    <a:p>
                      <a:pPr algn="ctr" fontAlgn="b"/>
                      <a:r>
                        <a:rPr lang="es-CO" sz="1600" u="none" strike="noStrike">
                          <a:effectLst/>
                          <a:latin typeface="Arial" panose="020B0604020202020204" pitchFamily="34" charset="0"/>
                          <a:cs typeface="Arial" panose="020B0604020202020204" pitchFamily="34" charset="0"/>
                        </a:rPr>
                        <a:t>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&lt;800.000.000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(Base gravable) *  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200025">
                <a:tc>
                  <a:txBody>
                    <a:bodyPr/>
                    <a:lstStyle/>
                    <a:p>
                      <a:pPr algn="ctr" fontAlgn="b"/>
                      <a:r>
                        <a:rPr lang="es-CO" sz="1600" u="none" strike="noStrike">
                          <a:effectLst/>
                          <a:latin typeface="Arial" panose="020B0604020202020204" pitchFamily="34" charset="0"/>
                          <a:cs typeface="Arial" panose="020B0604020202020204" pitchFamily="34" charset="0"/>
                        </a:rPr>
                        <a:t>&gt;=800.000.000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En adelante</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5,0%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(Base gravable - $800.000.000) * 5,0%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bl>
          </a:graphicData>
        </a:graphic>
      </p:graphicFrame>
      <p:sp>
        <p:nvSpPr>
          <p:cNvPr id="4" name="Rectángulo 3"/>
          <p:cNvSpPr/>
          <p:nvPr/>
        </p:nvSpPr>
        <p:spPr>
          <a:xfrm>
            <a:off x="1259632" y="44624"/>
            <a:ext cx="669674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smtClean="0">
                <a:solidFill>
                  <a:schemeClr val="tx1"/>
                </a:solidFill>
              </a:rPr>
              <a:t>Sobretasa al impuesto - CREE</a:t>
            </a:r>
            <a:endParaRPr lang="es-CO" sz="3200" b="1" dirty="0">
              <a:solidFill>
                <a:schemeClr val="tx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43691080"/>
              </p:ext>
            </p:extLst>
          </p:nvPr>
        </p:nvGraphicFramePr>
        <p:xfrm>
          <a:off x="899591" y="3779103"/>
          <a:ext cx="7776865" cy="2242185"/>
        </p:xfrm>
        <a:graphic>
          <a:graphicData uri="http://schemas.openxmlformats.org/drawingml/2006/table">
            <a:tbl>
              <a:tblPr>
                <a:tableStyleId>{5C22544A-7EE6-4342-B048-85BDC9FD1C3A}</a:tableStyleId>
              </a:tblPr>
              <a:tblGrid>
                <a:gridCol w="1515829"/>
                <a:gridCol w="1423562"/>
                <a:gridCol w="1581735"/>
                <a:gridCol w="3255739"/>
              </a:tblGrid>
              <a:tr h="200025">
                <a:tc gridSpan="4">
                  <a:txBody>
                    <a:bodyPr/>
                    <a:lstStyle/>
                    <a:p>
                      <a:pPr algn="ctr" fontAlgn="b"/>
                      <a:r>
                        <a:rPr lang="es-CO" sz="1600" b="1" u="none" strike="noStrike" dirty="0">
                          <a:effectLst/>
                          <a:latin typeface="Arial" panose="020B0604020202020204" pitchFamily="34" charset="0"/>
                          <a:cs typeface="Arial" panose="020B0604020202020204" pitchFamily="34" charset="0"/>
                        </a:rPr>
                        <a:t>TABLA SOBRETASA IMPUESTO SOBRE LA RENTA PARA LA EQUIDAD - CREE AÑO 2016</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200025">
                <a:tc gridSpan="2">
                  <a:txBody>
                    <a:bodyPr/>
                    <a:lstStyle/>
                    <a:p>
                      <a:pPr algn="ctr" fontAlgn="b"/>
                      <a:r>
                        <a:rPr lang="es-CO" sz="1600" b="1" u="none" strike="noStrike" dirty="0">
                          <a:effectLst/>
                          <a:latin typeface="Arial" panose="020B0604020202020204" pitchFamily="34" charset="0"/>
                          <a:cs typeface="Arial" panose="020B0604020202020204" pitchFamily="34" charset="0"/>
                        </a:rPr>
                        <a:t>RANGOS DE BASE GRAVABLE $</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s-CO"/>
                    </a:p>
                  </a:txBody>
                  <a:tcPr/>
                </a:tc>
                <a:tc rowSpan="2">
                  <a:txBody>
                    <a:bodyPr/>
                    <a:lstStyle/>
                    <a:p>
                      <a:pPr algn="ctr" fontAlgn="b"/>
                      <a:r>
                        <a:rPr lang="es-CO" sz="1600" b="1" u="none" strike="noStrike" dirty="0">
                          <a:effectLst/>
                          <a:latin typeface="Arial" panose="020B0604020202020204" pitchFamily="34" charset="0"/>
                          <a:cs typeface="Arial" panose="020B0604020202020204" pitchFamily="34" charset="0"/>
                        </a:rPr>
                        <a:t>TARIFA MARGINAL</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algn="ctr" fontAlgn="b"/>
                      <a:r>
                        <a:rPr lang="es-CO" sz="1600" b="1" u="none" strike="noStrike" dirty="0">
                          <a:effectLst/>
                          <a:latin typeface="Arial" panose="020B0604020202020204" pitchFamily="34" charset="0"/>
                          <a:cs typeface="Arial" panose="020B0604020202020204" pitchFamily="34" charset="0"/>
                        </a:rPr>
                        <a:t>IMPUESTO</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200025">
                <a:tc>
                  <a:txBody>
                    <a:bodyPr/>
                    <a:lstStyle/>
                    <a:p>
                      <a:pPr algn="ctr" fontAlgn="b"/>
                      <a:r>
                        <a:rPr lang="es-CO" sz="1600" b="1" u="none" strike="noStrike" dirty="0">
                          <a:effectLst/>
                          <a:latin typeface="Arial" panose="020B0604020202020204" pitchFamily="34" charset="0"/>
                          <a:cs typeface="Arial" panose="020B0604020202020204" pitchFamily="34" charset="0"/>
                        </a:rPr>
                        <a:t>Limite inferior</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b="1" u="none" strike="noStrike" dirty="0">
                          <a:effectLst/>
                          <a:latin typeface="Arial" panose="020B0604020202020204" pitchFamily="34" charset="0"/>
                          <a:cs typeface="Arial" panose="020B0604020202020204" pitchFamily="34" charset="0"/>
                        </a:rPr>
                        <a:t>Limite superior</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s-CO"/>
                    </a:p>
                  </a:txBody>
                  <a:tcPr/>
                </a:tc>
                <a:tc vMerge="1">
                  <a:txBody>
                    <a:bodyPr/>
                    <a:lstStyle/>
                    <a:p>
                      <a:endParaRPr lang="es-CO"/>
                    </a:p>
                  </a:txBody>
                  <a:tcPr/>
                </a:tc>
              </a:tr>
              <a:tr h="190500">
                <a:tc>
                  <a:txBody>
                    <a:bodyPr/>
                    <a:lstStyle/>
                    <a:p>
                      <a:pPr algn="ctr" fontAlgn="b"/>
                      <a:r>
                        <a:rPr lang="es-CO" sz="1600" b="1" u="none" strike="noStrike" dirty="0">
                          <a:effectLst/>
                          <a:latin typeface="Arial" panose="020B0604020202020204" pitchFamily="34" charset="0"/>
                          <a:cs typeface="Arial" panose="020B0604020202020204" pitchFamily="34" charset="0"/>
                        </a:rPr>
                        <a:t>0</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b="1" u="none" strike="noStrike" dirty="0">
                          <a:effectLst/>
                          <a:latin typeface="Arial" panose="020B0604020202020204" pitchFamily="34" charset="0"/>
                          <a:cs typeface="Arial" panose="020B0604020202020204" pitchFamily="34" charset="0"/>
                        </a:rPr>
                        <a:t>&lt;800.000.000</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(Base gravable) *  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200025">
                <a:tc>
                  <a:txBody>
                    <a:bodyPr/>
                    <a:lstStyle/>
                    <a:p>
                      <a:pPr algn="ctr" fontAlgn="b"/>
                      <a:r>
                        <a:rPr lang="es-CO" sz="1600" u="none" strike="noStrike">
                          <a:effectLst/>
                          <a:latin typeface="Arial" panose="020B0604020202020204" pitchFamily="34" charset="0"/>
                          <a:cs typeface="Arial" panose="020B0604020202020204" pitchFamily="34" charset="0"/>
                        </a:rPr>
                        <a:t>&gt;=800.000.000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En adelante</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6,0%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(Base gravable - $800.000.000) * 6,0%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bl>
          </a:graphicData>
        </a:graphic>
      </p:graphicFrame>
    </p:spTree>
    <p:extLst>
      <p:ext uri="{BB962C8B-B14F-4D97-AF65-F5344CB8AC3E}">
        <p14:creationId xmlns:p14="http://schemas.microsoft.com/office/powerpoint/2010/main" val="3988497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935259400"/>
              </p:ext>
            </p:extLst>
          </p:nvPr>
        </p:nvGraphicFramePr>
        <p:xfrm>
          <a:off x="755576" y="854591"/>
          <a:ext cx="8208911" cy="1998345"/>
        </p:xfrm>
        <a:graphic>
          <a:graphicData uri="http://schemas.openxmlformats.org/drawingml/2006/table">
            <a:tbl>
              <a:tblPr>
                <a:tableStyleId>{5C22544A-7EE6-4342-B048-85BDC9FD1C3A}</a:tableStyleId>
              </a:tblPr>
              <a:tblGrid>
                <a:gridCol w="1600041"/>
                <a:gridCol w="1502649"/>
                <a:gridCol w="1669609"/>
                <a:gridCol w="3436612"/>
              </a:tblGrid>
              <a:tr h="200025">
                <a:tc gridSpan="4">
                  <a:txBody>
                    <a:bodyPr/>
                    <a:lstStyle/>
                    <a:p>
                      <a:pPr algn="ctr" fontAlgn="b"/>
                      <a:r>
                        <a:rPr lang="es-CO" sz="1600" b="1" u="none" strike="noStrike" dirty="0" smtClean="0">
                          <a:effectLst/>
                          <a:latin typeface="Arial" panose="020B0604020202020204" pitchFamily="34" charset="0"/>
                          <a:cs typeface="Arial" panose="020B0604020202020204" pitchFamily="34" charset="0"/>
                        </a:rPr>
                        <a:t>TABLA SOBRETASA IMPUESTO SOBRE LA RENTA PARA LA EQUIDAD - CREE AÑO 2017</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200025">
                <a:tc gridSpan="2">
                  <a:txBody>
                    <a:bodyPr/>
                    <a:lstStyle/>
                    <a:p>
                      <a:pPr algn="ctr" fontAlgn="b"/>
                      <a:r>
                        <a:rPr lang="es-CO" sz="1600" b="1" u="none" strike="noStrike">
                          <a:effectLst/>
                          <a:latin typeface="Arial" panose="020B0604020202020204" pitchFamily="34" charset="0"/>
                          <a:cs typeface="Arial" panose="020B0604020202020204" pitchFamily="34" charset="0"/>
                        </a:rPr>
                        <a:t>RANGOS DE BASE GRAVABLE $</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s-CO"/>
                    </a:p>
                  </a:txBody>
                  <a:tcPr/>
                </a:tc>
                <a:tc rowSpan="2">
                  <a:txBody>
                    <a:bodyPr/>
                    <a:lstStyle/>
                    <a:p>
                      <a:pPr algn="ctr" fontAlgn="b"/>
                      <a:r>
                        <a:rPr lang="es-CO" sz="1600" b="1" u="none" strike="noStrike">
                          <a:effectLst/>
                          <a:latin typeface="Arial" panose="020B0604020202020204" pitchFamily="34" charset="0"/>
                          <a:cs typeface="Arial" panose="020B0604020202020204" pitchFamily="34" charset="0"/>
                        </a:rPr>
                        <a:t>TARIFA MARGINAL</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algn="ctr" fontAlgn="b"/>
                      <a:r>
                        <a:rPr lang="es-CO" sz="1600" b="1" u="none" strike="noStrike" dirty="0">
                          <a:effectLst/>
                          <a:latin typeface="Arial" panose="020B0604020202020204" pitchFamily="34" charset="0"/>
                          <a:cs typeface="Arial" panose="020B0604020202020204" pitchFamily="34" charset="0"/>
                        </a:rPr>
                        <a:t>IMPUESTO</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200025">
                <a:tc>
                  <a:txBody>
                    <a:bodyPr/>
                    <a:lstStyle/>
                    <a:p>
                      <a:pPr algn="ctr" fontAlgn="b"/>
                      <a:r>
                        <a:rPr lang="es-CO" sz="1600" b="1" u="none" strike="noStrike" dirty="0">
                          <a:effectLst/>
                          <a:latin typeface="Arial" panose="020B0604020202020204" pitchFamily="34" charset="0"/>
                          <a:cs typeface="Arial" panose="020B0604020202020204" pitchFamily="34" charset="0"/>
                        </a:rPr>
                        <a:t>Limite inferior</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b="1" u="none" strike="noStrike" dirty="0">
                          <a:effectLst/>
                          <a:latin typeface="Arial" panose="020B0604020202020204" pitchFamily="34" charset="0"/>
                          <a:cs typeface="Arial" panose="020B0604020202020204" pitchFamily="34" charset="0"/>
                        </a:rPr>
                        <a:t>Limite superior</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s-CO"/>
                    </a:p>
                  </a:txBody>
                  <a:tcPr/>
                </a:tc>
                <a:tc vMerge="1">
                  <a:txBody>
                    <a:bodyPr/>
                    <a:lstStyle/>
                    <a:p>
                      <a:endParaRPr lang="es-CO"/>
                    </a:p>
                  </a:txBody>
                  <a:tcPr/>
                </a:tc>
              </a:tr>
              <a:tr h="190500">
                <a:tc>
                  <a:txBody>
                    <a:bodyPr/>
                    <a:lstStyle/>
                    <a:p>
                      <a:pPr algn="ctr" fontAlgn="b"/>
                      <a:r>
                        <a:rPr lang="es-CO" sz="1600" u="none" strike="noStrike">
                          <a:effectLst/>
                          <a:latin typeface="Arial" panose="020B0604020202020204" pitchFamily="34" charset="0"/>
                          <a:cs typeface="Arial" panose="020B0604020202020204" pitchFamily="34" charset="0"/>
                        </a:rPr>
                        <a:t>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&lt;800.000.000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(Base gravable) *  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200025">
                <a:tc>
                  <a:txBody>
                    <a:bodyPr/>
                    <a:lstStyle/>
                    <a:p>
                      <a:pPr algn="ctr" fontAlgn="b"/>
                      <a:r>
                        <a:rPr lang="es-CO" sz="1600" u="none" strike="noStrike" dirty="0">
                          <a:effectLst/>
                          <a:latin typeface="Arial" panose="020B0604020202020204" pitchFamily="34" charset="0"/>
                          <a:cs typeface="Arial" panose="020B0604020202020204" pitchFamily="34" charset="0"/>
                        </a:rPr>
                        <a:t>&gt;=800.000.000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En adelante</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8,0%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(Base gravable - $800.000.000) * 8,0%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060449665"/>
              </p:ext>
            </p:extLst>
          </p:nvPr>
        </p:nvGraphicFramePr>
        <p:xfrm>
          <a:off x="755575" y="3518520"/>
          <a:ext cx="8208913" cy="1998345"/>
        </p:xfrm>
        <a:graphic>
          <a:graphicData uri="http://schemas.openxmlformats.org/drawingml/2006/table">
            <a:tbl>
              <a:tblPr>
                <a:tableStyleId>{5C22544A-7EE6-4342-B048-85BDC9FD1C3A}</a:tableStyleId>
              </a:tblPr>
              <a:tblGrid>
                <a:gridCol w="1600042"/>
                <a:gridCol w="1502649"/>
                <a:gridCol w="1669609"/>
                <a:gridCol w="3436613"/>
              </a:tblGrid>
              <a:tr h="200025">
                <a:tc gridSpan="4">
                  <a:txBody>
                    <a:bodyPr/>
                    <a:lstStyle/>
                    <a:p>
                      <a:pPr algn="ctr" fontAlgn="b"/>
                      <a:r>
                        <a:rPr lang="es-CO" sz="1600" b="1" u="none" strike="noStrike" dirty="0">
                          <a:effectLst/>
                          <a:latin typeface="Arial" panose="020B0604020202020204" pitchFamily="34" charset="0"/>
                          <a:cs typeface="Arial" panose="020B0604020202020204" pitchFamily="34" charset="0"/>
                        </a:rPr>
                        <a:t>TABLA SOBRETASA IMPUESTO SOBRE LA RENTA PARA LA EQUIDAD - CREE AÑO 2018</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200025">
                <a:tc gridSpan="2">
                  <a:txBody>
                    <a:bodyPr/>
                    <a:lstStyle/>
                    <a:p>
                      <a:pPr algn="ctr" fontAlgn="b"/>
                      <a:r>
                        <a:rPr lang="es-CO" sz="1600" b="1" u="none" strike="noStrike">
                          <a:effectLst/>
                          <a:latin typeface="Arial" panose="020B0604020202020204" pitchFamily="34" charset="0"/>
                          <a:cs typeface="Arial" panose="020B0604020202020204" pitchFamily="34" charset="0"/>
                        </a:rPr>
                        <a:t>RANGOS DE BASE GRAVABLE $</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s-CO"/>
                    </a:p>
                  </a:txBody>
                  <a:tcPr/>
                </a:tc>
                <a:tc rowSpan="2">
                  <a:txBody>
                    <a:bodyPr/>
                    <a:lstStyle/>
                    <a:p>
                      <a:pPr algn="ctr" fontAlgn="b"/>
                      <a:r>
                        <a:rPr lang="es-CO" sz="1600" b="1" u="none" strike="noStrike">
                          <a:effectLst/>
                          <a:latin typeface="Arial" panose="020B0604020202020204" pitchFamily="34" charset="0"/>
                          <a:cs typeface="Arial" panose="020B0604020202020204" pitchFamily="34" charset="0"/>
                        </a:rPr>
                        <a:t>TARIFA MARGINAL</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algn="ctr" fontAlgn="b"/>
                      <a:r>
                        <a:rPr lang="es-CO" sz="1600" b="1" u="none" strike="noStrike" dirty="0">
                          <a:effectLst/>
                          <a:latin typeface="Arial" panose="020B0604020202020204" pitchFamily="34" charset="0"/>
                          <a:cs typeface="Arial" panose="020B0604020202020204" pitchFamily="34" charset="0"/>
                        </a:rPr>
                        <a:t>IMPUESTO</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200025">
                <a:tc>
                  <a:txBody>
                    <a:bodyPr/>
                    <a:lstStyle/>
                    <a:p>
                      <a:pPr algn="ctr" fontAlgn="b"/>
                      <a:r>
                        <a:rPr lang="es-CO" sz="1600" b="1" u="none" strike="noStrike">
                          <a:effectLst/>
                          <a:latin typeface="Arial" panose="020B0604020202020204" pitchFamily="34" charset="0"/>
                          <a:cs typeface="Arial" panose="020B0604020202020204" pitchFamily="34" charset="0"/>
                        </a:rPr>
                        <a:t>Limite inferior</a:t>
                      </a:r>
                      <a:endParaRPr lang="es-CO"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b="1" u="none" strike="noStrike" dirty="0">
                          <a:effectLst/>
                          <a:latin typeface="Arial" panose="020B0604020202020204" pitchFamily="34" charset="0"/>
                          <a:cs typeface="Arial" panose="020B0604020202020204" pitchFamily="34" charset="0"/>
                        </a:rPr>
                        <a:t>Limite superior</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s-CO"/>
                    </a:p>
                  </a:txBody>
                  <a:tcPr/>
                </a:tc>
                <a:tc vMerge="1">
                  <a:txBody>
                    <a:bodyPr/>
                    <a:lstStyle/>
                    <a:p>
                      <a:endParaRPr lang="es-CO"/>
                    </a:p>
                  </a:txBody>
                  <a:tcPr/>
                </a:tc>
              </a:tr>
              <a:tr h="190500">
                <a:tc>
                  <a:txBody>
                    <a:bodyPr/>
                    <a:lstStyle/>
                    <a:p>
                      <a:pPr algn="ctr" fontAlgn="b"/>
                      <a:r>
                        <a:rPr lang="es-CO" sz="1600" u="none" strike="noStrike">
                          <a:effectLst/>
                          <a:latin typeface="Arial" panose="020B0604020202020204" pitchFamily="34" charset="0"/>
                          <a:cs typeface="Arial" panose="020B0604020202020204" pitchFamily="34" charset="0"/>
                        </a:rPr>
                        <a:t>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&lt;800.000.000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(Base gravable) *  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200025">
                <a:tc>
                  <a:txBody>
                    <a:bodyPr/>
                    <a:lstStyle/>
                    <a:p>
                      <a:pPr algn="ctr" fontAlgn="b"/>
                      <a:r>
                        <a:rPr lang="es-CO" sz="1600" u="none" strike="noStrike">
                          <a:effectLst/>
                          <a:latin typeface="Arial" panose="020B0604020202020204" pitchFamily="34" charset="0"/>
                          <a:cs typeface="Arial" panose="020B0604020202020204" pitchFamily="34" charset="0"/>
                        </a:rPr>
                        <a:t>&gt;=800.000.000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En adelante</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a:effectLst/>
                          <a:latin typeface="Arial" panose="020B0604020202020204" pitchFamily="34" charset="0"/>
                          <a:cs typeface="Arial" panose="020B0604020202020204" pitchFamily="34" charset="0"/>
                        </a:rPr>
                        <a:t>9,0%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fontAlgn="b"/>
                      <a:r>
                        <a:rPr lang="es-CO" sz="1600" u="none" strike="noStrike" dirty="0">
                          <a:effectLst/>
                          <a:latin typeface="Arial" panose="020B0604020202020204" pitchFamily="34" charset="0"/>
                          <a:cs typeface="Arial" panose="020B0604020202020204" pitchFamily="34" charset="0"/>
                        </a:rPr>
                        <a:t>(Base gravable - $800.000.000) * 9,0%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bl>
          </a:graphicData>
        </a:graphic>
      </p:graphicFrame>
    </p:spTree>
    <p:extLst>
      <p:ext uri="{BB962C8B-B14F-4D97-AF65-F5344CB8AC3E}">
        <p14:creationId xmlns:p14="http://schemas.microsoft.com/office/powerpoint/2010/main" val="321661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902686" y="47526"/>
            <a:ext cx="4564134" cy="954107"/>
          </a:xfrm>
          <a:prstGeom prst="rect">
            <a:avLst/>
          </a:prstGeom>
        </p:spPr>
        <p:txBody>
          <a:bodyPr wrap="none" anchor="t">
            <a:spAutoFit/>
          </a:bodyPr>
          <a:lstStyle/>
          <a:p>
            <a:pPr algn="ctr"/>
            <a:r>
              <a:rPr lang="es-MX" sz="2800" b="1" dirty="0" smtClean="0"/>
              <a:t>Cálculo Impuesto y Sobretasa</a:t>
            </a:r>
          </a:p>
          <a:p>
            <a:pPr algn="ctr"/>
            <a:r>
              <a:rPr lang="es-MX" sz="2800" b="1" dirty="0" smtClean="0"/>
              <a:t>Año 2015</a:t>
            </a:r>
            <a:endParaRPr lang="es-CO" sz="2800" dirty="0">
              <a:solidFill>
                <a:srgbClr val="FF000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677275820"/>
              </p:ext>
            </p:extLst>
          </p:nvPr>
        </p:nvGraphicFramePr>
        <p:xfrm>
          <a:off x="611560" y="1196752"/>
          <a:ext cx="7848872" cy="360040"/>
        </p:xfrm>
        <a:graphic>
          <a:graphicData uri="http://schemas.openxmlformats.org/drawingml/2006/table">
            <a:tbl>
              <a:tblPr>
                <a:tableStyleId>{5C22544A-7EE6-4342-B048-85BDC9FD1C3A}</a:tableStyleId>
              </a:tblPr>
              <a:tblGrid>
                <a:gridCol w="5813979"/>
                <a:gridCol w="2034893"/>
              </a:tblGrid>
              <a:tr h="360040">
                <a:tc>
                  <a:txBody>
                    <a:bodyPr/>
                    <a:lstStyle/>
                    <a:p>
                      <a:pPr algn="l" fontAlgn="b"/>
                      <a:r>
                        <a:rPr lang="es-CO" sz="2000" b="1" u="none" strike="noStrike" dirty="0" smtClean="0">
                          <a:effectLst/>
                          <a:latin typeface="Arial" panose="020B0604020202020204" pitchFamily="34" charset="0"/>
                          <a:cs typeface="Arial" panose="020B0604020202020204" pitchFamily="34" charset="0"/>
                        </a:rPr>
                        <a:t>Base impuesto</a:t>
                      </a:r>
                      <a:r>
                        <a:rPr lang="es-CO" sz="2000" b="1" u="none" strike="noStrike" baseline="0" dirty="0" smtClean="0">
                          <a:effectLst/>
                          <a:latin typeface="Arial" panose="020B0604020202020204" pitchFamily="34" charset="0"/>
                          <a:cs typeface="Arial" panose="020B0604020202020204" pitchFamily="34" charset="0"/>
                        </a:rPr>
                        <a:t> CREE </a:t>
                      </a:r>
                      <a:r>
                        <a:rPr lang="es-CO" sz="2000" b="1" u="none" strike="noStrike" dirty="0" smtClean="0">
                          <a:effectLst/>
                          <a:latin typeface="Arial" panose="020B0604020202020204" pitchFamily="34" charset="0"/>
                          <a:cs typeface="Arial" panose="020B0604020202020204" pitchFamily="34" charset="0"/>
                        </a:rPr>
                        <a:t>2014</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b"/>
                      <a:r>
                        <a:rPr lang="es-CO" sz="2000" b="1" u="none" strike="noStrike" dirty="0" smtClean="0">
                          <a:effectLst/>
                          <a:latin typeface="Arial" panose="020B0604020202020204" pitchFamily="34" charset="0"/>
                          <a:cs typeface="Arial" panose="020B0604020202020204" pitchFamily="34" charset="0"/>
                        </a:rPr>
                        <a:t>2.547.300.000</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3930150238"/>
              </p:ext>
            </p:extLst>
          </p:nvPr>
        </p:nvGraphicFramePr>
        <p:xfrm>
          <a:off x="611560" y="1700808"/>
          <a:ext cx="7848872" cy="314325"/>
        </p:xfrm>
        <a:graphic>
          <a:graphicData uri="http://schemas.openxmlformats.org/drawingml/2006/table">
            <a:tbl>
              <a:tblPr>
                <a:tableStyleId>{5C22544A-7EE6-4342-B048-85BDC9FD1C3A}</a:tableStyleId>
              </a:tblPr>
              <a:tblGrid>
                <a:gridCol w="5832648"/>
                <a:gridCol w="2016224"/>
              </a:tblGrid>
              <a:tr h="307231">
                <a:tc>
                  <a:txBody>
                    <a:bodyPr/>
                    <a:lstStyle/>
                    <a:p>
                      <a:pPr algn="l" fontAlgn="b"/>
                      <a:r>
                        <a:rPr lang="es-CO" sz="2000" b="1" u="none" strike="noStrike" dirty="0" smtClean="0">
                          <a:effectLst/>
                          <a:latin typeface="Arial" panose="020B0604020202020204" pitchFamily="34" charset="0"/>
                          <a:cs typeface="Arial" panose="020B0604020202020204" pitchFamily="34" charset="0"/>
                        </a:rPr>
                        <a:t>Impuesto de CREE 2014 – 9%</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b"/>
                      <a:r>
                        <a:rPr lang="es-CO" sz="2000" b="1" i="0" u="none" strike="noStrike" dirty="0" smtClean="0">
                          <a:solidFill>
                            <a:srgbClr val="000000"/>
                          </a:solidFill>
                          <a:effectLst/>
                          <a:latin typeface="Arial" panose="020B0604020202020204" pitchFamily="34" charset="0"/>
                          <a:cs typeface="Arial" panose="020B0604020202020204" pitchFamily="34" charset="0"/>
                        </a:rPr>
                        <a:t>229.257.000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550656226"/>
              </p:ext>
            </p:extLst>
          </p:nvPr>
        </p:nvGraphicFramePr>
        <p:xfrm>
          <a:off x="683569" y="4149080"/>
          <a:ext cx="8136904" cy="576064"/>
        </p:xfrm>
        <a:graphic>
          <a:graphicData uri="http://schemas.openxmlformats.org/drawingml/2006/table">
            <a:tbl>
              <a:tblPr>
                <a:tableStyleId>{5C22544A-7EE6-4342-B048-85BDC9FD1C3A}</a:tableStyleId>
              </a:tblPr>
              <a:tblGrid>
                <a:gridCol w="1586007"/>
                <a:gridCol w="1489468"/>
                <a:gridCol w="1172996"/>
                <a:gridCol w="3888433"/>
              </a:tblGrid>
              <a:tr h="576064">
                <a:tc>
                  <a:txBody>
                    <a:bodyPr/>
                    <a:lstStyle/>
                    <a:p>
                      <a:pPr algn="ctr" fontAlgn="b"/>
                      <a:r>
                        <a:rPr lang="es-CO" sz="1600" u="none" strike="noStrike" dirty="0">
                          <a:solidFill>
                            <a:schemeClr val="bg1"/>
                          </a:solidFill>
                          <a:effectLst/>
                          <a:latin typeface="Arial" panose="020B0604020202020204" pitchFamily="34" charset="0"/>
                          <a:cs typeface="Arial" panose="020B0604020202020204" pitchFamily="34" charset="0"/>
                        </a:rPr>
                        <a:t>&gt;=800.000.000</a:t>
                      </a:r>
                      <a:endParaRPr lang="es-CO" sz="16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s-CO" sz="1600" u="none" strike="noStrike">
                          <a:solidFill>
                            <a:schemeClr val="bg1"/>
                          </a:solidFill>
                          <a:effectLst/>
                          <a:latin typeface="Arial" panose="020B0604020202020204" pitchFamily="34" charset="0"/>
                          <a:cs typeface="Arial" panose="020B0604020202020204" pitchFamily="34" charset="0"/>
                        </a:rPr>
                        <a:t>En adelante</a:t>
                      </a:r>
                      <a:endParaRPr lang="es-CO" sz="1600" b="0"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s-CO" sz="1600" u="none" strike="noStrike" dirty="0" smtClean="0">
                          <a:solidFill>
                            <a:schemeClr val="bg1"/>
                          </a:solidFill>
                          <a:effectLst/>
                          <a:latin typeface="Arial" panose="020B0604020202020204" pitchFamily="34" charset="0"/>
                          <a:cs typeface="Arial" panose="020B0604020202020204" pitchFamily="34" charset="0"/>
                        </a:rPr>
                        <a:t>5.0</a:t>
                      </a:r>
                      <a:r>
                        <a:rPr lang="es-CO" sz="1600" u="none" strike="noStrike" dirty="0">
                          <a:solidFill>
                            <a:schemeClr val="bg1"/>
                          </a:solidFill>
                          <a:effectLst/>
                          <a:latin typeface="Arial" panose="020B0604020202020204" pitchFamily="34" charset="0"/>
                          <a:cs typeface="Arial" panose="020B0604020202020204" pitchFamily="34" charset="0"/>
                        </a:rPr>
                        <a:t>%</a:t>
                      </a:r>
                      <a:endParaRPr lang="es-CO" sz="16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s-CO" sz="1600" u="none" strike="noStrike" dirty="0">
                          <a:solidFill>
                            <a:schemeClr val="bg1"/>
                          </a:solidFill>
                          <a:effectLst/>
                          <a:latin typeface="Arial" panose="020B0604020202020204" pitchFamily="34" charset="0"/>
                          <a:cs typeface="Arial" panose="020B0604020202020204" pitchFamily="34" charset="0"/>
                        </a:rPr>
                        <a:t>(Base gravable - $800.000.000) * 5,0%</a:t>
                      </a:r>
                      <a:endParaRPr lang="es-CO" sz="16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p:sp>
        <p:nvSpPr>
          <p:cNvPr id="13" name="Llamada de flecha hacia abajo 12"/>
          <p:cNvSpPr/>
          <p:nvPr/>
        </p:nvSpPr>
        <p:spPr>
          <a:xfrm>
            <a:off x="3779912" y="2348880"/>
            <a:ext cx="1872208" cy="1224136"/>
          </a:xfrm>
          <a:prstGeom prst="downArrowCallou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lumMod val="95000"/>
                    <a:lumOff val="5000"/>
                  </a:schemeClr>
                </a:solidFill>
                <a:latin typeface="Arial" panose="020B0604020202020204" pitchFamily="34" charset="0"/>
                <a:cs typeface="Arial" panose="020B0604020202020204" pitchFamily="34" charset="0"/>
              </a:rPr>
              <a:t>Anticipo sobretasa 2015</a:t>
            </a:r>
            <a:endParaRPr lang="es-CO"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7" name="Recortar rectángulo de esquina diagonal 8"/>
          <p:cNvSpPr/>
          <p:nvPr/>
        </p:nvSpPr>
        <p:spPr>
          <a:xfrm>
            <a:off x="1175582" y="5301208"/>
            <a:ext cx="2340260" cy="720080"/>
          </a:xfrm>
          <a:prstGeom prst="snip2DiagRect">
            <a:avLst/>
          </a:prstGeom>
          <a:solidFill>
            <a:srgbClr val="66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smtClean="0">
                <a:solidFill>
                  <a:schemeClr val="tx1"/>
                </a:solidFill>
                <a:latin typeface="Arial" panose="020B0604020202020204" pitchFamily="34" charset="0"/>
                <a:cs typeface="Arial" panose="020B0604020202020204" pitchFamily="34" charset="0"/>
              </a:rPr>
              <a:t>Anticipo sobretasa 2015</a:t>
            </a:r>
            <a:endParaRPr lang="es-CO" sz="2000" dirty="0">
              <a:solidFill>
                <a:schemeClr val="tx1"/>
              </a:solidFill>
              <a:latin typeface="Arial" panose="020B0604020202020204" pitchFamily="34" charset="0"/>
              <a:cs typeface="Arial" panose="020B0604020202020204" pitchFamily="34" charset="0"/>
            </a:endParaRPr>
          </a:p>
        </p:txBody>
      </p:sp>
      <p:sp>
        <p:nvSpPr>
          <p:cNvPr id="18" name="Elipse 17"/>
          <p:cNvSpPr/>
          <p:nvPr/>
        </p:nvSpPr>
        <p:spPr>
          <a:xfrm>
            <a:off x="5010007" y="5301207"/>
            <a:ext cx="2586329" cy="720081"/>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smtClean="0"/>
              <a:t>$87.365.000</a:t>
            </a:r>
            <a:endParaRPr lang="es-CO" sz="2200" b="1" dirty="0"/>
          </a:p>
        </p:txBody>
      </p:sp>
      <p:sp>
        <p:nvSpPr>
          <p:cNvPr id="15" name="Flecha a la derecha con bandas 14"/>
          <p:cNvSpPr/>
          <p:nvPr/>
        </p:nvSpPr>
        <p:spPr>
          <a:xfrm>
            <a:off x="3929888" y="5436513"/>
            <a:ext cx="792088" cy="512767"/>
          </a:xfrm>
          <a:prstGeom prst="stripedRight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15386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ppt_w</p:attrName>
                                        </p:attrNameLst>
                                      </p:cBhvr>
                                      <p:tavLst>
                                        <p:tav tm="0">
                                          <p:val>
                                            <p:fltVal val="0"/>
                                          </p:val>
                                        </p:tav>
                                        <p:tav tm="100000">
                                          <p:val>
                                            <p:strVal val="#ppt_w"/>
                                          </p:val>
                                        </p:tav>
                                      </p:tavLst>
                                    </p:anim>
                                    <p:anim calcmode="lin" valueType="num">
                                      <p:cBhvr>
                                        <p:cTn id="80" dur="1000" fill="hold"/>
                                        <p:tgtEl>
                                          <p:spTgt spid="17"/>
                                        </p:tgtEl>
                                        <p:attrNameLst>
                                          <p:attrName>ppt_h</p:attrName>
                                        </p:attrNameLst>
                                      </p:cBhvr>
                                      <p:tavLst>
                                        <p:tav tm="0">
                                          <p:val>
                                            <p:fltVal val="0"/>
                                          </p:val>
                                        </p:tav>
                                        <p:tav tm="100000">
                                          <p:val>
                                            <p:strVal val="#ppt_h"/>
                                          </p:val>
                                        </p:tav>
                                      </p:tavLst>
                                    </p:anim>
                                    <p:anim calcmode="lin" valueType="num">
                                      <p:cBhvr>
                                        <p:cTn id="81" dur="1000" fill="hold"/>
                                        <p:tgtEl>
                                          <p:spTgt spid="17"/>
                                        </p:tgtEl>
                                        <p:attrNameLst>
                                          <p:attrName>style.rotation</p:attrName>
                                        </p:attrNameLst>
                                      </p:cBhvr>
                                      <p:tavLst>
                                        <p:tav tm="0">
                                          <p:val>
                                            <p:fltVal val="90"/>
                                          </p:val>
                                        </p:tav>
                                        <p:tav tm="100000">
                                          <p:val>
                                            <p:fltVal val="0"/>
                                          </p:val>
                                        </p:tav>
                                      </p:tavLst>
                                    </p:anim>
                                    <p:animEffect transition="in" filter="fade">
                                      <p:cBhvr>
                                        <p:cTn id="82" dur="1000"/>
                                        <p:tgtEl>
                                          <p:spTgt spid="17"/>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fltVal val="0"/>
                                          </p:val>
                                        </p:tav>
                                        <p:tav tm="100000">
                                          <p:val>
                                            <p:strVal val="#ppt_w"/>
                                          </p:val>
                                        </p:tav>
                                      </p:tavLst>
                                    </p:anim>
                                    <p:anim calcmode="lin" valueType="num">
                                      <p:cBhvr>
                                        <p:cTn id="86" dur="1000" fill="hold"/>
                                        <p:tgtEl>
                                          <p:spTgt spid="15"/>
                                        </p:tgtEl>
                                        <p:attrNameLst>
                                          <p:attrName>ppt_h</p:attrName>
                                        </p:attrNameLst>
                                      </p:cBhvr>
                                      <p:tavLst>
                                        <p:tav tm="0">
                                          <p:val>
                                            <p:fltVal val="0"/>
                                          </p:val>
                                        </p:tav>
                                        <p:tav tm="100000">
                                          <p:val>
                                            <p:strVal val="#ppt_h"/>
                                          </p:val>
                                        </p:tav>
                                      </p:tavLst>
                                    </p:anim>
                                    <p:anim calcmode="lin" valueType="num">
                                      <p:cBhvr>
                                        <p:cTn id="87" dur="1000" fill="hold"/>
                                        <p:tgtEl>
                                          <p:spTgt spid="15"/>
                                        </p:tgtEl>
                                        <p:attrNameLst>
                                          <p:attrName>style.rotation</p:attrName>
                                        </p:attrNameLst>
                                      </p:cBhvr>
                                      <p:tavLst>
                                        <p:tav tm="0">
                                          <p:val>
                                            <p:fltVal val="90"/>
                                          </p:val>
                                        </p:tav>
                                        <p:tav tm="100000">
                                          <p:val>
                                            <p:fltVal val="0"/>
                                          </p:val>
                                        </p:tav>
                                      </p:tavLst>
                                    </p:anim>
                                    <p:animEffect transition="in" filter="fade">
                                      <p:cBhvr>
                                        <p:cTn id="88" dur="1000"/>
                                        <p:tgtEl>
                                          <p:spTgt spid="15"/>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1000" fill="hold"/>
                                        <p:tgtEl>
                                          <p:spTgt spid="18"/>
                                        </p:tgtEl>
                                        <p:attrNameLst>
                                          <p:attrName>ppt_w</p:attrName>
                                        </p:attrNameLst>
                                      </p:cBhvr>
                                      <p:tavLst>
                                        <p:tav tm="0">
                                          <p:val>
                                            <p:fltVal val="0"/>
                                          </p:val>
                                        </p:tav>
                                        <p:tav tm="100000">
                                          <p:val>
                                            <p:strVal val="#ppt_w"/>
                                          </p:val>
                                        </p:tav>
                                      </p:tavLst>
                                    </p:anim>
                                    <p:anim calcmode="lin" valueType="num">
                                      <p:cBhvr>
                                        <p:cTn id="92" dur="1000" fill="hold"/>
                                        <p:tgtEl>
                                          <p:spTgt spid="18"/>
                                        </p:tgtEl>
                                        <p:attrNameLst>
                                          <p:attrName>ppt_h</p:attrName>
                                        </p:attrNameLst>
                                      </p:cBhvr>
                                      <p:tavLst>
                                        <p:tav tm="0">
                                          <p:val>
                                            <p:fltVal val="0"/>
                                          </p:val>
                                        </p:tav>
                                        <p:tav tm="100000">
                                          <p:val>
                                            <p:strVal val="#ppt_h"/>
                                          </p:val>
                                        </p:tav>
                                      </p:tavLst>
                                    </p:anim>
                                    <p:anim calcmode="lin" valueType="num">
                                      <p:cBhvr>
                                        <p:cTn id="93" dur="1000" fill="hold"/>
                                        <p:tgtEl>
                                          <p:spTgt spid="18"/>
                                        </p:tgtEl>
                                        <p:attrNameLst>
                                          <p:attrName>style.rotation</p:attrName>
                                        </p:attrNameLst>
                                      </p:cBhvr>
                                      <p:tavLst>
                                        <p:tav tm="0">
                                          <p:val>
                                            <p:fltVal val="90"/>
                                          </p:val>
                                        </p:tav>
                                        <p:tav tm="100000">
                                          <p:val>
                                            <p:fltVal val="0"/>
                                          </p:val>
                                        </p:tav>
                                      </p:tavLst>
                                    </p:anim>
                                    <p:animEffect transition="in" filter="fade">
                                      <p:cBhvr>
                                        <p:cTn id="9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358032" y="190381"/>
            <a:ext cx="6670352" cy="646331"/>
          </a:xfrm>
          <a:prstGeom prst="rect">
            <a:avLst/>
          </a:prstGeom>
        </p:spPr>
        <p:txBody>
          <a:bodyPr wrap="none" anchor="t">
            <a:spAutoFit/>
          </a:bodyPr>
          <a:lstStyle/>
          <a:p>
            <a:pPr algn="ctr"/>
            <a:r>
              <a:rPr lang="es-MX" sz="3600" b="1" dirty="0" smtClean="0"/>
              <a:t>Descuentos Tributarios en el CREE</a:t>
            </a:r>
          </a:p>
        </p:txBody>
      </p:sp>
      <p:sp>
        <p:nvSpPr>
          <p:cNvPr id="11" name="Rectángulo 10"/>
          <p:cNvSpPr/>
          <p:nvPr/>
        </p:nvSpPr>
        <p:spPr>
          <a:xfrm>
            <a:off x="467544" y="2185700"/>
            <a:ext cx="1761571" cy="523220"/>
          </a:xfrm>
          <a:prstGeom prst="rect">
            <a:avLst/>
          </a:prstGeom>
        </p:spPr>
        <p:txBody>
          <a:bodyPr wrap="none" anchor="t">
            <a:spAutoFit/>
          </a:bodyPr>
          <a:lstStyle/>
          <a:p>
            <a:pPr algn="ctr"/>
            <a:r>
              <a:rPr lang="es-MX" sz="2800" b="1" dirty="0" smtClean="0"/>
              <a:t>Descuento</a:t>
            </a:r>
          </a:p>
        </p:txBody>
      </p:sp>
      <p:sp>
        <p:nvSpPr>
          <p:cNvPr id="3" name="Igual que 2"/>
          <p:cNvSpPr/>
          <p:nvPr/>
        </p:nvSpPr>
        <p:spPr>
          <a:xfrm>
            <a:off x="2123728" y="2087270"/>
            <a:ext cx="936104" cy="693658"/>
          </a:xfrm>
          <a:prstGeom prst="mathEqual">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4" name="Rectángulo 13"/>
          <p:cNvSpPr/>
          <p:nvPr/>
        </p:nvSpPr>
        <p:spPr>
          <a:xfrm>
            <a:off x="4121701" y="1897668"/>
            <a:ext cx="2600327" cy="523220"/>
          </a:xfrm>
          <a:prstGeom prst="rect">
            <a:avLst/>
          </a:prstGeom>
        </p:spPr>
        <p:txBody>
          <a:bodyPr wrap="none" anchor="t">
            <a:spAutoFit/>
          </a:bodyPr>
          <a:lstStyle/>
          <a:p>
            <a:pPr algn="ctr"/>
            <a:r>
              <a:rPr lang="es-MX" sz="2800" b="1" dirty="0" smtClean="0"/>
              <a:t>TCREE + STCREE</a:t>
            </a:r>
          </a:p>
        </p:txBody>
      </p:sp>
      <p:cxnSp>
        <p:nvCxnSpPr>
          <p:cNvPr id="6" name="Conector recto 5"/>
          <p:cNvCxnSpPr/>
          <p:nvPr/>
        </p:nvCxnSpPr>
        <p:spPr>
          <a:xfrm>
            <a:off x="3637939" y="2348880"/>
            <a:ext cx="3598357" cy="0"/>
          </a:xfrm>
          <a:prstGeom prst="line">
            <a:avLst/>
          </a:prstGeom>
        </p:spPr>
        <p:style>
          <a:lnRef idx="3">
            <a:schemeClr val="dk1"/>
          </a:lnRef>
          <a:fillRef idx="0">
            <a:schemeClr val="dk1"/>
          </a:fillRef>
          <a:effectRef idx="2">
            <a:schemeClr val="dk1"/>
          </a:effectRef>
          <a:fontRef idx="minor">
            <a:schemeClr val="tx1"/>
          </a:fontRef>
        </p:style>
      </p:cxnSp>
      <p:sp>
        <p:nvSpPr>
          <p:cNvPr id="16" name="Rectángulo 15"/>
          <p:cNvSpPr/>
          <p:nvPr/>
        </p:nvSpPr>
        <p:spPr>
          <a:xfrm>
            <a:off x="3637939" y="2348880"/>
            <a:ext cx="3598357" cy="523220"/>
          </a:xfrm>
          <a:prstGeom prst="rect">
            <a:avLst/>
          </a:prstGeom>
        </p:spPr>
        <p:txBody>
          <a:bodyPr wrap="none" anchor="t">
            <a:spAutoFit/>
          </a:bodyPr>
          <a:lstStyle/>
          <a:p>
            <a:pPr algn="ctr"/>
            <a:r>
              <a:rPr lang="es-MX" sz="2800" b="1" dirty="0" smtClean="0"/>
              <a:t>TRyC + TCREE + STCREE</a:t>
            </a:r>
          </a:p>
        </p:txBody>
      </p:sp>
      <p:sp>
        <p:nvSpPr>
          <p:cNvPr id="19" name="Corchetes 18"/>
          <p:cNvSpPr/>
          <p:nvPr/>
        </p:nvSpPr>
        <p:spPr>
          <a:xfrm>
            <a:off x="3203848" y="1556792"/>
            <a:ext cx="4248473" cy="1728192"/>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CO"/>
          </a:p>
        </p:txBody>
      </p:sp>
      <p:sp>
        <p:nvSpPr>
          <p:cNvPr id="20" name="Rectángulo 19"/>
          <p:cNvSpPr/>
          <p:nvPr/>
        </p:nvSpPr>
        <p:spPr>
          <a:xfrm>
            <a:off x="1243616" y="5365665"/>
            <a:ext cx="6706937" cy="1015663"/>
          </a:xfrm>
          <a:prstGeom prst="rect">
            <a:avLst/>
          </a:prstGeom>
        </p:spPr>
        <p:txBody>
          <a:bodyPr wrap="square" anchor="t">
            <a:spAutoFit/>
          </a:bodyPr>
          <a:lstStyle/>
          <a:p>
            <a:pPr algn="ctr"/>
            <a:r>
              <a:rPr lang="es-MX" sz="2000" dirty="0" smtClean="0"/>
              <a:t>“El valor de los descuentos  tributarios en ningún caso podrán exceder el impuesto sobre la renta para la equidad – CREE y su sobretasa …”</a:t>
            </a:r>
          </a:p>
        </p:txBody>
      </p:sp>
      <p:sp>
        <p:nvSpPr>
          <p:cNvPr id="21" name="Rectángulo 20"/>
          <p:cNvSpPr/>
          <p:nvPr/>
        </p:nvSpPr>
        <p:spPr>
          <a:xfrm>
            <a:off x="7868934" y="2124605"/>
            <a:ext cx="1311578" cy="523220"/>
          </a:xfrm>
          <a:prstGeom prst="rect">
            <a:avLst/>
          </a:prstGeom>
        </p:spPr>
        <p:txBody>
          <a:bodyPr wrap="none" anchor="t">
            <a:spAutoFit/>
          </a:bodyPr>
          <a:lstStyle/>
          <a:p>
            <a:pPr algn="ctr"/>
            <a:r>
              <a:rPr lang="es-MX" sz="2800" b="1" dirty="0" smtClean="0"/>
              <a:t> ImpExt</a:t>
            </a:r>
          </a:p>
        </p:txBody>
      </p:sp>
      <p:sp>
        <p:nvSpPr>
          <p:cNvPr id="22" name="Rectángulo 21"/>
          <p:cNvSpPr/>
          <p:nvPr/>
        </p:nvSpPr>
        <p:spPr>
          <a:xfrm>
            <a:off x="7524328" y="2257708"/>
            <a:ext cx="381616" cy="523220"/>
          </a:xfrm>
          <a:prstGeom prst="rect">
            <a:avLst/>
          </a:prstGeom>
        </p:spPr>
        <p:txBody>
          <a:bodyPr wrap="square" anchor="t">
            <a:spAutoFit/>
          </a:bodyPr>
          <a:lstStyle/>
          <a:p>
            <a:pPr algn="ctr"/>
            <a:r>
              <a:rPr lang="es-MX" sz="2800" b="1" dirty="0" smtClean="0"/>
              <a:t>* </a:t>
            </a:r>
          </a:p>
        </p:txBody>
      </p:sp>
      <p:sp>
        <p:nvSpPr>
          <p:cNvPr id="23" name="Rectángulo 22"/>
          <p:cNvSpPr/>
          <p:nvPr/>
        </p:nvSpPr>
        <p:spPr>
          <a:xfrm>
            <a:off x="467544" y="3913892"/>
            <a:ext cx="1761571" cy="523220"/>
          </a:xfrm>
          <a:prstGeom prst="rect">
            <a:avLst/>
          </a:prstGeom>
        </p:spPr>
        <p:txBody>
          <a:bodyPr wrap="none" anchor="t">
            <a:spAutoFit/>
          </a:bodyPr>
          <a:lstStyle/>
          <a:p>
            <a:pPr algn="ctr"/>
            <a:r>
              <a:rPr lang="es-MX" sz="2800" b="1" dirty="0" smtClean="0"/>
              <a:t>Descuento</a:t>
            </a:r>
          </a:p>
        </p:txBody>
      </p:sp>
      <p:sp>
        <p:nvSpPr>
          <p:cNvPr id="24" name="Igual que 23"/>
          <p:cNvSpPr/>
          <p:nvPr/>
        </p:nvSpPr>
        <p:spPr>
          <a:xfrm>
            <a:off x="2195736" y="3815462"/>
            <a:ext cx="936104" cy="693658"/>
          </a:xfrm>
          <a:prstGeom prst="mathEqual">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5" name="Rectángulo 24"/>
          <p:cNvSpPr/>
          <p:nvPr/>
        </p:nvSpPr>
        <p:spPr>
          <a:xfrm>
            <a:off x="3813709" y="3674181"/>
            <a:ext cx="1415772" cy="523220"/>
          </a:xfrm>
          <a:prstGeom prst="rect">
            <a:avLst/>
          </a:prstGeom>
        </p:spPr>
        <p:txBody>
          <a:bodyPr wrap="none" anchor="t">
            <a:spAutoFit/>
          </a:bodyPr>
          <a:lstStyle/>
          <a:p>
            <a:pPr algn="ctr"/>
            <a:r>
              <a:rPr lang="es-MX" sz="2800" b="1" dirty="0" smtClean="0"/>
              <a:t>9% + 5%</a:t>
            </a:r>
          </a:p>
        </p:txBody>
      </p:sp>
      <p:cxnSp>
        <p:nvCxnSpPr>
          <p:cNvPr id="26" name="Conector recto 25"/>
          <p:cNvCxnSpPr/>
          <p:nvPr/>
        </p:nvCxnSpPr>
        <p:spPr>
          <a:xfrm>
            <a:off x="3347864" y="4125393"/>
            <a:ext cx="2421421" cy="0"/>
          </a:xfrm>
          <a:prstGeom prst="line">
            <a:avLst/>
          </a:prstGeom>
        </p:spPr>
        <p:style>
          <a:lnRef idx="3">
            <a:schemeClr val="dk1"/>
          </a:lnRef>
          <a:fillRef idx="0">
            <a:schemeClr val="dk1"/>
          </a:fillRef>
          <a:effectRef idx="2">
            <a:schemeClr val="dk1"/>
          </a:effectRef>
          <a:fontRef idx="minor">
            <a:schemeClr val="tx1"/>
          </a:fontRef>
        </p:style>
      </p:cxnSp>
      <p:sp>
        <p:nvSpPr>
          <p:cNvPr id="27" name="Rectángulo 26"/>
          <p:cNvSpPr/>
          <p:nvPr/>
        </p:nvSpPr>
        <p:spPr>
          <a:xfrm>
            <a:off x="3344053" y="4125393"/>
            <a:ext cx="2385589" cy="523220"/>
          </a:xfrm>
          <a:prstGeom prst="rect">
            <a:avLst/>
          </a:prstGeom>
        </p:spPr>
        <p:txBody>
          <a:bodyPr wrap="none" anchor="t">
            <a:spAutoFit/>
          </a:bodyPr>
          <a:lstStyle/>
          <a:p>
            <a:pPr algn="ctr"/>
            <a:r>
              <a:rPr lang="es-MX" sz="2800" b="1" dirty="0" smtClean="0"/>
              <a:t>25% + 9% + 5%</a:t>
            </a:r>
          </a:p>
        </p:txBody>
      </p:sp>
      <p:sp>
        <p:nvSpPr>
          <p:cNvPr id="28" name="Corchetes 27"/>
          <p:cNvSpPr/>
          <p:nvPr/>
        </p:nvSpPr>
        <p:spPr>
          <a:xfrm>
            <a:off x="3131577" y="3501008"/>
            <a:ext cx="2736567" cy="1368152"/>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CO"/>
          </a:p>
        </p:txBody>
      </p:sp>
      <p:sp>
        <p:nvSpPr>
          <p:cNvPr id="29" name="Rectángulo 28"/>
          <p:cNvSpPr/>
          <p:nvPr/>
        </p:nvSpPr>
        <p:spPr>
          <a:xfrm>
            <a:off x="7868934" y="3933056"/>
            <a:ext cx="1311578" cy="523220"/>
          </a:xfrm>
          <a:prstGeom prst="rect">
            <a:avLst/>
          </a:prstGeom>
        </p:spPr>
        <p:txBody>
          <a:bodyPr wrap="none" anchor="t">
            <a:spAutoFit/>
          </a:bodyPr>
          <a:lstStyle/>
          <a:p>
            <a:pPr algn="ctr"/>
            <a:r>
              <a:rPr lang="es-MX" sz="2800" b="1" dirty="0" smtClean="0"/>
              <a:t> ImpExt</a:t>
            </a:r>
          </a:p>
        </p:txBody>
      </p:sp>
      <p:sp>
        <p:nvSpPr>
          <p:cNvPr id="30" name="Rectángulo 29"/>
          <p:cNvSpPr/>
          <p:nvPr/>
        </p:nvSpPr>
        <p:spPr>
          <a:xfrm>
            <a:off x="7524328" y="4005064"/>
            <a:ext cx="381616" cy="523220"/>
          </a:xfrm>
          <a:prstGeom prst="rect">
            <a:avLst/>
          </a:prstGeom>
        </p:spPr>
        <p:txBody>
          <a:bodyPr wrap="square" anchor="t">
            <a:spAutoFit/>
          </a:bodyPr>
          <a:lstStyle/>
          <a:p>
            <a:pPr algn="ctr"/>
            <a:r>
              <a:rPr lang="es-MX" sz="2800" b="1" dirty="0" smtClean="0"/>
              <a:t>* </a:t>
            </a:r>
          </a:p>
        </p:txBody>
      </p:sp>
      <p:sp>
        <p:nvSpPr>
          <p:cNvPr id="33" name="Igual que 32"/>
          <p:cNvSpPr/>
          <p:nvPr/>
        </p:nvSpPr>
        <p:spPr>
          <a:xfrm>
            <a:off x="5868144" y="3815462"/>
            <a:ext cx="936104" cy="693658"/>
          </a:xfrm>
          <a:prstGeom prst="mathEqual">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4" name="Rectángulo 33"/>
          <p:cNvSpPr/>
          <p:nvPr/>
        </p:nvSpPr>
        <p:spPr>
          <a:xfrm>
            <a:off x="6520771" y="3933056"/>
            <a:ext cx="1172116" cy="523220"/>
          </a:xfrm>
          <a:prstGeom prst="rect">
            <a:avLst/>
          </a:prstGeom>
        </p:spPr>
        <p:txBody>
          <a:bodyPr wrap="none" anchor="t">
            <a:spAutoFit/>
          </a:bodyPr>
          <a:lstStyle/>
          <a:p>
            <a:pPr algn="ctr"/>
            <a:r>
              <a:rPr lang="es-MX" sz="2800" b="1" dirty="0" smtClean="0"/>
              <a:t> 35.9%</a:t>
            </a:r>
          </a:p>
        </p:txBody>
      </p:sp>
    </p:spTree>
    <p:extLst>
      <p:ext uri="{BB962C8B-B14F-4D97-AF65-F5344CB8AC3E}">
        <p14:creationId xmlns:p14="http://schemas.microsoft.com/office/powerpoint/2010/main" val="455150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02344" y="679512"/>
            <a:ext cx="6854031" cy="400110"/>
          </a:xfrm>
          <a:prstGeom prst="rect">
            <a:avLst/>
          </a:prstGeom>
        </p:spPr>
        <p:txBody>
          <a:bodyPr wrap="square">
            <a:spAutoFit/>
          </a:bodyPr>
          <a:lstStyle/>
          <a:p>
            <a:r>
              <a:rPr lang="es-CO" sz="2000" b="1" dirty="0">
                <a:solidFill>
                  <a:srgbClr val="000000"/>
                </a:solidFill>
                <a:latin typeface="Arial" panose="020B0604020202020204" pitchFamily="34" charset="0"/>
                <a:cs typeface="Arial" panose="020B0604020202020204" pitchFamily="34" charset="0"/>
              </a:rPr>
              <a:t> Impuesto pagado en el exterior </a:t>
            </a:r>
            <a:r>
              <a:rPr lang="es-CO" sz="2000" b="1" dirty="0" smtClean="0">
                <a:solidFill>
                  <a:srgbClr val="000000"/>
                </a:solidFill>
                <a:latin typeface="Arial" panose="020B0604020202020204" pitchFamily="34" charset="0"/>
                <a:cs typeface="Arial" panose="020B0604020202020204" pitchFamily="34" charset="0"/>
              </a:rPr>
              <a:t>al 26%</a:t>
            </a:r>
            <a:r>
              <a:rPr lang="es-CO" sz="2000" dirty="0" smtClean="0">
                <a:latin typeface="Arial" panose="020B0604020202020204" pitchFamily="34" charset="0"/>
                <a:cs typeface="Arial" panose="020B0604020202020204" pitchFamily="34" charset="0"/>
              </a:rPr>
              <a:t>  </a:t>
            </a:r>
            <a:r>
              <a:rPr lang="es-CO" sz="2000" b="1" dirty="0" smtClean="0">
                <a:solidFill>
                  <a:srgbClr val="000000"/>
                </a:solidFill>
                <a:latin typeface="Arial" panose="020B0604020202020204" pitchFamily="34" charset="0"/>
                <a:cs typeface="Arial" panose="020B0604020202020204" pitchFamily="34" charset="0"/>
              </a:rPr>
              <a:t>104.000.000</a:t>
            </a:r>
            <a:endParaRPr lang="es-CO" sz="2000" dirty="0">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401286934"/>
              </p:ext>
            </p:extLst>
          </p:nvPr>
        </p:nvGraphicFramePr>
        <p:xfrm>
          <a:off x="683568" y="1961356"/>
          <a:ext cx="8208912" cy="3771900"/>
        </p:xfrm>
        <a:graphic>
          <a:graphicData uri="http://schemas.openxmlformats.org/drawingml/2006/table">
            <a:tbl>
              <a:tblPr>
                <a:tableStyleId>{5C22544A-7EE6-4342-B048-85BDC9FD1C3A}</a:tableStyleId>
              </a:tblPr>
              <a:tblGrid>
                <a:gridCol w="5612483"/>
                <a:gridCol w="2596429"/>
              </a:tblGrid>
              <a:tr h="300033">
                <a:tc gridSpan="2">
                  <a:txBody>
                    <a:bodyPr/>
                    <a:lstStyle/>
                    <a:p>
                      <a:pPr algn="ctr" fontAlgn="b"/>
                      <a:r>
                        <a:rPr lang="es-CO" sz="2000" b="1" u="none" strike="noStrike" dirty="0">
                          <a:effectLst/>
                          <a:latin typeface="Arial" panose="020B0604020202020204" pitchFamily="34" charset="0"/>
                          <a:cs typeface="Arial" panose="020B0604020202020204" pitchFamily="34" charset="0"/>
                        </a:rPr>
                        <a:t>2015 </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s-CO"/>
                    </a:p>
                  </a:txBody>
                  <a:tcPr/>
                </a:tc>
              </a:tr>
              <a:tr h="300033">
                <a:tc>
                  <a:txBody>
                    <a:bodyPr/>
                    <a:lstStyle/>
                    <a:p>
                      <a:pPr algn="l" fontAlgn="b"/>
                      <a:r>
                        <a:rPr lang="es-CO" sz="2000" u="none" strike="noStrike">
                          <a:effectLst/>
                          <a:latin typeface="Arial" panose="020B0604020202020204" pitchFamily="34" charset="0"/>
                          <a:cs typeface="Arial" panose="020B0604020202020204" pitchFamily="34" charset="0"/>
                        </a:rPr>
                        <a:t> ingreso fuente nacional </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u="none" strike="noStrike">
                          <a:effectLst/>
                          <a:latin typeface="Arial" panose="020B0604020202020204" pitchFamily="34" charset="0"/>
                          <a:cs typeface="Arial" panose="020B0604020202020204" pitchFamily="34" charset="0"/>
                        </a:rPr>
                        <a:t>1.200.000.000 </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0033">
                <a:tc>
                  <a:txBody>
                    <a:bodyPr/>
                    <a:lstStyle/>
                    <a:p>
                      <a:pPr algn="l" fontAlgn="b"/>
                      <a:r>
                        <a:rPr lang="es-CO" sz="2000" u="none" strike="noStrike">
                          <a:effectLst/>
                          <a:latin typeface="Arial" panose="020B0604020202020204" pitchFamily="34" charset="0"/>
                          <a:cs typeface="Arial" panose="020B0604020202020204" pitchFamily="34" charset="0"/>
                        </a:rPr>
                        <a:t> ingreso fuente extranjera </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u="none" strike="noStrike">
                          <a:effectLst/>
                          <a:latin typeface="Arial" panose="020B0604020202020204" pitchFamily="34" charset="0"/>
                          <a:cs typeface="Arial" panose="020B0604020202020204" pitchFamily="34" charset="0"/>
                        </a:rPr>
                        <a:t>400.000.000 </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0033">
                <a:tc>
                  <a:txBody>
                    <a:bodyPr/>
                    <a:lstStyle/>
                    <a:p>
                      <a:pPr algn="l" fontAlgn="b"/>
                      <a:r>
                        <a:rPr lang="es-CO" sz="2000" b="1" u="none" strike="noStrike">
                          <a:effectLst/>
                          <a:latin typeface="Arial" panose="020B0604020202020204" pitchFamily="34" charset="0"/>
                          <a:cs typeface="Arial" panose="020B0604020202020204" pitchFamily="34" charset="0"/>
                        </a:rPr>
                        <a:t> renta mundial </a:t>
                      </a:r>
                      <a:endParaRPr lang="es-CO" sz="2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b="1" u="none" strike="noStrike" dirty="0">
                          <a:effectLst/>
                          <a:latin typeface="Arial" panose="020B0604020202020204" pitchFamily="34" charset="0"/>
                          <a:cs typeface="Arial" panose="020B0604020202020204" pitchFamily="34" charset="0"/>
                        </a:rPr>
                        <a:t>1.600.000.000 </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0033">
                <a:tc>
                  <a:txBody>
                    <a:bodyPr/>
                    <a:lstStyle/>
                    <a:p>
                      <a:pPr algn="l" fontAlgn="b"/>
                      <a:r>
                        <a:rPr lang="es-CO" sz="2000" u="none" strike="noStrike">
                          <a:effectLst/>
                          <a:latin typeface="Arial" panose="020B0604020202020204" pitchFamily="34" charset="0"/>
                          <a:cs typeface="Arial" panose="020B0604020202020204" pitchFamily="34" charset="0"/>
                        </a:rPr>
                        <a:t> Cotos y Deducciones </a:t>
                      </a:r>
                      <a:endParaRPr lang="es-CO" sz="2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u="none" strike="noStrike">
                          <a:effectLst/>
                          <a:latin typeface="Arial" panose="020B0604020202020204" pitchFamily="34" charset="0"/>
                          <a:cs typeface="Arial" panose="020B0604020202020204" pitchFamily="34" charset="0"/>
                        </a:rPr>
                        <a:t>1.200.000.000 </a:t>
                      </a:r>
                      <a:endParaRPr lang="es-CO" sz="2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0033">
                <a:tc>
                  <a:txBody>
                    <a:bodyPr/>
                    <a:lstStyle/>
                    <a:p>
                      <a:pPr algn="l" fontAlgn="b"/>
                      <a:r>
                        <a:rPr lang="es-CO" sz="2000" b="1" u="none" strike="noStrike" dirty="0">
                          <a:effectLst/>
                          <a:latin typeface="Arial" panose="020B0604020202020204" pitchFamily="34" charset="0"/>
                          <a:cs typeface="Arial" panose="020B0604020202020204" pitchFamily="34" charset="0"/>
                        </a:rPr>
                        <a:t> Base gravable del CREE </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b="1" u="none" strike="noStrike" dirty="0">
                          <a:effectLst/>
                          <a:latin typeface="Arial" panose="020B0604020202020204" pitchFamily="34" charset="0"/>
                          <a:cs typeface="Arial" panose="020B0604020202020204" pitchFamily="34" charset="0"/>
                        </a:rPr>
                        <a:t>400.000.000 </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0033">
                <a:tc>
                  <a:txBody>
                    <a:bodyPr/>
                    <a:lstStyle/>
                    <a:p>
                      <a:pPr algn="l" fontAlgn="b"/>
                      <a:r>
                        <a:rPr lang="es-CO" sz="2000" b="1" u="none" strike="noStrike">
                          <a:effectLst/>
                          <a:latin typeface="Arial" panose="020B0604020202020204" pitchFamily="34" charset="0"/>
                          <a:cs typeface="Arial" panose="020B0604020202020204" pitchFamily="34" charset="0"/>
                        </a:rPr>
                        <a:t> Base presuntiva </a:t>
                      </a:r>
                      <a:endParaRPr lang="es-CO" sz="2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b="1" u="none" strike="noStrike" dirty="0">
                          <a:effectLst/>
                          <a:latin typeface="Arial" panose="020B0604020202020204" pitchFamily="34" charset="0"/>
                          <a:cs typeface="Arial" panose="020B0604020202020204" pitchFamily="34" charset="0"/>
                        </a:rPr>
                        <a:t>228.000.000 </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0033">
                <a:tc>
                  <a:txBody>
                    <a:bodyPr/>
                    <a:lstStyle/>
                    <a:p>
                      <a:pPr algn="l" fontAlgn="b"/>
                      <a:r>
                        <a:rPr lang="es-CO" sz="2000" b="1" u="none" strike="noStrike">
                          <a:effectLst/>
                          <a:latin typeface="Arial" panose="020B0604020202020204" pitchFamily="34" charset="0"/>
                          <a:cs typeface="Arial" panose="020B0604020202020204" pitchFamily="34" charset="0"/>
                        </a:rPr>
                        <a:t> Impuesto - CREE </a:t>
                      </a:r>
                      <a:endParaRPr lang="es-CO" sz="2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b="1" u="none" strike="noStrike" dirty="0">
                          <a:effectLst/>
                          <a:latin typeface="Arial" panose="020B0604020202020204" pitchFamily="34" charset="0"/>
                          <a:cs typeface="Arial" panose="020B0604020202020204" pitchFamily="34" charset="0"/>
                        </a:rPr>
                        <a:t>36.000.000 </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0033">
                <a:tc>
                  <a:txBody>
                    <a:bodyPr/>
                    <a:lstStyle/>
                    <a:p>
                      <a:pPr algn="l" fontAlgn="b"/>
                      <a:r>
                        <a:rPr lang="es-CO" sz="2000" b="1" u="none" strike="noStrike">
                          <a:effectLst/>
                          <a:latin typeface="Arial" panose="020B0604020202020204" pitchFamily="34" charset="0"/>
                          <a:cs typeface="Arial" panose="020B0604020202020204" pitchFamily="34" charset="0"/>
                        </a:rPr>
                        <a:t> Sobretasa 5% </a:t>
                      </a:r>
                      <a:endParaRPr lang="es-CO" sz="2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b="1" u="none" strike="noStrike" dirty="0">
                          <a:effectLst/>
                          <a:latin typeface="Arial" panose="020B0604020202020204" pitchFamily="34" charset="0"/>
                          <a:cs typeface="Arial" panose="020B0604020202020204" pitchFamily="34" charset="0"/>
                        </a:rPr>
                        <a:t>0 </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0033">
                <a:tc>
                  <a:txBody>
                    <a:bodyPr/>
                    <a:lstStyle/>
                    <a:p>
                      <a:pPr algn="l" fontAlgn="b"/>
                      <a:r>
                        <a:rPr lang="es-CO" sz="2000" b="1" u="none" strike="noStrike">
                          <a:effectLst/>
                          <a:latin typeface="Arial" panose="020B0604020202020204" pitchFamily="34" charset="0"/>
                          <a:cs typeface="Arial" panose="020B0604020202020204" pitchFamily="34" charset="0"/>
                        </a:rPr>
                        <a:t> Impuesto + sobretasa </a:t>
                      </a:r>
                      <a:endParaRPr lang="es-CO" sz="2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b="1" u="none" strike="noStrike" dirty="0">
                          <a:effectLst/>
                          <a:latin typeface="Arial" panose="020B0604020202020204" pitchFamily="34" charset="0"/>
                          <a:cs typeface="Arial" panose="020B0604020202020204" pitchFamily="34" charset="0"/>
                        </a:rPr>
                        <a:t>36.000.000 </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0033">
                <a:tc>
                  <a:txBody>
                    <a:bodyPr/>
                    <a:lstStyle/>
                    <a:p>
                      <a:pPr algn="l" fontAlgn="b"/>
                      <a:r>
                        <a:rPr lang="es-CO" sz="2000" b="1" u="none" strike="noStrike">
                          <a:effectLst/>
                          <a:latin typeface="Arial" panose="020B0604020202020204" pitchFamily="34" charset="0"/>
                          <a:cs typeface="Arial" panose="020B0604020202020204" pitchFamily="34" charset="0"/>
                        </a:rPr>
                        <a:t> Descuento tributario </a:t>
                      </a:r>
                      <a:endParaRPr lang="es-CO" sz="2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b="1" u="none" strike="noStrike" dirty="0" smtClean="0">
                          <a:effectLst/>
                          <a:latin typeface="Arial" panose="020B0604020202020204" pitchFamily="34" charset="0"/>
                          <a:cs typeface="Arial" panose="020B0604020202020204" pitchFamily="34" charset="0"/>
                        </a:rPr>
                        <a:t>36.000.000 </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0033">
                <a:tc>
                  <a:txBody>
                    <a:bodyPr/>
                    <a:lstStyle/>
                    <a:p>
                      <a:pPr algn="l" fontAlgn="b"/>
                      <a:r>
                        <a:rPr lang="es-CO" sz="2000" b="1" u="none" strike="noStrike">
                          <a:effectLst/>
                          <a:latin typeface="Arial" panose="020B0604020202020204" pitchFamily="34" charset="0"/>
                          <a:cs typeface="Arial" panose="020B0604020202020204" pitchFamily="34" charset="0"/>
                        </a:rPr>
                        <a:t> Neto a pagar </a:t>
                      </a:r>
                      <a:endParaRPr lang="es-CO" sz="2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b="1" u="none" strike="noStrike" dirty="0" smtClean="0">
                          <a:effectLst/>
                          <a:latin typeface="Arial" panose="020B0604020202020204" pitchFamily="34" charset="0"/>
                          <a:cs typeface="Arial" panose="020B0604020202020204" pitchFamily="34" charset="0"/>
                        </a:rPr>
                        <a:t>0</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5" name="Rectángulo 3"/>
          <p:cNvSpPr/>
          <p:nvPr/>
        </p:nvSpPr>
        <p:spPr>
          <a:xfrm>
            <a:off x="1254744" y="1412776"/>
            <a:ext cx="6854031" cy="400110"/>
          </a:xfrm>
          <a:prstGeom prst="rect">
            <a:avLst/>
          </a:prstGeom>
        </p:spPr>
        <p:txBody>
          <a:bodyPr wrap="square">
            <a:spAutoFit/>
          </a:bodyPr>
          <a:lstStyle/>
          <a:p>
            <a:r>
              <a:rPr lang="es-CO" sz="2000" b="1" dirty="0" smtClean="0">
                <a:solidFill>
                  <a:srgbClr val="000000"/>
                </a:solidFill>
                <a:latin typeface="Arial" panose="020B0604020202020204" pitchFamily="34" charset="0"/>
                <a:cs typeface="Arial" panose="020B0604020202020204" pitchFamily="34" charset="0"/>
              </a:rPr>
              <a:t>$104.000.000 x 35.9% = $37.336.000</a:t>
            </a:r>
            <a:endParaRPr lang="es-CO" sz="2000" dirty="0">
              <a:latin typeface="Arial" panose="020B0604020202020204" pitchFamily="34" charset="0"/>
              <a:cs typeface="Arial" panose="020B0604020202020204" pitchFamily="34" charset="0"/>
            </a:endParaRPr>
          </a:p>
        </p:txBody>
      </p:sp>
      <p:sp>
        <p:nvSpPr>
          <p:cNvPr id="3" name="2 Sol">
            <a:hlinkClick r:id="rId2" action="ppaction://hlinksldjump"/>
          </p:cNvPr>
          <p:cNvSpPr/>
          <p:nvPr/>
        </p:nvSpPr>
        <p:spPr>
          <a:xfrm>
            <a:off x="7956375" y="764704"/>
            <a:ext cx="152400" cy="200055"/>
          </a:xfrm>
          <a:prstGeom prst="su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0000"/>
              </a:solidFill>
            </a:endParaRPr>
          </a:p>
        </p:txBody>
      </p:sp>
    </p:spTree>
    <p:extLst>
      <p:ext uri="{BB962C8B-B14F-4D97-AF65-F5344CB8AC3E}">
        <p14:creationId xmlns:p14="http://schemas.microsoft.com/office/powerpoint/2010/main" val="761567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668635549"/>
              </p:ext>
            </p:extLst>
          </p:nvPr>
        </p:nvGraphicFramePr>
        <p:xfrm>
          <a:off x="1259632" y="2105372"/>
          <a:ext cx="6912768" cy="3771900"/>
        </p:xfrm>
        <a:graphic>
          <a:graphicData uri="http://schemas.openxmlformats.org/drawingml/2006/table">
            <a:tbl>
              <a:tblPr>
                <a:tableStyleId>{5C22544A-7EE6-4342-B048-85BDC9FD1C3A}</a:tableStyleId>
              </a:tblPr>
              <a:tblGrid>
                <a:gridCol w="4726301"/>
                <a:gridCol w="2186467"/>
              </a:tblGrid>
              <a:tr h="300033">
                <a:tc gridSpan="2">
                  <a:txBody>
                    <a:bodyPr/>
                    <a:lstStyle/>
                    <a:p>
                      <a:pPr algn="ctr" fontAlgn="b"/>
                      <a:r>
                        <a:rPr lang="es-CO" sz="2000" b="1" u="none" strike="noStrike" dirty="0">
                          <a:effectLst/>
                          <a:latin typeface="Arial" panose="020B0604020202020204" pitchFamily="34" charset="0"/>
                          <a:cs typeface="Arial" panose="020B0604020202020204" pitchFamily="34" charset="0"/>
                        </a:rPr>
                        <a:t>2015 </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s-CO"/>
                    </a:p>
                  </a:txBody>
                  <a:tcPr/>
                </a:tc>
              </a:tr>
              <a:tr h="300033">
                <a:tc>
                  <a:txBody>
                    <a:bodyPr/>
                    <a:lstStyle/>
                    <a:p>
                      <a:pPr algn="l" fontAlgn="b"/>
                      <a:r>
                        <a:rPr lang="es-CO" sz="2000" u="none" strike="noStrike">
                          <a:effectLst/>
                          <a:latin typeface="Arial" panose="020B0604020202020204" pitchFamily="34" charset="0"/>
                          <a:cs typeface="Arial" panose="020B0604020202020204" pitchFamily="34" charset="0"/>
                        </a:rPr>
                        <a:t> ingreso fuente nacional </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u="none" strike="noStrike">
                          <a:effectLst/>
                          <a:latin typeface="Arial" panose="020B0604020202020204" pitchFamily="34" charset="0"/>
                          <a:cs typeface="Arial" panose="020B0604020202020204" pitchFamily="34" charset="0"/>
                        </a:rPr>
                        <a:t>1.200.000.000 </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0033">
                <a:tc>
                  <a:txBody>
                    <a:bodyPr/>
                    <a:lstStyle/>
                    <a:p>
                      <a:pPr algn="l" fontAlgn="b"/>
                      <a:r>
                        <a:rPr lang="es-CO" sz="2000" u="none" strike="noStrike" dirty="0">
                          <a:effectLst/>
                          <a:latin typeface="Arial" panose="020B0604020202020204" pitchFamily="34" charset="0"/>
                          <a:cs typeface="Arial" panose="020B0604020202020204" pitchFamily="34" charset="0"/>
                        </a:rPr>
                        <a:t> ingreso fuente extranjera </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u="none" strike="noStrike" dirty="0">
                          <a:effectLst/>
                          <a:latin typeface="Arial" panose="020B0604020202020204" pitchFamily="34" charset="0"/>
                          <a:cs typeface="Arial" panose="020B0604020202020204" pitchFamily="34" charset="0"/>
                        </a:rPr>
                        <a:t>400.000.000 </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0033">
                <a:tc>
                  <a:txBody>
                    <a:bodyPr/>
                    <a:lstStyle/>
                    <a:p>
                      <a:pPr algn="l" fontAlgn="b"/>
                      <a:r>
                        <a:rPr lang="es-CO" sz="2000" b="1" u="none" strike="noStrike">
                          <a:effectLst/>
                          <a:latin typeface="Arial" panose="020B0604020202020204" pitchFamily="34" charset="0"/>
                          <a:cs typeface="Arial" panose="020B0604020202020204" pitchFamily="34" charset="0"/>
                        </a:rPr>
                        <a:t> renta mundial </a:t>
                      </a:r>
                      <a:endParaRPr lang="es-CO" sz="2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b="1" u="none" strike="noStrike" dirty="0">
                          <a:effectLst/>
                          <a:latin typeface="Arial" panose="020B0604020202020204" pitchFamily="34" charset="0"/>
                          <a:cs typeface="Arial" panose="020B0604020202020204" pitchFamily="34" charset="0"/>
                        </a:rPr>
                        <a:t>1.600.000.000 </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0033">
                <a:tc>
                  <a:txBody>
                    <a:bodyPr/>
                    <a:lstStyle/>
                    <a:p>
                      <a:pPr algn="l" fontAlgn="b"/>
                      <a:r>
                        <a:rPr lang="es-CO" sz="2000" u="none" strike="noStrike">
                          <a:effectLst/>
                          <a:latin typeface="Arial" panose="020B0604020202020204" pitchFamily="34" charset="0"/>
                          <a:cs typeface="Arial" panose="020B0604020202020204" pitchFamily="34" charset="0"/>
                        </a:rPr>
                        <a:t> Cotos y Deducciones </a:t>
                      </a:r>
                      <a:endParaRPr lang="es-CO" sz="2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u="none" strike="noStrike">
                          <a:effectLst/>
                          <a:latin typeface="Arial" panose="020B0604020202020204" pitchFamily="34" charset="0"/>
                          <a:cs typeface="Arial" panose="020B0604020202020204" pitchFamily="34" charset="0"/>
                        </a:rPr>
                        <a:t>1.200.000.000 </a:t>
                      </a:r>
                      <a:endParaRPr lang="es-CO" sz="2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0033">
                <a:tc>
                  <a:txBody>
                    <a:bodyPr/>
                    <a:lstStyle/>
                    <a:p>
                      <a:pPr algn="l" fontAlgn="b"/>
                      <a:r>
                        <a:rPr lang="es-CO" sz="2000" b="1" u="none" strike="noStrike" dirty="0">
                          <a:effectLst/>
                          <a:latin typeface="Arial" panose="020B0604020202020204" pitchFamily="34" charset="0"/>
                          <a:cs typeface="Arial" panose="020B0604020202020204" pitchFamily="34" charset="0"/>
                        </a:rPr>
                        <a:t> Base gravable del CREE </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b="1" u="none" strike="noStrike" dirty="0">
                          <a:effectLst/>
                          <a:latin typeface="Arial" panose="020B0604020202020204" pitchFamily="34" charset="0"/>
                          <a:cs typeface="Arial" panose="020B0604020202020204" pitchFamily="34" charset="0"/>
                        </a:rPr>
                        <a:t>400.000.000 </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0033">
                <a:tc>
                  <a:txBody>
                    <a:bodyPr/>
                    <a:lstStyle/>
                    <a:p>
                      <a:pPr algn="l" fontAlgn="b"/>
                      <a:r>
                        <a:rPr lang="es-CO" sz="2000" b="1" u="none" strike="noStrike">
                          <a:effectLst/>
                          <a:latin typeface="Arial" panose="020B0604020202020204" pitchFamily="34" charset="0"/>
                          <a:cs typeface="Arial" panose="020B0604020202020204" pitchFamily="34" charset="0"/>
                        </a:rPr>
                        <a:t> Base presuntiva </a:t>
                      </a:r>
                      <a:endParaRPr lang="es-CO" sz="2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b="1" u="none" strike="noStrike" dirty="0">
                          <a:effectLst/>
                          <a:latin typeface="Arial" panose="020B0604020202020204" pitchFamily="34" charset="0"/>
                          <a:cs typeface="Arial" panose="020B0604020202020204" pitchFamily="34" charset="0"/>
                        </a:rPr>
                        <a:t>228.000.000 </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0033">
                <a:tc>
                  <a:txBody>
                    <a:bodyPr/>
                    <a:lstStyle/>
                    <a:p>
                      <a:pPr algn="l" fontAlgn="b"/>
                      <a:r>
                        <a:rPr lang="es-CO" sz="2000" b="1" u="none" strike="noStrike">
                          <a:effectLst/>
                          <a:latin typeface="Arial" panose="020B0604020202020204" pitchFamily="34" charset="0"/>
                          <a:cs typeface="Arial" panose="020B0604020202020204" pitchFamily="34" charset="0"/>
                        </a:rPr>
                        <a:t> Impuesto - CREE </a:t>
                      </a:r>
                      <a:endParaRPr lang="es-CO" sz="2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b="1" u="none" strike="noStrike" dirty="0">
                          <a:effectLst/>
                          <a:latin typeface="Arial" panose="020B0604020202020204" pitchFamily="34" charset="0"/>
                          <a:cs typeface="Arial" panose="020B0604020202020204" pitchFamily="34" charset="0"/>
                        </a:rPr>
                        <a:t>36.000.000 </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0033">
                <a:tc>
                  <a:txBody>
                    <a:bodyPr/>
                    <a:lstStyle/>
                    <a:p>
                      <a:pPr algn="l" fontAlgn="b"/>
                      <a:r>
                        <a:rPr lang="es-CO" sz="2000" b="1" u="none" strike="noStrike">
                          <a:effectLst/>
                          <a:latin typeface="Arial" panose="020B0604020202020204" pitchFamily="34" charset="0"/>
                          <a:cs typeface="Arial" panose="020B0604020202020204" pitchFamily="34" charset="0"/>
                        </a:rPr>
                        <a:t> Sobretasa 5% </a:t>
                      </a:r>
                      <a:endParaRPr lang="es-CO" sz="2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b="1" u="none" strike="noStrike" dirty="0">
                          <a:effectLst/>
                          <a:latin typeface="Arial" panose="020B0604020202020204" pitchFamily="34" charset="0"/>
                          <a:cs typeface="Arial" panose="020B0604020202020204" pitchFamily="34" charset="0"/>
                        </a:rPr>
                        <a:t>0 </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0033">
                <a:tc>
                  <a:txBody>
                    <a:bodyPr/>
                    <a:lstStyle/>
                    <a:p>
                      <a:pPr algn="l" fontAlgn="b"/>
                      <a:r>
                        <a:rPr lang="es-CO" sz="2000" b="1" u="none" strike="noStrike">
                          <a:effectLst/>
                          <a:latin typeface="Arial" panose="020B0604020202020204" pitchFamily="34" charset="0"/>
                          <a:cs typeface="Arial" panose="020B0604020202020204" pitchFamily="34" charset="0"/>
                        </a:rPr>
                        <a:t> Impuesto + sobretasa </a:t>
                      </a:r>
                      <a:endParaRPr lang="es-CO" sz="2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b="1" u="none" strike="noStrike" dirty="0">
                          <a:effectLst/>
                          <a:latin typeface="Arial" panose="020B0604020202020204" pitchFamily="34" charset="0"/>
                          <a:cs typeface="Arial" panose="020B0604020202020204" pitchFamily="34" charset="0"/>
                        </a:rPr>
                        <a:t>36.000.000 </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0033">
                <a:tc>
                  <a:txBody>
                    <a:bodyPr/>
                    <a:lstStyle/>
                    <a:p>
                      <a:pPr algn="l" fontAlgn="b"/>
                      <a:r>
                        <a:rPr lang="es-CO" sz="2000" b="1" u="none" strike="noStrike">
                          <a:effectLst/>
                          <a:latin typeface="Arial" panose="020B0604020202020204" pitchFamily="34" charset="0"/>
                          <a:cs typeface="Arial" panose="020B0604020202020204" pitchFamily="34" charset="0"/>
                        </a:rPr>
                        <a:t> Descuento tributario </a:t>
                      </a:r>
                      <a:endParaRPr lang="es-CO" sz="2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b="1" u="none" strike="noStrike" dirty="0" smtClean="0">
                          <a:effectLst/>
                          <a:latin typeface="Arial" panose="020B0604020202020204" pitchFamily="34" charset="0"/>
                          <a:cs typeface="Arial" panose="020B0604020202020204" pitchFamily="34" charset="0"/>
                        </a:rPr>
                        <a:t>20.610.000 </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0033">
                <a:tc>
                  <a:txBody>
                    <a:bodyPr/>
                    <a:lstStyle/>
                    <a:p>
                      <a:pPr algn="l" fontAlgn="b"/>
                      <a:r>
                        <a:rPr lang="es-CO" sz="2000" b="1" u="none" strike="noStrike">
                          <a:effectLst/>
                          <a:latin typeface="Arial" panose="020B0604020202020204" pitchFamily="34" charset="0"/>
                          <a:cs typeface="Arial" panose="020B0604020202020204" pitchFamily="34" charset="0"/>
                        </a:rPr>
                        <a:t> Neto a pagar </a:t>
                      </a:r>
                      <a:endParaRPr lang="es-CO" sz="2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s-CO" sz="2000" b="1" i="0" u="none" strike="noStrike" dirty="0" smtClean="0">
                          <a:solidFill>
                            <a:schemeClr val="dk1"/>
                          </a:solidFill>
                          <a:effectLst/>
                          <a:latin typeface="Arial" panose="020B0604020202020204" pitchFamily="34" charset="0"/>
                          <a:cs typeface="Arial" panose="020B0604020202020204" pitchFamily="34" charset="0"/>
                        </a:rPr>
                        <a:t>15.390.000</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757324891"/>
              </p:ext>
            </p:extLst>
          </p:nvPr>
        </p:nvGraphicFramePr>
        <p:xfrm>
          <a:off x="1259632" y="620688"/>
          <a:ext cx="6912768" cy="942975"/>
        </p:xfrm>
        <a:graphic>
          <a:graphicData uri="http://schemas.openxmlformats.org/drawingml/2006/table">
            <a:tbl>
              <a:tblPr>
                <a:tableStyleId>{5C22544A-7EE6-4342-B048-85BDC9FD1C3A}</a:tableStyleId>
              </a:tblPr>
              <a:tblGrid>
                <a:gridCol w="4680520"/>
                <a:gridCol w="2232248"/>
              </a:tblGrid>
              <a:tr h="200025">
                <a:tc>
                  <a:txBody>
                    <a:bodyPr/>
                    <a:lstStyle/>
                    <a:p>
                      <a:pPr algn="l" rtl="0" fontAlgn="b"/>
                      <a:r>
                        <a:rPr lang="es-CO" sz="2000" u="none" strike="noStrike" dirty="0">
                          <a:effectLst/>
                          <a:latin typeface="Arial" pitchFamily="34" charset="0"/>
                          <a:cs typeface="Arial" pitchFamily="34" charset="0"/>
                        </a:rPr>
                        <a:t>Base presuntiva</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rtl="0" fontAlgn="b"/>
                      <a:r>
                        <a:rPr lang="es-CO" sz="2000" u="none" strike="noStrike" dirty="0">
                          <a:effectLst/>
                          <a:latin typeface="Arial" pitchFamily="34" charset="0"/>
                          <a:cs typeface="Arial" pitchFamily="34" charset="0"/>
                        </a:rPr>
                        <a:t>228.000.000</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200025">
                <a:tc>
                  <a:txBody>
                    <a:bodyPr/>
                    <a:lstStyle/>
                    <a:p>
                      <a:pPr algn="l" rtl="0" fontAlgn="b"/>
                      <a:r>
                        <a:rPr lang="es-CO" sz="2000" u="none" strike="noStrike" dirty="0" smtClean="0">
                          <a:effectLst/>
                          <a:latin typeface="Arial" pitchFamily="34" charset="0"/>
                          <a:cs typeface="Arial" pitchFamily="34" charset="0"/>
                        </a:rPr>
                        <a:t>X </a:t>
                      </a:r>
                      <a:r>
                        <a:rPr lang="es-CO" sz="2000" u="none" strike="noStrike" dirty="0">
                          <a:effectLst/>
                          <a:latin typeface="Arial" pitchFamily="34" charset="0"/>
                          <a:cs typeface="Arial" pitchFamily="34" charset="0"/>
                        </a:rPr>
                        <a:t>9%</a:t>
                      </a:r>
                      <a:endParaRPr lang="es-CO" sz="20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rtl="0" fontAlgn="b"/>
                      <a:r>
                        <a:rPr lang="es-CO" sz="2000" u="none" strike="noStrike">
                          <a:effectLst/>
                          <a:latin typeface="Arial" pitchFamily="34" charset="0"/>
                          <a:cs typeface="Arial" pitchFamily="34" charset="0"/>
                        </a:rPr>
                        <a:t>20.520.000</a:t>
                      </a:r>
                      <a:endParaRPr lang="es-CO" sz="20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209550">
                <a:tc>
                  <a:txBody>
                    <a:bodyPr/>
                    <a:lstStyle/>
                    <a:p>
                      <a:pPr algn="l" rtl="0" fontAlgn="b"/>
                      <a:r>
                        <a:rPr lang="es-CO" sz="2000" u="none" strike="noStrike" dirty="0" smtClean="0">
                          <a:effectLst/>
                          <a:latin typeface="Arial" pitchFamily="34" charset="0"/>
                          <a:cs typeface="Arial" pitchFamily="34" charset="0"/>
                        </a:rPr>
                        <a:t>X </a:t>
                      </a:r>
                      <a:r>
                        <a:rPr lang="es-CO" sz="2000" u="none" strike="noStrike" dirty="0">
                          <a:effectLst/>
                          <a:latin typeface="Arial" pitchFamily="34" charset="0"/>
                          <a:cs typeface="Arial" pitchFamily="34" charset="0"/>
                        </a:rPr>
                        <a:t>75%</a:t>
                      </a:r>
                      <a:endParaRPr lang="es-CO" sz="20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rtl="0" fontAlgn="b"/>
                      <a:r>
                        <a:rPr lang="es-CO" sz="2000" u="none" strike="noStrike" dirty="0">
                          <a:effectLst/>
                          <a:latin typeface="Arial" pitchFamily="34" charset="0"/>
                          <a:cs typeface="Arial" pitchFamily="34" charset="0"/>
                          <a:hlinkClick r:id="rId2" action="ppaction://hlinksldjump"/>
                        </a:rPr>
                        <a:t>15.390.000</a:t>
                      </a:r>
                      <a:endParaRPr lang="es-CO" sz="20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Tree>
    <p:extLst>
      <p:ext uri="{BB962C8B-B14F-4D97-AF65-F5344CB8AC3E}">
        <p14:creationId xmlns:p14="http://schemas.microsoft.com/office/powerpoint/2010/main" val="2511483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899592" y="199859"/>
            <a:ext cx="6649598" cy="523220"/>
          </a:xfrm>
          <a:prstGeom prst="rect">
            <a:avLst/>
          </a:prstGeom>
        </p:spPr>
        <p:txBody>
          <a:bodyPr wrap="square">
            <a:spAutoFit/>
          </a:bodyPr>
          <a:lstStyle/>
          <a:p>
            <a:pPr algn="ctr"/>
            <a:r>
              <a:rPr lang="es-MX" sz="2800" b="1" dirty="0" smtClean="0">
                <a:latin typeface="Arial" pitchFamily="34" charset="0"/>
                <a:cs typeface="Arial" pitchFamily="34" charset="0"/>
              </a:rPr>
              <a:t>Otros aspectos del hecho generador</a:t>
            </a:r>
            <a:endParaRPr lang="es-CO" sz="2800" dirty="0">
              <a:latin typeface="Arial" pitchFamily="34" charset="0"/>
              <a:cs typeface="Arial" pitchFamily="34" charset="0"/>
            </a:endParaRPr>
          </a:p>
        </p:txBody>
      </p:sp>
      <p:sp>
        <p:nvSpPr>
          <p:cNvPr id="10" name="Elipse 2"/>
          <p:cNvSpPr/>
          <p:nvPr/>
        </p:nvSpPr>
        <p:spPr>
          <a:xfrm>
            <a:off x="1115616" y="980728"/>
            <a:ext cx="230425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panose="020B0604020202020204" pitchFamily="34" charset="0"/>
                <a:cs typeface="Arial" panose="020B0604020202020204" pitchFamily="34" charset="0"/>
              </a:rPr>
              <a:t>En procesos de escisión</a:t>
            </a:r>
            <a:endParaRPr lang="es-CO" b="1" dirty="0">
              <a:latin typeface="Arial" panose="020B0604020202020204" pitchFamily="34" charset="0"/>
              <a:cs typeface="Arial" panose="020B0604020202020204" pitchFamily="34" charset="0"/>
            </a:endParaRPr>
          </a:p>
        </p:txBody>
      </p:sp>
      <p:sp>
        <p:nvSpPr>
          <p:cNvPr id="4" name="3 Recortar y redondear rectángulo de esquina sencilla"/>
          <p:cNvSpPr/>
          <p:nvPr/>
        </p:nvSpPr>
        <p:spPr>
          <a:xfrm>
            <a:off x="611560" y="3645024"/>
            <a:ext cx="3384376" cy="2160240"/>
          </a:xfrm>
          <a:prstGeom prst="snip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latin typeface="Arial" pitchFamily="34" charset="0"/>
                <a:cs typeface="Arial" pitchFamily="34" charset="0"/>
              </a:rPr>
              <a:t>Que se hayan formalizado entre el 23 de Dic. De 2014 y el 1 de enero de 2015, deberán sumarse los patrimonios líquidos  tanto de la escindida como la de la escindente</a:t>
            </a:r>
            <a:endParaRPr lang="es-CO" dirty="0">
              <a:solidFill>
                <a:schemeClr val="tx1"/>
              </a:solidFill>
              <a:latin typeface="Arial" pitchFamily="34" charset="0"/>
              <a:cs typeface="Arial" pitchFamily="34" charset="0"/>
            </a:endParaRPr>
          </a:p>
        </p:txBody>
      </p:sp>
      <p:cxnSp>
        <p:nvCxnSpPr>
          <p:cNvPr id="11" name="10 Conector recto de flecha"/>
          <p:cNvCxnSpPr/>
          <p:nvPr/>
        </p:nvCxnSpPr>
        <p:spPr>
          <a:xfrm>
            <a:off x="2267744" y="2204864"/>
            <a:ext cx="0" cy="144016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2" name="Elipse 2"/>
          <p:cNvSpPr/>
          <p:nvPr/>
        </p:nvSpPr>
        <p:spPr>
          <a:xfrm>
            <a:off x="6084168" y="980728"/>
            <a:ext cx="230425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panose="020B0604020202020204" pitchFamily="34" charset="0"/>
                <a:cs typeface="Arial" panose="020B0604020202020204" pitchFamily="34" charset="0"/>
              </a:rPr>
              <a:t>Por la creación de nuevas sociedades</a:t>
            </a:r>
            <a:endParaRPr lang="es-CO" b="1" dirty="0">
              <a:latin typeface="Arial" panose="020B0604020202020204" pitchFamily="34" charset="0"/>
              <a:cs typeface="Arial" panose="020B0604020202020204" pitchFamily="34" charset="0"/>
            </a:endParaRPr>
          </a:p>
        </p:txBody>
      </p:sp>
      <p:sp>
        <p:nvSpPr>
          <p:cNvPr id="23" name="22 Recortar y redondear rectángulo de esquina sencilla"/>
          <p:cNvSpPr/>
          <p:nvPr/>
        </p:nvSpPr>
        <p:spPr>
          <a:xfrm>
            <a:off x="5580112" y="3645024"/>
            <a:ext cx="3384376" cy="2160240"/>
          </a:xfrm>
          <a:prstGeom prst="snip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latin typeface="Arial" pitchFamily="34" charset="0"/>
                <a:cs typeface="Arial" pitchFamily="34" charset="0"/>
              </a:rPr>
              <a:t>Las P.N. o P.J. que hayan constituido sociedades entre el 23 de Dic. De 2014 y el 1 de enero de 2015, deberán sumar sus riquezas más el de las sociedades constituidas.</a:t>
            </a:r>
            <a:endParaRPr lang="es-CO" dirty="0">
              <a:solidFill>
                <a:schemeClr val="tx1"/>
              </a:solidFill>
              <a:latin typeface="Arial" pitchFamily="34" charset="0"/>
              <a:cs typeface="Arial" pitchFamily="34" charset="0"/>
            </a:endParaRPr>
          </a:p>
        </p:txBody>
      </p:sp>
      <p:cxnSp>
        <p:nvCxnSpPr>
          <p:cNvPr id="24" name="23 Conector recto de flecha"/>
          <p:cNvCxnSpPr/>
          <p:nvPr/>
        </p:nvCxnSpPr>
        <p:spPr>
          <a:xfrm>
            <a:off x="7236296" y="2204864"/>
            <a:ext cx="0" cy="144016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8720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down)">
                                      <p:cBhvr>
                                        <p:cTn id="57" dur="580">
                                          <p:stCondLst>
                                            <p:cond delay="0"/>
                                          </p:stCondLst>
                                        </p:cTn>
                                        <p:tgtEl>
                                          <p:spTgt spid="22"/>
                                        </p:tgtEl>
                                      </p:cBhvr>
                                    </p:animEffect>
                                    <p:anim calcmode="lin" valueType="num">
                                      <p:cBhvr>
                                        <p:cTn id="5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3" dur="26">
                                          <p:stCondLst>
                                            <p:cond delay="650"/>
                                          </p:stCondLst>
                                        </p:cTn>
                                        <p:tgtEl>
                                          <p:spTgt spid="22"/>
                                        </p:tgtEl>
                                      </p:cBhvr>
                                      <p:to x="100000" y="60000"/>
                                    </p:animScale>
                                    <p:animScale>
                                      <p:cBhvr>
                                        <p:cTn id="64" dur="166" decel="50000">
                                          <p:stCondLst>
                                            <p:cond delay="676"/>
                                          </p:stCondLst>
                                        </p:cTn>
                                        <p:tgtEl>
                                          <p:spTgt spid="22"/>
                                        </p:tgtEl>
                                      </p:cBhvr>
                                      <p:to x="100000" y="100000"/>
                                    </p:animScale>
                                    <p:animScale>
                                      <p:cBhvr>
                                        <p:cTn id="65" dur="26">
                                          <p:stCondLst>
                                            <p:cond delay="1312"/>
                                          </p:stCondLst>
                                        </p:cTn>
                                        <p:tgtEl>
                                          <p:spTgt spid="22"/>
                                        </p:tgtEl>
                                      </p:cBhvr>
                                      <p:to x="100000" y="80000"/>
                                    </p:animScale>
                                    <p:animScale>
                                      <p:cBhvr>
                                        <p:cTn id="66" dur="166" decel="50000">
                                          <p:stCondLst>
                                            <p:cond delay="1338"/>
                                          </p:stCondLst>
                                        </p:cTn>
                                        <p:tgtEl>
                                          <p:spTgt spid="22"/>
                                        </p:tgtEl>
                                      </p:cBhvr>
                                      <p:to x="100000" y="100000"/>
                                    </p:animScale>
                                    <p:animScale>
                                      <p:cBhvr>
                                        <p:cTn id="67" dur="26">
                                          <p:stCondLst>
                                            <p:cond delay="1642"/>
                                          </p:stCondLst>
                                        </p:cTn>
                                        <p:tgtEl>
                                          <p:spTgt spid="22"/>
                                        </p:tgtEl>
                                      </p:cBhvr>
                                      <p:to x="100000" y="90000"/>
                                    </p:animScale>
                                    <p:animScale>
                                      <p:cBhvr>
                                        <p:cTn id="68" dur="166" decel="50000">
                                          <p:stCondLst>
                                            <p:cond delay="1668"/>
                                          </p:stCondLst>
                                        </p:cTn>
                                        <p:tgtEl>
                                          <p:spTgt spid="22"/>
                                        </p:tgtEl>
                                      </p:cBhvr>
                                      <p:to x="100000" y="100000"/>
                                    </p:animScale>
                                    <p:animScale>
                                      <p:cBhvr>
                                        <p:cTn id="69" dur="26">
                                          <p:stCondLst>
                                            <p:cond delay="1808"/>
                                          </p:stCondLst>
                                        </p:cTn>
                                        <p:tgtEl>
                                          <p:spTgt spid="22"/>
                                        </p:tgtEl>
                                      </p:cBhvr>
                                      <p:to x="100000" y="95000"/>
                                    </p:animScale>
                                    <p:animScale>
                                      <p:cBhvr>
                                        <p:cTn id="70" dur="166" decel="50000">
                                          <p:stCondLst>
                                            <p:cond delay="1834"/>
                                          </p:stCondLst>
                                        </p:cTn>
                                        <p:tgtEl>
                                          <p:spTgt spid="22"/>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down)">
                                      <p:cBhvr>
                                        <p:cTn id="73" dur="580">
                                          <p:stCondLst>
                                            <p:cond delay="0"/>
                                          </p:stCondLst>
                                        </p:cTn>
                                        <p:tgtEl>
                                          <p:spTgt spid="24"/>
                                        </p:tgtEl>
                                      </p:cBhvr>
                                    </p:animEffect>
                                    <p:anim calcmode="lin" valueType="num">
                                      <p:cBhvr>
                                        <p:cTn id="7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79" dur="26">
                                          <p:stCondLst>
                                            <p:cond delay="650"/>
                                          </p:stCondLst>
                                        </p:cTn>
                                        <p:tgtEl>
                                          <p:spTgt spid="24"/>
                                        </p:tgtEl>
                                      </p:cBhvr>
                                      <p:to x="100000" y="60000"/>
                                    </p:animScale>
                                    <p:animScale>
                                      <p:cBhvr>
                                        <p:cTn id="80" dur="166" decel="50000">
                                          <p:stCondLst>
                                            <p:cond delay="676"/>
                                          </p:stCondLst>
                                        </p:cTn>
                                        <p:tgtEl>
                                          <p:spTgt spid="24"/>
                                        </p:tgtEl>
                                      </p:cBhvr>
                                      <p:to x="100000" y="100000"/>
                                    </p:animScale>
                                    <p:animScale>
                                      <p:cBhvr>
                                        <p:cTn id="81" dur="26">
                                          <p:stCondLst>
                                            <p:cond delay="1312"/>
                                          </p:stCondLst>
                                        </p:cTn>
                                        <p:tgtEl>
                                          <p:spTgt spid="24"/>
                                        </p:tgtEl>
                                      </p:cBhvr>
                                      <p:to x="100000" y="80000"/>
                                    </p:animScale>
                                    <p:animScale>
                                      <p:cBhvr>
                                        <p:cTn id="82" dur="166" decel="50000">
                                          <p:stCondLst>
                                            <p:cond delay="1338"/>
                                          </p:stCondLst>
                                        </p:cTn>
                                        <p:tgtEl>
                                          <p:spTgt spid="24"/>
                                        </p:tgtEl>
                                      </p:cBhvr>
                                      <p:to x="100000" y="100000"/>
                                    </p:animScale>
                                    <p:animScale>
                                      <p:cBhvr>
                                        <p:cTn id="83" dur="26">
                                          <p:stCondLst>
                                            <p:cond delay="1642"/>
                                          </p:stCondLst>
                                        </p:cTn>
                                        <p:tgtEl>
                                          <p:spTgt spid="24"/>
                                        </p:tgtEl>
                                      </p:cBhvr>
                                      <p:to x="100000" y="90000"/>
                                    </p:animScale>
                                    <p:animScale>
                                      <p:cBhvr>
                                        <p:cTn id="84" dur="166" decel="50000">
                                          <p:stCondLst>
                                            <p:cond delay="1668"/>
                                          </p:stCondLst>
                                        </p:cTn>
                                        <p:tgtEl>
                                          <p:spTgt spid="24"/>
                                        </p:tgtEl>
                                      </p:cBhvr>
                                      <p:to x="100000" y="100000"/>
                                    </p:animScale>
                                    <p:animScale>
                                      <p:cBhvr>
                                        <p:cTn id="85" dur="26">
                                          <p:stCondLst>
                                            <p:cond delay="1808"/>
                                          </p:stCondLst>
                                        </p:cTn>
                                        <p:tgtEl>
                                          <p:spTgt spid="24"/>
                                        </p:tgtEl>
                                      </p:cBhvr>
                                      <p:to x="100000" y="95000"/>
                                    </p:animScale>
                                    <p:animScale>
                                      <p:cBhvr>
                                        <p:cTn id="86" dur="166" decel="50000">
                                          <p:stCondLst>
                                            <p:cond delay="1834"/>
                                          </p:stCondLst>
                                        </p:cTn>
                                        <p:tgtEl>
                                          <p:spTgt spid="24"/>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down)">
                                      <p:cBhvr>
                                        <p:cTn id="89" dur="580">
                                          <p:stCondLst>
                                            <p:cond delay="0"/>
                                          </p:stCondLst>
                                        </p:cTn>
                                        <p:tgtEl>
                                          <p:spTgt spid="23"/>
                                        </p:tgtEl>
                                      </p:cBhvr>
                                    </p:animEffect>
                                    <p:anim calcmode="lin" valueType="num">
                                      <p:cBhvr>
                                        <p:cTn id="9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95" dur="26">
                                          <p:stCondLst>
                                            <p:cond delay="650"/>
                                          </p:stCondLst>
                                        </p:cTn>
                                        <p:tgtEl>
                                          <p:spTgt spid="23"/>
                                        </p:tgtEl>
                                      </p:cBhvr>
                                      <p:to x="100000" y="60000"/>
                                    </p:animScale>
                                    <p:animScale>
                                      <p:cBhvr>
                                        <p:cTn id="96" dur="166" decel="50000">
                                          <p:stCondLst>
                                            <p:cond delay="676"/>
                                          </p:stCondLst>
                                        </p:cTn>
                                        <p:tgtEl>
                                          <p:spTgt spid="23"/>
                                        </p:tgtEl>
                                      </p:cBhvr>
                                      <p:to x="100000" y="100000"/>
                                    </p:animScale>
                                    <p:animScale>
                                      <p:cBhvr>
                                        <p:cTn id="97" dur="26">
                                          <p:stCondLst>
                                            <p:cond delay="1312"/>
                                          </p:stCondLst>
                                        </p:cTn>
                                        <p:tgtEl>
                                          <p:spTgt spid="23"/>
                                        </p:tgtEl>
                                      </p:cBhvr>
                                      <p:to x="100000" y="80000"/>
                                    </p:animScale>
                                    <p:animScale>
                                      <p:cBhvr>
                                        <p:cTn id="98" dur="166" decel="50000">
                                          <p:stCondLst>
                                            <p:cond delay="1338"/>
                                          </p:stCondLst>
                                        </p:cTn>
                                        <p:tgtEl>
                                          <p:spTgt spid="23"/>
                                        </p:tgtEl>
                                      </p:cBhvr>
                                      <p:to x="100000" y="100000"/>
                                    </p:animScale>
                                    <p:animScale>
                                      <p:cBhvr>
                                        <p:cTn id="99" dur="26">
                                          <p:stCondLst>
                                            <p:cond delay="1642"/>
                                          </p:stCondLst>
                                        </p:cTn>
                                        <p:tgtEl>
                                          <p:spTgt spid="23"/>
                                        </p:tgtEl>
                                      </p:cBhvr>
                                      <p:to x="100000" y="90000"/>
                                    </p:animScale>
                                    <p:animScale>
                                      <p:cBhvr>
                                        <p:cTn id="100" dur="166" decel="50000">
                                          <p:stCondLst>
                                            <p:cond delay="1668"/>
                                          </p:stCondLst>
                                        </p:cTn>
                                        <p:tgtEl>
                                          <p:spTgt spid="23"/>
                                        </p:tgtEl>
                                      </p:cBhvr>
                                      <p:to x="100000" y="100000"/>
                                    </p:animScale>
                                    <p:animScale>
                                      <p:cBhvr>
                                        <p:cTn id="101" dur="26">
                                          <p:stCondLst>
                                            <p:cond delay="1808"/>
                                          </p:stCondLst>
                                        </p:cTn>
                                        <p:tgtEl>
                                          <p:spTgt spid="23"/>
                                        </p:tgtEl>
                                      </p:cBhvr>
                                      <p:to x="100000" y="95000"/>
                                    </p:animScale>
                                    <p:animScale>
                                      <p:cBhvr>
                                        <p:cTn id="102"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22" grpId="0" animBg="1"/>
      <p:bldP spid="2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rminador 1"/>
          <p:cNvSpPr/>
          <p:nvPr/>
        </p:nvSpPr>
        <p:spPr>
          <a:xfrm>
            <a:off x="1331640" y="260648"/>
            <a:ext cx="6264696" cy="792088"/>
          </a:xfrm>
          <a:prstGeom prst="flowChartTerminator">
            <a:avLst/>
          </a:prstGeom>
          <a:solidFill>
            <a:srgbClr val="CC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solidFill>
                  <a:srgbClr val="000000"/>
                </a:solidFill>
                <a:latin typeface="Arial" panose="020B0604020202020204" pitchFamily="34" charset="0"/>
                <a:cs typeface="Arial" panose="020B0604020202020204" pitchFamily="34" charset="0"/>
              </a:rPr>
              <a:t>Comisión de estudio del régimen tributario especial</a:t>
            </a:r>
            <a:endParaRPr lang="es-CO" sz="2400" b="1" dirty="0">
              <a:solidFill>
                <a:srgbClr val="000000"/>
              </a:solidFill>
              <a:latin typeface="Arial" panose="020B0604020202020204" pitchFamily="34" charset="0"/>
              <a:cs typeface="Arial" panose="020B0604020202020204" pitchFamily="34" charset="0"/>
            </a:endParaRPr>
          </a:p>
        </p:txBody>
      </p:sp>
      <p:sp>
        <p:nvSpPr>
          <p:cNvPr id="5" name="Preparación 4"/>
          <p:cNvSpPr/>
          <p:nvPr/>
        </p:nvSpPr>
        <p:spPr>
          <a:xfrm>
            <a:off x="1043608" y="2492896"/>
            <a:ext cx="6552728" cy="2952328"/>
          </a:xfrm>
          <a:prstGeom prst="flowChartPreparation">
            <a:avLst/>
          </a:prstGeom>
          <a:solidFill>
            <a:srgbClr val="CCFFCC"/>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b="1" dirty="0" smtClean="0">
                <a:solidFill>
                  <a:srgbClr val="000000"/>
                </a:solidFill>
                <a:latin typeface="Arial" panose="020B0604020202020204" pitchFamily="34" charset="0"/>
                <a:cs typeface="Arial" panose="020B0604020202020204" pitchFamily="34" charset="0"/>
              </a:rPr>
              <a:t>Crease una comisión de expertos ad-honorem para estudiar el régimen tributario especial dentro del termino de 2 meses  a la vigencia de la ley  quienes entregaran sus propuestas en los 10 meses siguientes contados a partir de su conformación.</a:t>
            </a:r>
            <a:endParaRPr lang="es-CO" b="1" dirty="0">
              <a:solidFill>
                <a:prstClr val="white"/>
              </a:solidFill>
              <a:latin typeface="Arial" panose="020B0604020202020204" pitchFamily="34" charset="0"/>
              <a:cs typeface="Arial" panose="020B0604020202020204" pitchFamily="34" charset="0"/>
            </a:endParaRPr>
          </a:p>
        </p:txBody>
      </p:sp>
      <p:sp>
        <p:nvSpPr>
          <p:cNvPr id="3" name="Flecha abajo 2"/>
          <p:cNvSpPr/>
          <p:nvPr/>
        </p:nvSpPr>
        <p:spPr>
          <a:xfrm>
            <a:off x="4067944" y="1226456"/>
            <a:ext cx="792088" cy="978408"/>
          </a:xfrm>
          <a:prstGeom prst="downArrow">
            <a:avLst/>
          </a:prstGeom>
          <a:solidFill>
            <a:srgbClr val="A9EC84"/>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159572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4294967295"/>
            <p:extLst>
              <p:ext uri="{D42A27DB-BD31-4B8C-83A1-F6EECF244321}">
                <p14:modId xmlns:p14="http://schemas.microsoft.com/office/powerpoint/2010/main" val="2731284948"/>
              </p:ext>
            </p:extLst>
          </p:nvPr>
        </p:nvGraphicFramePr>
        <p:xfrm>
          <a:off x="624408" y="1412773"/>
          <a:ext cx="7836024" cy="4454627"/>
        </p:xfrm>
        <a:graphic>
          <a:graphicData uri="http://schemas.openxmlformats.org/drawingml/2006/table">
            <a:tbl>
              <a:tblPr firstRow="1" bandRow="1">
                <a:tableStyleId>{5C22544A-7EE6-4342-B048-85BDC9FD1C3A}</a:tableStyleId>
              </a:tblPr>
              <a:tblGrid>
                <a:gridCol w="2612008"/>
                <a:gridCol w="2612008"/>
                <a:gridCol w="2612008"/>
              </a:tblGrid>
              <a:tr h="731831">
                <a:tc>
                  <a:txBody>
                    <a:bodyPr/>
                    <a:lstStyle/>
                    <a:p>
                      <a:pPr algn="ctr"/>
                      <a:r>
                        <a:rPr lang="es-CO" sz="2000" dirty="0" smtClean="0">
                          <a:solidFill>
                            <a:schemeClr val="bg1"/>
                          </a:solidFill>
                          <a:latin typeface="Arial" panose="020B0604020202020204" pitchFamily="34" charset="0"/>
                          <a:cs typeface="Arial" panose="020B0604020202020204" pitchFamily="34" charset="0"/>
                        </a:rPr>
                        <a:t>AÑO</a:t>
                      </a:r>
                      <a:endParaRPr lang="es-CO" sz="2000" dirty="0">
                        <a:solidFill>
                          <a:schemeClr val="bg1"/>
                        </a:solidFill>
                        <a:latin typeface="Arial" panose="020B0604020202020204" pitchFamily="34" charset="0"/>
                        <a:cs typeface="Arial" panose="020B0604020202020204" pitchFamily="34" charset="0"/>
                      </a:endParaRPr>
                    </a:p>
                  </a:txBody>
                  <a:tcPr>
                    <a:solidFill>
                      <a:srgbClr val="92D050"/>
                    </a:solidFill>
                  </a:tcPr>
                </a:tc>
                <a:tc>
                  <a:txBody>
                    <a:bodyPr/>
                    <a:lstStyle/>
                    <a:p>
                      <a:pPr algn="ctr"/>
                      <a:r>
                        <a:rPr lang="es-CO" sz="2000" dirty="0" smtClean="0">
                          <a:latin typeface="Arial" panose="020B0604020202020204" pitchFamily="34" charset="0"/>
                          <a:cs typeface="Arial" panose="020B0604020202020204" pitchFamily="34" charset="0"/>
                        </a:rPr>
                        <a:t>ARTICULO 872</a:t>
                      </a:r>
                      <a:endParaRPr lang="es-CO" sz="2000" dirty="0">
                        <a:latin typeface="Arial" panose="020B0604020202020204" pitchFamily="34" charset="0"/>
                        <a:cs typeface="Arial" panose="020B0604020202020204" pitchFamily="34" charset="0"/>
                      </a:endParaRPr>
                    </a:p>
                  </a:txBody>
                  <a:tcPr>
                    <a:solidFill>
                      <a:srgbClr val="92D050"/>
                    </a:solidFill>
                  </a:tcPr>
                </a:tc>
                <a:tc>
                  <a:txBody>
                    <a:bodyPr/>
                    <a:lstStyle/>
                    <a:p>
                      <a:pPr algn="ctr"/>
                      <a:r>
                        <a:rPr lang="es-CO" sz="2000" dirty="0" smtClean="0">
                          <a:latin typeface="Arial" panose="020B0604020202020204" pitchFamily="34" charset="0"/>
                          <a:cs typeface="Arial" panose="020B0604020202020204" pitchFamily="34" charset="0"/>
                        </a:rPr>
                        <a:t>REFORMA TRIBUTARIA</a:t>
                      </a:r>
                      <a:endParaRPr lang="es-CO" sz="2000" dirty="0">
                        <a:latin typeface="Arial" panose="020B0604020202020204" pitchFamily="34" charset="0"/>
                        <a:cs typeface="Arial" panose="020B0604020202020204" pitchFamily="34" charset="0"/>
                      </a:endParaRPr>
                    </a:p>
                  </a:txBody>
                  <a:tcPr>
                    <a:solidFill>
                      <a:srgbClr val="92D050"/>
                    </a:solidFill>
                  </a:tcPr>
                </a:tc>
              </a:tr>
              <a:tr h="413644">
                <a:tc>
                  <a:txBody>
                    <a:bodyPr/>
                    <a:lstStyle/>
                    <a:p>
                      <a:pPr algn="ctr"/>
                      <a:r>
                        <a:rPr lang="es-CO" sz="2000" dirty="0" smtClean="0">
                          <a:solidFill>
                            <a:schemeClr val="bg1"/>
                          </a:solidFill>
                          <a:latin typeface="Arial" panose="020B0604020202020204" pitchFamily="34" charset="0"/>
                          <a:cs typeface="Arial" panose="020B0604020202020204" pitchFamily="34" charset="0"/>
                        </a:rPr>
                        <a:t>2014</a:t>
                      </a:r>
                      <a:endParaRPr lang="es-CO" sz="2000" dirty="0">
                        <a:solidFill>
                          <a:schemeClr val="bg1"/>
                        </a:solidFill>
                        <a:latin typeface="Arial" panose="020B0604020202020204" pitchFamily="34" charset="0"/>
                        <a:cs typeface="Arial" panose="020B0604020202020204" pitchFamily="34" charset="0"/>
                      </a:endParaRPr>
                    </a:p>
                  </a:txBody>
                  <a:tcPr>
                    <a:solidFill>
                      <a:srgbClr val="92D050"/>
                    </a:solidFill>
                  </a:tcPr>
                </a:tc>
                <a:tc>
                  <a:txBody>
                    <a:bodyPr/>
                    <a:lstStyle/>
                    <a:p>
                      <a:pPr algn="ctr"/>
                      <a:r>
                        <a:rPr lang="es-CO" sz="2000" dirty="0" smtClean="0">
                          <a:latin typeface="Arial" panose="020B0604020202020204" pitchFamily="34" charset="0"/>
                          <a:cs typeface="Arial" panose="020B0604020202020204" pitchFamily="34" charset="0"/>
                        </a:rPr>
                        <a:t>4</a:t>
                      </a:r>
                      <a:r>
                        <a:rPr lang="es-CO" sz="2000" baseline="0" dirty="0" smtClean="0">
                          <a:latin typeface="Arial" panose="020B0604020202020204" pitchFamily="34" charset="0"/>
                          <a:cs typeface="Arial" panose="020B0604020202020204" pitchFamily="34" charset="0"/>
                        </a:rPr>
                        <a:t> X 1.000</a:t>
                      </a:r>
                      <a:endParaRPr lang="es-CO" sz="2000" dirty="0">
                        <a:latin typeface="Arial" panose="020B0604020202020204" pitchFamily="34" charset="0"/>
                        <a:cs typeface="Arial" panose="020B0604020202020204" pitchFamily="34" charset="0"/>
                      </a:endParaRPr>
                    </a:p>
                  </a:txBody>
                  <a:tcPr/>
                </a:tc>
                <a:tc>
                  <a:txBody>
                    <a:bodyPr/>
                    <a:lstStyle/>
                    <a:p>
                      <a:pPr algn="ctr"/>
                      <a:endParaRPr lang="es-CO" sz="2000" dirty="0">
                        <a:latin typeface="Arial" panose="020B0604020202020204" pitchFamily="34" charset="0"/>
                        <a:cs typeface="Arial" panose="020B0604020202020204" pitchFamily="34" charset="0"/>
                      </a:endParaRPr>
                    </a:p>
                  </a:txBody>
                  <a:tcPr/>
                </a:tc>
              </a:tr>
              <a:tr h="413644">
                <a:tc>
                  <a:txBody>
                    <a:bodyPr/>
                    <a:lstStyle/>
                    <a:p>
                      <a:pPr algn="ctr"/>
                      <a:r>
                        <a:rPr lang="es-CO" sz="2000" dirty="0" smtClean="0">
                          <a:solidFill>
                            <a:schemeClr val="bg1"/>
                          </a:solidFill>
                          <a:latin typeface="Arial" panose="020B0604020202020204" pitchFamily="34" charset="0"/>
                          <a:cs typeface="Arial" panose="020B0604020202020204" pitchFamily="34" charset="0"/>
                        </a:rPr>
                        <a:t>2015</a:t>
                      </a:r>
                      <a:endParaRPr lang="es-CO" sz="2000" dirty="0">
                        <a:solidFill>
                          <a:schemeClr val="bg1"/>
                        </a:solidFill>
                        <a:latin typeface="Arial" panose="020B0604020202020204" pitchFamily="34" charset="0"/>
                        <a:cs typeface="Arial" panose="020B0604020202020204" pitchFamily="34" charset="0"/>
                      </a:endParaRPr>
                    </a:p>
                  </a:txBody>
                  <a:tcPr>
                    <a:solidFill>
                      <a:srgbClr val="92D050"/>
                    </a:solidFill>
                  </a:tcPr>
                </a:tc>
                <a:tc>
                  <a:txBody>
                    <a:bodyPr/>
                    <a:lstStyle/>
                    <a:p>
                      <a:pPr algn="ctr"/>
                      <a:r>
                        <a:rPr lang="es-CO" sz="2000" dirty="0" smtClean="0">
                          <a:latin typeface="Arial" panose="020B0604020202020204" pitchFamily="34" charset="0"/>
                          <a:cs typeface="Arial" panose="020B0604020202020204" pitchFamily="34" charset="0"/>
                        </a:rPr>
                        <a:t>2</a:t>
                      </a:r>
                      <a:r>
                        <a:rPr lang="es-CO" sz="2000" baseline="0" dirty="0" smtClean="0">
                          <a:latin typeface="Arial" panose="020B0604020202020204" pitchFamily="34" charset="0"/>
                          <a:cs typeface="Arial" panose="020B0604020202020204" pitchFamily="34" charset="0"/>
                        </a:rPr>
                        <a:t> X 1.000</a:t>
                      </a:r>
                      <a:endParaRPr lang="es-CO" sz="2000" dirty="0">
                        <a:latin typeface="Arial" panose="020B0604020202020204" pitchFamily="34" charset="0"/>
                        <a:cs typeface="Arial" panose="020B0604020202020204" pitchFamily="34" charset="0"/>
                      </a:endParaRPr>
                    </a:p>
                  </a:txBody>
                  <a:tcPr/>
                </a:tc>
                <a:tc>
                  <a:txBody>
                    <a:bodyPr/>
                    <a:lstStyle/>
                    <a:p>
                      <a:pPr algn="ctr"/>
                      <a:endParaRPr lang="es-CO" sz="2000" dirty="0">
                        <a:latin typeface="Arial" panose="020B0604020202020204" pitchFamily="34" charset="0"/>
                        <a:cs typeface="Arial" panose="020B0604020202020204" pitchFamily="34" charset="0"/>
                      </a:endParaRPr>
                    </a:p>
                  </a:txBody>
                  <a:tcPr/>
                </a:tc>
              </a:tr>
              <a:tr h="413644">
                <a:tc>
                  <a:txBody>
                    <a:bodyPr/>
                    <a:lstStyle/>
                    <a:p>
                      <a:pPr algn="ctr"/>
                      <a:r>
                        <a:rPr lang="es-CO" sz="2000" dirty="0" smtClean="0">
                          <a:solidFill>
                            <a:schemeClr val="bg1"/>
                          </a:solidFill>
                          <a:latin typeface="Arial" panose="020B0604020202020204" pitchFamily="34" charset="0"/>
                          <a:cs typeface="Arial" panose="020B0604020202020204" pitchFamily="34" charset="0"/>
                        </a:rPr>
                        <a:t>2016</a:t>
                      </a:r>
                      <a:endParaRPr lang="es-CO" sz="2000" dirty="0">
                        <a:solidFill>
                          <a:schemeClr val="bg1"/>
                        </a:solidFill>
                        <a:latin typeface="Arial" panose="020B0604020202020204" pitchFamily="34" charset="0"/>
                        <a:cs typeface="Arial" panose="020B0604020202020204" pitchFamily="34" charset="0"/>
                      </a:endParaRPr>
                    </a:p>
                  </a:txBody>
                  <a:tcPr>
                    <a:solidFill>
                      <a:srgbClr val="92D050"/>
                    </a:solidFill>
                  </a:tcPr>
                </a:tc>
                <a:tc>
                  <a:txBody>
                    <a:bodyPr/>
                    <a:lstStyle/>
                    <a:p>
                      <a:pPr algn="ctr"/>
                      <a:r>
                        <a:rPr lang="es-CO" sz="2000" dirty="0" smtClean="0">
                          <a:latin typeface="Arial" panose="020B0604020202020204" pitchFamily="34" charset="0"/>
                          <a:cs typeface="Arial" panose="020B0604020202020204" pitchFamily="34" charset="0"/>
                        </a:rPr>
                        <a:t>1 X</a:t>
                      </a:r>
                      <a:r>
                        <a:rPr lang="es-CO" sz="2000" baseline="0" dirty="0" smtClean="0">
                          <a:latin typeface="Arial" panose="020B0604020202020204" pitchFamily="34" charset="0"/>
                          <a:cs typeface="Arial" panose="020B0604020202020204" pitchFamily="34" charset="0"/>
                        </a:rPr>
                        <a:t> 1.000</a:t>
                      </a:r>
                      <a:endParaRPr lang="es-CO" sz="2000" dirty="0">
                        <a:latin typeface="Arial" panose="020B0604020202020204" pitchFamily="34" charset="0"/>
                        <a:cs typeface="Arial" panose="020B0604020202020204" pitchFamily="34" charset="0"/>
                      </a:endParaRPr>
                    </a:p>
                  </a:txBody>
                  <a:tcPr/>
                </a:tc>
                <a:tc>
                  <a:txBody>
                    <a:bodyPr/>
                    <a:lstStyle/>
                    <a:p>
                      <a:pPr algn="ctr"/>
                      <a:endParaRPr lang="es-CO" sz="2000" dirty="0">
                        <a:latin typeface="Arial" panose="020B0604020202020204" pitchFamily="34" charset="0"/>
                        <a:cs typeface="Arial" panose="020B0604020202020204" pitchFamily="34" charset="0"/>
                      </a:endParaRPr>
                    </a:p>
                  </a:txBody>
                  <a:tcPr/>
                </a:tc>
              </a:tr>
              <a:tr h="413644">
                <a:tc>
                  <a:txBody>
                    <a:bodyPr/>
                    <a:lstStyle/>
                    <a:p>
                      <a:pPr algn="ctr"/>
                      <a:r>
                        <a:rPr lang="es-CO" sz="2000" dirty="0" smtClean="0">
                          <a:solidFill>
                            <a:schemeClr val="bg1"/>
                          </a:solidFill>
                          <a:latin typeface="Arial" panose="020B0604020202020204" pitchFamily="34" charset="0"/>
                          <a:cs typeface="Arial" panose="020B0604020202020204" pitchFamily="34" charset="0"/>
                        </a:rPr>
                        <a:t>2017</a:t>
                      </a:r>
                      <a:endParaRPr lang="es-CO" sz="2000" dirty="0">
                        <a:solidFill>
                          <a:schemeClr val="bg1"/>
                        </a:solidFill>
                        <a:latin typeface="Arial" panose="020B0604020202020204" pitchFamily="34" charset="0"/>
                        <a:cs typeface="Arial" panose="020B0604020202020204" pitchFamily="34" charset="0"/>
                      </a:endParaRPr>
                    </a:p>
                  </a:txBody>
                  <a:tcPr>
                    <a:solidFill>
                      <a:srgbClr val="92D050"/>
                    </a:solidFill>
                  </a:tcPr>
                </a:tc>
                <a:tc>
                  <a:txBody>
                    <a:bodyPr/>
                    <a:lstStyle/>
                    <a:p>
                      <a:pPr algn="ctr"/>
                      <a:r>
                        <a:rPr lang="es-CO" sz="2000" dirty="0" smtClean="0">
                          <a:latin typeface="Arial" panose="020B0604020202020204" pitchFamily="34" charset="0"/>
                          <a:cs typeface="Arial" panose="020B0604020202020204" pitchFamily="34" charset="0"/>
                        </a:rPr>
                        <a:t>1 X 1.000</a:t>
                      </a:r>
                      <a:endParaRPr lang="es-CO" sz="2000" dirty="0">
                        <a:latin typeface="Arial" panose="020B0604020202020204" pitchFamily="34" charset="0"/>
                        <a:cs typeface="Arial" panose="020B0604020202020204" pitchFamily="34" charset="0"/>
                      </a:endParaRPr>
                    </a:p>
                  </a:txBody>
                  <a:tcPr/>
                </a:tc>
                <a:tc>
                  <a:txBody>
                    <a:bodyPr/>
                    <a:lstStyle/>
                    <a:p>
                      <a:pPr algn="ctr"/>
                      <a:endParaRPr lang="es-CO" sz="2000" dirty="0">
                        <a:latin typeface="Arial" panose="020B0604020202020204" pitchFamily="34" charset="0"/>
                        <a:cs typeface="Arial" panose="020B0604020202020204" pitchFamily="34" charset="0"/>
                      </a:endParaRPr>
                    </a:p>
                  </a:txBody>
                  <a:tcPr/>
                </a:tc>
              </a:tr>
              <a:tr h="413644">
                <a:tc>
                  <a:txBody>
                    <a:bodyPr/>
                    <a:lstStyle/>
                    <a:p>
                      <a:pPr algn="ctr"/>
                      <a:r>
                        <a:rPr lang="es-CO" sz="2000" dirty="0" smtClean="0">
                          <a:solidFill>
                            <a:schemeClr val="bg1"/>
                          </a:solidFill>
                          <a:latin typeface="Arial" panose="020B0604020202020204" pitchFamily="34" charset="0"/>
                          <a:cs typeface="Arial" panose="020B0604020202020204" pitchFamily="34" charset="0"/>
                        </a:rPr>
                        <a:t>2018</a:t>
                      </a:r>
                      <a:endParaRPr lang="es-CO" sz="2000" dirty="0">
                        <a:solidFill>
                          <a:schemeClr val="bg1"/>
                        </a:solidFill>
                        <a:latin typeface="Arial" panose="020B0604020202020204" pitchFamily="34" charset="0"/>
                        <a:cs typeface="Arial" panose="020B0604020202020204" pitchFamily="34" charset="0"/>
                      </a:endParaRPr>
                    </a:p>
                  </a:txBody>
                  <a:tcPr>
                    <a:solidFill>
                      <a:srgbClr val="92D050"/>
                    </a:solidFill>
                  </a:tcPr>
                </a:tc>
                <a:tc>
                  <a:txBody>
                    <a:bodyPr/>
                    <a:lstStyle/>
                    <a:p>
                      <a:pPr algn="ctr"/>
                      <a:r>
                        <a:rPr lang="es-CO" sz="2000" dirty="0" smtClean="0">
                          <a:latin typeface="Arial" panose="020B0604020202020204" pitchFamily="34" charset="0"/>
                          <a:cs typeface="Arial" panose="020B0604020202020204" pitchFamily="34" charset="0"/>
                        </a:rPr>
                        <a:t>0 X 1.000</a:t>
                      </a:r>
                      <a:endParaRPr lang="es-CO" sz="2000" dirty="0">
                        <a:latin typeface="Arial" panose="020B0604020202020204" pitchFamily="34" charset="0"/>
                        <a:cs typeface="Arial" panose="020B0604020202020204" pitchFamily="34" charset="0"/>
                      </a:endParaRPr>
                    </a:p>
                  </a:txBody>
                  <a:tcPr/>
                </a:tc>
                <a:tc>
                  <a:txBody>
                    <a:bodyPr/>
                    <a:lstStyle/>
                    <a:p>
                      <a:pPr algn="ctr"/>
                      <a:endParaRPr lang="es-CO" sz="2000" dirty="0">
                        <a:latin typeface="Arial" panose="020B0604020202020204" pitchFamily="34" charset="0"/>
                        <a:cs typeface="Arial" panose="020B0604020202020204" pitchFamily="34" charset="0"/>
                      </a:endParaRPr>
                    </a:p>
                  </a:txBody>
                  <a:tcPr/>
                </a:tc>
              </a:tr>
              <a:tr h="413644">
                <a:tc>
                  <a:txBody>
                    <a:bodyPr/>
                    <a:lstStyle/>
                    <a:p>
                      <a:pPr algn="ctr"/>
                      <a:r>
                        <a:rPr lang="es-CO" sz="2000" dirty="0" smtClean="0">
                          <a:solidFill>
                            <a:schemeClr val="bg1"/>
                          </a:solidFill>
                          <a:latin typeface="Arial" panose="020B0604020202020204" pitchFamily="34" charset="0"/>
                          <a:cs typeface="Arial" panose="020B0604020202020204" pitchFamily="34" charset="0"/>
                        </a:rPr>
                        <a:t>2019</a:t>
                      </a:r>
                      <a:endParaRPr lang="es-CO" sz="2000" dirty="0">
                        <a:solidFill>
                          <a:schemeClr val="bg1"/>
                        </a:solidFill>
                        <a:latin typeface="Arial" panose="020B0604020202020204" pitchFamily="34" charset="0"/>
                        <a:cs typeface="Arial" panose="020B0604020202020204" pitchFamily="34" charset="0"/>
                      </a:endParaRPr>
                    </a:p>
                  </a:txBody>
                  <a:tcPr>
                    <a:solidFill>
                      <a:srgbClr val="92D050"/>
                    </a:solidFill>
                  </a:tcPr>
                </a:tc>
                <a:tc>
                  <a:txBody>
                    <a:bodyPr/>
                    <a:lstStyle/>
                    <a:p>
                      <a:pPr algn="ctr"/>
                      <a:endParaRPr lang="es-CO" sz="2000" dirty="0">
                        <a:latin typeface="Arial" panose="020B0604020202020204" pitchFamily="34" charset="0"/>
                        <a:cs typeface="Arial" panose="020B0604020202020204" pitchFamily="34" charset="0"/>
                      </a:endParaRPr>
                    </a:p>
                  </a:txBody>
                  <a:tcPr/>
                </a:tc>
                <a:tc>
                  <a:txBody>
                    <a:bodyPr/>
                    <a:lstStyle/>
                    <a:p>
                      <a:pPr algn="ctr"/>
                      <a:r>
                        <a:rPr lang="es-CO" sz="2000" dirty="0" smtClean="0">
                          <a:latin typeface="Arial" panose="020B0604020202020204" pitchFamily="34" charset="0"/>
                          <a:cs typeface="Arial" panose="020B0604020202020204" pitchFamily="34" charset="0"/>
                        </a:rPr>
                        <a:t>3 X 1.000</a:t>
                      </a:r>
                      <a:endParaRPr lang="es-CO" sz="2000" dirty="0">
                        <a:latin typeface="Arial" panose="020B0604020202020204" pitchFamily="34" charset="0"/>
                        <a:cs typeface="Arial" panose="020B0604020202020204" pitchFamily="34" charset="0"/>
                      </a:endParaRPr>
                    </a:p>
                  </a:txBody>
                  <a:tcPr/>
                </a:tc>
              </a:tr>
              <a:tr h="413644">
                <a:tc>
                  <a:txBody>
                    <a:bodyPr/>
                    <a:lstStyle/>
                    <a:p>
                      <a:pPr algn="ctr"/>
                      <a:r>
                        <a:rPr lang="es-CO" sz="2000" dirty="0" smtClean="0">
                          <a:solidFill>
                            <a:schemeClr val="bg1"/>
                          </a:solidFill>
                          <a:latin typeface="Arial" panose="020B0604020202020204" pitchFamily="34" charset="0"/>
                          <a:cs typeface="Arial" panose="020B0604020202020204" pitchFamily="34" charset="0"/>
                        </a:rPr>
                        <a:t>2020</a:t>
                      </a:r>
                      <a:endParaRPr lang="es-CO" sz="2000" dirty="0">
                        <a:solidFill>
                          <a:schemeClr val="bg1"/>
                        </a:solidFill>
                        <a:latin typeface="Arial" panose="020B0604020202020204" pitchFamily="34" charset="0"/>
                        <a:cs typeface="Arial" panose="020B0604020202020204" pitchFamily="34" charset="0"/>
                      </a:endParaRPr>
                    </a:p>
                  </a:txBody>
                  <a:tcPr>
                    <a:solidFill>
                      <a:srgbClr val="92D050"/>
                    </a:solidFill>
                  </a:tcPr>
                </a:tc>
                <a:tc>
                  <a:txBody>
                    <a:bodyPr/>
                    <a:lstStyle/>
                    <a:p>
                      <a:pPr algn="ctr"/>
                      <a:endParaRPr lang="es-CO" sz="2000" dirty="0">
                        <a:latin typeface="Arial" panose="020B0604020202020204" pitchFamily="34" charset="0"/>
                        <a:cs typeface="Arial" panose="020B0604020202020204" pitchFamily="34" charset="0"/>
                      </a:endParaRPr>
                    </a:p>
                  </a:txBody>
                  <a:tcPr/>
                </a:tc>
                <a:tc>
                  <a:txBody>
                    <a:bodyPr/>
                    <a:lstStyle/>
                    <a:p>
                      <a:pPr algn="ctr"/>
                      <a:r>
                        <a:rPr lang="es-CO" sz="2000" dirty="0" smtClean="0">
                          <a:latin typeface="Arial" panose="020B0604020202020204" pitchFamily="34" charset="0"/>
                          <a:cs typeface="Arial" panose="020B0604020202020204" pitchFamily="34" charset="0"/>
                        </a:rPr>
                        <a:t>2 X 1.000</a:t>
                      </a:r>
                      <a:endParaRPr lang="es-CO" sz="2000" dirty="0">
                        <a:latin typeface="Arial" panose="020B0604020202020204" pitchFamily="34" charset="0"/>
                        <a:cs typeface="Arial" panose="020B0604020202020204" pitchFamily="34" charset="0"/>
                      </a:endParaRPr>
                    </a:p>
                  </a:txBody>
                  <a:tcPr/>
                </a:tc>
              </a:tr>
              <a:tr h="413644">
                <a:tc>
                  <a:txBody>
                    <a:bodyPr/>
                    <a:lstStyle/>
                    <a:p>
                      <a:pPr algn="ctr"/>
                      <a:r>
                        <a:rPr lang="es-CO" sz="2000" dirty="0" smtClean="0">
                          <a:solidFill>
                            <a:schemeClr val="bg1"/>
                          </a:solidFill>
                          <a:latin typeface="Arial" panose="020B0604020202020204" pitchFamily="34" charset="0"/>
                          <a:cs typeface="Arial" panose="020B0604020202020204" pitchFamily="34" charset="0"/>
                        </a:rPr>
                        <a:t>2021</a:t>
                      </a:r>
                      <a:endParaRPr lang="es-CO" sz="2000" dirty="0">
                        <a:solidFill>
                          <a:schemeClr val="bg1"/>
                        </a:solidFill>
                        <a:latin typeface="Arial" panose="020B0604020202020204" pitchFamily="34" charset="0"/>
                        <a:cs typeface="Arial" panose="020B0604020202020204" pitchFamily="34" charset="0"/>
                      </a:endParaRPr>
                    </a:p>
                  </a:txBody>
                  <a:tcPr>
                    <a:solidFill>
                      <a:srgbClr val="92D050"/>
                    </a:solidFill>
                  </a:tcPr>
                </a:tc>
                <a:tc>
                  <a:txBody>
                    <a:bodyPr/>
                    <a:lstStyle/>
                    <a:p>
                      <a:pPr algn="ctr"/>
                      <a:r>
                        <a:rPr lang="es-CO" sz="2000" dirty="0" smtClean="0">
                          <a:latin typeface="Arial" panose="020B0604020202020204" pitchFamily="34" charset="0"/>
                          <a:cs typeface="Arial" panose="020B0604020202020204" pitchFamily="34" charset="0"/>
                        </a:rPr>
                        <a:t> </a:t>
                      </a:r>
                      <a:endParaRPr lang="es-CO" sz="2000" dirty="0">
                        <a:latin typeface="Arial" panose="020B0604020202020204" pitchFamily="34" charset="0"/>
                        <a:cs typeface="Arial" panose="020B0604020202020204" pitchFamily="34" charset="0"/>
                      </a:endParaRPr>
                    </a:p>
                  </a:txBody>
                  <a:tcPr/>
                </a:tc>
                <a:tc>
                  <a:txBody>
                    <a:bodyPr/>
                    <a:lstStyle/>
                    <a:p>
                      <a:pPr algn="ctr"/>
                      <a:r>
                        <a:rPr lang="es-CO" sz="2000" dirty="0" smtClean="0">
                          <a:latin typeface="Arial" panose="020B0604020202020204" pitchFamily="34" charset="0"/>
                          <a:cs typeface="Arial" panose="020B0604020202020204" pitchFamily="34" charset="0"/>
                        </a:rPr>
                        <a:t>1 X 1.000</a:t>
                      </a:r>
                      <a:endParaRPr lang="es-CO" sz="2000" dirty="0">
                        <a:latin typeface="Arial" panose="020B0604020202020204" pitchFamily="34" charset="0"/>
                        <a:cs typeface="Arial" panose="020B0604020202020204" pitchFamily="34" charset="0"/>
                      </a:endParaRPr>
                    </a:p>
                  </a:txBody>
                  <a:tcPr/>
                </a:tc>
              </a:tr>
              <a:tr h="413644">
                <a:tc>
                  <a:txBody>
                    <a:bodyPr/>
                    <a:lstStyle/>
                    <a:p>
                      <a:pPr algn="ctr"/>
                      <a:r>
                        <a:rPr lang="es-CO" sz="2000" dirty="0" smtClean="0">
                          <a:solidFill>
                            <a:schemeClr val="bg1"/>
                          </a:solidFill>
                          <a:latin typeface="Arial" panose="020B0604020202020204" pitchFamily="34" charset="0"/>
                          <a:cs typeface="Arial" panose="020B0604020202020204" pitchFamily="34" charset="0"/>
                        </a:rPr>
                        <a:t>2022</a:t>
                      </a:r>
                      <a:endParaRPr lang="es-CO" sz="2000" dirty="0">
                        <a:solidFill>
                          <a:schemeClr val="bg1"/>
                        </a:solidFill>
                        <a:latin typeface="Arial" panose="020B0604020202020204" pitchFamily="34" charset="0"/>
                        <a:cs typeface="Arial" panose="020B0604020202020204" pitchFamily="34" charset="0"/>
                      </a:endParaRPr>
                    </a:p>
                  </a:txBody>
                  <a:tcPr>
                    <a:solidFill>
                      <a:srgbClr val="92D050"/>
                    </a:solidFill>
                  </a:tcPr>
                </a:tc>
                <a:tc>
                  <a:txBody>
                    <a:bodyPr/>
                    <a:lstStyle/>
                    <a:p>
                      <a:pPr algn="ctr"/>
                      <a:endParaRPr lang="es-CO" sz="2000" dirty="0">
                        <a:latin typeface="Arial" panose="020B0604020202020204" pitchFamily="34" charset="0"/>
                        <a:cs typeface="Arial" panose="020B0604020202020204" pitchFamily="34" charset="0"/>
                      </a:endParaRPr>
                    </a:p>
                  </a:txBody>
                  <a:tcPr/>
                </a:tc>
                <a:tc>
                  <a:txBody>
                    <a:bodyPr/>
                    <a:lstStyle/>
                    <a:p>
                      <a:pPr algn="ctr"/>
                      <a:r>
                        <a:rPr lang="es-CO" sz="2000" dirty="0" smtClean="0">
                          <a:latin typeface="Arial" panose="020B0604020202020204" pitchFamily="34" charset="0"/>
                          <a:cs typeface="Arial" panose="020B0604020202020204" pitchFamily="34" charset="0"/>
                        </a:rPr>
                        <a:t>0 X 1.000</a:t>
                      </a:r>
                      <a:endParaRPr lang="es-CO" sz="2000" dirty="0">
                        <a:latin typeface="Arial" panose="020B0604020202020204" pitchFamily="34" charset="0"/>
                        <a:cs typeface="Arial" panose="020B0604020202020204" pitchFamily="34" charset="0"/>
                      </a:endParaRPr>
                    </a:p>
                  </a:txBody>
                  <a:tcPr/>
                </a:tc>
              </a:tr>
            </a:tbl>
          </a:graphicData>
        </a:graphic>
      </p:graphicFrame>
      <p:sp>
        <p:nvSpPr>
          <p:cNvPr id="4" name="Rectángulo 3"/>
          <p:cNvSpPr/>
          <p:nvPr/>
        </p:nvSpPr>
        <p:spPr>
          <a:xfrm>
            <a:off x="1187624" y="260648"/>
            <a:ext cx="669674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dirty="0" smtClean="0">
                <a:solidFill>
                  <a:schemeClr val="tx1"/>
                </a:solidFill>
              </a:rPr>
              <a:t>Modificaciones a las tarifas del G.M.F.</a:t>
            </a:r>
            <a:endParaRPr lang="es-CO" sz="3200" dirty="0">
              <a:solidFill>
                <a:schemeClr val="tx1"/>
              </a:solidFill>
            </a:endParaRPr>
          </a:p>
        </p:txBody>
      </p:sp>
    </p:spTree>
    <p:extLst>
      <p:ext uri="{BB962C8B-B14F-4D97-AF65-F5344CB8AC3E}">
        <p14:creationId xmlns:p14="http://schemas.microsoft.com/office/powerpoint/2010/main" val="290530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Título"/>
          <p:cNvSpPr txBox="1">
            <a:spLocks/>
          </p:cNvSpPr>
          <p:nvPr/>
        </p:nvSpPr>
        <p:spPr>
          <a:xfrm>
            <a:off x="685799" y="692696"/>
            <a:ext cx="7772400" cy="182798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s-CO" sz="4800" b="1" dirty="0" smtClean="0">
                <a:solidFill>
                  <a:schemeClr val="tx2">
                    <a:lumMod val="50000"/>
                  </a:schemeClr>
                </a:solidFill>
                <a:effectLst>
                  <a:outerShdw blurRad="38100" dist="38100" dir="2700000" algn="tl">
                    <a:srgbClr val="000000">
                      <a:alpha val="43137"/>
                    </a:srgbClr>
                  </a:outerShdw>
                </a:effectLst>
              </a:rPr>
              <a:t>PROCEDIMIENTO TRIBUTARIO</a:t>
            </a:r>
          </a:p>
        </p:txBody>
      </p:sp>
      <p:pic>
        <p:nvPicPr>
          <p:cNvPr id="3" name="Imagen 2"/>
          <p:cNvPicPr>
            <a:picLocks noChangeAspect="1"/>
          </p:cNvPicPr>
          <p:nvPr/>
        </p:nvPicPr>
        <p:blipFill>
          <a:blip r:embed="rId2"/>
          <a:stretch>
            <a:fillRect/>
          </a:stretch>
        </p:blipFill>
        <p:spPr>
          <a:xfrm>
            <a:off x="2267744" y="2636912"/>
            <a:ext cx="4608512" cy="2664296"/>
          </a:xfrm>
          <a:prstGeom prst="rect">
            <a:avLst/>
          </a:prstGeom>
        </p:spPr>
      </p:pic>
    </p:spTree>
    <p:extLst>
      <p:ext uri="{BB962C8B-B14F-4D97-AF65-F5344CB8AC3E}">
        <p14:creationId xmlns:p14="http://schemas.microsoft.com/office/powerpoint/2010/main" val="1922430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82693" y="282352"/>
            <a:ext cx="734481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dirty="0" smtClean="0">
                <a:solidFill>
                  <a:prstClr val="black"/>
                </a:solidFill>
              </a:rPr>
              <a:t>PROCEDIMIENTO TRIBUTARIO</a:t>
            </a:r>
            <a:endParaRPr lang="es-CO" sz="3200" dirty="0">
              <a:solidFill>
                <a:prstClr val="black"/>
              </a:solidFill>
            </a:endParaRPr>
          </a:p>
        </p:txBody>
      </p:sp>
      <p:sp>
        <p:nvSpPr>
          <p:cNvPr id="7" name="Rectángulo 6"/>
          <p:cNvSpPr/>
          <p:nvPr/>
        </p:nvSpPr>
        <p:spPr>
          <a:xfrm>
            <a:off x="611560" y="908720"/>
            <a:ext cx="504056" cy="4918248"/>
          </a:xfrm>
          <a:prstGeom prst="rect">
            <a:avLst/>
          </a:prstGeom>
          <a:solidFill>
            <a:srgbClr val="99CCFF"/>
          </a:solidFill>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CO" dirty="0" smtClean="0">
                <a:solidFill>
                  <a:prstClr val="black"/>
                </a:solidFill>
              </a:rPr>
              <a:t>REMISIÓN DE DEUDAS TRIBUTARIAS</a:t>
            </a:r>
            <a:endParaRPr lang="es-CO" dirty="0">
              <a:solidFill>
                <a:prstClr val="black"/>
              </a:solidFill>
            </a:endParaRPr>
          </a:p>
        </p:txBody>
      </p:sp>
      <p:sp>
        <p:nvSpPr>
          <p:cNvPr id="8" name="Rectángulo 7"/>
          <p:cNvSpPr/>
          <p:nvPr/>
        </p:nvSpPr>
        <p:spPr>
          <a:xfrm>
            <a:off x="1763688" y="1772816"/>
            <a:ext cx="2016224" cy="3722712"/>
          </a:xfrm>
          <a:prstGeom prst="rect">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Courier New" panose="02070309020205020404" pitchFamily="49" charset="0"/>
              <a:buChar char="o"/>
            </a:pPr>
            <a:r>
              <a:rPr lang="es-CO" dirty="0" smtClean="0">
                <a:solidFill>
                  <a:prstClr val="black"/>
                </a:solidFill>
              </a:rPr>
              <a:t>Las deudas de personas que hubieren muerto sin dejar bienes la DIAN podrá suprimir los registros y cuentas de los contribuyentes, </a:t>
            </a:r>
            <a:endParaRPr lang="es-CO" dirty="0">
              <a:solidFill>
                <a:prstClr val="black"/>
              </a:solidFill>
            </a:endParaRPr>
          </a:p>
        </p:txBody>
      </p:sp>
      <p:sp>
        <p:nvSpPr>
          <p:cNvPr id="9" name="Rectángulo 8"/>
          <p:cNvSpPr/>
          <p:nvPr/>
        </p:nvSpPr>
        <p:spPr>
          <a:xfrm>
            <a:off x="4644008" y="2492896"/>
            <a:ext cx="1656184" cy="2304256"/>
          </a:xfrm>
          <a:prstGeom prst="rect">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prstClr val="black"/>
                </a:solidFill>
              </a:rPr>
              <a:t>O</a:t>
            </a:r>
            <a:r>
              <a:rPr lang="es-CO" dirty="0" smtClean="0">
                <a:solidFill>
                  <a:prstClr val="black"/>
                </a:solidFill>
              </a:rPr>
              <a:t>bligación </a:t>
            </a:r>
            <a:r>
              <a:rPr lang="es-CO" dirty="0">
                <a:solidFill>
                  <a:prstClr val="black"/>
                </a:solidFill>
              </a:rPr>
              <a:t>principal </a:t>
            </a:r>
            <a:r>
              <a:rPr lang="es-CO" dirty="0" smtClean="0">
                <a:solidFill>
                  <a:prstClr val="black"/>
                </a:solidFill>
              </a:rPr>
              <a:t>sin incluir </a:t>
            </a:r>
            <a:r>
              <a:rPr lang="es-CO" dirty="0">
                <a:solidFill>
                  <a:prstClr val="black"/>
                </a:solidFill>
              </a:rPr>
              <a:t>intereses y actualizaciones </a:t>
            </a:r>
          </a:p>
        </p:txBody>
      </p:sp>
      <p:sp>
        <p:nvSpPr>
          <p:cNvPr id="10" name="Rectángulo 9"/>
          <p:cNvSpPr/>
          <p:nvPr/>
        </p:nvSpPr>
        <p:spPr>
          <a:xfrm>
            <a:off x="6948264" y="1916832"/>
            <a:ext cx="2016224" cy="3434680"/>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v"/>
            </a:pPr>
            <a:r>
              <a:rPr lang="es-CO" dirty="0" smtClean="0">
                <a:solidFill>
                  <a:prstClr val="black"/>
                </a:solidFill>
              </a:rPr>
              <a:t>Mayor a 54 meses 159 UVT ($4.496.361)</a:t>
            </a:r>
          </a:p>
          <a:p>
            <a:pPr algn="just"/>
            <a:endParaRPr lang="es-CO" dirty="0" smtClean="0">
              <a:solidFill>
                <a:prstClr val="black"/>
              </a:solidFill>
            </a:endParaRPr>
          </a:p>
          <a:p>
            <a:pPr marL="285750" indent="-285750" algn="just">
              <a:buFont typeface="Wingdings" panose="05000000000000000000" pitchFamily="2" charset="2"/>
              <a:buChar char="v"/>
            </a:pPr>
            <a:r>
              <a:rPr lang="es-CO" dirty="0" smtClean="0">
                <a:solidFill>
                  <a:prstClr val="black"/>
                </a:solidFill>
              </a:rPr>
              <a:t>Pasados 6 meses Hasta 40 UVT</a:t>
            </a:r>
          </a:p>
          <a:p>
            <a:pPr marL="285750" indent="-285750" algn="just">
              <a:buFont typeface="Wingdings" panose="05000000000000000000" pitchFamily="2" charset="2"/>
              <a:buChar char="v"/>
            </a:pPr>
            <a:endParaRPr lang="es-CO" dirty="0">
              <a:solidFill>
                <a:prstClr val="black"/>
              </a:solidFill>
            </a:endParaRPr>
          </a:p>
          <a:p>
            <a:pPr marL="285750" indent="-285750" algn="just">
              <a:buFont typeface="Wingdings" panose="05000000000000000000" pitchFamily="2" charset="2"/>
              <a:buChar char="v"/>
            </a:pPr>
            <a:r>
              <a:rPr lang="es-CO" dirty="0" smtClean="0">
                <a:solidFill>
                  <a:prstClr val="black"/>
                </a:solidFill>
              </a:rPr>
              <a:t>18 meses de 40 hasta 96 UVT </a:t>
            </a:r>
            <a:endParaRPr lang="es-CO" dirty="0">
              <a:solidFill>
                <a:prstClr val="black"/>
              </a:solidFill>
            </a:endParaRPr>
          </a:p>
        </p:txBody>
      </p:sp>
      <p:sp>
        <p:nvSpPr>
          <p:cNvPr id="11" name="Abrir llave 10"/>
          <p:cNvSpPr/>
          <p:nvPr/>
        </p:nvSpPr>
        <p:spPr>
          <a:xfrm>
            <a:off x="1265348" y="739552"/>
            <a:ext cx="354324" cy="5569768"/>
          </a:xfrm>
          <a:prstGeom prst="leftBrace">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CO">
              <a:solidFill>
                <a:prstClr val="black"/>
              </a:solidFill>
            </a:endParaRPr>
          </a:p>
        </p:txBody>
      </p:sp>
      <p:sp>
        <p:nvSpPr>
          <p:cNvPr id="12" name="Flecha a la derecha con bandas 11"/>
          <p:cNvSpPr/>
          <p:nvPr/>
        </p:nvSpPr>
        <p:spPr>
          <a:xfrm>
            <a:off x="3995936" y="3376416"/>
            <a:ext cx="576064" cy="484632"/>
          </a:xfrm>
          <a:prstGeom prst="stripedRightArrow">
            <a:avLst/>
          </a:prstGeom>
          <a:solidFill>
            <a:srgbClr val="92D050"/>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3" name="Flecha a la derecha con bandas 12"/>
          <p:cNvSpPr/>
          <p:nvPr/>
        </p:nvSpPr>
        <p:spPr>
          <a:xfrm>
            <a:off x="6444208" y="3429000"/>
            <a:ext cx="360040" cy="484632"/>
          </a:xfrm>
          <a:prstGeom prst="stripedRightArrow">
            <a:avLst/>
          </a:prstGeom>
          <a:solidFill>
            <a:srgbClr val="99FF66"/>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Tree>
    <p:extLst>
      <p:ext uri="{BB962C8B-B14F-4D97-AF65-F5344CB8AC3E}">
        <p14:creationId xmlns:p14="http://schemas.microsoft.com/office/powerpoint/2010/main" val="227538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833632" y="1362472"/>
            <a:ext cx="3882384" cy="1440160"/>
          </a:xfrm>
          <a:prstGeom prst="roundRect">
            <a:avLst/>
          </a:prstGeom>
          <a:solidFill>
            <a:schemeClr val="bg1">
              <a:lumMod val="95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b="1" dirty="0" smtClean="0">
                <a:solidFill>
                  <a:schemeClr val="tx1"/>
                </a:solidFill>
                <a:latin typeface="Arial" panose="020B0604020202020204" pitchFamily="34" charset="0"/>
                <a:cs typeface="Arial" panose="020B0604020202020204" pitchFamily="34" charset="0"/>
              </a:rPr>
              <a:t>Procesos contra liquidaciones oficiales en única o primera instancia ante juzgado o tribunal administrativo</a:t>
            </a:r>
            <a:endParaRPr lang="es-CO" b="1" dirty="0">
              <a:solidFill>
                <a:schemeClr val="tx1"/>
              </a:solidFill>
              <a:latin typeface="Arial" panose="020B0604020202020204" pitchFamily="34" charset="0"/>
              <a:cs typeface="Arial" panose="020B0604020202020204" pitchFamily="34" charset="0"/>
            </a:endParaRPr>
          </a:p>
        </p:txBody>
      </p:sp>
      <p:sp>
        <p:nvSpPr>
          <p:cNvPr id="7" name="Rectángulo 6"/>
          <p:cNvSpPr/>
          <p:nvPr/>
        </p:nvSpPr>
        <p:spPr>
          <a:xfrm>
            <a:off x="3119264" y="3378696"/>
            <a:ext cx="1812776" cy="1108720"/>
          </a:xfrm>
          <a:prstGeom prst="rect">
            <a:avLst/>
          </a:prstGeom>
          <a:solidFill>
            <a:srgbClr val="CCFFCC"/>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latin typeface="Arial" panose="020B0604020202020204" pitchFamily="34" charset="0"/>
                <a:cs typeface="Arial" panose="020B0604020202020204" pitchFamily="34" charset="0"/>
              </a:rPr>
              <a:t>Paga el 100% del impuesto en discusión </a:t>
            </a:r>
            <a:endParaRPr lang="es-CO" b="1" dirty="0">
              <a:solidFill>
                <a:schemeClr val="tx1"/>
              </a:solidFill>
              <a:latin typeface="Arial" panose="020B0604020202020204" pitchFamily="34" charset="0"/>
              <a:cs typeface="Arial" panose="020B0604020202020204" pitchFamily="34" charset="0"/>
            </a:endParaRPr>
          </a:p>
        </p:txBody>
      </p:sp>
      <p:sp>
        <p:nvSpPr>
          <p:cNvPr id="9" name="Rectángulo redondeado 8"/>
          <p:cNvSpPr/>
          <p:nvPr/>
        </p:nvSpPr>
        <p:spPr>
          <a:xfrm>
            <a:off x="5126360" y="4890864"/>
            <a:ext cx="2830016" cy="149046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CO" b="1" dirty="0" smtClean="0">
                <a:solidFill>
                  <a:schemeClr val="tx1"/>
                </a:solidFill>
                <a:latin typeface="Arial" panose="020B0604020202020204" pitchFamily="34" charset="0"/>
                <a:cs typeface="Arial" panose="020B0604020202020204" pitchFamily="34" charset="0"/>
              </a:rPr>
              <a:t>el 70% de:</a:t>
            </a:r>
          </a:p>
          <a:p>
            <a:endParaRPr lang="es-CO" b="1" dirty="0" smtClean="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s-CO" b="1" dirty="0" smtClean="0">
                <a:solidFill>
                  <a:schemeClr val="tx1"/>
                </a:solidFill>
                <a:latin typeface="Arial" panose="020B0604020202020204" pitchFamily="34" charset="0"/>
                <a:cs typeface="Arial" panose="020B0604020202020204" pitchFamily="34" charset="0"/>
              </a:rPr>
              <a:t>Intereses</a:t>
            </a:r>
          </a:p>
          <a:p>
            <a:pPr marL="285750" indent="-285750">
              <a:buFont typeface="Wingdings" panose="05000000000000000000" pitchFamily="2" charset="2"/>
              <a:buChar char="v"/>
            </a:pPr>
            <a:r>
              <a:rPr lang="es-CO" b="1" dirty="0" smtClean="0">
                <a:solidFill>
                  <a:schemeClr val="tx1"/>
                </a:solidFill>
                <a:latin typeface="Arial" panose="020B0604020202020204" pitchFamily="34" charset="0"/>
                <a:cs typeface="Arial" panose="020B0604020202020204" pitchFamily="34" charset="0"/>
              </a:rPr>
              <a:t>Sanciones </a:t>
            </a:r>
          </a:p>
          <a:p>
            <a:pPr marL="285750" indent="-285750">
              <a:buFont typeface="Wingdings" panose="05000000000000000000" pitchFamily="2" charset="2"/>
              <a:buChar char="v"/>
            </a:pPr>
            <a:r>
              <a:rPr lang="es-CO" b="1" dirty="0" smtClean="0">
                <a:solidFill>
                  <a:schemeClr val="tx1"/>
                </a:solidFill>
                <a:latin typeface="Arial" panose="020B0604020202020204" pitchFamily="34" charset="0"/>
                <a:cs typeface="Arial" panose="020B0604020202020204" pitchFamily="34" charset="0"/>
              </a:rPr>
              <a:t>Actualización</a:t>
            </a:r>
            <a:endParaRPr lang="es-CO" b="1" dirty="0">
              <a:solidFill>
                <a:schemeClr val="tx1"/>
              </a:solidFill>
              <a:latin typeface="Arial" panose="020B0604020202020204" pitchFamily="34" charset="0"/>
              <a:cs typeface="Arial" panose="020B0604020202020204" pitchFamily="34" charset="0"/>
            </a:endParaRPr>
          </a:p>
        </p:txBody>
      </p:sp>
      <p:sp>
        <p:nvSpPr>
          <p:cNvPr id="10" name="Rectángulo redondeado 9"/>
          <p:cNvSpPr/>
          <p:nvPr/>
        </p:nvSpPr>
        <p:spPr>
          <a:xfrm>
            <a:off x="1259632" y="404664"/>
            <a:ext cx="6912768" cy="576064"/>
          </a:xfrm>
          <a:prstGeom prst="roundRect">
            <a:avLst/>
          </a:prstGeom>
          <a:solidFill>
            <a:schemeClr val="bg1"/>
          </a:solidFill>
          <a:ln>
            <a:solidFill>
              <a:schemeClr val="bg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solidFill>
                  <a:schemeClr val="tx1"/>
                </a:solidFill>
                <a:latin typeface="Arial" panose="020B0604020202020204" pitchFamily="34" charset="0"/>
                <a:cs typeface="Arial" panose="020B0604020202020204" pitchFamily="34" charset="0"/>
              </a:rPr>
              <a:t>Conciliación Contencioso Administrativo – Impuestos y Sanciones</a:t>
            </a:r>
            <a:endParaRPr lang="es-CO" sz="2400" b="1" dirty="0">
              <a:solidFill>
                <a:schemeClr val="tx1"/>
              </a:solidFill>
              <a:latin typeface="Arial" panose="020B0604020202020204" pitchFamily="34" charset="0"/>
              <a:cs typeface="Arial" panose="020B0604020202020204" pitchFamily="34" charset="0"/>
            </a:endParaRPr>
          </a:p>
        </p:txBody>
      </p:sp>
      <p:sp>
        <p:nvSpPr>
          <p:cNvPr id="2" name="Flecha doblada hacia arriba 1"/>
          <p:cNvSpPr/>
          <p:nvPr/>
        </p:nvSpPr>
        <p:spPr>
          <a:xfrm rot="5400000">
            <a:off x="1690142" y="2873102"/>
            <a:ext cx="1440160" cy="1299220"/>
          </a:xfrm>
          <a:prstGeom prst="bentUpArrow">
            <a:avLst>
              <a:gd name="adj1" fmla="val 17419"/>
              <a:gd name="adj2" fmla="val 25000"/>
              <a:gd name="adj3" fmla="val 2500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Picture 6" descr="Letra Y Animad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018656"/>
            <a:ext cx="1584176" cy="118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679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617608" y="764704"/>
            <a:ext cx="3882384" cy="1440160"/>
          </a:xfrm>
          <a:prstGeom prst="roundRect">
            <a:avLst/>
          </a:prstGeom>
          <a:solidFill>
            <a:schemeClr val="bg1">
              <a:lumMod val="95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b="1" dirty="0" smtClean="0">
                <a:solidFill>
                  <a:schemeClr val="tx1"/>
                </a:solidFill>
                <a:latin typeface="Arial" panose="020B0604020202020204" pitchFamily="34" charset="0"/>
                <a:cs typeface="Arial" panose="020B0604020202020204" pitchFamily="34" charset="0"/>
              </a:rPr>
              <a:t>Procesos contra liquidaciones oficiales en segunda instancia ante tribunal administrativo o consejo de estado</a:t>
            </a:r>
            <a:endParaRPr lang="es-CO" b="1" dirty="0">
              <a:solidFill>
                <a:schemeClr val="tx1"/>
              </a:solidFill>
              <a:latin typeface="Arial" panose="020B0604020202020204" pitchFamily="34" charset="0"/>
              <a:cs typeface="Arial" panose="020B0604020202020204" pitchFamily="34" charset="0"/>
            </a:endParaRPr>
          </a:p>
        </p:txBody>
      </p:sp>
      <p:sp>
        <p:nvSpPr>
          <p:cNvPr id="7" name="Rectángulo 6"/>
          <p:cNvSpPr/>
          <p:nvPr/>
        </p:nvSpPr>
        <p:spPr>
          <a:xfrm>
            <a:off x="2975248" y="2824336"/>
            <a:ext cx="2244824" cy="1108720"/>
          </a:xfrm>
          <a:prstGeom prst="rect">
            <a:avLst/>
          </a:prstGeom>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CO" b="1" dirty="0" smtClean="0">
                <a:solidFill>
                  <a:schemeClr val="tx1"/>
                </a:solidFill>
                <a:latin typeface="Arial" panose="020B0604020202020204" pitchFamily="34" charset="0"/>
                <a:cs typeface="Arial" panose="020B0604020202020204" pitchFamily="34" charset="0"/>
              </a:rPr>
              <a:t>Paga el 100% del impuesto en discusión </a:t>
            </a:r>
            <a:endParaRPr lang="es-CO" b="1" dirty="0">
              <a:solidFill>
                <a:schemeClr val="tx1"/>
              </a:solidFill>
              <a:latin typeface="Arial" panose="020B0604020202020204" pitchFamily="34" charset="0"/>
              <a:cs typeface="Arial" panose="020B0604020202020204" pitchFamily="34" charset="0"/>
            </a:endParaRPr>
          </a:p>
        </p:txBody>
      </p:sp>
      <p:sp>
        <p:nvSpPr>
          <p:cNvPr id="9" name="Rectángulo redondeado 8"/>
          <p:cNvSpPr/>
          <p:nvPr/>
        </p:nvSpPr>
        <p:spPr>
          <a:xfrm>
            <a:off x="5558408" y="4509120"/>
            <a:ext cx="2830016" cy="1490464"/>
          </a:xfrm>
          <a:prstGeom prst="roundRect">
            <a:avLst/>
          </a:prstGeom>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CO" b="1" dirty="0" smtClean="0">
                <a:solidFill>
                  <a:schemeClr val="tx1"/>
                </a:solidFill>
                <a:latin typeface="Arial" panose="020B0604020202020204" pitchFamily="34" charset="0"/>
                <a:cs typeface="Arial" panose="020B0604020202020204" pitchFamily="34" charset="0"/>
              </a:rPr>
              <a:t>el 80% de:</a:t>
            </a:r>
          </a:p>
          <a:p>
            <a:endParaRPr lang="es-CO" b="1" dirty="0" smtClean="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s-CO" b="1" dirty="0" smtClean="0">
                <a:solidFill>
                  <a:schemeClr val="tx1"/>
                </a:solidFill>
                <a:latin typeface="Arial" panose="020B0604020202020204" pitchFamily="34" charset="0"/>
                <a:cs typeface="Arial" panose="020B0604020202020204" pitchFamily="34" charset="0"/>
              </a:rPr>
              <a:t>Intereses</a:t>
            </a:r>
          </a:p>
          <a:p>
            <a:pPr marL="285750" indent="-285750">
              <a:buFont typeface="Wingdings" panose="05000000000000000000" pitchFamily="2" charset="2"/>
              <a:buChar char="v"/>
            </a:pPr>
            <a:r>
              <a:rPr lang="es-CO" b="1" dirty="0" smtClean="0">
                <a:solidFill>
                  <a:schemeClr val="tx1"/>
                </a:solidFill>
                <a:latin typeface="Arial" panose="020B0604020202020204" pitchFamily="34" charset="0"/>
                <a:cs typeface="Arial" panose="020B0604020202020204" pitchFamily="34" charset="0"/>
              </a:rPr>
              <a:t>Sanciones </a:t>
            </a:r>
          </a:p>
          <a:p>
            <a:pPr marL="285750" indent="-285750">
              <a:buFont typeface="Wingdings" panose="05000000000000000000" pitchFamily="2" charset="2"/>
              <a:buChar char="v"/>
            </a:pPr>
            <a:r>
              <a:rPr lang="es-CO" b="1" dirty="0" smtClean="0">
                <a:solidFill>
                  <a:schemeClr val="tx1"/>
                </a:solidFill>
                <a:latin typeface="Arial" panose="020B0604020202020204" pitchFamily="34" charset="0"/>
                <a:cs typeface="Arial" panose="020B0604020202020204" pitchFamily="34" charset="0"/>
              </a:rPr>
              <a:t>Actualización</a:t>
            </a:r>
            <a:endParaRPr lang="es-CO" b="1" dirty="0">
              <a:solidFill>
                <a:schemeClr val="tx1"/>
              </a:solidFill>
              <a:latin typeface="Arial" panose="020B0604020202020204" pitchFamily="34" charset="0"/>
              <a:cs typeface="Arial" panose="020B0604020202020204" pitchFamily="34" charset="0"/>
            </a:endParaRPr>
          </a:p>
        </p:txBody>
      </p:sp>
      <p:sp>
        <p:nvSpPr>
          <p:cNvPr id="2" name="Flecha doblada hacia arriba 1"/>
          <p:cNvSpPr/>
          <p:nvPr/>
        </p:nvSpPr>
        <p:spPr>
          <a:xfrm rot="5400000">
            <a:off x="1546126" y="2275334"/>
            <a:ext cx="1440160" cy="1299220"/>
          </a:xfrm>
          <a:prstGeom prst="bentUpArrow">
            <a:avLst>
              <a:gd name="adj1" fmla="val 17419"/>
              <a:gd name="adj2" fmla="val 25000"/>
              <a:gd name="adj3" fmla="val 25000"/>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126" name="Picture 6" descr="Letra Y Animad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52317" y="2924944"/>
            <a:ext cx="1584176" cy="118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063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695664" y="1268760"/>
            <a:ext cx="3882384" cy="1440160"/>
          </a:xfrm>
          <a:prstGeom prst="roundRect">
            <a:avLst/>
          </a:prstGeom>
          <a:solidFill>
            <a:schemeClr val="bg1">
              <a:lumMod val="95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b="1" dirty="0" smtClean="0">
                <a:solidFill>
                  <a:schemeClr val="tx1"/>
                </a:solidFill>
                <a:latin typeface="Arial" panose="020B0604020202020204" pitchFamily="34" charset="0"/>
                <a:cs typeface="Arial" panose="020B0604020202020204" pitchFamily="34" charset="0"/>
              </a:rPr>
              <a:t>Procesos contra resoluciones y actos administrativos que imponen sanciones, sin importar la instancia.</a:t>
            </a:r>
            <a:endParaRPr lang="es-CO" b="1" dirty="0">
              <a:solidFill>
                <a:schemeClr val="tx1"/>
              </a:solidFill>
              <a:latin typeface="Arial" panose="020B0604020202020204" pitchFamily="34" charset="0"/>
              <a:cs typeface="Arial" panose="020B0604020202020204" pitchFamily="34" charset="0"/>
            </a:endParaRPr>
          </a:p>
        </p:txBody>
      </p:sp>
      <p:sp>
        <p:nvSpPr>
          <p:cNvPr id="7" name="Rectángulo 6"/>
          <p:cNvSpPr/>
          <p:nvPr/>
        </p:nvSpPr>
        <p:spPr>
          <a:xfrm>
            <a:off x="6804248" y="1196752"/>
            <a:ext cx="2016224" cy="1584176"/>
          </a:xfrm>
          <a:prstGeom prst="rect">
            <a:avLst/>
          </a:prstGeom>
          <a:solidFill>
            <a:srgbClr val="CCFFCC"/>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latin typeface="Arial" panose="020B0604020202020204" pitchFamily="34" charset="0"/>
                <a:cs typeface="Arial" panose="020B0604020202020204" pitchFamily="34" charset="0"/>
              </a:rPr>
              <a:t>Paga el 50% de la sanción actualizada</a:t>
            </a:r>
            <a:endParaRPr lang="es-CO" b="1" dirty="0">
              <a:solidFill>
                <a:schemeClr val="tx1"/>
              </a:solidFill>
              <a:latin typeface="Arial" panose="020B0604020202020204" pitchFamily="34" charset="0"/>
              <a:cs typeface="Arial" panose="020B0604020202020204" pitchFamily="34" charset="0"/>
            </a:endParaRPr>
          </a:p>
        </p:txBody>
      </p:sp>
      <p:sp>
        <p:nvSpPr>
          <p:cNvPr id="10" name="Rectángulo redondeado 9"/>
          <p:cNvSpPr/>
          <p:nvPr/>
        </p:nvSpPr>
        <p:spPr>
          <a:xfrm>
            <a:off x="1259632" y="332656"/>
            <a:ext cx="6912768" cy="576064"/>
          </a:xfrm>
          <a:prstGeom prst="roundRect">
            <a:avLst/>
          </a:prstGeom>
          <a:solidFill>
            <a:schemeClr val="bg1"/>
          </a:solidFill>
          <a:ln>
            <a:solidFill>
              <a:schemeClr val="bg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solidFill>
                  <a:schemeClr val="tx1"/>
                </a:solidFill>
                <a:latin typeface="Arial" panose="020B0604020202020204" pitchFamily="34" charset="0"/>
                <a:cs typeface="Arial" panose="020B0604020202020204" pitchFamily="34" charset="0"/>
              </a:rPr>
              <a:t>Conciliación Contencioso Administrativo </a:t>
            </a:r>
            <a:r>
              <a:rPr lang="es-CO" sz="2400" b="1" u="sng" dirty="0" smtClean="0">
                <a:solidFill>
                  <a:schemeClr val="tx1"/>
                </a:solidFill>
                <a:latin typeface="Arial" panose="020B0604020202020204" pitchFamily="34" charset="0"/>
                <a:cs typeface="Arial" panose="020B0604020202020204" pitchFamily="34" charset="0"/>
              </a:rPr>
              <a:t>Sanciones</a:t>
            </a:r>
            <a:endParaRPr lang="es-CO" sz="2400" b="1" u="sng" dirty="0">
              <a:solidFill>
                <a:schemeClr val="tx1"/>
              </a:solidFill>
              <a:latin typeface="Arial" panose="020B0604020202020204" pitchFamily="34" charset="0"/>
              <a:cs typeface="Arial" panose="020B0604020202020204" pitchFamily="34" charset="0"/>
            </a:endParaRPr>
          </a:p>
        </p:txBody>
      </p:sp>
      <p:sp>
        <p:nvSpPr>
          <p:cNvPr id="8" name="Rectángulo redondeado 7"/>
          <p:cNvSpPr/>
          <p:nvPr/>
        </p:nvSpPr>
        <p:spPr>
          <a:xfrm>
            <a:off x="761624" y="3933056"/>
            <a:ext cx="3882384" cy="1728192"/>
          </a:xfrm>
          <a:prstGeom prst="roundRect">
            <a:avLst/>
          </a:prstGeom>
          <a:solidFill>
            <a:schemeClr val="bg1">
              <a:lumMod val="9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700" b="1" dirty="0" smtClean="0">
                <a:solidFill>
                  <a:schemeClr val="tx1"/>
                </a:solidFill>
                <a:latin typeface="Arial" panose="020B0604020202020204" pitchFamily="34" charset="0"/>
                <a:cs typeface="Arial" panose="020B0604020202020204" pitchFamily="34" charset="0"/>
              </a:rPr>
              <a:t>Procesos contra resoluciones y actos administrativos que imponen sanciones, sin importar la instancia, por devoluciones o compensaciones improcedentes.</a:t>
            </a:r>
            <a:endParaRPr lang="es-CO" sz="1700" b="1" dirty="0">
              <a:solidFill>
                <a:schemeClr val="tx1"/>
              </a:solidFill>
              <a:latin typeface="Arial" panose="020B0604020202020204" pitchFamily="34" charset="0"/>
              <a:cs typeface="Arial" panose="020B0604020202020204" pitchFamily="34" charset="0"/>
            </a:endParaRPr>
          </a:p>
        </p:txBody>
      </p:sp>
      <p:sp>
        <p:nvSpPr>
          <p:cNvPr id="5" name="Flecha a la derecha con bandas 4"/>
          <p:cNvSpPr/>
          <p:nvPr/>
        </p:nvSpPr>
        <p:spPr>
          <a:xfrm>
            <a:off x="4860032" y="1556792"/>
            <a:ext cx="1224136" cy="8206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p:cNvSpPr/>
          <p:nvPr/>
        </p:nvSpPr>
        <p:spPr>
          <a:xfrm>
            <a:off x="6804248" y="4005064"/>
            <a:ext cx="2016224" cy="1584176"/>
          </a:xfrm>
          <a:prstGeom prst="rect">
            <a:avLst/>
          </a:prstGeom>
          <a:solidFill>
            <a:srgbClr val="CCFFCC"/>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latin typeface="Arial" panose="020B0604020202020204" pitchFamily="34" charset="0"/>
                <a:cs typeface="Arial" panose="020B0604020202020204" pitchFamily="34" charset="0"/>
              </a:rPr>
              <a:t>Paga el 50% de la sanción actualizada y reintegro de las sumas devueltas o compensadas</a:t>
            </a:r>
            <a:endParaRPr lang="es-CO" sz="1600" b="1" dirty="0">
              <a:solidFill>
                <a:schemeClr val="tx1"/>
              </a:solidFill>
              <a:latin typeface="Arial" panose="020B0604020202020204" pitchFamily="34" charset="0"/>
              <a:cs typeface="Arial" panose="020B0604020202020204" pitchFamily="34" charset="0"/>
            </a:endParaRPr>
          </a:p>
        </p:txBody>
      </p:sp>
      <p:sp>
        <p:nvSpPr>
          <p:cNvPr id="12" name="Flecha a la derecha con bandas 11"/>
          <p:cNvSpPr/>
          <p:nvPr/>
        </p:nvSpPr>
        <p:spPr>
          <a:xfrm>
            <a:off x="4860032" y="4437112"/>
            <a:ext cx="1224136" cy="8206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23648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ctrTitle" idx="4294967295"/>
          </p:nvPr>
        </p:nvSpPr>
        <p:spPr>
          <a:xfrm>
            <a:off x="683568" y="260648"/>
            <a:ext cx="7992888" cy="5688632"/>
          </a:xfrm>
        </p:spPr>
        <p:txBody>
          <a:bodyPr anchor="t">
            <a:noAutofit/>
          </a:bodyPr>
          <a:lstStyle/>
          <a:p>
            <a:pPr algn="l"/>
            <a:r>
              <a:rPr lang="es-ES" sz="1800" b="1" dirty="0" smtClean="0">
                <a:latin typeface="Arial" panose="020B0604020202020204" pitchFamily="34" charset="0"/>
              </a:rPr>
              <a:t>REQUISITOS</a:t>
            </a:r>
            <a:br>
              <a:rPr lang="es-ES" sz="1800" b="1" dirty="0" smtClean="0">
                <a:latin typeface="Arial" panose="020B0604020202020204" pitchFamily="34" charset="0"/>
              </a:rPr>
            </a:br>
            <a:r>
              <a:rPr lang="es-ES" sz="1800" b="1" dirty="0" smtClean="0">
                <a:latin typeface="Arial" panose="020B0604020202020204" pitchFamily="34" charset="0"/>
              </a:rPr>
              <a:t/>
            </a:r>
            <a:br>
              <a:rPr lang="es-ES" sz="1800" b="1" dirty="0" smtClean="0">
                <a:latin typeface="Arial" panose="020B0604020202020204" pitchFamily="34" charset="0"/>
              </a:rPr>
            </a:br>
            <a:r>
              <a:rPr lang="es-ES" sz="1800" b="1" dirty="0" smtClean="0">
                <a:latin typeface="Arial" panose="020B0604020202020204" pitchFamily="34" charset="0"/>
              </a:rPr>
              <a:t>1</a:t>
            </a:r>
            <a:r>
              <a:rPr lang="es-ES" sz="1800" b="1" dirty="0">
                <a:latin typeface="Arial" panose="020B0604020202020204" pitchFamily="34" charset="0"/>
              </a:rPr>
              <a:t>.</a:t>
            </a:r>
            <a:r>
              <a:rPr lang="es-ES" sz="1800" dirty="0">
                <a:latin typeface="Arial" panose="020B0604020202020204" pitchFamily="34" charset="0"/>
              </a:rPr>
              <a:t> Haber presentado la demanda antes de la entrada en vigencia de esta ley</a:t>
            </a:r>
            <a:r>
              <a:rPr lang="es-ES" sz="1800" dirty="0" smtClean="0">
                <a:latin typeface="Arial" panose="020B0604020202020204" pitchFamily="34" charset="0"/>
              </a:rPr>
              <a:t>,</a:t>
            </a:r>
            <a:br>
              <a:rPr lang="es-ES" sz="1800" dirty="0" smtClean="0">
                <a:latin typeface="Arial" panose="020B0604020202020204" pitchFamily="34" charset="0"/>
              </a:rPr>
            </a:br>
            <a:r>
              <a:rPr lang="es-CO" sz="1800" dirty="0"/>
              <a:t/>
            </a:r>
            <a:br>
              <a:rPr lang="es-CO" sz="1800" dirty="0"/>
            </a:br>
            <a:r>
              <a:rPr lang="es-ES" sz="1800" b="1" dirty="0">
                <a:latin typeface="Arial" panose="020B0604020202020204" pitchFamily="34" charset="0"/>
              </a:rPr>
              <a:t>2.</a:t>
            </a:r>
            <a:r>
              <a:rPr lang="es-ES" sz="1800" dirty="0">
                <a:latin typeface="Arial" panose="020B0604020202020204" pitchFamily="34" charset="0"/>
              </a:rPr>
              <a:t> Que la demanda haya sido admitida antes de la presentación de la solicitud de conciliación ante la Administración, </a:t>
            </a:r>
            <a:r>
              <a:rPr lang="es-ES" sz="1800" dirty="0" smtClean="0">
                <a:latin typeface="Arial" panose="020B0604020202020204" pitchFamily="34" charset="0"/>
              </a:rPr>
              <a:t/>
            </a:r>
            <a:br>
              <a:rPr lang="es-ES" sz="1800" dirty="0" smtClean="0">
                <a:latin typeface="Arial" panose="020B0604020202020204" pitchFamily="34" charset="0"/>
              </a:rPr>
            </a:br>
            <a:r>
              <a:rPr lang="es-CO" sz="1800" dirty="0"/>
              <a:t/>
            </a:r>
            <a:br>
              <a:rPr lang="es-CO" sz="1800" dirty="0"/>
            </a:br>
            <a:r>
              <a:rPr lang="es-ES" sz="1800" b="1" dirty="0">
                <a:latin typeface="Arial" panose="020B0604020202020204" pitchFamily="34" charset="0"/>
              </a:rPr>
              <a:t>3.</a:t>
            </a:r>
            <a:r>
              <a:rPr lang="es-ES" sz="1800" dirty="0">
                <a:latin typeface="Arial" panose="020B0604020202020204" pitchFamily="34" charset="0"/>
              </a:rPr>
              <a:t> Que no exista sentencia o decisión judicial en firme que le ponga fin al respectivo proceso judicial</a:t>
            </a:r>
            <a:r>
              <a:rPr lang="es-ES" sz="1800" dirty="0" smtClean="0">
                <a:latin typeface="Arial" panose="020B0604020202020204" pitchFamily="34" charset="0"/>
              </a:rPr>
              <a:t>,</a:t>
            </a:r>
            <a:br>
              <a:rPr lang="es-ES" sz="1800" dirty="0" smtClean="0">
                <a:latin typeface="Arial" panose="020B0604020202020204" pitchFamily="34" charset="0"/>
              </a:rPr>
            </a:br>
            <a:r>
              <a:rPr lang="es-CO" sz="1800" dirty="0"/>
              <a:t/>
            </a:r>
            <a:br>
              <a:rPr lang="es-CO" sz="1800" dirty="0"/>
            </a:br>
            <a:r>
              <a:rPr lang="es-ES" sz="1800" b="1" dirty="0">
                <a:latin typeface="Arial" panose="020B0604020202020204" pitchFamily="34" charset="0"/>
              </a:rPr>
              <a:t>4.</a:t>
            </a:r>
            <a:r>
              <a:rPr lang="es-ES" sz="1800" dirty="0">
                <a:latin typeface="Arial" panose="020B0604020202020204" pitchFamily="34" charset="0"/>
              </a:rPr>
              <a:t> Adjuntar la prueba del pago, de las obligaciones objeto de conciliación de acuerdo con lo indicado en los incisos anteriores</a:t>
            </a:r>
            <a:r>
              <a:rPr lang="es-ES" sz="1800" dirty="0" smtClean="0">
                <a:latin typeface="Arial" panose="020B0604020202020204" pitchFamily="34" charset="0"/>
              </a:rPr>
              <a:t>.</a:t>
            </a:r>
            <a:br>
              <a:rPr lang="es-ES" sz="1800" dirty="0" smtClean="0">
                <a:latin typeface="Arial" panose="020B0604020202020204" pitchFamily="34" charset="0"/>
              </a:rPr>
            </a:br>
            <a:r>
              <a:rPr lang="es-CO" sz="1800" dirty="0"/>
              <a:t/>
            </a:r>
            <a:br>
              <a:rPr lang="es-CO" sz="1800" dirty="0"/>
            </a:br>
            <a:r>
              <a:rPr lang="es-ES" sz="1800" b="1" dirty="0">
                <a:latin typeface="Arial" panose="020B0604020202020204" pitchFamily="34" charset="0"/>
              </a:rPr>
              <a:t>5. </a:t>
            </a:r>
            <a:r>
              <a:rPr lang="es-ES" sz="1800" dirty="0">
                <a:latin typeface="Arial" panose="020B0604020202020204" pitchFamily="34" charset="0"/>
              </a:rPr>
              <a:t>Aportar la prueba del pago de la liquidación privada del impuesto o tributo objeto de conciliación correspondiente al año gravable 2014, siempre que hubiere lugar al pago de dicho </a:t>
            </a:r>
            <a:r>
              <a:rPr lang="es-ES" sz="1800" dirty="0" smtClean="0">
                <a:latin typeface="Arial" panose="020B0604020202020204" pitchFamily="34" charset="0"/>
              </a:rPr>
              <a:t>impuesto</a:t>
            </a:r>
            <a:br>
              <a:rPr lang="es-ES" sz="1800" dirty="0" smtClean="0">
                <a:latin typeface="Arial" panose="020B0604020202020204" pitchFamily="34" charset="0"/>
              </a:rPr>
            </a:br>
            <a:r>
              <a:rPr lang="es-CO" sz="1800" dirty="0"/>
              <a:t/>
            </a:r>
            <a:br>
              <a:rPr lang="es-CO" sz="1800" dirty="0"/>
            </a:br>
            <a:r>
              <a:rPr lang="es-ES" sz="1800" b="1" dirty="0">
                <a:latin typeface="Arial" panose="020B0604020202020204" pitchFamily="34" charset="0"/>
              </a:rPr>
              <a:t>6. </a:t>
            </a:r>
            <a:r>
              <a:rPr lang="es-ES" sz="1800" dirty="0">
                <a:latin typeface="Arial" panose="020B0604020202020204" pitchFamily="34" charset="0"/>
              </a:rPr>
              <a:t>Que la solicitud de conciliación sea presentada ante la Unidad Administrativa Especial Dirección de Impuestos y Aduanas Nacionales UAE DIAN hasta el día 30 de septiembre de 2015.</a:t>
            </a:r>
            <a:r>
              <a:rPr lang="es-CO" sz="1800" dirty="0"/>
              <a:t/>
            </a:r>
            <a:br>
              <a:rPr lang="es-CO" sz="1800" dirty="0"/>
            </a:br>
            <a:endParaRPr lang="es-CO" sz="1800"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7604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2123728" y="4725144"/>
            <a:ext cx="4392488" cy="1584176"/>
          </a:xfrm>
          <a:prstGeom prst="rect">
            <a:avLst/>
          </a:prstGeom>
          <a:solidFill>
            <a:srgbClr val="CCFFCC"/>
          </a:solidFill>
          <a:ln>
            <a:noFill/>
          </a:ln>
          <a:effectLst>
            <a:glow rad="63500">
              <a:schemeClr val="accent3">
                <a:satMod val="175000"/>
                <a:alpha val="40000"/>
              </a:schemeClr>
            </a:glow>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latin typeface="Arial" panose="020B0604020202020204" pitchFamily="34" charset="0"/>
                <a:cs typeface="Arial" panose="020B0604020202020204" pitchFamily="34" charset="0"/>
              </a:rPr>
              <a:t>Y presentarse ante el juez administrativo o ante la respectiva corporación de lo contencioso administrativo dentro de los 10 días hábiles siguientes a la suscripción.</a:t>
            </a:r>
            <a:endParaRPr lang="es-CO" b="1" dirty="0">
              <a:solidFill>
                <a:schemeClr val="tx1"/>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827584" y="404664"/>
            <a:ext cx="4104456" cy="31278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Llamada ovalada 4"/>
          <p:cNvSpPr/>
          <p:nvPr/>
        </p:nvSpPr>
        <p:spPr>
          <a:xfrm>
            <a:off x="5004048" y="404664"/>
            <a:ext cx="3888432" cy="2415728"/>
          </a:xfrm>
          <a:prstGeom prst="wedgeEllipseCallout">
            <a:avLst>
              <a:gd name="adj1" fmla="val -53124"/>
              <a:gd name="adj2" fmla="val 124645"/>
            </a:avLst>
          </a:prstGeom>
          <a:solidFill>
            <a:schemeClr val="bg2">
              <a:lumMod val="90000"/>
            </a:schemeClr>
          </a:solidFill>
          <a:ln>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2000" b="1" dirty="0">
                <a:solidFill>
                  <a:schemeClr val="tx1"/>
                </a:solidFill>
                <a:latin typeface="Arial" panose="020B0604020202020204" pitchFamily="34" charset="0"/>
                <a:cs typeface="Arial" panose="020B0604020202020204" pitchFamily="34" charset="0"/>
              </a:rPr>
              <a:t>El documento de la conciliación deberá suscribirse a más tardar el 30 de octubre de 2015.</a:t>
            </a:r>
          </a:p>
        </p:txBody>
      </p:sp>
    </p:spTree>
    <p:extLst>
      <p:ext uri="{BB962C8B-B14F-4D97-AF65-F5344CB8AC3E}">
        <p14:creationId xmlns:p14="http://schemas.microsoft.com/office/powerpoint/2010/main" val="2468893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rot="20197989">
            <a:off x="5778234" y="2800177"/>
            <a:ext cx="2992534" cy="27884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ángulo redondeado 3"/>
          <p:cNvSpPr/>
          <p:nvPr/>
        </p:nvSpPr>
        <p:spPr>
          <a:xfrm>
            <a:off x="1043608" y="836712"/>
            <a:ext cx="4968552" cy="3312368"/>
          </a:xfrm>
          <a:prstGeom prst="roundRect">
            <a:avLst/>
          </a:prstGeom>
          <a:solidFill>
            <a:schemeClr val="bg1">
              <a:lumMod val="95000"/>
            </a:schemeClr>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2200" b="1" dirty="0" smtClean="0">
                <a:solidFill>
                  <a:schemeClr val="tx1"/>
                </a:solidFill>
                <a:latin typeface="Arial" panose="020B0604020202020204" pitchFamily="34" charset="0"/>
                <a:cs typeface="Arial" panose="020B0604020202020204" pitchFamily="34" charset="0"/>
              </a:rPr>
              <a:t>Los contribuyentes que hayan suscrito acuerdos de pago de cara a la Ley 1066 de 2006, Ley 1175 de 2007, Ley 1430 de 2010 y Ley 1607 de 2012, </a:t>
            </a:r>
            <a:r>
              <a:rPr lang="es-CO" sz="2200" b="1" u="sng" dirty="0" smtClean="0">
                <a:solidFill>
                  <a:schemeClr val="tx1"/>
                </a:solidFill>
                <a:latin typeface="Arial" panose="020B0604020202020204" pitchFamily="34" charset="0"/>
                <a:cs typeface="Arial" panose="020B0604020202020204" pitchFamily="34" charset="0"/>
              </a:rPr>
              <a:t>solo podrán acceder a este beneficio, si han cumplido con el acuerdo en debida forma.</a:t>
            </a:r>
            <a:endParaRPr lang="es-CO" sz="2200" b="1"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636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539552" y="116632"/>
            <a:ext cx="4032448" cy="523220"/>
          </a:xfrm>
          <a:prstGeom prst="rect">
            <a:avLst/>
          </a:prstGeom>
        </p:spPr>
        <p:txBody>
          <a:bodyPr wrap="square">
            <a:spAutoFit/>
          </a:bodyPr>
          <a:lstStyle/>
          <a:p>
            <a:r>
              <a:rPr lang="es-MX" sz="2800" b="1" dirty="0" smtClean="0">
                <a:latin typeface="Arial" pitchFamily="34" charset="0"/>
                <a:cs typeface="Arial" pitchFamily="34" charset="0"/>
              </a:rPr>
              <a:t>Ejemplos de escisión</a:t>
            </a:r>
            <a:endParaRPr lang="es-CO" sz="2800" dirty="0">
              <a:latin typeface="Arial" pitchFamily="34" charset="0"/>
              <a:cs typeface="Arial" pitchFamily="34" charset="0"/>
            </a:endParaRPr>
          </a:p>
        </p:txBody>
      </p:sp>
      <p:sp>
        <p:nvSpPr>
          <p:cNvPr id="12" name="Rectángulo 8"/>
          <p:cNvSpPr/>
          <p:nvPr/>
        </p:nvSpPr>
        <p:spPr>
          <a:xfrm>
            <a:off x="1115616" y="2073622"/>
            <a:ext cx="1944216" cy="923330"/>
          </a:xfrm>
          <a:prstGeom prst="rect">
            <a:avLst/>
          </a:prstGeom>
          <a:ln>
            <a:solidFill>
              <a:schemeClr val="bg1"/>
            </a:solidFill>
          </a:ln>
        </p:spPr>
        <p:txBody>
          <a:bodyPr wrap="square">
            <a:spAutoFit/>
          </a:bodyPr>
          <a:lstStyle/>
          <a:p>
            <a:pPr algn="ctr"/>
            <a:r>
              <a:rPr lang="es-CO" dirty="0" smtClean="0">
                <a:latin typeface="Arial" pitchFamily="34" charset="0"/>
                <a:cs typeface="Arial" pitchFamily="34" charset="0"/>
              </a:rPr>
              <a:t>Sociedad</a:t>
            </a:r>
          </a:p>
          <a:p>
            <a:pPr algn="ctr"/>
            <a:r>
              <a:rPr lang="es-CO" dirty="0" smtClean="0">
                <a:latin typeface="Arial" pitchFamily="34" charset="0"/>
                <a:cs typeface="Arial" pitchFamily="34" charset="0"/>
              </a:rPr>
              <a:t>P.L. $1.500.000.000</a:t>
            </a:r>
            <a:endParaRPr lang="es-CO" dirty="0">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619" y="764704"/>
            <a:ext cx="714469" cy="96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971149"/>
            <a:ext cx="692200" cy="918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ángulo 8"/>
          <p:cNvSpPr/>
          <p:nvPr/>
        </p:nvSpPr>
        <p:spPr>
          <a:xfrm>
            <a:off x="5433666" y="1078007"/>
            <a:ext cx="1658613" cy="369332"/>
          </a:xfrm>
          <a:prstGeom prst="rect">
            <a:avLst/>
          </a:prstGeom>
          <a:ln>
            <a:solidFill>
              <a:schemeClr val="bg1"/>
            </a:solidFill>
          </a:ln>
        </p:spPr>
        <p:txBody>
          <a:bodyPr wrap="square">
            <a:spAutoFit/>
          </a:bodyPr>
          <a:lstStyle/>
          <a:p>
            <a:r>
              <a:rPr lang="es-CO" dirty="0" smtClean="0">
                <a:latin typeface="Arial" pitchFamily="34" charset="0"/>
                <a:cs typeface="Arial" pitchFamily="34" charset="0"/>
              </a:rPr>
              <a:t>$500.000.000</a:t>
            </a:r>
            <a:endParaRPr lang="es-CO" dirty="0">
              <a:latin typeface="Arial" pitchFamily="34" charset="0"/>
              <a:cs typeface="Arial" pitchFamily="34" charset="0"/>
            </a:endParaRPr>
          </a:p>
        </p:txBody>
      </p:sp>
      <p:sp>
        <p:nvSpPr>
          <p:cNvPr id="16" name="Rectángulo 8"/>
          <p:cNvSpPr/>
          <p:nvPr/>
        </p:nvSpPr>
        <p:spPr>
          <a:xfrm>
            <a:off x="5575609" y="3304098"/>
            <a:ext cx="1656184" cy="369332"/>
          </a:xfrm>
          <a:prstGeom prst="rect">
            <a:avLst/>
          </a:prstGeom>
          <a:ln>
            <a:solidFill>
              <a:schemeClr val="bg1"/>
            </a:solidFill>
          </a:ln>
        </p:spPr>
        <p:txBody>
          <a:bodyPr wrap="square">
            <a:spAutoFit/>
          </a:bodyPr>
          <a:lstStyle/>
          <a:p>
            <a:r>
              <a:rPr lang="es-CO" dirty="0" smtClean="0">
                <a:latin typeface="Arial" pitchFamily="34" charset="0"/>
                <a:cs typeface="Arial" pitchFamily="34" charset="0"/>
              </a:rPr>
              <a:t>$500.000.000</a:t>
            </a:r>
            <a:endParaRPr lang="es-CO" dirty="0">
              <a:latin typeface="Arial" pitchFamily="34" charset="0"/>
              <a:cs typeface="Arial" pitchFamily="34" charset="0"/>
            </a:endParaRPr>
          </a:p>
        </p:txBody>
      </p:sp>
      <p:sp>
        <p:nvSpPr>
          <p:cNvPr id="27" name="Elipse 2"/>
          <p:cNvSpPr/>
          <p:nvPr/>
        </p:nvSpPr>
        <p:spPr>
          <a:xfrm>
            <a:off x="1187624" y="4941168"/>
            <a:ext cx="2304256" cy="1224136"/>
          </a:xfrm>
          <a:prstGeom prst="ellipse">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latin typeface="Arial" panose="020B0604020202020204" pitchFamily="34" charset="0"/>
                <a:cs typeface="Arial" panose="020B0604020202020204" pitchFamily="34" charset="0"/>
              </a:rPr>
              <a:t>P. L. $1.500.000.000</a:t>
            </a:r>
            <a:endParaRPr lang="es-CO" sz="1600" b="1" dirty="0">
              <a:solidFill>
                <a:schemeClr val="tx1"/>
              </a:solidFill>
              <a:latin typeface="Arial" panose="020B0604020202020204" pitchFamily="34" charset="0"/>
              <a:cs typeface="Arial" panose="020B0604020202020204" pitchFamily="34" charset="0"/>
            </a:endParaRPr>
          </a:p>
        </p:txBody>
      </p:sp>
      <p:pic>
        <p:nvPicPr>
          <p:cNvPr id="1030" name="Picture 6" descr="Gifs ANimados Flechas (5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545799" y="3865839"/>
            <a:ext cx="1514695" cy="34793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1052736"/>
            <a:ext cx="1008112" cy="95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4 Conector recto de flecha"/>
          <p:cNvCxnSpPr>
            <a:stCxn id="12" idx="3"/>
          </p:cNvCxnSpPr>
          <p:nvPr/>
        </p:nvCxnSpPr>
        <p:spPr>
          <a:xfrm flipV="1">
            <a:off x="3059832" y="1584516"/>
            <a:ext cx="1515792" cy="9507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20 Conector recto de flecha"/>
          <p:cNvCxnSpPr>
            <a:stCxn id="12" idx="3"/>
          </p:cNvCxnSpPr>
          <p:nvPr/>
        </p:nvCxnSpPr>
        <p:spPr>
          <a:xfrm>
            <a:off x="3059832" y="2535287"/>
            <a:ext cx="1668192" cy="90365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29474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27"/>
                                        </p:tgtEl>
                                        <p:attrNameLst>
                                          <p:attrName>style.visibility</p:attrName>
                                        </p:attrNameLst>
                                      </p:cBhvr>
                                      <p:to>
                                        <p:strVal val="visible"/>
                                      </p:to>
                                    </p:set>
                                    <p:animEffect transition="in" filter="wipe(down)">
                                      <p:cBhvr>
                                        <p:cTn id="39" dur="580">
                                          <p:stCondLst>
                                            <p:cond delay="0"/>
                                          </p:stCondLst>
                                        </p:cTn>
                                        <p:tgtEl>
                                          <p:spTgt spid="1027"/>
                                        </p:tgtEl>
                                      </p:cBhvr>
                                    </p:animEffect>
                                    <p:anim calcmode="lin" valueType="num">
                                      <p:cBhvr>
                                        <p:cTn id="40"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45" dur="26">
                                          <p:stCondLst>
                                            <p:cond delay="650"/>
                                          </p:stCondLst>
                                        </p:cTn>
                                        <p:tgtEl>
                                          <p:spTgt spid="1027"/>
                                        </p:tgtEl>
                                      </p:cBhvr>
                                      <p:to x="100000" y="60000"/>
                                    </p:animScale>
                                    <p:animScale>
                                      <p:cBhvr>
                                        <p:cTn id="46" dur="166" decel="50000">
                                          <p:stCondLst>
                                            <p:cond delay="676"/>
                                          </p:stCondLst>
                                        </p:cTn>
                                        <p:tgtEl>
                                          <p:spTgt spid="1027"/>
                                        </p:tgtEl>
                                      </p:cBhvr>
                                      <p:to x="100000" y="100000"/>
                                    </p:animScale>
                                    <p:animScale>
                                      <p:cBhvr>
                                        <p:cTn id="47" dur="26">
                                          <p:stCondLst>
                                            <p:cond delay="1312"/>
                                          </p:stCondLst>
                                        </p:cTn>
                                        <p:tgtEl>
                                          <p:spTgt spid="1027"/>
                                        </p:tgtEl>
                                      </p:cBhvr>
                                      <p:to x="100000" y="80000"/>
                                    </p:animScale>
                                    <p:animScale>
                                      <p:cBhvr>
                                        <p:cTn id="48" dur="166" decel="50000">
                                          <p:stCondLst>
                                            <p:cond delay="1338"/>
                                          </p:stCondLst>
                                        </p:cTn>
                                        <p:tgtEl>
                                          <p:spTgt spid="1027"/>
                                        </p:tgtEl>
                                      </p:cBhvr>
                                      <p:to x="100000" y="100000"/>
                                    </p:animScale>
                                    <p:animScale>
                                      <p:cBhvr>
                                        <p:cTn id="49" dur="26">
                                          <p:stCondLst>
                                            <p:cond delay="1642"/>
                                          </p:stCondLst>
                                        </p:cTn>
                                        <p:tgtEl>
                                          <p:spTgt spid="1027"/>
                                        </p:tgtEl>
                                      </p:cBhvr>
                                      <p:to x="100000" y="90000"/>
                                    </p:animScale>
                                    <p:animScale>
                                      <p:cBhvr>
                                        <p:cTn id="50" dur="166" decel="50000">
                                          <p:stCondLst>
                                            <p:cond delay="1668"/>
                                          </p:stCondLst>
                                        </p:cTn>
                                        <p:tgtEl>
                                          <p:spTgt spid="1027"/>
                                        </p:tgtEl>
                                      </p:cBhvr>
                                      <p:to x="100000" y="100000"/>
                                    </p:animScale>
                                    <p:animScale>
                                      <p:cBhvr>
                                        <p:cTn id="51" dur="26">
                                          <p:stCondLst>
                                            <p:cond delay="1808"/>
                                          </p:stCondLst>
                                        </p:cTn>
                                        <p:tgtEl>
                                          <p:spTgt spid="1027"/>
                                        </p:tgtEl>
                                      </p:cBhvr>
                                      <p:to x="100000" y="95000"/>
                                    </p:animScale>
                                    <p:animScale>
                                      <p:cBhvr>
                                        <p:cTn id="52" dur="166" decel="50000">
                                          <p:stCondLst>
                                            <p:cond delay="1834"/>
                                          </p:stCondLst>
                                        </p:cTn>
                                        <p:tgtEl>
                                          <p:spTgt spid="1027"/>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80">
                                          <p:stCondLst>
                                            <p:cond delay="0"/>
                                          </p:stCondLst>
                                        </p:cTn>
                                        <p:tgtEl>
                                          <p:spTgt spid="15"/>
                                        </p:tgtEl>
                                      </p:cBhvr>
                                    </p:animEffect>
                                    <p:anim calcmode="lin" valueType="num">
                                      <p:cBhvr>
                                        <p:cTn id="5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1" dur="26">
                                          <p:stCondLst>
                                            <p:cond delay="650"/>
                                          </p:stCondLst>
                                        </p:cTn>
                                        <p:tgtEl>
                                          <p:spTgt spid="15"/>
                                        </p:tgtEl>
                                      </p:cBhvr>
                                      <p:to x="100000" y="60000"/>
                                    </p:animScale>
                                    <p:animScale>
                                      <p:cBhvr>
                                        <p:cTn id="62" dur="166" decel="50000">
                                          <p:stCondLst>
                                            <p:cond delay="676"/>
                                          </p:stCondLst>
                                        </p:cTn>
                                        <p:tgtEl>
                                          <p:spTgt spid="15"/>
                                        </p:tgtEl>
                                      </p:cBhvr>
                                      <p:to x="100000" y="100000"/>
                                    </p:animScale>
                                    <p:animScale>
                                      <p:cBhvr>
                                        <p:cTn id="63" dur="26">
                                          <p:stCondLst>
                                            <p:cond delay="1312"/>
                                          </p:stCondLst>
                                        </p:cTn>
                                        <p:tgtEl>
                                          <p:spTgt spid="15"/>
                                        </p:tgtEl>
                                      </p:cBhvr>
                                      <p:to x="100000" y="80000"/>
                                    </p:animScale>
                                    <p:animScale>
                                      <p:cBhvr>
                                        <p:cTn id="64" dur="166" decel="50000">
                                          <p:stCondLst>
                                            <p:cond delay="1338"/>
                                          </p:stCondLst>
                                        </p:cTn>
                                        <p:tgtEl>
                                          <p:spTgt spid="15"/>
                                        </p:tgtEl>
                                      </p:cBhvr>
                                      <p:to x="100000" y="100000"/>
                                    </p:animScale>
                                    <p:animScale>
                                      <p:cBhvr>
                                        <p:cTn id="65" dur="26">
                                          <p:stCondLst>
                                            <p:cond delay="1642"/>
                                          </p:stCondLst>
                                        </p:cTn>
                                        <p:tgtEl>
                                          <p:spTgt spid="15"/>
                                        </p:tgtEl>
                                      </p:cBhvr>
                                      <p:to x="100000" y="90000"/>
                                    </p:animScale>
                                    <p:animScale>
                                      <p:cBhvr>
                                        <p:cTn id="66" dur="166" decel="50000">
                                          <p:stCondLst>
                                            <p:cond delay="1668"/>
                                          </p:stCondLst>
                                        </p:cTn>
                                        <p:tgtEl>
                                          <p:spTgt spid="15"/>
                                        </p:tgtEl>
                                      </p:cBhvr>
                                      <p:to x="100000" y="100000"/>
                                    </p:animScale>
                                    <p:animScale>
                                      <p:cBhvr>
                                        <p:cTn id="67" dur="26">
                                          <p:stCondLst>
                                            <p:cond delay="1808"/>
                                          </p:stCondLst>
                                        </p:cTn>
                                        <p:tgtEl>
                                          <p:spTgt spid="15"/>
                                        </p:tgtEl>
                                      </p:cBhvr>
                                      <p:to x="100000" y="95000"/>
                                    </p:animScale>
                                    <p:animScale>
                                      <p:cBhvr>
                                        <p:cTn id="68" dur="166" decel="50000">
                                          <p:stCondLst>
                                            <p:cond delay="1834"/>
                                          </p:stCondLst>
                                        </p:cTn>
                                        <p:tgtEl>
                                          <p:spTgt spid="15"/>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down)">
                                      <p:cBhvr>
                                        <p:cTn id="71" dur="580">
                                          <p:stCondLst>
                                            <p:cond delay="0"/>
                                          </p:stCondLst>
                                        </p:cTn>
                                        <p:tgtEl>
                                          <p:spTgt spid="16"/>
                                        </p:tgtEl>
                                      </p:cBhvr>
                                    </p:animEffect>
                                    <p:anim calcmode="lin" valueType="num">
                                      <p:cBhvr>
                                        <p:cTn id="7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7" dur="26">
                                          <p:stCondLst>
                                            <p:cond delay="650"/>
                                          </p:stCondLst>
                                        </p:cTn>
                                        <p:tgtEl>
                                          <p:spTgt spid="16"/>
                                        </p:tgtEl>
                                      </p:cBhvr>
                                      <p:to x="100000" y="60000"/>
                                    </p:animScale>
                                    <p:animScale>
                                      <p:cBhvr>
                                        <p:cTn id="78" dur="166" decel="50000">
                                          <p:stCondLst>
                                            <p:cond delay="676"/>
                                          </p:stCondLst>
                                        </p:cTn>
                                        <p:tgtEl>
                                          <p:spTgt spid="16"/>
                                        </p:tgtEl>
                                      </p:cBhvr>
                                      <p:to x="100000" y="100000"/>
                                    </p:animScale>
                                    <p:animScale>
                                      <p:cBhvr>
                                        <p:cTn id="79" dur="26">
                                          <p:stCondLst>
                                            <p:cond delay="1312"/>
                                          </p:stCondLst>
                                        </p:cTn>
                                        <p:tgtEl>
                                          <p:spTgt spid="16"/>
                                        </p:tgtEl>
                                      </p:cBhvr>
                                      <p:to x="100000" y="80000"/>
                                    </p:animScale>
                                    <p:animScale>
                                      <p:cBhvr>
                                        <p:cTn id="80" dur="166" decel="50000">
                                          <p:stCondLst>
                                            <p:cond delay="1338"/>
                                          </p:stCondLst>
                                        </p:cTn>
                                        <p:tgtEl>
                                          <p:spTgt spid="16"/>
                                        </p:tgtEl>
                                      </p:cBhvr>
                                      <p:to x="100000" y="100000"/>
                                    </p:animScale>
                                    <p:animScale>
                                      <p:cBhvr>
                                        <p:cTn id="81" dur="26">
                                          <p:stCondLst>
                                            <p:cond delay="1642"/>
                                          </p:stCondLst>
                                        </p:cTn>
                                        <p:tgtEl>
                                          <p:spTgt spid="16"/>
                                        </p:tgtEl>
                                      </p:cBhvr>
                                      <p:to x="100000" y="90000"/>
                                    </p:animScale>
                                    <p:animScale>
                                      <p:cBhvr>
                                        <p:cTn id="82" dur="166" decel="50000">
                                          <p:stCondLst>
                                            <p:cond delay="1668"/>
                                          </p:stCondLst>
                                        </p:cTn>
                                        <p:tgtEl>
                                          <p:spTgt spid="16"/>
                                        </p:tgtEl>
                                      </p:cBhvr>
                                      <p:to x="100000" y="100000"/>
                                    </p:animScale>
                                    <p:animScale>
                                      <p:cBhvr>
                                        <p:cTn id="83" dur="26">
                                          <p:stCondLst>
                                            <p:cond delay="1808"/>
                                          </p:stCondLst>
                                        </p:cTn>
                                        <p:tgtEl>
                                          <p:spTgt spid="16"/>
                                        </p:tgtEl>
                                      </p:cBhvr>
                                      <p:to x="100000" y="95000"/>
                                    </p:animScale>
                                    <p:animScale>
                                      <p:cBhvr>
                                        <p:cTn id="84" dur="166" decel="50000">
                                          <p:stCondLst>
                                            <p:cond delay="1834"/>
                                          </p:stCondLst>
                                        </p:cTn>
                                        <p:tgtEl>
                                          <p:spTgt spid="16"/>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1028"/>
                                        </p:tgtEl>
                                        <p:attrNameLst>
                                          <p:attrName>style.visibility</p:attrName>
                                        </p:attrNameLst>
                                      </p:cBhvr>
                                      <p:to>
                                        <p:strVal val="visible"/>
                                      </p:to>
                                    </p:set>
                                    <p:animEffect transition="in" filter="wipe(down)">
                                      <p:cBhvr>
                                        <p:cTn id="87" dur="580">
                                          <p:stCondLst>
                                            <p:cond delay="0"/>
                                          </p:stCondLst>
                                        </p:cTn>
                                        <p:tgtEl>
                                          <p:spTgt spid="1028"/>
                                        </p:tgtEl>
                                      </p:cBhvr>
                                    </p:animEffect>
                                    <p:anim calcmode="lin" valueType="num">
                                      <p:cBhvr>
                                        <p:cTn id="8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93" dur="26">
                                          <p:stCondLst>
                                            <p:cond delay="650"/>
                                          </p:stCondLst>
                                        </p:cTn>
                                        <p:tgtEl>
                                          <p:spTgt spid="1028"/>
                                        </p:tgtEl>
                                      </p:cBhvr>
                                      <p:to x="100000" y="60000"/>
                                    </p:animScale>
                                    <p:animScale>
                                      <p:cBhvr>
                                        <p:cTn id="94" dur="166" decel="50000">
                                          <p:stCondLst>
                                            <p:cond delay="676"/>
                                          </p:stCondLst>
                                        </p:cTn>
                                        <p:tgtEl>
                                          <p:spTgt spid="1028"/>
                                        </p:tgtEl>
                                      </p:cBhvr>
                                      <p:to x="100000" y="100000"/>
                                    </p:animScale>
                                    <p:animScale>
                                      <p:cBhvr>
                                        <p:cTn id="95" dur="26">
                                          <p:stCondLst>
                                            <p:cond delay="1312"/>
                                          </p:stCondLst>
                                        </p:cTn>
                                        <p:tgtEl>
                                          <p:spTgt spid="1028"/>
                                        </p:tgtEl>
                                      </p:cBhvr>
                                      <p:to x="100000" y="80000"/>
                                    </p:animScale>
                                    <p:animScale>
                                      <p:cBhvr>
                                        <p:cTn id="96" dur="166" decel="50000">
                                          <p:stCondLst>
                                            <p:cond delay="1338"/>
                                          </p:stCondLst>
                                        </p:cTn>
                                        <p:tgtEl>
                                          <p:spTgt spid="1028"/>
                                        </p:tgtEl>
                                      </p:cBhvr>
                                      <p:to x="100000" y="100000"/>
                                    </p:animScale>
                                    <p:animScale>
                                      <p:cBhvr>
                                        <p:cTn id="97" dur="26">
                                          <p:stCondLst>
                                            <p:cond delay="1642"/>
                                          </p:stCondLst>
                                        </p:cTn>
                                        <p:tgtEl>
                                          <p:spTgt spid="1028"/>
                                        </p:tgtEl>
                                      </p:cBhvr>
                                      <p:to x="100000" y="90000"/>
                                    </p:animScale>
                                    <p:animScale>
                                      <p:cBhvr>
                                        <p:cTn id="98" dur="166" decel="50000">
                                          <p:stCondLst>
                                            <p:cond delay="1668"/>
                                          </p:stCondLst>
                                        </p:cTn>
                                        <p:tgtEl>
                                          <p:spTgt spid="1028"/>
                                        </p:tgtEl>
                                      </p:cBhvr>
                                      <p:to x="100000" y="100000"/>
                                    </p:animScale>
                                    <p:animScale>
                                      <p:cBhvr>
                                        <p:cTn id="99" dur="26">
                                          <p:stCondLst>
                                            <p:cond delay="1808"/>
                                          </p:stCondLst>
                                        </p:cTn>
                                        <p:tgtEl>
                                          <p:spTgt spid="1028"/>
                                        </p:tgtEl>
                                      </p:cBhvr>
                                      <p:to x="100000" y="95000"/>
                                    </p:animScale>
                                    <p:animScale>
                                      <p:cBhvr>
                                        <p:cTn id="100" dur="166" decel="50000">
                                          <p:stCondLst>
                                            <p:cond delay="1834"/>
                                          </p:stCondLst>
                                        </p:cTn>
                                        <p:tgtEl>
                                          <p:spTgt spid="1028"/>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1030"/>
                                        </p:tgtEl>
                                        <p:attrNameLst>
                                          <p:attrName>style.visibility</p:attrName>
                                        </p:attrNameLst>
                                      </p:cBhvr>
                                      <p:to>
                                        <p:strVal val="visible"/>
                                      </p:to>
                                    </p:set>
                                    <p:anim calcmode="lin" valueType="num">
                                      <p:cBhvr>
                                        <p:cTn id="105" dur="1000" fill="hold"/>
                                        <p:tgtEl>
                                          <p:spTgt spid="1030"/>
                                        </p:tgtEl>
                                        <p:attrNameLst>
                                          <p:attrName>ppt_w</p:attrName>
                                        </p:attrNameLst>
                                      </p:cBhvr>
                                      <p:tavLst>
                                        <p:tav tm="0">
                                          <p:val>
                                            <p:fltVal val="0"/>
                                          </p:val>
                                        </p:tav>
                                        <p:tav tm="100000">
                                          <p:val>
                                            <p:strVal val="#ppt_w"/>
                                          </p:val>
                                        </p:tav>
                                      </p:tavLst>
                                    </p:anim>
                                    <p:anim calcmode="lin" valueType="num">
                                      <p:cBhvr>
                                        <p:cTn id="106" dur="1000" fill="hold"/>
                                        <p:tgtEl>
                                          <p:spTgt spid="1030"/>
                                        </p:tgtEl>
                                        <p:attrNameLst>
                                          <p:attrName>ppt_h</p:attrName>
                                        </p:attrNameLst>
                                      </p:cBhvr>
                                      <p:tavLst>
                                        <p:tav tm="0">
                                          <p:val>
                                            <p:fltVal val="0"/>
                                          </p:val>
                                        </p:tav>
                                        <p:tav tm="100000">
                                          <p:val>
                                            <p:strVal val="#ppt_h"/>
                                          </p:val>
                                        </p:tav>
                                      </p:tavLst>
                                    </p:anim>
                                    <p:anim calcmode="lin" valueType="num">
                                      <p:cBhvr>
                                        <p:cTn id="107" dur="1000" fill="hold"/>
                                        <p:tgtEl>
                                          <p:spTgt spid="1030"/>
                                        </p:tgtEl>
                                        <p:attrNameLst>
                                          <p:attrName>style.rotation</p:attrName>
                                        </p:attrNameLst>
                                      </p:cBhvr>
                                      <p:tavLst>
                                        <p:tav tm="0">
                                          <p:val>
                                            <p:fltVal val="90"/>
                                          </p:val>
                                        </p:tav>
                                        <p:tav tm="100000">
                                          <p:val>
                                            <p:fltVal val="0"/>
                                          </p:val>
                                        </p:tav>
                                      </p:tavLst>
                                    </p:anim>
                                    <p:animEffect transition="in" filter="fade">
                                      <p:cBhvr>
                                        <p:cTn id="108" dur="1000"/>
                                        <p:tgtEl>
                                          <p:spTgt spid="1030"/>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27"/>
                                        </p:tgtEl>
                                        <p:attrNameLst>
                                          <p:attrName>style.visibility</p:attrName>
                                        </p:attrNameLst>
                                      </p:cBhvr>
                                      <p:to>
                                        <p:strVal val="visible"/>
                                      </p:to>
                                    </p:set>
                                    <p:anim calcmode="lin" valueType="num">
                                      <p:cBhvr>
                                        <p:cTn id="111" dur="1000" fill="hold"/>
                                        <p:tgtEl>
                                          <p:spTgt spid="27"/>
                                        </p:tgtEl>
                                        <p:attrNameLst>
                                          <p:attrName>ppt_w</p:attrName>
                                        </p:attrNameLst>
                                      </p:cBhvr>
                                      <p:tavLst>
                                        <p:tav tm="0">
                                          <p:val>
                                            <p:fltVal val="0"/>
                                          </p:val>
                                        </p:tav>
                                        <p:tav tm="100000">
                                          <p:val>
                                            <p:strVal val="#ppt_w"/>
                                          </p:val>
                                        </p:tav>
                                      </p:tavLst>
                                    </p:anim>
                                    <p:anim calcmode="lin" valueType="num">
                                      <p:cBhvr>
                                        <p:cTn id="112" dur="1000" fill="hold"/>
                                        <p:tgtEl>
                                          <p:spTgt spid="27"/>
                                        </p:tgtEl>
                                        <p:attrNameLst>
                                          <p:attrName>ppt_h</p:attrName>
                                        </p:attrNameLst>
                                      </p:cBhvr>
                                      <p:tavLst>
                                        <p:tav tm="0">
                                          <p:val>
                                            <p:fltVal val="0"/>
                                          </p:val>
                                        </p:tav>
                                        <p:tav tm="100000">
                                          <p:val>
                                            <p:strVal val="#ppt_h"/>
                                          </p:val>
                                        </p:tav>
                                      </p:tavLst>
                                    </p:anim>
                                    <p:anim calcmode="lin" valueType="num">
                                      <p:cBhvr>
                                        <p:cTn id="113" dur="1000" fill="hold"/>
                                        <p:tgtEl>
                                          <p:spTgt spid="27"/>
                                        </p:tgtEl>
                                        <p:attrNameLst>
                                          <p:attrName>style.rotation</p:attrName>
                                        </p:attrNameLst>
                                      </p:cBhvr>
                                      <p:tavLst>
                                        <p:tav tm="0">
                                          <p:val>
                                            <p:fltVal val="90"/>
                                          </p:val>
                                        </p:tav>
                                        <p:tav tm="100000">
                                          <p:val>
                                            <p:fltVal val="0"/>
                                          </p:val>
                                        </p:tav>
                                      </p:tavLst>
                                    </p:anim>
                                    <p:animEffect transition="in" filter="fade">
                                      <p:cBhvr>
                                        <p:cTn id="11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043608" y="620688"/>
            <a:ext cx="4680520" cy="1752300"/>
          </a:xfrm>
          <a:prstGeom prst="round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2000" b="1" dirty="0" smtClean="0">
                <a:solidFill>
                  <a:schemeClr val="tx1"/>
                </a:solidFill>
                <a:latin typeface="Arial" panose="020B0604020202020204" pitchFamily="34" charset="0"/>
                <a:cs typeface="Arial" panose="020B0604020202020204" pitchFamily="34" charset="0"/>
              </a:rPr>
              <a:t>La UGPP podrá conciliar las sanciones e intereses con ocasión de los actos proferidos en los términos señalados de esta Ley, hasta el 30 de junio de 2015.</a:t>
            </a:r>
            <a:endParaRPr lang="es-CO" sz="2000" b="1" dirty="0">
              <a:solidFill>
                <a:schemeClr val="tx1"/>
              </a:solidFill>
              <a:latin typeface="Arial" panose="020B0604020202020204" pitchFamily="34" charset="0"/>
              <a:cs typeface="Arial" panose="020B0604020202020204" pitchFamily="34" charset="0"/>
            </a:endParaRPr>
          </a:p>
        </p:txBody>
      </p:sp>
      <p:sp>
        <p:nvSpPr>
          <p:cNvPr id="11" name="Rectángulo 10"/>
          <p:cNvSpPr/>
          <p:nvPr/>
        </p:nvSpPr>
        <p:spPr>
          <a:xfrm>
            <a:off x="3059832" y="3717032"/>
            <a:ext cx="4392488" cy="1584176"/>
          </a:xfrm>
          <a:prstGeom prst="rect">
            <a:avLst/>
          </a:prstGeom>
          <a:solidFill>
            <a:srgbClr val="CCFFCC"/>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panose="020B0604020202020204" pitchFamily="34" charset="0"/>
                <a:cs typeface="Arial" panose="020B0604020202020204" pitchFamily="34" charset="0"/>
              </a:rPr>
              <a:t>Y suscribirse a más tardar el 30 de julio de 2015.</a:t>
            </a:r>
            <a:endParaRPr lang="es-CO" sz="2000" b="1" dirty="0">
              <a:solidFill>
                <a:schemeClr val="tx1"/>
              </a:solidFill>
              <a:latin typeface="Arial" panose="020B0604020202020204" pitchFamily="34" charset="0"/>
              <a:cs typeface="Arial" panose="020B0604020202020204" pitchFamily="34" charset="0"/>
            </a:endParaRPr>
          </a:p>
        </p:txBody>
      </p:sp>
      <p:sp>
        <p:nvSpPr>
          <p:cNvPr id="7" name="Flecha doblada hacia arriba 6"/>
          <p:cNvSpPr/>
          <p:nvPr/>
        </p:nvSpPr>
        <p:spPr>
          <a:xfrm rot="5400000">
            <a:off x="971600" y="2564904"/>
            <a:ext cx="2304256" cy="1872208"/>
          </a:xfrm>
          <a:prstGeom prst="bentUpArrow">
            <a:avLst>
              <a:gd name="adj1" fmla="val 17710"/>
              <a:gd name="adj2" fmla="val 16982"/>
              <a:gd name="adj3" fmla="val 27187"/>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66340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1240639" y="404664"/>
            <a:ext cx="7560840" cy="576064"/>
          </a:xfrm>
          <a:prstGeom prst="roundRect">
            <a:avLst/>
          </a:prstGeom>
          <a:solidFill>
            <a:schemeClr val="bg1"/>
          </a:solidFill>
          <a:ln>
            <a:solidFill>
              <a:schemeClr val="bg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solidFill>
                  <a:schemeClr val="tx1"/>
                </a:solidFill>
                <a:latin typeface="Arial" panose="020B0604020202020204" pitchFamily="34" charset="0"/>
                <a:cs typeface="Arial" panose="020B0604020202020204" pitchFamily="34" charset="0"/>
              </a:rPr>
              <a:t>Terminación de mutuo acuerdo de los procesos administrativos</a:t>
            </a:r>
            <a:endParaRPr lang="es-CO" sz="2400" b="1" dirty="0">
              <a:solidFill>
                <a:schemeClr val="tx1"/>
              </a:solidFill>
              <a:latin typeface="Arial" panose="020B0604020202020204" pitchFamily="34" charset="0"/>
              <a:cs typeface="Arial" panose="020B0604020202020204" pitchFamily="34" charset="0"/>
            </a:endParaRPr>
          </a:p>
        </p:txBody>
      </p:sp>
      <p:grpSp>
        <p:nvGrpSpPr>
          <p:cNvPr id="13" name="Grupo 12"/>
          <p:cNvGrpSpPr/>
          <p:nvPr/>
        </p:nvGrpSpPr>
        <p:grpSpPr>
          <a:xfrm>
            <a:off x="734376" y="4119076"/>
            <a:ext cx="2829512" cy="2694300"/>
            <a:chOff x="1656183" y="792092"/>
            <a:chExt cx="809189" cy="930103"/>
          </a:xfrm>
        </p:grpSpPr>
        <p:sp>
          <p:nvSpPr>
            <p:cNvPr id="14" name="Hexágono 13"/>
            <p:cNvSpPr/>
            <p:nvPr/>
          </p:nvSpPr>
          <p:spPr>
            <a:xfrm rot="5400000">
              <a:off x="1595726" y="852549"/>
              <a:ext cx="930103" cy="809189"/>
            </a:xfrm>
            <a:prstGeom prst="hexagon">
              <a:avLst>
                <a:gd name="adj" fmla="val 25000"/>
                <a:gd name="vf" fmla="val 115470"/>
              </a:avLst>
            </a:prstGeom>
            <a:solidFill>
              <a:srgbClr val="00B0F0"/>
            </a:solid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Hexágono 4"/>
            <p:cNvSpPr/>
            <p:nvPr/>
          </p:nvSpPr>
          <p:spPr>
            <a:xfrm>
              <a:off x="1724025" y="1022667"/>
              <a:ext cx="679568" cy="500664"/>
            </a:xfrm>
            <a:prstGeom prst="rect">
              <a:avLst/>
            </a:prstGeom>
            <a:scene3d>
              <a:camera prst="orthographicFront"/>
              <a:lightRig rig="threePt" dir="t"/>
            </a:scene3d>
            <a:sp3d>
              <a:bevelT prst="convex"/>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rtl="0">
                <a:lnSpc>
                  <a:spcPct val="90000"/>
                </a:lnSpc>
                <a:spcBef>
                  <a:spcPct val="0"/>
                </a:spcBef>
                <a:spcAft>
                  <a:spcPct val="35000"/>
                </a:spcAft>
              </a:pPr>
              <a:r>
                <a:rPr lang="es-CO" b="1" kern="1200" dirty="0" smtClean="0">
                  <a:solidFill>
                    <a:schemeClr val="tx1">
                      <a:lumMod val="95000"/>
                      <a:lumOff val="5000"/>
                    </a:schemeClr>
                  </a:solidFill>
                  <a:latin typeface="Arial" panose="020B0604020202020204" pitchFamily="34" charset="0"/>
                  <a:cs typeface="Arial" panose="020B0604020202020204" pitchFamily="34" charset="0"/>
                </a:rPr>
                <a:t>Corrija la declaración privada y Pague el 100% del impuesto en discusión </a:t>
              </a:r>
              <a:endParaRPr lang="es-CO" kern="1200"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7" name="Grupo 16"/>
          <p:cNvGrpSpPr/>
          <p:nvPr/>
        </p:nvGrpSpPr>
        <p:grpSpPr>
          <a:xfrm>
            <a:off x="5580112" y="4084526"/>
            <a:ext cx="2664296" cy="2584834"/>
            <a:chOff x="1656183" y="792092"/>
            <a:chExt cx="809189" cy="930103"/>
          </a:xfrm>
        </p:grpSpPr>
        <p:sp>
          <p:nvSpPr>
            <p:cNvPr id="18" name="Hexágono 17"/>
            <p:cNvSpPr/>
            <p:nvPr/>
          </p:nvSpPr>
          <p:spPr>
            <a:xfrm rot="5400000">
              <a:off x="1595726" y="852549"/>
              <a:ext cx="930103" cy="809189"/>
            </a:xfrm>
            <a:prstGeom prst="hexagon">
              <a:avLst>
                <a:gd name="adj" fmla="val 25000"/>
                <a:gd name="vf" fmla="val 115470"/>
              </a:avLst>
            </a:prstGeom>
            <a:solidFill>
              <a:srgbClr val="92D050"/>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Hexágono 4"/>
            <p:cNvSpPr/>
            <p:nvPr/>
          </p:nvSpPr>
          <p:spPr>
            <a:xfrm>
              <a:off x="1782282" y="937033"/>
              <a:ext cx="556991" cy="640221"/>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rtl="0">
                <a:lnSpc>
                  <a:spcPct val="90000"/>
                </a:lnSpc>
                <a:spcBef>
                  <a:spcPct val="0"/>
                </a:spcBef>
                <a:spcAft>
                  <a:spcPct val="35000"/>
                </a:spcAft>
              </a:pPr>
              <a:endParaRPr lang="es-CO" sz="1600" kern="1200" dirty="0">
                <a:latin typeface="Arial" panose="020B0604020202020204" pitchFamily="34" charset="0"/>
                <a:cs typeface="Arial" panose="020B0604020202020204" pitchFamily="34" charset="0"/>
              </a:endParaRPr>
            </a:p>
          </p:txBody>
        </p:sp>
      </p:grpSp>
      <p:sp>
        <p:nvSpPr>
          <p:cNvPr id="20" name="Rectángulo 19"/>
          <p:cNvSpPr/>
          <p:nvPr/>
        </p:nvSpPr>
        <p:spPr>
          <a:xfrm>
            <a:off x="5917917" y="4869160"/>
            <a:ext cx="2182475" cy="1200329"/>
          </a:xfrm>
          <a:prstGeom prst="rect">
            <a:avLst/>
          </a:prstGeom>
        </p:spPr>
        <p:txBody>
          <a:bodyPr wrap="square">
            <a:spAutoFit/>
          </a:bodyPr>
          <a:lstStyle/>
          <a:p>
            <a:pPr algn="ctr"/>
            <a:r>
              <a:rPr lang="es-CO" b="1" dirty="0">
                <a:solidFill>
                  <a:schemeClr val="tx1">
                    <a:lumMod val="95000"/>
                    <a:lumOff val="5000"/>
                  </a:schemeClr>
                </a:solidFill>
                <a:latin typeface="Arial" panose="020B0604020202020204" pitchFamily="34" charset="0"/>
                <a:cs typeface="Arial" panose="020B0604020202020204" pitchFamily="34" charset="0"/>
              </a:rPr>
              <a:t>Deberá conciliar a más tardar el 30 de Octubre de 2015</a:t>
            </a:r>
          </a:p>
        </p:txBody>
      </p:sp>
      <p:grpSp>
        <p:nvGrpSpPr>
          <p:cNvPr id="21" name="Grupo 20"/>
          <p:cNvGrpSpPr/>
          <p:nvPr/>
        </p:nvGrpSpPr>
        <p:grpSpPr>
          <a:xfrm>
            <a:off x="2843808" y="1196752"/>
            <a:ext cx="3096344" cy="2743758"/>
            <a:chOff x="1656183" y="792092"/>
            <a:chExt cx="809189" cy="930103"/>
          </a:xfrm>
        </p:grpSpPr>
        <p:sp>
          <p:nvSpPr>
            <p:cNvPr id="22" name="Hexágono 21"/>
            <p:cNvSpPr/>
            <p:nvPr/>
          </p:nvSpPr>
          <p:spPr>
            <a:xfrm rot="5400000">
              <a:off x="1595726" y="852549"/>
              <a:ext cx="930103" cy="809189"/>
            </a:xfrm>
            <a:prstGeom prst="hexagon">
              <a:avLst>
                <a:gd name="adj" fmla="val 25000"/>
                <a:gd name="vf" fmla="val 115470"/>
              </a:avLst>
            </a:prstGeom>
            <a:scene3d>
              <a:camera prst="orthographicFront"/>
              <a:lightRig rig="threePt" dir="t"/>
            </a:scene3d>
            <a:sp3d>
              <a:bevelT prst="slop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Hexágono 4"/>
            <p:cNvSpPr/>
            <p:nvPr/>
          </p:nvSpPr>
          <p:spPr>
            <a:xfrm>
              <a:off x="1748136" y="937033"/>
              <a:ext cx="643673" cy="640221"/>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rtl="0">
                <a:lnSpc>
                  <a:spcPct val="90000"/>
                </a:lnSpc>
                <a:spcBef>
                  <a:spcPct val="0"/>
                </a:spcBef>
                <a:spcAft>
                  <a:spcPct val="35000"/>
                </a:spcAft>
              </a:pPr>
              <a:r>
                <a:rPr lang="es-CO" b="1" kern="1200" dirty="0" smtClean="0">
                  <a:latin typeface="Arial" panose="020B0604020202020204" pitchFamily="34" charset="0"/>
                  <a:cs typeface="Arial" panose="020B0604020202020204" pitchFamily="34" charset="0"/>
                </a:rPr>
                <a:t>Requerimiento especial, liquidación oficial, resolución del recurso de reconsideración o resolución sanción</a:t>
              </a:r>
              <a:endParaRPr lang="es-CO" kern="1200" dirty="0">
                <a:latin typeface="Arial" panose="020B0604020202020204" pitchFamily="34" charset="0"/>
                <a:cs typeface="Arial" panose="020B0604020202020204" pitchFamily="34" charset="0"/>
              </a:endParaRPr>
            </a:p>
          </p:txBody>
        </p:sp>
      </p:grpSp>
      <p:sp>
        <p:nvSpPr>
          <p:cNvPr id="24" name="Flecha a la derecha con bandas 23"/>
          <p:cNvSpPr/>
          <p:nvPr/>
        </p:nvSpPr>
        <p:spPr>
          <a:xfrm rot="7804385">
            <a:off x="2944454" y="3804306"/>
            <a:ext cx="687823" cy="583253"/>
          </a:xfrm>
          <a:prstGeom prst="stripedRightArrow">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Flecha a la derecha con bandas 24"/>
          <p:cNvSpPr/>
          <p:nvPr/>
        </p:nvSpPr>
        <p:spPr>
          <a:xfrm>
            <a:off x="4211960" y="5150003"/>
            <a:ext cx="687823" cy="583253"/>
          </a:xfrm>
          <a:prstGeom prst="stripedRightArrow">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redondeado 25"/>
          <p:cNvSpPr/>
          <p:nvPr/>
        </p:nvSpPr>
        <p:spPr>
          <a:xfrm>
            <a:off x="539552" y="1174998"/>
            <a:ext cx="1944216" cy="741834"/>
          </a:xfrm>
          <a:prstGeom prst="roundRect">
            <a:avLst/>
          </a:prstGeom>
          <a:solidFill>
            <a:schemeClr val="bg1"/>
          </a:solidFill>
          <a:ln>
            <a:solidFill>
              <a:schemeClr val="bg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smtClean="0">
                <a:solidFill>
                  <a:schemeClr val="tx1"/>
                </a:solidFill>
                <a:latin typeface="Arial" panose="020B0604020202020204" pitchFamily="34" charset="0"/>
                <a:cs typeface="Arial" panose="020B0604020202020204" pitchFamily="34" charset="0"/>
              </a:rPr>
              <a:t>Impuestos y sanciones</a:t>
            </a:r>
            <a:endParaRPr lang="es-CO" sz="2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593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1115616" y="3641216"/>
            <a:ext cx="2829512" cy="2702608"/>
            <a:chOff x="1656183" y="792092"/>
            <a:chExt cx="809189" cy="930103"/>
          </a:xfrm>
        </p:grpSpPr>
        <p:sp>
          <p:nvSpPr>
            <p:cNvPr id="14" name="Hexágono 13"/>
            <p:cNvSpPr/>
            <p:nvPr/>
          </p:nvSpPr>
          <p:spPr>
            <a:xfrm rot="5400000">
              <a:off x="1595726" y="852549"/>
              <a:ext cx="930103" cy="809189"/>
            </a:xfrm>
            <a:prstGeom prst="hexagon">
              <a:avLst>
                <a:gd name="adj" fmla="val 25000"/>
                <a:gd name="vf" fmla="val 115470"/>
              </a:avLst>
            </a:prstGeom>
            <a:solidFill>
              <a:srgbClr val="99CCFF"/>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Hexágono 4"/>
            <p:cNvSpPr/>
            <p:nvPr/>
          </p:nvSpPr>
          <p:spPr>
            <a:xfrm>
              <a:off x="1736511" y="911472"/>
              <a:ext cx="616932" cy="640221"/>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rtl="0">
                <a:lnSpc>
                  <a:spcPct val="90000"/>
                </a:lnSpc>
                <a:spcBef>
                  <a:spcPct val="0"/>
                </a:spcBef>
                <a:spcAft>
                  <a:spcPct val="35000"/>
                </a:spcAft>
              </a:pPr>
              <a:r>
                <a:rPr lang="es-CO" b="1" kern="1200" dirty="0" smtClean="0">
                  <a:solidFill>
                    <a:schemeClr val="accent3">
                      <a:lumMod val="75000"/>
                    </a:schemeClr>
                  </a:solidFill>
                  <a:latin typeface="Arial" panose="020B0604020202020204" pitchFamily="34" charset="0"/>
                  <a:cs typeface="Arial" panose="020B0604020202020204" pitchFamily="34" charset="0"/>
                </a:rPr>
                <a:t>Pague el 50% de las sanciones actualizadas</a:t>
              </a:r>
              <a:endParaRPr lang="es-CO" kern="1200" dirty="0">
                <a:solidFill>
                  <a:schemeClr val="accent3">
                    <a:lumMod val="75000"/>
                  </a:schemeClr>
                </a:solidFill>
                <a:latin typeface="Arial" panose="020B0604020202020204" pitchFamily="34" charset="0"/>
                <a:cs typeface="Arial" panose="020B0604020202020204" pitchFamily="34" charset="0"/>
              </a:endParaRPr>
            </a:p>
          </p:txBody>
        </p:sp>
      </p:grpSp>
      <p:grpSp>
        <p:nvGrpSpPr>
          <p:cNvPr id="17" name="Grupo 16"/>
          <p:cNvGrpSpPr/>
          <p:nvPr/>
        </p:nvGrpSpPr>
        <p:grpSpPr>
          <a:xfrm>
            <a:off x="5609069" y="3675720"/>
            <a:ext cx="2880320" cy="2633600"/>
            <a:chOff x="1656183" y="792092"/>
            <a:chExt cx="809189" cy="930103"/>
          </a:xfrm>
        </p:grpSpPr>
        <p:sp>
          <p:nvSpPr>
            <p:cNvPr id="18" name="Hexágono 17"/>
            <p:cNvSpPr/>
            <p:nvPr/>
          </p:nvSpPr>
          <p:spPr>
            <a:xfrm rot="5400000">
              <a:off x="1595726" y="852549"/>
              <a:ext cx="930103" cy="809189"/>
            </a:xfrm>
            <a:prstGeom prst="hexagon">
              <a:avLst>
                <a:gd name="adj" fmla="val 25000"/>
                <a:gd name="vf" fmla="val 115470"/>
              </a:avLst>
            </a:prstGeom>
            <a:solidFill>
              <a:schemeClr val="accent3">
                <a:lumMod val="60000"/>
                <a:lumOff val="40000"/>
              </a:schemeClr>
            </a:solidFill>
            <a:scene3d>
              <a:camera prst="orthographicFront"/>
              <a:lightRig rig="threePt" dir="t"/>
            </a:scene3d>
            <a:sp3d>
              <a:bevelT prst="relaxedInse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Hexágono 4"/>
            <p:cNvSpPr/>
            <p:nvPr/>
          </p:nvSpPr>
          <p:spPr>
            <a:xfrm>
              <a:off x="1782282" y="937033"/>
              <a:ext cx="556991" cy="640221"/>
            </a:xfrm>
            <a:prstGeom prst="rect">
              <a:avLst/>
            </a:prstGeom>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rtl="0">
                <a:lnSpc>
                  <a:spcPct val="90000"/>
                </a:lnSpc>
                <a:spcBef>
                  <a:spcPct val="0"/>
                </a:spcBef>
                <a:spcAft>
                  <a:spcPct val="35000"/>
                </a:spcAft>
              </a:pPr>
              <a:endParaRPr lang="es-CO" sz="1600" kern="1200" dirty="0">
                <a:latin typeface="Arial" panose="020B0604020202020204" pitchFamily="34" charset="0"/>
                <a:cs typeface="Arial" panose="020B0604020202020204" pitchFamily="34" charset="0"/>
              </a:endParaRPr>
            </a:p>
          </p:txBody>
        </p:sp>
      </p:grpSp>
      <p:sp>
        <p:nvSpPr>
          <p:cNvPr id="20" name="Rectángulo 19"/>
          <p:cNvSpPr/>
          <p:nvPr/>
        </p:nvSpPr>
        <p:spPr>
          <a:xfrm>
            <a:off x="6018882" y="4437112"/>
            <a:ext cx="2182475" cy="1200329"/>
          </a:xfrm>
          <a:prstGeom prst="rect">
            <a:avLst/>
          </a:prstGeom>
        </p:spPr>
        <p:txBody>
          <a:bodyPr wrap="square">
            <a:spAutoFit/>
          </a:bodyPr>
          <a:lstStyle/>
          <a:p>
            <a:pPr algn="ctr"/>
            <a:r>
              <a:rPr lang="es-CO" b="1" dirty="0">
                <a:solidFill>
                  <a:schemeClr val="bg2">
                    <a:lumMod val="25000"/>
                  </a:schemeClr>
                </a:solidFill>
                <a:latin typeface="Arial" panose="020B0604020202020204" pitchFamily="34" charset="0"/>
                <a:cs typeface="Arial" panose="020B0604020202020204" pitchFamily="34" charset="0"/>
              </a:rPr>
              <a:t>Deberá conciliar a más tardar el 30 de Octubre de 2015</a:t>
            </a:r>
          </a:p>
        </p:txBody>
      </p:sp>
      <p:grpSp>
        <p:nvGrpSpPr>
          <p:cNvPr id="21" name="Grupo 20"/>
          <p:cNvGrpSpPr/>
          <p:nvPr/>
        </p:nvGrpSpPr>
        <p:grpSpPr>
          <a:xfrm>
            <a:off x="3160797" y="740290"/>
            <a:ext cx="2952328" cy="2688710"/>
            <a:chOff x="1656183" y="792092"/>
            <a:chExt cx="809189" cy="930103"/>
          </a:xfrm>
        </p:grpSpPr>
        <p:sp>
          <p:nvSpPr>
            <p:cNvPr id="22" name="Hexágono 21"/>
            <p:cNvSpPr/>
            <p:nvPr/>
          </p:nvSpPr>
          <p:spPr>
            <a:xfrm rot="5400000">
              <a:off x="1595726" y="852549"/>
              <a:ext cx="930103" cy="809189"/>
            </a:xfrm>
            <a:prstGeom prst="hexagon">
              <a:avLst>
                <a:gd name="adj" fmla="val 25000"/>
                <a:gd name="vf" fmla="val 115470"/>
              </a:avLst>
            </a:prstGeom>
            <a:solidFill>
              <a:srgbClr val="CCFFCC"/>
            </a:solidFill>
            <a:scene3d>
              <a:camera prst="orthographicFront"/>
              <a:lightRig rig="threePt" dir="t"/>
            </a:scene3d>
            <a:sp3d>
              <a:bevelT prst="relaxedInse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Hexágono 4"/>
            <p:cNvSpPr/>
            <p:nvPr/>
          </p:nvSpPr>
          <p:spPr>
            <a:xfrm>
              <a:off x="1735128" y="927259"/>
              <a:ext cx="651298" cy="6402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rtl="0">
                <a:lnSpc>
                  <a:spcPct val="90000"/>
                </a:lnSpc>
                <a:spcBef>
                  <a:spcPct val="0"/>
                </a:spcBef>
                <a:spcAft>
                  <a:spcPct val="35000"/>
                </a:spcAft>
              </a:pPr>
              <a:r>
                <a:rPr lang="es-CO" b="1" kern="1200" dirty="0" smtClean="0">
                  <a:solidFill>
                    <a:schemeClr val="tx1"/>
                  </a:solidFill>
                  <a:latin typeface="Arial" panose="020B0604020202020204" pitchFamily="34" charset="0"/>
                  <a:cs typeface="Arial" panose="020B0604020202020204" pitchFamily="34" charset="0"/>
                </a:rPr>
                <a:t>Pliego de cargos y resoluciones en las que se impongan sanciones dinerarias</a:t>
              </a:r>
              <a:endParaRPr lang="es-CO" kern="1200" dirty="0">
                <a:solidFill>
                  <a:schemeClr val="tx1"/>
                </a:solidFill>
                <a:latin typeface="Arial" panose="020B0604020202020204" pitchFamily="34" charset="0"/>
                <a:cs typeface="Arial" panose="020B0604020202020204" pitchFamily="34" charset="0"/>
              </a:endParaRPr>
            </a:p>
          </p:txBody>
        </p:sp>
      </p:grpSp>
      <p:sp>
        <p:nvSpPr>
          <p:cNvPr id="3" name="Flecha a la derecha con bandas 2"/>
          <p:cNvSpPr/>
          <p:nvPr/>
        </p:nvSpPr>
        <p:spPr>
          <a:xfrm rot="7804385">
            <a:off x="3189435" y="3262529"/>
            <a:ext cx="687823" cy="583253"/>
          </a:xfrm>
          <a:prstGeom prst="stripedRightArrow">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Flecha a la derecha con bandas 15"/>
          <p:cNvSpPr/>
          <p:nvPr/>
        </p:nvSpPr>
        <p:spPr>
          <a:xfrm>
            <a:off x="4456941" y="4725144"/>
            <a:ext cx="687823" cy="583253"/>
          </a:xfrm>
          <a:prstGeom prst="stripedRightArrow">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redondeado 23"/>
          <p:cNvSpPr/>
          <p:nvPr/>
        </p:nvSpPr>
        <p:spPr>
          <a:xfrm>
            <a:off x="611560" y="576065"/>
            <a:ext cx="2448272" cy="1340767"/>
          </a:xfrm>
          <a:prstGeom prst="roundRect">
            <a:avLst/>
          </a:prstGeom>
          <a:solidFill>
            <a:schemeClr val="bg1"/>
          </a:solidFill>
          <a:ln>
            <a:solidFill>
              <a:schemeClr val="bg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CO" sz="2400" b="1" dirty="0" smtClean="0">
                <a:solidFill>
                  <a:schemeClr val="tx1"/>
                </a:solidFill>
                <a:latin typeface="Arial" panose="020B0604020202020204" pitchFamily="34" charset="0"/>
                <a:cs typeface="Arial" panose="020B0604020202020204" pitchFamily="34" charset="0"/>
              </a:rPr>
              <a:t>Por sanciones diferentes por no declarar</a:t>
            </a:r>
            <a:endParaRPr lang="es-CO"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883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654611" y="3641216"/>
            <a:ext cx="2829512" cy="2702608"/>
            <a:chOff x="1656183" y="792092"/>
            <a:chExt cx="809189" cy="930103"/>
          </a:xfrm>
        </p:grpSpPr>
        <p:sp>
          <p:nvSpPr>
            <p:cNvPr id="14" name="Hexágono 13"/>
            <p:cNvSpPr/>
            <p:nvPr/>
          </p:nvSpPr>
          <p:spPr>
            <a:xfrm rot="5400000">
              <a:off x="1595726" y="852549"/>
              <a:ext cx="930103" cy="809189"/>
            </a:xfrm>
            <a:prstGeom prst="hexagon">
              <a:avLst>
                <a:gd name="adj" fmla="val 25000"/>
                <a:gd name="vf" fmla="val 115470"/>
              </a:avLst>
            </a:prstGeom>
            <a:solidFill>
              <a:srgbClr val="9999FF"/>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Hexágono 4"/>
            <p:cNvSpPr/>
            <p:nvPr/>
          </p:nvSpPr>
          <p:spPr>
            <a:xfrm>
              <a:off x="1705650" y="970973"/>
              <a:ext cx="728861" cy="640221"/>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s-CO" sz="1700" b="1" dirty="0">
                  <a:solidFill>
                    <a:schemeClr val="tx1">
                      <a:lumMod val="95000"/>
                      <a:lumOff val="5000"/>
                    </a:schemeClr>
                  </a:solidFill>
                  <a:latin typeface="Arial" panose="020B0604020202020204" pitchFamily="34" charset="0"/>
                  <a:cs typeface="Arial" panose="020B0604020202020204" pitchFamily="34" charset="0"/>
                </a:rPr>
                <a:t>Paga el 30% de las sanciones e intereses, siempre y cuando presente la declaración </a:t>
              </a:r>
              <a:r>
                <a:rPr lang="es-CO" sz="1700" b="1" dirty="0" smtClean="0">
                  <a:solidFill>
                    <a:schemeClr val="tx1">
                      <a:lumMod val="95000"/>
                      <a:lumOff val="5000"/>
                    </a:schemeClr>
                  </a:solidFill>
                  <a:latin typeface="Arial" panose="020B0604020202020204" pitchFamily="34" charset="0"/>
                  <a:cs typeface="Arial" panose="020B0604020202020204" pitchFamily="34" charset="0"/>
                </a:rPr>
                <a:t>y </a:t>
              </a:r>
              <a:r>
                <a:rPr lang="es-CO" sz="1700" b="1" dirty="0">
                  <a:solidFill>
                    <a:schemeClr val="tx1">
                      <a:lumMod val="95000"/>
                      <a:lumOff val="5000"/>
                    </a:schemeClr>
                  </a:solidFill>
                  <a:latin typeface="Arial" panose="020B0604020202020204" pitchFamily="34" charset="0"/>
                  <a:cs typeface="Arial" panose="020B0604020202020204" pitchFamily="34" charset="0"/>
                </a:rPr>
                <a:t>pague el 100% del impuesto</a:t>
              </a:r>
              <a:endParaRPr lang="es-CO" sz="1700" kern="1200"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7" name="Grupo 16"/>
          <p:cNvGrpSpPr/>
          <p:nvPr/>
        </p:nvGrpSpPr>
        <p:grpSpPr>
          <a:xfrm>
            <a:off x="5148064" y="3675720"/>
            <a:ext cx="2880320" cy="2633600"/>
            <a:chOff x="1656183" y="792092"/>
            <a:chExt cx="809189" cy="930103"/>
          </a:xfrm>
        </p:grpSpPr>
        <p:sp>
          <p:nvSpPr>
            <p:cNvPr id="18" name="Hexágono 17"/>
            <p:cNvSpPr/>
            <p:nvPr/>
          </p:nvSpPr>
          <p:spPr>
            <a:xfrm rot="5400000">
              <a:off x="1595726" y="852549"/>
              <a:ext cx="930103" cy="809189"/>
            </a:xfrm>
            <a:prstGeom prst="hexagon">
              <a:avLst>
                <a:gd name="adj" fmla="val 25000"/>
                <a:gd name="vf" fmla="val 115470"/>
              </a:avLst>
            </a:prstGeom>
            <a:solidFill>
              <a:srgbClr val="99CCFF"/>
            </a:solidFill>
            <a:scene3d>
              <a:camera prst="orthographicFront"/>
              <a:lightRig rig="threePt" dir="t"/>
            </a:scene3d>
            <a:sp3d>
              <a:bevelT prst="slop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Hexágono 4"/>
            <p:cNvSpPr/>
            <p:nvPr/>
          </p:nvSpPr>
          <p:spPr>
            <a:xfrm>
              <a:off x="1782282" y="937033"/>
              <a:ext cx="556991" cy="640221"/>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rtl="0">
                <a:lnSpc>
                  <a:spcPct val="90000"/>
                </a:lnSpc>
                <a:spcBef>
                  <a:spcPct val="0"/>
                </a:spcBef>
                <a:spcAft>
                  <a:spcPct val="35000"/>
                </a:spcAft>
              </a:pPr>
              <a:endParaRPr lang="es-CO" sz="1600" kern="1200" dirty="0">
                <a:latin typeface="Arial" panose="020B0604020202020204" pitchFamily="34" charset="0"/>
                <a:cs typeface="Arial" panose="020B0604020202020204" pitchFamily="34" charset="0"/>
              </a:endParaRPr>
            </a:p>
          </p:txBody>
        </p:sp>
      </p:grpSp>
      <p:sp>
        <p:nvSpPr>
          <p:cNvPr id="20" name="Rectángulo 19"/>
          <p:cNvSpPr/>
          <p:nvPr/>
        </p:nvSpPr>
        <p:spPr>
          <a:xfrm>
            <a:off x="5292077" y="4287287"/>
            <a:ext cx="2664299" cy="1661993"/>
          </a:xfrm>
          <a:prstGeom prst="rect">
            <a:avLst/>
          </a:prstGeom>
        </p:spPr>
        <p:txBody>
          <a:bodyPr wrap="square">
            <a:spAutoFit/>
          </a:bodyPr>
          <a:lstStyle/>
          <a:p>
            <a:pPr algn="ctr"/>
            <a:r>
              <a:rPr lang="es-CO" sz="1700" b="1" dirty="0">
                <a:latin typeface="Arial" panose="020B0604020202020204" pitchFamily="34" charset="0"/>
                <a:cs typeface="Arial" panose="020B0604020202020204" pitchFamily="34" charset="0"/>
              </a:rPr>
              <a:t>Deberá demostrar el pago de la liquidación privada a más tardar el 30 de Octubre de 2015 correspondiente al año 2014</a:t>
            </a:r>
          </a:p>
        </p:txBody>
      </p:sp>
      <p:grpSp>
        <p:nvGrpSpPr>
          <p:cNvPr id="21" name="Grupo 20"/>
          <p:cNvGrpSpPr/>
          <p:nvPr/>
        </p:nvGrpSpPr>
        <p:grpSpPr>
          <a:xfrm>
            <a:off x="2915816" y="548680"/>
            <a:ext cx="2952328" cy="2688710"/>
            <a:chOff x="1656183" y="792092"/>
            <a:chExt cx="809189" cy="930103"/>
          </a:xfrm>
        </p:grpSpPr>
        <p:sp>
          <p:nvSpPr>
            <p:cNvPr id="22" name="Hexágono 21"/>
            <p:cNvSpPr/>
            <p:nvPr/>
          </p:nvSpPr>
          <p:spPr>
            <a:xfrm rot="5400000">
              <a:off x="1595726" y="852549"/>
              <a:ext cx="930103" cy="809189"/>
            </a:xfrm>
            <a:prstGeom prst="hexagon">
              <a:avLst>
                <a:gd name="adj" fmla="val 25000"/>
                <a:gd name="vf" fmla="val 115470"/>
              </a:avLst>
            </a:prstGeom>
            <a:solidFill>
              <a:srgbClr val="00FFCC"/>
            </a:solidFill>
            <a:scene3d>
              <a:camera prst="orthographicFront"/>
              <a:lightRig rig="threePt" dir="t"/>
            </a:scene3d>
            <a:sp3d>
              <a:bevelT prst="convex"/>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Hexágono 4"/>
            <p:cNvSpPr/>
            <p:nvPr/>
          </p:nvSpPr>
          <p:spPr>
            <a:xfrm>
              <a:off x="1735128" y="927259"/>
              <a:ext cx="651298" cy="640221"/>
            </a:xfrm>
            <a:prstGeom prst="rect">
              <a:avLst/>
            </a:prstGeom>
            <a:scene3d>
              <a:camera prst="orthographicFront"/>
              <a:lightRig rig="threePt" dir="t"/>
            </a:scene3d>
            <a:sp3d>
              <a:bevelT prst="convex"/>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s-CO" b="1" dirty="0">
                  <a:solidFill>
                    <a:schemeClr val="accent3">
                      <a:lumMod val="50000"/>
                    </a:schemeClr>
                  </a:solidFill>
                  <a:latin typeface="Arial" panose="020B0604020202020204" pitchFamily="34" charset="0"/>
                  <a:cs typeface="Arial" panose="020B0604020202020204" pitchFamily="34" charset="0"/>
                </a:rPr>
                <a:t>Pliegos de cargos y resoluciones por no declarar y resoluciones que fallen los respectivos recursos</a:t>
              </a:r>
              <a:endParaRPr lang="es-CO" kern="1200" dirty="0">
                <a:solidFill>
                  <a:schemeClr val="accent3">
                    <a:lumMod val="50000"/>
                  </a:schemeClr>
                </a:solidFill>
                <a:latin typeface="Arial" panose="020B0604020202020204" pitchFamily="34" charset="0"/>
                <a:cs typeface="Arial" panose="020B0604020202020204" pitchFamily="34" charset="0"/>
              </a:endParaRPr>
            </a:p>
          </p:txBody>
        </p:sp>
      </p:grpSp>
      <p:sp>
        <p:nvSpPr>
          <p:cNvPr id="3" name="Flecha a la derecha con bandas 2"/>
          <p:cNvSpPr/>
          <p:nvPr/>
        </p:nvSpPr>
        <p:spPr>
          <a:xfrm rot="7804385">
            <a:off x="2847427" y="3156234"/>
            <a:ext cx="687823" cy="583253"/>
          </a:xfrm>
          <a:prstGeom prst="stripedRightArrow">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Flecha a la derecha con bandas 15"/>
          <p:cNvSpPr/>
          <p:nvPr/>
        </p:nvSpPr>
        <p:spPr>
          <a:xfrm>
            <a:off x="3995936" y="4725144"/>
            <a:ext cx="687823" cy="583253"/>
          </a:xfrm>
          <a:prstGeom prst="stripedRightArrow">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redondeado 23"/>
          <p:cNvSpPr/>
          <p:nvPr/>
        </p:nvSpPr>
        <p:spPr>
          <a:xfrm>
            <a:off x="611563" y="116632"/>
            <a:ext cx="2520277" cy="957858"/>
          </a:xfrm>
          <a:prstGeom prst="roundRect">
            <a:avLst/>
          </a:prstGeom>
          <a:solidFill>
            <a:schemeClr val="bg1"/>
          </a:solidFill>
          <a:ln>
            <a:solidFill>
              <a:schemeClr val="bg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400" b="1" dirty="0" smtClean="0">
                <a:solidFill>
                  <a:schemeClr val="tx1"/>
                </a:solidFill>
                <a:latin typeface="Arial" panose="020B0604020202020204" pitchFamily="34" charset="0"/>
                <a:cs typeface="Arial" panose="020B0604020202020204" pitchFamily="34" charset="0"/>
              </a:rPr>
              <a:t>Por sanciones por no declarar</a:t>
            </a:r>
            <a:endParaRPr lang="es-CO"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540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1230675" y="3641216"/>
            <a:ext cx="2829512" cy="2702608"/>
            <a:chOff x="1656183" y="792092"/>
            <a:chExt cx="809189" cy="930103"/>
          </a:xfrm>
        </p:grpSpPr>
        <p:sp>
          <p:nvSpPr>
            <p:cNvPr id="14" name="Hexágono 13"/>
            <p:cNvSpPr/>
            <p:nvPr/>
          </p:nvSpPr>
          <p:spPr>
            <a:xfrm rot="5400000">
              <a:off x="1595726" y="852549"/>
              <a:ext cx="930103" cy="809189"/>
            </a:xfrm>
            <a:prstGeom prst="hexagon">
              <a:avLst>
                <a:gd name="adj" fmla="val 25000"/>
                <a:gd name="vf" fmla="val 115470"/>
              </a:avLst>
            </a:prstGeom>
            <a:solidFill>
              <a:srgbClr val="9999FF"/>
            </a:soli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Hexágono 4"/>
            <p:cNvSpPr/>
            <p:nvPr/>
          </p:nvSpPr>
          <p:spPr>
            <a:xfrm>
              <a:off x="1685057" y="942092"/>
              <a:ext cx="728861" cy="6402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s-CO" sz="1700" b="1" dirty="0">
                  <a:solidFill>
                    <a:schemeClr val="tx1">
                      <a:lumMod val="95000"/>
                      <a:lumOff val="5000"/>
                    </a:schemeClr>
                  </a:solidFill>
                  <a:latin typeface="Arial" panose="020B0604020202020204" pitchFamily="34" charset="0"/>
                  <a:cs typeface="Arial" panose="020B0604020202020204" pitchFamily="34" charset="0"/>
                </a:rPr>
                <a:t>Paga el </a:t>
              </a:r>
              <a:r>
                <a:rPr lang="es-CO" sz="1700" b="1" dirty="0" smtClean="0">
                  <a:solidFill>
                    <a:schemeClr val="tx1">
                      <a:lumMod val="95000"/>
                      <a:lumOff val="5000"/>
                    </a:schemeClr>
                  </a:solidFill>
                  <a:latin typeface="Arial" panose="020B0604020202020204" pitchFamily="34" charset="0"/>
                  <a:cs typeface="Arial" panose="020B0604020202020204" pitchFamily="34" charset="0"/>
                </a:rPr>
                <a:t>30</a:t>
              </a:r>
              <a:r>
                <a:rPr lang="es-CO" sz="1700" b="1" dirty="0">
                  <a:solidFill>
                    <a:schemeClr val="tx1">
                      <a:lumMod val="95000"/>
                      <a:lumOff val="5000"/>
                    </a:schemeClr>
                  </a:solidFill>
                  <a:latin typeface="Arial" panose="020B0604020202020204" pitchFamily="34" charset="0"/>
                  <a:cs typeface="Arial" panose="020B0604020202020204" pitchFamily="34" charset="0"/>
                </a:rPr>
                <a:t>% de las sanciones </a:t>
              </a:r>
              <a:r>
                <a:rPr lang="es-CO" sz="1700" b="1" dirty="0" smtClean="0">
                  <a:solidFill>
                    <a:schemeClr val="tx1">
                      <a:lumMod val="95000"/>
                      <a:lumOff val="5000"/>
                    </a:schemeClr>
                  </a:solidFill>
                  <a:latin typeface="Arial" panose="020B0604020202020204" pitchFamily="34" charset="0"/>
                  <a:cs typeface="Arial" panose="020B0604020202020204" pitchFamily="34" charset="0"/>
                </a:rPr>
                <a:t>actualizadas y reintegre las sumas devueltas o compensadas con sus respectivos intereses</a:t>
              </a:r>
              <a:endParaRPr lang="es-CO" sz="1700" kern="1200"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7" name="Grupo 16"/>
          <p:cNvGrpSpPr/>
          <p:nvPr/>
        </p:nvGrpSpPr>
        <p:grpSpPr>
          <a:xfrm>
            <a:off x="5724128" y="3675720"/>
            <a:ext cx="2880320" cy="2633600"/>
            <a:chOff x="1656183" y="792092"/>
            <a:chExt cx="809189" cy="930103"/>
          </a:xfrm>
        </p:grpSpPr>
        <p:sp>
          <p:nvSpPr>
            <p:cNvPr id="18" name="Hexágono 17"/>
            <p:cNvSpPr/>
            <p:nvPr/>
          </p:nvSpPr>
          <p:spPr>
            <a:xfrm rot="5400000">
              <a:off x="1595726" y="852549"/>
              <a:ext cx="930103" cy="809189"/>
            </a:xfrm>
            <a:prstGeom prst="hexagon">
              <a:avLst>
                <a:gd name="adj" fmla="val 25000"/>
                <a:gd name="vf" fmla="val 115470"/>
              </a:avLst>
            </a:prstGeom>
            <a:solidFill>
              <a:srgbClr val="99CCFF"/>
            </a:solidFill>
            <a:scene3d>
              <a:camera prst="orthographicFront"/>
              <a:lightRig rig="threePt" dir="t"/>
            </a:scene3d>
            <a:sp3d>
              <a:bevelT w="114300" prst="artDeco"/>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Hexágono 4"/>
            <p:cNvSpPr/>
            <p:nvPr/>
          </p:nvSpPr>
          <p:spPr>
            <a:xfrm>
              <a:off x="1782282" y="937033"/>
              <a:ext cx="556991" cy="640221"/>
            </a:xfrm>
            <a:prstGeom prst="rect">
              <a:avLst/>
            </a:prstGeom>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rtl="0">
                <a:lnSpc>
                  <a:spcPct val="90000"/>
                </a:lnSpc>
                <a:spcBef>
                  <a:spcPct val="0"/>
                </a:spcBef>
                <a:spcAft>
                  <a:spcPct val="35000"/>
                </a:spcAft>
              </a:pPr>
              <a:endParaRPr lang="es-CO" sz="1600" kern="1200" dirty="0">
                <a:latin typeface="Arial" panose="020B0604020202020204" pitchFamily="34" charset="0"/>
                <a:cs typeface="Arial" panose="020B0604020202020204" pitchFamily="34" charset="0"/>
              </a:endParaRPr>
            </a:p>
          </p:txBody>
        </p:sp>
      </p:grpSp>
      <p:sp>
        <p:nvSpPr>
          <p:cNvPr id="20" name="Rectángulo 19"/>
          <p:cNvSpPr/>
          <p:nvPr/>
        </p:nvSpPr>
        <p:spPr>
          <a:xfrm>
            <a:off x="5796136" y="4568061"/>
            <a:ext cx="2664299" cy="877163"/>
          </a:xfrm>
          <a:prstGeom prst="rect">
            <a:avLst/>
          </a:prstGeom>
        </p:spPr>
        <p:txBody>
          <a:bodyPr wrap="square">
            <a:spAutoFit/>
          </a:bodyPr>
          <a:lstStyle/>
          <a:p>
            <a:pPr algn="ctr"/>
            <a:r>
              <a:rPr lang="es-CO" sz="1700" b="1" dirty="0" smtClean="0">
                <a:latin typeface="Arial" panose="020B0604020202020204" pitchFamily="34" charset="0"/>
                <a:cs typeface="Arial" panose="020B0604020202020204" pitchFamily="34" charset="0"/>
              </a:rPr>
              <a:t>Este beneficio opera hasta el 30 de octubre de 2015.</a:t>
            </a:r>
            <a:endParaRPr lang="es-CO" sz="1700" b="1" dirty="0">
              <a:latin typeface="Arial" panose="020B0604020202020204" pitchFamily="34" charset="0"/>
              <a:cs typeface="Arial" panose="020B0604020202020204" pitchFamily="34" charset="0"/>
            </a:endParaRPr>
          </a:p>
        </p:txBody>
      </p:sp>
      <p:grpSp>
        <p:nvGrpSpPr>
          <p:cNvPr id="21" name="Grupo 20"/>
          <p:cNvGrpSpPr/>
          <p:nvPr/>
        </p:nvGrpSpPr>
        <p:grpSpPr>
          <a:xfrm>
            <a:off x="3635898" y="548677"/>
            <a:ext cx="2808311" cy="2688710"/>
            <a:chOff x="1695656" y="792091"/>
            <a:chExt cx="769716" cy="930103"/>
          </a:xfrm>
        </p:grpSpPr>
        <p:sp>
          <p:nvSpPr>
            <p:cNvPr id="22" name="Hexágono 21"/>
            <p:cNvSpPr/>
            <p:nvPr/>
          </p:nvSpPr>
          <p:spPr>
            <a:xfrm rot="5400000">
              <a:off x="1615462" y="872285"/>
              <a:ext cx="930103" cy="769716"/>
            </a:xfrm>
            <a:prstGeom prst="hexagon">
              <a:avLst>
                <a:gd name="adj" fmla="val 25000"/>
                <a:gd name="vf" fmla="val 115470"/>
              </a:avLst>
            </a:prstGeom>
            <a:solidFill>
              <a:srgbClr val="00FFCC"/>
            </a:solidFill>
            <a:scene3d>
              <a:camera prst="orthographicFront"/>
              <a:lightRig rig="threePt" dir="t"/>
            </a:scene3d>
            <a:sp3d>
              <a:bevelT prst="relaxedInse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Hexágono 4"/>
            <p:cNvSpPr/>
            <p:nvPr/>
          </p:nvSpPr>
          <p:spPr>
            <a:xfrm>
              <a:off x="1735128" y="927259"/>
              <a:ext cx="651298" cy="640221"/>
            </a:xfrm>
            <a:prstGeom prst="rect">
              <a:avLst/>
            </a:prstGeom>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s-CO" b="1" dirty="0" smtClean="0">
                  <a:solidFill>
                    <a:schemeClr val="tx1">
                      <a:lumMod val="95000"/>
                      <a:lumOff val="5000"/>
                    </a:schemeClr>
                  </a:solidFill>
                  <a:latin typeface="Arial" panose="020B0604020202020204" pitchFamily="34" charset="0"/>
                  <a:cs typeface="Arial" panose="020B0604020202020204" pitchFamily="34" charset="0"/>
                </a:rPr>
                <a:t>Sanción por devoluciones o compensaciones improcedentes</a:t>
              </a:r>
              <a:endParaRPr lang="es-CO" kern="1200"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3" name="Flecha a la derecha con bandas 2"/>
          <p:cNvSpPr/>
          <p:nvPr/>
        </p:nvSpPr>
        <p:spPr>
          <a:xfrm rot="7804385">
            <a:off x="3423491" y="3156234"/>
            <a:ext cx="687823" cy="583253"/>
          </a:xfrm>
          <a:prstGeom prst="stripedRightArrow">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Flecha a la derecha con bandas 15"/>
          <p:cNvSpPr/>
          <p:nvPr/>
        </p:nvSpPr>
        <p:spPr>
          <a:xfrm>
            <a:off x="4572000" y="4725144"/>
            <a:ext cx="687823" cy="583253"/>
          </a:xfrm>
          <a:prstGeom prst="stripedRightArrow">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redondeado 23"/>
          <p:cNvSpPr/>
          <p:nvPr/>
        </p:nvSpPr>
        <p:spPr>
          <a:xfrm>
            <a:off x="546670" y="116632"/>
            <a:ext cx="2952324" cy="1728192"/>
          </a:xfrm>
          <a:prstGeom prst="roundRect">
            <a:avLst/>
          </a:prstGeom>
          <a:solidFill>
            <a:schemeClr val="bg1"/>
          </a:solidFill>
          <a:ln>
            <a:solidFill>
              <a:schemeClr val="bg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O" sz="2400" b="1" dirty="0">
                <a:solidFill>
                  <a:schemeClr val="tx1"/>
                </a:solidFill>
                <a:latin typeface="Arial" panose="020B0604020202020204" pitchFamily="34" charset="0"/>
                <a:cs typeface="Arial" panose="020B0604020202020204" pitchFamily="34" charset="0"/>
              </a:rPr>
              <a:t>S</a:t>
            </a:r>
            <a:r>
              <a:rPr lang="es-CO" sz="2400" b="1" dirty="0" smtClean="0">
                <a:solidFill>
                  <a:schemeClr val="tx1"/>
                </a:solidFill>
                <a:latin typeface="Arial" panose="020B0604020202020204" pitchFamily="34" charset="0"/>
                <a:cs typeface="Arial" panose="020B0604020202020204" pitchFamily="34" charset="0"/>
              </a:rPr>
              <a:t>anciones por devoluciones o compensaciones improcedentes</a:t>
            </a:r>
            <a:endParaRPr lang="es-CO"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3039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redondeado 23"/>
          <p:cNvSpPr/>
          <p:nvPr/>
        </p:nvSpPr>
        <p:spPr>
          <a:xfrm>
            <a:off x="683568" y="188640"/>
            <a:ext cx="3672408" cy="720080"/>
          </a:xfrm>
          <a:prstGeom prst="roundRect">
            <a:avLst/>
          </a:prstGeom>
          <a:solidFill>
            <a:schemeClr val="bg1"/>
          </a:solidFill>
          <a:ln>
            <a:solidFill>
              <a:schemeClr val="bg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400" b="1" dirty="0" smtClean="0">
                <a:solidFill>
                  <a:schemeClr val="tx1"/>
                </a:solidFill>
                <a:latin typeface="Arial" panose="020B0604020202020204" pitchFamily="34" charset="0"/>
                <a:cs typeface="Arial" panose="020B0604020202020204" pitchFamily="34" charset="0"/>
              </a:rPr>
              <a:t>Otros beneficios sin actos administrativos</a:t>
            </a:r>
            <a:endParaRPr lang="es-CO" sz="2400" b="1" dirty="0">
              <a:solidFill>
                <a:schemeClr val="tx1"/>
              </a:solidFill>
              <a:latin typeface="Arial" panose="020B0604020202020204" pitchFamily="34" charset="0"/>
              <a:cs typeface="Arial" panose="020B0604020202020204" pitchFamily="34" charset="0"/>
            </a:endParaRPr>
          </a:p>
        </p:txBody>
      </p:sp>
      <p:sp>
        <p:nvSpPr>
          <p:cNvPr id="2" name="Pentágono 1"/>
          <p:cNvSpPr/>
          <p:nvPr/>
        </p:nvSpPr>
        <p:spPr>
          <a:xfrm>
            <a:off x="658478" y="4293096"/>
            <a:ext cx="3625490" cy="12241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000" dirty="0" smtClean="0">
                <a:latin typeface="Arial" panose="020B0604020202020204" pitchFamily="34" charset="0"/>
                <a:cs typeface="Arial" panose="020B0604020202020204" pitchFamily="34" charset="0"/>
              </a:rPr>
              <a:t>Actué voluntariamente corrigiendo o presentando la respectiva declaración </a:t>
            </a:r>
            <a:endParaRPr lang="es-CO" sz="2000" dirty="0">
              <a:latin typeface="Arial" panose="020B0604020202020204" pitchFamily="34" charset="0"/>
              <a:cs typeface="Arial" panose="020B0604020202020204" pitchFamily="34" charset="0"/>
            </a:endParaRPr>
          </a:p>
        </p:txBody>
      </p:sp>
      <p:sp>
        <p:nvSpPr>
          <p:cNvPr id="25" name="Elipse 24"/>
          <p:cNvSpPr/>
          <p:nvPr/>
        </p:nvSpPr>
        <p:spPr>
          <a:xfrm>
            <a:off x="4472372" y="4221088"/>
            <a:ext cx="1827820" cy="142039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smtClean="0">
                <a:latin typeface="Arial" panose="020B0604020202020204" pitchFamily="34" charset="0"/>
                <a:cs typeface="Arial" panose="020B0604020202020204" pitchFamily="34" charset="0"/>
              </a:rPr>
              <a:t>Pague el 100% del impuesto</a:t>
            </a:r>
            <a:endParaRPr lang="es-CO"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3"/>
          <a:stretch>
            <a:fillRect/>
          </a:stretch>
        </p:blipFill>
        <p:spPr>
          <a:xfrm>
            <a:off x="6516216" y="4240858"/>
            <a:ext cx="2304256" cy="1420390"/>
          </a:xfrm>
          <a:prstGeom prst="rect">
            <a:avLst/>
          </a:prstGeom>
        </p:spPr>
      </p:pic>
      <p:sp>
        <p:nvSpPr>
          <p:cNvPr id="8" name="Llamada de flecha hacia abajo 7"/>
          <p:cNvSpPr/>
          <p:nvPr/>
        </p:nvSpPr>
        <p:spPr>
          <a:xfrm>
            <a:off x="755576" y="1700808"/>
            <a:ext cx="2880320" cy="2520280"/>
          </a:xfrm>
          <a:prstGeom prst="downArrowCallout">
            <a:avLst>
              <a:gd name="adj1" fmla="val 17079"/>
              <a:gd name="adj2" fmla="val 15066"/>
              <a:gd name="adj3" fmla="val 24050"/>
              <a:gd name="adj4" fmla="val 70316"/>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dirty="0">
                <a:latin typeface="Arial" panose="020B0604020202020204" pitchFamily="34" charset="0"/>
                <a:cs typeface="Arial" panose="020B0604020202020204" pitchFamily="34" charset="0"/>
              </a:rPr>
              <a:t>Para contribuyentes que no han sido notificados de requerimiento especial o emplazamiento para declarar</a:t>
            </a:r>
            <a:endParaRPr lang="es-CO" dirty="0"/>
          </a:p>
        </p:txBody>
      </p:sp>
      <p:pic>
        <p:nvPicPr>
          <p:cNvPr id="27" name="Picture 3" descr="C:\Users\CESAR\Desktop\semaforos-con-flechasE.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948158" y="2905760"/>
            <a:ext cx="1728192" cy="418176"/>
          </a:xfrm>
          <a:prstGeom prst="rect">
            <a:avLst/>
          </a:prstGeom>
          <a:noFill/>
          <a:extLst>
            <a:ext uri="{909E8E84-426E-40DD-AFC4-6F175D3DCCD1}">
              <a14:hiddenFill xmlns:a14="http://schemas.microsoft.com/office/drawing/2010/main">
                <a:solidFill>
                  <a:srgbClr val="FFFFFF"/>
                </a:solidFill>
              </a14:hiddenFill>
            </a:ext>
          </a:extLst>
        </p:spPr>
      </p:pic>
      <p:sp>
        <p:nvSpPr>
          <p:cNvPr id="9" name="Onda 8"/>
          <p:cNvSpPr/>
          <p:nvPr/>
        </p:nvSpPr>
        <p:spPr>
          <a:xfrm>
            <a:off x="5292080" y="908720"/>
            <a:ext cx="2664296" cy="1224135"/>
          </a:xfrm>
          <a:prstGeom prst="wave">
            <a:avLst>
              <a:gd name="adj1" fmla="val 9155"/>
              <a:gd name="adj2" fmla="val 0"/>
            </a:avLst>
          </a:prstGeom>
          <a:solidFill>
            <a:schemeClr val="accent6">
              <a:lumMod val="60000"/>
              <a:lumOff val="40000"/>
            </a:schemeClr>
          </a:solidFill>
          <a:ln>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lumMod val="95000"/>
                    <a:lumOff val="5000"/>
                  </a:schemeClr>
                </a:solidFill>
                <a:latin typeface="Arial" panose="020B0604020202020204" pitchFamily="34" charset="0"/>
                <a:cs typeface="Arial" panose="020B0604020202020204" pitchFamily="34" charset="0"/>
              </a:rPr>
              <a:t>Este beneficio aplica hasta el 27 de febrero de 2015</a:t>
            </a:r>
            <a:endParaRPr lang="es-CO" b="1"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717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1000" fill="hold"/>
                                        <p:tgtEl>
                                          <p:spTgt spid="25"/>
                                        </p:tgtEl>
                                        <p:attrNameLst>
                                          <p:attrName>ppt_w</p:attrName>
                                        </p:attrNameLst>
                                      </p:cBhvr>
                                      <p:tavLst>
                                        <p:tav tm="0">
                                          <p:val>
                                            <p:fltVal val="0"/>
                                          </p:val>
                                        </p:tav>
                                        <p:tav tm="100000">
                                          <p:val>
                                            <p:strVal val="#ppt_w"/>
                                          </p:val>
                                        </p:tav>
                                      </p:tavLst>
                                    </p:anim>
                                    <p:anim calcmode="lin" valueType="num">
                                      <p:cBhvr>
                                        <p:cTn id="34" dur="1000" fill="hold"/>
                                        <p:tgtEl>
                                          <p:spTgt spid="25"/>
                                        </p:tgtEl>
                                        <p:attrNameLst>
                                          <p:attrName>ppt_h</p:attrName>
                                        </p:attrNameLst>
                                      </p:cBhvr>
                                      <p:tavLst>
                                        <p:tav tm="0">
                                          <p:val>
                                            <p:fltVal val="0"/>
                                          </p:val>
                                        </p:tav>
                                        <p:tav tm="100000">
                                          <p:val>
                                            <p:strVal val="#ppt_h"/>
                                          </p:val>
                                        </p:tav>
                                      </p:tavLst>
                                    </p:anim>
                                    <p:anim calcmode="lin" valueType="num">
                                      <p:cBhvr>
                                        <p:cTn id="35" dur="1000" fill="hold"/>
                                        <p:tgtEl>
                                          <p:spTgt spid="25"/>
                                        </p:tgtEl>
                                        <p:attrNameLst>
                                          <p:attrName>style.rotation</p:attrName>
                                        </p:attrNameLst>
                                      </p:cBhvr>
                                      <p:tavLst>
                                        <p:tav tm="0">
                                          <p:val>
                                            <p:fltVal val="90"/>
                                          </p:val>
                                        </p:tav>
                                        <p:tav tm="100000">
                                          <p:val>
                                            <p:fltVal val="0"/>
                                          </p:val>
                                        </p:tav>
                                      </p:tavLst>
                                    </p:anim>
                                    <p:animEffect transition="in" filter="fade">
                                      <p:cBhvr>
                                        <p:cTn id="36" dur="1000"/>
                                        <p:tgtEl>
                                          <p:spTgt spid="25"/>
                                        </p:tgtEl>
                                      </p:cBhvr>
                                    </p:animEffect>
                                  </p:childTnLst>
                                </p:cTn>
                              </p:par>
                              <p:par>
                                <p:cTn id="37" presetID="3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80">
                                          <p:stCondLst>
                                            <p:cond delay="0"/>
                                          </p:stCondLst>
                                        </p:cTn>
                                        <p:tgtEl>
                                          <p:spTgt spid="27"/>
                                        </p:tgtEl>
                                      </p:cBhvr>
                                    </p:animEffect>
                                    <p:anim calcmode="lin" valueType="num">
                                      <p:cBhvr>
                                        <p:cTn id="4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53" dur="26">
                                          <p:stCondLst>
                                            <p:cond delay="650"/>
                                          </p:stCondLst>
                                        </p:cTn>
                                        <p:tgtEl>
                                          <p:spTgt spid="27"/>
                                        </p:tgtEl>
                                      </p:cBhvr>
                                      <p:to x="100000" y="60000"/>
                                    </p:animScale>
                                    <p:animScale>
                                      <p:cBhvr>
                                        <p:cTn id="54" dur="166" decel="50000">
                                          <p:stCondLst>
                                            <p:cond delay="676"/>
                                          </p:stCondLst>
                                        </p:cTn>
                                        <p:tgtEl>
                                          <p:spTgt spid="27"/>
                                        </p:tgtEl>
                                      </p:cBhvr>
                                      <p:to x="100000" y="100000"/>
                                    </p:animScale>
                                    <p:animScale>
                                      <p:cBhvr>
                                        <p:cTn id="55" dur="26">
                                          <p:stCondLst>
                                            <p:cond delay="1312"/>
                                          </p:stCondLst>
                                        </p:cTn>
                                        <p:tgtEl>
                                          <p:spTgt spid="27"/>
                                        </p:tgtEl>
                                      </p:cBhvr>
                                      <p:to x="100000" y="80000"/>
                                    </p:animScale>
                                    <p:animScale>
                                      <p:cBhvr>
                                        <p:cTn id="56" dur="166" decel="50000">
                                          <p:stCondLst>
                                            <p:cond delay="1338"/>
                                          </p:stCondLst>
                                        </p:cTn>
                                        <p:tgtEl>
                                          <p:spTgt spid="27"/>
                                        </p:tgtEl>
                                      </p:cBhvr>
                                      <p:to x="100000" y="100000"/>
                                    </p:animScale>
                                    <p:animScale>
                                      <p:cBhvr>
                                        <p:cTn id="57" dur="26">
                                          <p:stCondLst>
                                            <p:cond delay="1642"/>
                                          </p:stCondLst>
                                        </p:cTn>
                                        <p:tgtEl>
                                          <p:spTgt spid="27"/>
                                        </p:tgtEl>
                                      </p:cBhvr>
                                      <p:to x="100000" y="90000"/>
                                    </p:animScale>
                                    <p:animScale>
                                      <p:cBhvr>
                                        <p:cTn id="58" dur="166" decel="50000">
                                          <p:stCondLst>
                                            <p:cond delay="1668"/>
                                          </p:stCondLst>
                                        </p:cTn>
                                        <p:tgtEl>
                                          <p:spTgt spid="27"/>
                                        </p:tgtEl>
                                      </p:cBhvr>
                                      <p:to x="100000" y="100000"/>
                                    </p:animScale>
                                    <p:animScale>
                                      <p:cBhvr>
                                        <p:cTn id="59" dur="26">
                                          <p:stCondLst>
                                            <p:cond delay="1808"/>
                                          </p:stCondLst>
                                        </p:cTn>
                                        <p:tgtEl>
                                          <p:spTgt spid="27"/>
                                        </p:tgtEl>
                                      </p:cBhvr>
                                      <p:to x="100000" y="95000"/>
                                    </p:animScale>
                                    <p:animScale>
                                      <p:cBhvr>
                                        <p:cTn id="60" dur="166" decel="50000">
                                          <p:stCondLst>
                                            <p:cond delay="1834"/>
                                          </p:stCondLst>
                                        </p:cTn>
                                        <p:tgtEl>
                                          <p:spTgt spid="27"/>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580">
                                          <p:stCondLst>
                                            <p:cond delay="0"/>
                                          </p:stCondLst>
                                        </p:cTn>
                                        <p:tgtEl>
                                          <p:spTgt spid="9"/>
                                        </p:tgtEl>
                                      </p:cBhvr>
                                    </p:animEffect>
                                    <p:anim calcmode="lin" valueType="num">
                                      <p:cBhvr>
                                        <p:cTn id="6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9" dur="26">
                                          <p:stCondLst>
                                            <p:cond delay="650"/>
                                          </p:stCondLst>
                                        </p:cTn>
                                        <p:tgtEl>
                                          <p:spTgt spid="9"/>
                                        </p:tgtEl>
                                      </p:cBhvr>
                                      <p:to x="100000" y="60000"/>
                                    </p:animScale>
                                    <p:animScale>
                                      <p:cBhvr>
                                        <p:cTn id="70" dur="166" decel="50000">
                                          <p:stCondLst>
                                            <p:cond delay="676"/>
                                          </p:stCondLst>
                                        </p:cTn>
                                        <p:tgtEl>
                                          <p:spTgt spid="9"/>
                                        </p:tgtEl>
                                      </p:cBhvr>
                                      <p:to x="100000" y="100000"/>
                                    </p:animScale>
                                    <p:animScale>
                                      <p:cBhvr>
                                        <p:cTn id="71" dur="26">
                                          <p:stCondLst>
                                            <p:cond delay="1312"/>
                                          </p:stCondLst>
                                        </p:cTn>
                                        <p:tgtEl>
                                          <p:spTgt spid="9"/>
                                        </p:tgtEl>
                                      </p:cBhvr>
                                      <p:to x="100000" y="80000"/>
                                    </p:animScale>
                                    <p:animScale>
                                      <p:cBhvr>
                                        <p:cTn id="72" dur="166" decel="50000">
                                          <p:stCondLst>
                                            <p:cond delay="1338"/>
                                          </p:stCondLst>
                                        </p:cTn>
                                        <p:tgtEl>
                                          <p:spTgt spid="9"/>
                                        </p:tgtEl>
                                      </p:cBhvr>
                                      <p:to x="100000" y="100000"/>
                                    </p:animScale>
                                    <p:animScale>
                                      <p:cBhvr>
                                        <p:cTn id="73" dur="26">
                                          <p:stCondLst>
                                            <p:cond delay="1642"/>
                                          </p:stCondLst>
                                        </p:cTn>
                                        <p:tgtEl>
                                          <p:spTgt spid="9"/>
                                        </p:tgtEl>
                                      </p:cBhvr>
                                      <p:to x="100000" y="90000"/>
                                    </p:animScale>
                                    <p:animScale>
                                      <p:cBhvr>
                                        <p:cTn id="74" dur="166" decel="50000">
                                          <p:stCondLst>
                                            <p:cond delay="1668"/>
                                          </p:stCondLst>
                                        </p:cTn>
                                        <p:tgtEl>
                                          <p:spTgt spid="9"/>
                                        </p:tgtEl>
                                      </p:cBhvr>
                                      <p:to x="100000" y="100000"/>
                                    </p:animScale>
                                    <p:animScale>
                                      <p:cBhvr>
                                        <p:cTn id="75" dur="26">
                                          <p:stCondLst>
                                            <p:cond delay="1808"/>
                                          </p:stCondLst>
                                        </p:cTn>
                                        <p:tgtEl>
                                          <p:spTgt spid="9"/>
                                        </p:tgtEl>
                                      </p:cBhvr>
                                      <p:to x="100000" y="95000"/>
                                    </p:animScale>
                                    <p:animScale>
                                      <p:cBhvr>
                                        <p:cTn id="7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8"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23"/>
          <p:cNvSpPr/>
          <p:nvPr/>
        </p:nvSpPr>
        <p:spPr>
          <a:xfrm>
            <a:off x="683568" y="44624"/>
            <a:ext cx="7632848" cy="720080"/>
          </a:xfrm>
          <a:prstGeom prst="roundRect">
            <a:avLst/>
          </a:prstGeom>
          <a:solidFill>
            <a:schemeClr val="bg1"/>
          </a:solidFill>
          <a:ln>
            <a:solidFill>
              <a:schemeClr val="bg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400" b="1" dirty="0" smtClean="0">
                <a:solidFill>
                  <a:schemeClr val="tx1"/>
                </a:solidFill>
                <a:latin typeface="Arial" panose="020B0604020202020204" pitchFamily="34" charset="0"/>
                <a:cs typeface="Arial" panose="020B0604020202020204" pitchFamily="34" charset="0"/>
              </a:rPr>
              <a:t>Condición especial para el pago de impuestos, tasas y contribuciones.</a:t>
            </a:r>
            <a:endParaRPr lang="es-CO" sz="2400" b="1" dirty="0">
              <a:solidFill>
                <a:schemeClr val="tx1"/>
              </a:solidFill>
              <a:latin typeface="Arial" panose="020B0604020202020204" pitchFamily="34" charset="0"/>
              <a:cs typeface="Arial" panose="020B0604020202020204" pitchFamily="34" charset="0"/>
            </a:endParaRPr>
          </a:p>
        </p:txBody>
      </p:sp>
      <p:sp>
        <p:nvSpPr>
          <p:cNvPr id="2" name="1 Elipse"/>
          <p:cNvSpPr/>
          <p:nvPr/>
        </p:nvSpPr>
        <p:spPr>
          <a:xfrm>
            <a:off x="539552" y="2636912"/>
            <a:ext cx="2267118" cy="1872208"/>
          </a:xfrm>
          <a:prstGeom prst="ellipse">
            <a:avLst/>
          </a:prstGeom>
          <a:solidFill>
            <a:srgbClr val="92D05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O" b="1" dirty="0">
                <a:solidFill>
                  <a:schemeClr val="tx1">
                    <a:lumMod val="95000"/>
                    <a:lumOff val="5000"/>
                  </a:schemeClr>
                </a:solidFill>
                <a:latin typeface="Arial" pitchFamily="34" charset="0"/>
                <a:cs typeface="Arial" pitchFamily="34" charset="0"/>
              </a:rPr>
              <a:t>Por obligaciones en mora del 2012 y anteriores</a:t>
            </a:r>
          </a:p>
        </p:txBody>
      </p:sp>
      <p:sp>
        <p:nvSpPr>
          <p:cNvPr id="4" name="3 Flecha derecha"/>
          <p:cNvSpPr/>
          <p:nvPr/>
        </p:nvSpPr>
        <p:spPr>
          <a:xfrm rot="19931369">
            <a:off x="2754352" y="2073451"/>
            <a:ext cx="3605427" cy="775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t>Hasta el 31 de Mayo de 2015</a:t>
            </a:r>
            <a:endParaRPr lang="es-CO" b="1" dirty="0"/>
          </a:p>
        </p:txBody>
      </p:sp>
      <p:sp>
        <p:nvSpPr>
          <p:cNvPr id="5" name="4 Rectángulo redondeado"/>
          <p:cNvSpPr/>
          <p:nvPr/>
        </p:nvSpPr>
        <p:spPr>
          <a:xfrm>
            <a:off x="6372200" y="1196752"/>
            <a:ext cx="2448272" cy="936104"/>
          </a:xfrm>
          <a:prstGeom prst="roundRect">
            <a:avLst/>
          </a:prstGeom>
          <a:solidFill>
            <a:schemeClr val="accent3">
              <a:lumMod val="40000"/>
              <a:lumOff val="60000"/>
            </a:schemeClr>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Paga el 20% de los intereses y sanciones actualizadas</a:t>
            </a:r>
            <a:endParaRPr lang="es-CO" b="1" dirty="0">
              <a:solidFill>
                <a:schemeClr val="tx1"/>
              </a:solidFill>
            </a:endParaRPr>
          </a:p>
        </p:txBody>
      </p:sp>
      <p:sp>
        <p:nvSpPr>
          <p:cNvPr id="17" name="16 Flecha derecha"/>
          <p:cNvSpPr/>
          <p:nvPr/>
        </p:nvSpPr>
        <p:spPr>
          <a:xfrm rot="1185966">
            <a:off x="2870773" y="4003842"/>
            <a:ext cx="3534684" cy="775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t>Después del 31 de Mayo de 2015</a:t>
            </a:r>
            <a:endParaRPr lang="es-CO" b="1" dirty="0"/>
          </a:p>
        </p:txBody>
      </p:sp>
      <p:sp>
        <p:nvSpPr>
          <p:cNvPr id="24" name="23 Rectángulo redondeado"/>
          <p:cNvSpPr/>
          <p:nvPr/>
        </p:nvSpPr>
        <p:spPr>
          <a:xfrm>
            <a:off x="6516216" y="4581128"/>
            <a:ext cx="2448272" cy="936104"/>
          </a:xfrm>
          <a:prstGeom prst="roundRect">
            <a:avLst/>
          </a:prstGeom>
          <a:solidFill>
            <a:schemeClr val="accent3">
              <a:lumMod val="40000"/>
              <a:lumOff val="60000"/>
            </a:schemeClr>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Paga el 40% de los intereses y sanciones actualizadas</a:t>
            </a:r>
            <a:endParaRPr lang="es-CO" b="1" dirty="0">
              <a:solidFill>
                <a:schemeClr val="tx1"/>
              </a:solidFill>
            </a:endParaRPr>
          </a:p>
        </p:txBody>
      </p:sp>
    </p:spTree>
    <p:extLst>
      <p:ext uri="{BB962C8B-B14F-4D97-AF65-F5344CB8AC3E}">
        <p14:creationId xmlns:p14="http://schemas.microsoft.com/office/powerpoint/2010/main" val="4096733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style.rotation</p:attrName>
                                        </p:attrNameLst>
                                      </p:cBhvr>
                                      <p:tavLst>
                                        <p:tav tm="0">
                                          <p:val>
                                            <p:fltVal val="90"/>
                                          </p:val>
                                        </p:tav>
                                        <p:tav tm="100000">
                                          <p:val>
                                            <p:fltVal val="0"/>
                                          </p:val>
                                        </p:tav>
                                      </p:tavLst>
                                    </p:anim>
                                    <p:animEffect transition="in" filter="fade">
                                      <p:cBhvr>
                                        <p:cTn id="42" dur="1000"/>
                                        <p:tgtEl>
                                          <p:spTgt spid="17"/>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1000" fill="hold"/>
                                        <p:tgtEl>
                                          <p:spTgt spid="24"/>
                                        </p:tgtEl>
                                        <p:attrNameLst>
                                          <p:attrName>ppt_w</p:attrName>
                                        </p:attrNameLst>
                                      </p:cBhvr>
                                      <p:tavLst>
                                        <p:tav tm="0">
                                          <p:val>
                                            <p:fltVal val="0"/>
                                          </p:val>
                                        </p:tav>
                                        <p:tav tm="100000">
                                          <p:val>
                                            <p:strVal val="#ppt_w"/>
                                          </p:val>
                                        </p:tav>
                                      </p:tavLst>
                                    </p:anim>
                                    <p:anim calcmode="lin" valueType="num">
                                      <p:cBhvr>
                                        <p:cTn id="46" dur="1000" fill="hold"/>
                                        <p:tgtEl>
                                          <p:spTgt spid="24"/>
                                        </p:tgtEl>
                                        <p:attrNameLst>
                                          <p:attrName>ppt_h</p:attrName>
                                        </p:attrNameLst>
                                      </p:cBhvr>
                                      <p:tavLst>
                                        <p:tav tm="0">
                                          <p:val>
                                            <p:fltVal val="0"/>
                                          </p:val>
                                        </p:tav>
                                        <p:tav tm="100000">
                                          <p:val>
                                            <p:strVal val="#ppt_h"/>
                                          </p:val>
                                        </p:tav>
                                      </p:tavLst>
                                    </p:anim>
                                    <p:anim calcmode="lin" valueType="num">
                                      <p:cBhvr>
                                        <p:cTn id="47" dur="1000" fill="hold"/>
                                        <p:tgtEl>
                                          <p:spTgt spid="24"/>
                                        </p:tgtEl>
                                        <p:attrNameLst>
                                          <p:attrName>style.rotation</p:attrName>
                                        </p:attrNameLst>
                                      </p:cBhvr>
                                      <p:tavLst>
                                        <p:tav tm="0">
                                          <p:val>
                                            <p:fltVal val="90"/>
                                          </p:val>
                                        </p:tav>
                                        <p:tav tm="100000">
                                          <p:val>
                                            <p:fltVal val="0"/>
                                          </p:val>
                                        </p:tav>
                                      </p:tavLst>
                                    </p:anim>
                                    <p:animEffect transition="in" filter="fade">
                                      <p:cBhvr>
                                        <p:cTn id="4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17" grpId="0" animBg="1"/>
      <p:bldP spid="2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23"/>
          <p:cNvSpPr/>
          <p:nvPr/>
        </p:nvSpPr>
        <p:spPr>
          <a:xfrm>
            <a:off x="683568" y="44624"/>
            <a:ext cx="7632848" cy="720080"/>
          </a:xfrm>
          <a:prstGeom prst="roundRect">
            <a:avLst/>
          </a:prstGeom>
          <a:solidFill>
            <a:schemeClr val="bg1"/>
          </a:solidFill>
          <a:ln>
            <a:solidFill>
              <a:schemeClr val="bg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400" b="1" dirty="0" smtClean="0">
                <a:solidFill>
                  <a:schemeClr val="tx1"/>
                </a:solidFill>
                <a:latin typeface="Arial" panose="020B0604020202020204" pitchFamily="34" charset="0"/>
                <a:cs typeface="Arial" panose="020B0604020202020204" pitchFamily="34" charset="0"/>
              </a:rPr>
              <a:t>Condición especial para el pago de impuestos, tasas y contribuciones.</a:t>
            </a:r>
            <a:endParaRPr lang="es-CO" sz="2400" b="1" dirty="0">
              <a:solidFill>
                <a:schemeClr val="tx1"/>
              </a:solidFill>
              <a:latin typeface="Arial" panose="020B0604020202020204" pitchFamily="34" charset="0"/>
              <a:cs typeface="Arial" panose="020B0604020202020204" pitchFamily="34" charset="0"/>
            </a:endParaRPr>
          </a:p>
        </p:txBody>
      </p:sp>
      <p:sp>
        <p:nvSpPr>
          <p:cNvPr id="2" name="1 Elipse"/>
          <p:cNvSpPr/>
          <p:nvPr/>
        </p:nvSpPr>
        <p:spPr>
          <a:xfrm>
            <a:off x="467544" y="2564904"/>
            <a:ext cx="2664296" cy="1944216"/>
          </a:xfrm>
          <a:prstGeom prst="ellipse">
            <a:avLst/>
          </a:prstGeom>
          <a:solidFill>
            <a:srgbClr val="92D05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O" b="1" dirty="0">
                <a:solidFill>
                  <a:schemeClr val="tx1">
                    <a:lumMod val="95000"/>
                    <a:lumOff val="5000"/>
                  </a:schemeClr>
                </a:solidFill>
                <a:latin typeface="Arial" pitchFamily="34" charset="0"/>
                <a:cs typeface="Arial" pitchFamily="34" charset="0"/>
              </a:rPr>
              <a:t>Por </a:t>
            </a:r>
            <a:r>
              <a:rPr lang="es-CO" b="1" dirty="0" smtClean="0">
                <a:solidFill>
                  <a:schemeClr val="tx1">
                    <a:lumMod val="95000"/>
                    <a:lumOff val="5000"/>
                  </a:schemeClr>
                </a:solidFill>
                <a:latin typeface="Arial" pitchFamily="34" charset="0"/>
                <a:cs typeface="Arial" pitchFamily="34" charset="0"/>
              </a:rPr>
              <a:t>resoluciones respecto de sanciones dinerarias 2012 </a:t>
            </a:r>
            <a:r>
              <a:rPr lang="es-CO" b="1" dirty="0">
                <a:solidFill>
                  <a:schemeClr val="tx1">
                    <a:lumMod val="95000"/>
                    <a:lumOff val="5000"/>
                  </a:schemeClr>
                </a:solidFill>
                <a:latin typeface="Arial" pitchFamily="34" charset="0"/>
                <a:cs typeface="Arial" pitchFamily="34" charset="0"/>
              </a:rPr>
              <a:t>y anteriores</a:t>
            </a:r>
          </a:p>
        </p:txBody>
      </p:sp>
      <p:sp>
        <p:nvSpPr>
          <p:cNvPr id="4" name="3 Flecha derecha"/>
          <p:cNvSpPr/>
          <p:nvPr/>
        </p:nvSpPr>
        <p:spPr>
          <a:xfrm rot="19931369">
            <a:off x="2888451" y="2073451"/>
            <a:ext cx="3605427" cy="775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t>Hasta el 31 de Mayo de 2015</a:t>
            </a:r>
            <a:endParaRPr lang="es-CO" b="1" dirty="0"/>
          </a:p>
        </p:txBody>
      </p:sp>
      <p:sp>
        <p:nvSpPr>
          <p:cNvPr id="5" name="4 Rectángulo redondeado"/>
          <p:cNvSpPr/>
          <p:nvPr/>
        </p:nvSpPr>
        <p:spPr>
          <a:xfrm>
            <a:off x="6506299" y="1196752"/>
            <a:ext cx="2448272" cy="936104"/>
          </a:xfrm>
          <a:prstGeom prst="roundRect">
            <a:avLst/>
          </a:prstGeom>
          <a:solidFill>
            <a:schemeClr val="accent3">
              <a:lumMod val="40000"/>
              <a:lumOff val="60000"/>
            </a:schemeClr>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Paga el 50% de la sanción actualizada</a:t>
            </a:r>
            <a:endParaRPr lang="es-CO" b="1" dirty="0">
              <a:solidFill>
                <a:schemeClr val="tx1"/>
              </a:solidFill>
            </a:endParaRPr>
          </a:p>
        </p:txBody>
      </p:sp>
      <p:sp>
        <p:nvSpPr>
          <p:cNvPr id="17" name="16 Flecha derecha"/>
          <p:cNvSpPr/>
          <p:nvPr/>
        </p:nvSpPr>
        <p:spPr>
          <a:xfrm rot="1185966">
            <a:off x="3004872" y="4003842"/>
            <a:ext cx="3534684" cy="775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t>Después del 31 de Mayo de 2015</a:t>
            </a:r>
            <a:endParaRPr lang="es-CO" b="1" dirty="0"/>
          </a:p>
        </p:txBody>
      </p:sp>
      <p:sp>
        <p:nvSpPr>
          <p:cNvPr id="24" name="23 Rectángulo redondeado"/>
          <p:cNvSpPr/>
          <p:nvPr/>
        </p:nvSpPr>
        <p:spPr>
          <a:xfrm>
            <a:off x="6650315" y="4581128"/>
            <a:ext cx="2448272" cy="936104"/>
          </a:xfrm>
          <a:prstGeom prst="roundRect">
            <a:avLst/>
          </a:prstGeom>
          <a:solidFill>
            <a:schemeClr val="accent3">
              <a:lumMod val="40000"/>
              <a:lumOff val="60000"/>
            </a:schemeClr>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Paga el 70% de la sanción actualizada</a:t>
            </a:r>
            <a:endParaRPr lang="es-CO" b="1" dirty="0">
              <a:solidFill>
                <a:schemeClr val="tx1"/>
              </a:solidFill>
            </a:endParaRPr>
          </a:p>
        </p:txBody>
      </p:sp>
    </p:spTree>
    <p:extLst>
      <p:ext uri="{BB962C8B-B14F-4D97-AF65-F5344CB8AC3E}">
        <p14:creationId xmlns:p14="http://schemas.microsoft.com/office/powerpoint/2010/main" val="1187629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style.rotation</p:attrName>
                                        </p:attrNameLst>
                                      </p:cBhvr>
                                      <p:tavLst>
                                        <p:tav tm="0">
                                          <p:val>
                                            <p:fltVal val="90"/>
                                          </p:val>
                                        </p:tav>
                                        <p:tav tm="100000">
                                          <p:val>
                                            <p:fltVal val="0"/>
                                          </p:val>
                                        </p:tav>
                                      </p:tavLst>
                                    </p:anim>
                                    <p:animEffect transition="in" filter="fade">
                                      <p:cBhvr>
                                        <p:cTn id="42" dur="1000"/>
                                        <p:tgtEl>
                                          <p:spTgt spid="17"/>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1000" fill="hold"/>
                                        <p:tgtEl>
                                          <p:spTgt spid="24"/>
                                        </p:tgtEl>
                                        <p:attrNameLst>
                                          <p:attrName>ppt_w</p:attrName>
                                        </p:attrNameLst>
                                      </p:cBhvr>
                                      <p:tavLst>
                                        <p:tav tm="0">
                                          <p:val>
                                            <p:fltVal val="0"/>
                                          </p:val>
                                        </p:tav>
                                        <p:tav tm="100000">
                                          <p:val>
                                            <p:strVal val="#ppt_w"/>
                                          </p:val>
                                        </p:tav>
                                      </p:tavLst>
                                    </p:anim>
                                    <p:anim calcmode="lin" valueType="num">
                                      <p:cBhvr>
                                        <p:cTn id="46" dur="1000" fill="hold"/>
                                        <p:tgtEl>
                                          <p:spTgt spid="24"/>
                                        </p:tgtEl>
                                        <p:attrNameLst>
                                          <p:attrName>ppt_h</p:attrName>
                                        </p:attrNameLst>
                                      </p:cBhvr>
                                      <p:tavLst>
                                        <p:tav tm="0">
                                          <p:val>
                                            <p:fltVal val="0"/>
                                          </p:val>
                                        </p:tav>
                                        <p:tav tm="100000">
                                          <p:val>
                                            <p:strVal val="#ppt_h"/>
                                          </p:val>
                                        </p:tav>
                                      </p:tavLst>
                                    </p:anim>
                                    <p:anim calcmode="lin" valueType="num">
                                      <p:cBhvr>
                                        <p:cTn id="47" dur="1000" fill="hold"/>
                                        <p:tgtEl>
                                          <p:spTgt spid="24"/>
                                        </p:tgtEl>
                                        <p:attrNameLst>
                                          <p:attrName>style.rotation</p:attrName>
                                        </p:attrNameLst>
                                      </p:cBhvr>
                                      <p:tavLst>
                                        <p:tav tm="0">
                                          <p:val>
                                            <p:fltVal val="90"/>
                                          </p:val>
                                        </p:tav>
                                        <p:tav tm="100000">
                                          <p:val>
                                            <p:fltVal val="0"/>
                                          </p:val>
                                        </p:tav>
                                      </p:tavLst>
                                    </p:anim>
                                    <p:animEffect transition="in" filter="fade">
                                      <p:cBhvr>
                                        <p:cTn id="4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17" grpId="0" animBg="1"/>
      <p:bldP spid="2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23"/>
          <p:cNvSpPr/>
          <p:nvPr/>
        </p:nvSpPr>
        <p:spPr>
          <a:xfrm>
            <a:off x="683568" y="44624"/>
            <a:ext cx="7632848" cy="720080"/>
          </a:xfrm>
          <a:prstGeom prst="roundRect">
            <a:avLst/>
          </a:prstGeom>
          <a:solidFill>
            <a:schemeClr val="bg1"/>
          </a:solidFill>
          <a:ln>
            <a:solidFill>
              <a:schemeClr val="bg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400" b="1" dirty="0" smtClean="0">
                <a:solidFill>
                  <a:schemeClr val="tx1"/>
                </a:solidFill>
                <a:latin typeface="Arial" panose="020B0604020202020204" pitchFamily="34" charset="0"/>
                <a:cs typeface="Arial" panose="020B0604020202020204" pitchFamily="34" charset="0"/>
              </a:rPr>
              <a:t>Condición especial para el pago de impuestos, tasas y contribuciones.</a:t>
            </a:r>
            <a:endParaRPr lang="es-CO" sz="2400" b="1" dirty="0">
              <a:solidFill>
                <a:schemeClr val="tx1"/>
              </a:solidFill>
              <a:latin typeface="Arial" panose="020B0604020202020204" pitchFamily="34" charset="0"/>
              <a:cs typeface="Arial" panose="020B0604020202020204" pitchFamily="34" charset="0"/>
            </a:endParaRPr>
          </a:p>
        </p:txBody>
      </p:sp>
      <p:sp>
        <p:nvSpPr>
          <p:cNvPr id="2" name="1 Elipse"/>
          <p:cNvSpPr/>
          <p:nvPr/>
        </p:nvSpPr>
        <p:spPr>
          <a:xfrm>
            <a:off x="467544" y="2564904"/>
            <a:ext cx="2664296" cy="1944216"/>
          </a:xfrm>
          <a:prstGeom prst="ellipse">
            <a:avLst/>
          </a:prstGeom>
          <a:solidFill>
            <a:srgbClr val="92D05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O" b="1" dirty="0" smtClean="0">
                <a:solidFill>
                  <a:schemeClr val="tx1">
                    <a:lumMod val="95000"/>
                    <a:lumOff val="5000"/>
                  </a:schemeClr>
                </a:solidFill>
                <a:latin typeface="Arial" pitchFamily="34" charset="0"/>
                <a:cs typeface="Arial" pitchFamily="34" charset="0"/>
              </a:rPr>
              <a:t>Sanciones por rechazo o disminución de pérdidas fiscales 2012 </a:t>
            </a:r>
            <a:r>
              <a:rPr lang="es-CO" b="1" dirty="0">
                <a:solidFill>
                  <a:schemeClr val="tx1">
                    <a:lumMod val="95000"/>
                    <a:lumOff val="5000"/>
                  </a:schemeClr>
                </a:solidFill>
                <a:latin typeface="Arial" pitchFamily="34" charset="0"/>
                <a:cs typeface="Arial" pitchFamily="34" charset="0"/>
              </a:rPr>
              <a:t>y anteriores</a:t>
            </a:r>
          </a:p>
        </p:txBody>
      </p:sp>
      <p:sp>
        <p:nvSpPr>
          <p:cNvPr id="4" name="3 Flecha derecha"/>
          <p:cNvSpPr/>
          <p:nvPr/>
        </p:nvSpPr>
        <p:spPr>
          <a:xfrm rot="19931369">
            <a:off x="2888451" y="2073451"/>
            <a:ext cx="3605427" cy="775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t>Hasta el 31 de Mayo de 2015</a:t>
            </a:r>
            <a:endParaRPr lang="es-CO" b="1" dirty="0"/>
          </a:p>
        </p:txBody>
      </p:sp>
      <p:sp>
        <p:nvSpPr>
          <p:cNvPr id="5" name="4 Rectángulo redondeado"/>
          <p:cNvSpPr/>
          <p:nvPr/>
        </p:nvSpPr>
        <p:spPr>
          <a:xfrm>
            <a:off x="6506299" y="1196752"/>
            <a:ext cx="2448272" cy="936104"/>
          </a:xfrm>
          <a:prstGeom prst="roundRect">
            <a:avLst/>
          </a:prstGeom>
          <a:solidFill>
            <a:schemeClr val="accent3">
              <a:lumMod val="40000"/>
              <a:lumOff val="60000"/>
            </a:schemeClr>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Paga el 50% de la sanción actualizada</a:t>
            </a:r>
            <a:endParaRPr lang="es-CO" b="1" dirty="0">
              <a:solidFill>
                <a:schemeClr val="tx1"/>
              </a:solidFill>
            </a:endParaRPr>
          </a:p>
        </p:txBody>
      </p:sp>
      <p:sp>
        <p:nvSpPr>
          <p:cNvPr id="17" name="16 Flecha derecha"/>
          <p:cNvSpPr/>
          <p:nvPr/>
        </p:nvSpPr>
        <p:spPr>
          <a:xfrm rot="1185966">
            <a:off x="3004872" y="4003842"/>
            <a:ext cx="3534684" cy="775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t>Después del 31 de Mayo de 2015</a:t>
            </a:r>
            <a:endParaRPr lang="es-CO" b="1" dirty="0"/>
          </a:p>
        </p:txBody>
      </p:sp>
      <p:sp>
        <p:nvSpPr>
          <p:cNvPr id="24" name="23 Rectángulo redondeado"/>
          <p:cNvSpPr/>
          <p:nvPr/>
        </p:nvSpPr>
        <p:spPr>
          <a:xfrm>
            <a:off x="6650315" y="4581128"/>
            <a:ext cx="2448272" cy="936104"/>
          </a:xfrm>
          <a:prstGeom prst="roundRect">
            <a:avLst/>
          </a:prstGeom>
          <a:solidFill>
            <a:schemeClr val="accent3">
              <a:lumMod val="40000"/>
              <a:lumOff val="60000"/>
            </a:schemeClr>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Paga el 70% de la sanción actualizada</a:t>
            </a:r>
            <a:endParaRPr lang="es-CO" b="1" dirty="0">
              <a:solidFill>
                <a:schemeClr val="tx1"/>
              </a:solidFill>
            </a:endParaRPr>
          </a:p>
        </p:txBody>
      </p:sp>
    </p:spTree>
    <p:extLst>
      <p:ext uri="{BB962C8B-B14F-4D97-AF65-F5344CB8AC3E}">
        <p14:creationId xmlns:p14="http://schemas.microsoft.com/office/powerpoint/2010/main" val="1828656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style.rotation</p:attrName>
                                        </p:attrNameLst>
                                      </p:cBhvr>
                                      <p:tavLst>
                                        <p:tav tm="0">
                                          <p:val>
                                            <p:fltVal val="90"/>
                                          </p:val>
                                        </p:tav>
                                        <p:tav tm="100000">
                                          <p:val>
                                            <p:fltVal val="0"/>
                                          </p:val>
                                        </p:tav>
                                      </p:tavLst>
                                    </p:anim>
                                    <p:animEffect transition="in" filter="fade">
                                      <p:cBhvr>
                                        <p:cTn id="42" dur="1000"/>
                                        <p:tgtEl>
                                          <p:spTgt spid="17"/>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1000" fill="hold"/>
                                        <p:tgtEl>
                                          <p:spTgt spid="24"/>
                                        </p:tgtEl>
                                        <p:attrNameLst>
                                          <p:attrName>ppt_w</p:attrName>
                                        </p:attrNameLst>
                                      </p:cBhvr>
                                      <p:tavLst>
                                        <p:tav tm="0">
                                          <p:val>
                                            <p:fltVal val="0"/>
                                          </p:val>
                                        </p:tav>
                                        <p:tav tm="100000">
                                          <p:val>
                                            <p:strVal val="#ppt_w"/>
                                          </p:val>
                                        </p:tav>
                                      </p:tavLst>
                                    </p:anim>
                                    <p:anim calcmode="lin" valueType="num">
                                      <p:cBhvr>
                                        <p:cTn id="46" dur="1000" fill="hold"/>
                                        <p:tgtEl>
                                          <p:spTgt spid="24"/>
                                        </p:tgtEl>
                                        <p:attrNameLst>
                                          <p:attrName>ppt_h</p:attrName>
                                        </p:attrNameLst>
                                      </p:cBhvr>
                                      <p:tavLst>
                                        <p:tav tm="0">
                                          <p:val>
                                            <p:fltVal val="0"/>
                                          </p:val>
                                        </p:tav>
                                        <p:tav tm="100000">
                                          <p:val>
                                            <p:strVal val="#ppt_h"/>
                                          </p:val>
                                        </p:tav>
                                      </p:tavLst>
                                    </p:anim>
                                    <p:anim calcmode="lin" valueType="num">
                                      <p:cBhvr>
                                        <p:cTn id="47" dur="1000" fill="hold"/>
                                        <p:tgtEl>
                                          <p:spTgt spid="24"/>
                                        </p:tgtEl>
                                        <p:attrNameLst>
                                          <p:attrName>style.rotation</p:attrName>
                                        </p:attrNameLst>
                                      </p:cBhvr>
                                      <p:tavLst>
                                        <p:tav tm="0">
                                          <p:val>
                                            <p:fltVal val="90"/>
                                          </p:val>
                                        </p:tav>
                                        <p:tav tm="100000">
                                          <p:val>
                                            <p:fltVal val="0"/>
                                          </p:val>
                                        </p:tav>
                                      </p:tavLst>
                                    </p:anim>
                                    <p:animEffect transition="in" filter="fade">
                                      <p:cBhvr>
                                        <p:cTn id="4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17" grpId="0" animBg="1"/>
      <p:bldP spid="2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23"/>
          <p:cNvSpPr/>
          <p:nvPr/>
        </p:nvSpPr>
        <p:spPr>
          <a:xfrm>
            <a:off x="683568" y="44624"/>
            <a:ext cx="7632848" cy="720080"/>
          </a:xfrm>
          <a:prstGeom prst="roundRect">
            <a:avLst/>
          </a:prstGeom>
          <a:solidFill>
            <a:schemeClr val="bg1"/>
          </a:solidFill>
          <a:ln>
            <a:solidFill>
              <a:schemeClr val="bg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400" b="1" dirty="0" smtClean="0">
                <a:solidFill>
                  <a:schemeClr val="tx1"/>
                </a:solidFill>
                <a:latin typeface="Arial" panose="020B0604020202020204" pitchFamily="34" charset="0"/>
                <a:cs typeface="Arial" panose="020B0604020202020204" pitchFamily="34" charset="0"/>
              </a:rPr>
              <a:t>Condición especial para el pago de impuestos, tasas y contribuciones.</a:t>
            </a:r>
            <a:endParaRPr lang="es-CO" sz="2400" b="1" dirty="0">
              <a:solidFill>
                <a:schemeClr val="tx1"/>
              </a:solidFill>
              <a:latin typeface="Arial" panose="020B0604020202020204" pitchFamily="34" charset="0"/>
              <a:cs typeface="Arial" panose="020B0604020202020204" pitchFamily="34" charset="0"/>
            </a:endParaRPr>
          </a:p>
        </p:txBody>
      </p:sp>
      <p:sp>
        <p:nvSpPr>
          <p:cNvPr id="8" name="Rectángulo redondeado 23"/>
          <p:cNvSpPr/>
          <p:nvPr/>
        </p:nvSpPr>
        <p:spPr>
          <a:xfrm>
            <a:off x="835968" y="2348880"/>
            <a:ext cx="7912496" cy="2736304"/>
          </a:xfrm>
          <a:prstGeom prst="roundRect">
            <a:avLst/>
          </a:prstGeom>
          <a:solidFill>
            <a:schemeClr val="bg1"/>
          </a:solidFill>
          <a:ln>
            <a:solidFill>
              <a:schemeClr val="bg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CO" b="1" i="1" dirty="0" smtClean="0">
                <a:solidFill>
                  <a:schemeClr val="tx1"/>
                </a:solidFill>
                <a:latin typeface="Arial" pitchFamily="34" charset="0"/>
                <a:cs typeface="Arial" pitchFamily="34" charset="0"/>
              </a:rPr>
              <a:t>¨Parágrafo </a:t>
            </a:r>
            <a:r>
              <a:rPr lang="es-CO" b="1" i="1" dirty="0">
                <a:solidFill>
                  <a:schemeClr val="tx1"/>
                </a:solidFill>
                <a:latin typeface="Arial" pitchFamily="34" charset="0"/>
                <a:cs typeface="Arial" pitchFamily="34" charset="0"/>
              </a:rPr>
              <a:t>2.</a:t>
            </a:r>
            <a:r>
              <a:rPr lang="es-CO" i="1" dirty="0">
                <a:solidFill>
                  <a:schemeClr val="tx1"/>
                </a:solidFill>
                <a:latin typeface="Arial" pitchFamily="34" charset="0"/>
                <a:cs typeface="Arial" pitchFamily="34" charset="0"/>
              </a:rPr>
              <a:t> Este beneficio también es aplicable a los contribuyentes que hayan omitido el deber de declarar los impuestos administrados por la </a:t>
            </a:r>
            <a:r>
              <a:rPr lang="es-CO" i="1" dirty="0" smtClean="0">
                <a:solidFill>
                  <a:schemeClr val="tx1"/>
                </a:solidFill>
                <a:latin typeface="Arial" pitchFamily="34" charset="0"/>
                <a:cs typeface="Arial" pitchFamily="34" charset="0"/>
              </a:rPr>
              <a:t>UAE-DIAN por </a:t>
            </a:r>
            <a:r>
              <a:rPr lang="es-CO" i="1" dirty="0">
                <a:solidFill>
                  <a:schemeClr val="tx1"/>
                </a:solidFill>
                <a:latin typeface="Arial" pitchFamily="34" charset="0"/>
                <a:cs typeface="Arial" pitchFamily="34" charset="0"/>
              </a:rPr>
              <a:t>los años gravables de 2012 y anteriores, quienes podrán presentar dichas declaraciones liquidando la correspondiente sanción </a:t>
            </a:r>
            <a:r>
              <a:rPr lang="es-CO" i="1" dirty="0" smtClean="0">
                <a:solidFill>
                  <a:schemeClr val="tx1"/>
                </a:solidFill>
                <a:latin typeface="Arial" pitchFamily="34" charset="0"/>
                <a:cs typeface="Arial" pitchFamily="34" charset="0"/>
              </a:rPr>
              <a:t>por extemporaneidad </a:t>
            </a:r>
            <a:r>
              <a:rPr lang="es-CO" i="1" dirty="0">
                <a:solidFill>
                  <a:schemeClr val="tx1"/>
                </a:solidFill>
                <a:latin typeface="Arial" pitchFamily="34" charset="0"/>
                <a:cs typeface="Arial" pitchFamily="34" charset="0"/>
              </a:rPr>
              <a:t>reducida al veinte por ciento (20%), siempre que acrediten el pago del impuesto a cargo sin intereses y el valor de la sanción reducida y presenten la declaración con pago hasta la vigencia de la condición especial de pago prevista en esta ley</a:t>
            </a:r>
            <a:r>
              <a:rPr lang="es-CO" i="1" dirty="0" smtClean="0">
                <a:solidFill>
                  <a:schemeClr val="tx1"/>
                </a:solidFill>
                <a:latin typeface="Arial" pitchFamily="34" charset="0"/>
                <a:cs typeface="Arial" pitchFamily="34" charset="0"/>
              </a:rPr>
              <a:t>.¨</a:t>
            </a:r>
            <a:endParaRPr lang="es-CO"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395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899592" y="199859"/>
            <a:ext cx="6649598" cy="523220"/>
          </a:xfrm>
          <a:prstGeom prst="rect">
            <a:avLst/>
          </a:prstGeom>
        </p:spPr>
        <p:txBody>
          <a:bodyPr wrap="square">
            <a:spAutoFit/>
          </a:bodyPr>
          <a:lstStyle/>
          <a:p>
            <a:r>
              <a:rPr lang="es-MX" sz="2800" b="1" dirty="0" smtClean="0">
                <a:latin typeface="Arial" pitchFamily="34" charset="0"/>
                <a:cs typeface="Arial" pitchFamily="34" charset="0"/>
              </a:rPr>
              <a:t>Ejemplos de creación de sociedades</a:t>
            </a:r>
            <a:endParaRPr lang="es-CO" sz="2800" dirty="0">
              <a:latin typeface="Arial" pitchFamily="34" charset="0"/>
              <a:cs typeface="Arial" pitchFamily="34" charset="0"/>
            </a:endParaRPr>
          </a:p>
        </p:txBody>
      </p:sp>
      <p:sp>
        <p:nvSpPr>
          <p:cNvPr id="12" name="Rectángulo 8"/>
          <p:cNvSpPr/>
          <p:nvPr/>
        </p:nvSpPr>
        <p:spPr>
          <a:xfrm>
            <a:off x="611560" y="3318083"/>
            <a:ext cx="1944216" cy="584775"/>
          </a:xfrm>
          <a:prstGeom prst="rect">
            <a:avLst/>
          </a:prstGeom>
          <a:ln>
            <a:solidFill>
              <a:schemeClr val="bg1"/>
            </a:solidFill>
          </a:ln>
        </p:spPr>
        <p:txBody>
          <a:bodyPr wrap="square">
            <a:spAutoFit/>
          </a:bodyPr>
          <a:lstStyle/>
          <a:p>
            <a:pPr algn="ctr"/>
            <a:r>
              <a:rPr lang="es-CO" sz="1600" b="1" dirty="0" smtClean="0">
                <a:latin typeface="Arial" pitchFamily="34" charset="0"/>
                <a:cs typeface="Arial" pitchFamily="34" charset="0"/>
              </a:rPr>
              <a:t>P.L. $1.300.000.000</a:t>
            </a:r>
            <a:endParaRPr lang="es-CO" sz="1600" b="1" dirty="0">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979" y="2708920"/>
            <a:ext cx="426437"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ángulo 8"/>
          <p:cNvSpPr/>
          <p:nvPr/>
        </p:nvSpPr>
        <p:spPr>
          <a:xfrm>
            <a:off x="4224391" y="3594502"/>
            <a:ext cx="1707377" cy="338554"/>
          </a:xfrm>
          <a:prstGeom prst="rect">
            <a:avLst/>
          </a:prstGeom>
          <a:ln>
            <a:solidFill>
              <a:schemeClr val="bg1"/>
            </a:solidFill>
          </a:ln>
        </p:spPr>
        <p:txBody>
          <a:bodyPr wrap="square">
            <a:spAutoFit/>
          </a:bodyPr>
          <a:lstStyle/>
          <a:p>
            <a:pPr algn="ctr"/>
            <a:r>
              <a:rPr lang="es-CO" sz="1600" dirty="0" smtClean="0">
                <a:latin typeface="Arial" pitchFamily="34" charset="0"/>
                <a:cs typeface="Arial" pitchFamily="34" charset="0"/>
              </a:rPr>
              <a:t>$</a:t>
            </a:r>
            <a:r>
              <a:rPr lang="es-CO" sz="1600" b="1" dirty="0" smtClean="0">
                <a:latin typeface="Arial" pitchFamily="34" charset="0"/>
                <a:cs typeface="Arial" pitchFamily="34" charset="0"/>
              </a:rPr>
              <a:t>720.000.000</a:t>
            </a:r>
            <a:endParaRPr lang="es-CO" sz="1600" b="1" dirty="0">
              <a:latin typeface="Arial" pitchFamily="34" charset="0"/>
              <a:cs typeface="Arial" pitchFamily="34" charset="0"/>
            </a:endParaRPr>
          </a:p>
        </p:txBody>
      </p:sp>
      <p:sp>
        <p:nvSpPr>
          <p:cNvPr id="17" name="Rectángulo 8"/>
          <p:cNvSpPr/>
          <p:nvPr/>
        </p:nvSpPr>
        <p:spPr>
          <a:xfrm>
            <a:off x="7460704" y="3594502"/>
            <a:ext cx="1503784" cy="338554"/>
          </a:xfrm>
          <a:prstGeom prst="rect">
            <a:avLst/>
          </a:prstGeom>
          <a:ln>
            <a:solidFill>
              <a:schemeClr val="bg1"/>
            </a:solidFill>
          </a:ln>
        </p:spPr>
        <p:txBody>
          <a:bodyPr wrap="square">
            <a:spAutoFit/>
          </a:bodyPr>
          <a:lstStyle/>
          <a:p>
            <a:r>
              <a:rPr lang="es-CO" sz="1600" dirty="0" smtClean="0">
                <a:latin typeface="Arial" pitchFamily="34" charset="0"/>
                <a:cs typeface="Arial" pitchFamily="34" charset="0"/>
              </a:rPr>
              <a:t>$</a:t>
            </a:r>
            <a:r>
              <a:rPr lang="es-CO" sz="1600" b="1" dirty="0" smtClean="0">
                <a:latin typeface="Arial" pitchFamily="34" charset="0"/>
                <a:cs typeface="Arial" pitchFamily="34" charset="0"/>
              </a:rPr>
              <a:t>180.000.000</a:t>
            </a:r>
            <a:endParaRPr lang="es-CO" sz="1600" b="1" dirty="0">
              <a:latin typeface="Arial" pitchFamily="34" charset="0"/>
              <a:cs typeface="Arial" pitchFamily="34" charset="0"/>
            </a:endParaRPr>
          </a:p>
        </p:txBody>
      </p:sp>
      <p:sp>
        <p:nvSpPr>
          <p:cNvPr id="2" name="AutoShape 2" descr="data:image/jpeg;base64,/9j/4AAQSkZJRgABAQAAAQABAAD/2wCEAAkGBxIQEhUUEBQUFBUXFRUVFBYVFBQQFBgXFBQWGBUWFRUZHCggGBolGxQUITIhJSkrLi4wFx8zODMsNygtLisBCgoKDg0OGxAQGywkHyQuLCwsLCwsLCwsLCwsLCwsLCwsLCwsLCwsLCwsLCwsLCwsLCwsLCwsLCwsLCwsLCwsLP/AABEIAOEA4QMBEQACEQEDEQH/xAAbAAEAAgMBAQAAAAAAAAAAAAAABQYCAwQBB//EAEQQAAIBAgMFBQQGBwUJAAAAAAABAgMRBBIhBQYxQVFhcYGRoRMiMrFCUnLB0fAjU2KCorLhFDOSwvEHFRYkNIOj0uL/xAAaAQEAAwEBAQAAAAAAAAAAAAAAAQMEAgUG/8QALxEBAAICAQMDAgYBBAMAAAAAAAECAxEEEiExE0FRImEFFDJxgZFCI1LR4TOx8P/aAAwDAQACEQMRAD8A+4gAAAAAAAAAAAAAAAAAAAAAAAAAAAAAAAAAAAAAAAAAAAAAAAA11q0YK82orq2kjm161jdp0mImfDiltugvp+UZv1sUTzMMf5O/Sv8ADdh9p0ajtGpFvpez8nqWUz47/pmHM0tHmHWWuQAAAAAAAAAAAAAAAAAAAAAAAAAAAHNj8UqUHJ6vhFdZPgvz0Ks2WMVJtLqlZtOkfSwLm89Z5pPyXYlyR4N7ZM09VpaeuKdqtlTZ0GuBXOOYIyyr22MCoEVldE7jbZu3t2UZqlVblGTtBvVxfJX5p8OzQ9XiciYnot4Z8uONbhcj02YAAAAAAAAAAAAAAAAAAAAAAAAAACA21iP+YpwfCMc/jJtL+V+Z5P4lbcxX+Wrjx2mXdHFx6nnReYPSl68VETeZPTlX9v4lPgKQuiNRpVZVGndcU7rvXAvjt3RPd9YhK6T6pM9+J3DAyJAAAAAAAAAAAAAAAAAAAAAAAAAAUveirlxX/bjbzl+DPH50f6n8NeD9LjWOfUxdK3bP+3vqOlO0djcTmO4hy46dNzaiuMmorvbsvmWRG50iZ0+sxVlY92GF6SAAAAAAAAAAAAAAAAAAAAAAAAAAp+/+Df6Osr6PJJrlrePhrLzPO5+PerNGC3mFX9qYNL3rqjQ56sm5R6a/0/PcRPmEx4WDc/Zzq1lNr3KevfL6K8OPgups4mPqv1e0KcttRpfz1WUAAAAAAAAAAAAAAAAAAHjduJEzoE78BExI9JAAAAAacXQhUhKFRJxatJPhb7u85vEWrMW8JiZidw+dbV2WqDfs5e2hyytOol0kuD715Hg56enb6LRMN2OeqO8aV57Xpa6v0v46lcWtrvDvoSGwMBLaE1kkqcIv3pOScnwdoRXF+mvgW4MNsttTOnOS8Uh9UwODhRgoU1ZLzb5tvmz3KUikahgmZmdy6DtAAAAAAAAAAAAAAAAAAAKxtihjlUk6SU4t+7bLdLpaXDwPL5PGyXvNvMNFL0iNSw2HPE+0ccRCyy3u4xXOy1Xj5GLJS+KY9pdzNZjsmsbiHShKa1yq9m9HblfkXV5eSmvdVFItOmzZm06eIgpU5J3Sbj9KN+UlyPXx5a5I3WVdqzWdS7CxyAceMx6g8sVnm+EF85P6KM2fk0xR37z8LKY5t+zilgpVda8r9ILSC8Ofezx8ubJl72nUfC6LVp+mEbtujGMbU0r/AHczPHldW0zG5VGWzocHGPjFN+di7UJ3KX2Vs2nJZY2i+nBeBzaZg2lYVsTh+EnJdJe+vxXgy7Fy8lPf+3E4q2TGyttwrPLJZKn1W7p/ZfPuPVwcquXt4lmvimqVNSoAAAAAAAAAAAAAAAAAI7a22IYdPSU58oQV32XfCK7zNn5VMPnvPwsx4rXRmztsJrNVVpy1l2dEuxfnieHbPbJebWarYdRqHNvJtPPFUaDzVKjUYrtfC/YtW+xMmsTktEQ5rXo7y5dvbHeEjTqYe9oRjCbTyyukkp37efbbqehyME44i1PZxjydW4s82bvZUvlk4Sf7a9nP7r+RXXn3r57u548T4T08RWlG9ScKUObj8VvtPh4HF+fkv2r2cenWs/MqltneaNN+zwyer1ktZyfVt/6mbXfuuiu+8ur2uNpU1UqxnGLtfM02r8MyT08Sy3HvFeq1dQiLVmdRLz/eDmtSrp07aZ2ZI8pyyu6AnMDteNstV6dWcdLi1feHLtnDRaVSi9E+MXwfJpkUvqXUbmNSm93Nr/2iGWf95H4uWZcpL7/6nvcbP6ldT5hjyU6ZS8nbiaZmI8q2qWJiur7k368Ci3KxV8y6isy1vGpcpfw/+xV+fxff+nXpS2YbExqK8HfWz5NPo1yNWPJW8brLi1ZrOpbjtAAAAAAAAAAAAK3j8Ni6M5SoWqwlJycXbMm9Wu1dx5XI4dpvNq99tFclZjUoDaUcXW0jh5wl+zBx9ZaIyfl771FZ/pdF6x7prc7dd4W9Wu81eS65lBPik+bel32efp8Xi+l9VvLPly9faPCzVaSnFxkk01Zp8GnyNkxExqVKg7b2FUw0s0E50+Kdszj2S/E8bkcacc71uP8A7y2Y8nVH3Q88TiMS/Z0YznLhzyx7XyM2OJvOqQtnVe9pW/dXdGOG/SVrTrPXqo93V9v+p63H4kU+q3lkyZZt2jwlN6ZWwtTtyrznEt5U6xS5xfqhRqaseK2NuYgYzmBw4iTfB2OpgT+zcFLB1YwqzdSjiYXhKVrxqKKbi7aarh3dhPJ484tW9pcVv1x28w0YuTwlRVISV0/d10l1jbnfgV4c00nqhZNOqNSuODm5xUnq2r37+nRE2zZMk7mWa1YrOoQe8ezqlepThCWVTzauUoq8Ve2mt7J+R1gxTkt0+7uLxFdtOH3KmuNdLrZTn85I214Fve0f1/25nPHwsWxdkxw0WlKUnJ3lJ9nCy5I3YcMYo1Cm95tKRLnAAAAAAAAAAAAAAAAAAeJEaHpIr++dS1GK+tUXklJ/Oxi506x6+67DH1KtBHkNbLKBrnEmEOKtE7hC64zAvF7Pgof3ihCdN9KlNdeV9Y/vHqXx+tgiPfXb92WtujJt84hVnXbdRvS6a4O/RrlqeD0xWfu9GZ7LrszeaKhTpwhOpVt8MeVnbV8uBM3ms9oU2xdXeZ1DLbVbGSUZWo0lGSnrO9T3XdW0t2W7SaXyReLIrXHqYjusmxtoxxNNTWjvlkukklddvFeZ9Fhyxkr1MV69M6d5c5AAAAAAAAAAAAAAAAAAAAAVffmVo0vtS+SMHP8A01X4PMqxCqeZppbFVI0PJVBoctZnUIXrc6rmwsV9WU4/xOXykj2OJO8UMmX9THH7pYatVdVqUZS+PJLKpdrVuParHOTh4sluqU1zWrGoQu0d3K1GrOWEj+jnZ2jJKSaik08z1V1e93xfjjz8O0W3SNwupmiY1aWihuzi6r/SJQXNzkpPwjG+ve0Rj4mSfMaLZax47rlsnZ0cNTUIXet5N8XJ8X6LyPUxY4x16YZrW6p27SxyAAAAAAAAAAAAAAAAAAAAArO/kP0MJdKiT7pJ/gYef+iJ+6/B50pabPGjNG+7X0fD32hdExPhzMae5ydIYykBcdwqt6dWPSal/ijb/KelwZ+mYZs0d4Wk3KQAAAAAAAAAAAAAAAAAAAAADD2seq80R1R8p1LJSTG4Q9JEBvr/ANM11nBLzv8AJMx83/xaW4P1KG5tLRa9XwXazwYxTM/Zv64iGnCU1OtGlRjmqT5ydr31bbUXovuLMUXtbphF9RG5ZyveUeEoScJJ8pReq6eKLNzuaz5ca9/Zr9q9Ojt36ldck71LqaxpbdwG3Oq1wyxT78zt8pHqcHvMsuf2XU9JnAAAAAAAAAAAAAAAAAAAAAc20qmWlUf7Erd7Vl62K81umkz9nVI3aFUjTskj5p6L3IImRlGclwlJdzaO4y3jxMomsT7ODbuMm4wjKTau5au/wrj6lnr3t2tO4c9FY7xCErS91vsItP07TEd03/s2wMZzq4h6tWpwXNJ/FLxtZeJs/DcUbm8+3ZTybeKuberBqjiqnJVMtZdLtZJrzV/3kU8yk4+Rv2lZhnqx6+EZKkirpje07ldtwcOo0JTX05u3dHT+bOerwq6pv5Zc8/VpZjapAAAAAAAAAAAAAAAAADCdaMfikl3tI5m9Y8ymImWUZJ8Hfu1JiYnwh6SIbbuIvamuyUvD4V56+C6nmfiGbUenH8tPHp36kXlPIanmUBlAgtvr34fZfq/6EWnTqIQe0ajjB99l23Wnq/Q7i30RtGvqfRNy9jTwtJ57JzUPdWrSin8T6u57nEwzjr392DNfqns5v9ouFToRq/q5qLf7FX3H/E4PwK/xCm8cW+Jd8a2ra+VLxNbL+ew8ubxDTFVo2NtCcaMIQeVRitEl9JZm9V1bLp5OWkRWs6hx6dbd5SENrVl9JPvivuJrzs0e5OCjppbemvihF9zcfncvr+I2/wAqq548e0uujtyk/izR71dehppz8VvPZXOC0O+jiIT+CSl3O/oaq5K3/TO1U1mPLadoAAAAAAAAAAABEbQx7bcIOyWkmuN+aT5W/PA8rm8yaz6dP5lpw4tx1Sjcp5UzM+WrTOnKUXeDcX2feuZZizXxzusotSLeXdLas7WypPrdteEf6s3T+J212r3URxo35R7V9Xq3q2eda02nc+WiI1GoeZTkMoHmUCs7xYpZ/d+jG1+V29e+xExuXcIjGVrxg5cdG122vYV7Sez6ZgtuZoxbV00mpR5p9j/E9fH+Ix4vH9MVuP8AEuDfbaFOeBrxTd3GNk01rni+PA65HLxZMUxE9/8AsxYrVvEyo+0I+74HixMz2bdLTgYpwjNK2aFPhw0hFfdcvyX652qrGo03uJw6YuIGLRI8sInXgddLa9WmruWZLlL3vXj6mvHzMtPff7qrYaSndi7TWJp51HLaTi1x1ST0fTVHr4MvqV6tMl69M6d5c4AAAAAAAAAFQpYuEalSnVeWSqT1aumnJtfM+c5GOYyW/dvpb6Y06XXorjVh6lXQnrn4YLGUZNRhUUpO9la17cSJrp1EzPmG7KcOjKB5lJDKBqVN1JZIafXl07F2/IQ5taKxt219jUJRyyirJceBZrsojJbb5jvXSpRnlp3bvpq+vIhqrtcd36Mo4empcbN+Dk2vRo52hwb1qdT2dCnxm3KX2YW+9kJhG4/AVfq208EdVprwjqS27U5ezdOfGDsvsy1XrmXgLRqUJZxIHjiBi0SMXECPxUJVqkaNPi34drfYkX4cc3nUOL21C8bLwEcPTVOOttW3xbfFnvYscY69MMNrdU7dZY5AAAAAAAAAENtjd2niJZ7uE+Das07cMyM2XjVyTvxKymSa9kV/wW/1/wD4/wD6M/5H7rPX+zDCbEhSq5lJzypxTaSWZv3rd1ku+/Q87lRWtums715X45mY3KTymVZt5lBsygMoSjtnbXjh5Tp1tHmbzLVNSd0304nVbREq8mObd4ce8e86acMPq3z1sdzaDHi0qlDBtPNP3pvV3+/p3FE321RXS9bNu6UL9Pk2l6HUeFU+WilTvtClflQn/OiY8ubzqkp7FOMvda+i3w6W/ETkiZ1EKKRMd1Y2RC1St3w/znd18JNo5HjQGLQGLiB17n4PSdeXGbcY9kU9fN/yo9vg49V6mPPbvpZDeoAAAAAAAAAAABHY7Et+5B2X0pLj9mL69Xy7+Hm8zmdH0U8/+l+LHvvLkjBLRaJcEjxmp7YGywNlgbeWCUFtDZss8pKOZN37Si8albW0aRssG72UWn9luXyI/d3ti6Mou0ouOvNavpdkxqTfZbIUlFJLglbyLlO0Ri8SqOMpzle3s3F+MuPoN6kmvVSYS2K21h8t88b2ZZbU+IZ60tEofYDz+1qLhKaS7VFcfOT8iLSvhKtHKWLiBi0Shi0B27Mx6owyOLaTeXLbm27O7XU9Pjc6tKRW8eGbJhmZ3Dpe248oS8XFfJsun8Sx+0S5/L2+WVPbUH8SlHttdemvod0/EMVvO4czgtCRp1FJXi00+DWqNtbRaNwpmNMiQAAAAADyUkld6IiZiI3Ij8RiXPSN1Hrwb7ui9e48nlc/f04/7/4aKYveWhRPLX7e5QbMoNmUG3lgbLA21zqwj8U4rvevkTFdm/s5606c7ZasE0781yIti3Dqt5jzCNxuzqsryjaprf3JKT46acTj0rR4dxlr79k0uB242idtYTM4SVm9Y2fPnb5leRbSUHiMDrrBp9pXEz8rPpWDYuHcKSvzd/DT8C6sdlVp7uxo6Q8aAxaAwaA8lB9GSjbBoDFoDo2Zi3SqRV/dnLK1+0/ha7bpLx7Dfwc01v0T4lRmpuNrMe2xgAAAAAQ29NOo6KdK94TUmlxaSaenO10/Ay8zHN8eoW4piLd0Ls7eGMrKrx+svvR4Vsfw06+E7SnGavBqS7NSvTnevLLKDZYGywTssDan7f21N1ZUqWig7Slz8O169yXaWUrt3HaNssFu1iaqu1kT1vUk03+6rteNjfj4l5jxr91Vs0Q7HudW5VKd/wB5eti38jb5hz68fDmq7HxlDVJyS503n9OPoUX4l6+39O4y1lu2bvC75cRZq9lNKzj9tc12mO9Zh30/DrxlXNXjBfQvJ97WnozJln2XY47bYQblXSfBX05aRZGOITbtCVaL1bFohO2LRKWLQELvPjZUqaUPik7L8/ngdUjcolx4Da2IoKKnros0ZppPq10LrY5hX9Nk7hsZQrfDL2cvqT4eDKpqndo+7bUoNau1uuZHOkxaJRsa3tK9GnDX9JGT/ceZ+iZq4tJnJX93OS30yvB9AwAAAAAAAIXa27dKveS/Rzf0orRv9qPPv0Zmy8al+/iVlck1VjE7MxWEd0m4r6ULyXiuK8dDzsvFvXzG4aK5K2dGD3nktKiUu3gzJON10x7JjDbaoT+llfSX4nE0c9Mu+nJS+Fp9zTOemXO9eWWQdMm1f3c2Yni8ROau4TWW/wBaS0l4KOneep+H44ndp9kZrdohcD1mYAAQW8mxYVYSqRSjUim76JSSWql4czJycFb1m0eVuO8xOkdsah7kZy4uEL346RSVz5bJbc9noTOo01uVqya+sl56P5nVHVo+lMtF6hi0EvGiEsWiUuKnh1PG0cyuownUXevdT/iN3ArFsndTnnVVjxmDp1o5akVJdvFdqfFM9q9K3jVoY4tMd4VbaG6M070JKS+rL3ZLulwfoYMnBn/CV9c3yjJbGxnD2cv8UWvO5n/K5P8Aas9WvysW7OwHQbqVWs7Vklqop8deb/PM38bjzj+q3lRkydXaFiNaoAAAAAAAAAR2P2JQrazgs31o+5Lxa4+JTfBjv5h1F5jwgcXua+NGp4TVv4o/gZb8H/bP9roz/KLq7FxlLhCT7YNT9Fr6Ga3EyR7LIy1n3apYjFx0arLvjNFPoz8S66oWHcvC1Y+1nVjKOdwtmTTeXNd2evNHo8LHNYmZjTPmtE6Wc3KQABW9t7QdX9HC6pv4pfrF0j+x1fPu4+Jz+dveOn8z/wANvHw/5S56ONcY2a8jxZq0zTc7asHDPUXfm8tV9xZSO5knVU20XM+2LQTti0EvGglz0NMXRf1oVYeil9zN/wCHT/qqs/6VjPcYwAAAAAAAAAAAAAAAAAAAAADCtFuLS4tNLyInwQoWC2w6a9lWhmUdLPSUbcUnyPnLYvaW/wC8JCFTD1F7k3B9J6rzRRbC7jJaPMbd+yMG4JtyjJvROLzKyIrjmHGTJEu5xJ04iWLQSxaDrbFoJcuL92dGf1Ksb9004P8AmNHEt05YlzeN1mFjPo2EAAAAAAAAAAAAAAAAAAAAAAAR209i0cRrUj7314+7Lz5+NynJgpk8w7rea+Fcxe59SOtGpGXZL3Jeaun6GO/Bn/GVsZo90ZVwOLo8YVF2x99ecb2Mt+Nevmq2MlZ9ylt6vDTM+56/MpmidRLrp70VPpRi/A5nGdMOiO865014No59M6fu2LeSn9R+ZHpya+7Titu0pxlFxlZq3FX70TFJidpWzZmK9rShP60U338H6pn0WK/XSLMVo1OnUWOQAAAAAAAAAAAAAAAAAAAAAAAAAaq2GhP44Rl9qKl8zmaxPmExMw4K27uFlxpRX2XKH8rRVPGxT7OvUt8uOpujh3w9pHulf5plc8PHPy69WzRLcylyqVPHK/uOfyVfmU+tLxbl0/1s/KP4Efkq/MnrT8LDgsNGlCMI8IpJX4977TZSsVrFYVTO523nSAAAAAAAAAAAAAAAAAAAAAAAAAAAAAAAAAAAAAAAAAAAAAAAAAAAAAAAAAAAAAAAAAAAAAAAAA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011058"/>
            <a:ext cx="1152128" cy="123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ángulo 8"/>
          <p:cNvSpPr/>
          <p:nvPr/>
        </p:nvSpPr>
        <p:spPr>
          <a:xfrm>
            <a:off x="5019381" y="1124744"/>
            <a:ext cx="2936995" cy="646331"/>
          </a:xfrm>
          <a:prstGeom prst="rect">
            <a:avLst/>
          </a:prstGeom>
        </p:spPr>
        <p:txBody>
          <a:bodyPr wrap="square">
            <a:spAutoFit/>
          </a:bodyPr>
          <a:lstStyle/>
          <a:p>
            <a:pPr algn="ctr"/>
            <a:r>
              <a:rPr lang="es-CO" b="1" dirty="0" smtClean="0">
                <a:latin typeface="Arial" pitchFamily="34" charset="0"/>
                <a:cs typeface="Arial" pitchFamily="34" charset="0"/>
              </a:rPr>
              <a:t>Sociedad SAS $900.000.00</a:t>
            </a:r>
            <a:endParaRPr lang="es-CO" b="1" dirty="0">
              <a:latin typeface="Arial" pitchFamily="34" charset="0"/>
              <a:cs typeface="Arial" pitchFamily="34" charset="0"/>
            </a:endParaRPr>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557988">
            <a:off x="4792151" y="2725467"/>
            <a:ext cx="521818" cy="68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ángulo 8"/>
          <p:cNvSpPr/>
          <p:nvPr/>
        </p:nvSpPr>
        <p:spPr>
          <a:xfrm>
            <a:off x="4011269" y="5302949"/>
            <a:ext cx="3225027" cy="646331"/>
          </a:xfrm>
          <a:prstGeom prst="rect">
            <a:avLst/>
          </a:prstGeom>
          <a:solidFill>
            <a:srgbClr val="92D050"/>
          </a:solidFill>
          <a:ln>
            <a:solidFill>
              <a:srgbClr val="92D050"/>
            </a:solidFill>
          </a:ln>
          <a:scene3d>
            <a:camera prst="orthographicFront"/>
            <a:lightRig rig="threePt" dir="t"/>
          </a:scene3d>
          <a:sp3d>
            <a:bevelT w="165100" prst="coolSlant"/>
          </a:sp3d>
        </p:spPr>
        <p:txBody>
          <a:bodyPr wrap="square">
            <a:spAutoFit/>
          </a:bodyPr>
          <a:lstStyle/>
          <a:p>
            <a:pPr algn="ctr"/>
            <a:r>
              <a:rPr lang="es-CO" b="1" dirty="0" smtClean="0">
                <a:latin typeface="Arial" pitchFamily="34" charset="0"/>
                <a:cs typeface="Arial" pitchFamily="34" charset="0"/>
              </a:rPr>
              <a:t>Base Impuesto a la Riqueza $1.300.000.000</a:t>
            </a:r>
            <a:endParaRPr lang="es-CO" b="1" dirty="0">
              <a:latin typeface="Arial" pitchFamily="34" charset="0"/>
              <a:cs typeface="Arial" pitchFamily="34" charset="0"/>
            </a:endParaRPr>
          </a:p>
        </p:txBody>
      </p:sp>
      <p:cxnSp>
        <p:nvCxnSpPr>
          <p:cNvPr id="23" name="22 Conector recto de flecha"/>
          <p:cNvCxnSpPr/>
          <p:nvPr/>
        </p:nvCxnSpPr>
        <p:spPr>
          <a:xfrm>
            <a:off x="6496522" y="1754904"/>
            <a:ext cx="1289637" cy="8939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23 Conector recto de flecha"/>
          <p:cNvCxnSpPr>
            <a:stCxn id="18" idx="2"/>
          </p:cNvCxnSpPr>
          <p:nvPr/>
        </p:nvCxnSpPr>
        <p:spPr>
          <a:xfrm flipH="1">
            <a:off x="5364088" y="1771075"/>
            <a:ext cx="1123791" cy="9938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057" name="Picture 9" descr="Gifs ANimados Flechas (2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109295">
            <a:off x="1158382" y="4652094"/>
            <a:ext cx="2703772" cy="57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166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1000" fill="hold"/>
                                        <p:tgtEl>
                                          <p:spTgt spid="24"/>
                                        </p:tgtEl>
                                        <p:attrNameLst>
                                          <p:attrName>ppt_w</p:attrName>
                                        </p:attrNameLst>
                                      </p:cBhvr>
                                      <p:tavLst>
                                        <p:tav tm="0">
                                          <p:val>
                                            <p:fltVal val="0"/>
                                          </p:val>
                                        </p:tav>
                                        <p:tav tm="100000">
                                          <p:val>
                                            <p:strVal val="#ppt_w"/>
                                          </p:val>
                                        </p:tav>
                                      </p:tavLst>
                                    </p:anim>
                                    <p:anim calcmode="lin" valueType="num">
                                      <p:cBhvr>
                                        <p:cTn id="16" dur="1000" fill="hold"/>
                                        <p:tgtEl>
                                          <p:spTgt spid="24"/>
                                        </p:tgtEl>
                                        <p:attrNameLst>
                                          <p:attrName>ppt_h</p:attrName>
                                        </p:attrNameLst>
                                      </p:cBhvr>
                                      <p:tavLst>
                                        <p:tav tm="0">
                                          <p:val>
                                            <p:fltVal val="0"/>
                                          </p:val>
                                        </p:tav>
                                        <p:tav tm="100000">
                                          <p:val>
                                            <p:strVal val="#ppt_h"/>
                                          </p:val>
                                        </p:tav>
                                      </p:tavLst>
                                    </p:anim>
                                    <p:anim calcmode="lin" valueType="num">
                                      <p:cBhvr>
                                        <p:cTn id="17" dur="1000" fill="hold"/>
                                        <p:tgtEl>
                                          <p:spTgt spid="24"/>
                                        </p:tgtEl>
                                        <p:attrNameLst>
                                          <p:attrName>style.rotation</p:attrName>
                                        </p:attrNameLst>
                                      </p:cBhvr>
                                      <p:tavLst>
                                        <p:tav tm="0">
                                          <p:val>
                                            <p:fltVal val="90"/>
                                          </p:val>
                                        </p:tav>
                                        <p:tav tm="100000">
                                          <p:val>
                                            <p:fltVal val="0"/>
                                          </p:val>
                                        </p:tav>
                                      </p:tavLst>
                                    </p:anim>
                                    <p:animEffect transition="in" filter="fade">
                                      <p:cBhvr>
                                        <p:cTn id="18" dur="1000"/>
                                        <p:tgtEl>
                                          <p:spTgt spid="24"/>
                                        </p:tgtEl>
                                      </p:cBhvr>
                                    </p:animEffect>
                                  </p:childTnLst>
                                </p:cTn>
                              </p:par>
                              <p:par>
                                <p:cTn id="19" presetID="3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style.rotation</p:attrName>
                                        </p:attrNameLst>
                                      </p:cBhvr>
                                      <p:tavLst>
                                        <p:tav tm="0">
                                          <p:val>
                                            <p:fltVal val="90"/>
                                          </p:val>
                                        </p:tav>
                                        <p:tav tm="100000">
                                          <p:val>
                                            <p:fltVal val="0"/>
                                          </p:val>
                                        </p:tav>
                                      </p:tavLst>
                                    </p:anim>
                                    <p:animEffect transition="in" filter="fade">
                                      <p:cBhvr>
                                        <p:cTn id="30" dur="1000"/>
                                        <p:tgtEl>
                                          <p:spTgt spid="15"/>
                                        </p:tgtEl>
                                      </p:cBhvr>
                                    </p:animEffect>
                                  </p:childTnLst>
                                </p:cTn>
                              </p:par>
                              <p:par>
                                <p:cTn id="31" presetID="3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1000" fill="hold"/>
                                        <p:tgtEl>
                                          <p:spTgt spid="23"/>
                                        </p:tgtEl>
                                        <p:attrNameLst>
                                          <p:attrName>ppt_w</p:attrName>
                                        </p:attrNameLst>
                                      </p:cBhvr>
                                      <p:tavLst>
                                        <p:tav tm="0">
                                          <p:val>
                                            <p:fltVal val="0"/>
                                          </p:val>
                                        </p:tav>
                                        <p:tav tm="100000">
                                          <p:val>
                                            <p:strVal val="#ppt_w"/>
                                          </p:val>
                                        </p:tav>
                                      </p:tavLst>
                                    </p:anim>
                                    <p:anim calcmode="lin" valueType="num">
                                      <p:cBhvr>
                                        <p:cTn id="34" dur="1000" fill="hold"/>
                                        <p:tgtEl>
                                          <p:spTgt spid="23"/>
                                        </p:tgtEl>
                                        <p:attrNameLst>
                                          <p:attrName>ppt_h</p:attrName>
                                        </p:attrNameLst>
                                      </p:cBhvr>
                                      <p:tavLst>
                                        <p:tav tm="0">
                                          <p:val>
                                            <p:fltVal val="0"/>
                                          </p:val>
                                        </p:tav>
                                        <p:tav tm="100000">
                                          <p:val>
                                            <p:strVal val="#ppt_h"/>
                                          </p:val>
                                        </p:tav>
                                      </p:tavLst>
                                    </p:anim>
                                    <p:anim calcmode="lin" valueType="num">
                                      <p:cBhvr>
                                        <p:cTn id="35" dur="1000" fill="hold"/>
                                        <p:tgtEl>
                                          <p:spTgt spid="23"/>
                                        </p:tgtEl>
                                        <p:attrNameLst>
                                          <p:attrName>style.rotation</p:attrName>
                                        </p:attrNameLst>
                                      </p:cBhvr>
                                      <p:tavLst>
                                        <p:tav tm="0">
                                          <p:val>
                                            <p:fltVal val="90"/>
                                          </p:val>
                                        </p:tav>
                                        <p:tav tm="100000">
                                          <p:val>
                                            <p:fltVal val="0"/>
                                          </p:val>
                                        </p:tav>
                                      </p:tavLst>
                                    </p:anim>
                                    <p:animEffect transition="in" filter="fade">
                                      <p:cBhvr>
                                        <p:cTn id="36" dur="1000"/>
                                        <p:tgtEl>
                                          <p:spTgt spid="23"/>
                                        </p:tgtEl>
                                      </p:cBhvr>
                                    </p:animEffect>
                                  </p:childTnLst>
                                </p:cTn>
                              </p:par>
                              <p:par>
                                <p:cTn id="37" presetID="31" presetClass="entr" presetSubtype="0" fill="hold" nodeType="withEffect">
                                  <p:stCondLst>
                                    <p:cond delay="0"/>
                                  </p:stCondLst>
                                  <p:childTnLst>
                                    <p:set>
                                      <p:cBhvr>
                                        <p:cTn id="38" dur="1" fill="hold">
                                          <p:stCondLst>
                                            <p:cond delay="0"/>
                                          </p:stCondLst>
                                        </p:cTn>
                                        <p:tgtEl>
                                          <p:spTgt spid="1027"/>
                                        </p:tgtEl>
                                        <p:attrNameLst>
                                          <p:attrName>style.visibility</p:attrName>
                                        </p:attrNameLst>
                                      </p:cBhvr>
                                      <p:to>
                                        <p:strVal val="visible"/>
                                      </p:to>
                                    </p:set>
                                    <p:anim calcmode="lin" valueType="num">
                                      <p:cBhvr>
                                        <p:cTn id="39" dur="1000" fill="hold"/>
                                        <p:tgtEl>
                                          <p:spTgt spid="1027"/>
                                        </p:tgtEl>
                                        <p:attrNameLst>
                                          <p:attrName>ppt_w</p:attrName>
                                        </p:attrNameLst>
                                      </p:cBhvr>
                                      <p:tavLst>
                                        <p:tav tm="0">
                                          <p:val>
                                            <p:fltVal val="0"/>
                                          </p:val>
                                        </p:tav>
                                        <p:tav tm="100000">
                                          <p:val>
                                            <p:strVal val="#ppt_w"/>
                                          </p:val>
                                        </p:tav>
                                      </p:tavLst>
                                    </p:anim>
                                    <p:anim calcmode="lin" valueType="num">
                                      <p:cBhvr>
                                        <p:cTn id="40" dur="1000" fill="hold"/>
                                        <p:tgtEl>
                                          <p:spTgt spid="1027"/>
                                        </p:tgtEl>
                                        <p:attrNameLst>
                                          <p:attrName>ppt_h</p:attrName>
                                        </p:attrNameLst>
                                      </p:cBhvr>
                                      <p:tavLst>
                                        <p:tav tm="0">
                                          <p:val>
                                            <p:fltVal val="0"/>
                                          </p:val>
                                        </p:tav>
                                        <p:tav tm="100000">
                                          <p:val>
                                            <p:strVal val="#ppt_h"/>
                                          </p:val>
                                        </p:tav>
                                      </p:tavLst>
                                    </p:anim>
                                    <p:anim calcmode="lin" valueType="num">
                                      <p:cBhvr>
                                        <p:cTn id="41" dur="1000" fill="hold"/>
                                        <p:tgtEl>
                                          <p:spTgt spid="1027"/>
                                        </p:tgtEl>
                                        <p:attrNameLst>
                                          <p:attrName>style.rotation</p:attrName>
                                        </p:attrNameLst>
                                      </p:cBhvr>
                                      <p:tavLst>
                                        <p:tav tm="0">
                                          <p:val>
                                            <p:fltVal val="90"/>
                                          </p:val>
                                        </p:tav>
                                        <p:tav tm="100000">
                                          <p:val>
                                            <p:fltVal val="0"/>
                                          </p:val>
                                        </p:tav>
                                      </p:tavLst>
                                    </p:anim>
                                    <p:animEffect transition="in" filter="fade">
                                      <p:cBhvr>
                                        <p:cTn id="42" dur="1000"/>
                                        <p:tgtEl>
                                          <p:spTgt spid="1027"/>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1000" fill="hold"/>
                                        <p:tgtEl>
                                          <p:spTgt spid="17"/>
                                        </p:tgtEl>
                                        <p:attrNameLst>
                                          <p:attrName>ppt_w</p:attrName>
                                        </p:attrNameLst>
                                      </p:cBhvr>
                                      <p:tavLst>
                                        <p:tav tm="0">
                                          <p:val>
                                            <p:fltVal val="0"/>
                                          </p:val>
                                        </p:tav>
                                        <p:tav tm="100000">
                                          <p:val>
                                            <p:strVal val="#ppt_w"/>
                                          </p:val>
                                        </p:tav>
                                      </p:tavLst>
                                    </p:anim>
                                    <p:anim calcmode="lin" valueType="num">
                                      <p:cBhvr>
                                        <p:cTn id="46" dur="1000" fill="hold"/>
                                        <p:tgtEl>
                                          <p:spTgt spid="17"/>
                                        </p:tgtEl>
                                        <p:attrNameLst>
                                          <p:attrName>ppt_h</p:attrName>
                                        </p:attrNameLst>
                                      </p:cBhvr>
                                      <p:tavLst>
                                        <p:tav tm="0">
                                          <p:val>
                                            <p:fltVal val="0"/>
                                          </p:val>
                                        </p:tav>
                                        <p:tav tm="100000">
                                          <p:val>
                                            <p:strVal val="#ppt_h"/>
                                          </p:val>
                                        </p:tav>
                                      </p:tavLst>
                                    </p:anim>
                                    <p:anim calcmode="lin" valueType="num">
                                      <p:cBhvr>
                                        <p:cTn id="47" dur="1000" fill="hold"/>
                                        <p:tgtEl>
                                          <p:spTgt spid="17"/>
                                        </p:tgtEl>
                                        <p:attrNameLst>
                                          <p:attrName>style.rotation</p:attrName>
                                        </p:attrNameLst>
                                      </p:cBhvr>
                                      <p:tavLst>
                                        <p:tav tm="0">
                                          <p:val>
                                            <p:fltVal val="90"/>
                                          </p:val>
                                        </p:tav>
                                        <p:tav tm="100000">
                                          <p:val>
                                            <p:fltVal val="0"/>
                                          </p:val>
                                        </p:tav>
                                      </p:tavLst>
                                    </p:anim>
                                    <p:animEffect transition="in" filter="fade">
                                      <p:cBhvr>
                                        <p:cTn id="48" dur="1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2057"/>
                                        </p:tgtEl>
                                        <p:attrNameLst>
                                          <p:attrName>style.visibility</p:attrName>
                                        </p:attrNameLst>
                                      </p:cBhvr>
                                      <p:to>
                                        <p:strVal val="visible"/>
                                      </p:to>
                                    </p:set>
                                    <p:animEffect transition="in" filter="wipe(down)">
                                      <p:cBhvr>
                                        <p:cTn id="53" dur="580">
                                          <p:stCondLst>
                                            <p:cond delay="0"/>
                                          </p:stCondLst>
                                        </p:cTn>
                                        <p:tgtEl>
                                          <p:spTgt spid="2057"/>
                                        </p:tgtEl>
                                      </p:cBhvr>
                                    </p:animEffect>
                                    <p:anim calcmode="lin" valueType="num">
                                      <p:cBhvr>
                                        <p:cTn id="54" dur="1822" tmFilter="0,0; 0.14,0.36; 0.43,0.73; 0.71,0.91; 1.0,1.0">
                                          <p:stCondLst>
                                            <p:cond delay="0"/>
                                          </p:stCondLst>
                                        </p:cTn>
                                        <p:tgtEl>
                                          <p:spTgt spid="2057"/>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057"/>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057"/>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057"/>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057"/>
                                        </p:tgtEl>
                                        <p:attrNameLst>
                                          <p:attrName>ppt_y</p:attrName>
                                        </p:attrNameLst>
                                      </p:cBhvr>
                                      <p:tavLst>
                                        <p:tav tm="0" fmla="#ppt_y-sin(pi*$)/81">
                                          <p:val>
                                            <p:fltVal val="0"/>
                                          </p:val>
                                        </p:tav>
                                        <p:tav tm="100000">
                                          <p:val>
                                            <p:fltVal val="1"/>
                                          </p:val>
                                        </p:tav>
                                      </p:tavLst>
                                    </p:anim>
                                    <p:animScale>
                                      <p:cBhvr>
                                        <p:cTn id="59" dur="26">
                                          <p:stCondLst>
                                            <p:cond delay="650"/>
                                          </p:stCondLst>
                                        </p:cTn>
                                        <p:tgtEl>
                                          <p:spTgt spid="2057"/>
                                        </p:tgtEl>
                                      </p:cBhvr>
                                      <p:to x="100000" y="60000"/>
                                    </p:animScale>
                                    <p:animScale>
                                      <p:cBhvr>
                                        <p:cTn id="60" dur="166" decel="50000">
                                          <p:stCondLst>
                                            <p:cond delay="676"/>
                                          </p:stCondLst>
                                        </p:cTn>
                                        <p:tgtEl>
                                          <p:spTgt spid="2057"/>
                                        </p:tgtEl>
                                      </p:cBhvr>
                                      <p:to x="100000" y="100000"/>
                                    </p:animScale>
                                    <p:animScale>
                                      <p:cBhvr>
                                        <p:cTn id="61" dur="26">
                                          <p:stCondLst>
                                            <p:cond delay="1312"/>
                                          </p:stCondLst>
                                        </p:cTn>
                                        <p:tgtEl>
                                          <p:spTgt spid="2057"/>
                                        </p:tgtEl>
                                      </p:cBhvr>
                                      <p:to x="100000" y="80000"/>
                                    </p:animScale>
                                    <p:animScale>
                                      <p:cBhvr>
                                        <p:cTn id="62" dur="166" decel="50000">
                                          <p:stCondLst>
                                            <p:cond delay="1338"/>
                                          </p:stCondLst>
                                        </p:cTn>
                                        <p:tgtEl>
                                          <p:spTgt spid="2057"/>
                                        </p:tgtEl>
                                      </p:cBhvr>
                                      <p:to x="100000" y="100000"/>
                                    </p:animScale>
                                    <p:animScale>
                                      <p:cBhvr>
                                        <p:cTn id="63" dur="26">
                                          <p:stCondLst>
                                            <p:cond delay="1642"/>
                                          </p:stCondLst>
                                        </p:cTn>
                                        <p:tgtEl>
                                          <p:spTgt spid="2057"/>
                                        </p:tgtEl>
                                      </p:cBhvr>
                                      <p:to x="100000" y="90000"/>
                                    </p:animScale>
                                    <p:animScale>
                                      <p:cBhvr>
                                        <p:cTn id="64" dur="166" decel="50000">
                                          <p:stCondLst>
                                            <p:cond delay="1668"/>
                                          </p:stCondLst>
                                        </p:cTn>
                                        <p:tgtEl>
                                          <p:spTgt spid="2057"/>
                                        </p:tgtEl>
                                      </p:cBhvr>
                                      <p:to x="100000" y="100000"/>
                                    </p:animScale>
                                    <p:animScale>
                                      <p:cBhvr>
                                        <p:cTn id="65" dur="26">
                                          <p:stCondLst>
                                            <p:cond delay="1808"/>
                                          </p:stCondLst>
                                        </p:cTn>
                                        <p:tgtEl>
                                          <p:spTgt spid="2057"/>
                                        </p:tgtEl>
                                      </p:cBhvr>
                                      <p:to x="100000" y="95000"/>
                                    </p:animScale>
                                    <p:animScale>
                                      <p:cBhvr>
                                        <p:cTn id="66" dur="166" decel="50000">
                                          <p:stCondLst>
                                            <p:cond delay="1834"/>
                                          </p:stCondLst>
                                        </p:cTn>
                                        <p:tgtEl>
                                          <p:spTgt spid="2057"/>
                                        </p:tgtEl>
                                      </p:cBhvr>
                                      <p:to x="100000" y="100000"/>
                                    </p:animScale>
                                  </p:childTnLst>
                                </p:cTn>
                              </p:par>
                              <p:par>
                                <p:cTn id="67" presetID="26"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80">
                                          <p:stCondLst>
                                            <p:cond delay="0"/>
                                          </p:stCondLst>
                                        </p:cTn>
                                        <p:tgtEl>
                                          <p:spTgt spid="22"/>
                                        </p:tgtEl>
                                      </p:cBhvr>
                                    </p:animEffect>
                                    <p:anim calcmode="lin" valueType="num">
                                      <p:cBhvr>
                                        <p:cTn id="7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5" dur="26">
                                          <p:stCondLst>
                                            <p:cond delay="650"/>
                                          </p:stCondLst>
                                        </p:cTn>
                                        <p:tgtEl>
                                          <p:spTgt spid="22"/>
                                        </p:tgtEl>
                                      </p:cBhvr>
                                      <p:to x="100000" y="60000"/>
                                    </p:animScale>
                                    <p:animScale>
                                      <p:cBhvr>
                                        <p:cTn id="76" dur="166" decel="50000">
                                          <p:stCondLst>
                                            <p:cond delay="676"/>
                                          </p:stCondLst>
                                        </p:cTn>
                                        <p:tgtEl>
                                          <p:spTgt spid="22"/>
                                        </p:tgtEl>
                                      </p:cBhvr>
                                      <p:to x="100000" y="100000"/>
                                    </p:animScale>
                                    <p:animScale>
                                      <p:cBhvr>
                                        <p:cTn id="77" dur="26">
                                          <p:stCondLst>
                                            <p:cond delay="1312"/>
                                          </p:stCondLst>
                                        </p:cTn>
                                        <p:tgtEl>
                                          <p:spTgt spid="22"/>
                                        </p:tgtEl>
                                      </p:cBhvr>
                                      <p:to x="100000" y="80000"/>
                                    </p:animScale>
                                    <p:animScale>
                                      <p:cBhvr>
                                        <p:cTn id="78" dur="166" decel="50000">
                                          <p:stCondLst>
                                            <p:cond delay="1338"/>
                                          </p:stCondLst>
                                        </p:cTn>
                                        <p:tgtEl>
                                          <p:spTgt spid="22"/>
                                        </p:tgtEl>
                                      </p:cBhvr>
                                      <p:to x="100000" y="100000"/>
                                    </p:animScale>
                                    <p:animScale>
                                      <p:cBhvr>
                                        <p:cTn id="79" dur="26">
                                          <p:stCondLst>
                                            <p:cond delay="1642"/>
                                          </p:stCondLst>
                                        </p:cTn>
                                        <p:tgtEl>
                                          <p:spTgt spid="22"/>
                                        </p:tgtEl>
                                      </p:cBhvr>
                                      <p:to x="100000" y="90000"/>
                                    </p:animScale>
                                    <p:animScale>
                                      <p:cBhvr>
                                        <p:cTn id="80" dur="166" decel="50000">
                                          <p:stCondLst>
                                            <p:cond delay="1668"/>
                                          </p:stCondLst>
                                        </p:cTn>
                                        <p:tgtEl>
                                          <p:spTgt spid="22"/>
                                        </p:tgtEl>
                                      </p:cBhvr>
                                      <p:to x="100000" y="100000"/>
                                    </p:animScale>
                                    <p:animScale>
                                      <p:cBhvr>
                                        <p:cTn id="81" dur="26">
                                          <p:stCondLst>
                                            <p:cond delay="1808"/>
                                          </p:stCondLst>
                                        </p:cTn>
                                        <p:tgtEl>
                                          <p:spTgt spid="22"/>
                                        </p:tgtEl>
                                      </p:cBhvr>
                                      <p:to x="100000" y="95000"/>
                                    </p:animScale>
                                    <p:animScale>
                                      <p:cBhvr>
                                        <p:cTn id="82"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p:bldP spid="2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23"/>
          <p:cNvSpPr/>
          <p:nvPr/>
        </p:nvSpPr>
        <p:spPr>
          <a:xfrm>
            <a:off x="683568" y="44624"/>
            <a:ext cx="7632848" cy="720080"/>
          </a:xfrm>
          <a:prstGeom prst="roundRect">
            <a:avLst/>
          </a:prstGeom>
          <a:solidFill>
            <a:schemeClr val="bg1"/>
          </a:solidFill>
          <a:ln>
            <a:solidFill>
              <a:schemeClr val="bg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400" b="1" dirty="0" smtClean="0">
                <a:solidFill>
                  <a:schemeClr val="tx1"/>
                </a:solidFill>
                <a:latin typeface="Arial" panose="020B0604020202020204" pitchFamily="34" charset="0"/>
                <a:cs typeface="Arial" panose="020B0604020202020204" pitchFamily="34" charset="0"/>
              </a:rPr>
              <a:t>Condición especial para el pago de impuestos, tasas y contribuciones.</a:t>
            </a:r>
            <a:endParaRPr lang="es-CO" sz="2400" b="1" dirty="0">
              <a:solidFill>
                <a:schemeClr val="tx1"/>
              </a:solidFill>
              <a:latin typeface="Arial" panose="020B0604020202020204" pitchFamily="34" charset="0"/>
              <a:cs typeface="Arial" panose="020B0604020202020204" pitchFamily="34" charset="0"/>
            </a:endParaRPr>
          </a:p>
        </p:txBody>
      </p:sp>
      <p:sp>
        <p:nvSpPr>
          <p:cNvPr id="8" name="Rectángulo redondeado 23"/>
          <p:cNvSpPr/>
          <p:nvPr/>
        </p:nvSpPr>
        <p:spPr>
          <a:xfrm>
            <a:off x="619944" y="1628800"/>
            <a:ext cx="4528120" cy="4248472"/>
          </a:xfrm>
          <a:prstGeom prst="roundRect">
            <a:avLst/>
          </a:prstGeom>
          <a:solidFill>
            <a:schemeClr val="bg1"/>
          </a:solidFill>
          <a:ln>
            <a:solidFill>
              <a:schemeClr val="bg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CO" b="1" i="1" dirty="0">
                <a:solidFill>
                  <a:schemeClr val="tx1"/>
                </a:solidFill>
                <a:latin typeface="Arial" pitchFamily="34" charset="0"/>
                <a:cs typeface="Arial" pitchFamily="34" charset="0"/>
              </a:rPr>
              <a:t>¨</a:t>
            </a:r>
            <a:r>
              <a:rPr lang="es-CO" b="1" i="1" dirty="0" smtClean="0">
                <a:solidFill>
                  <a:schemeClr val="tx1"/>
                </a:solidFill>
                <a:latin typeface="Arial" pitchFamily="34" charset="0"/>
                <a:cs typeface="Arial" pitchFamily="34" charset="0"/>
              </a:rPr>
              <a:t>Parágrafo </a:t>
            </a:r>
            <a:r>
              <a:rPr lang="es-CO" b="1" i="1" dirty="0">
                <a:solidFill>
                  <a:schemeClr val="tx1"/>
                </a:solidFill>
                <a:latin typeface="Arial" pitchFamily="34" charset="0"/>
                <a:cs typeface="Arial" pitchFamily="34" charset="0"/>
              </a:rPr>
              <a:t>3.</a:t>
            </a:r>
            <a:r>
              <a:rPr lang="es-CO" i="1" dirty="0">
                <a:solidFill>
                  <a:schemeClr val="tx1"/>
                </a:solidFill>
                <a:latin typeface="Arial" pitchFamily="34" charset="0"/>
                <a:cs typeface="Arial" pitchFamily="34" charset="0"/>
              </a:rPr>
              <a:t> Este beneficio también es aplicable a los agentes de retención que hasta el 30 de octubre de 2015, presenten declaraciones de retención en la fuente en relación con períodos gravables anteriores al 01 de enero de 2015, sobre los cuales se haya configurado la ineficiencia consagrada en el artículo 580 -1del Estatuto Tributario, </a:t>
            </a:r>
            <a:r>
              <a:rPr lang="es-CO" i="1" u="sng" dirty="0">
                <a:solidFill>
                  <a:schemeClr val="tx1"/>
                </a:solidFill>
                <a:latin typeface="Arial" pitchFamily="34" charset="0"/>
                <a:cs typeface="Arial" pitchFamily="34" charset="0"/>
              </a:rPr>
              <a:t>quienes no estarán obligados a liquidar y pagar la sanción por extemporaneidad ni los intereses de mora</a:t>
            </a:r>
            <a:r>
              <a:rPr lang="es-CO" i="1" u="sng" dirty="0" smtClean="0">
                <a:solidFill>
                  <a:schemeClr val="tx1"/>
                </a:solidFill>
                <a:latin typeface="Arial" pitchFamily="34" charset="0"/>
                <a:cs typeface="Arial" pitchFamily="34" charset="0"/>
              </a:rPr>
              <a:t>.¨ </a:t>
            </a:r>
            <a:endParaRPr lang="es-CO" b="1" i="1" u="sng" dirty="0">
              <a:solidFill>
                <a:schemeClr val="tx1"/>
              </a:solidFill>
              <a:latin typeface="Arial" panose="020B0604020202020204" pitchFamily="34" charset="0"/>
              <a:cs typeface="Arial" panose="020B0604020202020204" pitchFamily="34" charset="0"/>
            </a:endParaRPr>
          </a:p>
        </p:txBody>
      </p:sp>
      <p:pic>
        <p:nvPicPr>
          <p:cNvPr id="2" name="Picture 4" descr="signos de interrogac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689625">
            <a:off x="5310210" y="998858"/>
            <a:ext cx="33337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gno de interrogacion girand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91942" y="483488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530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Título"/>
          <p:cNvSpPr txBox="1">
            <a:spLocks/>
          </p:cNvSpPr>
          <p:nvPr/>
        </p:nvSpPr>
        <p:spPr>
          <a:xfrm>
            <a:off x="685799" y="692696"/>
            <a:ext cx="7772400" cy="182798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s-CO" sz="4800" b="1" dirty="0" smtClean="0">
                <a:solidFill>
                  <a:schemeClr val="tx2">
                    <a:lumMod val="50000"/>
                  </a:schemeClr>
                </a:solidFill>
                <a:effectLst>
                  <a:outerShdw blurRad="38100" dist="38100" dir="2700000" algn="tl">
                    <a:srgbClr val="000000">
                      <a:alpha val="43137"/>
                    </a:srgbClr>
                  </a:outerShdw>
                </a:effectLst>
              </a:rPr>
              <a:t>RENTA PERSONAS NATURALES</a:t>
            </a:r>
          </a:p>
        </p:txBody>
      </p:sp>
      <p:pic>
        <p:nvPicPr>
          <p:cNvPr id="2" name="Imagen 1"/>
          <p:cNvPicPr>
            <a:picLocks noChangeAspect="1"/>
          </p:cNvPicPr>
          <p:nvPr/>
        </p:nvPicPr>
        <p:blipFill>
          <a:blip r:embed="rId2"/>
          <a:stretch>
            <a:fillRect/>
          </a:stretch>
        </p:blipFill>
        <p:spPr>
          <a:xfrm>
            <a:off x="2267745" y="2509373"/>
            <a:ext cx="4896544" cy="3151875"/>
          </a:xfrm>
          <a:prstGeom prst="rect">
            <a:avLst/>
          </a:prstGeom>
        </p:spPr>
      </p:pic>
    </p:spTree>
    <p:extLst>
      <p:ext uri="{BB962C8B-B14F-4D97-AF65-F5344CB8AC3E}">
        <p14:creationId xmlns:p14="http://schemas.microsoft.com/office/powerpoint/2010/main" val="492206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71600" y="476672"/>
            <a:ext cx="5112568" cy="1512168"/>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dirty="0" smtClean="0">
                <a:solidFill>
                  <a:schemeClr val="tx1"/>
                </a:solidFill>
              </a:rPr>
              <a:t>Renta exenta 25% Personas Naturales distinta a asalariados categoría empleados</a:t>
            </a:r>
            <a:endParaRPr lang="es-CO" sz="2800" dirty="0">
              <a:solidFill>
                <a:schemeClr val="tx1"/>
              </a:solidFill>
            </a:endParaRPr>
          </a:p>
        </p:txBody>
      </p:sp>
      <p:sp>
        <p:nvSpPr>
          <p:cNvPr id="5" name="Elipse 4"/>
          <p:cNvSpPr/>
          <p:nvPr/>
        </p:nvSpPr>
        <p:spPr>
          <a:xfrm>
            <a:off x="4391980" y="2996952"/>
            <a:ext cx="3384376" cy="2930624"/>
          </a:xfrm>
          <a:prstGeom prst="ellipse">
            <a:avLst/>
          </a:prstGeom>
          <a:solidFill>
            <a:srgbClr val="FFFF9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tx1"/>
                </a:solidFill>
              </a:rPr>
              <a:t>No podrán solicitar el reconocimiento fiscal de costos y gastos distinto de los permitidos a los trabajadores asalariados</a:t>
            </a:r>
          </a:p>
        </p:txBody>
      </p:sp>
      <p:cxnSp>
        <p:nvCxnSpPr>
          <p:cNvPr id="7" name="Conector curvado 6"/>
          <p:cNvCxnSpPr/>
          <p:nvPr/>
        </p:nvCxnSpPr>
        <p:spPr>
          <a:xfrm rot="16200000" flipH="1">
            <a:off x="3131840" y="2132856"/>
            <a:ext cx="1656184" cy="1368152"/>
          </a:xfrm>
          <a:prstGeom prst="curvedConnector3">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336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3635897" y="116633"/>
            <a:ext cx="2016224" cy="1399729"/>
            <a:chOff x="3197926" y="216034"/>
            <a:chExt cx="2309579" cy="2402629"/>
          </a:xfrm>
          <a:solidFill>
            <a:srgbClr val="99FF66"/>
          </a:solidFill>
        </p:grpSpPr>
        <p:sp>
          <p:nvSpPr>
            <p:cNvPr id="8" name="Hexágono 7"/>
            <p:cNvSpPr/>
            <p:nvPr/>
          </p:nvSpPr>
          <p:spPr>
            <a:xfrm rot="5400000">
              <a:off x="3151401" y="262559"/>
              <a:ext cx="2402629" cy="2309579"/>
            </a:xfrm>
            <a:prstGeom prst="hexagon">
              <a:avLst>
                <a:gd name="adj" fmla="val 25000"/>
                <a:gd name="vf" fmla="val 115470"/>
              </a:avLst>
            </a:prstGeom>
            <a:solidFill>
              <a:srgbClr val="99CCFF"/>
            </a:solidFill>
            <a:ln>
              <a:solidFill>
                <a:schemeClr val="bg2">
                  <a:lumMod val="75000"/>
                </a:schemeClr>
              </a:solidFill>
            </a:ln>
          </p:spPr>
          <p:style>
            <a:lnRef idx="2">
              <a:schemeClr val="dk1"/>
            </a:lnRef>
            <a:fillRef idx="1">
              <a:schemeClr val="lt1"/>
            </a:fillRef>
            <a:effectRef idx="0">
              <a:schemeClr val="dk1"/>
            </a:effectRef>
            <a:fontRef idx="minor">
              <a:schemeClr val="dk1"/>
            </a:fontRef>
          </p:style>
        </p:sp>
        <p:sp>
          <p:nvSpPr>
            <p:cNvPr id="9" name="Hexágono 4"/>
            <p:cNvSpPr/>
            <p:nvPr/>
          </p:nvSpPr>
          <p:spPr>
            <a:xfrm>
              <a:off x="3621301" y="671223"/>
              <a:ext cx="1473778" cy="1275229"/>
            </a:xfrm>
            <a:prstGeom prst="rect">
              <a:avLst/>
            </a:prstGeom>
            <a:solidFill>
              <a:srgbClr val="99CCFF"/>
            </a:solidFill>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CO" sz="1800" b="1" kern="1200" dirty="0" smtClean="0">
                <a:solidFill>
                  <a:schemeClr val="tx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s-CO" sz="1800" b="1" kern="1200" dirty="0" smtClean="0">
                  <a:solidFill>
                    <a:schemeClr val="tx1"/>
                  </a:solidFill>
                  <a:latin typeface="Arial" panose="020B0604020202020204" pitchFamily="34" charset="0"/>
                  <a:cs typeface="Arial" panose="020B0604020202020204" pitchFamily="34" charset="0"/>
                </a:rPr>
                <a:t>I.M.A.S Categoría Empleado</a:t>
              </a:r>
              <a:endParaRPr lang="es-CO" sz="1800" b="1" kern="1200" dirty="0">
                <a:solidFill>
                  <a:schemeClr val="tx1"/>
                </a:solidFill>
                <a:latin typeface="Arial" panose="020B0604020202020204" pitchFamily="34" charset="0"/>
                <a:cs typeface="Arial" panose="020B0604020202020204" pitchFamily="34" charset="0"/>
              </a:endParaRPr>
            </a:p>
          </p:txBody>
        </p:sp>
      </p:grpSp>
      <p:sp>
        <p:nvSpPr>
          <p:cNvPr id="11" name="Rectángulo 10"/>
          <p:cNvSpPr/>
          <p:nvPr/>
        </p:nvSpPr>
        <p:spPr>
          <a:xfrm>
            <a:off x="611560" y="2420888"/>
            <a:ext cx="2808312" cy="1569660"/>
          </a:xfrm>
          <a:prstGeom prst="rect">
            <a:avLst/>
          </a:prstGeom>
          <a:ln>
            <a:solidFill>
              <a:srgbClr val="99CCFF"/>
            </a:solidFill>
          </a:ln>
          <a:scene3d>
            <a:camera prst="orthographicFront"/>
            <a:lightRig rig="threePt" dir="t"/>
          </a:scene3d>
          <a:sp3d>
            <a:bevelT prst="relaxedInset"/>
          </a:sp3d>
        </p:spPr>
        <p:txBody>
          <a:bodyPr wrap="square">
            <a:spAutoFit/>
          </a:bodyPr>
          <a:lstStyle/>
          <a:p>
            <a:pPr lvl="0" algn="ctr"/>
            <a:r>
              <a:rPr lang="es-CO" sz="2400" b="1" dirty="0" smtClean="0">
                <a:latin typeface="Arial" panose="020B0604020202020204" pitchFamily="34" charset="0"/>
                <a:cs typeface="Arial" panose="020B0604020202020204" pitchFamily="34" charset="0"/>
              </a:rPr>
              <a:t>Ingresos brutos inferiores a 2.800 UVT.  ($76.958.000)</a:t>
            </a:r>
            <a:endParaRPr lang="es-CO" sz="2400" b="1" dirty="0">
              <a:latin typeface="Arial" panose="020B0604020202020204" pitchFamily="34" charset="0"/>
              <a:cs typeface="Arial" panose="020B0604020202020204" pitchFamily="34" charset="0"/>
            </a:endParaRPr>
          </a:p>
        </p:txBody>
      </p:sp>
      <p:sp>
        <p:nvSpPr>
          <p:cNvPr id="12" name="Rectángulo 11"/>
          <p:cNvSpPr/>
          <p:nvPr/>
        </p:nvSpPr>
        <p:spPr>
          <a:xfrm>
            <a:off x="5796136" y="2429272"/>
            <a:ext cx="2808312" cy="1569660"/>
          </a:xfrm>
          <a:prstGeom prst="rect">
            <a:avLst/>
          </a:prstGeom>
          <a:ln>
            <a:solidFill>
              <a:srgbClr val="99CCFF"/>
            </a:solidFill>
          </a:ln>
          <a:scene3d>
            <a:camera prst="orthographicFront"/>
            <a:lightRig rig="threePt" dir="t"/>
          </a:scene3d>
          <a:sp3d>
            <a:bevelT w="114300" prst="artDeco"/>
          </a:sp3d>
        </p:spPr>
        <p:txBody>
          <a:bodyPr wrap="square">
            <a:spAutoFit/>
          </a:bodyPr>
          <a:lstStyle/>
          <a:p>
            <a:pPr lvl="0" algn="ctr"/>
            <a:r>
              <a:rPr lang="es-CO" sz="2400" b="1" dirty="0" smtClean="0">
                <a:latin typeface="Arial" panose="020B0604020202020204" pitchFamily="34" charset="0"/>
                <a:cs typeface="Arial" panose="020B0604020202020204" pitchFamily="34" charset="0"/>
              </a:rPr>
              <a:t>Patrimonio líquido inferior a 12.000 UVT ($329.820.000)</a:t>
            </a:r>
            <a:endParaRPr lang="es-CO" sz="2400" b="1" dirty="0">
              <a:latin typeface="Arial" panose="020B0604020202020204" pitchFamily="34" charset="0"/>
              <a:cs typeface="Arial" panose="020B0604020202020204" pitchFamily="34" charset="0"/>
            </a:endParaRPr>
          </a:p>
        </p:txBody>
      </p:sp>
      <p:pic>
        <p:nvPicPr>
          <p:cNvPr id="13" name="Picture 3" descr="C:\Users\CESAR\Desktop\semaforos-con-flechasE.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216112">
            <a:off x="2977082" y="1615765"/>
            <a:ext cx="1210432" cy="4181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CESAR\Desktop\semaforos-con-flechasE.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489618">
            <a:off x="4812345" y="1699534"/>
            <a:ext cx="1258621" cy="418176"/>
          </a:xfrm>
          <a:prstGeom prst="rect">
            <a:avLst/>
          </a:prstGeom>
          <a:noFill/>
          <a:extLst>
            <a:ext uri="{909E8E84-426E-40DD-AFC4-6F175D3DCCD1}">
              <a14:hiddenFill xmlns:a14="http://schemas.microsoft.com/office/drawing/2010/main">
                <a:solidFill>
                  <a:srgbClr val="FFFFFF"/>
                </a:solidFill>
              </a14:hiddenFill>
            </a:ext>
          </a:extLst>
        </p:spPr>
      </p:pic>
      <p:sp>
        <p:nvSpPr>
          <p:cNvPr id="15" name="Recortar rectángulo de esquina diagonal 8"/>
          <p:cNvSpPr/>
          <p:nvPr/>
        </p:nvSpPr>
        <p:spPr>
          <a:xfrm>
            <a:off x="1115616" y="4674756"/>
            <a:ext cx="2340260" cy="1346532"/>
          </a:xfrm>
          <a:prstGeom prst="flowChartConnector">
            <a:avLst/>
          </a:prstGeom>
          <a:solidFill>
            <a:srgbClr val="66FF66"/>
          </a:solidFill>
          <a:ln>
            <a:solidFill>
              <a:schemeClr val="bg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smtClean="0">
                <a:solidFill>
                  <a:schemeClr val="tx1"/>
                </a:solidFill>
                <a:latin typeface="Arial" panose="020B0604020202020204" pitchFamily="34" charset="0"/>
                <a:cs typeface="Arial" panose="020B0604020202020204" pitchFamily="34" charset="0"/>
              </a:rPr>
              <a:t>Periodo gravable 2014</a:t>
            </a:r>
            <a:endParaRPr lang="es-CO" sz="2000" dirty="0">
              <a:solidFill>
                <a:schemeClr val="tx1"/>
              </a:solidFill>
              <a:latin typeface="Arial" panose="020B0604020202020204" pitchFamily="34" charset="0"/>
              <a:cs typeface="Arial" panose="020B0604020202020204" pitchFamily="34" charset="0"/>
            </a:endParaRPr>
          </a:p>
        </p:txBody>
      </p:sp>
      <p:sp>
        <p:nvSpPr>
          <p:cNvPr id="16" name="Flecha a la derecha con bandas 15"/>
          <p:cNvSpPr/>
          <p:nvPr/>
        </p:nvSpPr>
        <p:spPr>
          <a:xfrm>
            <a:off x="4331425" y="4962788"/>
            <a:ext cx="1104671" cy="842476"/>
          </a:xfrm>
          <a:prstGeom prst="stripedRightArrow">
            <a:avLst/>
          </a:prstGeom>
          <a:solidFill>
            <a:srgbClr val="92D05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16"/>
          <p:cNvSpPr/>
          <p:nvPr/>
        </p:nvSpPr>
        <p:spPr>
          <a:xfrm>
            <a:off x="5796136" y="4581128"/>
            <a:ext cx="2808312" cy="1569660"/>
          </a:xfrm>
          <a:prstGeom prst="rect">
            <a:avLst/>
          </a:prstGeom>
          <a:ln>
            <a:solidFill>
              <a:schemeClr val="bg1"/>
            </a:solidFill>
          </a:ln>
        </p:spPr>
        <p:txBody>
          <a:bodyPr wrap="square">
            <a:spAutoFit/>
          </a:bodyPr>
          <a:lstStyle/>
          <a:p>
            <a:pPr lvl="0" algn="ctr"/>
            <a:r>
              <a:rPr lang="es-CO" sz="2400" dirty="0" smtClean="0">
                <a:latin typeface="Arial" panose="020B0604020202020204" pitchFamily="34" charset="0"/>
                <a:cs typeface="Arial" panose="020B0604020202020204" pitchFamily="34" charset="0"/>
              </a:rPr>
              <a:t>Aplica las condiciones establecidas en la Ley 1607 de 2012</a:t>
            </a:r>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5690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80">
                                          <p:stCondLst>
                                            <p:cond delay="0"/>
                                          </p:stCondLst>
                                        </p:cTn>
                                        <p:tgtEl>
                                          <p:spTgt spid="14"/>
                                        </p:tgtEl>
                                      </p:cBhvr>
                                    </p:animEffect>
                                    <p:anim calcmode="lin" valueType="num">
                                      <p:cBhvr>
                                        <p:cTn id="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9" dur="26">
                                          <p:stCondLst>
                                            <p:cond delay="650"/>
                                          </p:stCondLst>
                                        </p:cTn>
                                        <p:tgtEl>
                                          <p:spTgt spid="14"/>
                                        </p:tgtEl>
                                      </p:cBhvr>
                                      <p:to x="100000" y="60000"/>
                                    </p:animScale>
                                    <p:animScale>
                                      <p:cBhvr>
                                        <p:cTn id="30" dur="166" decel="50000">
                                          <p:stCondLst>
                                            <p:cond delay="676"/>
                                          </p:stCondLst>
                                        </p:cTn>
                                        <p:tgtEl>
                                          <p:spTgt spid="14"/>
                                        </p:tgtEl>
                                      </p:cBhvr>
                                      <p:to x="100000" y="100000"/>
                                    </p:animScale>
                                    <p:animScale>
                                      <p:cBhvr>
                                        <p:cTn id="31" dur="26">
                                          <p:stCondLst>
                                            <p:cond delay="1312"/>
                                          </p:stCondLst>
                                        </p:cTn>
                                        <p:tgtEl>
                                          <p:spTgt spid="14"/>
                                        </p:tgtEl>
                                      </p:cBhvr>
                                      <p:to x="100000" y="80000"/>
                                    </p:animScale>
                                    <p:animScale>
                                      <p:cBhvr>
                                        <p:cTn id="32" dur="166" decel="50000">
                                          <p:stCondLst>
                                            <p:cond delay="1338"/>
                                          </p:stCondLst>
                                        </p:cTn>
                                        <p:tgtEl>
                                          <p:spTgt spid="14"/>
                                        </p:tgtEl>
                                      </p:cBhvr>
                                      <p:to x="100000" y="100000"/>
                                    </p:animScale>
                                    <p:animScale>
                                      <p:cBhvr>
                                        <p:cTn id="33" dur="26">
                                          <p:stCondLst>
                                            <p:cond delay="1642"/>
                                          </p:stCondLst>
                                        </p:cTn>
                                        <p:tgtEl>
                                          <p:spTgt spid="14"/>
                                        </p:tgtEl>
                                      </p:cBhvr>
                                      <p:to x="100000" y="90000"/>
                                    </p:animScale>
                                    <p:animScale>
                                      <p:cBhvr>
                                        <p:cTn id="34" dur="166" decel="50000">
                                          <p:stCondLst>
                                            <p:cond delay="1668"/>
                                          </p:stCondLst>
                                        </p:cTn>
                                        <p:tgtEl>
                                          <p:spTgt spid="14"/>
                                        </p:tgtEl>
                                      </p:cBhvr>
                                      <p:to x="100000" y="100000"/>
                                    </p:animScale>
                                    <p:animScale>
                                      <p:cBhvr>
                                        <p:cTn id="35" dur="26">
                                          <p:stCondLst>
                                            <p:cond delay="1808"/>
                                          </p:stCondLst>
                                        </p:cTn>
                                        <p:tgtEl>
                                          <p:spTgt spid="14"/>
                                        </p:tgtEl>
                                      </p:cBhvr>
                                      <p:to x="100000" y="95000"/>
                                    </p:animScale>
                                    <p:animScale>
                                      <p:cBhvr>
                                        <p:cTn id="36" dur="166" decel="50000">
                                          <p:stCondLst>
                                            <p:cond delay="1834"/>
                                          </p:stCondLst>
                                        </p:cTn>
                                        <p:tgtEl>
                                          <p:spTgt spid="14"/>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80">
                                          <p:stCondLst>
                                            <p:cond delay="0"/>
                                          </p:stCondLst>
                                        </p:cTn>
                                        <p:tgtEl>
                                          <p:spTgt spid="12"/>
                                        </p:tgtEl>
                                      </p:cBhvr>
                                    </p:animEffect>
                                    <p:anim calcmode="lin" valueType="num">
                                      <p:cBhvr>
                                        <p:cTn id="5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1" dur="26">
                                          <p:stCondLst>
                                            <p:cond delay="650"/>
                                          </p:stCondLst>
                                        </p:cTn>
                                        <p:tgtEl>
                                          <p:spTgt spid="12"/>
                                        </p:tgtEl>
                                      </p:cBhvr>
                                      <p:to x="100000" y="60000"/>
                                    </p:animScale>
                                    <p:animScale>
                                      <p:cBhvr>
                                        <p:cTn id="62" dur="166" decel="50000">
                                          <p:stCondLst>
                                            <p:cond delay="676"/>
                                          </p:stCondLst>
                                        </p:cTn>
                                        <p:tgtEl>
                                          <p:spTgt spid="12"/>
                                        </p:tgtEl>
                                      </p:cBhvr>
                                      <p:to x="100000" y="100000"/>
                                    </p:animScale>
                                    <p:animScale>
                                      <p:cBhvr>
                                        <p:cTn id="63" dur="26">
                                          <p:stCondLst>
                                            <p:cond delay="1312"/>
                                          </p:stCondLst>
                                        </p:cTn>
                                        <p:tgtEl>
                                          <p:spTgt spid="12"/>
                                        </p:tgtEl>
                                      </p:cBhvr>
                                      <p:to x="100000" y="80000"/>
                                    </p:animScale>
                                    <p:animScale>
                                      <p:cBhvr>
                                        <p:cTn id="64" dur="166" decel="50000">
                                          <p:stCondLst>
                                            <p:cond delay="1338"/>
                                          </p:stCondLst>
                                        </p:cTn>
                                        <p:tgtEl>
                                          <p:spTgt spid="12"/>
                                        </p:tgtEl>
                                      </p:cBhvr>
                                      <p:to x="100000" y="100000"/>
                                    </p:animScale>
                                    <p:animScale>
                                      <p:cBhvr>
                                        <p:cTn id="65" dur="26">
                                          <p:stCondLst>
                                            <p:cond delay="1642"/>
                                          </p:stCondLst>
                                        </p:cTn>
                                        <p:tgtEl>
                                          <p:spTgt spid="12"/>
                                        </p:tgtEl>
                                      </p:cBhvr>
                                      <p:to x="100000" y="90000"/>
                                    </p:animScale>
                                    <p:animScale>
                                      <p:cBhvr>
                                        <p:cTn id="66" dur="166" decel="50000">
                                          <p:stCondLst>
                                            <p:cond delay="1668"/>
                                          </p:stCondLst>
                                        </p:cTn>
                                        <p:tgtEl>
                                          <p:spTgt spid="12"/>
                                        </p:tgtEl>
                                      </p:cBhvr>
                                      <p:to x="100000" y="100000"/>
                                    </p:animScale>
                                    <p:animScale>
                                      <p:cBhvr>
                                        <p:cTn id="67" dur="26">
                                          <p:stCondLst>
                                            <p:cond delay="1808"/>
                                          </p:stCondLst>
                                        </p:cTn>
                                        <p:tgtEl>
                                          <p:spTgt spid="12"/>
                                        </p:tgtEl>
                                      </p:cBhvr>
                                      <p:to x="100000" y="95000"/>
                                    </p:animScale>
                                    <p:animScale>
                                      <p:cBhvr>
                                        <p:cTn id="68" dur="166" decel="50000">
                                          <p:stCondLst>
                                            <p:cond delay="1834"/>
                                          </p:stCondLst>
                                        </p:cTn>
                                        <p:tgtEl>
                                          <p:spTgt spid="12"/>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fltVal val="0"/>
                                          </p:val>
                                        </p:tav>
                                        <p:tav tm="100000">
                                          <p:val>
                                            <p:strVal val="#ppt_w"/>
                                          </p:val>
                                        </p:tav>
                                      </p:tavLst>
                                    </p:anim>
                                    <p:anim calcmode="lin" valueType="num">
                                      <p:cBhvr>
                                        <p:cTn id="74" dur="1000" fill="hold"/>
                                        <p:tgtEl>
                                          <p:spTgt spid="15"/>
                                        </p:tgtEl>
                                        <p:attrNameLst>
                                          <p:attrName>ppt_h</p:attrName>
                                        </p:attrNameLst>
                                      </p:cBhvr>
                                      <p:tavLst>
                                        <p:tav tm="0">
                                          <p:val>
                                            <p:fltVal val="0"/>
                                          </p:val>
                                        </p:tav>
                                        <p:tav tm="100000">
                                          <p:val>
                                            <p:strVal val="#ppt_h"/>
                                          </p:val>
                                        </p:tav>
                                      </p:tavLst>
                                    </p:anim>
                                    <p:anim calcmode="lin" valueType="num">
                                      <p:cBhvr>
                                        <p:cTn id="75" dur="1000" fill="hold"/>
                                        <p:tgtEl>
                                          <p:spTgt spid="15"/>
                                        </p:tgtEl>
                                        <p:attrNameLst>
                                          <p:attrName>style.rotation</p:attrName>
                                        </p:attrNameLst>
                                      </p:cBhvr>
                                      <p:tavLst>
                                        <p:tav tm="0">
                                          <p:val>
                                            <p:fltVal val="90"/>
                                          </p:val>
                                        </p:tav>
                                        <p:tav tm="100000">
                                          <p:val>
                                            <p:fltVal val="0"/>
                                          </p:val>
                                        </p:tav>
                                      </p:tavLst>
                                    </p:anim>
                                    <p:animEffect transition="in" filter="fade">
                                      <p:cBhvr>
                                        <p:cTn id="76" dur="1000"/>
                                        <p:tgtEl>
                                          <p:spTgt spid="15"/>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1000" fill="hold"/>
                                        <p:tgtEl>
                                          <p:spTgt spid="16"/>
                                        </p:tgtEl>
                                        <p:attrNameLst>
                                          <p:attrName>ppt_w</p:attrName>
                                        </p:attrNameLst>
                                      </p:cBhvr>
                                      <p:tavLst>
                                        <p:tav tm="0">
                                          <p:val>
                                            <p:fltVal val="0"/>
                                          </p:val>
                                        </p:tav>
                                        <p:tav tm="100000">
                                          <p:val>
                                            <p:strVal val="#ppt_w"/>
                                          </p:val>
                                        </p:tav>
                                      </p:tavLst>
                                    </p:anim>
                                    <p:anim calcmode="lin" valueType="num">
                                      <p:cBhvr>
                                        <p:cTn id="80" dur="1000" fill="hold"/>
                                        <p:tgtEl>
                                          <p:spTgt spid="16"/>
                                        </p:tgtEl>
                                        <p:attrNameLst>
                                          <p:attrName>ppt_h</p:attrName>
                                        </p:attrNameLst>
                                      </p:cBhvr>
                                      <p:tavLst>
                                        <p:tav tm="0">
                                          <p:val>
                                            <p:fltVal val="0"/>
                                          </p:val>
                                        </p:tav>
                                        <p:tav tm="100000">
                                          <p:val>
                                            <p:strVal val="#ppt_h"/>
                                          </p:val>
                                        </p:tav>
                                      </p:tavLst>
                                    </p:anim>
                                    <p:anim calcmode="lin" valueType="num">
                                      <p:cBhvr>
                                        <p:cTn id="81" dur="1000" fill="hold"/>
                                        <p:tgtEl>
                                          <p:spTgt spid="16"/>
                                        </p:tgtEl>
                                        <p:attrNameLst>
                                          <p:attrName>style.rotation</p:attrName>
                                        </p:attrNameLst>
                                      </p:cBhvr>
                                      <p:tavLst>
                                        <p:tav tm="0">
                                          <p:val>
                                            <p:fltVal val="90"/>
                                          </p:val>
                                        </p:tav>
                                        <p:tav tm="100000">
                                          <p:val>
                                            <p:fltVal val="0"/>
                                          </p:val>
                                        </p:tav>
                                      </p:tavLst>
                                    </p:anim>
                                    <p:animEffect transition="in" filter="fade">
                                      <p:cBhvr>
                                        <p:cTn id="82" dur="1000"/>
                                        <p:tgtEl>
                                          <p:spTgt spid="16"/>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1000" fill="hold"/>
                                        <p:tgtEl>
                                          <p:spTgt spid="17"/>
                                        </p:tgtEl>
                                        <p:attrNameLst>
                                          <p:attrName>ppt_w</p:attrName>
                                        </p:attrNameLst>
                                      </p:cBhvr>
                                      <p:tavLst>
                                        <p:tav tm="0">
                                          <p:val>
                                            <p:fltVal val="0"/>
                                          </p:val>
                                        </p:tav>
                                        <p:tav tm="100000">
                                          <p:val>
                                            <p:strVal val="#ppt_w"/>
                                          </p:val>
                                        </p:tav>
                                      </p:tavLst>
                                    </p:anim>
                                    <p:anim calcmode="lin" valueType="num">
                                      <p:cBhvr>
                                        <p:cTn id="86" dur="1000" fill="hold"/>
                                        <p:tgtEl>
                                          <p:spTgt spid="17"/>
                                        </p:tgtEl>
                                        <p:attrNameLst>
                                          <p:attrName>ppt_h</p:attrName>
                                        </p:attrNameLst>
                                      </p:cBhvr>
                                      <p:tavLst>
                                        <p:tav tm="0">
                                          <p:val>
                                            <p:fltVal val="0"/>
                                          </p:val>
                                        </p:tav>
                                        <p:tav tm="100000">
                                          <p:val>
                                            <p:strVal val="#ppt_h"/>
                                          </p:val>
                                        </p:tav>
                                      </p:tavLst>
                                    </p:anim>
                                    <p:anim calcmode="lin" valueType="num">
                                      <p:cBhvr>
                                        <p:cTn id="87" dur="1000" fill="hold"/>
                                        <p:tgtEl>
                                          <p:spTgt spid="17"/>
                                        </p:tgtEl>
                                        <p:attrNameLst>
                                          <p:attrName>style.rotation</p:attrName>
                                        </p:attrNameLst>
                                      </p:cBhvr>
                                      <p:tavLst>
                                        <p:tav tm="0">
                                          <p:val>
                                            <p:fltVal val="90"/>
                                          </p:val>
                                        </p:tav>
                                        <p:tav tm="100000">
                                          <p:val>
                                            <p:fltVal val="0"/>
                                          </p:val>
                                        </p:tav>
                                      </p:tavLst>
                                    </p:anim>
                                    <p:animEffect transition="in" filter="fade">
                                      <p:cBhvr>
                                        <p:cTn id="8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1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39552" y="188640"/>
            <a:ext cx="835292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smtClean="0">
                <a:solidFill>
                  <a:schemeClr val="tx1"/>
                </a:solidFill>
              </a:rPr>
              <a:t>IMPUESTO NACIONAL AL CONSUMO </a:t>
            </a:r>
            <a:endParaRPr lang="es-CO" sz="3200" b="1" dirty="0">
              <a:solidFill>
                <a:schemeClr val="tx1"/>
              </a:solidFill>
            </a:endParaRPr>
          </a:p>
        </p:txBody>
      </p:sp>
      <p:sp>
        <p:nvSpPr>
          <p:cNvPr id="4" name="Rectángulo 3"/>
          <p:cNvSpPr/>
          <p:nvPr/>
        </p:nvSpPr>
        <p:spPr>
          <a:xfrm>
            <a:off x="2195736" y="1866528"/>
            <a:ext cx="4608512" cy="914400"/>
          </a:xfrm>
          <a:prstGeom prst="rect">
            <a:avLst/>
          </a:prstGeom>
          <a:solidFill>
            <a:schemeClr val="bg1"/>
          </a:solidFill>
          <a:ln>
            <a:noFill/>
          </a:ln>
          <a:effectLst>
            <a:glow rad="139700">
              <a:schemeClr val="accent5">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smtClean="0">
                <a:solidFill>
                  <a:schemeClr val="tx1"/>
                </a:solidFill>
                <a:latin typeface="Arial" pitchFamily="34" charset="0"/>
                <a:cs typeface="Arial" pitchFamily="34" charset="0"/>
              </a:rPr>
              <a:t>Régimen simplificado  del impuesto nacional al consumo de bares y restaurantes.</a:t>
            </a:r>
            <a:endParaRPr lang="es-CO" sz="2000" dirty="0">
              <a:solidFill>
                <a:schemeClr val="tx1"/>
              </a:solidFill>
              <a:latin typeface="Arial" pitchFamily="34" charset="0"/>
              <a:cs typeface="Arial" pitchFamily="34" charset="0"/>
            </a:endParaRPr>
          </a:p>
        </p:txBody>
      </p:sp>
      <p:sp>
        <p:nvSpPr>
          <p:cNvPr id="5" name="Rectángulo 4"/>
          <p:cNvSpPr/>
          <p:nvPr/>
        </p:nvSpPr>
        <p:spPr>
          <a:xfrm>
            <a:off x="1403648" y="4149080"/>
            <a:ext cx="6552728" cy="1152128"/>
          </a:xfrm>
          <a:prstGeom prst="rect">
            <a:avLst/>
          </a:prstGeom>
          <a:ln/>
          <a:scene3d>
            <a:camera prst="orthographicFront"/>
            <a:lightRig rig="threePt" dir="t"/>
          </a:scene3d>
          <a:sp3d>
            <a:bevelT prst="slope"/>
          </a:sp3d>
        </p:spPr>
        <p:style>
          <a:lnRef idx="2">
            <a:schemeClr val="accent3"/>
          </a:lnRef>
          <a:fillRef idx="1">
            <a:schemeClr val="lt1"/>
          </a:fillRef>
          <a:effectRef idx="0">
            <a:schemeClr val="accent3"/>
          </a:effectRef>
          <a:fontRef idx="minor">
            <a:schemeClr val="dk1"/>
          </a:fontRef>
        </p:style>
        <p:txBody>
          <a:bodyPr rtlCol="0" anchor="ctr"/>
          <a:lstStyle/>
          <a:p>
            <a:pPr algn="just"/>
            <a:r>
              <a:rPr lang="es-CO" sz="2400" dirty="0" smtClean="0">
                <a:solidFill>
                  <a:schemeClr val="tx1"/>
                </a:solidFill>
              </a:rPr>
              <a:t>Pertenecen únicamente las personas naturales que en el año anterior hubieren obtenido ingresos brutos inferiores a 4.000 UVT</a:t>
            </a:r>
            <a:endParaRPr lang="es-CO" sz="2400" dirty="0">
              <a:solidFill>
                <a:schemeClr val="tx1"/>
              </a:solidFill>
            </a:endParaRPr>
          </a:p>
        </p:txBody>
      </p:sp>
      <p:sp>
        <p:nvSpPr>
          <p:cNvPr id="6" name="Flecha abajo 5"/>
          <p:cNvSpPr/>
          <p:nvPr/>
        </p:nvSpPr>
        <p:spPr>
          <a:xfrm>
            <a:off x="4375400" y="2924944"/>
            <a:ext cx="484632" cy="978408"/>
          </a:xfrm>
          <a:prstGeom prst="downArrow">
            <a:avLst/>
          </a:prstGeom>
          <a:ln>
            <a:solidFill>
              <a:schemeClr val="bg1"/>
            </a:solid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n>
                <a:solidFill>
                  <a:schemeClr val="bg1"/>
                </a:solidFill>
              </a:ln>
            </a:endParaRPr>
          </a:p>
        </p:txBody>
      </p:sp>
    </p:spTree>
    <p:extLst>
      <p:ext uri="{BB962C8B-B14F-4D97-AF65-F5344CB8AC3E}">
        <p14:creationId xmlns:p14="http://schemas.microsoft.com/office/powerpoint/2010/main" val="401576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ceso alternativo 4"/>
          <p:cNvSpPr/>
          <p:nvPr/>
        </p:nvSpPr>
        <p:spPr>
          <a:xfrm>
            <a:off x="611560" y="3584404"/>
            <a:ext cx="3744416" cy="2148852"/>
          </a:xfrm>
          <a:prstGeom prst="flowChartAlternateProcess">
            <a:avLst/>
          </a:prstGeom>
          <a:solidFill>
            <a:schemeClr val="accent3">
              <a:lumMod val="60000"/>
              <a:lumOff val="40000"/>
            </a:schemeClr>
          </a:soli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dirty="0" smtClean="0">
                <a:solidFill>
                  <a:srgbClr val="000000"/>
                </a:solidFill>
              </a:rPr>
              <a:t>850-1 Devolución del IVA por adquisiciones de Tarjetas de Crédito, débito o banca móvil</a:t>
            </a:r>
            <a:endParaRPr lang="es-CO" sz="2800" dirty="0">
              <a:solidFill>
                <a:srgbClr val="000000"/>
              </a:solidFill>
            </a:endParaRPr>
          </a:p>
        </p:txBody>
      </p:sp>
      <p:sp>
        <p:nvSpPr>
          <p:cNvPr id="7" name="Proceso alternativo 6"/>
          <p:cNvSpPr/>
          <p:nvPr/>
        </p:nvSpPr>
        <p:spPr>
          <a:xfrm>
            <a:off x="1979712" y="548680"/>
            <a:ext cx="5400600" cy="792088"/>
          </a:xfrm>
          <a:prstGeom prst="flowChartAlternateProcess">
            <a:avLst/>
          </a:prstGeom>
          <a:solidFill>
            <a:srgbClr val="CCECFF"/>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dirty="0" smtClean="0">
                <a:solidFill>
                  <a:srgbClr val="000000"/>
                </a:solidFill>
              </a:rPr>
              <a:t>DEROGATORIAS </a:t>
            </a:r>
            <a:endParaRPr lang="es-CO" dirty="0">
              <a:solidFill>
                <a:prstClr val="white"/>
              </a:solidFill>
            </a:endParaRPr>
          </a:p>
        </p:txBody>
      </p:sp>
      <p:sp>
        <p:nvSpPr>
          <p:cNvPr id="8" name="Proceso alternativo 7"/>
          <p:cNvSpPr/>
          <p:nvPr/>
        </p:nvSpPr>
        <p:spPr>
          <a:xfrm>
            <a:off x="5148064" y="3573016"/>
            <a:ext cx="3744416" cy="2148852"/>
          </a:xfrm>
          <a:prstGeom prst="flowChartAlternateProcess">
            <a:avLst/>
          </a:prstGeom>
          <a:solidFill>
            <a:schemeClr val="accent3">
              <a:lumMod val="60000"/>
              <a:lumOff val="40000"/>
            </a:schemeClr>
          </a:solidFill>
          <a:ln>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dirty="0" smtClean="0">
                <a:solidFill>
                  <a:srgbClr val="000000"/>
                </a:solidFill>
              </a:rPr>
              <a:t>498-1 IVA descontable en la adquisición de bienes de capital</a:t>
            </a:r>
            <a:endParaRPr lang="es-CO" sz="2800" dirty="0">
              <a:solidFill>
                <a:srgbClr val="000000"/>
              </a:solidFill>
            </a:endParaRPr>
          </a:p>
        </p:txBody>
      </p:sp>
      <p:cxnSp>
        <p:nvCxnSpPr>
          <p:cNvPr id="4" name="Conector recto de flecha 3"/>
          <p:cNvCxnSpPr>
            <a:stCxn id="7" idx="2"/>
            <a:endCxn id="5" idx="0"/>
          </p:cNvCxnSpPr>
          <p:nvPr/>
        </p:nvCxnSpPr>
        <p:spPr>
          <a:xfrm flipH="1">
            <a:off x="2483768" y="1340768"/>
            <a:ext cx="2196244" cy="224363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9" name="Conector recto de flecha 8"/>
          <p:cNvCxnSpPr>
            <a:stCxn id="7" idx="2"/>
            <a:endCxn id="8" idx="0"/>
          </p:cNvCxnSpPr>
          <p:nvPr/>
        </p:nvCxnSpPr>
        <p:spPr>
          <a:xfrm>
            <a:off x="4680012" y="1340768"/>
            <a:ext cx="2340260" cy="223224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463414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15616" y="3068960"/>
            <a:ext cx="6984776"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6600" b="1" dirty="0" smtClean="0">
                <a:solidFill>
                  <a:schemeClr val="tx1"/>
                </a:solidFill>
              </a:rPr>
              <a:t>Muchas Gracias</a:t>
            </a:r>
            <a:endParaRPr lang="es-CO" sz="6600" b="1" dirty="0">
              <a:solidFill>
                <a:schemeClr val="tx1"/>
              </a:solidFill>
            </a:endParaRPr>
          </a:p>
        </p:txBody>
      </p:sp>
    </p:spTree>
    <p:extLst>
      <p:ext uri="{BB962C8B-B14F-4D97-AF65-F5344CB8AC3E}">
        <p14:creationId xmlns:p14="http://schemas.microsoft.com/office/powerpoint/2010/main" val="3654863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hlinkClick r:id="rId2" action="ppaction://hlinksldjump"/>
          </p:cNvPr>
          <p:cNvSpPr/>
          <p:nvPr/>
        </p:nvSpPr>
        <p:spPr>
          <a:xfrm>
            <a:off x="1115616" y="404664"/>
            <a:ext cx="6984776"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i="1" dirty="0" smtClean="0">
                <a:solidFill>
                  <a:schemeClr val="tx1"/>
                </a:solidFill>
              </a:rPr>
              <a:t>El </a:t>
            </a:r>
            <a:r>
              <a:rPr lang="es-CO" sz="2400" i="1" dirty="0">
                <a:solidFill>
                  <a:schemeClr val="tx1"/>
                </a:solidFill>
              </a:rPr>
              <a:t>valor del descuento en ningún caso podrá exceder el monto del impuesto sobre la </a:t>
            </a:r>
            <a:r>
              <a:rPr lang="es-CO" sz="2400" i="1" dirty="0" smtClean="0">
                <a:solidFill>
                  <a:schemeClr val="tx1"/>
                </a:solidFill>
              </a:rPr>
              <a:t>renta </a:t>
            </a:r>
            <a:r>
              <a:rPr lang="es-CO" sz="2400" i="1" dirty="0">
                <a:solidFill>
                  <a:schemeClr val="tx1"/>
                </a:solidFill>
              </a:rPr>
              <a:t>para </a:t>
            </a:r>
            <a:r>
              <a:rPr lang="es-CO" sz="2400" i="1" dirty="0" smtClean="0">
                <a:solidFill>
                  <a:schemeClr val="tx1"/>
                </a:solidFill>
              </a:rPr>
              <a:t>la </a:t>
            </a:r>
            <a:r>
              <a:rPr lang="es-CO" sz="2400" i="1" dirty="0">
                <a:solidFill>
                  <a:schemeClr val="tx1"/>
                </a:solidFill>
              </a:rPr>
              <a:t>equidad -CREE y su sobretasa, de ser el caso, que deba pagar el contribuyente e Colombia por esas mismas </a:t>
            </a:r>
            <a:r>
              <a:rPr lang="es-CO" sz="2400" i="1" dirty="0" smtClean="0">
                <a:solidFill>
                  <a:schemeClr val="tx1"/>
                </a:solidFill>
              </a:rPr>
              <a:t>rentas.</a:t>
            </a:r>
          </a:p>
        </p:txBody>
      </p:sp>
      <p:sp>
        <p:nvSpPr>
          <p:cNvPr id="5" name="Rectángulo 2">
            <a:hlinkClick r:id="rId3" action="ppaction://hlinksldjump"/>
          </p:cNvPr>
          <p:cNvSpPr/>
          <p:nvPr/>
        </p:nvSpPr>
        <p:spPr>
          <a:xfrm>
            <a:off x="971600" y="2739692"/>
            <a:ext cx="7560840" cy="3785652"/>
          </a:xfrm>
          <a:prstGeom prst="rect">
            <a:avLst/>
          </a:prstGeom>
        </p:spPr>
        <p:txBody>
          <a:bodyPr wrap="square">
            <a:spAutoFit/>
          </a:bodyPr>
          <a:lstStyle/>
          <a:p>
            <a:r>
              <a:rPr lang="es-CO" sz="2400" b="1" i="1" dirty="0" smtClean="0">
                <a:latin typeface="Arial" panose="020B0604020202020204" pitchFamily="34" charset="0"/>
                <a:cs typeface="Arial" panose="020B0604020202020204" pitchFamily="34" charset="0"/>
              </a:rPr>
              <a:t>Parágrafo </a:t>
            </a:r>
            <a:r>
              <a:rPr lang="es-CO" sz="2400" b="1" dirty="0">
                <a:latin typeface="Arial" panose="020B0604020202020204" pitchFamily="34" charset="0"/>
                <a:cs typeface="Arial" panose="020B0604020202020204" pitchFamily="34" charset="0"/>
              </a:rPr>
              <a:t>2. </a:t>
            </a:r>
            <a:r>
              <a:rPr lang="es-CO" sz="2400" i="1" dirty="0">
                <a:latin typeface="Arial" panose="020B0604020202020204" pitchFamily="34" charset="0"/>
                <a:cs typeface="Arial" panose="020B0604020202020204" pitchFamily="34" charset="0"/>
              </a:rPr>
              <a:t>El monto del impuesto sobre la renta para la equidad -CREE, </a:t>
            </a:r>
            <a:r>
              <a:rPr lang="es-CO" sz="2400" dirty="0">
                <a:latin typeface="Arial" panose="020B0604020202020204" pitchFamily="34" charset="0"/>
                <a:cs typeface="Arial" panose="020B0604020202020204" pitchFamily="34" charset="0"/>
              </a:rPr>
              <a:t>y </a:t>
            </a:r>
            <a:r>
              <a:rPr lang="es-CO" sz="2400" i="1" dirty="0">
                <a:latin typeface="Arial" panose="020B0604020202020204" pitchFamily="34" charset="0"/>
                <a:cs typeface="Arial" panose="020B0604020202020204" pitchFamily="34" charset="0"/>
              </a:rPr>
              <a:t>su sobretasa, después de restar el descuento por impuestos pagados en el exterior de que aquí se trata, no podrá ser inferior al setenta </a:t>
            </a:r>
            <a:r>
              <a:rPr lang="es-CO" sz="2400" dirty="0">
                <a:latin typeface="Arial" panose="020B0604020202020204" pitchFamily="34" charset="0"/>
                <a:cs typeface="Arial" panose="020B0604020202020204" pitchFamily="34" charset="0"/>
              </a:rPr>
              <a:t>y </a:t>
            </a:r>
            <a:r>
              <a:rPr lang="es-CO" sz="2400" i="1" dirty="0">
                <a:latin typeface="Arial" panose="020B0604020202020204" pitchFamily="34" charset="0"/>
                <a:cs typeface="Arial" panose="020B0604020202020204" pitchFamily="34" charset="0"/>
              </a:rPr>
              <a:t>cinco por ciento </a:t>
            </a:r>
            <a:r>
              <a:rPr lang="es-CO" sz="2400" dirty="0">
                <a:latin typeface="Arial" panose="020B0604020202020204" pitchFamily="34" charset="0"/>
                <a:cs typeface="Arial" panose="020B0604020202020204" pitchFamily="34" charset="0"/>
              </a:rPr>
              <a:t>75% </a:t>
            </a:r>
            <a:r>
              <a:rPr lang="es-CO" sz="2400" i="1" dirty="0">
                <a:latin typeface="Arial" panose="020B0604020202020204" pitchFamily="34" charset="0"/>
                <a:cs typeface="Arial" panose="020B0604020202020204" pitchFamily="34" charset="0"/>
              </a:rPr>
              <a:t>del importe del impuesto </a:t>
            </a:r>
            <a:r>
              <a:rPr lang="es-CO" sz="2400" dirty="0">
                <a:latin typeface="Arial" panose="020B0604020202020204" pitchFamily="34" charset="0"/>
                <a:cs typeface="Arial" panose="020B0604020202020204" pitchFamily="34" charset="0"/>
              </a:rPr>
              <a:t>y </a:t>
            </a:r>
            <a:r>
              <a:rPr lang="es-CO" sz="2400" i="1" dirty="0">
                <a:latin typeface="Arial" panose="020B0604020202020204" pitchFamily="34" charset="0"/>
                <a:cs typeface="Arial" panose="020B0604020202020204" pitchFamily="34" charset="0"/>
              </a:rPr>
              <a:t>su sobretasa liquidado sobre la base presuntiva del tres por ciento </a:t>
            </a:r>
            <a:r>
              <a:rPr lang="es-CO" sz="2400" dirty="0">
                <a:latin typeface="Arial" panose="020B0604020202020204" pitchFamily="34" charset="0"/>
                <a:cs typeface="Arial" panose="020B0604020202020204" pitchFamily="34" charset="0"/>
              </a:rPr>
              <a:t>(3%) </a:t>
            </a:r>
            <a:r>
              <a:rPr lang="es-CO" sz="2400" i="1" dirty="0">
                <a:latin typeface="Arial" panose="020B0604020202020204" pitchFamily="34" charset="0"/>
                <a:cs typeface="Arial" panose="020B0604020202020204" pitchFamily="34" charset="0"/>
              </a:rPr>
              <a:t>del patrimonio líquido del contribuyente en el último día del año inmediatamente anterior, </a:t>
            </a:r>
            <a:r>
              <a:rPr lang="es-CO" sz="2400" dirty="0">
                <a:latin typeface="Arial" panose="020B0604020202020204" pitchFamily="34" charset="0"/>
                <a:cs typeface="Arial" panose="020B0604020202020204" pitchFamily="34" charset="0"/>
              </a:rPr>
              <a:t>a </a:t>
            </a:r>
            <a:r>
              <a:rPr lang="es-CO" sz="2400" i="1" dirty="0">
                <a:latin typeface="Arial" panose="020B0604020202020204" pitchFamily="34" charset="0"/>
                <a:cs typeface="Arial" panose="020B0604020202020204" pitchFamily="34" charset="0"/>
              </a:rPr>
              <a:t>que se refiere el inciso 2 del artículo </a:t>
            </a:r>
            <a:r>
              <a:rPr lang="es-CO" sz="2400" dirty="0">
                <a:latin typeface="Arial" panose="020B0604020202020204" pitchFamily="34" charset="0"/>
                <a:cs typeface="Arial" panose="020B0604020202020204" pitchFamily="34" charset="0"/>
              </a:rPr>
              <a:t>22 </a:t>
            </a:r>
            <a:r>
              <a:rPr lang="es-CO" sz="2400" i="1" dirty="0">
                <a:latin typeface="Arial" panose="020B0604020202020204" pitchFamily="34" charset="0"/>
                <a:cs typeface="Arial" panose="020B0604020202020204" pitchFamily="34" charset="0"/>
              </a:rPr>
              <a:t>de la presente ley. </a:t>
            </a:r>
            <a:r>
              <a:rPr lang="es-CO" sz="2400" dirty="0">
                <a:latin typeface="Arial" panose="020B0604020202020204" pitchFamily="34" charset="0"/>
                <a:cs typeface="Arial" panose="020B0604020202020204" pitchFamily="34" charset="0"/>
              </a:rPr>
              <a:t>11 </a:t>
            </a:r>
          </a:p>
        </p:txBody>
      </p:sp>
    </p:spTree>
    <p:extLst>
      <p:ext uri="{BB962C8B-B14F-4D97-AF65-F5344CB8AC3E}">
        <p14:creationId xmlns:p14="http://schemas.microsoft.com/office/powerpoint/2010/main" val="4058975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hlinkClick r:id="rId2" action="ppaction://hlinksldjump"/>
          </p:cNvPr>
          <p:cNvSpPr/>
          <p:nvPr/>
        </p:nvSpPr>
        <p:spPr>
          <a:xfrm>
            <a:off x="624107" y="1234495"/>
            <a:ext cx="3803877" cy="3477875"/>
          </a:xfrm>
          <a:prstGeom prst="rect">
            <a:avLst/>
          </a:prstGeom>
          <a:ln>
            <a:solidFill>
              <a:schemeClr val="tx1"/>
            </a:solidFill>
          </a:ln>
        </p:spPr>
        <p:txBody>
          <a:bodyPr wrap="square">
            <a:spAutoFit/>
          </a:bodyPr>
          <a:lstStyle/>
          <a:p>
            <a:pPr algn="just"/>
            <a:endParaRPr lang="es-CO" sz="2000" dirty="0">
              <a:latin typeface="Arial" pitchFamily="34" charset="0"/>
              <a:cs typeface="Arial" pitchFamily="34" charset="0"/>
            </a:endParaRPr>
          </a:p>
          <a:p>
            <a:pPr algn="just"/>
            <a:r>
              <a:rPr lang="es-CO" sz="2000" b="1" i="1" dirty="0" smtClean="0">
                <a:latin typeface="Arial" pitchFamily="34" charset="0"/>
                <a:cs typeface="Arial" pitchFamily="34" charset="0"/>
              </a:rPr>
              <a:t>"Artículo</a:t>
            </a:r>
            <a:r>
              <a:rPr lang="es-CO" sz="2000" i="1" dirty="0" smtClean="0">
                <a:latin typeface="Arial" pitchFamily="34" charset="0"/>
                <a:cs typeface="Arial" pitchFamily="34" charset="0"/>
              </a:rPr>
              <a:t> </a:t>
            </a:r>
            <a:r>
              <a:rPr lang="es-CO" sz="2000" b="1" i="1" dirty="0" smtClean="0">
                <a:latin typeface="Arial" pitchFamily="34" charset="0"/>
                <a:cs typeface="Arial" pitchFamily="34" charset="0"/>
              </a:rPr>
              <a:t>3</a:t>
            </a:r>
            <a:r>
              <a:rPr lang="es-CO" sz="2000" i="1" dirty="0" smtClean="0">
                <a:latin typeface="Arial" pitchFamily="34" charset="0"/>
                <a:cs typeface="Arial" pitchFamily="34" charset="0"/>
              </a:rPr>
              <a:t> </a:t>
            </a:r>
            <a:r>
              <a:rPr lang="es-CO" sz="2000" b="1" dirty="0">
                <a:latin typeface="Arial" pitchFamily="34" charset="0"/>
                <a:cs typeface="Arial" pitchFamily="34" charset="0"/>
              </a:rPr>
              <a:t>Adiciónese el Artículo </a:t>
            </a:r>
            <a:r>
              <a:rPr lang="es-CO" sz="2000" b="1" dirty="0" smtClean="0">
                <a:latin typeface="Arial" pitchFamily="34" charset="0"/>
                <a:cs typeface="Arial" pitchFamily="34" charset="0"/>
              </a:rPr>
              <a:t>294-2 </a:t>
            </a:r>
            <a:r>
              <a:rPr lang="es-CO" sz="2000" b="1" dirty="0">
                <a:latin typeface="Arial" pitchFamily="34" charset="0"/>
                <a:cs typeface="Arial" pitchFamily="34" charset="0"/>
              </a:rPr>
              <a:t>al Estatuto Tributario el cual quedará así: </a:t>
            </a:r>
          </a:p>
          <a:p>
            <a:pPr algn="just"/>
            <a:r>
              <a:rPr lang="es-CO" sz="2000" i="1" dirty="0" smtClean="0">
                <a:latin typeface="Arial" pitchFamily="34" charset="0"/>
                <a:cs typeface="Arial" pitchFamily="34" charset="0"/>
              </a:rPr>
              <a:t> </a:t>
            </a:r>
          </a:p>
          <a:p>
            <a:pPr algn="just"/>
            <a:r>
              <a:rPr lang="es-CO" sz="2000" i="1" dirty="0" smtClean="0">
                <a:latin typeface="Arial" pitchFamily="34" charset="0"/>
                <a:cs typeface="Arial" pitchFamily="34" charset="0"/>
              </a:rPr>
              <a:t>Hecho </a:t>
            </a:r>
            <a:r>
              <a:rPr lang="es-CO" sz="2000" i="1" dirty="0">
                <a:latin typeface="Arial" pitchFamily="34" charset="0"/>
                <a:cs typeface="Arial" pitchFamily="34" charset="0"/>
              </a:rPr>
              <a:t>generador. El Impuesto </a:t>
            </a:r>
            <a:r>
              <a:rPr lang="es-CO" sz="2000" dirty="0">
                <a:latin typeface="Arial" pitchFamily="34" charset="0"/>
                <a:cs typeface="Arial" pitchFamily="34" charset="0"/>
              </a:rPr>
              <a:t>a </a:t>
            </a:r>
            <a:r>
              <a:rPr lang="es-CO" sz="2000" i="1" dirty="0">
                <a:latin typeface="Arial" pitchFamily="34" charset="0"/>
                <a:cs typeface="Arial" pitchFamily="34" charset="0"/>
              </a:rPr>
              <a:t>la Riqueza </a:t>
            </a:r>
            <a:r>
              <a:rPr lang="es-CO" sz="2000" dirty="0">
                <a:latin typeface="Arial" pitchFamily="34" charset="0"/>
                <a:cs typeface="Arial" pitchFamily="34" charset="0"/>
              </a:rPr>
              <a:t>se </a:t>
            </a:r>
            <a:r>
              <a:rPr lang="es-CO" sz="2000" i="1" dirty="0">
                <a:latin typeface="Arial" pitchFamily="34" charset="0"/>
                <a:cs typeface="Arial" pitchFamily="34" charset="0"/>
              </a:rPr>
              <a:t>genera por la posesión de la misma al </a:t>
            </a:r>
            <a:r>
              <a:rPr lang="es-CO" sz="2000" dirty="0">
                <a:latin typeface="Arial" pitchFamily="34" charset="0"/>
                <a:cs typeface="Arial" pitchFamily="34" charset="0"/>
              </a:rPr>
              <a:t>1° </a:t>
            </a:r>
            <a:r>
              <a:rPr lang="es-CO" sz="2000" i="1" dirty="0">
                <a:latin typeface="Arial" pitchFamily="34" charset="0"/>
                <a:cs typeface="Arial" pitchFamily="34" charset="0"/>
              </a:rPr>
              <a:t>de enero del año 2015, cuyo valor sea igualo superior </a:t>
            </a:r>
            <a:r>
              <a:rPr lang="es-CO" sz="2000" dirty="0">
                <a:latin typeface="Arial" pitchFamily="34" charset="0"/>
                <a:cs typeface="Arial" pitchFamily="34" charset="0"/>
              </a:rPr>
              <a:t>a </a:t>
            </a:r>
            <a:r>
              <a:rPr lang="es-CO" sz="2000" i="1" dirty="0">
                <a:latin typeface="Arial" pitchFamily="34" charset="0"/>
                <a:cs typeface="Arial" pitchFamily="34" charset="0"/>
              </a:rPr>
              <a:t>$1.000 millones de pesos. </a:t>
            </a:r>
            <a:endParaRPr lang="es-CO" sz="2000" dirty="0">
              <a:latin typeface="Arial" panose="020B0604020202020204" pitchFamily="34" charset="0"/>
              <a:cs typeface="Arial" panose="020B0604020202020204" pitchFamily="34" charset="0"/>
            </a:endParaRPr>
          </a:p>
        </p:txBody>
      </p:sp>
      <p:sp>
        <p:nvSpPr>
          <p:cNvPr id="6" name="Rectángulo 1"/>
          <p:cNvSpPr/>
          <p:nvPr/>
        </p:nvSpPr>
        <p:spPr>
          <a:xfrm>
            <a:off x="4716016" y="736243"/>
            <a:ext cx="4248472" cy="4708981"/>
          </a:xfrm>
          <a:prstGeom prst="rect">
            <a:avLst/>
          </a:prstGeom>
          <a:ln>
            <a:solidFill>
              <a:schemeClr val="tx1"/>
            </a:solidFill>
          </a:ln>
        </p:spPr>
        <p:txBody>
          <a:bodyPr wrap="square" anchor="t">
            <a:spAutoFit/>
          </a:bodyPr>
          <a:lstStyle/>
          <a:p>
            <a:r>
              <a:rPr lang="es-CO" sz="2000" b="1" dirty="0" smtClean="0">
                <a:latin typeface="Arial" pitchFamily="34" charset="0"/>
                <a:cs typeface="Arial" pitchFamily="34" charset="0"/>
              </a:rPr>
              <a:t>Artículo </a:t>
            </a:r>
            <a:r>
              <a:rPr lang="es-CO" sz="2000" b="1" dirty="0">
                <a:latin typeface="Arial" pitchFamily="34" charset="0"/>
                <a:cs typeface="Arial" pitchFamily="34" charset="0"/>
              </a:rPr>
              <a:t>6°, Adiciónese el Artículo 297-2 al Estatuto Tributario el cual quedará así: </a:t>
            </a:r>
          </a:p>
          <a:p>
            <a:r>
              <a:rPr lang="es-CO" sz="2000" i="1" dirty="0" smtClean="0">
                <a:latin typeface="Arial" pitchFamily="34" charset="0"/>
                <a:cs typeface="Arial" pitchFamily="34" charset="0"/>
              </a:rPr>
              <a:t>... </a:t>
            </a:r>
            <a:r>
              <a:rPr lang="es-CO" sz="2000" i="1" dirty="0">
                <a:latin typeface="Arial" pitchFamily="34" charset="0"/>
                <a:cs typeface="Arial" pitchFamily="34" charset="0"/>
              </a:rPr>
              <a:t>La obligación legal del impuesto </a:t>
            </a:r>
            <a:r>
              <a:rPr lang="es-CO" sz="2000" dirty="0">
                <a:latin typeface="Arial" pitchFamily="34" charset="0"/>
                <a:cs typeface="Arial" pitchFamily="34" charset="0"/>
              </a:rPr>
              <a:t>a </a:t>
            </a:r>
            <a:r>
              <a:rPr lang="es-CO" sz="2000" i="1" dirty="0">
                <a:latin typeface="Arial" pitchFamily="34" charset="0"/>
                <a:cs typeface="Arial" pitchFamily="34" charset="0"/>
              </a:rPr>
              <a:t>la riqueza se causa para los contribuyentes que sean personas jurídicas, </a:t>
            </a:r>
            <a:r>
              <a:rPr lang="es-CO" sz="2000" i="1" dirty="0" smtClean="0">
                <a:latin typeface="Arial" pitchFamily="34" charset="0"/>
                <a:cs typeface="Arial" pitchFamily="34" charset="0"/>
              </a:rPr>
              <a:t>el 1 </a:t>
            </a:r>
            <a:r>
              <a:rPr lang="es-CO" sz="2000" i="1" dirty="0">
                <a:latin typeface="Arial" pitchFamily="34" charset="0"/>
                <a:cs typeface="Arial" pitchFamily="34" charset="0"/>
              </a:rPr>
              <a:t>de enero de 2015, el </a:t>
            </a:r>
            <a:r>
              <a:rPr lang="es-CO" sz="2000" dirty="0">
                <a:latin typeface="Arial" pitchFamily="34" charset="0"/>
                <a:cs typeface="Arial" pitchFamily="34" charset="0"/>
              </a:rPr>
              <a:t>1 </a:t>
            </a:r>
            <a:r>
              <a:rPr lang="es-CO" sz="2000" i="1" dirty="0">
                <a:latin typeface="Arial" pitchFamily="34" charset="0"/>
                <a:cs typeface="Arial" pitchFamily="34" charset="0"/>
              </a:rPr>
              <a:t>de enero de 2016 </a:t>
            </a:r>
            <a:r>
              <a:rPr lang="es-CO" sz="2000" dirty="0">
                <a:latin typeface="Arial" pitchFamily="34" charset="0"/>
                <a:cs typeface="Arial" pitchFamily="34" charset="0"/>
              </a:rPr>
              <a:t>y </a:t>
            </a:r>
            <a:r>
              <a:rPr lang="es-CO" sz="2000" i="1" dirty="0">
                <a:latin typeface="Arial" pitchFamily="34" charset="0"/>
                <a:cs typeface="Arial" pitchFamily="34" charset="0"/>
              </a:rPr>
              <a:t>el1 de enero de 2017. </a:t>
            </a:r>
            <a:endParaRPr lang="es-CO" sz="2000" dirty="0">
              <a:latin typeface="Arial" pitchFamily="34" charset="0"/>
              <a:cs typeface="Arial" pitchFamily="34" charset="0"/>
            </a:endParaRPr>
          </a:p>
          <a:p>
            <a:r>
              <a:rPr lang="es-CO" sz="2000" i="1" dirty="0">
                <a:latin typeface="Arial" pitchFamily="34" charset="0"/>
                <a:cs typeface="Arial" pitchFamily="34" charset="0"/>
              </a:rPr>
              <a:t>Para los contribuyentes personas naturales, la obligación legal del impuesto </a:t>
            </a:r>
            <a:r>
              <a:rPr lang="es-CO" sz="2000" dirty="0">
                <a:latin typeface="Arial" pitchFamily="34" charset="0"/>
                <a:cs typeface="Arial" pitchFamily="34" charset="0"/>
              </a:rPr>
              <a:t>a </a:t>
            </a:r>
            <a:r>
              <a:rPr lang="es-CO" sz="2000" i="1" dirty="0">
                <a:latin typeface="Arial" pitchFamily="34" charset="0"/>
                <a:cs typeface="Arial" pitchFamily="34" charset="0"/>
              </a:rPr>
              <a:t>la riqueza se causa </a:t>
            </a:r>
            <a:r>
              <a:rPr lang="es-CO" sz="2000" i="1" dirty="0" smtClean="0">
                <a:latin typeface="Arial" pitchFamily="34" charset="0"/>
                <a:cs typeface="Arial" pitchFamily="34" charset="0"/>
              </a:rPr>
              <a:t>el 1 </a:t>
            </a:r>
            <a:r>
              <a:rPr lang="es-CO" sz="2000" i="1" dirty="0">
                <a:latin typeface="Arial" pitchFamily="34" charset="0"/>
                <a:cs typeface="Arial" pitchFamily="34" charset="0"/>
              </a:rPr>
              <a:t>de enero de 2015, </a:t>
            </a:r>
            <a:r>
              <a:rPr lang="es-CO" sz="2000" i="1" dirty="0" smtClean="0">
                <a:latin typeface="Arial" pitchFamily="34" charset="0"/>
                <a:cs typeface="Arial" pitchFamily="34" charset="0"/>
              </a:rPr>
              <a:t>el 1 </a:t>
            </a:r>
            <a:r>
              <a:rPr lang="es-CO" sz="2000" i="1" dirty="0">
                <a:latin typeface="Arial" pitchFamily="34" charset="0"/>
                <a:cs typeface="Arial" pitchFamily="34" charset="0"/>
              </a:rPr>
              <a:t>de enero de 2016, </a:t>
            </a:r>
            <a:r>
              <a:rPr lang="es-CO" sz="2000" i="1" dirty="0" smtClean="0">
                <a:latin typeface="Arial" pitchFamily="34" charset="0"/>
                <a:cs typeface="Arial" pitchFamily="34" charset="0"/>
              </a:rPr>
              <a:t>el 1 </a:t>
            </a:r>
            <a:r>
              <a:rPr lang="es-CO" sz="2000" i="1" dirty="0">
                <a:latin typeface="Arial" pitchFamily="34" charset="0"/>
                <a:cs typeface="Arial" pitchFamily="34" charset="0"/>
              </a:rPr>
              <a:t>de enero de 2017 </a:t>
            </a:r>
            <a:r>
              <a:rPr lang="es-CO" sz="2000" dirty="0">
                <a:latin typeface="Arial" pitchFamily="34" charset="0"/>
                <a:cs typeface="Arial" pitchFamily="34" charset="0"/>
              </a:rPr>
              <a:t>y </a:t>
            </a:r>
            <a:r>
              <a:rPr lang="es-CO" sz="2000" i="1" dirty="0" smtClean="0">
                <a:latin typeface="Arial" pitchFamily="34" charset="0"/>
                <a:cs typeface="Arial" pitchFamily="34" charset="0"/>
              </a:rPr>
              <a:t>el 1 </a:t>
            </a:r>
            <a:r>
              <a:rPr lang="es-CO" sz="2000" i="1" dirty="0">
                <a:latin typeface="Arial" pitchFamily="34" charset="0"/>
                <a:cs typeface="Arial" pitchFamily="34" charset="0"/>
              </a:rPr>
              <a:t>de enero de 2018. </a:t>
            </a:r>
            <a:endParaRPr lang="es-CO" sz="2000" dirty="0">
              <a:latin typeface="Arial" pitchFamily="34" charset="0"/>
              <a:cs typeface="Arial" pitchFamily="34" charset="0"/>
            </a:endParaRPr>
          </a:p>
        </p:txBody>
      </p:sp>
      <p:sp>
        <p:nvSpPr>
          <p:cNvPr id="3" name="2 Explosión 2">
            <a:hlinkClick r:id="rId3" action="ppaction://hlinksldjump"/>
          </p:cNvPr>
          <p:cNvSpPr/>
          <p:nvPr/>
        </p:nvSpPr>
        <p:spPr>
          <a:xfrm>
            <a:off x="3491880" y="5085184"/>
            <a:ext cx="360040" cy="21602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Conector">
            <a:hlinkClick r:id="rId4" action="ppaction://hlinksldjump"/>
          </p:cNvPr>
          <p:cNvSpPr/>
          <p:nvPr/>
        </p:nvSpPr>
        <p:spPr>
          <a:xfrm>
            <a:off x="5292080" y="5589240"/>
            <a:ext cx="144016" cy="144016"/>
          </a:xfrm>
          <a:prstGeom prst="flowChartConnector">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61113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hlinkClick r:id="rId2" action="ppaction://hlinksldjump"/>
          </p:cNvPr>
          <p:cNvSpPr/>
          <p:nvPr/>
        </p:nvSpPr>
        <p:spPr>
          <a:xfrm>
            <a:off x="624107" y="480729"/>
            <a:ext cx="8412389" cy="5324535"/>
          </a:xfrm>
          <a:prstGeom prst="rect">
            <a:avLst/>
          </a:prstGeom>
        </p:spPr>
        <p:txBody>
          <a:bodyPr wrap="square">
            <a:spAutoFit/>
          </a:bodyPr>
          <a:lstStyle/>
          <a:p>
            <a:pPr algn="just"/>
            <a:r>
              <a:rPr lang="es-CO" sz="2000" b="1" dirty="0" smtClean="0">
                <a:latin typeface="Arial" panose="020B0604020202020204" pitchFamily="34" charset="0"/>
                <a:ea typeface="Calibri" panose="020F0502020204030204" pitchFamily="34" charset="0"/>
                <a:cs typeface="Arial" panose="020B0604020202020204" pitchFamily="34" charset="0"/>
              </a:rPr>
              <a:t>Parágrafo </a:t>
            </a:r>
            <a:r>
              <a:rPr lang="es-CO" sz="2000" b="1" dirty="0">
                <a:latin typeface="Arial" panose="020B0604020202020204" pitchFamily="34" charset="0"/>
                <a:ea typeface="Calibri" panose="020F0502020204030204" pitchFamily="34" charset="0"/>
                <a:cs typeface="Arial" panose="020B0604020202020204" pitchFamily="34" charset="0"/>
              </a:rPr>
              <a:t>4.</a:t>
            </a:r>
            <a:r>
              <a:rPr lang="es-CO" sz="2000" dirty="0">
                <a:latin typeface="Arial" panose="020B0604020202020204" pitchFamily="34" charset="0"/>
                <a:ea typeface="Calibri" panose="020F0502020204030204" pitchFamily="34" charset="0"/>
                <a:cs typeface="Arial" panose="020B0604020202020204" pitchFamily="34" charset="0"/>
              </a:rPr>
              <a:t> En caso de que la base gravable del impuesto a la riqueza determinada en cualquiera de los años 2016,2017, y 2018, sea superior a aquella determinada en el año 2015, la base gravable para cualquiera de dichos años será la menor entre las base gravable determinada en el año 2015 incrementada  en el veinticinco por ciento (25%) de la inflación certificada por el Departamento Nacional de Estadísticas para el año inmediatamente anterior al declarado y la base gravable determinada en el año en que se </a:t>
            </a:r>
            <a:r>
              <a:rPr lang="es-CO" sz="2000" dirty="0" smtClean="0">
                <a:latin typeface="Arial" panose="020B0604020202020204" pitchFamily="34" charset="0"/>
                <a:ea typeface="Calibri" panose="020F0502020204030204" pitchFamily="34" charset="0"/>
                <a:cs typeface="Arial" panose="020B0604020202020204" pitchFamily="34" charset="0"/>
              </a:rPr>
              <a:t>declara.</a:t>
            </a:r>
          </a:p>
          <a:p>
            <a:pPr algn="just"/>
            <a:endParaRPr lang="es-CO" sz="2000" dirty="0">
              <a:latin typeface="Arial" panose="020B0604020202020204" pitchFamily="34" charset="0"/>
              <a:ea typeface="Calibri" panose="020F0502020204030204" pitchFamily="34" charset="0"/>
              <a:cs typeface="Arial" panose="020B0604020202020204" pitchFamily="34" charset="0"/>
            </a:endParaRPr>
          </a:p>
          <a:p>
            <a:pPr algn="just"/>
            <a:r>
              <a:rPr lang="es-CO" sz="2000" dirty="0" smtClean="0">
                <a:latin typeface="Arial" panose="020B0604020202020204" pitchFamily="34" charset="0"/>
                <a:ea typeface="Calibri" panose="020F0502020204030204" pitchFamily="34" charset="0"/>
                <a:cs typeface="Arial" panose="020B0604020202020204" pitchFamily="34" charset="0"/>
              </a:rPr>
              <a:t>Si </a:t>
            </a:r>
            <a:r>
              <a:rPr lang="es-CO" sz="2000" dirty="0">
                <a:latin typeface="Arial" panose="020B0604020202020204" pitchFamily="34" charset="0"/>
                <a:ea typeface="Calibri" panose="020F0502020204030204" pitchFamily="34" charset="0"/>
                <a:cs typeface="Arial" panose="020B0604020202020204" pitchFamily="34" charset="0"/>
              </a:rPr>
              <a:t>la base gravable del impuesto a la riqueza determinada en cualquiera de los años 2016, 2017, y 2018, es inferior a aquella determinada en el año 2015, la base gravable para cada uno de los años será la mayor entre la base gravable determinada en el año 2015 disminuida en el veinticinco por ciento (25%) de la inflación certificada por el Departamento Nacional de Estadísticas para el año inmediatamente anterior al declarado y la base gravable determinada en el año en que se declara.</a:t>
            </a:r>
            <a:endParaRPr lang="es-CO" sz="2000" dirty="0">
              <a:latin typeface="Arial" panose="020B0604020202020204" pitchFamily="34" charset="0"/>
              <a:cs typeface="Arial" panose="020B0604020202020204" pitchFamily="34" charset="0"/>
            </a:endParaRPr>
          </a:p>
        </p:txBody>
      </p:sp>
      <p:pic>
        <p:nvPicPr>
          <p:cNvPr id="4"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636912"/>
            <a:ext cx="342656" cy="34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0" y="5500453"/>
            <a:ext cx="288032" cy="30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24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ortar rectángulo de esquina diagonal 8"/>
          <p:cNvSpPr/>
          <p:nvPr/>
        </p:nvSpPr>
        <p:spPr>
          <a:xfrm>
            <a:off x="794627" y="2420888"/>
            <a:ext cx="2340260" cy="916465"/>
          </a:xfrm>
          <a:prstGeom prst="snip2Diag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smtClean="0">
                <a:solidFill>
                  <a:schemeClr val="tx1"/>
                </a:solidFill>
                <a:latin typeface="Arial" panose="020B0604020202020204" pitchFamily="34" charset="0"/>
                <a:cs typeface="Arial" panose="020B0604020202020204" pitchFamily="34" charset="0"/>
              </a:rPr>
              <a:t>1 de enero de 2015</a:t>
            </a:r>
            <a:endParaRPr lang="es-CO" sz="2000" dirty="0">
              <a:solidFill>
                <a:schemeClr val="tx1"/>
              </a:solidFill>
              <a:latin typeface="Arial" panose="020B0604020202020204" pitchFamily="34" charset="0"/>
              <a:cs typeface="Arial" panose="020B0604020202020204" pitchFamily="34" charset="0"/>
            </a:endParaRPr>
          </a:p>
        </p:txBody>
      </p:sp>
      <p:sp>
        <p:nvSpPr>
          <p:cNvPr id="15" name="Recortar rectángulo de esquina diagonal 8"/>
          <p:cNvSpPr/>
          <p:nvPr/>
        </p:nvSpPr>
        <p:spPr>
          <a:xfrm>
            <a:off x="2252789" y="3861048"/>
            <a:ext cx="2340260" cy="1008112"/>
          </a:xfrm>
          <a:prstGeom prst="snip2DiagRect">
            <a:avLst/>
          </a:prstGeom>
          <a:solidFill>
            <a:srgbClr val="99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smtClean="0">
                <a:solidFill>
                  <a:schemeClr val="tx1"/>
                </a:solidFill>
                <a:latin typeface="Arial" panose="020B0604020202020204" pitchFamily="34" charset="0"/>
                <a:cs typeface="Arial" panose="020B0604020202020204" pitchFamily="34" charset="0"/>
              </a:rPr>
              <a:t>1 de enero de 2016</a:t>
            </a:r>
            <a:endParaRPr lang="es-CO" sz="2000" dirty="0">
              <a:solidFill>
                <a:schemeClr val="tx1"/>
              </a:solidFill>
              <a:latin typeface="Arial" panose="020B0604020202020204" pitchFamily="34" charset="0"/>
              <a:cs typeface="Arial" panose="020B0604020202020204" pitchFamily="34" charset="0"/>
            </a:endParaRPr>
          </a:p>
        </p:txBody>
      </p:sp>
      <p:sp>
        <p:nvSpPr>
          <p:cNvPr id="17" name="Recortar rectángulo de esquina diagonal 8"/>
          <p:cNvSpPr/>
          <p:nvPr/>
        </p:nvSpPr>
        <p:spPr>
          <a:xfrm>
            <a:off x="4608004" y="5229200"/>
            <a:ext cx="2340260" cy="1008112"/>
          </a:xfrm>
          <a:prstGeom prst="snip2Diag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smtClean="0">
                <a:solidFill>
                  <a:schemeClr val="tx1"/>
                </a:solidFill>
                <a:latin typeface="Arial" panose="020B0604020202020204" pitchFamily="34" charset="0"/>
                <a:cs typeface="Arial" panose="020B0604020202020204" pitchFamily="34" charset="0"/>
              </a:rPr>
              <a:t>1 de enero de 2017</a:t>
            </a:r>
            <a:endParaRPr lang="es-CO" sz="2000" dirty="0">
              <a:solidFill>
                <a:schemeClr val="tx1"/>
              </a:solidFill>
              <a:latin typeface="Arial" panose="020B0604020202020204" pitchFamily="34" charset="0"/>
              <a:cs typeface="Arial" panose="020B0604020202020204" pitchFamily="34" charset="0"/>
            </a:endParaRPr>
          </a:p>
        </p:txBody>
      </p:sp>
      <p:sp>
        <p:nvSpPr>
          <p:cNvPr id="2" name="Rectángulo 1"/>
          <p:cNvSpPr/>
          <p:nvPr/>
        </p:nvSpPr>
        <p:spPr>
          <a:xfrm>
            <a:off x="1196325" y="116632"/>
            <a:ext cx="7120091" cy="646331"/>
          </a:xfrm>
          <a:prstGeom prst="rect">
            <a:avLst/>
          </a:prstGeom>
        </p:spPr>
        <p:txBody>
          <a:bodyPr wrap="none">
            <a:spAutoFit/>
          </a:bodyPr>
          <a:lstStyle/>
          <a:p>
            <a:r>
              <a:rPr lang="es-MX" sz="3600" b="1" dirty="0"/>
              <a:t>Causación del Impuesto a la Riqueza</a:t>
            </a:r>
            <a:endParaRPr lang="es-CO" sz="3600" dirty="0"/>
          </a:p>
        </p:txBody>
      </p:sp>
      <p:sp>
        <p:nvSpPr>
          <p:cNvPr id="3" name="Llamada ovalada 2"/>
          <p:cNvSpPr/>
          <p:nvPr/>
        </p:nvSpPr>
        <p:spPr>
          <a:xfrm>
            <a:off x="836285" y="6858000"/>
            <a:ext cx="914400" cy="6126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Llamada ovalada 3"/>
          <p:cNvSpPr/>
          <p:nvPr/>
        </p:nvSpPr>
        <p:spPr>
          <a:xfrm>
            <a:off x="794627" y="955390"/>
            <a:ext cx="1962218" cy="961442"/>
          </a:xfrm>
          <a:prstGeom prst="wedgeEllipseCallout">
            <a:avLst>
              <a:gd name="adj1" fmla="val -920"/>
              <a:gd name="adj2" fmla="val 94649"/>
            </a:avLst>
          </a:prstGeom>
          <a:solidFill>
            <a:schemeClr val="bg2">
              <a:lumMod val="90000"/>
            </a:schemeClr>
          </a:soli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latin typeface="Arial" panose="020B0604020202020204" pitchFamily="34" charset="0"/>
                <a:cs typeface="Arial" panose="020B0604020202020204" pitchFamily="34" charset="0"/>
              </a:rPr>
              <a:t>Personas Jurídicas</a:t>
            </a:r>
            <a:endParaRPr lang="es-CO" sz="2000" b="1" dirty="0">
              <a:solidFill>
                <a:schemeClr val="tx1"/>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3"/>
          <a:stretch>
            <a:fillRect/>
          </a:stretch>
        </p:blipFill>
        <p:spPr>
          <a:xfrm>
            <a:off x="5292071" y="1628800"/>
            <a:ext cx="3096353" cy="2105765"/>
          </a:xfrm>
          <a:prstGeom prst="rect">
            <a:avLst/>
          </a:prstGeom>
        </p:spPr>
      </p:pic>
    </p:spTree>
    <p:extLst>
      <p:ext uri="{BB962C8B-B14F-4D97-AF65-F5344CB8AC3E}">
        <p14:creationId xmlns:p14="http://schemas.microsoft.com/office/powerpoint/2010/main" val="4000563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7" grpId="0" animBg="1"/>
      <p:bldP spid="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hlinkClick r:id="rId2" action="ppaction://hlinksldjump"/>
          </p:cNvPr>
          <p:cNvSpPr/>
          <p:nvPr/>
        </p:nvSpPr>
        <p:spPr>
          <a:xfrm>
            <a:off x="683568" y="2204864"/>
            <a:ext cx="7992888" cy="3046988"/>
          </a:xfrm>
          <a:prstGeom prst="rect">
            <a:avLst/>
          </a:prstGeom>
        </p:spPr>
        <p:txBody>
          <a:bodyPr wrap="square">
            <a:spAutoFit/>
          </a:bodyPr>
          <a:lstStyle/>
          <a:p>
            <a:pPr algn="just"/>
            <a:r>
              <a:rPr lang="es-CO" sz="2400" b="1" dirty="0">
                <a:latin typeface="Arial" panose="020B0604020202020204" pitchFamily="34" charset="0"/>
                <a:cs typeface="Arial" panose="020B0604020202020204" pitchFamily="34" charset="0"/>
              </a:rPr>
              <a:t>Parágrafo 5.</a:t>
            </a:r>
            <a:r>
              <a:rPr lang="es-CO" sz="2400" dirty="0">
                <a:latin typeface="Arial" panose="020B0604020202020204" pitchFamily="34" charset="0"/>
                <a:cs typeface="Arial" panose="020B0604020202020204" pitchFamily="34" charset="0"/>
              </a:rPr>
              <a:t> Los bienes objeto del impuesto complementario de normalización tributaria que sean declarados en los periodos 2015, 2016 y 2017, según el caso, integraran la base gravable del impuesto a la riqueza en el año en que se declaren. El aumento en la base gravable por este concepto no estará sujeto al límite superior de que trata el Parágrafo 4 de este artículo.</a:t>
            </a:r>
          </a:p>
        </p:txBody>
      </p:sp>
      <p:pic>
        <p:nvPicPr>
          <p:cNvPr id="5122"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1124" y="692696"/>
            <a:ext cx="402602" cy="413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0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1295</TotalTime>
  <Words>4322</Words>
  <Application>Microsoft Office PowerPoint</Application>
  <PresentationFormat>On-screen Show (4:3)</PresentationFormat>
  <Paragraphs>722</Paragraphs>
  <Slides>90</Slides>
  <Notes>32</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Tema de Office</vt:lpstr>
      <vt:lpstr>PowerPoint Presentation</vt:lpstr>
      <vt:lpstr>REFORMA TRIBUTARIA LEY 1739 DE 2014</vt:lpstr>
      <vt:lpstr>IMPUESTO A LA RIQUEZA</vt:lpstr>
      <vt:lpstr>PowerPoint Presentation</vt:lpstr>
      <vt:lpstr>Patrimonio Bruto - Pasivos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IMPUESTO COMPLEMENTARIO DE NORMALIZACIÓN TRIBUTARIA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REQUISITOS  1. Haber presentado la demanda antes de la entrada en vigencia de esta ley,  2. Que la demanda haya sido admitida antes de la presentación de la solicitud de conciliación ante la Administración,   3. Que no exista sentencia o decisión judicial en firme que le ponga fin al respectivo proceso judicial,  4. Adjuntar la prueba del pago, de las obligaciones objeto de conciliación de acuerdo con lo indicado en los incisos anteriores.  5. Aportar la prueba del pago de la liquidación privada del impuesto o tributo objeto de conciliación correspondiente al año gravable 2014, siempre que hubiere lugar al pago de dicho impuesto  6. Que la solicitud de conciliación sea presentada ante la Unidad Administrativa Especial Dirección de Impuestos y Aduanas Nacionales UAE DIAN hasta el día 30 de septiembre de 2015.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CESAR ANZOLA AGUILAR</dc:creator>
  <cp:lastModifiedBy>Hernando</cp:lastModifiedBy>
  <cp:revision>144</cp:revision>
  <dcterms:created xsi:type="dcterms:W3CDTF">2015-01-16T22:12:14Z</dcterms:created>
  <dcterms:modified xsi:type="dcterms:W3CDTF">2015-01-31T14:36:24Z</dcterms:modified>
</cp:coreProperties>
</file>