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97" r:id="rId4"/>
    <p:sldId id="268" r:id="rId5"/>
    <p:sldId id="298" r:id="rId6"/>
    <p:sldId id="326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10" r:id="rId17"/>
    <p:sldId id="308" r:id="rId18"/>
    <p:sldId id="311" r:id="rId19"/>
    <p:sldId id="312" r:id="rId20"/>
    <p:sldId id="314" r:id="rId21"/>
    <p:sldId id="313" r:id="rId22"/>
    <p:sldId id="315" r:id="rId23"/>
    <p:sldId id="316" r:id="rId24"/>
    <p:sldId id="317" r:id="rId25"/>
    <p:sldId id="318" r:id="rId26"/>
    <p:sldId id="319" r:id="rId27"/>
    <p:sldId id="320" r:id="rId28"/>
    <p:sldId id="344" r:id="rId29"/>
    <p:sldId id="336" r:id="rId30"/>
    <p:sldId id="340" r:id="rId31"/>
    <p:sldId id="338" r:id="rId32"/>
    <p:sldId id="337" r:id="rId33"/>
    <p:sldId id="339" r:id="rId34"/>
    <p:sldId id="341" r:id="rId35"/>
    <p:sldId id="322" r:id="rId36"/>
    <p:sldId id="343" r:id="rId37"/>
    <p:sldId id="321" r:id="rId38"/>
    <p:sldId id="342" r:id="rId39"/>
    <p:sldId id="333" r:id="rId40"/>
    <p:sldId id="296" r:id="rId4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O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3F0175-7FA8-4A98-9662-CCB6EA6592A1}" type="datetimeFigureOut">
              <a:rPr lang="es-CO" smtClean="0"/>
              <a:pPr/>
              <a:t>22/11/2011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bizschools.com/AACSB-Accredited/default.as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bizschools.com/AACSB-Accredited/default.as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bizschools.com/AACSB-Accredited/default.as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cpa.org/becomeacpa/cpaexam/examinationcontent/iqexcsos/pages/content.asp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929618" cy="4114816"/>
          </a:xfrm>
        </p:spPr>
        <p:txBody>
          <a:bodyPr>
            <a:normAutofit fontScale="90000"/>
          </a:bodyPr>
          <a:lstStyle/>
          <a:p>
            <a:r>
              <a:rPr lang="es-CO" sz="3600" b="1" cap="none" dirty="0" smtClean="0"/>
              <a:t>CONVERGENCIA HACIA ESTÁNDARES INTERNACIONALES EN COLOMBIA: ANTECEDENTES, SITUACIÓN ACTUAL Y DESAFÍOS.</a:t>
            </a:r>
            <a:r>
              <a:rPr lang="es-CO" sz="2600" dirty="0" smtClean="0"/>
              <a:t/>
            </a:r>
            <a:br>
              <a:rPr lang="es-CO" sz="2600" dirty="0" smtClean="0"/>
            </a:br>
            <a:r>
              <a:rPr lang="es-CO" sz="2600" dirty="0" smtClean="0"/>
              <a:t/>
            </a:r>
            <a:br>
              <a:rPr lang="es-CO" sz="2600" dirty="0" smtClean="0"/>
            </a:br>
            <a:r>
              <a:rPr lang="es-CO" sz="2600" dirty="0" smtClean="0"/>
              <a:t/>
            </a:r>
            <a:br>
              <a:rPr lang="es-CO" sz="2600" dirty="0" smtClean="0"/>
            </a:br>
            <a:r>
              <a:rPr lang="es-CO" sz="2600" dirty="0" smtClean="0"/>
              <a:t>Profesora: </a:t>
            </a:r>
            <a:r>
              <a:rPr lang="es-CO" sz="2600" b="1" dirty="0" smtClean="0"/>
              <a:t>Carol ORTEGA </a:t>
            </a:r>
            <a:r>
              <a:rPr lang="es-CO" sz="2600" b="1" dirty="0" smtClean="0"/>
              <a:t>ALGARRA</a:t>
            </a:r>
            <a:r>
              <a:rPr lang="es-CO" sz="2600" dirty="0" smtClean="0"/>
              <a:t/>
            </a:r>
            <a:br>
              <a:rPr lang="es-CO" sz="2600" dirty="0" smtClean="0"/>
            </a:br>
            <a:r>
              <a:rPr lang="es-CO" sz="2600" dirty="0" smtClean="0"/>
              <a:t>Pontificia universidad javeriana</a:t>
            </a:r>
            <a:br>
              <a:rPr lang="es-CO" sz="2600" dirty="0" smtClean="0"/>
            </a:br>
            <a:r>
              <a:rPr lang="es-CO" sz="2600" dirty="0" smtClean="0"/>
              <a:t>Departamento de Ciencias contables.</a:t>
            </a:r>
            <a:endParaRPr lang="es-CO" sz="2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Ciclo de Conferencias: AUDIRE</a:t>
            </a:r>
            <a:endParaRPr lang="es-CO" sz="4800" b="1" dirty="0"/>
          </a:p>
        </p:txBody>
      </p:sp>
      <p:pic>
        <p:nvPicPr>
          <p:cNvPr id="5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85860"/>
          </a:xfrm>
          <a:prstGeom prst="rect">
            <a:avLst/>
          </a:prstGeom>
          <a:noFill/>
        </p:spPr>
      </p:pic>
      <p:sp>
        <p:nvSpPr>
          <p:cNvPr id="6" name="2 Subtítulo"/>
          <p:cNvSpPr txBox="1">
            <a:spLocks/>
          </p:cNvSpPr>
          <p:nvPr/>
        </p:nvSpPr>
        <p:spPr>
          <a:xfrm>
            <a:off x="0" y="6000768"/>
            <a:ext cx="242886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s-CO" sz="2400" b="1" dirty="0" smtClean="0">
                <a:solidFill>
                  <a:srgbClr val="FFFFFF"/>
                </a:solidFill>
              </a:rPr>
              <a:t>Nov.</a:t>
            </a:r>
            <a:r>
              <a:rPr kumimoji="0" lang="es-CO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22-2011</a:t>
            </a:r>
            <a:r>
              <a:rPr kumimoji="0" lang="es-CO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CO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660424"/>
            <a:ext cx="5929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Ley 1314 de 2009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357158" y="1500174"/>
            <a:ext cx="85011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Funciones de la Autoridad Disciplinaria (art. 9):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Continuará actuando como tribunal disciplinario y órgano de registro de la profesión. </a:t>
            </a:r>
          </a:p>
          <a:p>
            <a:pPr marL="457200" indent="-457200"/>
            <a:endParaRPr lang="es-CO" sz="2800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428596" y="3113316"/>
            <a:ext cx="850112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Funciones de las Autoridades de Supervisión </a:t>
            </a:r>
            <a:r>
              <a:rPr lang="es-CO" sz="2200" dirty="0" smtClean="0"/>
              <a:t>(art. 10):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Vigilar que los entes económicos bajo inspección, y sus funcionarios cumplan con las normas establecidas.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Expedir normas técnicas especiales, interpretaciones y otras guías. </a:t>
            </a:r>
          </a:p>
          <a:p>
            <a:pPr marL="457200" indent="-457200"/>
            <a:endParaRPr lang="es-CO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874738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Direccionamiento Estratégico Junio de 2011</a:t>
            </a:r>
            <a:endParaRPr lang="es-CO" sz="3000" dirty="0"/>
          </a:p>
        </p:txBody>
      </p:sp>
      <p:sp>
        <p:nvSpPr>
          <p:cNvPr id="9" name="8 Rectángulo"/>
          <p:cNvSpPr/>
          <p:nvPr/>
        </p:nvSpPr>
        <p:spPr>
          <a:xfrm>
            <a:off x="357158" y="1478389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b="1" dirty="0" smtClean="0"/>
              <a:t>Grupos de usuarios (párrafos 24 – 26):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u="sng" dirty="0" smtClean="0"/>
              <a:t>Grupo 1</a:t>
            </a:r>
            <a:r>
              <a:rPr lang="es-CO" sz="2800" dirty="0" smtClean="0"/>
              <a:t>: Emisores de valores y entidades de interés publico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u="sng" dirty="0" smtClean="0"/>
              <a:t>Grupo 2:</a:t>
            </a:r>
            <a:r>
              <a:rPr lang="es-CO" sz="2800" dirty="0" smtClean="0"/>
              <a:t> Empresas de tamaño grande y mediano que no sean emisores de valor ni entidades de interés publico, según la clasificación legal colombiana de empresas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u="sng" dirty="0" smtClean="0"/>
              <a:t>Grupo 3: </a:t>
            </a:r>
            <a:r>
              <a:rPr lang="es-CO" sz="2800" dirty="0" smtClean="0"/>
              <a:t>Pequeña y micro empresa, según la clasificación legal colombiana de empresas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/>
            <a:endParaRPr lang="es-CO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928670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Direccionamiento Estratégico Junio de 2011</a:t>
            </a:r>
            <a:endParaRPr lang="es-CO" sz="3000" dirty="0"/>
          </a:p>
        </p:txBody>
      </p:sp>
      <p:sp>
        <p:nvSpPr>
          <p:cNvPr id="9" name="8 Rectángulo"/>
          <p:cNvSpPr/>
          <p:nvPr/>
        </p:nvSpPr>
        <p:spPr>
          <a:xfrm>
            <a:off x="323528" y="1844824"/>
            <a:ext cx="8501122" cy="3647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b="1" dirty="0" smtClean="0"/>
              <a:t>Emisores de estándares (párrafos 27- 39):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FASB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IASB (estándares referentes para el grupo 1 y 2)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ISAR (estándares referentes para el grupo 3 – contabilidad simplificada – sistema de causación)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IFAC - IAASB (estándares referentes para el aseguramiento de la información)</a:t>
            </a:r>
          </a:p>
          <a:p>
            <a:pPr marL="457200" indent="-457200"/>
            <a:endParaRPr lang="es-CO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803300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Direccionamiento Estratégico Junio de 2011</a:t>
            </a:r>
            <a:endParaRPr lang="es-CO" sz="3000" dirty="0"/>
          </a:p>
        </p:txBody>
      </p:sp>
      <p:sp>
        <p:nvSpPr>
          <p:cNvPr id="9" name="8 Rectángulo"/>
          <p:cNvSpPr/>
          <p:nvPr/>
        </p:nvSpPr>
        <p:spPr>
          <a:xfrm>
            <a:off x="357158" y="1454428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b="1" dirty="0" smtClean="0"/>
              <a:t>Clasificación de normas (párrafo 40):</a:t>
            </a:r>
          </a:p>
          <a:p>
            <a:pPr marL="457200" indent="-457200"/>
            <a:r>
              <a:rPr lang="es-CO" sz="2800" i="1" dirty="0" smtClean="0"/>
              <a:t>1) Normas de Información Financiera NIF: </a:t>
            </a:r>
          </a:p>
          <a:p>
            <a:pPr marL="457200" indent="-457200"/>
            <a:r>
              <a:rPr lang="es-CO" sz="2800" b="1" dirty="0" smtClean="0"/>
              <a:t>IASB: </a:t>
            </a:r>
          </a:p>
          <a:p>
            <a:pPr marL="457200" indent="-457200">
              <a:buFontTx/>
              <a:buChar char="-"/>
            </a:pPr>
            <a:r>
              <a:rPr lang="es-CO" sz="2800" dirty="0" smtClean="0"/>
              <a:t>Estándares Internacionales de Información Financiera – NIIF (IFRS) y sus interpretaciones – CINIIF (IFRIC)</a:t>
            </a:r>
          </a:p>
          <a:p>
            <a:pPr marL="457200" indent="-457200">
              <a:buFontTx/>
              <a:buChar char="-"/>
            </a:pPr>
            <a:r>
              <a:rPr lang="es-CO" sz="2800" dirty="0" smtClean="0"/>
              <a:t>Estándares Internacionales de Contabilidad –NIC (IAS) y sus interpretaciones CINIC (SIC)</a:t>
            </a:r>
          </a:p>
          <a:p>
            <a:pPr marL="457200" indent="-457200">
              <a:buFontTx/>
              <a:buChar char="-"/>
            </a:pPr>
            <a:r>
              <a:rPr lang="es-CO" sz="2800" dirty="0" smtClean="0"/>
              <a:t>Marco conceptual y fundamentos de conclusiones 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803300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Direccionamiento Estratégico Junio de 2011</a:t>
            </a:r>
            <a:endParaRPr lang="es-CO" sz="3000" dirty="0"/>
          </a:p>
        </p:txBody>
      </p:sp>
      <p:sp>
        <p:nvSpPr>
          <p:cNvPr id="9" name="8 Rectángulo"/>
          <p:cNvSpPr/>
          <p:nvPr/>
        </p:nvSpPr>
        <p:spPr>
          <a:xfrm>
            <a:off x="428596" y="1519372"/>
            <a:ext cx="878687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b="1" dirty="0" smtClean="0"/>
              <a:t>Clasificación de normas (párrafo 40):</a:t>
            </a:r>
          </a:p>
          <a:p>
            <a:pPr marL="457200" indent="-457200"/>
            <a:r>
              <a:rPr lang="es-CO" sz="2600" i="1" dirty="0" smtClean="0"/>
              <a:t>2) Normas de Aseguramiento de la Información NAI: </a:t>
            </a:r>
          </a:p>
          <a:p>
            <a:pPr marL="457200" indent="-457200"/>
            <a:r>
              <a:rPr lang="es-CO" sz="2600" b="1" dirty="0" smtClean="0"/>
              <a:t>IAASB: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Estándares Internacionales de Auditoria (ISA),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Estándares Internacionales sobre Trabajos de Revisión Limitada (ISRE),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Estándares Internacionales sobre Trabajos de Aseguramiento (ISAE),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Estándares Internacionales sobre Servicios Relacionados (ISRS),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803300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Direccionamiento Estratégico Junio de 2011</a:t>
            </a:r>
            <a:endParaRPr lang="es-CO" sz="3000" dirty="0"/>
          </a:p>
        </p:txBody>
      </p:sp>
      <p:sp>
        <p:nvSpPr>
          <p:cNvPr id="9" name="8 Rectángulo"/>
          <p:cNvSpPr/>
          <p:nvPr/>
        </p:nvSpPr>
        <p:spPr>
          <a:xfrm>
            <a:off x="357158" y="1454428"/>
            <a:ext cx="850112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b="1" dirty="0" smtClean="0"/>
              <a:t>Clasificación de normas (párrafo 40):</a:t>
            </a:r>
          </a:p>
          <a:p>
            <a:pPr marL="457200" indent="-457200"/>
            <a:r>
              <a:rPr lang="es-CO" sz="2600" i="1" dirty="0" smtClean="0"/>
              <a:t>3) Normas de Aseguramiento de la Información NAI: </a:t>
            </a:r>
          </a:p>
          <a:p>
            <a:pPr marL="457200" indent="-457200"/>
            <a:r>
              <a:rPr lang="es-CO" sz="2600" b="1" dirty="0" smtClean="0"/>
              <a:t>IAASB: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Estándares Internacionales de Control de Calidad para los servicios incluidos en los estándares de IAASB (ISQC) y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Pronunciamientos referentes a la Práctica cuya finalidad es proporcionar una orientación interpretativa y asistencia en la aplicación de los estándares emitidos por IAASB (PS).</a:t>
            </a:r>
          </a:p>
          <a:p>
            <a:pPr marL="457200" indent="-457200"/>
            <a:endParaRPr lang="es-CO" sz="800" dirty="0" smtClean="0"/>
          </a:p>
          <a:p>
            <a:pPr marL="457200" indent="-457200"/>
            <a:r>
              <a:rPr lang="es-CO" sz="2600" dirty="0" smtClean="0"/>
              <a:t>- Art. 5: Normas Éticas // emitidas por </a:t>
            </a:r>
            <a:r>
              <a:rPr lang="en-US" sz="2600" dirty="0" smtClean="0"/>
              <a:t>el International Ethics Standards Board of Accountants (IESBA).</a:t>
            </a:r>
            <a:r>
              <a:rPr lang="es-CO" sz="2600" dirty="0" smtClean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660424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Direccionamiento Estratégico Junio de 2011</a:t>
            </a:r>
            <a:endParaRPr lang="es-CO" sz="3000" dirty="0"/>
          </a:p>
        </p:txBody>
      </p:sp>
      <p:sp>
        <p:nvSpPr>
          <p:cNvPr id="9" name="8 Rectángulo"/>
          <p:cNvSpPr/>
          <p:nvPr/>
        </p:nvSpPr>
        <p:spPr>
          <a:xfrm>
            <a:off x="395536" y="1268760"/>
            <a:ext cx="850112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b="1" dirty="0" smtClean="0"/>
              <a:t>Clasificación de normas (párrafo 40):</a:t>
            </a:r>
          </a:p>
          <a:p>
            <a:pPr marL="457200" indent="-457200"/>
            <a:r>
              <a:rPr lang="es-CO" sz="2600" i="1" dirty="0" smtClean="0"/>
              <a:t>Otras Normas de Información Financiera ONI: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Sistema documental contable el cual incluye:</a:t>
            </a:r>
          </a:p>
          <a:p>
            <a:pPr marL="457200" indent="-457200">
              <a:buFontTx/>
              <a:buChar char="-"/>
            </a:pPr>
            <a:r>
              <a:rPr lang="es-CO" sz="2600" dirty="0" smtClean="0"/>
              <a:t>Soporte</a:t>
            </a:r>
          </a:p>
          <a:p>
            <a:pPr marL="457200" indent="-457200">
              <a:buFontTx/>
              <a:buChar char="-"/>
            </a:pPr>
            <a:r>
              <a:rPr lang="es-CO" sz="2600" dirty="0" smtClean="0"/>
              <a:t>Comprobantes</a:t>
            </a:r>
          </a:p>
          <a:p>
            <a:pPr marL="457200" indent="-457200">
              <a:buFontTx/>
              <a:buChar char="-"/>
            </a:pPr>
            <a:r>
              <a:rPr lang="es-CO" sz="2600" dirty="0" smtClean="0"/>
              <a:t>Libros </a:t>
            </a:r>
          </a:p>
          <a:p>
            <a:pPr marL="457200" indent="-457200">
              <a:buFontTx/>
              <a:buChar char="-"/>
            </a:pPr>
            <a:r>
              <a:rPr lang="es-CO" sz="2600" dirty="0" smtClean="0"/>
              <a:t>Informes de gestión</a:t>
            </a:r>
          </a:p>
          <a:p>
            <a:pPr marL="457200" indent="-457200">
              <a:buFontTx/>
              <a:buChar char="-"/>
            </a:pPr>
            <a:r>
              <a:rPr lang="es-CO" sz="2600" dirty="0" smtClean="0"/>
              <a:t>Registro electrónico de libros</a:t>
            </a:r>
          </a:p>
          <a:p>
            <a:pPr marL="457200" indent="-457200">
              <a:buFontTx/>
              <a:buChar char="-"/>
            </a:pPr>
            <a:r>
              <a:rPr lang="es-CO" sz="2600" dirty="0" smtClean="0"/>
              <a:t>Deposito electrónico de información</a:t>
            </a:r>
          </a:p>
          <a:p>
            <a:pPr marL="457200" indent="-457200">
              <a:buFontTx/>
              <a:buChar char="-"/>
            </a:pPr>
            <a:r>
              <a:rPr lang="es-CO" sz="2600" dirty="0" smtClean="0"/>
              <a:t>Reporte financiero bajo el lenguaje XBRL</a:t>
            </a:r>
          </a:p>
          <a:p>
            <a:pPr marL="457200" indent="-457200">
              <a:buFontTx/>
              <a:buChar char="-"/>
            </a:pPr>
            <a:r>
              <a:rPr lang="es-CO" sz="2600" dirty="0" smtClean="0"/>
              <a:t>Otros aspectos relacionados.</a:t>
            </a:r>
          </a:p>
          <a:p>
            <a:pPr marL="457200" indent="-457200">
              <a:buFontTx/>
              <a:buChar char="-"/>
            </a:pPr>
            <a:endParaRPr lang="es-CO" sz="26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1017614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Direccionamiento Estratégico Junio de 2011</a:t>
            </a:r>
            <a:endParaRPr lang="es-CO" sz="3000" dirty="0"/>
          </a:p>
        </p:txBody>
      </p:sp>
      <p:sp>
        <p:nvSpPr>
          <p:cNvPr id="9" name="8 Rectángulo"/>
          <p:cNvSpPr/>
          <p:nvPr/>
        </p:nvSpPr>
        <p:spPr>
          <a:xfrm>
            <a:off x="357158" y="2000240"/>
            <a:ext cx="85011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b="1" dirty="0" smtClean="0"/>
              <a:t>Idioma Oficial de las Normas (párrafo 41):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Castellano. </a:t>
            </a:r>
          </a:p>
          <a:p>
            <a:pPr marL="457200" indent="-457200"/>
            <a:r>
              <a:rPr lang="es-CO" sz="2800" dirty="0" smtClean="0"/>
              <a:t>El párrafo señala: 1) los términos técnicos tienen diferentes acepciones en castellano.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El CTCP se compromete a elaborar un glosario de términos utilizables en idioma castellano para los distintos conceptos aceptados en Colombia  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1303366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Direccionamiento Estratégico Junio de 2011</a:t>
            </a:r>
            <a:endParaRPr lang="es-CO" sz="3000" dirty="0"/>
          </a:p>
        </p:txBody>
      </p:sp>
      <p:sp>
        <p:nvSpPr>
          <p:cNvPr id="9" name="8 Rectángulo"/>
          <p:cNvSpPr/>
          <p:nvPr/>
        </p:nvSpPr>
        <p:spPr>
          <a:xfrm>
            <a:off x="428596" y="2398936"/>
            <a:ext cx="85011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b="1" dirty="0" smtClean="0"/>
              <a:t>Forma de aplicación de las normas (párrafo 42):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Obligatoria a partir de las fechas que se establezcan (Grupo 1)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Voluntaria anticipada (Grupo 2)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731862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Direccionamiento Estratégico Junio de 2011</a:t>
            </a:r>
            <a:endParaRPr lang="es-CO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428736"/>
            <a:ext cx="8001056" cy="429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8143932" cy="4929222"/>
          </a:xfrm>
        </p:spPr>
        <p:txBody>
          <a:bodyPr>
            <a:noAutofit/>
          </a:bodyPr>
          <a:lstStyle/>
          <a:p>
            <a:r>
              <a:rPr lang="es-CO" sz="2600" dirty="0" smtClean="0"/>
              <a:t>1. Antecedentes</a:t>
            </a:r>
            <a:br>
              <a:rPr lang="es-CO" sz="2600" dirty="0" smtClean="0"/>
            </a:br>
            <a:r>
              <a:rPr lang="es-CO" sz="2600" dirty="0" smtClean="0"/>
              <a:t>- </a:t>
            </a:r>
            <a:r>
              <a:rPr lang="es-CO" sz="2600" cap="none" dirty="0" smtClean="0"/>
              <a:t>Ley 1314 de 2009</a:t>
            </a:r>
            <a:br>
              <a:rPr lang="es-CO" sz="2600" cap="none" dirty="0" smtClean="0"/>
            </a:br>
            <a:r>
              <a:rPr lang="es-CO" sz="2600" cap="none" dirty="0" smtClean="0"/>
              <a:t>- Direccionamiento estratégico - CTCP</a:t>
            </a:r>
            <a:br>
              <a:rPr lang="es-CO" sz="2600" cap="none" dirty="0" smtClean="0"/>
            </a:br>
            <a:r>
              <a:rPr lang="es-CO" sz="2600" dirty="0" smtClean="0"/>
              <a:t/>
            </a:r>
            <a:br>
              <a:rPr lang="es-CO" sz="2600" dirty="0" smtClean="0"/>
            </a:br>
            <a:r>
              <a:rPr lang="es-CO" sz="2600" dirty="0" smtClean="0"/>
              <a:t>2. situación actual </a:t>
            </a:r>
            <a:br>
              <a:rPr lang="es-CO" sz="2600" dirty="0" smtClean="0"/>
            </a:br>
            <a:r>
              <a:rPr lang="es-CO" sz="2600" dirty="0" smtClean="0"/>
              <a:t>- </a:t>
            </a:r>
            <a:r>
              <a:rPr lang="es-CO" sz="2600" cap="none" dirty="0" smtClean="0"/>
              <a:t>Propuesta de normas de contabilidad para la convergencia hacia estándares internacionales CTCP </a:t>
            </a:r>
            <a:r>
              <a:rPr lang="es-CO" sz="800" cap="none" dirty="0" smtClean="0"/>
              <a:t/>
            </a:r>
            <a:br>
              <a:rPr lang="es-CO" sz="800" cap="none" dirty="0" smtClean="0"/>
            </a:br>
            <a:r>
              <a:rPr lang="es-CO" sz="2600" dirty="0" smtClean="0"/>
              <a:t/>
            </a:r>
            <a:br>
              <a:rPr lang="es-CO" sz="2600" dirty="0" smtClean="0"/>
            </a:br>
            <a:r>
              <a:rPr lang="es-CO" sz="2600" dirty="0" smtClean="0"/>
              <a:t>3. desafíos</a:t>
            </a:r>
            <a:br>
              <a:rPr lang="es-CO" sz="2600" dirty="0" smtClean="0"/>
            </a:br>
            <a:r>
              <a:rPr lang="es-CO" sz="2600" cap="none" dirty="0" smtClean="0"/>
              <a:t/>
            </a:r>
            <a:br>
              <a:rPr lang="es-CO" sz="2600" cap="none" dirty="0" smtClean="0"/>
            </a:br>
            <a:endParaRPr lang="es-CO" sz="2600" cap="non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571472" y="142876"/>
            <a:ext cx="7929618" cy="78579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AGENDA</a:t>
            </a:r>
            <a:endParaRPr kumimoji="0" lang="es-CO" sz="44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2. SITUACIÓN ACTUAL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14356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Propuesta de normas de contabilidad para la convergencia hacia estándares internacionales </a:t>
            </a:r>
            <a:endParaRPr lang="es-CO" sz="30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857364"/>
            <a:ext cx="85011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400" b="1" dirty="0" smtClean="0"/>
              <a:t>Alcance: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Entidades pertenecientes al Grupo 1 – Emisoras de valores y entidades de interés publico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Entidades pertenecientes al Grupo 2 - Empresas de tamaño grande y mediano que no sean emisores de valor ni entidades de interés publico que </a:t>
            </a:r>
            <a:r>
              <a:rPr lang="es-CO" sz="2800" i="1" u="sng" dirty="0" smtClean="0"/>
              <a:t>voluntariamente </a:t>
            </a:r>
            <a:r>
              <a:rPr lang="es-CO" sz="2800" dirty="0" smtClean="0"/>
              <a:t>decidan aplicar dichos estándares.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2. SITUACIÓN ACTUAL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37226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Propuesta de normas de contabilidad para la convergencia hacia estándares internacionales </a:t>
            </a:r>
            <a:endParaRPr lang="es-CO" sz="3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2071678"/>
            <a:ext cx="892971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2. SITUACIÓN ACTUAL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14356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Propuesta de normas de contabilidad para la convergencia hacia estándares internacionales </a:t>
            </a:r>
            <a:endParaRPr lang="es-CO" sz="30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857365"/>
            <a:ext cx="850112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Aplicación de los Estándares internacionales de Contabilidad e Información Financiera </a:t>
            </a:r>
            <a:r>
              <a:rPr lang="es-CO" sz="2400" dirty="0" smtClean="0"/>
              <a:t>(párrafo 21):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400" dirty="0" smtClean="0"/>
              <a:t>Aplicar dichos estándares sin modificaciones, manteniendo su contenido original sin adaptaciones, desviaciones, adiciones ni excepciones técnicas.</a:t>
            </a:r>
          </a:p>
          <a:p>
            <a:pPr marL="457200" indent="-457200"/>
            <a:endParaRPr lang="es-CO" sz="2400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357158" y="4143380"/>
            <a:ext cx="85011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400" dirty="0" smtClean="0"/>
              <a:t>El CTCP evaluará los </a:t>
            </a:r>
            <a:r>
              <a:rPr lang="es-CO" sz="2400" b="1" dirty="0" smtClean="0"/>
              <a:t>COMENTARIOS</a:t>
            </a:r>
            <a:r>
              <a:rPr lang="es-CO" sz="2400" dirty="0" smtClean="0"/>
              <a:t> recibidos y los considerará en las recomendaciones que haga a los Ministerios de Hacienda y Crédito Público y  de Comercio, industria y Turismo. </a:t>
            </a:r>
          </a:p>
          <a:p>
            <a:pPr marL="457200" indent="-457200"/>
            <a:endParaRPr lang="es-CO" sz="24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2. SITUACIÓN ACTUAL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14356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Propuesta de normas de contabilidad para la convergencia hacia estándares internacionales </a:t>
            </a:r>
            <a:endParaRPr lang="es-CO" sz="30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857365"/>
            <a:ext cx="850112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Preguntas para comentarios </a:t>
            </a:r>
            <a:r>
              <a:rPr lang="es-CO" sz="2000" dirty="0" smtClean="0"/>
              <a:t>(los comentarios se recibirán hasta el 31 de marzo de 2012):</a:t>
            </a:r>
            <a:r>
              <a:rPr lang="es-CO" sz="2400" dirty="0" smtClean="0"/>
              <a:t> </a:t>
            </a:r>
          </a:p>
          <a:p>
            <a:pPr marL="457200" indent="-457200"/>
            <a:endParaRPr lang="es-CO" sz="2400" dirty="0" smtClean="0"/>
          </a:p>
          <a:p>
            <a:pPr marL="457200" indent="-457200"/>
            <a:r>
              <a:rPr lang="es-CO" sz="2400" dirty="0" smtClean="0"/>
              <a:t>1.	</a:t>
            </a:r>
            <a:r>
              <a:rPr lang="es-CO" sz="2000" dirty="0" smtClean="0"/>
              <a:t>Los estándares e interpretaciones señalados en este documento han sido desarrollados por IASB para su aplicación universal. ¿Usted cree que, independientemente de este hecho, uno o más estándares e interpretaciones o parte de ellos contienen requerimientos que resultarían ineficaces o inapropiados si se aplicaran en Colombia? Si su respuesta es afirmativa, por favor señale los aspectos o circunstancias que los hacen inadecuados para las entidades colombianas, por favor adjunte su propuesta y el soporte técnico. </a:t>
            </a:r>
          </a:p>
          <a:p>
            <a:pPr marL="457200" indent="-457200"/>
            <a:endParaRPr lang="es-CO" sz="24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2. SITUACIÓN ACTUAL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14356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Propuesta de normas de contabilidad para la convergencia hacia estándares internacionales </a:t>
            </a:r>
            <a:endParaRPr lang="es-CO" sz="30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857365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Preguntas para comentarios </a:t>
            </a:r>
            <a:r>
              <a:rPr lang="es-CO" sz="2000" dirty="0" smtClean="0"/>
              <a:t>(los comentarios se recibirán hasta el 31 de marzo de 2012):</a:t>
            </a:r>
            <a:r>
              <a:rPr lang="es-CO" sz="2400" dirty="0" smtClean="0"/>
              <a:t> </a:t>
            </a:r>
          </a:p>
          <a:p>
            <a:pPr marL="457200" indent="-457200"/>
            <a:endParaRPr lang="es-CO" sz="2400" dirty="0" smtClean="0"/>
          </a:p>
          <a:p>
            <a:pPr marL="457200" indent="-457200"/>
            <a:r>
              <a:rPr lang="es-CO" sz="2200" dirty="0" smtClean="0"/>
              <a:t>2.	El CTCP propondrá a las autoridades de regulación que emitan, principios, normas, interpretaciones y guías de contabilidad e información financiera. ¿Usted considera necesario emitir interpretaciones y/o guías adicionales a las emitidas por IASB, para la aplicación o entendimiento de alguna NIIF o NIC?.  Por favor especifique el estándar y el tema en particular en donde surge la necesidad de la guía de aplicación adicional o de interpretación.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2. SITUACIÓN ACTUAL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14356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Propuesta de normas de contabilidad para la convergencia hacia estándares internacionales </a:t>
            </a:r>
            <a:endParaRPr lang="es-CO" sz="30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857365"/>
            <a:ext cx="850112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Preguntas para comentarios </a:t>
            </a:r>
            <a:r>
              <a:rPr lang="es-CO" sz="2000" dirty="0" smtClean="0"/>
              <a:t>(los comentarios se recibirán hasta el 31 de marzo de 2012):</a:t>
            </a:r>
            <a:r>
              <a:rPr lang="es-CO" sz="2400" dirty="0" smtClean="0"/>
              <a:t> </a:t>
            </a:r>
          </a:p>
          <a:p>
            <a:pPr marL="457200" indent="-457200"/>
            <a:endParaRPr lang="es-CO" sz="2400" dirty="0" smtClean="0"/>
          </a:p>
          <a:p>
            <a:pPr marL="457200" indent="-457200"/>
            <a:r>
              <a:rPr lang="es-CO" sz="2400" dirty="0" smtClean="0"/>
              <a:t>3.	¿Considera necesaria alguna excepción adicional a las contempladas en la NIIF 1 para la aplicación por primera vez de los estándares internacionales de contabilidad por parte de las entidades colombianas? Si su respuesta es afirmativa, por favor especifique las excepciones adicionales requeridas y sustente el por qué es necesaria dicha excepción.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2. SITUACIÓN ACTUAL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14356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Propuesta de normas de contabilidad para la convergencia hacia estándares internacionales </a:t>
            </a:r>
            <a:endParaRPr lang="es-CO" sz="30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857365"/>
            <a:ext cx="850112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Preguntas para comentarios </a:t>
            </a:r>
            <a:r>
              <a:rPr lang="es-CO" sz="2000" dirty="0" smtClean="0"/>
              <a:t>(los comentarios se recibirán hasta el 31 de marzo de 2012):</a:t>
            </a:r>
            <a:r>
              <a:rPr lang="es-CO" sz="2400" dirty="0" smtClean="0"/>
              <a:t> </a:t>
            </a:r>
          </a:p>
          <a:p>
            <a:pPr marL="457200" indent="-457200"/>
            <a:endParaRPr lang="es-CO" sz="2400" dirty="0" smtClean="0"/>
          </a:p>
          <a:p>
            <a:pPr marL="457200" indent="-457200"/>
            <a:r>
              <a:rPr lang="es-CO" sz="2400" dirty="0" smtClean="0"/>
              <a:t>4.	¿Usted considera que alguno de los estándares o interpretaciones a que hace referencia este documento podrían ir en contra de alguna disposición legal colombiana? Si su respuesta es afirmativa, por favor señale los aspectos o temas que podrían ir en contra de la disposición legal debidamente sustentados, adjunte una propuesta alternativa junto con el soporte técnico.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548680"/>
            <a:ext cx="82868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Principios Vs Reglas: </a:t>
            </a:r>
            <a:endParaRPr lang="es-CO" sz="30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300693"/>
            <a:ext cx="850112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Es importante entender las diferencias entre un estándar formulado en términos de principios generales Vs. Otro formulado en reglas especificas.</a:t>
            </a:r>
          </a:p>
          <a:p>
            <a:pPr marL="457200" indent="-457200"/>
            <a:endParaRPr lang="es-CO" sz="2800" dirty="0" smtClean="0"/>
          </a:p>
          <a:p>
            <a:pPr marL="457200" indent="-457200"/>
            <a:endParaRPr lang="es-CO" sz="800" dirty="0" smtClean="0"/>
          </a:p>
          <a:p>
            <a:pPr marL="457200" indent="-457200">
              <a:buFontTx/>
              <a:buChar char="-"/>
            </a:pPr>
            <a:r>
              <a:rPr lang="es-CO" sz="2800" dirty="0" smtClean="0"/>
              <a:t>Se debe </a:t>
            </a:r>
            <a:r>
              <a:rPr lang="es-ES" sz="2800" dirty="0" smtClean="0"/>
              <a:t>fortalecer el uso del juicio profesional (casos en fundamentos conceptuales)</a:t>
            </a:r>
          </a:p>
          <a:p>
            <a:pPr marL="457200" indent="-457200"/>
            <a:endParaRPr lang="es-ES" sz="800" dirty="0" smtClean="0"/>
          </a:p>
          <a:p>
            <a:pPr marL="457200" indent="-457200">
              <a:buFontTx/>
              <a:buChar char="-"/>
            </a:pPr>
            <a:r>
              <a:rPr lang="es-ES" sz="2800" dirty="0" smtClean="0"/>
              <a:t>Es importante identificar </a:t>
            </a:r>
            <a:r>
              <a:rPr lang="es-CO" sz="2800" dirty="0" smtClean="0"/>
              <a:t>cómo las reglas hacen que los principios sean efectivos </a:t>
            </a:r>
          </a:p>
          <a:p>
            <a:pPr marL="457200" indent="-457200"/>
            <a:endParaRPr lang="es-ES" sz="2800" dirty="0" smtClean="0"/>
          </a:p>
          <a:p>
            <a:pPr marL="457200" indent="-457200"/>
            <a:endParaRPr lang="es-CO" sz="28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548680"/>
            <a:ext cx="82868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Principios Vs Reglas: </a:t>
            </a:r>
            <a:endParaRPr lang="es-CO" sz="30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300693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ES" sz="2800" dirty="0" smtClean="0"/>
              <a:t>Fortalecer el juicio profesional: </a:t>
            </a:r>
          </a:p>
          <a:p>
            <a:pPr marL="457200" indent="-457200">
              <a:buFontTx/>
              <a:buChar char="-"/>
            </a:pPr>
            <a:r>
              <a:rPr lang="es-ES" sz="2800" dirty="0" smtClean="0"/>
              <a:t>Estudio y reflexiones continuas sobre economía y no solo en contabilidad. </a:t>
            </a:r>
          </a:p>
          <a:p>
            <a:pPr marL="457200" indent="-457200">
              <a:buFontTx/>
              <a:buChar char="-"/>
            </a:pPr>
            <a:r>
              <a:rPr lang="es-ES" sz="2800" dirty="0" smtClean="0"/>
              <a:t>Los cambios económicos afectarán y cambiarán la contabilidad. </a:t>
            </a:r>
          </a:p>
          <a:p>
            <a:pPr marL="457200" indent="-457200">
              <a:buFontTx/>
              <a:buChar char="-"/>
            </a:pPr>
            <a:r>
              <a:rPr lang="es-ES" sz="2800" dirty="0" smtClean="0"/>
              <a:t>Recordemos que la contabilidad produce y usa información económica de manera útil para tomar decisiones. </a:t>
            </a:r>
          </a:p>
          <a:p>
            <a:pPr marL="457200" indent="-457200">
              <a:buFontTx/>
              <a:buChar char="-"/>
            </a:pPr>
            <a:endParaRPr lang="es-ES" sz="2800" dirty="0" smtClean="0"/>
          </a:p>
          <a:p>
            <a:pPr marL="457200" indent="-457200"/>
            <a:endParaRPr lang="es-ES" sz="2800" dirty="0" smtClean="0"/>
          </a:p>
          <a:p>
            <a:pPr marL="457200" indent="-457200"/>
            <a:endParaRPr lang="es-CO" sz="28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7920880" cy="2088232"/>
          </a:xfrm>
        </p:spPr>
        <p:txBody>
          <a:bodyPr>
            <a:normAutofit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14356"/>
            <a:ext cx="82868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Principios Vs Reglas: </a:t>
            </a:r>
            <a:endParaRPr lang="es-CO" sz="3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573016"/>
            <a:ext cx="79208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Rectángulo"/>
          <p:cNvSpPr/>
          <p:nvPr/>
        </p:nvSpPr>
        <p:spPr>
          <a:xfrm>
            <a:off x="285720" y="1300693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“… Dr. </a:t>
            </a:r>
            <a:r>
              <a:rPr lang="es-CO" sz="2800" dirty="0" err="1" smtClean="0"/>
              <a:t>Vogel</a:t>
            </a:r>
            <a:r>
              <a:rPr lang="es-CO" sz="2800" dirty="0" smtClean="0"/>
              <a:t>, Rules-</a:t>
            </a:r>
            <a:r>
              <a:rPr lang="es-CO" sz="2800" dirty="0" err="1" smtClean="0"/>
              <a:t>based</a:t>
            </a:r>
            <a:r>
              <a:rPr lang="es-CO" sz="2800" dirty="0" smtClean="0"/>
              <a:t> </a:t>
            </a:r>
            <a:r>
              <a:rPr lang="es-CO" sz="2800" dirty="0" err="1" smtClean="0"/>
              <a:t>standards</a:t>
            </a:r>
            <a:r>
              <a:rPr lang="es-CO" sz="2800" dirty="0" smtClean="0"/>
              <a:t> prescribe </a:t>
            </a:r>
            <a:r>
              <a:rPr lang="es-CO" sz="2800" dirty="0" err="1" smtClean="0"/>
              <a:t>for</a:t>
            </a:r>
            <a:r>
              <a:rPr lang="es-CO" sz="2800" dirty="0" smtClean="0"/>
              <a:t> </a:t>
            </a:r>
            <a:r>
              <a:rPr lang="es-CO" sz="2800" dirty="0" err="1" smtClean="0"/>
              <a:t>the</a:t>
            </a:r>
            <a:r>
              <a:rPr lang="es-CO" sz="2800" dirty="0" smtClean="0"/>
              <a:t> </a:t>
            </a:r>
            <a:r>
              <a:rPr lang="es-CO" sz="2800" dirty="0" err="1" smtClean="0"/>
              <a:t>preparer</a:t>
            </a:r>
            <a:r>
              <a:rPr lang="es-CO" sz="2800" dirty="0" smtClean="0"/>
              <a:t> WHAT TO DO in </a:t>
            </a:r>
            <a:r>
              <a:rPr lang="es-CO" sz="2800" dirty="0" err="1" smtClean="0"/>
              <a:t>contrast</a:t>
            </a:r>
            <a:r>
              <a:rPr lang="es-CO" sz="2800" dirty="0" smtClean="0"/>
              <a:t> </a:t>
            </a:r>
            <a:r>
              <a:rPr lang="es-CO" sz="2800" dirty="0" err="1" smtClean="0"/>
              <a:t>to</a:t>
            </a:r>
            <a:r>
              <a:rPr lang="es-CO" sz="2800" dirty="0" smtClean="0"/>
              <a:t> a </a:t>
            </a:r>
            <a:r>
              <a:rPr lang="es-CO" sz="2800" dirty="0" err="1" smtClean="0"/>
              <a:t>principle-based</a:t>
            </a:r>
            <a:r>
              <a:rPr lang="es-CO" sz="2800" dirty="0" smtClean="0"/>
              <a:t> </a:t>
            </a:r>
            <a:r>
              <a:rPr lang="es-CO" sz="2800" dirty="0" err="1" smtClean="0"/>
              <a:t>approach</a:t>
            </a:r>
            <a:r>
              <a:rPr lang="es-CO" sz="2800" dirty="0" smtClean="0"/>
              <a:t> </a:t>
            </a:r>
            <a:r>
              <a:rPr lang="es-CO" sz="2800" dirty="0" err="1" smtClean="0"/>
              <a:t>that</a:t>
            </a:r>
            <a:r>
              <a:rPr lang="es-CO" sz="2800" dirty="0" smtClean="0"/>
              <a:t> </a:t>
            </a:r>
            <a:r>
              <a:rPr lang="es-CO" sz="2800" dirty="0" err="1" smtClean="0"/>
              <a:t>emphasizes</a:t>
            </a:r>
            <a:r>
              <a:rPr lang="es-CO" sz="2800" dirty="0" smtClean="0"/>
              <a:t> HOW TO DECIDE </a:t>
            </a:r>
            <a:r>
              <a:rPr lang="es-CO" sz="2800" dirty="0" err="1" smtClean="0"/>
              <a:t>what</a:t>
            </a:r>
            <a:r>
              <a:rPr lang="es-CO" sz="2800" dirty="0" smtClean="0"/>
              <a:t> </a:t>
            </a:r>
            <a:r>
              <a:rPr lang="es-CO" sz="2800" dirty="0" err="1" smtClean="0"/>
              <a:t>to</a:t>
            </a:r>
            <a:r>
              <a:rPr lang="es-CO" sz="2800" dirty="0" smtClean="0"/>
              <a:t> do…”</a:t>
            </a:r>
            <a:endParaRPr lang="es-ES" sz="2800" dirty="0" smtClean="0"/>
          </a:p>
          <a:p>
            <a:pPr marL="457200" indent="-457200"/>
            <a:endParaRPr lang="es-CO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71472" y="785794"/>
            <a:ext cx="5929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Ley 1314 de 2009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28596" y="1500174"/>
            <a:ext cx="850112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3200" dirty="0" smtClean="0"/>
              <a:t>Objetivos de la Ley (art. 1):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Para mejorar la productividad, la competitividad, el desarrollo armónico de la actividad empresarial y la internacionalización de las relaciones económicas, en atención al interés publico, el Estado se dirigirá hacia la </a:t>
            </a:r>
            <a:r>
              <a:rPr lang="es-CO" sz="2800" b="1" u="sng" dirty="0" smtClean="0"/>
              <a:t>convergencia</a:t>
            </a:r>
            <a:r>
              <a:rPr lang="es-CO" sz="2800" dirty="0" smtClean="0"/>
              <a:t> de normas de contabilidad, de información financiera y de aseguramiento, con estándares internacionales de aceptación mundial.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1002794"/>
            <a:ext cx="82868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Principios Vs Reglas: </a:t>
            </a:r>
            <a:endParaRPr lang="es-CO" sz="3000" dirty="0"/>
          </a:p>
        </p:txBody>
      </p:sp>
      <p:sp>
        <p:nvSpPr>
          <p:cNvPr id="11" name="10 Rectángulo"/>
          <p:cNvSpPr/>
          <p:nvPr/>
        </p:nvSpPr>
        <p:spPr>
          <a:xfrm>
            <a:off x="285720" y="1974319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Dr. </a:t>
            </a:r>
            <a:r>
              <a:rPr lang="es-CO" sz="2800" dirty="0" err="1" smtClean="0"/>
              <a:t>McClure</a:t>
            </a:r>
            <a:r>
              <a:rPr lang="es-CO" sz="2800" dirty="0" smtClean="0"/>
              <a:t>, “…Es clave entender que las reglas contables no son leyes naturales, pero pueden y varían legítimamente de país en país (y sobre el tiempo), dependiendo de los valores culturales de cada sociedad en la cual son usados…”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620688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Entender los contextos culturales (Emisor Vs Colombiano):</a:t>
            </a:r>
            <a:endParaRPr lang="es-CO" sz="28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268760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800" u="sng" dirty="0" smtClean="0"/>
              <a:t>Conservadurismo versus optimismo</a:t>
            </a:r>
          </a:p>
          <a:p>
            <a:pPr marL="457200" indent="-457200"/>
            <a:r>
              <a:rPr lang="es-CO" sz="2800" dirty="0" smtClean="0"/>
              <a:t>La aplicación de prácticas conservadoras en Contabilidad se da en los países que tratan de limitar la incertidumbre de futuros eventos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u="sng" dirty="0" smtClean="0"/>
              <a:t>Secreto versus Transparencia</a:t>
            </a:r>
          </a:p>
          <a:p>
            <a:pPr marL="457200" indent="-457200"/>
            <a:r>
              <a:rPr lang="es-ES" sz="2800" dirty="0" smtClean="0"/>
              <a:t>Secreto, preferencia por la confidencialidad y por limitar la presentación de la información sobre la empresa. </a:t>
            </a:r>
          </a:p>
          <a:p>
            <a:pPr marL="457200" indent="-457200"/>
            <a:r>
              <a:rPr lang="es-ES" sz="2800" dirty="0" smtClean="0"/>
              <a:t>necesidad de restringir la información que se debe poner en conocimiento de terceros, con el fin preservar la seguridad de la empresa. Factor Clave: Revelaciones. </a:t>
            </a: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1520" y="602685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Acreditación Internacional de los programas en Contaduría (AACSB):</a:t>
            </a:r>
            <a:endParaRPr lang="es-CO" sz="2800" dirty="0"/>
          </a:p>
        </p:txBody>
      </p:sp>
      <p:sp>
        <p:nvSpPr>
          <p:cNvPr id="8" name="7 Rectángulo"/>
          <p:cNvSpPr/>
          <p:nvPr/>
        </p:nvSpPr>
        <p:spPr>
          <a:xfrm>
            <a:off x="323528" y="1556792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err="1" smtClean="0"/>
              <a:t>Acreditation</a:t>
            </a:r>
            <a:r>
              <a:rPr lang="es-CO" sz="2800" dirty="0" smtClean="0"/>
              <a:t> </a:t>
            </a:r>
            <a:r>
              <a:rPr lang="es-CO" sz="2800" dirty="0" err="1" smtClean="0"/>
              <a:t>Standards</a:t>
            </a:r>
            <a:r>
              <a:rPr lang="es-CO" sz="2800" dirty="0" smtClean="0"/>
              <a:t> </a:t>
            </a:r>
            <a:r>
              <a:rPr lang="es-CO" sz="2800" dirty="0" err="1" smtClean="0"/>
              <a:t>for</a:t>
            </a:r>
            <a:r>
              <a:rPr lang="es-CO" sz="2800" dirty="0" smtClean="0"/>
              <a:t> Business </a:t>
            </a:r>
            <a:r>
              <a:rPr lang="es-CO" sz="2800" dirty="0" err="1" smtClean="0"/>
              <a:t>Programs</a:t>
            </a:r>
            <a:r>
              <a:rPr lang="es-CO" sz="2800" dirty="0" smtClean="0"/>
              <a:t> (AACSB)</a:t>
            </a:r>
          </a:p>
          <a:p>
            <a:pPr marL="457200" indent="-457200">
              <a:buFontTx/>
              <a:buChar char="-"/>
            </a:pPr>
            <a:r>
              <a:rPr lang="es-CO" sz="2800" dirty="0" smtClean="0"/>
              <a:t>Conocimientos acerca de: </a:t>
            </a:r>
          </a:p>
          <a:p>
            <a:pPr marL="457200" indent="-457200"/>
            <a:r>
              <a:rPr lang="es-CO" sz="2800" dirty="0" smtClean="0"/>
              <a:t>* Ambientes Económicos de la organización, globales y domésticos.</a:t>
            </a:r>
          </a:p>
          <a:p>
            <a:pPr marL="457200" indent="-457200">
              <a:buFontTx/>
              <a:buChar char="-"/>
            </a:pPr>
            <a:r>
              <a:rPr lang="es-CO" sz="2800" dirty="0" smtClean="0"/>
              <a:t>Experiencia de aprendizaje en:</a:t>
            </a:r>
          </a:p>
          <a:p>
            <a:pPr marL="457200" indent="-457200"/>
            <a:r>
              <a:rPr lang="es-CO" sz="2800" dirty="0" smtClean="0"/>
              <a:t>* Contabilidad Internacional y prácticas </a:t>
            </a:r>
          </a:p>
          <a:p>
            <a:pPr marL="457200" indent="-457200"/>
            <a:r>
              <a:rPr lang="es-CO" sz="2800" dirty="0" smtClean="0"/>
              <a:t>Incluyendo: el rol y la responsabilidad que </a:t>
            </a:r>
          </a:p>
          <a:p>
            <a:pPr marL="457200" indent="-457200"/>
            <a:r>
              <a:rPr lang="es-CO" sz="2800" dirty="0" smtClean="0"/>
              <a:t>juega el Contador dentro de un </a:t>
            </a:r>
          </a:p>
          <a:p>
            <a:pPr marL="457200" indent="-457200"/>
            <a:r>
              <a:rPr lang="es-CO" sz="2800" dirty="0" smtClean="0"/>
              <a:t>contexto global. 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  <p:pic>
        <p:nvPicPr>
          <p:cNvPr id="3074" name="Picture 2" descr="WVU College of Business and Economics Business Programs accredited by AACSB Internation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0218" y="4365104"/>
            <a:ext cx="2213385" cy="1517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1520" y="602685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Acreditación Internacional de los programas en Contaduría (AACSB):</a:t>
            </a:r>
            <a:endParaRPr lang="es-CO" sz="2800" dirty="0"/>
          </a:p>
        </p:txBody>
      </p:sp>
      <p:sp>
        <p:nvSpPr>
          <p:cNvPr id="8" name="7 Rectángulo"/>
          <p:cNvSpPr/>
          <p:nvPr/>
        </p:nvSpPr>
        <p:spPr>
          <a:xfrm>
            <a:off x="323528" y="1755973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Currículo: Desarrollar habilidades en la preparación e interpretación de estados financieros preparados bajo diferentes tipos de procedimientos contables.  </a:t>
            </a:r>
          </a:p>
          <a:p>
            <a:pPr marL="457200" indent="-457200"/>
            <a:r>
              <a:rPr lang="es-CO" sz="2600" dirty="0" smtClean="0"/>
              <a:t>“… Moreover, </a:t>
            </a:r>
            <a:r>
              <a:rPr lang="es-CO" sz="2600" dirty="0" err="1" smtClean="0"/>
              <a:t>accounting</a:t>
            </a:r>
            <a:r>
              <a:rPr lang="es-CO" sz="2600" dirty="0" smtClean="0"/>
              <a:t> </a:t>
            </a:r>
            <a:r>
              <a:rPr lang="es-CO" sz="2600" dirty="0" err="1" smtClean="0"/>
              <a:t>studentds</a:t>
            </a:r>
            <a:r>
              <a:rPr lang="es-CO" sz="2600" dirty="0" smtClean="0"/>
              <a:t> </a:t>
            </a:r>
            <a:r>
              <a:rPr lang="es-CO" sz="2600" dirty="0" err="1" smtClean="0"/>
              <a:t>must</a:t>
            </a:r>
            <a:r>
              <a:rPr lang="es-CO" sz="2600" dirty="0" smtClean="0"/>
              <a:t> </a:t>
            </a:r>
            <a:r>
              <a:rPr lang="es-CO" sz="2600" dirty="0" err="1" smtClean="0"/>
              <a:t>learn</a:t>
            </a:r>
            <a:r>
              <a:rPr lang="es-CO" sz="2600" dirty="0" smtClean="0"/>
              <a:t> IFRS </a:t>
            </a:r>
            <a:r>
              <a:rPr lang="es-CO" sz="2600" dirty="0" err="1" smtClean="0"/>
              <a:t>practices</a:t>
            </a:r>
            <a:r>
              <a:rPr lang="es-CO" sz="2600" dirty="0" smtClean="0"/>
              <a:t> so </a:t>
            </a:r>
            <a:r>
              <a:rPr lang="es-CO" sz="2600" dirty="0" err="1" smtClean="0"/>
              <a:t>they</a:t>
            </a:r>
            <a:r>
              <a:rPr lang="es-CO" sz="2600" dirty="0" smtClean="0"/>
              <a:t> can prepare and </a:t>
            </a:r>
            <a:r>
              <a:rPr lang="es-CO" sz="2600" dirty="0" err="1" smtClean="0"/>
              <a:t>analyze</a:t>
            </a:r>
            <a:r>
              <a:rPr lang="es-CO" sz="2600" dirty="0" smtClean="0"/>
              <a:t> IFRS-</a:t>
            </a:r>
            <a:r>
              <a:rPr lang="es-CO" sz="2600" dirty="0" err="1" smtClean="0"/>
              <a:t>based</a:t>
            </a:r>
            <a:r>
              <a:rPr lang="es-CO" sz="2600" dirty="0" smtClean="0"/>
              <a:t> </a:t>
            </a:r>
            <a:r>
              <a:rPr lang="es-CO" sz="2600" dirty="0" err="1" smtClean="0"/>
              <a:t>financial</a:t>
            </a:r>
            <a:r>
              <a:rPr lang="es-CO" sz="2600" dirty="0" smtClean="0"/>
              <a:t> </a:t>
            </a:r>
            <a:r>
              <a:rPr lang="es-CO" sz="2600" dirty="0" err="1" smtClean="0"/>
              <a:t>statements</a:t>
            </a:r>
            <a:r>
              <a:rPr lang="es-CO" sz="2600" dirty="0" smtClean="0"/>
              <a:t>. </a:t>
            </a:r>
            <a:r>
              <a:rPr lang="es-CO" sz="2600" dirty="0" err="1" smtClean="0"/>
              <a:t>Without</a:t>
            </a:r>
            <a:r>
              <a:rPr lang="es-CO" sz="2600" dirty="0" smtClean="0"/>
              <a:t> </a:t>
            </a:r>
            <a:r>
              <a:rPr lang="es-CO" sz="2600" dirty="0" err="1" smtClean="0"/>
              <a:t>such</a:t>
            </a:r>
            <a:r>
              <a:rPr lang="es-CO" sz="2600" dirty="0" smtClean="0"/>
              <a:t> </a:t>
            </a:r>
            <a:r>
              <a:rPr lang="es-CO" sz="2600" dirty="0" err="1" smtClean="0"/>
              <a:t>knowledge</a:t>
            </a:r>
            <a:r>
              <a:rPr lang="es-CO" sz="2600" dirty="0" smtClean="0"/>
              <a:t> and </a:t>
            </a:r>
            <a:r>
              <a:rPr lang="es-CO" sz="2600" dirty="0" err="1" smtClean="0"/>
              <a:t>skills</a:t>
            </a:r>
            <a:r>
              <a:rPr lang="es-CO" sz="2600" dirty="0" smtClean="0"/>
              <a:t>, </a:t>
            </a:r>
            <a:r>
              <a:rPr lang="es-CO" sz="2600" dirty="0" err="1" smtClean="0"/>
              <a:t>accounting</a:t>
            </a:r>
            <a:r>
              <a:rPr lang="es-CO" sz="2600" dirty="0" smtClean="0"/>
              <a:t> </a:t>
            </a:r>
            <a:r>
              <a:rPr lang="es-CO" sz="2600" dirty="0" err="1" smtClean="0"/>
              <a:t>students</a:t>
            </a:r>
            <a:r>
              <a:rPr lang="es-CO" sz="2600" dirty="0" smtClean="0"/>
              <a:t> </a:t>
            </a:r>
            <a:r>
              <a:rPr lang="es-CO" sz="2600" dirty="0" err="1" smtClean="0"/>
              <a:t>will</a:t>
            </a:r>
            <a:r>
              <a:rPr lang="es-CO" sz="2600" dirty="0" smtClean="0"/>
              <a:t> </a:t>
            </a:r>
            <a:r>
              <a:rPr lang="es-CO" sz="2600" dirty="0" err="1" smtClean="0"/>
              <a:t>not</a:t>
            </a:r>
            <a:r>
              <a:rPr lang="es-CO" sz="2600" dirty="0" smtClean="0"/>
              <a:t> </a:t>
            </a:r>
            <a:r>
              <a:rPr lang="es-CO" sz="2600" dirty="0" err="1" smtClean="0"/>
              <a:t>be</a:t>
            </a:r>
            <a:r>
              <a:rPr lang="es-CO" sz="2600" dirty="0" smtClean="0"/>
              <a:t> </a:t>
            </a:r>
            <a:r>
              <a:rPr lang="es-CO" sz="2600" dirty="0" err="1" smtClean="0"/>
              <a:t>desirable</a:t>
            </a:r>
            <a:r>
              <a:rPr lang="es-CO" sz="2600" dirty="0" smtClean="0"/>
              <a:t> </a:t>
            </a:r>
          </a:p>
          <a:p>
            <a:pPr marL="457200" indent="-457200"/>
            <a:r>
              <a:rPr lang="es-CO" sz="2600" dirty="0" smtClean="0"/>
              <a:t>     in </a:t>
            </a:r>
            <a:r>
              <a:rPr lang="es-CO" sz="2600" dirty="0" err="1" smtClean="0"/>
              <a:t>the</a:t>
            </a:r>
            <a:r>
              <a:rPr lang="es-CO" sz="2600" dirty="0" smtClean="0"/>
              <a:t> </a:t>
            </a:r>
            <a:r>
              <a:rPr lang="es-CO" sz="2600" dirty="0" err="1" smtClean="0"/>
              <a:t>marketplace</a:t>
            </a:r>
            <a:r>
              <a:rPr lang="es-CO" sz="2600" dirty="0" smtClean="0"/>
              <a:t> and </a:t>
            </a:r>
            <a:r>
              <a:rPr lang="es-CO" sz="2600" dirty="0" err="1" smtClean="0"/>
              <a:t>accounting</a:t>
            </a:r>
            <a:r>
              <a:rPr lang="es-CO" sz="2600" dirty="0" smtClean="0"/>
              <a:t> educa-</a:t>
            </a:r>
          </a:p>
          <a:p>
            <a:pPr marL="457200" indent="-457200"/>
            <a:r>
              <a:rPr lang="es-CO" sz="2600" dirty="0" smtClean="0"/>
              <a:t>     </a:t>
            </a:r>
            <a:r>
              <a:rPr lang="es-CO" sz="2600" dirty="0" err="1" smtClean="0"/>
              <a:t>tion</a:t>
            </a:r>
            <a:r>
              <a:rPr lang="es-CO" sz="2600" dirty="0" smtClean="0"/>
              <a:t> </a:t>
            </a:r>
            <a:r>
              <a:rPr lang="es-CO" sz="2600" dirty="0" err="1" smtClean="0"/>
              <a:t>will</a:t>
            </a:r>
            <a:r>
              <a:rPr lang="es-CO" sz="2600" dirty="0" smtClean="0"/>
              <a:t> </a:t>
            </a:r>
            <a:r>
              <a:rPr lang="es-CO" sz="2600" dirty="0" err="1" smtClean="0"/>
              <a:t>fail</a:t>
            </a:r>
            <a:r>
              <a:rPr lang="es-CO" sz="2600" dirty="0" smtClean="0"/>
              <a:t> in </a:t>
            </a:r>
            <a:r>
              <a:rPr lang="es-CO" sz="2600" dirty="0" err="1" smtClean="0"/>
              <a:t>its</a:t>
            </a:r>
            <a:r>
              <a:rPr lang="es-CO" sz="2600" dirty="0" smtClean="0"/>
              <a:t> </a:t>
            </a:r>
            <a:r>
              <a:rPr lang="es-CO" sz="2600" dirty="0" err="1" smtClean="0"/>
              <a:t>mission</a:t>
            </a:r>
            <a:r>
              <a:rPr lang="es-CO" sz="2600" dirty="0" smtClean="0"/>
              <a:t>…”    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  <p:pic>
        <p:nvPicPr>
          <p:cNvPr id="3074" name="Picture 2" descr="WVU College of Business and Economics Business Programs accredited by AACSB Internation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4509120"/>
            <a:ext cx="2003331" cy="1373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1520" y="602685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Acreditación Internacional de los programas en Contaduría (AACSB):</a:t>
            </a:r>
            <a:endParaRPr lang="es-CO" sz="2800" dirty="0"/>
          </a:p>
        </p:txBody>
      </p:sp>
      <p:sp>
        <p:nvSpPr>
          <p:cNvPr id="8" name="7 Rectángulo"/>
          <p:cNvSpPr/>
          <p:nvPr/>
        </p:nvSpPr>
        <p:spPr>
          <a:xfrm>
            <a:off x="323528" y="1755973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  <p:pic>
        <p:nvPicPr>
          <p:cNvPr id="3074" name="Picture 2" descr="WVU College of Business and Economics Business Programs accredited by AACSB Internation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5407" y="4869160"/>
            <a:ext cx="1478196" cy="1013471"/>
          </a:xfrm>
          <a:prstGeom prst="rect">
            <a:avLst/>
          </a:prstGeom>
          <a:noFill/>
        </p:spPr>
      </p:pic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1695270"/>
            <a:ext cx="6912768" cy="396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548680"/>
            <a:ext cx="82868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600" dirty="0" smtClean="0"/>
              <a:t>Acceder a Certificaciones profesionales </a:t>
            </a:r>
            <a:r>
              <a:rPr lang="es-CO" sz="2600" dirty="0" smtClean="0"/>
              <a:t>de corte internacional (proceso </a:t>
            </a:r>
            <a:r>
              <a:rPr lang="es-CO" sz="2600" dirty="0" smtClean="0"/>
              <a:t>de convergencia – TLC):</a:t>
            </a:r>
            <a:endParaRPr lang="es-CO" sz="26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412776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600" b="1" u="sng" dirty="0" smtClean="0"/>
              <a:t>AICPA: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CPA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IFRS </a:t>
            </a:r>
            <a:r>
              <a:rPr lang="es-CO" sz="2800" dirty="0" err="1" smtClean="0"/>
              <a:t>Certified</a:t>
            </a:r>
            <a:r>
              <a:rPr lang="es-CO" sz="2800" dirty="0" smtClean="0"/>
              <a:t> </a:t>
            </a:r>
            <a:r>
              <a:rPr lang="es-CO" sz="2800" dirty="0" err="1" smtClean="0"/>
              <a:t>Program</a:t>
            </a:r>
            <a:r>
              <a:rPr lang="es-CO" sz="2800" dirty="0" smtClean="0"/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International </a:t>
            </a:r>
            <a:r>
              <a:rPr lang="es-CO" sz="2800" dirty="0" err="1" smtClean="0"/>
              <a:t>Qualification</a:t>
            </a:r>
            <a:r>
              <a:rPr lang="es-CO" sz="2800" dirty="0" smtClean="0"/>
              <a:t> </a:t>
            </a:r>
            <a:r>
              <a:rPr lang="es-CO" sz="2800" dirty="0" err="1" smtClean="0"/>
              <a:t>Exam</a:t>
            </a:r>
            <a:r>
              <a:rPr lang="es-CO" sz="2800" dirty="0" smtClean="0"/>
              <a:t> (IQEX) - Autoridades de Regulación, Normalización y Supervisión.  </a:t>
            </a:r>
            <a:r>
              <a:rPr lang="es-CO" sz="2800" dirty="0" smtClean="0">
                <a:hlinkClick r:id="rId3"/>
              </a:rPr>
              <a:t>http://www.aicpa.org/becomeacpa/cpaexam/examinationcontent/iqexcsos/pages/content.aspx</a:t>
            </a:r>
            <a:r>
              <a:rPr lang="es-CO" sz="2800" dirty="0" smtClean="0"/>
              <a:t> </a:t>
            </a:r>
          </a:p>
          <a:p>
            <a:pPr marL="457200" indent="-457200"/>
            <a:r>
              <a:rPr lang="es-CO" sz="2600" b="1" u="sng" dirty="0" smtClean="0"/>
              <a:t>AICPA – CIMA: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CGMA </a:t>
            </a:r>
            <a:r>
              <a:rPr lang="es-ES" sz="2800" dirty="0" err="1" smtClean="0"/>
              <a:t>Chartered</a:t>
            </a:r>
            <a:r>
              <a:rPr lang="es-ES" sz="2800" dirty="0" smtClean="0"/>
              <a:t> Global Management </a:t>
            </a:r>
            <a:r>
              <a:rPr lang="es-ES" sz="2800" dirty="0" err="1" smtClean="0"/>
              <a:t>Accountant</a:t>
            </a:r>
            <a:r>
              <a:rPr lang="es-ES" sz="2800" dirty="0" smtClean="0"/>
              <a:t> </a:t>
            </a:r>
            <a:r>
              <a:rPr lang="es-CO" sz="2800" dirty="0" smtClean="0"/>
              <a:t>(AICPA-CIMA </a:t>
            </a:r>
            <a:r>
              <a:rPr lang="es-CO" sz="2800" dirty="0" err="1" smtClean="0"/>
              <a:t>Joint</a:t>
            </a:r>
            <a:r>
              <a:rPr lang="es-CO" sz="2800" dirty="0" smtClean="0"/>
              <a:t> </a:t>
            </a:r>
            <a:r>
              <a:rPr lang="es-CO" sz="2800" dirty="0" err="1" smtClean="0"/>
              <a:t>Venture</a:t>
            </a:r>
            <a:r>
              <a:rPr lang="es-CO" sz="2800" dirty="0" smtClean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548680"/>
            <a:ext cx="82868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600" dirty="0" smtClean="0"/>
              <a:t>Acceder a Certificaciones profesionales </a:t>
            </a:r>
            <a:r>
              <a:rPr lang="es-CO" sz="2600" dirty="0" smtClean="0"/>
              <a:t>de corte </a:t>
            </a:r>
            <a:r>
              <a:rPr lang="es-CO" sz="2600" dirty="0" smtClean="0"/>
              <a:t>internacional (</a:t>
            </a:r>
            <a:r>
              <a:rPr lang="es-CO" sz="2600" dirty="0" smtClean="0"/>
              <a:t>proceso </a:t>
            </a:r>
            <a:r>
              <a:rPr lang="es-CO" sz="2600" dirty="0" smtClean="0"/>
              <a:t>de convergencia):</a:t>
            </a:r>
            <a:endParaRPr lang="es-CO" sz="26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484784"/>
            <a:ext cx="850112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800" dirty="0" err="1" smtClean="0"/>
              <a:t>Certified</a:t>
            </a:r>
            <a:r>
              <a:rPr lang="es-CO" sz="2800" dirty="0" smtClean="0"/>
              <a:t> IFRS </a:t>
            </a:r>
            <a:r>
              <a:rPr lang="es-CO" sz="2800" dirty="0" err="1" smtClean="0"/>
              <a:t>Accountant</a:t>
            </a:r>
            <a:r>
              <a:rPr lang="es-CO" sz="2800" dirty="0" smtClean="0"/>
              <a:t> (2006), </a:t>
            </a:r>
            <a:r>
              <a:rPr lang="es-CO" sz="2800" dirty="0" err="1" smtClean="0"/>
              <a:t>The</a:t>
            </a:r>
            <a:r>
              <a:rPr lang="es-CO" sz="2800" dirty="0" smtClean="0"/>
              <a:t> German </a:t>
            </a:r>
            <a:r>
              <a:rPr lang="es-CO" sz="2800" dirty="0" err="1" smtClean="0"/>
              <a:t>Institute</a:t>
            </a:r>
            <a:r>
              <a:rPr lang="es-CO" sz="2800" dirty="0" smtClean="0"/>
              <a:t> </a:t>
            </a:r>
            <a:r>
              <a:rPr lang="es-CO" sz="2800" dirty="0" err="1" smtClean="0"/>
              <a:t>for</a:t>
            </a:r>
            <a:r>
              <a:rPr lang="es-CO" sz="2800" dirty="0" smtClean="0"/>
              <a:t> </a:t>
            </a:r>
            <a:r>
              <a:rPr lang="es-CO" sz="2800" dirty="0" err="1" smtClean="0"/>
              <a:t>Certification</a:t>
            </a:r>
            <a:r>
              <a:rPr lang="es-CO" sz="2800" dirty="0" smtClean="0"/>
              <a:t> in </a:t>
            </a:r>
            <a:r>
              <a:rPr lang="es-CO" sz="2800" dirty="0" err="1" smtClean="0"/>
              <a:t>Accounting</a:t>
            </a:r>
            <a:r>
              <a:rPr lang="es-CO" sz="2800" dirty="0" smtClean="0"/>
              <a:t>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Certification in IFRS, ICAEW (The Institute of Chartered Accountants in England and Wales)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err="1" smtClean="0"/>
              <a:t>Certificate</a:t>
            </a:r>
            <a:r>
              <a:rPr lang="es-CO" sz="2800" dirty="0" smtClean="0"/>
              <a:t> in International </a:t>
            </a:r>
            <a:r>
              <a:rPr lang="es-CO" sz="2800" dirty="0" err="1" smtClean="0"/>
              <a:t>Public</a:t>
            </a:r>
            <a:r>
              <a:rPr lang="es-CO" sz="2800" dirty="0" smtClean="0"/>
              <a:t> Sector </a:t>
            </a:r>
            <a:r>
              <a:rPr lang="es-CO" sz="2800" dirty="0" err="1" smtClean="0"/>
              <a:t>Financial</a:t>
            </a:r>
            <a:r>
              <a:rPr lang="es-CO" sz="2800" dirty="0" smtClean="0"/>
              <a:t> </a:t>
            </a:r>
            <a:r>
              <a:rPr lang="es-CO" sz="2800" dirty="0" err="1" smtClean="0"/>
              <a:t>Reporting</a:t>
            </a:r>
            <a:r>
              <a:rPr lang="es-CO" sz="2800" dirty="0" smtClean="0"/>
              <a:t>, </a:t>
            </a:r>
            <a:r>
              <a:rPr lang="en-US" sz="2800" dirty="0" smtClean="0"/>
              <a:t>ICAEW (The Institute of Chartered Accountants in England and Wales).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XBRL International Certification, </a:t>
            </a:r>
            <a:r>
              <a:rPr lang="es-ES" sz="2800" dirty="0" smtClean="0"/>
              <a:t>XBRL International </a:t>
            </a:r>
            <a:r>
              <a:rPr lang="es-ES" sz="2800" dirty="0" err="1" smtClean="0"/>
              <a:t>Certification</a:t>
            </a:r>
            <a:r>
              <a:rPr lang="es-ES" sz="2800" dirty="0" smtClean="0"/>
              <a:t> </a:t>
            </a:r>
            <a:r>
              <a:rPr lang="es-ES" sz="2800" dirty="0" err="1" smtClean="0"/>
              <a:t>Board</a:t>
            </a:r>
            <a:r>
              <a:rPr lang="es-ES" sz="2800" dirty="0" smtClean="0"/>
              <a:t> (XCB) - XBRL International </a:t>
            </a:r>
            <a:r>
              <a:rPr lang="es-ES" sz="2800" dirty="0" err="1" smtClean="0"/>
              <a:t>consortium</a:t>
            </a:r>
            <a:r>
              <a:rPr lang="es-ES" sz="2800" dirty="0" smtClean="0"/>
              <a:t>.</a:t>
            </a:r>
            <a:br>
              <a:rPr lang="es-ES" sz="28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n-US" sz="2800" dirty="0" smtClean="0"/>
              <a:t> Board (XCB), XBRL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/>
            <a:r>
              <a:rPr lang="es-CO" sz="2800" dirty="0" smtClean="0"/>
              <a:t>   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673532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Contabilidad Gerencial</a:t>
            </a:r>
            <a:endParaRPr lang="es-CO" sz="28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268760"/>
            <a:ext cx="850112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¿Que repercusiones se generarán con respecto a los sistemas de estimación de costos?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¿Que pasará con el estado de costos de producción y costos de ventas?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¿Qué esquema de estados de resultados utilizaremos? – Método Absorbente y Variable, - Análisis CVU.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¿Que repercusiones se tendrán con respecto a los sistemas de acumulación de costos (ABC, Procesos, ordenes)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Taxonomía IASB y lenguaje XBRL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DESAFIOS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45540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Preguntas de reflexión:</a:t>
            </a:r>
            <a:endParaRPr lang="es-CO" sz="2800" dirty="0"/>
          </a:p>
        </p:txBody>
      </p:sp>
      <p:sp>
        <p:nvSpPr>
          <p:cNvPr id="8" name="7 Rectángulo"/>
          <p:cNvSpPr/>
          <p:nvPr/>
        </p:nvSpPr>
        <p:spPr>
          <a:xfrm>
            <a:off x="285720" y="1406381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¿Se hará necesario implementar ajustes al del código de comercio, estatuto tributario, regulaciones mercantiles (estatuto financiero) y a la Ley 43 de 1990, entre otras?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¿Se debe descartar del todo a FASB conociendo las oportunidades que se pueden derivar del tratado de libre comercio?, ¿Quiénes - Qué Contadores estarán haciendo parte de las mesas de negociación en el futuro (TLC-USA)? 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3. DESAFÍOS 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85720" y="1044019"/>
            <a:ext cx="85011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¿</a:t>
            </a:r>
            <a:r>
              <a:rPr lang="es-CO" sz="2800" dirty="0" smtClean="0"/>
              <a:t>Estarán los inversionistas, las juntas directivas, los acreedores y otros usuarios de la información en capacidad de entender los estados financieros emitidos bajo los estándares internacionales (IASB) 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¿Es necesario generar presencia por parte de los contadores colombianos en las instituciones internacionales IASB, IFAC, ISAR, XBRL, entre otras?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¿Se debe incrementar el uso de medios comunicación con el fin de socializar el proceso de convergencia que atraviesa el país?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71472" y="857232"/>
            <a:ext cx="5929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Ley 1314 de 2009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28596" y="1571612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3200" dirty="0" smtClean="0"/>
              <a:t>Objetivos de la Ley (art. 1):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i="1" dirty="0" smtClean="0"/>
              <a:t>Normas de intervención</a:t>
            </a:r>
            <a:r>
              <a:rPr lang="es-CO" sz="2800" dirty="0" smtClean="0"/>
              <a:t>: Se permitirá que el sistema documental contable </a:t>
            </a:r>
            <a:r>
              <a:rPr lang="es-CO" sz="2000" dirty="0" smtClean="0"/>
              <a:t>(soportes, comprobantes, libros, informes de gestión)</a:t>
            </a:r>
            <a:r>
              <a:rPr lang="es-CO" sz="2800" dirty="0" smtClean="0"/>
              <a:t>,</a:t>
            </a:r>
            <a:r>
              <a:rPr lang="es-CO" sz="2000" dirty="0" smtClean="0"/>
              <a:t> </a:t>
            </a:r>
            <a:r>
              <a:rPr lang="es-CO" sz="2800" dirty="0" smtClean="0"/>
              <a:t>los estados financieros y sus notas sean preparados, conservados y difundidos electrónicamente, estas normas podrán determinar las reglas aplicables al registro electrónico de los libros de comercio y al deposito electrónico de la información.  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3200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1571604" y="1000108"/>
            <a:ext cx="5429288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6500" u="sng" dirty="0" smtClean="0"/>
          </a:p>
          <a:p>
            <a:pPr marL="514350" lvl="0" indent="-514350"/>
            <a:r>
              <a:rPr lang="es-CO" sz="8000" u="sng" dirty="0" smtClean="0"/>
              <a:t>GRACIAS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71472" y="857232"/>
            <a:ext cx="5929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Ley 1314 de 2009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28596" y="1500174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3200" dirty="0" smtClean="0"/>
              <a:t>Ámbito de aplicación (art. 2):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Personas Naturales y Jurídicas obligadas a llevar contabilidad,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Contadores Públicos, funcionarios y demás personas encargadas de la preparación de estados financieros y otra información financiera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Contabilidad simplificada, estados financieros y revelaciones abreviadas, para ciertos obligados </a:t>
            </a:r>
            <a:r>
              <a:rPr lang="es-CO" sz="2400" dirty="0" smtClean="0"/>
              <a:t>(volumen de activos, ingresos, numero de empleados, organización jurídica o circunstancias socio-económicas).  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71472" y="764704"/>
            <a:ext cx="5929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Ley 1314 de 2009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28596" y="1412776"/>
            <a:ext cx="850112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3200" dirty="0" smtClean="0"/>
              <a:t>Parágrafo (art. 3) </a:t>
            </a:r>
            <a:r>
              <a:rPr lang="es-CO" sz="2800" dirty="0" smtClean="0"/>
              <a:t>ESENCIA SOBRE FORMA </a:t>
            </a:r>
            <a:r>
              <a:rPr lang="es-CO" sz="3200" dirty="0" smtClean="0"/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i="1" dirty="0" smtClean="0"/>
              <a:t>Los recursos y hechos económicos deben ser reconocidos y revelados de acuerdo con su esencia o realidad económica y no únicamente con su forma legal.</a:t>
            </a:r>
          </a:p>
          <a:p>
            <a:pPr marL="457200" indent="-457200"/>
            <a:endParaRPr lang="es-ES" sz="800" i="1" dirty="0" smtClean="0"/>
          </a:p>
          <a:p>
            <a:pPr marL="457200" indent="-457200">
              <a:buFontTx/>
              <a:buChar char="-"/>
            </a:pPr>
            <a:r>
              <a:rPr lang="es-ES" sz="2800" dirty="0" smtClean="0"/>
              <a:t>el principio pasó a ser un principio de orden legal y dejó de ser de orden reglamentario.</a:t>
            </a:r>
          </a:p>
          <a:p>
            <a:pPr marL="457200" indent="-457200"/>
            <a:r>
              <a:rPr lang="es-ES" sz="2800" dirty="0" smtClean="0"/>
              <a:t>¿Cuales normas se volverán inaplicables al dar preferencia a la esencia sobre la forma legal?</a:t>
            </a:r>
            <a:endParaRPr lang="es-CO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42910" y="571480"/>
            <a:ext cx="5929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Ley 1314 de 2009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357158" y="1142984"/>
            <a:ext cx="850112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600" dirty="0" smtClean="0"/>
              <a:t>Autoridades de regulación, normalización técnica (art. 6), autoridad disciplinaria (art. 9) y  autoridades de supervisión (art. 10):</a:t>
            </a:r>
          </a:p>
          <a:p>
            <a:pPr marL="457200" indent="-457200"/>
            <a:r>
              <a:rPr lang="es-CO" sz="2200" u="sng" dirty="0" smtClean="0"/>
              <a:t>Autoridades de Regulación</a:t>
            </a:r>
            <a:r>
              <a:rPr lang="es-CO" sz="2200" dirty="0" smtClean="0"/>
              <a:t>:</a:t>
            </a:r>
          </a:p>
          <a:p>
            <a:pPr marL="457200" indent="-457200">
              <a:buFontTx/>
              <a:buChar char="-"/>
            </a:pPr>
            <a:r>
              <a:rPr lang="es-CO" sz="2200" dirty="0" smtClean="0"/>
              <a:t>Dirección: Presidente de la República</a:t>
            </a:r>
          </a:p>
          <a:p>
            <a:pPr marL="457200" indent="-457200">
              <a:buFontTx/>
              <a:buChar char="-"/>
            </a:pPr>
            <a:r>
              <a:rPr lang="es-CO" sz="2200" dirty="0" smtClean="0"/>
              <a:t>Ejecución (actuando conjuntamente): Ministerio de Comercio, Industria y Turismo y el Ministerio de Hacienda</a:t>
            </a:r>
          </a:p>
          <a:p>
            <a:pPr marL="457200" indent="-457200"/>
            <a:r>
              <a:rPr lang="es-CO" sz="2200" u="sng" dirty="0" smtClean="0"/>
              <a:t>Autoridad de Normalización:    </a:t>
            </a:r>
          </a:p>
          <a:p>
            <a:pPr marL="457200" indent="-457200">
              <a:buFontTx/>
              <a:buChar char="-"/>
            </a:pPr>
            <a:r>
              <a:rPr lang="es-CO" sz="2200" dirty="0" smtClean="0"/>
              <a:t>Consejo Técnico de Contaduría Publica (CTCP)</a:t>
            </a:r>
          </a:p>
          <a:p>
            <a:pPr marL="457200" indent="-457200"/>
            <a:r>
              <a:rPr lang="es-CO" sz="2200" u="sng" dirty="0" smtClean="0"/>
              <a:t>Autoridad Disciplinaria:</a:t>
            </a:r>
          </a:p>
          <a:p>
            <a:pPr marL="457200" indent="-457200"/>
            <a:r>
              <a:rPr lang="es-CO" sz="2200" dirty="0" smtClean="0"/>
              <a:t>-    Junta Central de Contadores</a:t>
            </a:r>
          </a:p>
          <a:p>
            <a:pPr marL="457200" indent="-457200"/>
            <a:r>
              <a:rPr lang="es-CO" sz="2200" u="sng" dirty="0" smtClean="0"/>
              <a:t>Autoridades de Supervisión:</a:t>
            </a:r>
          </a:p>
          <a:p>
            <a:pPr marL="457200" indent="-457200">
              <a:buFontTx/>
              <a:buChar char="-"/>
            </a:pPr>
            <a:r>
              <a:rPr lang="es-CO" sz="2200" dirty="0" smtClean="0"/>
              <a:t>Entidades estatales que ejercen inspección, vigilancia o control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660424"/>
            <a:ext cx="5929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Ley 1314 de 2009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357158" y="1285860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Funciones de las Autoridades de Regulación (art. 7):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Verificarán que el proceso de elaboración de los proyectos por parte del CTCP sea abierto, transparente y de público conocimiento.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Revisarán la consistencia de las reglamentaciones sobre contabilidad e información financiera y de aseguramiento que se adopten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Ajustar la conformación, estructura y funcionamiento de la Junta Central y del CTCP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71438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ANTECEDENTES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14348" y="660424"/>
            <a:ext cx="5929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Ley 1314 de 2009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357158" y="1285860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800" dirty="0" smtClean="0"/>
              <a:t>Funciones de la Autoridad de Normalización (art. 8):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Proponer las normas a las Autoridades de Regulación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Asegurarse que sus propuestas se ajusten a las mejores prácticas internacionales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Establecerá comités técnicos ad-honorem </a:t>
            </a:r>
            <a:r>
              <a:rPr lang="es-CO" dirty="0" smtClean="0"/>
              <a:t>(Sector Financiero, Sector Real) comité de expertos (Tributario y Aseguramiento) Otro comité (Académico).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Participar en los organismos internacionales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 smtClean="0"/>
              <a:t>Actuar en procesos de divulgación, conocimiento y comprensión que busquen desarrollar actividades de socialización acerca de los procesos de convergencia hacia estándares internacionales. </a:t>
            </a:r>
          </a:p>
          <a:p>
            <a:pPr marL="457200" indent="-457200">
              <a:buFont typeface="Arial" pitchFamily="34" charset="0"/>
              <a:buChar char="•"/>
            </a:pPr>
            <a:endParaRPr lang="es-CO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rtlCol="0">
        <a:spAutoFit/>
      </a:bodyPr>
      <a:lstStyle>
        <a:defPPr>
          <a:defRPr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2244</TotalTime>
  <Words>2513</Words>
  <Application>Microsoft Office PowerPoint</Application>
  <PresentationFormat>Presentación en pantalla (4:3)</PresentationFormat>
  <Paragraphs>317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Intermedio</vt:lpstr>
      <vt:lpstr>CONVERGENCIA HACIA ESTÁNDARES INTERNACIONALES EN COLOMBIA: ANTECEDENTES, SITUACIÓN ACTUAL Y DESAFÍOS.   Profesora: Carol ORTEGA ALGARRA Pontificia universidad javeriana Departamento de Ciencias contables.</vt:lpstr>
      <vt:lpstr>1. Antecedentes - Ley 1314 de 2009 - Direccionamiento estratégico - CTCP  2. situación actual  - Propuesta de normas de contabilidad para la convergencia hacia estándares internacionales CTCP   3. desafíos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Diapositiva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 Ortega</dc:creator>
  <cp:lastModifiedBy>cortega</cp:lastModifiedBy>
  <cp:revision>682</cp:revision>
  <dcterms:created xsi:type="dcterms:W3CDTF">2011-03-08T01:27:21Z</dcterms:created>
  <dcterms:modified xsi:type="dcterms:W3CDTF">2011-11-22T22:06:51Z</dcterms:modified>
</cp:coreProperties>
</file>