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4" r:id="rId15"/>
    <p:sldId id="257" r:id="rId16"/>
    <p:sldId id="276" r:id="rId17"/>
    <p:sldId id="275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2" r:id="rId35"/>
    <p:sldId id="295" r:id="rId36"/>
    <p:sldId id="296" r:id="rId3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3F0175-7FA8-4A98-9662-CCB6EA6592A1}" type="datetimeFigureOut">
              <a:rPr lang="es-CO" smtClean="0"/>
              <a:pPr/>
              <a:t>23/03/2011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77072"/>
            <a:ext cx="7929618" cy="1543048"/>
          </a:xfrm>
        </p:spPr>
        <p:txBody>
          <a:bodyPr>
            <a:normAutofit/>
          </a:bodyPr>
          <a:lstStyle/>
          <a:p>
            <a:r>
              <a:rPr lang="es-CO" sz="2600" dirty="0" smtClean="0"/>
              <a:t>Profesora: Carol ORTEGA ALGARRA</a:t>
            </a:r>
            <a:br>
              <a:rPr lang="es-CO" sz="2600" dirty="0" smtClean="0"/>
            </a:br>
            <a:r>
              <a:rPr lang="es-CO" sz="2600" dirty="0" smtClean="0"/>
              <a:t>Pontificia universidad javeriana</a:t>
            </a:r>
            <a:br>
              <a:rPr lang="es-CO" sz="2600" dirty="0" smtClean="0"/>
            </a:br>
            <a:r>
              <a:rPr lang="es-CO" sz="2600" dirty="0" smtClean="0"/>
              <a:t>Departamento de Ciencias contables.</a:t>
            </a:r>
            <a:endParaRPr lang="es-CO" sz="2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Ciclo de Conferencias: AUDÍRE</a:t>
            </a:r>
            <a:endParaRPr lang="es-CO" sz="4800" b="1" dirty="0"/>
          </a:p>
        </p:txBody>
      </p:sp>
      <p:pic>
        <p:nvPicPr>
          <p:cNvPr id="5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0" y="6000768"/>
            <a:ext cx="242886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C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Marzo 08-2011</a:t>
            </a:r>
            <a:r>
              <a:rPr kumimoji="0" lang="es-CO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CO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962853"/>
            <a:ext cx="91440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900" b="1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IMPACTO Y CONSECUENCIAS DE LOS FACTORES CULTURALES SOBRE LOS SISTEMAS CONTABLES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900" b="1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UNA VISIÓN INTERNACIONAL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500042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s-CO" sz="3200" b="1" u="sng" dirty="0" smtClean="0"/>
              <a:t>Enfoque Macro-económico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4282" y="1214422"/>
            <a:ext cx="850112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600" dirty="0"/>
              <a:t>prácticas contables están correlacionadas estrechamente con las políticas económicas </a:t>
            </a:r>
            <a:r>
              <a:rPr lang="es-CO" sz="2600" dirty="0" smtClean="0"/>
              <a:t>nacionales.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/>
              <a:t>ingresos contables son usualmente ajustados para promover la estabilidad </a:t>
            </a:r>
            <a:r>
              <a:rPr lang="es-CO" sz="2600" dirty="0" smtClean="0"/>
              <a:t>económica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/>
              <a:t>la depreciación es ajustada para estimular </a:t>
            </a:r>
            <a:r>
              <a:rPr lang="es-CO" sz="2600" dirty="0" smtClean="0"/>
              <a:t>crecimiento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/>
              <a:t>reservas especiales para promover la </a:t>
            </a:r>
            <a:r>
              <a:rPr lang="es-CO" sz="2600" dirty="0" smtClean="0"/>
              <a:t>inversión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/>
              <a:t>contabilidad de responsabilidad social son el fin de seguir propósitos macroeconómicos. </a:t>
            </a:r>
            <a:endParaRPr lang="es-CO" sz="2600" dirty="0" smtClean="0"/>
          </a:p>
          <a:p>
            <a:pPr marL="457200" indent="-457200"/>
            <a:r>
              <a:rPr lang="es-CO" sz="2600" dirty="0" smtClean="0"/>
              <a:t>Países:  </a:t>
            </a:r>
            <a:r>
              <a:rPr lang="es-CO" sz="2800" dirty="0"/>
              <a:t>Suecia, Francia, Alemania. </a:t>
            </a:r>
            <a:endParaRPr lang="es-CO" sz="2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500042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b="1" u="sng" dirty="0" smtClean="0"/>
              <a:t>2. Enfoque Micro-económico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4282" y="1214422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La </a:t>
            </a:r>
            <a:r>
              <a:rPr lang="es-CO" sz="2800" dirty="0"/>
              <a:t>contabilidad es vista como una rama de la teoría económica de </a:t>
            </a:r>
            <a:r>
              <a:rPr lang="es-CO" sz="2800" dirty="0" smtClean="0"/>
              <a:t>negocios </a:t>
            </a:r>
            <a:r>
              <a:rPr lang="es-CO" sz="1500" dirty="0" smtClean="0"/>
              <a:t>(L, K , product </a:t>
            </a:r>
            <a:r>
              <a:rPr lang="es-CO" sz="1500" dirty="0" err="1" smtClean="0"/>
              <a:t>market</a:t>
            </a:r>
            <a:r>
              <a:rPr lang="es-CO" sz="15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/>
              <a:t>La orientación fundamental es hacia las entidades individuales</a:t>
            </a:r>
            <a:r>
              <a:rPr lang="es-CO" sz="28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Conceptos </a:t>
            </a:r>
            <a:r>
              <a:rPr lang="es-CO" sz="2800" dirty="0"/>
              <a:t>contables son derivados de un análisis </a:t>
            </a:r>
            <a:r>
              <a:rPr lang="es-CO" sz="2800" dirty="0" smtClean="0"/>
              <a:t>económico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Concepto </a:t>
            </a:r>
            <a:r>
              <a:rPr lang="es-CO" sz="2800" dirty="0"/>
              <a:t>de mantenimiento del capital en términos reales del capital monetario invertido en la </a:t>
            </a:r>
            <a:r>
              <a:rPr lang="es-CO" sz="2800" dirty="0" smtClean="0"/>
              <a:t>corporación. </a:t>
            </a:r>
            <a:r>
              <a:rPr lang="es-CO" sz="1500" dirty="0" smtClean="0"/>
              <a:t>(precio en relación con un indicador de precios agregados, i ) </a:t>
            </a:r>
            <a:endParaRPr lang="es-CO" sz="2800" dirty="0" smtClean="0"/>
          </a:p>
          <a:p>
            <a:pPr marL="457200" indent="-457200"/>
            <a:r>
              <a:rPr lang="es-CO" sz="2600" dirty="0" smtClean="0"/>
              <a:t>Países: </a:t>
            </a:r>
            <a:r>
              <a:rPr lang="es-CO" sz="2800" dirty="0"/>
              <a:t>Países Bajos / </a:t>
            </a:r>
            <a:r>
              <a:rPr lang="es-CO" sz="2800" dirty="0" err="1" smtClean="0"/>
              <a:t>Netherlands</a:t>
            </a:r>
            <a:r>
              <a:rPr lang="es-CO" sz="2800" dirty="0" smtClean="0"/>
              <a:t>. </a:t>
            </a:r>
            <a:endParaRPr lang="es-CO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85794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3. </a:t>
            </a:r>
            <a:r>
              <a:rPr lang="es-CO" sz="3000" b="1" u="sng" dirty="0" smtClean="0"/>
              <a:t>Enfoque </a:t>
            </a:r>
            <a:r>
              <a:rPr lang="es-CO" sz="3000" b="1" u="sng" dirty="0"/>
              <a:t>de la disciplina independiente</a:t>
            </a:r>
            <a:endParaRPr lang="es-CO" sz="3000" b="1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85720" y="1571612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/>
              <a:t>La contabilidad es vista como una función de servicio derivada de prácticas de negocio</a:t>
            </a:r>
            <a:r>
              <a:rPr lang="es-CO" sz="28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Pragmático y de juicio (criterio).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La Contabilidad </a:t>
            </a:r>
            <a:r>
              <a:rPr lang="es-CO" sz="2800" dirty="0"/>
              <a:t>debe ser capaz de desarrollar su propio marco </a:t>
            </a:r>
            <a:r>
              <a:rPr lang="es-CO" sz="2800" dirty="0" smtClean="0"/>
              <a:t>conceptual.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Las </a:t>
            </a:r>
            <a:r>
              <a:rPr lang="es-CO" sz="2800" dirty="0"/>
              <a:t>revelaciones deben darse en forma total y </a:t>
            </a:r>
            <a:r>
              <a:rPr lang="es-CO" sz="2800" dirty="0" smtClean="0"/>
              <a:t>deben ir en concordancia con los principios </a:t>
            </a:r>
            <a:r>
              <a:rPr lang="es-CO" sz="2800" dirty="0"/>
              <a:t>de contabilidad generalmente </a:t>
            </a:r>
            <a:r>
              <a:rPr lang="es-CO" sz="2800" dirty="0" smtClean="0"/>
              <a:t>aceptados</a:t>
            </a:r>
            <a:endParaRPr lang="es-CO" sz="2800" dirty="0"/>
          </a:p>
          <a:p>
            <a:pPr marL="457200" indent="-457200"/>
            <a:r>
              <a:rPr lang="es-CO" sz="2800" dirty="0" smtClean="0"/>
              <a:t> </a:t>
            </a:r>
            <a:r>
              <a:rPr lang="es-CO" sz="2600" dirty="0" smtClean="0"/>
              <a:t>Países: USA y UK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b="1" u="sng" dirty="0" smtClean="0"/>
              <a:t>4. Enfoque de uniformidad contable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20" y="1428736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La </a:t>
            </a:r>
            <a:r>
              <a:rPr lang="es-CO" sz="2800" dirty="0"/>
              <a:t>contabilidad es vista como un medio eficaz de administración y </a:t>
            </a:r>
            <a:r>
              <a:rPr lang="es-CO" sz="2800" dirty="0" smtClean="0"/>
              <a:t>control.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Revelación </a:t>
            </a:r>
            <a:r>
              <a:rPr lang="es-CO" sz="2800" dirty="0"/>
              <a:t>y presentación uniforme con el fin de generar información contable que permita ejercer control sobre todas las clases de industrias y </a:t>
            </a:r>
            <a:r>
              <a:rPr lang="es-CO" sz="2800" dirty="0" smtClean="0"/>
              <a:t>usuarios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Se </a:t>
            </a:r>
            <a:r>
              <a:rPr lang="es-CO" sz="2800" dirty="0"/>
              <a:t>relaciona con los países en donde existe una fuerte intervención del gobierno dentro de la economía</a:t>
            </a:r>
            <a:endParaRPr lang="es-CO" sz="2800" dirty="0" smtClean="0"/>
          </a:p>
          <a:p>
            <a:pPr marL="457200" indent="-457200"/>
            <a:r>
              <a:rPr lang="es-CO" sz="2600" dirty="0" smtClean="0"/>
              <a:t>Países: </a:t>
            </a:r>
            <a:r>
              <a:rPr lang="es-CO" sz="2800" dirty="0"/>
              <a:t>: Francia, </a:t>
            </a:r>
            <a:r>
              <a:rPr lang="es-CO" sz="2800" dirty="0" smtClean="0"/>
              <a:t>Alemania</a:t>
            </a:r>
            <a:r>
              <a:rPr lang="es-CO" sz="2800" dirty="0"/>
              <a:t>, Suiza</a:t>
            </a:r>
            <a:endParaRPr lang="es-CO" sz="2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1943076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8400" y="6000768"/>
            <a:ext cx="6705600" cy="685800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4282" y="2571744"/>
            <a:ext cx="3286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err="1" smtClean="0"/>
              <a:t>Nobes</a:t>
            </a:r>
            <a:r>
              <a:rPr lang="es-CO" sz="2600" dirty="0" smtClean="0"/>
              <a:t> (1983-98)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071934" y="1657324"/>
            <a:ext cx="471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/>
              <a:t>Macro-económico</a:t>
            </a:r>
            <a:endParaRPr lang="es-CO" sz="2900" dirty="0"/>
          </a:p>
        </p:txBody>
      </p:sp>
      <p:sp>
        <p:nvSpPr>
          <p:cNvPr id="9" name="8 Rectángulo"/>
          <p:cNvSpPr/>
          <p:nvPr/>
        </p:nvSpPr>
        <p:spPr>
          <a:xfrm>
            <a:off x="4071934" y="2871770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/>
              <a:t>Micro-económico</a:t>
            </a:r>
            <a:r>
              <a:rPr lang="es-CO" sz="3000" dirty="0" smtClean="0"/>
              <a:t> </a:t>
            </a:r>
            <a:endParaRPr lang="es-CO" sz="3000" dirty="0"/>
          </a:p>
        </p:txBody>
      </p:sp>
      <p:sp>
        <p:nvSpPr>
          <p:cNvPr id="10" name="9 CuadroTexto"/>
          <p:cNvSpPr txBox="1"/>
          <p:nvPr/>
        </p:nvSpPr>
        <p:spPr>
          <a:xfrm rot="19249110">
            <a:off x="2474685" y="1929868"/>
            <a:ext cx="12655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Enfoques: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2857488" y="187163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9" idx="1"/>
          </p:cNvCxnSpPr>
          <p:nvPr/>
        </p:nvCxnSpPr>
        <p:spPr>
          <a:xfrm>
            <a:off x="2857488" y="2871770"/>
            <a:ext cx="1214446" cy="292388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285720" y="571480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Enfoque deductivo o de juicio </a:t>
            </a:r>
            <a:r>
              <a:rPr lang="es-CO" sz="2000" dirty="0" smtClean="0"/>
              <a:t>(</a:t>
            </a:r>
            <a:r>
              <a:rPr lang="es-CO" sz="2000" dirty="0" err="1" smtClean="0"/>
              <a:t>Muller</a:t>
            </a:r>
            <a:r>
              <a:rPr lang="es-CO" sz="2000" dirty="0" smtClean="0"/>
              <a:t> 1967)</a:t>
            </a:r>
            <a:endParaRPr lang="es-CO" sz="2000" b="1" u="sng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285720" y="3786190"/>
            <a:ext cx="864399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Clasificación </a:t>
            </a:r>
            <a:r>
              <a:rPr lang="es-CO" sz="2600" dirty="0"/>
              <a:t>de aceptación mundial, ya que se probó en más de 50 países (capitalistas y comunistas) en donde dicha clasificación fue claramente soportada por las prácticas de medición contable y </a:t>
            </a:r>
            <a:r>
              <a:rPr lang="es-CO" sz="2600" dirty="0" smtClean="0"/>
              <a:t>revelaciones</a:t>
            </a:r>
            <a:r>
              <a:rPr lang="es-CO" sz="26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1857388" cy="727127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71414"/>
            <a:ext cx="8143932" cy="536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6858016" y="5429264"/>
            <a:ext cx="17859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err="1" smtClean="0"/>
              <a:t>Nobes</a:t>
            </a:r>
            <a:r>
              <a:rPr lang="es-CO" dirty="0" smtClean="0"/>
              <a:t> (1998).</a:t>
            </a:r>
            <a:endParaRPr lang="es-C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714356"/>
            <a:ext cx="77153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Enfoque deductivo o de juicio </a:t>
            </a:r>
            <a:r>
              <a:rPr lang="es-CO" sz="2000" dirty="0" smtClean="0"/>
              <a:t>(</a:t>
            </a:r>
            <a:r>
              <a:rPr lang="es-CO" sz="2000" dirty="0" err="1" smtClean="0"/>
              <a:t>Muller</a:t>
            </a:r>
            <a:r>
              <a:rPr lang="es-CO" sz="2000" dirty="0" smtClean="0"/>
              <a:t> 1967) –</a:t>
            </a:r>
            <a:r>
              <a:rPr lang="es-CO" sz="2000" dirty="0" err="1" smtClean="0"/>
              <a:t>Nobes</a:t>
            </a:r>
            <a:r>
              <a:rPr lang="es-CO" sz="2000" dirty="0" smtClean="0"/>
              <a:t> (1998)</a:t>
            </a:r>
            <a:endParaRPr lang="es-CO" sz="2000" b="1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357158" y="1714488"/>
            <a:ext cx="8501122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600" dirty="0" smtClean="0"/>
              <a:t>1. </a:t>
            </a:r>
            <a:r>
              <a:rPr lang="es-CO" sz="3300" dirty="0" smtClean="0"/>
              <a:t>Reconoce la </a:t>
            </a:r>
            <a:r>
              <a:rPr lang="es-CO" sz="3300" dirty="0"/>
              <a:t>influencia de sistemas como el legal, el político y el económico como sistemas relevantes dentro del desarrollo de los sistemas </a:t>
            </a:r>
            <a:r>
              <a:rPr lang="es-CO" sz="3300" dirty="0" smtClean="0"/>
              <a:t>contables.</a:t>
            </a:r>
          </a:p>
          <a:p>
            <a:pPr marL="457200" indent="-457200"/>
            <a:r>
              <a:rPr lang="es-CO" sz="3300" dirty="0" smtClean="0"/>
              <a:t>2. No </a:t>
            </a:r>
            <a:r>
              <a:rPr lang="es-CO" sz="3300" dirty="0"/>
              <a:t>hace ningún reconocimiento de los </a:t>
            </a:r>
            <a:r>
              <a:rPr lang="es-CO" sz="3300" u="sng" dirty="0"/>
              <a:t>factores culturales </a:t>
            </a:r>
            <a:r>
              <a:rPr lang="es-CO" sz="3300" dirty="0"/>
              <a:t>dentro de su clasificación.</a:t>
            </a:r>
          </a:p>
          <a:p>
            <a:pPr marL="457200" indent="-457200"/>
            <a:endParaRPr lang="es-CO" sz="2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</a:t>
            </a:r>
            <a:r>
              <a:rPr lang="es-CO" sz="2000" dirty="0">
                <a:solidFill>
                  <a:schemeClr val="accent2"/>
                </a:solidFill>
              </a:rPr>
              <a:t>. </a:t>
            </a:r>
            <a:r>
              <a:rPr lang="es-CO" sz="2100" dirty="0">
                <a:solidFill>
                  <a:schemeClr val="accent2"/>
                </a:solidFill>
              </a:rPr>
              <a:t>Examinar  los factores culturales y su influencia dentro de los sistemas contables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2571744"/>
            <a:ext cx="32861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Harrison, </a:t>
            </a:r>
            <a:r>
              <a:rPr lang="es-CO" sz="2800" dirty="0" err="1" smtClean="0"/>
              <a:t>McKinnon</a:t>
            </a:r>
            <a:r>
              <a:rPr lang="es-CO" sz="2800" dirty="0" smtClean="0"/>
              <a:t>, </a:t>
            </a:r>
            <a:r>
              <a:rPr lang="es-CO" sz="2800" dirty="0" err="1" smtClean="0"/>
              <a:t>Hofstede</a:t>
            </a:r>
            <a:r>
              <a:rPr lang="es-CO" sz="2800" dirty="0" smtClean="0"/>
              <a:t> y Gray (1986- 2005) 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14810" y="775628"/>
            <a:ext cx="47148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Marco </a:t>
            </a:r>
            <a:r>
              <a:rPr lang="es-CO" sz="2400" dirty="0"/>
              <a:t>conceptual metodológico en donde </a:t>
            </a:r>
            <a:r>
              <a:rPr lang="es-CO" sz="2400" u="sng" dirty="0" smtClean="0"/>
              <a:t>incorporaron </a:t>
            </a:r>
            <a:r>
              <a:rPr lang="es-CO" sz="2400" u="sng" dirty="0"/>
              <a:t>la cultura </a:t>
            </a:r>
            <a:r>
              <a:rPr lang="es-CO" sz="2400" dirty="0"/>
              <a:t>con el fin de analizar los cambios en la </a:t>
            </a:r>
            <a:r>
              <a:rPr lang="es-CO" sz="2400" dirty="0" smtClean="0"/>
              <a:t>regulación de los SC y </a:t>
            </a:r>
            <a:r>
              <a:rPr lang="es-CO" sz="2400" dirty="0"/>
              <a:t>los reportes financieros a nivel de país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143240" y="3857628"/>
            <a:ext cx="600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La efectividad de este marco conceptual ha sido demostrada gracias a la implementación </a:t>
            </a:r>
            <a:r>
              <a:rPr lang="es-CO" sz="2400" dirty="0" smtClean="0"/>
              <a:t>exitosa del </a:t>
            </a:r>
            <a:r>
              <a:rPr lang="es-CO" sz="2400" dirty="0"/>
              <a:t>mismo cuando se analizó el sistema contable Japonés.</a:t>
            </a:r>
          </a:p>
        </p:txBody>
      </p:sp>
      <p:sp>
        <p:nvSpPr>
          <p:cNvPr id="10" name="9 CuadroTexto"/>
          <p:cNvSpPr txBox="1"/>
          <p:nvPr/>
        </p:nvSpPr>
        <p:spPr>
          <a:xfrm rot="18926421">
            <a:off x="2724632" y="1712965"/>
            <a:ext cx="141749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Proponen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3032948" y="1598496"/>
            <a:ext cx="1137308" cy="1083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6001554" y="3285330"/>
            <a:ext cx="857256" cy="1588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endParaRPr lang="es-CO" sz="2100" dirty="0">
              <a:solidFill>
                <a:schemeClr val="accent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00496" y="1071546"/>
            <a:ext cx="5143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Establecer </a:t>
            </a:r>
            <a:r>
              <a:rPr lang="es-CO" sz="2400" dirty="0"/>
              <a:t>cinco dimensiones culturales que afectan directamente los sistemas de contabilidad en el </a:t>
            </a:r>
            <a:r>
              <a:rPr lang="es-CO" sz="2400" dirty="0" smtClean="0"/>
              <a:t>mundo</a:t>
            </a:r>
            <a:endParaRPr lang="es-CO" sz="2400" dirty="0"/>
          </a:p>
        </p:txBody>
      </p:sp>
      <p:sp>
        <p:nvSpPr>
          <p:cNvPr id="9" name="8 Rectángulo"/>
          <p:cNvSpPr/>
          <p:nvPr/>
        </p:nvSpPr>
        <p:spPr>
          <a:xfrm>
            <a:off x="3143240" y="4071942"/>
            <a:ext cx="600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patrones de asociación en donde varios países comparten similitudes.</a:t>
            </a:r>
            <a:endParaRPr lang="es-CO" sz="2400" dirty="0"/>
          </a:p>
        </p:txBody>
      </p:sp>
      <p:sp>
        <p:nvSpPr>
          <p:cNvPr id="10" name="9 CuadroTexto"/>
          <p:cNvSpPr txBox="1"/>
          <p:nvPr/>
        </p:nvSpPr>
        <p:spPr>
          <a:xfrm rot="18926421">
            <a:off x="2559183" y="1796385"/>
            <a:ext cx="145002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Logran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3059832" y="1857364"/>
            <a:ext cx="869226" cy="851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4929190" y="3286124"/>
            <a:ext cx="1285884" cy="1588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929322" y="3000372"/>
            <a:ext cx="166653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Estableciendo </a:t>
            </a:r>
            <a:endParaRPr lang="es-CO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-32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14282" y="2500306"/>
            <a:ext cx="32861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Harrison, </a:t>
            </a:r>
            <a:r>
              <a:rPr lang="es-CO" sz="2800" dirty="0" err="1" smtClean="0"/>
              <a:t>McKinnon</a:t>
            </a:r>
            <a:r>
              <a:rPr lang="es-CO" sz="2800" dirty="0" smtClean="0"/>
              <a:t>, </a:t>
            </a:r>
            <a:r>
              <a:rPr lang="es-CO" sz="2800" dirty="0" err="1" smtClean="0"/>
              <a:t>Hofstede</a:t>
            </a:r>
            <a:r>
              <a:rPr lang="es-CO" sz="2800" dirty="0" smtClean="0"/>
              <a:t> y Gray (1986- 2005) 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571480"/>
            <a:ext cx="85725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/>
              <a:t>D</a:t>
            </a:r>
            <a:r>
              <a:rPr lang="es-CO" sz="3000" dirty="0" smtClean="0"/>
              <a:t>imensiones </a:t>
            </a:r>
            <a:r>
              <a:rPr lang="es-CO" sz="3000" dirty="0"/>
              <a:t>culturales que afectan directamente los sistemas </a:t>
            </a:r>
            <a:r>
              <a:rPr lang="es-CO" sz="3000" dirty="0" smtClean="0"/>
              <a:t>contables </a:t>
            </a:r>
            <a:r>
              <a:rPr lang="es-CO" sz="2200" dirty="0" err="1"/>
              <a:t>Hofstede</a:t>
            </a:r>
            <a:r>
              <a:rPr lang="es-CO" sz="2200" dirty="0"/>
              <a:t> (1970-2007) </a:t>
            </a:r>
            <a:r>
              <a:rPr lang="es-CO" sz="3000" dirty="0" smtClean="0"/>
              <a:t>: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14282" y="1714488"/>
            <a:ext cx="85011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es-CO" sz="3200" dirty="0" smtClean="0"/>
              <a:t>Individualismo </a:t>
            </a:r>
            <a:r>
              <a:rPr lang="es-CO" sz="3200" dirty="0"/>
              <a:t>Vs </a:t>
            </a:r>
            <a:r>
              <a:rPr lang="es-CO" sz="3200" dirty="0" smtClean="0"/>
              <a:t>Colectivismo</a:t>
            </a:r>
          </a:p>
          <a:p>
            <a:pPr marL="514350" lvl="0" indent="-514350">
              <a:buAutoNum type="arabicPeriod"/>
            </a:pPr>
            <a:r>
              <a:rPr lang="es-CO" sz="3200" dirty="0" smtClean="0"/>
              <a:t>Gran </a:t>
            </a:r>
            <a:r>
              <a:rPr lang="es-CO" sz="3200" dirty="0"/>
              <a:t>distancia entre el poder/Mando Vs Poca distancia entre el </a:t>
            </a:r>
            <a:r>
              <a:rPr lang="es-CO" sz="3200" dirty="0" smtClean="0"/>
              <a:t>poder/mando</a:t>
            </a:r>
          </a:p>
          <a:p>
            <a:pPr marL="514350" lvl="0" indent="-514350">
              <a:buAutoNum type="arabicPeriod"/>
            </a:pPr>
            <a:r>
              <a:rPr lang="es-CO" sz="3200" dirty="0" smtClean="0"/>
              <a:t>Fuerte </a:t>
            </a:r>
            <a:r>
              <a:rPr lang="es-CO" sz="3200" dirty="0"/>
              <a:t>o débil posición con respecto </a:t>
            </a:r>
            <a:r>
              <a:rPr lang="es-CO" sz="3200" dirty="0" smtClean="0"/>
              <a:t>al control de incertidumbres</a:t>
            </a:r>
          </a:p>
          <a:p>
            <a:pPr marL="514350" lvl="0" indent="-514350">
              <a:buAutoNum type="arabicPeriod"/>
            </a:pPr>
            <a:r>
              <a:rPr lang="es-CO" sz="3200" dirty="0" smtClean="0"/>
              <a:t>Masculinidad </a:t>
            </a:r>
            <a:r>
              <a:rPr lang="es-CO" sz="3200" dirty="0"/>
              <a:t>vs Femineidad </a:t>
            </a:r>
            <a:endParaRPr lang="es-CO" sz="3200" dirty="0" smtClean="0"/>
          </a:p>
          <a:p>
            <a:pPr marL="514350" lvl="0" indent="-514350">
              <a:buAutoNum type="arabicPeriod"/>
            </a:pPr>
            <a:r>
              <a:rPr lang="es-CO" sz="3200" dirty="0" smtClean="0"/>
              <a:t>Dinamismo </a:t>
            </a:r>
            <a:r>
              <a:rPr lang="es-CO" sz="3200" dirty="0"/>
              <a:t>Confuciano</a:t>
            </a:r>
          </a:p>
          <a:p>
            <a:pPr marL="457200" indent="-457200">
              <a:buAutoNum type="arabicPeriod"/>
            </a:pPr>
            <a:endParaRPr lang="es-CO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001056" cy="440056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>Discutir los factores claves que influencian los estándares y prácticas contables internacionalmente, y como estos factores impactan la armonización de los estándares y prácticas contables alrededor del mundo.  </a:t>
            </a: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dirty="0" smtClean="0"/>
              <a:t>Factores claves: </a:t>
            </a:r>
            <a:br>
              <a:rPr lang="es-CO" sz="2800" dirty="0" smtClean="0"/>
            </a:br>
            <a:r>
              <a:rPr lang="es-CO" sz="2800" dirty="0" smtClean="0"/>
              <a:t>- </a:t>
            </a:r>
            <a:r>
              <a:rPr lang="es-CO" sz="2800" cap="none" dirty="0" smtClean="0"/>
              <a:t>Clasificación internacional de los sistemas de contabilidad y reportes</a:t>
            </a:r>
            <a:br>
              <a:rPr lang="es-CO" sz="2800" cap="none" dirty="0" smtClean="0"/>
            </a:br>
            <a:r>
              <a:rPr lang="es-CO" sz="2800" cap="none" dirty="0" smtClean="0"/>
              <a:t>- Características culturales y su implicación dentro de los sistemas contables </a:t>
            </a:r>
            <a:r>
              <a:rPr lang="es-CO" sz="2000" dirty="0" smtClean="0"/>
              <a:t/>
            </a:r>
            <a:br>
              <a:rPr lang="es-CO" sz="2000" dirty="0" smtClean="0"/>
            </a:br>
            <a:endParaRPr lang="es-CO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571472" y="0"/>
            <a:ext cx="7929618" cy="114298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</a:t>
            </a:r>
            <a:endParaRPr kumimoji="0" lang="es-CO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500042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es-CO" sz="2800" u="sng" dirty="0" smtClean="0"/>
              <a:t>Individualismo Vs Colectivismo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4282" y="1221478"/>
            <a:ext cx="850112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El individualismo- marco sin mayor cohesión social en la sociedad, en donde las personas se suponen que deben cuidar de sí mismos. US.</a:t>
            </a:r>
          </a:p>
          <a:p>
            <a:endParaRPr lang="es-CO" sz="1000" dirty="0" smtClean="0"/>
          </a:p>
          <a:p>
            <a:r>
              <a:rPr lang="es-CO" sz="2600" dirty="0" smtClean="0"/>
              <a:t>El colectivismo - marco social de unidad en donde los individuos esperan que sus familiares, su clan, u otro grupo específico, cuide de ellos a cambio de una lealtad incondicional. Colombia. </a:t>
            </a:r>
          </a:p>
          <a:p>
            <a:endParaRPr lang="es-CO" sz="1000" dirty="0"/>
          </a:p>
          <a:p>
            <a:pPr>
              <a:buFont typeface="Arial" pitchFamily="34" charset="0"/>
              <a:buChar char="•"/>
            </a:pPr>
            <a:r>
              <a:rPr lang="es-CO" sz="2800" dirty="0" smtClean="0"/>
              <a:t> Ejercicio individual de la profesión contable (auto-regulada) Vs. Requerimientos legales y control estatutario. Tolerancia por el juicio personal.</a:t>
            </a:r>
            <a:endParaRPr lang="es-CO" sz="26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472369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CO" sz="2800" u="sng" dirty="0" smtClean="0"/>
              <a:t>2. Gran distancia entre el poder/Mando Vs Poca distancia entre el poder/mando. </a:t>
            </a:r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142844" y="1571612"/>
            <a:ext cx="850112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/>
              <a:t>Se refiere a la media en que los miembros de una sociedad aceptan la idea de que el poder dentro de las organizaciones e instituciones está distribuido de forma desigual. </a:t>
            </a:r>
            <a:endParaRPr lang="es-CO" sz="2200" dirty="0" smtClean="0"/>
          </a:p>
          <a:p>
            <a:pPr>
              <a:buFont typeface="Arial" pitchFamily="34" charset="0"/>
              <a:buChar char="•"/>
            </a:pPr>
            <a:r>
              <a:rPr lang="es-CO" sz="2200" dirty="0"/>
              <a:t>En una sociedad de </a:t>
            </a:r>
            <a:r>
              <a:rPr lang="es-CO" sz="2200" dirty="0" smtClean="0"/>
              <a:t>gran </a:t>
            </a:r>
            <a:r>
              <a:rPr lang="es-CO" sz="2200" dirty="0"/>
              <a:t>distancia entre el poder/mando las personas suelen aceptar un orden jerárquico dentro del cual cada individuo acepta su lugar sin necesidad de ninguna explicación. Colombia.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/>
              <a:t>En una sociedad de </a:t>
            </a:r>
            <a:r>
              <a:rPr lang="es-CO" sz="2200" dirty="0" smtClean="0"/>
              <a:t>poca </a:t>
            </a:r>
            <a:r>
              <a:rPr lang="es-CO" sz="2200" dirty="0"/>
              <a:t>distancia entre el poder/mando las personas suelen esforzarse por  una ecualización del poder y demandan una justificación por las desigualdades de poder.  </a:t>
            </a:r>
            <a:r>
              <a:rPr lang="es-CO" sz="2200" dirty="0" smtClean="0"/>
              <a:t>US</a:t>
            </a:r>
          </a:p>
          <a:p>
            <a:r>
              <a:rPr lang="es-CO" sz="2200" dirty="0"/>
              <a:t>Esto trae consecuencias en la manera en que las personas construyen sus instituciones y </a:t>
            </a:r>
            <a:r>
              <a:rPr lang="es-CO" sz="2200" dirty="0" smtClean="0"/>
              <a:t>organizaciones. </a:t>
            </a:r>
            <a:endParaRPr lang="es-CO" sz="2200" dirty="0"/>
          </a:p>
          <a:p>
            <a:endParaRPr lang="es-CO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472369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s-CO" sz="2800" dirty="0" smtClean="0"/>
              <a:t>3. </a:t>
            </a:r>
            <a:r>
              <a:rPr lang="es-CO" sz="2800" u="sng" dirty="0" smtClean="0"/>
              <a:t>Fuerte o débil posición con respecto al control de incertidumbres</a:t>
            </a:r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1504971"/>
            <a:ext cx="850112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/>
              <a:t>Se refiere al grado de tolerancia hacia la incertidumbre y la ambigüedad dentro de una </a:t>
            </a:r>
            <a:r>
              <a:rPr lang="es-CO" sz="2200" dirty="0" smtClean="0"/>
              <a:t>sociedad. Reacción </a:t>
            </a:r>
            <a:r>
              <a:rPr lang="es-CO" sz="2200" dirty="0"/>
              <a:t>a situaciones </a:t>
            </a:r>
            <a:r>
              <a:rPr lang="es-CO" sz="2200" dirty="0" smtClean="0"/>
              <a:t>desconocidas.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/>
              <a:t>Una sociedad de fuerte posición al control de incertidumbres tiende a tener una baja tolerancia hacia la incertidumbre y la </a:t>
            </a:r>
            <a:r>
              <a:rPr lang="es-CO" sz="2200" dirty="0" smtClean="0"/>
              <a:t>ambigüedad. Crear </a:t>
            </a:r>
            <a:r>
              <a:rPr lang="es-CO" sz="2200" dirty="0"/>
              <a:t>una serie de instituciones que regulen y controlen con </a:t>
            </a:r>
            <a:r>
              <a:rPr lang="es-CO" sz="2200" dirty="0" smtClean="0"/>
              <a:t>el </a:t>
            </a:r>
            <a:r>
              <a:rPr lang="es-CO" sz="2200" dirty="0"/>
              <a:t>fin de reducir el monto de dicha incertidumbre y ambigüedad.  Colombia.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/>
              <a:t>Una sociedad de débil posición al control de incertidumbres tiende a tener menos preocupación por la incertidumbre y la ambigüedad, y generalmente toleran más la variedad de opinión.  Este tipo de sociedad tiende a tener menos orientaciones de tipo legal y tiende a aceptar los cambios más fácilmente. US.</a:t>
            </a:r>
          </a:p>
          <a:p>
            <a:endParaRPr lang="es-CO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CO" sz="2800" b="1" u="sng" dirty="0"/>
              <a:t>4</a:t>
            </a:r>
            <a:r>
              <a:rPr lang="es-CO" sz="2800" b="1" u="sng" dirty="0" smtClean="0"/>
              <a:t>. Masculinidad vs Femineidad </a:t>
            </a:r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1571612"/>
            <a:ext cx="850112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La masculinidad se refiere a la preferencia de una sociedad por el logro de </a:t>
            </a:r>
            <a:r>
              <a:rPr lang="es-CO" sz="2800" dirty="0" smtClean="0"/>
              <a:t>objetivos individual, </a:t>
            </a:r>
            <a:r>
              <a:rPr lang="es-CO" sz="2800" dirty="0"/>
              <a:t>heroísmo, y por el éxito material.  US</a:t>
            </a:r>
            <a:r>
              <a:rPr lang="es-CO" sz="2800" dirty="0" smtClean="0"/>
              <a:t>.</a:t>
            </a:r>
          </a:p>
          <a:p>
            <a:endParaRPr lang="es-CO" sz="800" dirty="0"/>
          </a:p>
          <a:p>
            <a:r>
              <a:rPr lang="es-CO" sz="2800" dirty="0" smtClean="0"/>
              <a:t>La </a:t>
            </a:r>
            <a:r>
              <a:rPr lang="es-CO" sz="2800" dirty="0"/>
              <a:t>femineidad se refiere a la preferencia por las relaciones, la modestia, por el cuidado del más débil, y la calidad de vida. Colombia. </a:t>
            </a:r>
            <a:endParaRPr lang="es-CO" sz="2800" dirty="0" smtClean="0"/>
          </a:p>
          <a:p>
            <a:endParaRPr lang="es-CO" sz="2800" dirty="0"/>
          </a:p>
          <a:p>
            <a:endParaRPr lang="es-CO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es-CO" sz="2600" dirty="0" smtClean="0">
                <a:solidFill>
                  <a:schemeClr val="accent2"/>
                </a:solidFill>
              </a:rPr>
              <a:t>2. Examinar  los factores culturales y su influencia dentro de los sistemas contables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71480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5. Dinamismo </a:t>
            </a:r>
            <a:r>
              <a:rPr lang="es-CO" sz="2800" b="1" u="sng" dirty="0"/>
              <a:t>confuciano</a:t>
            </a:r>
            <a:endParaRPr lang="es-CO" sz="2800" b="1" dirty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1214422"/>
            <a:ext cx="850112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Hace referencia a la orientación hacia el corto plazo versus el largo plazo.</a:t>
            </a:r>
          </a:p>
          <a:p>
            <a:pPr>
              <a:buFont typeface="Arial" pitchFamily="34" charset="0"/>
              <a:buChar char="•"/>
            </a:pPr>
            <a:r>
              <a:rPr lang="es-CO" sz="2400" dirty="0" smtClean="0"/>
              <a:t>largo </a:t>
            </a:r>
            <a:r>
              <a:rPr lang="es-CO" sz="2400" dirty="0"/>
              <a:t>plazo enfatiza la adaptación de la tradición con el propósito de encontrar necesidades modernas, valores que suelen evidenciarse son: el respeto por las tradiciones, el uso de un estatus social con el fin de generar amistades, se busca una estabilidad personal a futuro, y se cuidan del qué dirán, se tiende a tener más ahorro. Colombia </a:t>
            </a:r>
          </a:p>
          <a:p>
            <a:pPr>
              <a:buFont typeface="Arial" pitchFamily="34" charset="0"/>
              <a:buChar char="•"/>
            </a:pPr>
            <a:r>
              <a:rPr lang="es-CO" sz="2400" dirty="0"/>
              <a:t>Una sociedad con orientación al corto plazo es más propensa a tomar riesgos y suele adaptarse fácilmente a cambio repentinos, tiende a ahorrar en menor cantidad. US </a:t>
            </a:r>
          </a:p>
          <a:p>
            <a:endParaRPr lang="es-CO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Valores/principios Contables </a:t>
            </a:r>
            <a:r>
              <a:rPr lang="es-CO" sz="2000" b="1" u="sng" dirty="0" smtClean="0"/>
              <a:t>(Gray 1998):</a:t>
            </a:r>
            <a:endParaRPr lang="es-CO" sz="2000" b="1" dirty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1785926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s-CO" sz="3400" dirty="0" smtClean="0"/>
              <a:t>Profesionalismo </a:t>
            </a:r>
            <a:r>
              <a:rPr lang="es-CO" sz="3400" dirty="0"/>
              <a:t>versus control </a:t>
            </a:r>
            <a:r>
              <a:rPr lang="es-CO" sz="3400" dirty="0" smtClean="0"/>
              <a:t>estatutario</a:t>
            </a:r>
          </a:p>
          <a:p>
            <a:pPr marL="514350" indent="-514350">
              <a:buAutoNum type="arabicPeriod"/>
            </a:pPr>
            <a:r>
              <a:rPr lang="es-CO" sz="3400" dirty="0" smtClean="0"/>
              <a:t> Uniformidad versus flexibilidad</a:t>
            </a:r>
          </a:p>
          <a:p>
            <a:pPr marL="514350" indent="-514350">
              <a:buAutoNum type="arabicPeriod"/>
            </a:pPr>
            <a:r>
              <a:rPr lang="es-CO" sz="3400" dirty="0" smtClean="0"/>
              <a:t>Conservadurismo versus optimismo</a:t>
            </a:r>
          </a:p>
          <a:p>
            <a:pPr marL="514350" indent="-514350">
              <a:buAutoNum type="arabicPeriod"/>
            </a:pPr>
            <a:r>
              <a:rPr lang="es-CO" sz="3400" dirty="0" smtClean="0"/>
              <a:t>Secreto versus Transparencia</a:t>
            </a:r>
          </a:p>
          <a:p>
            <a:pPr marL="514350" indent="-514350">
              <a:buAutoNum type="arabicPeriod"/>
            </a:pPr>
            <a:endParaRPr lang="es-CO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s-CO" sz="2800" b="1" u="sng" dirty="0" smtClean="0"/>
              <a:t>Profesionalismo versus control estatutario</a:t>
            </a:r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1785926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dirty="0" smtClean="0"/>
              <a:t>Preferencia </a:t>
            </a:r>
            <a:r>
              <a:rPr lang="es-CO" sz="3600" dirty="0"/>
              <a:t>por la existencia de un juicio profesional y al mantenimiento de una profesión auto-regulada versus a una perspectiva de regulación y control estatutario.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s-CO" sz="2800" b="1" u="sng" dirty="0" smtClean="0"/>
              <a:t>Profesionalismo versus control estatutario</a:t>
            </a:r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816" y="1571612"/>
            <a:ext cx="793883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14282" y="135729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/>
              <a:t>Uniformidad: preferencia por la aplicación de prácticas uniformes de contabilidad entre compañías y por su uso consistente en el tiempo.</a:t>
            </a:r>
          </a:p>
          <a:p>
            <a:r>
              <a:rPr lang="es-CO" sz="3200" dirty="0" smtClean="0"/>
              <a:t>Flexibilidad: preferencia por la aplicación de prácticas individuales según la industria etc. </a:t>
            </a:r>
          </a:p>
          <a:p>
            <a:r>
              <a:rPr lang="es-CO" sz="3200" dirty="0" smtClean="0"/>
              <a:t>Factores clave: Uniformidad, comparabilidad, y consistencia son principios contables fundamentales a nivel mundial.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28596" y="642918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2. Uniformidad versus flexibilidad</a:t>
            </a:r>
            <a:endParaRPr lang="es-CO" sz="2800" b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714348" y="785794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2. Uniformidad versus flexibilidad</a:t>
            </a:r>
            <a:endParaRPr lang="es-CO" sz="2800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212" y="1571612"/>
            <a:ext cx="802431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429684" cy="4286280"/>
          </a:xfrm>
        </p:spPr>
        <p:txBody>
          <a:bodyPr>
            <a:normAutofit fontScale="90000"/>
          </a:bodyPr>
          <a:lstStyle/>
          <a:p>
            <a:r>
              <a:rPr lang="es-CO" sz="2400" dirty="0" smtClean="0"/>
              <a:t> </a:t>
            </a:r>
            <a:r>
              <a:rPr lang="es-CO" sz="3100" dirty="0" smtClean="0"/>
              <a:t/>
            </a:r>
            <a:br>
              <a:rPr lang="es-CO" sz="3100" dirty="0" smtClean="0"/>
            </a:br>
            <a:r>
              <a:rPr lang="es-CO" sz="3100" dirty="0" smtClean="0"/>
              <a:t>1. I</a:t>
            </a:r>
            <a:r>
              <a:rPr lang="es-CO" sz="3100" cap="none" dirty="0" smtClean="0"/>
              <a:t>dentificar la clasificación de los sistemas internacionales de contabilidad.</a:t>
            </a:r>
            <a:br>
              <a:rPr lang="es-CO" sz="3100" cap="none" dirty="0" smtClean="0"/>
            </a:br>
            <a:r>
              <a:rPr lang="es-CO" sz="3100" cap="none" dirty="0" smtClean="0"/>
              <a:t>2. Examinar  los factores culturales y su influencia dentro de los sistemas contables.</a:t>
            </a:r>
            <a:br>
              <a:rPr lang="es-CO" sz="3100" cap="none" dirty="0" smtClean="0"/>
            </a:br>
            <a:r>
              <a:rPr lang="es-CO" sz="3100" cap="none" dirty="0" smtClean="0"/>
              <a:t>3. Identificar los principios contables que influencian las prácticas contables a nivel mundial.</a:t>
            </a:r>
            <a:br>
              <a:rPr lang="es-CO" sz="3100" cap="none" dirty="0" smtClean="0"/>
            </a:br>
            <a:r>
              <a:rPr lang="es-CO" sz="3100" cap="none" dirty="0" smtClean="0"/>
              <a:t>4. Relacionar los valores culturales y los principios contables, analizar como su interacción permite clasificar los estándares y prácticas contables mundialmente (SIC).</a:t>
            </a:r>
            <a:endParaRPr lang="es-CO" sz="31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571472" y="142852"/>
            <a:ext cx="7929618" cy="7857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CO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14282" y="1397391"/>
            <a:ext cx="85011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/>
              <a:t>Valor/principio de gran relevancia, ya que es el valor más antiguo y dominante dentro del principio de valuación contable. </a:t>
            </a:r>
          </a:p>
          <a:p>
            <a:endParaRPr lang="es-CO" sz="3200" dirty="0" smtClean="0"/>
          </a:p>
          <a:p>
            <a:pPr>
              <a:buFont typeface="Arial" pitchFamily="34" charset="0"/>
              <a:buChar char="•"/>
            </a:pPr>
            <a:r>
              <a:rPr lang="es-CO" sz="3200" dirty="0" smtClean="0"/>
              <a:t>La aplicación de prácticas conservadoras en Contabilidad se da en los países que tratan de limitar la incertidumbre de futuros eventos.</a:t>
            </a:r>
          </a:p>
          <a:p>
            <a:endParaRPr lang="es-CO" sz="3200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28596" y="642918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3. Conservadurismo versus optimismo</a:t>
            </a:r>
            <a:endParaRPr lang="es-CO" sz="2800" b="1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28596" y="642918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3. Conservadurismo versus optimismo</a:t>
            </a:r>
            <a:endParaRPr lang="es-CO" sz="2800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934" y="1357298"/>
            <a:ext cx="794020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14282" y="1214422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/>
              <a:t>Secreto, preferencia por la confidencialidad y por limitar la presentación de la información sobre la empresa. </a:t>
            </a:r>
          </a:p>
          <a:p>
            <a:r>
              <a:rPr lang="es-CO" sz="3200" dirty="0"/>
              <a:t>S</a:t>
            </a:r>
            <a:r>
              <a:rPr lang="es-CO" sz="3200" dirty="0" smtClean="0"/>
              <a:t>e da en países donde existe una mayor</a:t>
            </a:r>
          </a:p>
          <a:p>
            <a:r>
              <a:rPr lang="es-CO" sz="3200" dirty="0" smtClean="0"/>
              <a:t>necesidad de restringir la información que se debe poner en conocimiento de terceros, con el fin de evitar problemas e incertidumbres y preservar la seguridad de la empresa.</a:t>
            </a:r>
          </a:p>
          <a:p>
            <a:r>
              <a:rPr lang="es-CO" sz="3200" dirty="0" smtClean="0"/>
              <a:t>Factor Clave: Revelaciones. 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28596" y="500042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4. Secreto versus Transparencia</a:t>
            </a:r>
          </a:p>
          <a:p>
            <a:r>
              <a:rPr lang="es-CO" sz="2800" b="1" u="sng" dirty="0" smtClean="0"/>
              <a:t> </a:t>
            </a:r>
            <a:endParaRPr lang="es-CO" sz="2800" b="1" u="sn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</a:pPr>
            <a:r>
              <a:rPr lang="es-CO" sz="1900" dirty="0" smtClean="0">
                <a:solidFill>
                  <a:schemeClr val="accent2"/>
                </a:solidFill>
              </a:rPr>
              <a:t>3. Identificar </a:t>
            </a:r>
            <a:r>
              <a:rPr lang="es-CO" sz="1900" dirty="0">
                <a:solidFill>
                  <a:schemeClr val="accent2"/>
                </a:solidFill>
              </a:rPr>
              <a:t>los valores contables que influencian las prácticas contables a nivel mundial</a:t>
            </a:r>
            <a:r>
              <a:rPr lang="es-CO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28596" y="642918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u="sng" dirty="0" smtClean="0"/>
              <a:t>4. Secreto versus Transparencia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985" y="1643050"/>
            <a:ext cx="748991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142876"/>
            <a:ext cx="9001156" cy="50004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>
              <a:spcBef>
                <a:spcPct val="0"/>
              </a:spcBef>
            </a:pPr>
            <a:r>
              <a:rPr lang="es-CO" sz="1700" cap="none" dirty="0" smtClean="0">
                <a:solidFill>
                  <a:schemeClr val="accent2"/>
                </a:solidFill>
              </a:rPr>
              <a:t>4. Relacionar los valores culturales y los principios contables, analizar como su interacción permite clasificar los estándares y prácticas contables mundialmente (SIC).</a:t>
            </a:r>
            <a:endParaRPr lang="es-CO" sz="1700" dirty="0">
              <a:solidFill>
                <a:schemeClr val="accent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83582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14314" y="357166"/>
            <a:ext cx="9001156" cy="50004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>
              <a:spcBef>
                <a:spcPct val="0"/>
              </a:spcBef>
            </a:pPr>
            <a:r>
              <a:rPr lang="es-CO" sz="1700" cap="none" dirty="0" smtClean="0">
                <a:solidFill>
                  <a:schemeClr val="accent2"/>
                </a:solidFill>
              </a:rPr>
              <a:t>4. Relacionar los valores culturales y los principios contables, analizar como su interacción permite clasificar los estándares y prácticas contables mundialmente (SIC).</a:t>
            </a:r>
            <a:endParaRPr lang="es-CO" sz="1700" dirty="0">
              <a:solidFill>
                <a:schemeClr val="accent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2800" u="sng" dirty="0" smtClean="0"/>
          </a:p>
          <a:p>
            <a:pPr marL="514350" lvl="0" indent="-514350"/>
            <a:endParaRPr lang="es-CO" sz="2800" u="sng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357298"/>
            <a:ext cx="76770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571604" y="1000108"/>
            <a:ext cx="542928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6500" u="sng" dirty="0" smtClean="0"/>
          </a:p>
          <a:p>
            <a:pPr marL="514350" lvl="0" indent="-514350"/>
            <a:r>
              <a:rPr lang="es-CO" sz="8000" u="sng" dirty="0" smtClean="0"/>
              <a:t>GRACIAS!.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3357562"/>
            <a:ext cx="3214710" cy="1714512"/>
          </a:xfrm>
        </p:spPr>
        <p:txBody>
          <a:bodyPr>
            <a:normAutofit fontScale="90000"/>
          </a:bodyPr>
          <a:lstStyle/>
          <a:p>
            <a:r>
              <a:rPr lang="es-CO" sz="2200" u="sng" cap="none" dirty="0" smtClean="0"/>
              <a:t>De donde surge</a:t>
            </a:r>
            <a:r>
              <a:rPr lang="es-CO" sz="2200" u="sng" dirty="0" smtClean="0"/>
              <a:t>: </a:t>
            </a:r>
            <a:br>
              <a:rPr lang="es-CO" sz="2200" u="sng" dirty="0" smtClean="0"/>
            </a:br>
            <a:r>
              <a:rPr lang="es-CO" sz="2200" cap="none" dirty="0" smtClean="0"/>
              <a:t>Investigaciones (60´s)    </a:t>
            </a:r>
            <a:br>
              <a:rPr lang="es-CO" sz="2200" cap="none" dirty="0" smtClean="0"/>
            </a:br>
            <a:r>
              <a:rPr lang="es-CO" sz="2200" cap="none" dirty="0" smtClean="0"/>
              <a:t>   </a:t>
            </a:r>
            <a:br>
              <a:rPr lang="es-CO" sz="2200" cap="none" dirty="0" smtClean="0"/>
            </a:br>
            <a:r>
              <a:rPr lang="es-CO" sz="2200" cap="none" dirty="0" smtClean="0"/>
              <a:t/>
            </a:r>
            <a:br>
              <a:rPr lang="es-CO" sz="2200" cap="none" dirty="0" smtClean="0"/>
            </a:br>
            <a:r>
              <a:rPr lang="es-CO" sz="2200" cap="none" dirty="0" smtClean="0"/>
              <a:t/>
            </a:r>
            <a:br>
              <a:rPr lang="es-CO" sz="2200" cap="none" dirty="0" smtClean="0"/>
            </a:br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7 Conector recto de flecha"/>
          <p:cNvCxnSpPr>
            <a:endCxn id="12" idx="1"/>
          </p:cNvCxnSpPr>
          <p:nvPr/>
        </p:nvCxnSpPr>
        <p:spPr>
          <a:xfrm flipV="1">
            <a:off x="2857489" y="1723383"/>
            <a:ext cx="928693" cy="919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786182" y="1000108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/>
              <a:t>P</a:t>
            </a:r>
            <a:r>
              <a:rPr lang="es-CO" sz="2200" cap="none" dirty="0" smtClean="0"/>
              <a:t>atrones sistemáticos del comportamiento contable aplicables a específicos grupos de países.</a:t>
            </a:r>
            <a:endParaRPr lang="es-CO" sz="2200" dirty="0"/>
          </a:p>
        </p:txBody>
      </p:sp>
      <p:sp>
        <p:nvSpPr>
          <p:cNvPr id="17" name="16 Rectángulo"/>
          <p:cNvSpPr/>
          <p:nvPr/>
        </p:nvSpPr>
        <p:spPr>
          <a:xfrm>
            <a:off x="3786182" y="3000372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/>
              <a:t>I</a:t>
            </a:r>
            <a:r>
              <a:rPr lang="es-CO" sz="2200" cap="none" dirty="0" smtClean="0"/>
              <a:t>dentificar y clasificar los sistemas de contabilidad internacionales.</a:t>
            </a:r>
            <a:endParaRPr lang="es-CO" sz="2200" dirty="0"/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5607843" y="2536017"/>
            <a:ext cx="785818" cy="16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3857620" y="4572008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Describir, </a:t>
            </a:r>
            <a:r>
              <a:rPr lang="es-CO" sz="2400" dirty="0"/>
              <a:t>analizar y predecir el desarrollo de los sistemas contables alrededor del mundo</a:t>
            </a:r>
            <a:endParaRPr lang="es-CO" sz="2200" dirty="0"/>
          </a:p>
        </p:txBody>
      </p:sp>
      <p:cxnSp>
        <p:nvCxnSpPr>
          <p:cNvPr id="24" name="23 Conector recto de flecha"/>
          <p:cNvCxnSpPr/>
          <p:nvPr/>
        </p:nvCxnSpPr>
        <p:spPr>
          <a:xfrm rot="5400000">
            <a:off x="5607859" y="4179091"/>
            <a:ext cx="785818" cy="16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 rot="18940040">
            <a:off x="2365062" y="1778072"/>
            <a:ext cx="13547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Existencia</a:t>
            </a:r>
            <a:endParaRPr lang="es-C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215074" y="3929066"/>
            <a:ext cx="13547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Ayudar a</a:t>
            </a:r>
            <a:endParaRPr lang="es-C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286512" y="2357430"/>
            <a:ext cx="13547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Permiten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257174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600" u="sng" cap="none" dirty="0" smtClean="0"/>
              <a:t>Propósito: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2928926" y="9286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400" cap="none" dirty="0" smtClean="0"/>
              <a:t>Describir y comparar los sistemas contables internacionales</a:t>
            </a:r>
            <a:endParaRPr lang="es-CO" sz="2400" dirty="0"/>
          </a:p>
        </p:txBody>
      </p:sp>
      <p:sp>
        <p:nvSpPr>
          <p:cNvPr id="9" name="8 Rectángulo"/>
          <p:cNvSpPr/>
          <p:nvPr/>
        </p:nvSpPr>
        <p:spPr>
          <a:xfrm>
            <a:off x="2928926" y="350043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400" dirty="0"/>
              <a:t>Generar un mejor </a:t>
            </a:r>
            <a:r>
              <a:rPr lang="es-CO" sz="2800" b="1" i="1" u="sng" dirty="0"/>
              <a:t>entendimiento</a:t>
            </a:r>
            <a:r>
              <a:rPr lang="es-CO" sz="2400" dirty="0"/>
              <a:t> de la realidad y de la </a:t>
            </a:r>
            <a:r>
              <a:rPr lang="es-CO" sz="2400" dirty="0" smtClean="0"/>
              <a:t>complejidad </a:t>
            </a:r>
            <a:r>
              <a:rPr lang="es-CO" sz="2400" dirty="0"/>
              <a:t>de las prácticas contables</a:t>
            </a:r>
            <a:r>
              <a:rPr lang="es-CO" cap="none" dirty="0" smtClean="0"/>
              <a:t>. 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4857752" y="2500306"/>
            <a:ext cx="16430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Con el fin de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928794" y="1785926"/>
            <a:ext cx="928693" cy="919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3571876" y="2857488"/>
            <a:ext cx="1143008" cy="16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285749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400" b="1" i="1" u="sng" dirty="0"/>
              <a:t>E</a:t>
            </a:r>
            <a:r>
              <a:rPr lang="es-CO" sz="2400" b="1" i="1" u="sng" dirty="0" smtClean="0"/>
              <a:t>ntendimiento</a:t>
            </a:r>
            <a:r>
              <a:rPr lang="es-CO" sz="2000" dirty="0" smtClean="0"/>
              <a:t> 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929058" y="428604"/>
            <a:ext cx="5000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 </a:t>
            </a:r>
          </a:p>
          <a:p>
            <a:pPr lvl="0"/>
            <a:r>
              <a:rPr lang="es-CO" sz="2400" dirty="0" smtClean="0"/>
              <a:t>1. En </a:t>
            </a:r>
            <a:r>
              <a:rPr lang="es-CO" sz="2400" dirty="0"/>
              <a:t>qué medida los </a:t>
            </a:r>
            <a:r>
              <a:rPr lang="es-CO" sz="2400" dirty="0" smtClean="0"/>
              <a:t>SC en </a:t>
            </a:r>
            <a:r>
              <a:rPr lang="es-CO" sz="2400" dirty="0"/>
              <a:t>el mundo son similares o diferentes entre ellos mismos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10" name="9 CuadroTexto"/>
          <p:cNvSpPr txBox="1"/>
          <p:nvPr/>
        </p:nvSpPr>
        <p:spPr>
          <a:xfrm rot="18756132">
            <a:off x="1766069" y="1805425"/>
            <a:ext cx="20439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Con  Respecto a: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2290429" y="1495729"/>
            <a:ext cx="163418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000496" y="2000240"/>
            <a:ext cx="49291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400" dirty="0" smtClean="0"/>
              <a:t>2. El patrón de desarrollo individual de cada SC (para cada país) con respecto a los demás sistemas y su potencial cambio hacia practicas y estándares internacionales.</a:t>
            </a:r>
            <a:endParaRPr lang="es-CO" sz="2400" dirty="0"/>
          </a:p>
        </p:txBody>
      </p:sp>
      <p:sp>
        <p:nvSpPr>
          <p:cNvPr id="16" name="15 Rectángulo"/>
          <p:cNvSpPr/>
          <p:nvPr/>
        </p:nvSpPr>
        <p:spPr>
          <a:xfrm>
            <a:off x="3929058" y="4071942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 smtClean="0"/>
          </a:p>
          <a:p>
            <a:pPr lvl="0"/>
            <a:r>
              <a:rPr lang="es-CO" sz="2400" dirty="0" smtClean="0"/>
              <a:t>3. Las razones del porque algunos sistemas contables tienen una influencia dominante mientras que otros no.</a:t>
            </a:r>
            <a:endParaRPr lang="es-CO" sz="24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357422" y="307181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6200000" flipH="1">
            <a:off x="2178827" y="3250405"/>
            <a:ext cx="1857388" cy="1500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2571744"/>
            <a:ext cx="3286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La clasificación internacional SC 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14810" y="775628"/>
            <a:ext cx="47148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Autoridades </a:t>
            </a:r>
            <a:r>
              <a:rPr lang="es-CO" sz="2400" dirty="0"/>
              <a:t>encargadas del tema en cada país a evaluar las perspectivas y los problemas que conlleva una armonización </a:t>
            </a:r>
            <a:r>
              <a:rPr lang="es-CO" sz="2400" dirty="0" smtClean="0"/>
              <a:t>internacional.</a:t>
            </a:r>
            <a:endParaRPr lang="es-CO" sz="2400" dirty="0"/>
          </a:p>
        </p:txBody>
      </p:sp>
      <p:sp>
        <p:nvSpPr>
          <p:cNvPr id="9" name="8 Rectángulo"/>
          <p:cNvSpPr/>
          <p:nvPr/>
        </p:nvSpPr>
        <p:spPr>
          <a:xfrm>
            <a:off x="3286116" y="3714752"/>
            <a:ext cx="600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Autoridades </a:t>
            </a:r>
            <a:r>
              <a:rPr lang="es-CO" sz="2400" dirty="0"/>
              <a:t>a nivel nacional tendrán más claridad al predecir problemas y proponer soluciones dado al conocimiento y a la experiencia de países con similares patrones de desarrollo.</a:t>
            </a:r>
          </a:p>
        </p:txBody>
      </p:sp>
      <p:sp>
        <p:nvSpPr>
          <p:cNvPr id="10" name="9 CuadroTexto"/>
          <p:cNvSpPr txBox="1"/>
          <p:nvPr/>
        </p:nvSpPr>
        <p:spPr>
          <a:xfrm rot="18926421">
            <a:off x="2292380" y="1625541"/>
            <a:ext cx="20002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Debería ayudar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2821769" y="1607331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5143504" y="3214686"/>
            <a:ext cx="857256" cy="1588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3390" y="2408179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8400" y="6000768"/>
            <a:ext cx="6705600" cy="685800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3390" y="2908245"/>
            <a:ext cx="3286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La clasificación internacional SC </a:t>
            </a:r>
            <a:r>
              <a:rPr lang="es-CO" cap="none" dirty="0" smtClean="0"/>
              <a:t/>
            </a:r>
            <a:br>
              <a:rPr lang="es-CO" cap="none" dirty="0" smtClean="0"/>
            </a:b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6248" y="1571612"/>
            <a:ext cx="471487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900" dirty="0" smtClean="0"/>
              <a:t>Deductivo o </a:t>
            </a:r>
            <a:r>
              <a:rPr lang="es-CO" sz="2900" dirty="0"/>
              <a:t>de juicio </a:t>
            </a:r>
            <a:endParaRPr lang="es-CO" sz="2900" dirty="0" smtClean="0"/>
          </a:p>
          <a:p>
            <a:r>
              <a:rPr lang="es-CO" sz="2200" dirty="0" smtClean="0"/>
              <a:t>Aplicación - Aceptación mundial</a:t>
            </a:r>
            <a:r>
              <a:rPr lang="es-CO" sz="2900" dirty="0" smtClean="0"/>
              <a:t>.</a:t>
            </a:r>
            <a:endParaRPr lang="es-CO" sz="2900" dirty="0"/>
          </a:p>
        </p:txBody>
      </p:sp>
      <p:sp>
        <p:nvSpPr>
          <p:cNvPr id="9" name="8 Rectángulo"/>
          <p:cNvSpPr/>
          <p:nvPr/>
        </p:nvSpPr>
        <p:spPr>
          <a:xfrm>
            <a:off x="4291042" y="3908377"/>
            <a:ext cx="43577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Inductivo </a:t>
            </a:r>
            <a:r>
              <a:rPr lang="es-CO" sz="3000" dirty="0"/>
              <a:t>empírico.  </a:t>
            </a:r>
          </a:p>
        </p:txBody>
      </p:sp>
      <p:sp>
        <p:nvSpPr>
          <p:cNvPr id="10" name="9 CuadroTexto"/>
          <p:cNvSpPr txBox="1"/>
          <p:nvPr/>
        </p:nvSpPr>
        <p:spPr>
          <a:xfrm rot="18790074">
            <a:off x="2720628" y="2219794"/>
            <a:ext cx="12655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Enfoques: </a:t>
            </a:r>
            <a:endParaRPr lang="es-CO" dirty="0"/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2969439" y="1943832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005158" y="3336873"/>
            <a:ext cx="1285884" cy="857256"/>
          </a:xfrm>
          <a:prstGeom prst="straightConnector1">
            <a:avLst/>
          </a:prstGeom>
          <a:ln w="25400" cmpd="thickThin">
            <a:solidFill>
              <a:schemeClr val="accent1">
                <a:alpha val="68000"/>
              </a:schemeClr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0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I</a:t>
            </a:r>
            <a:r>
              <a:rPr lang="es-CO" sz="2000" cap="none" dirty="0" smtClean="0">
                <a:solidFill>
                  <a:schemeClr val="accent2"/>
                </a:solidFill>
              </a:rPr>
              <a:t>dentificar la clasificación de los sistemas internacionales de contabilidad.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5786" y="1071546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Deductivo o de juicio</a:t>
            </a:r>
            <a:r>
              <a:rPr lang="es-CO" cap="none" dirty="0" smtClean="0"/>
              <a:t> </a:t>
            </a:r>
            <a:r>
              <a:rPr lang="es-CO" sz="2400" cap="none" dirty="0" smtClean="0"/>
              <a:t> </a:t>
            </a:r>
            <a:r>
              <a:rPr lang="es-CO" sz="2400" dirty="0" err="1"/>
              <a:t>Mueller</a:t>
            </a:r>
            <a:r>
              <a:rPr lang="es-CO" sz="2400" dirty="0"/>
              <a:t> (1967</a:t>
            </a:r>
            <a:r>
              <a:rPr lang="es-CO" sz="2400" dirty="0" smtClean="0"/>
              <a:t>):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596" y="2285992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s-CO" sz="3200" dirty="0" smtClean="0"/>
              <a:t>Enfoque Macro-económico</a:t>
            </a:r>
          </a:p>
          <a:p>
            <a:pPr marL="457200" indent="-457200">
              <a:buAutoNum type="arabicPeriod"/>
            </a:pPr>
            <a:r>
              <a:rPr lang="es-CO" sz="3200" dirty="0" smtClean="0"/>
              <a:t>Enfoque Micro-económico</a:t>
            </a:r>
          </a:p>
          <a:p>
            <a:pPr marL="457200" indent="-457200">
              <a:buAutoNum type="arabicPeriod"/>
            </a:pPr>
            <a:r>
              <a:rPr lang="es-CO" sz="3200" dirty="0" smtClean="0"/>
              <a:t>Enfoque de la disciplina independiente</a:t>
            </a:r>
          </a:p>
          <a:p>
            <a:pPr marL="457200" indent="-457200">
              <a:buAutoNum type="arabicPeriod"/>
            </a:pPr>
            <a:r>
              <a:rPr lang="es-CO" sz="3200" dirty="0" smtClean="0"/>
              <a:t>Enfoque de uniformidad contable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1252</TotalTime>
  <Words>2218</Words>
  <Application>Microsoft Office PowerPoint</Application>
  <PresentationFormat>Presentación en pantalla (4:3)</PresentationFormat>
  <Paragraphs>229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Intermedio</vt:lpstr>
      <vt:lpstr>Profesora: Carol ORTEGA ALGARRA Pontificia universidad javeriana Departamento de Ciencias contables.</vt:lpstr>
      <vt:lpstr>Discutir los factores claves que influencian los estándares y prácticas contables internacionalmente, y como estos factores impactan la armonización de los estándares y prácticas contables alrededor del mundo.    Factores claves:  - Clasificación internacional de los sistemas de contabilidad y reportes - Características culturales y su implicación dentro de los sistemas contables  </vt:lpstr>
      <vt:lpstr>  1. Identificar la clasificación de los sistemas internacionales de contabilidad. 2. Examinar  los factores culturales y su influencia dentro de los sistemas contables. 3. Identificar los principios contables que influencian las prácticas contables a nivel mundial. 4. Relacionar los valores culturales y los principios contables, analizar como su interacción permite clasificar los estándares y prácticas contables mundialmente (SIC).</vt:lpstr>
      <vt:lpstr>De donde surge:  Investigaciones (60´s)           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Diapositiva 15</vt:lpstr>
      <vt:lpstr>   </vt:lpstr>
      <vt:lpstr>   </vt:lpstr>
      <vt:lpstr>   </vt:lpstr>
      <vt:lpstr>   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 Ortega</dc:creator>
  <cp:lastModifiedBy>cortega</cp:lastModifiedBy>
  <cp:revision>225</cp:revision>
  <dcterms:created xsi:type="dcterms:W3CDTF">2011-03-08T01:27:21Z</dcterms:created>
  <dcterms:modified xsi:type="dcterms:W3CDTF">2011-03-23T22:10:49Z</dcterms:modified>
</cp:coreProperties>
</file>