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8" r:id="rId3"/>
    <p:sldId id="259" r:id="rId4"/>
    <p:sldId id="260" r:id="rId5"/>
    <p:sldId id="262" r:id="rId6"/>
    <p:sldId id="263" r:id="rId7"/>
    <p:sldId id="265" r:id="rId8"/>
    <p:sldId id="266" r:id="rId9"/>
    <p:sldId id="268" r:id="rId10"/>
    <p:sldId id="269" r:id="rId11"/>
    <p:sldId id="270" r:id="rId12"/>
    <p:sldId id="271" r:id="rId13"/>
    <p:sldId id="272" r:id="rId14"/>
    <p:sldId id="274" r:id="rId15"/>
    <p:sldId id="257" r:id="rId16"/>
    <p:sldId id="276" r:id="rId17"/>
    <p:sldId id="275" r:id="rId18"/>
    <p:sldId id="277" r:id="rId19"/>
    <p:sldId id="279" r:id="rId20"/>
    <p:sldId id="280" r:id="rId21"/>
    <p:sldId id="281" r:id="rId22"/>
    <p:sldId id="282" r:id="rId23"/>
    <p:sldId id="283" r:id="rId24"/>
    <p:sldId id="284" r:id="rId25"/>
    <p:sldId id="285" r:id="rId26"/>
    <p:sldId id="286" r:id="rId27"/>
    <p:sldId id="287" r:id="rId28"/>
    <p:sldId id="288" r:id="rId29"/>
    <p:sldId id="289" r:id="rId30"/>
    <p:sldId id="290" r:id="rId31"/>
    <p:sldId id="291" r:id="rId32"/>
    <p:sldId id="293" r:id="rId33"/>
    <p:sldId id="294" r:id="rId34"/>
    <p:sldId id="292" r:id="rId35"/>
    <p:sldId id="295" r:id="rId36"/>
    <p:sldId id="296" r:id="rId37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06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E53F0175-7FA8-4A98-9662-CCB6EA6592A1}" type="datetimeFigureOut">
              <a:rPr lang="es-CO" smtClean="0"/>
              <a:pPr/>
              <a:t>23/03/2011</a:t>
            </a:fld>
            <a:endParaRPr lang="es-CO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s-CO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50B9B6C-4EBD-490B-8B5D-ED9C1ECD5CCB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F0175-7FA8-4A98-9662-CCB6EA6592A1}" type="datetimeFigureOut">
              <a:rPr lang="es-CO" smtClean="0"/>
              <a:pPr/>
              <a:t>23/03/2011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0B9B6C-4EBD-490B-8B5D-ED9C1ECD5CCB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E53F0175-7FA8-4A98-9662-CCB6EA6592A1}" type="datetimeFigureOut">
              <a:rPr lang="es-CO" smtClean="0"/>
              <a:pPr/>
              <a:t>23/03/2011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s-CO"/>
          </a:p>
        </p:txBody>
      </p:sp>
      <p:sp>
        <p:nvSpPr>
          <p:cNvPr id="7" name="6 Rectángulo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550B9B6C-4EBD-490B-8B5D-ED9C1ECD5CCB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F0175-7FA8-4A98-9662-CCB6EA6592A1}" type="datetimeFigureOut">
              <a:rPr lang="es-CO" smtClean="0"/>
              <a:pPr/>
              <a:t>23/03/2011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0B9B6C-4EBD-490B-8B5D-ED9C1ECD5CCB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F0175-7FA8-4A98-9662-CCB6EA6592A1}" type="datetimeFigureOut">
              <a:rPr lang="es-CO" smtClean="0"/>
              <a:pPr/>
              <a:t>23/03/2011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550B9B6C-4EBD-490B-8B5D-ED9C1ECD5CCB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7" name="6 Rectángulo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2" name="1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F0175-7FA8-4A98-9662-CCB6EA6592A1}" type="datetimeFigureOut">
              <a:rPr lang="es-CO" smtClean="0"/>
              <a:pPr/>
              <a:t>23/03/2011</a:t>
            </a:fld>
            <a:endParaRPr lang="es-CO"/>
          </a:p>
        </p:txBody>
      </p:sp>
      <p:sp>
        <p:nvSpPr>
          <p:cNvPr id="13" name="12 Marcador de número de diapositiva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550B9B6C-4EBD-490B-8B5D-ED9C1ECD5CCB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14" name="13 Marcador de pie de página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s-CO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8" name="7 Marcador de fecha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E53F0175-7FA8-4A98-9662-CCB6EA6592A1}" type="datetimeFigureOut">
              <a:rPr lang="es-CO" smtClean="0"/>
              <a:pPr/>
              <a:t>23/03/2011</a:t>
            </a:fld>
            <a:endParaRPr lang="es-CO"/>
          </a:p>
        </p:txBody>
      </p:sp>
      <p:sp>
        <p:nvSpPr>
          <p:cNvPr id="10" name="9 Marcador de número de diapositiva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550B9B6C-4EBD-490B-8B5D-ED9C1ECD5CCB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12" name="11 Marcador de pie de página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s-CO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E53F0175-7FA8-4A98-9662-CCB6EA6592A1}" type="datetimeFigureOut">
              <a:rPr lang="es-CO" smtClean="0"/>
              <a:pPr/>
              <a:t>23/03/2011</a:t>
            </a:fld>
            <a:endParaRPr lang="es-CO"/>
          </a:p>
        </p:txBody>
      </p:sp>
      <p:sp>
        <p:nvSpPr>
          <p:cNvPr id="12" name="11 Marcador de número de diapositiva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550B9B6C-4EBD-490B-8B5D-ED9C1ECD5CCB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14" name="13 Marcador de pie de página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s-CO"/>
          </a:p>
        </p:txBody>
      </p:sp>
      <p:sp>
        <p:nvSpPr>
          <p:cNvPr id="16" name="15 Marcador de texto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5" name="14 Marcador de texto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F0175-7FA8-4A98-9662-CCB6EA6592A1}" type="datetimeFigureOut">
              <a:rPr lang="es-CO" smtClean="0"/>
              <a:pPr/>
              <a:t>23/03/2011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550B9B6C-4EBD-490B-8B5D-ED9C1ECD5CCB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F0175-7FA8-4A98-9662-CCB6EA6592A1}" type="datetimeFigureOut">
              <a:rPr lang="es-CO" smtClean="0"/>
              <a:pPr/>
              <a:t>23/03/2011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50B9B6C-4EBD-490B-8B5D-ED9C1ECD5CCB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F0175-7FA8-4A98-9662-CCB6EA6592A1}" type="datetimeFigureOut">
              <a:rPr lang="es-CO" smtClean="0"/>
              <a:pPr/>
              <a:t>23/03/2011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550B9B6C-4EBD-490B-8B5D-ED9C1ECD5CCB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8" name="7 Rectángulo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1" name="10 Rectángulo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Marcador de fecha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E53F0175-7FA8-4A98-9662-CCB6EA6592A1}" type="datetimeFigureOut">
              <a:rPr lang="es-CO" smtClean="0"/>
              <a:pPr/>
              <a:t>23/03/2011</a:t>
            </a:fld>
            <a:endParaRPr lang="es-CO"/>
          </a:p>
        </p:txBody>
      </p:sp>
      <p:sp>
        <p:nvSpPr>
          <p:cNvPr id="13" name="12 Marcador de número de diapositiva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550B9B6C-4EBD-490B-8B5D-ED9C1ECD5CCB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14" name="13 Marcador de pie de página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E53F0175-7FA8-4A98-9662-CCB6EA6592A1}" type="datetimeFigureOut">
              <a:rPr lang="es-CO" smtClean="0"/>
              <a:pPr/>
              <a:t>23/03/2011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s-CO"/>
          </a:p>
        </p:txBody>
      </p:sp>
      <p:sp>
        <p:nvSpPr>
          <p:cNvPr id="7" name="6 Rectángulo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550B9B6C-4EBD-490B-8B5D-ED9C1ECD5CCB}" type="slidenum">
              <a:rPr lang="es-CO" smtClean="0"/>
              <a:pPr/>
              <a:t>‹Nº›</a:t>
            </a:fld>
            <a:endParaRPr lang="es-C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96" r:id="rId12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39552" y="4077072"/>
            <a:ext cx="7929618" cy="1543048"/>
          </a:xfrm>
        </p:spPr>
        <p:txBody>
          <a:bodyPr>
            <a:normAutofit/>
          </a:bodyPr>
          <a:lstStyle/>
          <a:p>
            <a:r>
              <a:rPr lang="es-CO" sz="2600" dirty="0" smtClean="0"/>
              <a:t>Profesora: Carol ORTEGA ALGARRA</a:t>
            </a:r>
            <a:br>
              <a:rPr lang="es-CO" sz="2600" dirty="0" smtClean="0"/>
            </a:br>
            <a:r>
              <a:rPr lang="es-CO" sz="2600" dirty="0" smtClean="0"/>
              <a:t>Pontificia universidad javeriana</a:t>
            </a:r>
            <a:br>
              <a:rPr lang="es-CO" sz="2600" dirty="0" smtClean="0"/>
            </a:br>
            <a:r>
              <a:rPr lang="es-CO" sz="2600" dirty="0" smtClean="0"/>
              <a:t>Departamento de Ciencias contables.</a:t>
            </a:r>
            <a:endParaRPr lang="es-CO" sz="2600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es-CO" sz="3200" b="1" dirty="0" smtClean="0"/>
              <a:t>Ciclo de Conferencias: AUDÍRE</a:t>
            </a:r>
            <a:endParaRPr lang="es-CO" sz="4800" b="1" dirty="0"/>
          </a:p>
        </p:txBody>
      </p:sp>
      <p:pic>
        <p:nvPicPr>
          <p:cNvPr id="5" name="Picture 2" descr="negrohorizontal-Imagen Institucional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1285860"/>
          </a:xfrm>
          <a:prstGeom prst="rect">
            <a:avLst/>
          </a:prstGeom>
          <a:noFill/>
        </p:spPr>
      </p:pic>
      <p:sp>
        <p:nvSpPr>
          <p:cNvPr id="6" name="2 Subtítulo"/>
          <p:cNvSpPr txBox="1">
            <a:spLocks/>
          </p:cNvSpPr>
          <p:nvPr/>
        </p:nvSpPr>
        <p:spPr>
          <a:xfrm>
            <a:off x="0" y="6000768"/>
            <a:ext cx="2428860" cy="685800"/>
          </a:xfrm>
          <a:prstGeom prst="rect">
            <a:avLst/>
          </a:prstGeom>
        </p:spPr>
        <p:txBody>
          <a:bodyPr vert="horz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None/>
              <a:tabLst/>
              <a:defRPr/>
            </a:pPr>
            <a:r>
              <a:rPr kumimoji="0" lang="es-CO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Marzo 08-2011</a:t>
            </a:r>
            <a:r>
              <a:rPr kumimoji="0" lang="es-CO" sz="4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endParaRPr kumimoji="0" lang="es-CO" sz="48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7889" name="Rectangle 1"/>
          <p:cNvSpPr>
            <a:spLocks noChangeArrowheads="1"/>
          </p:cNvSpPr>
          <p:nvPr/>
        </p:nvSpPr>
        <p:spPr bwMode="auto">
          <a:xfrm>
            <a:off x="0" y="1962853"/>
            <a:ext cx="9144000" cy="17081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ES" sz="2900" b="1" cap="all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IMPACTO Y CONSECUENCIAS DE LOS FACTORES CULTURALES SOBRE LOS SISTEMAS CONTABLES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ES" sz="2900" b="1" cap="all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UNA VISIÓN INTERNACIONAL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285720" y="2071678"/>
            <a:ext cx="1714512" cy="785818"/>
          </a:xfrm>
        </p:spPr>
        <p:txBody>
          <a:bodyPr>
            <a:normAutofit fontScale="90000"/>
          </a:bodyPr>
          <a:lstStyle/>
          <a:p>
            <a:r>
              <a:rPr lang="es-CO" sz="2800" cap="none" dirty="0" smtClean="0"/>
              <a:t/>
            </a:r>
            <a:br>
              <a:rPr lang="es-CO" sz="2800" cap="none" dirty="0" smtClean="0"/>
            </a:br>
            <a:r>
              <a:rPr lang="es-CO" sz="2800" cap="none" dirty="0" smtClean="0"/>
              <a:t> </a:t>
            </a:r>
            <a:r>
              <a:rPr lang="es-CO" sz="2400" cap="none" dirty="0" smtClean="0"/>
              <a:t/>
            </a:r>
            <a:br>
              <a:rPr lang="es-CO" sz="2400" cap="none" dirty="0" smtClean="0"/>
            </a:br>
            <a:endParaRPr lang="es-CO" sz="2400" cap="none" dirty="0" smtClean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es-CO" sz="3200" b="1" dirty="0" smtClean="0"/>
              <a:t>Profesora: Carol Ortega Algarra</a:t>
            </a:r>
            <a:r>
              <a:rPr lang="es-CO" sz="4800" b="1" dirty="0" smtClean="0"/>
              <a:t>. </a:t>
            </a:r>
            <a:endParaRPr lang="es-CO" sz="4800" b="1" dirty="0"/>
          </a:p>
        </p:txBody>
      </p:sp>
      <p:pic>
        <p:nvPicPr>
          <p:cNvPr id="1026" name="Picture 2" descr="negrohorizontal-Imagen Institucional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844" y="6031778"/>
            <a:ext cx="2000264" cy="727127"/>
          </a:xfrm>
          <a:prstGeom prst="rect">
            <a:avLst/>
          </a:prstGeom>
          <a:noFill/>
        </p:spPr>
      </p:pic>
      <p:sp>
        <p:nvSpPr>
          <p:cNvPr id="6" name="1 Título"/>
          <p:cNvSpPr txBox="1">
            <a:spLocks/>
          </p:cNvSpPr>
          <p:nvPr/>
        </p:nvSpPr>
        <p:spPr>
          <a:xfrm>
            <a:off x="142844" y="0"/>
            <a:ext cx="9001156" cy="50004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pPr lvl="0">
              <a:spcBef>
                <a:spcPct val="0"/>
              </a:spcBef>
            </a:pPr>
            <a:r>
              <a:rPr lang="es-CO" sz="2000" dirty="0" smtClean="0">
                <a:solidFill>
                  <a:schemeClr val="accent2"/>
                </a:solidFill>
              </a:rPr>
              <a:t>1. I</a:t>
            </a:r>
            <a:r>
              <a:rPr lang="es-CO" sz="2000" cap="none" dirty="0" smtClean="0">
                <a:solidFill>
                  <a:schemeClr val="accent2"/>
                </a:solidFill>
              </a:rPr>
              <a:t>dentificar la clasificación de los sistemas internacionales de contabilidad.</a:t>
            </a:r>
            <a:endParaRPr kumimoji="0" lang="es-CO" sz="2000" b="0" i="0" u="none" strike="noStrike" kern="1200" cap="all" spc="0" normalizeH="0" baseline="0" noProof="0" dirty="0">
              <a:ln>
                <a:noFill/>
              </a:ln>
              <a:solidFill>
                <a:schemeClr val="accent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285720" y="500042"/>
            <a:ext cx="707236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AutoNum type="arabicPeriod"/>
            </a:pPr>
            <a:r>
              <a:rPr lang="es-CO" sz="3200" b="1" u="sng" dirty="0" smtClean="0"/>
              <a:t>Enfoque Macro-económico</a:t>
            </a:r>
          </a:p>
        </p:txBody>
      </p:sp>
      <p:sp>
        <p:nvSpPr>
          <p:cNvPr id="8" name="7 Rectángulo"/>
          <p:cNvSpPr/>
          <p:nvPr/>
        </p:nvSpPr>
        <p:spPr>
          <a:xfrm>
            <a:off x="214282" y="1214422"/>
            <a:ext cx="8501122" cy="44935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es-CO" sz="2600" dirty="0"/>
              <a:t>prácticas contables están correlacionadas estrechamente con las políticas económicas </a:t>
            </a:r>
            <a:r>
              <a:rPr lang="es-CO" sz="2600" dirty="0" smtClean="0"/>
              <a:t>nacionales.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s-CO" sz="2600" dirty="0"/>
              <a:t>ingresos contables son usualmente ajustados para promover la estabilidad </a:t>
            </a:r>
            <a:r>
              <a:rPr lang="es-CO" sz="2600" dirty="0" smtClean="0"/>
              <a:t>económica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s-CO" sz="2600" dirty="0"/>
              <a:t>la depreciación es ajustada para estimular </a:t>
            </a:r>
            <a:r>
              <a:rPr lang="es-CO" sz="2600" dirty="0" smtClean="0"/>
              <a:t>crecimiento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s-CO" sz="2600" dirty="0"/>
              <a:t>reservas especiales para promover la </a:t>
            </a:r>
            <a:r>
              <a:rPr lang="es-CO" sz="2600" dirty="0" smtClean="0"/>
              <a:t>inversión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s-CO" sz="2600" dirty="0"/>
              <a:t>contabilidad de responsabilidad social son el fin de seguir propósitos macroeconómicos. </a:t>
            </a:r>
            <a:endParaRPr lang="es-CO" sz="2600" dirty="0" smtClean="0"/>
          </a:p>
          <a:p>
            <a:pPr marL="457200" indent="-457200"/>
            <a:r>
              <a:rPr lang="es-CO" sz="2600" dirty="0" smtClean="0"/>
              <a:t>Países:  </a:t>
            </a:r>
            <a:r>
              <a:rPr lang="es-CO" sz="2800" dirty="0"/>
              <a:t>Suecia, Francia, Alemania. </a:t>
            </a:r>
            <a:endParaRPr lang="es-CO" sz="2600" dirty="0" smtClean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s-CO" sz="2800" cap="none" dirty="0" smtClean="0"/>
              <a:t/>
            </a:r>
            <a:br>
              <a:rPr lang="es-CO" sz="2800" cap="none" dirty="0" smtClean="0"/>
            </a:br>
            <a:r>
              <a:rPr lang="es-CO" sz="2800" cap="none" dirty="0" smtClean="0"/>
              <a:t> </a:t>
            </a:r>
            <a:r>
              <a:rPr lang="es-CO" sz="2400" cap="none" dirty="0" smtClean="0"/>
              <a:t/>
            </a:r>
            <a:br>
              <a:rPr lang="es-CO" sz="2400" cap="none" dirty="0" smtClean="0"/>
            </a:br>
            <a:endParaRPr lang="es-CO" sz="2400" cap="none" dirty="0" smtClean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es-CO" sz="3200" b="1" dirty="0" smtClean="0"/>
              <a:t>Profesora: Carol Ortega Algarra</a:t>
            </a:r>
            <a:r>
              <a:rPr lang="es-CO" sz="4800" b="1" dirty="0" smtClean="0"/>
              <a:t>. </a:t>
            </a:r>
            <a:endParaRPr lang="es-CO" sz="4800" b="1" dirty="0"/>
          </a:p>
        </p:txBody>
      </p:sp>
      <p:pic>
        <p:nvPicPr>
          <p:cNvPr id="1026" name="Picture 2" descr="negrohorizontal-Imagen Institucional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844" y="6031778"/>
            <a:ext cx="2000264" cy="727127"/>
          </a:xfrm>
          <a:prstGeom prst="rect">
            <a:avLst/>
          </a:prstGeom>
          <a:noFill/>
        </p:spPr>
      </p:pic>
      <p:sp>
        <p:nvSpPr>
          <p:cNvPr id="6" name="1 Título"/>
          <p:cNvSpPr txBox="1">
            <a:spLocks/>
          </p:cNvSpPr>
          <p:nvPr/>
        </p:nvSpPr>
        <p:spPr>
          <a:xfrm>
            <a:off x="142844" y="0"/>
            <a:ext cx="9001156" cy="50004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pPr lvl="0">
              <a:spcBef>
                <a:spcPct val="0"/>
              </a:spcBef>
            </a:pPr>
            <a:r>
              <a:rPr lang="es-CO" sz="2000" dirty="0" smtClean="0">
                <a:solidFill>
                  <a:schemeClr val="accent2"/>
                </a:solidFill>
              </a:rPr>
              <a:t>1. I</a:t>
            </a:r>
            <a:r>
              <a:rPr lang="es-CO" sz="2000" cap="none" dirty="0" smtClean="0">
                <a:solidFill>
                  <a:schemeClr val="accent2"/>
                </a:solidFill>
              </a:rPr>
              <a:t>dentificar la clasificación de los sistemas internacionales de contabilidad.</a:t>
            </a:r>
            <a:endParaRPr kumimoji="0" lang="es-CO" sz="2000" b="0" i="0" u="none" strike="noStrike" kern="1200" cap="all" spc="0" normalizeH="0" baseline="0" noProof="0" dirty="0">
              <a:ln>
                <a:noFill/>
              </a:ln>
              <a:solidFill>
                <a:schemeClr val="accent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285720" y="500042"/>
            <a:ext cx="707236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/>
            <a:r>
              <a:rPr lang="es-CO" sz="3200" b="1" u="sng" dirty="0" smtClean="0"/>
              <a:t>2. Enfoque Micro-económico</a:t>
            </a:r>
          </a:p>
        </p:txBody>
      </p:sp>
      <p:sp>
        <p:nvSpPr>
          <p:cNvPr id="8" name="7 Rectángulo"/>
          <p:cNvSpPr/>
          <p:nvPr/>
        </p:nvSpPr>
        <p:spPr>
          <a:xfrm>
            <a:off x="214282" y="1214422"/>
            <a:ext cx="8501122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es-CO" sz="2800" dirty="0" smtClean="0"/>
              <a:t>La </a:t>
            </a:r>
            <a:r>
              <a:rPr lang="es-CO" sz="2800" dirty="0"/>
              <a:t>contabilidad es vista como una rama de la teoría económica de </a:t>
            </a:r>
            <a:r>
              <a:rPr lang="es-CO" sz="2800" dirty="0" smtClean="0"/>
              <a:t>negocios </a:t>
            </a:r>
            <a:r>
              <a:rPr lang="es-CO" sz="1500" dirty="0" smtClean="0"/>
              <a:t>(L, K , product </a:t>
            </a:r>
            <a:r>
              <a:rPr lang="es-CO" sz="1500" dirty="0" err="1" smtClean="0"/>
              <a:t>market</a:t>
            </a:r>
            <a:r>
              <a:rPr lang="es-CO" sz="1500" dirty="0" smtClean="0"/>
              <a:t>)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s-CO" sz="2800" dirty="0"/>
              <a:t>La orientación fundamental es hacia las entidades individuales</a:t>
            </a:r>
            <a:r>
              <a:rPr lang="es-CO" sz="2800" dirty="0" smtClean="0"/>
              <a:t> 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s-CO" sz="2800" dirty="0" smtClean="0"/>
              <a:t>Conceptos </a:t>
            </a:r>
            <a:r>
              <a:rPr lang="es-CO" sz="2800" dirty="0"/>
              <a:t>contables son derivados de un análisis </a:t>
            </a:r>
            <a:r>
              <a:rPr lang="es-CO" sz="2800" dirty="0" smtClean="0"/>
              <a:t>económico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s-CO" sz="2800" dirty="0" smtClean="0"/>
              <a:t>Concepto </a:t>
            </a:r>
            <a:r>
              <a:rPr lang="es-CO" sz="2800" dirty="0"/>
              <a:t>de mantenimiento del capital en términos reales del capital monetario invertido en la </a:t>
            </a:r>
            <a:r>
              <a:rPr lang="es-CO" sz="2800" dirty="0" smtClean="0"/>
              <a:t>corporación. </a:t>
            </a:r>
            <a:r>
              <a:rPr lang="es-CO" sz="1500" dirty="0" smtClean="0"/>
              <a:t>(precio en relación con un indicador de precios agregados, i ) </a:t>
            </a:r>
            <a:endParaRPr lang="es-CO" sz="2800" dirty="0" smtClean="0"/>
          </a:p>
          <a:p>
            <a:pPr marL="457200" indent="-457200"/>
            <a:r>
              <a:rPr lang="es-CO" sz="2600" dirty="0" smtClean="0"/>
              <a:t>Países: </a:t>
            </a:r>
            <a:r>
              <a:rPr lang="es-CO" sz="2800" dirty="0"/>
              <a:t>Países Bajos / </a:t>
            </a:r>
            <a:r>
              <a:rPr lang="es-CO" sz="2800" dirty="0" err="1" smtClean="0"/>
              <a:t>Netherlands</a:t>
            </a:r>
            <a:r>
              <a:rPr lang="es-CO" sz="2800" dirty="0" smtClean="0"/>
              <a:t>. </a:t>
            </a:r>
            <a:endParaRPr lang="es-CO" sz="2600" dirty="0" smtClean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s-CO" sz="2800" cap="none" dirty="0" smtClean="0"/>
              <a:t/>
            </a:r>
            <a:br>
              <a:rPr lang="es-CO" sz="2800" cap="none" dirty="0" smtClean="0"/>
            </a:br>
            <a:r>
              <a:rPr lang="es-CO" sz="2800" cap="none" dirty="0" smtClean="0"/>
              <a:t> </a:t>
            </a:r>
            <a:r>
              <a:rPr lang="es-CO" sz="2400" cap="none" dirty="0" smtClean="0"/>
              <a:t/>
            </a:r>
            <a:br>
              <a:rPr lang="es-CO" sz="2400" cap="none" dirty="0" smtClean="0"/>
            </a:br>
            <a:endParaRPr lang="es-CO" sz="2400" cap="none" dirty="0" smtClean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es-CO" sz="3200" b="1" dirty="0" smtClean="0"/>
              <a:t>Profesora: Carol Ortega Algarra</a:t>
            </a:r>
            <a:r>
              <a:rPr lang="es-CO" sz="4800" b="1" dirty="0" smtClean="0"/>
              <a:t>. </a:t>
            </a:r>
            <a:endParaRPr lang="es-CO" sz="4800" b="1" dirty="0"/>
          </a:p>
        </p:txBody>
      </p:sp>
      <p:pic>
        <p:nvPicPr>
          <p:cNvPr id="1026" name="Picture 2" descr="negrohorizontal-Imagen Institucional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844" y="6031778"/>
            <a:ext cx="2000264" cy="727127"/>
          </a:xfrm>
          <a:prstGeom prst="rect">
            <a:avLst/>
          </a:prstGeom>
          <a:noFill/>
        </p:spPr>
      </p:pic>
      <p:sp>
        <p:nvSpPr>
          <p:cNvPr id="6" name="1 Título"/>
          <p:cNvSpPr txBox="1">
            <a:spLocks/>
          </p:cNvSpPr>
          <p:nvPr/>
        </p:nvSpPr>
        <p:spPr>
          <a:xfrm>
            <a:off x="142844" y="0"/>
            <a:ext cx="9001156" cy="50004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pPr lvl="0">
              <a:spcBef>
                <a:spcPct val="0"/>
              </a:spcBef>
            </a:pPr>
            <a:r>
              <a:rPr lang="es-CO" sz="2000" dirty="0" smtClean="0">
                <a:solidFill>
                  <a:schemeClr val="accent2"/>
                </a:solidFill>
              </a:rPr>
              <a:t>1. I</a:t>
            </a:r>
            <a:r>
              <a:rPr lang="es-CO" sz="2000" cap="none" dirty="0" smtClean="0">
                <a:solidFill>
                  <a:schemeClr val="accent2"/>
                </a:solidFill>
              </a:rPr>
              <a:t>dentificar la clasificación de los sistemas internacionales de contabilidad.</a:t>
            </a:r>
            <a:endParaRPr kumimoji="0" lang="es-CO" sz="2000" b="0" i="0" u="none" strike="noStrike" kern="1200" cap="all" spc="0" normalizeH="0" baseline="0" noProof="0" dirty="0">
              <a:ln>
                <a:noFill/>
              </a:ln>
              <a:solidFill>
                <a:schemeClr val="accent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357158" y="785794"/>
            <a:ext cx="771530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/>
            <a:r>
              <a:rPr lang="es-CO" sz="3200" dirty="0" smtClean="0"/>
              <a:t>3. </a:t>
            </a:r>
            <a:r>
              <a:rPr lang="es-CO" sz="3000" b="1" u="sng" dirty="0" smtClean="0"/>
              <a:t>Enfoque </a:t>
            </a:r>
            <a:r>
              <a:rPr lang="es-CO" sz="3000" b="1" u="sng" dirty="0"/>
              <a:t>de la disciplina independiente</a:t>
            </a:r>
            <a:endParaRPr lang="es-CO" sz="3000" b="1" u="sng" dirty="0" smtClean="0"/>
          </a:p>
        </p:txBody>
      </p:sp>
      <p:sp>
        <p:nvSpPr>
          <p:cNvPr id="8" name="7 Rectángulo"/>
          <p:cNvSpPr/>
          <p:nvPr/>
        </p:nvSpPr>
        <p:spPr>
          <a:xfrm>
            <a:off x="285720" y="1571612"/>
            <a:ext cx="8501122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es-CO" sz="2800" dirty="0"/>
              <a:t>La contabilidad es vista como una función de servicio derivada de prácticas de negocio</a:t>
            </a:r>
            <a:r>
              <a:rPr lang="es-CO" sz="2800" dirty="0" smtClean="0"/>
              <a:t>.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s-CO" sz="2800" dirty="0" smtClean="0"/>
              <a:t>Pragmático y de juicio (criterio).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s-CO" sz="2800" dirty="0" smtClean="0"/>
              <a:t>La Contabilidad </a:t>
            </a:r>
            <a:r>
              <a:rPr lang="es-CO" sz="2800" dirty="0"/>
              <a:t>debe ser capaz de desarrollar su propio marco </a:t>
            </a:r>
            <a:r>
              <a:rPr lang="es-CO" sz="2800" dirty="0" smtClean="0"/>
              <a:t>conceptual.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s-CO" sz="2800" dirty="0" smtClean="0"/>
              <a:t>Las </a:t>
            </a:r>
            <a:r>
              <a:rPr lang="es-CO" sz="2800" dirty="0"/>
              <a:t>revelaciones deben darse en forma total y </a:t>
            </a:r>
            <a:r>
              <a:rPr lang="es-CO" sz="2800" dirty="0" smtClean="0"/>
              <a:t>deben ir en concordancia con los principios </a:t>
            </a:r>
            <a:r>
              <a:rPr lang="es-CO" sz="2800" dirty="0"/>
              <a:t>de contabilidad generalmente </a:t>
            </a:r>
            <a:r>
              <a:rPr lang="es-CO" sz="2800" dirty="0" smtClean="0"/>
              <a:t>aceptados</a:t>
            </a:r>
            <a:endParaRPr lang="es-CO" sz="2800" dirty="0"/>
          </a:p>
          <a:p>
            <a:pPr marL="457200" indent="-457200"/>
            <a:r>
              <a:rPr lang="es-CO" sz="2800" dirty="0" smtClean="0"/>
              <a:t> </a:t>
            </a:r>
            <a:r>
              <a:rPr lang="es-CO" sz="2600" dirty="0" smtClean="0"/>
              <a:t>Países: USA y UK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285720" y="2071678"/>
            <a:ext cx="1714512" cy="785818"/>
          </a:xfrm>
        </p:spPr>
        <p:txBody>
          <a:bodyPr>
            <a:normAutofit fontScale="90000"/>
          </a:bodyPr>
          <a:lstStyle/>
          <a:p>
            <a:r>
              <a:rPr lang="es-CO" sz="2800" cap="none" dirty="0" smtClean="0"/>
              <a:t/>
            </a:r>
            <a:br>
              <a:rPr lang="es-CO" sz="2800" cap="none" dirty="0" smtClean="0"/>
            </a:br>
            <a:r>
              <a:rPr lang="es-CO" sz="2800" cap="none" dirty="0" smtClean="0"/>
              <a:t> </a:t>
            </a:r>
            <a:r>
              <a:rPr lang="es-CO" sz="2400" cap="none" dirty="0" smtClean="0"/>
              <a:t/>
            </a:r>
            <a:br>
              <a:rPr lang="es-CO" sz="2400" cap="none" dirty="0" smtClean="0"/>
            </a:br>
            <a:endParaRPr lang="es-CO" sz="2400" cap="none" dirty="0" smtClean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es-CO" sz="3200" b="1" dirty="0" smtClean="0"/>
              <a:t>Profesora: Carol Ortega Algarra</a:t>
            </a:r>
            <a:r>
              <a:rPr lang="es-CO" sz="4800" b="1" dirty="0" smtClean="0"/>
              <a:t>. </a:t>
            </a:r>
            <a:endParaRPr lang="es-CO" sz="4800" b="1" dirty="0"/>
          </a:p>
        </p:txBody>
      </p:sp>
      <p:pic>
        <p:nvPicPr>
          <p:cNvPr id="1026" name="Picture 2" descr="negrohorizontal-Imagen Institucional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844" y="6031778"/>
            <a:ext cx="2000264" cy="727127"/>
          </a:xfrm>
          <a:prstGeom prst="rect">
            <a:avLst/>
          </a:prstGeom>
          <a:noFill/>
        </p:spPr>
      </p:pic>
      <p:sp>
        <p:nvSpPr>
          <p:cNvPr id="6" name="1 Título"/>
          <p:cNvSpPr txBox="1">
            <a:spLocks/>
          </p:cNvSpPr>
          <p:nvPr/>
        </p:nvSpPr>
        <p:spPr>
          <a:xfrm>
            <a:off x="142844" y="0"/>
            <a:ext cx="9001156" cy="50004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pPr lvl="0">
              <a:spcBef>
                <a:spcPct val="0"/>
              </a:spcBef>
            </a:pPr>
            <a:r>
              <a:rPr lang="es-CO" sz="2000" dirty="0" smtClean="0">
                <a:solidFill>
                  <a:schemeClr val="accent2"/>
                </a:solidFill>
              </a:rPr>
              <a:t>1. I</a:t>
            </a:r>
            <a:r>
              <a:rPr lang="es-CO" sz="2000" cap="none" dirty="0" smtClean="0">
                <a:solidFill>
                  <a:schemeClr val="accent2"/>
                </a:solidFill>
              </a:rPr>
              <a:t>dentificar la clasificación de los sistemas internacionales de contabilidad.</a:t>
            </a:r>
            <a:endParaRPr kumimoji="0" lang="es-CO" sz="2000" b="0" i="0" u="none" strike="noStrike" kern="1200" cap="all" spc="0" normalizeH="0" baseline="0" noProof="0" dirty="0">
              <a:ln>
                <a:noFill/>
              </a:ln>
              <a:solidFill>
                <a:schemeClr val="accent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357158" y="714356"/>
            <a:ext cx="771530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/>
            <a:r>
              <a:rPr lang="es-CO" sz="3200" b="1" u="sng" dirty="0" smtClean="0"/>
              <a:t>4. Enfoque de uniformidad contable</a:t>
            </a:r>
          </a:p>
        </p:txBody>
      </p:sp>
      <p:sp>
        <p:nvSpPr>
          <p:cNvPr id="8" name="7 Rectángulo"/>
          <p:cNvSpPr/>
          <p:nvPr/>
        </p:nvSpPr>
        <p:spPr>
          <a:xfrm>
            <a:off x="285720" y="1428736"/>
            <a:ext cx="8501122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es-CO" sz="2800" dirty="0" smtClean="0"/>
              <a:t>La </a:t>
            </a:r>
            <a:r>
              <a:rPr lang="es-CO" sz="2800" dirty="0"/>
              <a:t>contabilidad es vista como un medio eficaz de administración y </a:t>
            </a:r>
            <a:r>
              <a:rPr lang="es-CO" sz="2800" dirty="0" smtClean="0"/>
              <a:t>control.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s-CO" sz="2800" dirty="0" smtClean="0"/>
              <a:t>Revelación </a:t>
            </a:r>
            <a:r>
              <a:rPr lang="es-CO" sz="2800" dirty="0"/>
              <a:t>y presentación uniforme con el fin de generar información contable que permita ejercer control sobre todas las clases de industrias y </a:t>
            </a:r>
            <a:r>
              <a:rPr lang="es-CO" sz="2800" dirty="0" smtClean="0"/>
              <a:t>usuarios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s-CO" sz="2800" dirty="0" smtClean="0"/>
              <a:t>Se </a:t>
            </a:r>
            <a:r>
              <a:rPr lang="es-CO" sz="2800" dirty="0"/>
              <a:t>relaciona con los países en donde existe una fuerte intervención del gobierno dentro de la economía</a:t>
            </a:r>
            <a:endParaRPr lang="es-CO" sz="2800" dirty="0" smtClean="0"/>
          </a:p>
          <a:p>
            <a:pPr marL="457200" indent="-457200"/>
            <a:r>
              <a:rPr lang="es-CO" sz="2600" dirty="0" smtClean="0"/>
              <a:t>Países: </a:t>
            </a:r>
            <a:r>
              <a:rPr lang="es-CO" sz="2800" dirty="0"/>
              <a:t>: Francia, </a:t>
            </a:r>
            <a:r>
              <a:rPr lang="es-CO" sz="2800" dirty="0" smtClean="0"/>
              <a:t>Alemania</a:t>
            </a:r>
            <a:r>
              <a:rPr lang="es-CO" sz="2800" dirty="0"/>
              <a:t>, Suiza</a:t>
            </a:r>
            <a:endParaRPr lang="es-CO" sz="2600" dirty="0" smtClean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285720" y="1943076"/>
            <a:ext cx="1714512" cy="785818"/>
          </a:xfrm>
        </p:spPr>
        <p:txBody>
          <a:bodyPr>
            <a:normAutofit fontScale="90000"/>
          </a:bodyPr>
          <a:lstStyle/>
          <a:p>
            <a:r>
              <a:rPr lang="es-CO" sz="2800" cap="none" dirty="0" smtClean="0"/>
              <a:t/>
            </a:r>
            <a:br>
              <a:rPr lang="es-CO" sz="2800" cap="none" dirty="0" smtClean="0"/>
            </a:br>
            <a:r>
              <a:rPr lang="es-CO" sz="2800" cap="none" dirty="0" smtClean="0"/>
              <a:t> </a:t>
            </a:r>
            <a:r>
              <a:rPr lang="es-CO" sz="2400" cap="none" dirty="0" smtClean="0"/>
              <a:t/>
            </a:r>
            <a:br>
              <a:rPr lang="es-CO" sz="2400" cap="none" dirty="0" smtClean="0"/>
            </a:br>
            <a:endParaRPr lang="es-CO" sz="2400" cap="none" dirty="0" smtClean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2438400" y="6000768"/>
            <a:ext cx="6705600" cy="685800"/>
          </a:xfrm>
        </p:spPr>
        <p:txBody>
          <a:bodyPr>
            <a:noAutofit/>
          </a:bodyPr>
          <a:lstStyle/>
          <a:p>
            <a:r>
              <a:rPr lang="es-CO" sz="3200" b="1" dirty="0" smtClean="0"/>
              <a:t>Profesora: Carol Ortega Algarra</a:t>
            </a:r>
            <a:r>
              <a:rPr lang="es-CO" sz="4800" b="1" dirty="0" smtClean="0"/>
              <a:t>. </a:t>
            </a:r>
            <a:endParaRPr lang="es-CO" sz="4800" b="1" dirty="0"/>
          </a:p>
        </p:txBody>
      </p:sp>
      <p:pic>
        <p:nvPicPr>
          <p:cNvPr id="1026" name="Picture 2" descr="negrohorizontal-Imagen Institucional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844" y="6031778"/>
            <a:ext cx="2000264" cy="727127"/>
          </a:xfrm>
          <a:prstGeom prst="rect">
            <a:avLst/>
          </a:prstGeom>
          <a:noFill/>
        </p:spPr>
      </p:pic>
      <p:sp>
        <p:nvSpPr>
          <p:cNvPr id="6" name="1 Título"/>
          <p:cNvSpPr txBox="1">
            <a:spLocks/>
          </p:cNvSpPr>
          <p:nvPr/>
        </p:nvSpPr>
        <p:spPr>
          <a:xfrm>
            <a:off x="142844" y="0"/>
            <a:ext cx="9001156" cy="50004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pPr lvl="0">
              <a:spcBef>
                <a:spcPct val="0"/>
              </a:spcBef>
            </a:pPr>
            <a:r>
              <a:rPr lang="es-CO" sz="2000" dirty="0" smtClean="0">
                <a:solidFill>
                  <a:schemeClr val="accent2"/>
                </a:solidFill>
              </a:rPr>
              <a:t>1. I</a:t>
            </a:r>
            <a:r>
              <a:rPr lang="es-CO" sz="2000" cap="none" dirty="0" smtClean="0">
                <a:solidFill>
                  <a:schemeClr val="accent2"/>
                </a:solidFill>
              </a:rPr>
              <a:t>dentificar la clasificación de los sistemas internacionales de contabilidad.</a:t>
            </a:r>
            <a:endParaRPr kumimoji="0" lang="es-CO" sz="2000" b="0" i="0" u="none" strike="noStrike" kern="1200" cap="all" spc="0" normalizeH="0" baseline="0" noProof="0" dirty="0">
              <a:ln>
                <a:noFill/>
              </a:ln>
              <a:solidFill>
                <a:schemeClr val="accent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214282" y="2571744"/>
            <a:ext cx="3286148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O" sz="2600" dirty="0" err="1" smtClean="0"/>
              <a:t>Nobes</a:t>
            </a:r>
            <a:r>
              <a:rPr lang="es-CO" sz="2600" dirty="0" smtClean="0"/>
              <a:t> (1983-98)</a:t>
            </a:r>
            <a:r>
              <a:rPr lang="es-CO" cap="none" dirty="0" smtClean="0"/>
              <a:t/>
            </a:r>
            <a:br>
              <a:rPr lang="es-CO" cap="none" dirty="0" smtClean="0"/>
            </a:br>
            <a:endParaRPr lang="es-CO" dirty="0"/>
          </a:p>
        </p:txBody>
      </p:sp>
      <p:sp>
        <p:nvSpPr>
          <p:cNvPr id="8" name="7 Rectángulo"/>
          <p:cNvSpPr/>
          <p:nvPr/>
        </p:nvSpPr>
        <p:spPr>
          <a:xfrm>
            <a:off x="4071934" y="1657324"/>
            <a:ext cx="471487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O" sz="3200" dirty="0"/>
              <a:t>Macro-económico</a:t>
            </a:r>
            <a:endParaRPr lang="es-CO" sz="2900" dirty="0"/>
          </a:p>
        </p:txBody>
      </p:sp>
      <p:sp>
        <p:nvSpPr>
          <p:cNvPr id="9" name="8 Rectángulo"/>
          <p:cNvSpPr/>
          <p:nvPr/>
        </p:nvSpPr>
        <p:spPr>
          <a:xfrm>
            <a:off x="4071934" y="2871770"/>
            <a:ext cx="435771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O" sz="3200" dirty="0"/>
              <a:t>Micro-económico</a:t>
            </a:r>
            <a:r>
              <a:rPr lang="es-CO" sz="3000" dirty="0" smtClean="0"/>
              <a:t> </a:t>
            </a:r>
            <a:endParaRPr lang="es-CO" sz="3000" dirty="0"/>
          </a:p>
        </p:txBody>
      </p:sp>
      <p:sp>
        <p:nvSpPr>
          <p:cNvPr id="10" name="9 CuadroTexto"/>
          <p:cNvSpPr txBox="1"/>
          <p:nvPr/>
        </p:nvSpPr>
        <p:spPr>
          <a:xfrm rot="19249110">
            <a:off x="2474685" y="1929868"/>
            <a:ext cx="1265564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CO" dirty="0" smtClean="0"/>
              <a:t>Enfoques: </a:t>
            </a:r>
            <a:endParaRPr lang="es-CO" dirty="0"/>
          </a:p>
        </p:txBody>
      </p:sp>
      <p:cxnSp>
        <p:nvCxnSpPr>
          <p:cNvPr id="11" name="10 Conector recto de flecha"/>
          <p:cNvCxnSpPr/>
          <p:nvPr/>
        </p:nvCxnSpPr>
        <p:spPr>
          <a:xfrm flipV="1">
            <a:off x="2857488" y="1871638"/>
            <a:ext cx="1143008" cy="92869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16 Conector recto de flecha"/>
          <p:cNvCxnSpPr>
            <a:endCxn id="9" idx="1"/>
          </p:cNvCxnSpPr>
          <p:nvPr/>
        </p:nvCxnSpPr>
        <p:spPr>
          <a:xfrm>
            <a:off x="2857488" y="2871770"/>
            <a:ext cx="1214446" cy="292388"/>
          </a:xfrm>
          <a:prstGeom prst="straightConnector1">
            <a:avLst/>
          </a:prstGeom>
          <a:ln w="25400" cmpd="thickThin">
            <a:solidFill>
              <a:schemeClr val="accent1">
                <a:alpha val="68000"/>
              </a:schemeClr>
            </a:solidFill>
            <a:headEnd w="lg" len="me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11 Rectángulo"/>
          <p:cNvSpPr/>
          <p:nvPr/>
        </p:nvSpPr>
        <p:spPr>
          <a:xfrm>
            <a:off x="285720" y="571480"/>
            <a:ext cx="771530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/>
            <a:r>
              <a:rPr lang="es-CO" sz="3200" dirty="0" smtClean="0"/>
              <a:t>Enfoque deductivo o de juicio </a:t>
            </a:r>
            <a:r>
              <a:rPr lang="es-CO" sz="2000" dirty="0" smtClean="0"/>
              <a:t>(</a:t>
            </a:r>
            <a:r>
              <a:rPr lang="es-CO" sz="2000" dirty="0" err="1" smtClean="0"/>
              <a:t>Muller</a:t>
            </a:r>
            <a:r>
              <a:rPr lang="es-CO" sz="2000" dirty="0" smtClean="0"/>
              <a:t> 1967)</a:t>
            </a:r>
            <a:endParaRPr lang="es-CO" sz="2000" b="1" u="sng" dirty="0" smtClean="0"/>
          </a:p>
        </p:txBody>
      </p:sp>
      <p:sp>
        <p:nvSpPr>
          <p:cNvPr id="13" name="12 Rectángulo"/>
          <p:cNvSpPr/>
          <p:nvPr/>
        </p:nvSpPr>
        <p:spPr>
          <a:xfrm>
            <a:off x="285720" y="3786190"/>
            <a:ext cx="8643998" cy="16927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O" sz="2600" dirty="0" smtClean="0"/>
              <a:t>Clasificación </a:t>
            </a:r>
            <a:r>
              <a:rPr lang="es-CO" sz="2600" dirty="0"/>
              <a:t>de aceptación mundial, ya que se probó en más de 50 países (capitalistas y comunistas) en donde dicha clasificación fue claramente soportada por las prácticas de medición contable y </a:t>
            </a:r>
            <a:r>
              <a:rPr lang="es-CO" sz="2600" dirty="0" smtClean="0"/>
              <a:t>revelaciones</a:t>
            </a:r>
            <a:r>
              <a:rPr lang="es-CO" sz="2600" dirty="0"/>
              <a:t>.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es-CO" sz="3200" b="1" dirty="0" smtClean="0"/>
              <a:t>Profesora: Carol Ortega Algarra</a:t>
            </a:r>
            <a:r>
              <a:rPr lang="es-CO" sz="4800" b="1" dirty="0" smtClean="0"/>
              <a:t>. </a:t>
            </a:r>
            <a:endParaRPr lang="es-CO" sz="4800" b="1" dirty="0"/>
          </a:p>
        </p:txBody>
      </p:sp>
      <p:pic>
        <p:nvPicPr>
          <p:cNvPr id="1026" name="Picture 2" descr="negrohorizontal-Imagen Institucional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844" y="6031778"/>
            <a:ext cx="1857388" cy="727127"/>
          </a:xfrm>
          <a:prstGeom prst="rect">
            <a:avLst/>
          </a:prstGeom>
          <a:noFill/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0034" y="71414"/>
            <a:ext cx="8143932" cy="536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8 CuadroTexto"/>
          <p:cNvSpPr txBox="1"/>
          <p:nvPr/>
        </p:nvSpPr>
        <p:spPr>
          <a:xfrm>
            <a:off x="6858016" y="5429264"/>
            <a:ext cx="1785950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CO" dirty="0" err="1" smtClean="0"/>
              <a:t>Nobes</a:t>
            </a:r>
            <a:r>
              <a:rPr lang="es-CO" dirty="0" smtClean="0"/>
              <a:t> (1998).</a:t>
            </a:r>
            <a:endParaRPr lang="es-CO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285720" y="2071678"/>
            <a:ext cx="1714512" cy="785818"/>
          </a:xfrm>
        </p:spPr>
        <p:txBody>
          <a:bodyPr>
            <a:normAutofit fontScale="90000"/>
          </a:bodyPr>
          <a:lstStyle/>
          <a:p>
            <a:r>
              <a:rPr lang="es-CO" sz="2800" cap="none" dirty="0" smtClean="0"/>
              <a:t/>
            </a:r>
            <a:br>
              <a:rPr lang="es-CO" sz="2800" cap="none" dirty="0" smtClean="0"/>
            </a:br>
            <a:r>
              <a:rPr lang="es-CO" sz="2800" cap="none" dirty="0" smtClean="0"/>
              <a:t> </a:t>
            </a:r>
            <a:r>
              <a:rPr lang="es-CO" sz="2400" cap="none" dirty="0" smtClean="0"/>
              <a:t/>
            </a:r>
            <a:br>
              <a:rPr lang="es-CO" sz="2400" cap="none" dirty="0" smtClean="0"/>
            </a:br>
            <a:endParaRPr lang="es-CO" sz="2400" cap="none" dirty="0" smtClean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es-CO" sz="3200" b="1" dirty="0" smtClean="0"/>
              <a:t>Profesora: Carol Ortega Algarra</a:t>
            </a:r>
            <a:r>
              <a:rPr lang="es-CO" sz="4800" b="1" dirty="0" smtClean="0"/>
              <a:t>. </a:t>
            </a:r>
            <a:endParaRPr lang="es-CO" sz="4800" b="1" dirty="0"/>
          </a:p>
        </p:txBody>
      </p:sp>
      <p:pic>
        <p:nvPicPr>
          <p:cNvPr id="1026" name="Picture 2" descr="negrohorizontal-Imagen Institucional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844" y="6031778"/>
            <a:ext cx="2000264" cy="727127"/>
          </a:xfrm>
          <a:prstGeom prst="rect">
            <a:avLst/>
          </a:prstGeom>
          <a:noFill/>
        </p:spPr>
      </p:pic>
      <p:sp>
        <p:nvSpPr>
          <p:cNvPr id="6" name="1 Título"/>
          <p:cNvSpPr txBox="1">
            <a:spLocks/>
          </p:cNvSpPr>
          <p:nvPr/>
        </p:nvSpPr>
        <p:spPr>
          <a:xfrm>
            <a:off x="142844" y="0"/>
            <a:ext cx="9001156" cy="50004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pPr lvl="0">
              <a:spcBef>
                <a:spcPct val="0"/>
              </a:spcBef>
            </a:pPr>
            <a:r>
              <a:rPr lang="es-CO" sz="2000" dirty="0" smtClean="0">
                <a:solidFill>
                  <a:schemeClr val="accent2"/>
                </a:solidFill>
              </a:rPr>
              <a:t>1. I</a:t>
            </a:r>
            <a:r>
              <a:rPr lang="es-CO" sz="2000" cap="none" dirty="0" smtClean="0">
                <a:solidFill>
                  <a:schemeClr val="accent2"/>
                </a:solidFill>
              </a:rPr>
              <a:t>dentificar la clasificación de los sistemas internacionales de contabilidad.</a:t>
            </a:r>
            <a:endParaRPr kumimoji="0" lang="es-CO" sz="2000" b="0" i="0" u="none" strike="noStrike" kern="1200" cap="all" spc="0" normalizeH="0" baseline="0" noProof="0" dirty="0">
              <a:ln>
                <a:noFill/>
              </a:ln>
              <a:solidFill>
                <a:schemeClr val="accent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285720" y="714356"/>
            <a:ext cx="7715304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/>
            <a:r>
              <a:rPr lang="es-CO" sz="3200" dirty="0" smtClean="0"/>
              <a:t>Enfoque deductivo o de juicio </a:t>
            </a:r>
            <a:r>
              <a:rPr lang="es-CO" sz="2000" dirty="0" smtClean="0"/>
              <a:t>(</a:t>
            </a:r>
            <a:r>
              <a:rPr lang="es-CO" sz="2000" dirty="0" err="1" smtClean="0"/>
              <a:t>Muller</a:t>
            </a:r>
            <a:r>
              <a:rPr lang="es-CO" sz="2000" dirty="0" smtClean="0"/>
              <a:t> 1967) –</a:t>
            </a:r>
            <a:r>
              <a:rPr lang="es-CO" sz="2000" dirty="0" err="1" smtClean="0"/>
              <a:t>Nobes</a:t>
            </a:r>
            <a:r>
              <a:rPr lang="es-CO" sz="2000" dirty="0" smtClean="0"/>
              <a:t> (1998)</a:t>
            </a:r>
            <a:endParaRPr lang="es-CO" sz="2000" b="1" u="sng" dirty="0" smtClean="0"/>
          </a:p>
        </p:txBody>
      </p:sp>
      <p:sp>
        <p:nvSpPr>
          <p:cNvPr id="8" name="7 Rectángulo"/>
          <p:cNvSpPr/>
          <p:nvPr/>
        </p:nvSpPr>
        <p:spPr>
          <a:xfrm>
            <a:off x="357158" y="1714488"/>
            <a:ext cx="8501122" cy="40472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/>
            <a:r>
              <a:rPr lang="es-CO" sz="2600" dirty="0" smtClean="0"/>
              <a:t>1. </a:t>
            </a:r>
            <a:r>
              <a:rPr lang="es-CO" sz="3300" dirty="0" smtClean="0"/>
              <a:t>Reconoce la </a:t>
            </a:r>
            <a:r>
              <a:rPr lang="es-CO" sz="3300" dirty="0"/>
              <a:t>influencia de sistemas como el legal, el político y el económico como sistemas relevantes dentro del desarrollo de los sistemas </a:t>
            </a:r>
            <a:r>
              <a:rPr lang="es-CO" sz="3300" dirty="0" smtClean="0"/>
              <a:t>contables.</a:t>
            </a:r>
          </a:p>
          <a:p>
            <a:pPr marL="457200" indent="-457200"/>
            <a:r>
              <a:rPr lang="es-CO" sz="3300" dirty="0" smtClean="0"/>
              <a:t>2. No </a:t>
            </a:r>
            <a:r>
              <a:rPr lang="es-CO" sz="3300" dirty="0"/>
              <a:t>hace ningún reconocimiento de los </a:t>
            </a:r>
            <a:r>
              <a:rPr lang="es-CO" sz="3300" u="sng" dirty="0"/>
              <a:t>factores culturales </a:t>
            </a:r>
            <a:r>
              <a:rPr lang="es-CO" sz="3300" dirty="0"/>
              <a:t>dentro de su clasificación.</a:t>
            </a:r>
          </a:p>
          <a:p>
            <a:pPr marL="457200" indent="-457200"/>
            <a:endParaRPr lang="es-CO" sz="2600" dirty="0" smtClean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285720" y="2071678"/>
            <a:ext cx="1714512" cy="785818"/>
          </a:xfrm>
        </p:spPr>
        <p:txBody>
          <a:bodyPr>
            <a:normAutofit fontScale="90000"/>
          </a:bodyPr>
          <a:lstStyle/>
          <a:p>
            <a:r>
              <a:rPr lang="es-CO" sz="2800" cap="none" dirty="0" smtClean="0"/>
              <a:t/>
            </a:r>
            <a:br>
              <a:rPr lang="es-CO" sz="2800" cap="none" dirty="0" smtClean="0"/>
            </a:br>
            <a:r>
              <a:rPr lang="es-CO" sz="2800" cap="none" dirty="0" smtClean="0"/>
              <a:t> </a:t>
            </a:r>
            <a:r>
              <a:rPr lang="es-CO" sz="2400" cap="none" dirty="0" smtClean="0"/>
              <a:t/>
            </a:r>
            <a:br>
              <a:rPr lang="es-CO" sz="2400" cap="none" dirty="0" smtClean="0"/>
            </a:br>
            <a:endParaRPr lang="es-CO" sz="2400" cap="none" dirty="0" smtClean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es-CO" sz="3200" b="1" dirty="0" smtClean="0"/>
              <a:t>Profesora: Carol Ortega Algarra</a:t>
            </a:r>
            <a:r>
              <a:rPr lang="es-CO" sz="4800" b="1" dirty="0" smtClean="0"/>
              <a:t>. </a:t>
            </a:r>
            <a:endParaRPr lang="es-CO" sz="4800" b="1" dirty="0"/>
          </a:p>
        </p:txBody>
      </p:sp>
      <p:pic>
        <p:nvPicPr>
          <p:cNvPr id="1026" name="Picture 2" descr="negrohorizontal-Imagen Institucional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844" y="6031778"/>
            <a:ext cx="2000264" cy="727127"/>
          </a:xfrm>
          <a:prstGeom prst="rect">
            <a:avLst/>
          </a:prstGeom>
          <a:noFill/>
        </p:spPr>
      </p:pic>
      <p:sp>
        <p:nvSpPr>
          <p:cNvPr id="6" name="1 Título"/>
          <p:cNvSpPr txBox="1">
            <a:spLocks/>
          </p:cNvSpPr>
          <p:nvPr/>
        </p:nvSpPr>
        <p:spPr>
          <a:xfrm>
            <a:off x="142844" y="0"/>
            <a:ext cx="9001156" cy="50004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pPr lvl="0">
              <a:spcBef>
                <a:spcPct val="0"/>
              </a:spcBef>
            </a:pPr>
            <a:r>
              <a:rPr lang="es-CO" sz="2000" dirty="0" smtClean="0">
                <a:solidFill>
                  <a:schemeClr val="accent2"/>
                </a:solidFill>
              </a:rPr>
              <a:t>2</a:t>
            </a:r>
            <a:r>
              <a:rPr lang="es-CO" sz="2000" dirty="0">
                <a:solidFill>
                  <a:schemeClr val="accent2"/>
                </a:solidFill>
              </a:rPr>
              <a:t>. </a:t>
            </a:r>
            <a:r>
              <a:rPr lang="es-CO" sz="2100" dirty="0">
                <a:solidFill>
                  <a:schemeClr val="accent2"/>
                </a:solidFill>
              </a:rPr>
              <a:t>Examinar  los factores culturales y su influencia dentro de los sistemas contables</a:t>
            </a:r>
          </a:p>
        </p:txBody>
      </p:sp>
      <p:sp>
        <p:nvSpPr>
          <p:cNvPr id="7" name="6 Rectángulo"/>
          <p:cNvSpPr/>
          <p:nvPr/>
        </p:nvSpPr>
        <p:spPr>
          <a:xfrm>
            <a:off x="285720" y="2571744"/>
            <a:ext cx="3286148" cy="20928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O" sz="2800" dirty="0" smtClean="0"/>
              <a:t>Harrison, </a:t>
            </a:r>
            <a:r>
              <a:rPr lang="es-CO" sz="2800" dirty="0" err="1" smtClean="0"/>
              <a:t>McKinnon</a:t>
            </a:r>
            <a:r>
              <a:rPr lang="es-CO" sz="2800" dirty="0" smtClean="0"/>
              <a:t>, </a:t>
            </a:r>
            <a:r>
              <a:rPr lang="es-CO" sz="2800" dirty="0" err="1" smtClean="0"/>
              <a:t>Hofstede</a:t>
            </a:r>
            <a:r>
              <a:rPr lang="es-CO" sz="2800" dirty="0" smtClean="0"/>
              <a:t> y Gray (1986- 2005) </a:t>
            </a:r>
            <a:r>
              <a:rPr lang="es-CO" cap="none" dirty="0" smtClean="0"/>
              <a:t/>
            </a:r>
            <a:br>
              <a:rPr lang="es-CO" cap="none" dirty="0" smtClean="0"/>
            </a:br>
            <a:endParaRPr lang="es-CO" dirty="0"/>
          </a:p>
        </p:txBody>
      </p:sp>
      <p:sp>
        <p:nvSpPr>
          <p:cNvPr id="8" name="7 Rectángulo"/>
          <p:cNvSpPr/>
          <p:nvPr/>
        </p:nvSpPr>
        <p:spPr>
          <a:xfrm>
            <a:off x="4214810" y="775628"/>
            <a:ext cx="4714876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O" sz="2400" dirty="0" smtClean="0"/>
              <a:t>Marco </a:t>
            </a:r>
            <a:r>
              <a:rPr lang="es-CO" sz="2400" dirty="0"/>
              <a:t>conceptual metodológico en donde </a:t>
            </a:r>
            <a:r>
              <a:rPr lang="es-CO" sz="2400" u="sng" dirty="0" smtClean="0"/>
              <a:t>incorporaron </a:t>
            </a:r>
            <a:r>
              <a:rPr lang="es-CO" sz="2400" u="sng" dirty="0"/>
              <a:t>la cultura </a:t>
            </a:r>
            <a:r>
              <a:rPr lang="es-CO" sz="2400" dirty="0"/>
              <a:t>con el fin de analizar los cambios en la </a:t>
            </a:r>
            <a:r>
              <a:rPr lang="es-CO" sz="2400" dirty="0" smtClean="0"/>
              <a:t>regulación de los SC y </a:t>
            </a:r>
            <a:r>
              <a:rPr lang="es-CO" sz="2400" dirty="0"/>
              <a:t>los reportes financieros a nivel de país</a:t>
            </a:r>
          </a:p>
        </p:txBody>
      </p:sp>
      <p:sp>
        <p:nvSpPr>
          <p:cNvPr id="9" name="8 Rectángulo"/>
          <p:cNvSpPr/>
          <p:nvPr/>
        </p:nvSpPr>
        <p:spPr>
          <a:xfrm>
            <a:off x="3143240" y="3857628"/>
            <a:ext cx="600076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O" sz="2400" dirty="0"/>
              <a:t>La efectividad de este marco conceptual ha sido demostrada gracias a la implementación </a:t>
            </a:r>
            <a:r>
              <a:rPr lang="es-CO" sz="2400" dirty="0" smtClean="0"/>
              <a:t>exitosa del </a:t>
            </a:r>
            <a:r>
              <a:rPr lang="es-CO" sz="2400" dirty="0"/>
              <a:t>mismo cuando se analizó el sistema contable Japonés.</a:t>
            </a:r>
          </a:p>
        </p:txBody>
      </p:sp>
      <p:sp>
        <p:nvSpPr>
          <p:cNvPr id="10" name="9 CuadroTexto"/>
          <p:cNvSpPr txBox="1"/>
          <p:nvPr/>
        </p:nvSpPr>
        <p:spPr>
          <a:xfrm rot="18926421">
            <a:off x="2724632" y="1712965"/>
            <a:ext cx="1417490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CO" dirty="0" smtClean="0"/>
              <a:t>Proponen </a:t>
            </a:r>
            <a:endParaRPr lang="es-CO" dirty="0"/>
          </a:p>
        </p:txBody>
      </p:sp>
      <p:cxnSp>
        <p:nvCxnSpPr>
          <p:cNvPr id="11" name="10 Conector recto de flecha"/>
          <p:cNvCxnSpPr/>
          <p:nvPr/>
        </p:nvCxnSpPr>
        <p:spPr>
          <a:xfrm rot="5400000" flipH="1" flipV="1">
            <a:off x="3032948" y="1598496"/>
            <a:ext cx="1137308" cy="10835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16 Conector recto de flecha"/>
          <p:cNvCxnSpPr/>
          <p:nvPr/>
        </p:nvCxnSpPr>
        <p:spPr>
          <a:xfrm rot="5400000">
            <a:off x="6001554" y="3285330"/>
            <a:ext cx="857256" cy="1588"/>
          </a:xfrm>
          <a:prstGeom prst="straightConnector1">
            <a:avLst/>
          </a:prstGeom>
          <a:ln w="25400" cmpd="thickThin">
            <a:solidFill>
              <a:schemeClr val="accent1">
                <a:alpha val="68000"/>
              </a:schemeClr>
            </a:solidFill>
            <a:headEnd w="lg" len="me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285720" y="2071678"/>
            <a:ext cx="1714512" cy="785818"/>
          </a:xfrm>
        </p:spPr>
        <p:txBody>
          <a:bodyPr>
            <a:normAutofit fontScale="90000"/>
          </a:bodyPr>
          <a:lstStyle/>
          <a:p>
            <a:r>
              <a:rPr lang="es-CO" sz="2800" cap="none" dirty="0" smtClean="0"/>
              <a:t/>
            </a:r>
            <a:br>
              <a:rPr lang="es-CO" sz="2800" cap="none" dirty="0" smtClean="0"/>
            </a:br>
            <a:r>
              <a:rPr lang="es-CO" sz="2800" cap="none" dirty="0" smtClean="0"/>
              <a:t> </a:t>
            </a:r>
            <a:r>
              <a:rPr lang="es-CO" sz="2400" cap="none" dirty="0" smtClean="0"/>
              <a:t/>
            </a:r>
            <a:br>
              <a:rPr lang="es-CO" sz="2400" cap="none" dirty="0" smtClean="0"/>
            </a:br>
            <a:endParaRPr lang="es-CO" sz="2400" cap="none" dirty="0" smtClean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es-CO" sz="3200" b="1" dirty="0" smtClean="0"/>
              <a:t>Profesora: Carol Ortega Algarra</a:t>
            </a:r>
            <a:r>
              <a:rPr lang="es-CO" sz="4800" b="1" dirty="0" smtClean="0"/>
              <a:t>. </a:t>
            </a:r>
            <a:endParaRPr lang="es-CO" sz="4800" b="1" dirty="0"/>
          </a:p>
        </p:txBody>
      </p:sp>
      <p:pic>
        <p:nvPicPr>
          <p:cNvPr id="1026" name="Picture 2" descr="negrohorizontal-Imagen Institucional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844" y="6031778"/>
            <a:ext cx="2000264" cy="727127"/>
          </a:xfrm>
          <a:prstGeom prst="rect">
            <a:avLst/>
          </a:prstGeom>
          <a:noFill/>
        </p:spPr>
      </p:pic>
      <p:sp>
        <p:nvSpPr>
          <p:cNvPr id="6" name="1 Título"/>
          <p:cNvSpPr txBox="1">
            <a:spLocks/>
          </p:cNvSpPr>
          <p:nvPr/>
        </p:nvSpPr>
        <p:spPr>
          <a:xfrm>
            <a:off x="142844" y="0"/>
            <a:ext cx="9001156" cy="50004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pPr lvl="0">
              <a:spcBef>
                <a:spcPct val="0"/>
              </a:spcBef>
            </a:pPr>
            <a:endParaRPr lang="es-CO" sz="2100" dirty="0">
              <a:solidFill>
                <a:schemeClr val="accent2"/>
              </a:solidFill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4000496" y="1071546"/>
            <a:ext cx="514350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O" sz="2400" dirty="0" smtClean="0"/>
              <a:t>Establecer </a:t>
            </a:r>
            <a:r>
              <a:rPr lang="es-CO" sz="2400" dirty="0"/>
              <a:t>cinco dimensiones culturales que afectan directamente los sistemas de contabilidad en el </a:t>
            </a:r>
            <a:r>
              <a:rPr lang="es-CO" sz="2400" dirty="0" smtClean="0"/>
              <a:t>mundo</a:t>
            </a:r>
            <a:endParaRPr lang="es-CO" sz="2400" dirty="0"/>
          </a:p>
        </p:txBody>
      </p:sp>
      <p:sp>
        <p:nvSpPr>
          <p:cNvPr id="9" name="8 Rectángulo"/>
          <p:cNvSpPr/>
          <p:nvPr/>
        </p:nvSpPr>
        <p:spPr>
          <a:xfrm>
            <a:off x="3143240" y="4071942"/>
            <a:ext cx="600076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O" sz="2400" dirty="0" smtClean="0"/>
              <a:t>patrones de asociación en donde varios países comparten similitudes.</a:t>
            </a:r>
            <a:endParaRPr lang="es-CO" sz="2400" dirty="0"/>
          </a:p>
        </p:txBody>
      </p:sp>
      <p:sp>
        <p:nvSpPr>
          <p:cNvPr id="10" name="9 CuadroTexto"/>
          <p:cNvSpPr txBox="1"/>
          <p:nvPr/>
        </p:nvSpPr>
        <p:spPr>
          <a:xfrm rot="18926421">
            <a:off x="2559183" y="1796385"/>
            <a:ext cx="1450021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CO" dirty="0" smtClean="0"/>
              <a:t>Logran </a:t>
            </a:r>
            <a:endParaRPr lang="es-CO" dirty="0"/>
          </a:p>
        </p:txBody>
      </p:sp>
      <p:cxnSp>
        <p:nvCxnSpPr>
          <p:cNvPr id="11" name="10 Conector recto de flecha"/>
          <p:cNvCxnSpPr/>
          <p:nvPr/>
        </p:nvCxnSpPr>
        <p:spPr>
          <a:xfrm flipV="1">
            <a:off x="3059832" y="1857364"/>
            <a:ext cx="869226" cy="8515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16 Conector recto de flecha"/>
          <p:cNvCxnSpPr/>
          <p:nvPr/>
        </p:nvCxnSpPr>
        <p:spPr>
          <a:xfrm rot="5400000">
            <a:off x="4929190" y="3286124"/>
            <a:ext cx="1285884" cy="1588"/>
          </a:xfrm>
          <a:prstGeom prst="straightConnector1">
            <a:avLst/>
          </a:prstGeom>
          <a:ln w="25400" cmpd="thickThin">
            <a:solidFill>
              <a:schemeClr val="accent1">
                <a:alpha val="68000"/>
              </a:schemeClr>
            </a:solidFill>
            <a:headEnd w="lg" len="me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12 CuadroTexto"/>
          <p:cNvSpPr txBox="1"/>
          <p:nvPr/>
        </p:nvSpPr>
        <p:spPr>
          <a:xfrm>
            <a:off x="5929322" y="3000372"/>
            <a:ext cx="1666534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CO" dirty="0" smtClean="0"/>
              <a:t>Estableciendo </a:t>
            </a:r>
            <a:endParaRPr lang="es-CO" dirty="0"/>
          </a:p>
        </p:txBody>
      </p:sp>
      <p:sp>
        <p:nvSpPr>
          <p:cNvPr id="16" name="1 Título"/>
          <p:cNvSpPr txBox="1">
            <a:spLocks/>
          </p:cNvSpPr>
          <p:nvPr/>
        </p:nvSpPr>
        <p:spPr>
          <a:xfrm>
            <a:off x="-32" y="0"/>
            <a:ext cx="9001156" cy="500042"/>
          </a:xfrm>
          <a:prstGeom prst="rect">
            <a:avLst/>
          </a:prstGeom>
        </p:spPr>
        <p:txBody>
          <a:bodyPr vert="horz" anchor="b">
            <a:normAutofit fontScale="77500" lnSpcReduction="20000"/>
          </a:bodyPr>
          <a:lstStyle/>
          <a:p>
            <a:pPr>
              <a:spcBef>
                <a:spcPct val="0"/>
              </a:spcBef>
            </a:pPr>
            <a:r>
              <a:rPr lang="es-CO" sz="2600" dirty="0" smtClean="0">
                <a:solidFill>
                  <a:schemeClr val="accent2"/>
                </a:solidFill>
              </a:rPr>
              <a:t>2. Examinar  los factores culturales y su influencia dentro de los sistemas contables</a:t>
            </a:r>
            <a:r>
              <a:rPr lang="es-CO" sz="2000" cap="none" dirty="0" smtClean="0">
                <a:solidFill>
                  <a:schemeClr val="accent2"/>
                </a:solidFill>
              </a:rPr>
              <a:t>.</a:t>
            </a:r>
            <a:endParaRPr kumimoji="0" lang="es-CO" sz="2000" b="0" i="0" u="none" strike="noStrike" kern="1200" cap="all" spc="0" normalizeH="0" baseline="0" noProof="0" dirty="0">
              <a:ln>
                <a:noFill/>
              </a:ln>
              <a:solidFill>
                <a:schemeClr val="accent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8" name="17 Rectángulo"/>
          <p:cNvSpPr/>
          <p:nvPr/>
        </p:nvSpPr>
        <p:spPr>
          <a:xfrm>
            <a:off x="214282" y="2500306"/>
            <a:ext cx="3286148" cy="20928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O" sz="2800" dirty="0" smtClean="0"/>
              <a:t>Harrison, </a:t>
            </a:r>
            <a:r>
              <a:rPr lang="es-CO" sz="2800" dirty="0" err="1" smtClean="0"/>
              <a:t>McKinnon</a:t>
            </a:r>
            <a:r>
              <a:rPr lang="es-CO" sz="2800" dirty="0" smtClean="0"/>
              <a:t>, </a:t>
            </a:r>
            <a:r>
              <a:rPr lang="es-CO" sz="2800" dirty="0" err="1" smtClean="0"/>
              <a:t>Hofstede</a:t>
            </a:r>
            <a:r>
              <a:rPr lang="es-CO" sz="2800" dirty="0" smtClean="0"/>
              <a:t> y Gray (1986- 2005) </a:t>
            </a:r>
            <a:r>
              <a:rPr lang="es-CO" cap="none" dirty="0" smtClean="0"/>
              <a:t/>
            </a:r>
            <a:br>
              <a:rPr lang="es-CO" cap="none" dirty="0" smtClean="0"/>
            </a:br>
            <a:endParaRPr lang="es-CO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285720" y="2071678"/>
            <a:ext cx="1714512" cy="785818"/>
          </a:xfrm>
        </p:spPr>
        <p:txBody>
          <a:bodyPr>
            <a:normAutofit fontScale="90000"/>
          </a:bodyPr>
          <a:lstStyle/>
          <a:p>
            <a:r>
              <a:rPr lang="es-CO" sz="2800" cap="none" dirty="0" smtClean="0"/>
              <a:t/>
            </a:r>
            <a:br>
              <a:rPr lang="es-CO" sz="2800" cap="none" dirty="0" smtClean="0"/>
            </a:br>
            <a:r>
              <a:rPr lang="es-CO" sz="2800" cap="none" dirty="0" smtClean="0"/>
              <a:t> </a:t>
            </a:r>
            <a:r>
              <a:rPr lang="es-CO" sz="2400" cap="none" dirty="0" smtClean="0"/>
              <a:t/>
            </a:r>
            <a:br>
              <a:rPr lang="es-CO" sz="2400" cap="none" dirty="0" smtClean="0"/>
            </a:br>
            <a:endParaRPr lang="es-CO" sz="2400" cap="none" dirty="0" smtClean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es-CO" sz="3200" b="1" dirty="0" smtClean="0"/>
              <a:t>Profesora: Carol Ortega Algarra</a:t>
            </a:r>
            <a:r>
              <a:rPr lang="es-CO" sz="4800" b="1" dirty="0" smtClean="0"/>
              <a:t>. </a:t>
            </a:r>
            <a:endParaRPr lang="es-CO" sz="4800" b="1" dirty="0"/>
          </a:p>
        </p:txBody>
      </p:sp>
      <p:pic>
        <p:nvPicPr>
          <p:cNvPr id="1026" name="Picture 2" descr="negrohorizontal-Imagen Institucional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844" y="6031778"/>
            <a:ext cx="2000264" cy="727127"/>
          </a:xfrm>
          <a:prstGeom prst="rect">
            <a:avLst/>
          </a:prstGeom>
          <a:noFill/>
        </p:spPr>
      </p:pic>
      <p:sp>
        <p:nvSpPr>
          <p:cNvPr id="6" name="1 Título"/>
          <p:cNvSpPr txBox="1">
            <a:spLocks/>
          </p:cNvSpPr>
          <p:nvPr/>
        </p:nvSpPr>
        <p:spPr>
          <a:xfrm>
            <a:off x="142844" y="0"/>
            <a:ext cx="9001156" cy="500042"/>
          </a:xfrm>
          <a:prstGeom prst="rect">
            <a:avLst/>
          </a:prstGeom>
        </p:spPr>
        <p:txBody>
          <a:bodyPr vert="horz" anchor="b">
            <a:normAutofit fontScale="77500" lnSpcReduction="20000"/>
          </a:bodyPr>
          <a:lstStyle/>
          <a:p>
            <a:pPr>
              <a:spcBef>
                <a:spcPct val="0"/>
              </a:spcBef>
            </a:pPr>
            <a:r>
              <a:rPr lang="es-CO" sz="2600" dirty="0" smtClean="0">
                <a:solidFill>
                  <a:schemeClr val="accent2"/>
                </a:solidFill>
              </a:rPr>
              <a:t>2. Examinar  los factores culturales y su influencia dentro de los sistemas contables</a:t>
            </a:r>
            <a:r>
              <a:rPr lang="es-CO" sz="2000" cap="none" dirty="0" smtClean="0">
                <a:solidFill>
                  <a:schemeClr val="accent2"/>
                </a:solidFill>
              </a:rPr>
              <a:t>.</a:t>
            </a:r>
            <a:endParaRPr kumimoji="0" lang="es-CO" sz="2000" b="0" i="0" u="none" strike="noStrike" kern="1200" cap="all" spc="0" normalizeH="0" baseline="0" noProof="0" dirty="0">
              <a:ln>
                <a:noFill/>
              </a:ln>
              <a:solidFill>
                <a:schemeClr val="accent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142844" y="571480"/>
            <a:ext cx="8572560" cy="10464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O" sz="3000" dirty="0"/>
              <a:t>D</a:t>
            </a:r>
            <a:r>
              <a:rPr lang="es-CO" sz="3000" dirty="0" smtClean="0"/>
              <a:t>imensiones </a:t>
            </a:r>
            <a:r>
              <a:rPr lang="es-CO" sz="3000" dirty="0"/>
              <a:t>culturales que afectan directamente los sistemas </a:t>
            </a:r>
            <a:r>
              <a:rPr lang="es-CO" sz="3000" dirty="0" smtClean="0"/>
              <a:t>contables </a:t>
            </a:r>
            <a:r>
              <a:rPr lang="es-CO" sz="2200" dirty="0" err="1"/>
              <a:t>Hofstede</a:t>
            </a:r>
            <a:r>
              <a:rPr lang="es-CO" sz="2200" dirty="0"/>
              <a:t> (1970-2007) </a:t>
            </a:r>
            <a:r>
              <a:rPr lang="es-CO" sz="3000" dirty="0" smtClean="0"/>
              <a:t>: </a:t>
            </a:r>
            <a:endParaRPr lang="es-CO" sz="3000" dirty="0"/>
          </a:p>
        </p:txBody>
      </p:sp>
      <p:sp>
        <p:nvSpPr>
          <p:cNvPr id="8" name="7 Rectángulo"/>
          <p:cNvSpPr/>
          <p:nvPr/>
        </p:nvSpPr>
        <p:spPr>
          <a:xfrm>
            <a:off x="214282" y="1714488"/>
            <a:ext cx="8501122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lvl="0" indent="-514350">
              <a:buAutoNum type="arabicPeriod"/>
            </a:pPr>
            <a:r>
              <a:rPr lang="es-CO" sz="3200" dirty="0" smtClean="0"/>
              <a:t>Individualismo </a:t>
            </a:r>
            <a:r>
              <a:rPr lang="es-CO" sz="3200" dirty="0"/>
              <a:t>Vs </a:t>
            </a:r>
            <a:r>
              <a:rPr lang="es-CO" sz="3200" dirty="0" smtClean="0"/>
              <a:t>Colectivismo</a:t>
            </a:r>
          </a:p>
          <a:p>
            <a:pPr marL="514350" lvl="0" indent="-514350">
              <a:buAutoNum type="arabicPeriod"/>
            </a:pPr>
            <a:r>
              <a:rPr lang="es-CO" sz="3200" dirty="0" smtClean="0"/>
              <a:t>Gran </a:t>
            </a:r>
            <a:r>
              <a:rPr lang="es-CO" sz="3200" dirty="0"/>
              <a:t>distancia entre el poder/Mando Vs Poca distancia entre el </a:t>
            </a:r>
            <a:r>
              <a:rPr lang="es-CO" sz="3200" dirty="0" smtClean="0"/>
              <a:t>poder/mando</a:t>
            </a:r>
          </a:p>
          <a:p>
            <a:pPr marL="514350" lvl="0" indent="-514350">
              <a:buAutoNum type="arabicPeriod"/>
            </a:pPr>
            <a:r>
              <a:rPr lang="es-CO" sz="3200" dirty="0" smtClean="0"/>
              <a:t>Fuerte </a:t>
            </a:r>
            <a:r>
              <a:rPr lang="es-CO" sz="3200" dirty="0"/>
              <a:t>o débil posición con respecto </a:t>
            </a:r>
            <a:r>
              <a:rPr lang="es-CO" sz="3200" dirty="0" smtClean="0"/>
              <a:t>al control de incertidumbres</a:t>
            </a:r>
          </a:p>
          <a:p>
            <a:pPr marL="514350" lvl="0" indent="-514350">
              <a:buAutoNum type="arabicPeriod"/>
            </a:pPr>
            <a:r>
              <a:rPr lang="es-CO" sz="3200" dirty="0" smtClean="0"/>
              <a:t>Masculinidad </a:t>
            </a:r>
            <a:r>
              <a:rPr lang="es-CO" sz="3200" dirty="0"/>
              <a:t>vs Femineidad </a:t>
            </a:r>
            <a:endParaRPr lang="es-CO" sz="3200" dirty="0" smtClean="0"/>
          </a:p>
          <a:p>
            <a:pPr marL="514350" lvl="0" indent="-514350">
              <a:buAutoNum type="arabicPeriod"/>
            </a:pPr>
            <a:r>
              <a:rPr lang="es-CO" sz="3200" dirty="0" smtClean="0"/>
              <a:t>Dinamismo </a:t>
            </a:r>
            <a:r>
              <a:rPr lang="es-CO" sz="3200" dirty="0"/>
              <a:t>Confuciano</a:t>
            </a:r>
          </a:p>
          <a:p>
            <a:pPr marL="457200" indent="-457200">
              <a:buAutoNum type="arabicPeriod"/>
            </a:pPr>
            <a:endParaRPr lang="es-CO" sz="3200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00034" y="1142984"/>
            <a:ext cx="8001056" cy="4400568"/>
          </a:xfrm>
        </p:spPr>
        <p:txBody>
          <a:bodyPr>
            <a:normAutofit fontScale="90000"/>
          </a:bodyPr>
          <a:lstStyle/>
          <a:p>
            <a:r>
              <a:rPr lang="es-CO" sz="2800" cap="none" dirty="0" smtClean="0"/>
              <a:t>Discutir los factores claves que influencian los estándares y prácticas contables internacionalmente, y como estos factores impactan la armonización de los estándares y prácticas contables alrededor del mundo.  </a:t>
            </a:r>
            <a:r>
              <a:rPr lang="es-CO" sz="2800" dirty="0" smtClean="0"/>
              <a:t/>
            </a:r>
            <a:br>
              <a:rPr lang="es-CO" sz="2800" dirty="0" smtClean="0"/>
            </a:br>
            <a:r>
              <a:rPr lang="es-CO" sz="2800" dirty="0" smtClean="0"/>
              <a:t/>
            </a:r>
            <a:br>
              <a:rPr lang="es-CO" sz="2800" dirty="0" smtClean="0"/>
            </a:br>
            <a:r>
              <a:rPr lang="es-CO" sz="2800" dirty="0" smtClean="0"/>
              <a:t>Factores claves: </a:t>
            </a:r>
            <a:br>
              <a:rPr lang="es-CO" sz="2800" dirty="0" smtClean="0"/>
            </a:br>
            <a:r>
              <a:rPr lang="es-CO" sz="2800" dirty="0" smtClean="0"/>
              <a:t>- </a:t>
            </a:r>
            <a:r>
              <a:rPr lang="es-CO" sz="2800" cap="none" dirty="0" smtClean="0"/>
              <a:t>Clasificación internacional de los sistemas de contabilidad y reportes</a:t>
            </a:r>
            <a:br>
              <a:rPr lang="es-CO" sz="2800" cap="none" dirty="0" smtClean="0"/>
            </a:br>
            <a:r>
              <a:rPr lang="es-CO" sz="2800" cap="none" dirty="0" smtClean="0"/>
              <a:t>- Características culturales y su implicación dentro de los sistemas contables </a:t>
            </a:r>
            <a:r>
              <a:rPr lang="es-CO" sz="2000" dirty="0" smtClean="0"/>
              <a:t/>
            </a:r>
            <a:br>
              <a:rPr lang="es-CO" sz="2000" dirty="0" smtClean="0"/>
            </a:br>
            <a:endParaRPr lang="es-CO" sz="2000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es-CO" sz="3200" b="1" dirty="0" smtClean="0"/>
              <a:t>Profesora: Carol Ortega Algarra</a:t>
            </a:r>
            <a:r>
              <a:rPr lang="es-CO" sz="4800" b="1" dirty="0" smtClean="0"/>
              <a:t>. </a:t>
            </a:r>
            <a:endParaRPr lang="es-CO" sz="4800" b="1" dirty="0"/>
          </a:p>
        </p:txBody>
      </p:sp>
      <p:pic>
        <p:nvPicPr>
          <p:cNvPr id="1026" name="Picture 2" descr="negrohorizontal-Imagen Institucional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844" y="6031778"/>
            <a:ext cx="2000264" cy="727127"/>
          </a:xfrm>
          <a:prstGeom prst="rect">
            <a:avLst/>
          </a:prstGeom>
          <a:noFill/>
        </p:spPr>
      </p:pic>
      <p:sp>
        <p:nvSpPr>
          <p:cNvPr id="6" name="1 Título"/>
          <p:cNvSpPr txBox="1">
            <a:spLocks/>
          </p:cNvSpPr>
          <p:nvPr/>
        </p:nvSpPr>
        <p:spPr>
          <a:xfrm>
            <a:off x="571472" y="0"/>
            <a:ext cx="7929618" cy="1142984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44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OBJETIVO</a:t>
            </a:r>
            <a:endParaRPr kumimoji="0" lang="es-CO" sz="4400" b="0" i="0" u="none" strike="noStrike" kern="1200" cap="all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es-CO" sz="3200" b="1" dirty="0" smtClean="0"/>
              <a:t>Profesora: Carol Ortega Algarra</a:t>
            </a:r>
            <a:r>
              <a:rPr lang="es-CO" sz="4800" b="1" dirty="0" smtClean="0"/>
              <a:t>. </a:t>
            </a:r>
            <a:endParaRPr lang="es-CO" sz="4800" b="1" dirty="0"/>
          </a:p>
        </p:txBody>
      </p:sp>
      <p:pic>
        <p:nvPicPr>
          <p:cNvPr id="1026" name="Picture 2" descr="negrohorizontal-Imagen Institucional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844" y="6031778"/>
            <a:ext cx="2000264" cy="727127"/>
          </a:xfrm>
          <a:prstGeom prst="rect">
            <a:avLst/>
          </a:prstGeom>
          <a:noFill/>
        </p:spPr>
      </p:pic>
      <p:sp>
        <p:nvSpPr>
          <p:cNvPr id="6" name="1 Título"/>
          <p:cNvSpPr txBox="1">
            <a:spLocks/>
          </p:cNvSpPr>
          <p:nvPr/>
        </p:nvSpPr>
        <p:spPr>
          <a:xfrm>
            <a:off x="142844" y="0"/>
            <a:ext cx="9001156" cy="500042"/>
          </a:xfrm>
          <a:prstGeom prst="rect">
            <a:avLst/>
          </a:prstGeom>
        </p:spPr>
        <p:txBody>
          <a:bodyPr vert="horz" anchor="b">
            <a:normAutofit fontScale="77500" lnSpcReduction="20000"/>
          </a:bodyPr>
          <a:lstStyle/>
          <a:p>
            <a:pPr>
              <a:spcBef>
                <a:spcPct val="0"/>
              </a:spcBef>
            </a:pPr>
            <a:r>
              <a:rPr lang="es-CO" sz="2600" dirty="0" smtClean="0">
                <a:solidFill>
                  <a:schemeClr val="accent2"/>
                </a:solidFill>
              </a:rPr>
              <a:t>2. Examinar  los factores culturales y su influencia dentro de los sistemas contables</a:t>
            </a:r>
            <a:r>
              <a:rPr lang="es-CO" sz="2000" cap="none" dirty="0" smtClean="0">
                <a:solidFill>
                  <a:schemeClr val="accent2"/>
                </a:solidFill>
              </a:rPr>
              <a:t>.</a:t>
            </a:r>
            <a:endParaRPr kumimoji="0" lang="es-CO" sz="2000" b="0" i="0" u="none" strike="noStrike" kern="1200" cap="all" spc="0" normalizeH="0" baseline="0" noProof="0" dirty="0">
              <a:ln>
                <a:noFill/>
              </a:ln>
              <a:solidFill>
                <a:schemeClr val="accent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142844" y="500042"/>
            <a:ext cx="857256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lvl="0" indent="-514350">
              <a:buAutoNum type="arabicPeriod"/>
            </a:pPr>
            <a:r>
              <a:rPr lang="es-CO" sz="2800" u="sng" dirty="0" smtClean="0"/>
              <a:t>Individualismo Vs Colectivismo</a:t>
            </a:r>
          </a:p>
        </p:txBody>
      </p:sp>
      <p:sp>
        <p:nvSpPr>
          <p:cNvPr id="9" name="8 Rectángulo"/>
          <p:cNvSpPr/>
          <p:nvPr/>
        </p:nvSpPr>
        <p:spPr>
          <a:xfrm>
            <a:off x="214282" y="1221478"/>
            <a:ext cx="8501122" cy="44935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O" sz="2600" dirty="0" smtClean="0"/>
              <a:t>El individualismo- marco sin mayor cohesión social en la sociedad, en donde las personas se suponen que deben cuidar de sí mismos. US.</a:t>
            </a:r>
          </a:p>
          <a:p>
            <a:endParaRPr lang="es-CO" sz="1000" dirty="0" smtClean="0"/>
          </a:p>
          <a:p>
            <a:r>
              <a:rPr lang="es-CO" sz="2600" dirty="0" smtClean="0"/>
              <a:t>El colectivismo - marco social de unidad en donde los individuos esperan que sus familiares, su clan, u otro grupo específico, cuide de ellos a cambio de una lealtad incondicional. Colombia. </a:t>
            </a:r>
          </a:p>
          <a:p>
            <a:endParaRPr lang="es-CO" sz="1000" dirty="0"/>
          </a:p>
          <a:p>
            <a:pPr>
              <a:buFont typeface="Arial" pitchFamily="34" charset="0"/>
              <a:buChar char="•"/>
            </a:pPr>
            <a:r>
              <a:rPr lang="es-CO" sz="2800" dirty="0" smtClean="0"/>
              <a:t> Ejercicio individual de la profesión contable (auto-regulada) Vs. Requerimientos legales y control estatutario. Tolerancia por el juicio personal.</a:t>
            </a:r>
            <a:endParaRPr lang="es-CO" sz="2600" dirty="0" smtClean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es-CO" sz="3200" b="1" dirty="0" smtClean="0"/>
              <a:t>Profesora: Carol Ortega Algarra</a:t>
            </a:r>
            <a:r>
              <a:rPr lang="es-CO" sz="4800" b="1" dirty="0" smtClean="0"/>
              <a:t>. </a:t>
            </a:r>
            <a:endParaRPr lang="es-CO" sz="4800" b="1" dirty="0"/>
          </a:p>
        </p:txBody>
      </p:sp>
      <p:pic>
        <p:nvPicPr>
          <p:cNvPr id="1026" name="Picture 2" descr="negrohorizontal-Imagen Institucional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844" y="6031778"/>
            <a:ext cx="2000264" cy="727127"/>
          </a:xfrm>
          <a:prstGeom prst="rect">
            <a:avLst/>
          </a:prstGeom>
          <a:noFill/>
        </p:spPr>
      </p:pic>
      <p:sp>
        <p:nvSpPr>
          <p:cNvPr id="6" name="1 Título"/>
          <p:cNvSpPr txBox="1">
            <a:spLocks/>
          </p:cNvSpPr>
          <p:nvPr/>
        </p:nvSpPr>
        <p:spPr>
          <a:xfrm>
            <a:off x="142844" y="0"/>
            <a:ext cx="9001156" cy="500042"/>
          </a:xfrm>
          <a:prstGeom prst="rect">
            <a:avLst/>
          </a:prstGeom>
        </p:spPr>
        <p:txBody>
          <a:bodyPr vert="horz" anchor="b">
            <a:normAutofit fontScale="77500" lnSpcReduction="20000"/>
          </a:bodyPr>
          <a:lstStyle/>
          <a:p>
            <a:pPr>
              <a:spcBef>
                <a:spcPct val="0"/>
              </a:spcBef>
            </a:pPr>
            <a:r>
              <a:rPr lang="es-CO" sz="2600" dirty="0" smtClean="0">
                <a:solidFill>
                  <a:schemeClr val="accent2"/>
                </a:solidFill>
              </a:rPr>
              <a:t>2. Examinar  los factores culturales y su influencia dentro de los sistemas contables</a:t>
            </a:r>
            <a:r>
              <a:rPr lang="es-CO" sz="2000" cap="none" dirty="0" smtClean="0">
                <a:solidFill>
                  <a:schemeClr val="accent2"/>
                </a:solidFill>
              </a:rPr>
              <a:t>.</a:t>
            </a:r>
            <a:endParaRPr kumimoji="0" lang="es-CO" sz="2000" b="0" i="0" u="none" strike="noStrike" kern="1200" cap="all" spc="0" normalizeH="0" baseline="0" noProof="0" dirty="0">
              <a:ln>
                <a:noFill/>
              </a:ln>
              <a:solidFill>
                <a:schemeClr val="accent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142844" y="472369"/>
            <a:ext cx="857256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/>
            <a:r>
              <a:rPr lang="es-CO" sz="2800" u="sng" dirty="0" smtClean="0"/>
              <a:t>2. Gran distancia entre el poder/Mando Vs Poca distancia entre el poder/mando. </a:t>
            </a:r>
          </a:p>
          <a:p>
            <a:pPr marL="514350" lvl="0" indent="-514350"/>
            <a:endParaRPr lang="es-CO" sz="2800" u="sng" dirty="0" smtClean="0"/>
          </a:p>
        </p:txBody>
      </p:sp>
      <p:sp>
        <p:nvSpPr>
          <p:cNvPr id="9" name="8 Rectángulo"/>
          <p:cNvSpPr/>
          <p:nvPr/>
        </p:nvSpPr>
        <p:spPr>
          <a:xfrm>
            <a:off x="142844" y="1571612"/>
            <a:ext cx="8501122" cy="45858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O" sz="2200" dirty="0"/>
              <a:t>Se refiere a la media en que los miembros de una sociedad aceptan la idea de que el poder dentro de las organizaciones e instituciones está distribuido de forma desigual. </a:t>
            </a:r>
            <a:endParaRPr lang="es-CO" sz="2200" dirty="0" smtClean="0"/>
          </a:p>
          <a:p>
            <a:pPr>
              <a:buFont typeface="Arial" pitchFamily="34" charset="0"/>
              <a:buChar char="•"/>
            </a:pPr>
            <a:r>
              <a:rPr lang="es-CO" sz="2200" dirty="0"/>
              <a:t>En una sociedad de </a:t>
            </a:r>
            <a:r>
              <a:rPr lang="es-CO" sz="2200" dirty="0" smtClean="0"/>
              <a:t>gran </a:t>
            </a:r>
            <a:r>
              <a:rPr lang="es-CO" sz="2200" dirty="0"/>
              <a:t>distancia entre el poder/mando las personas suelen aceptar un orden jerárquico dentro del cual cada individuo acepta su lugar sin necesidad de ninguna explicación. Colombia.</a:t>
            </a:r>
          </a:p>
          <a:p>
            <a:pPr>
              <a:buFont typeface="Arial" pitchFamily="34" charset="0"/>
              <a:buChar char="•"/>
            </a:pPr>
            <a:r>
              <a:rPr lang="es-CO" sz="2200" dirty="0"/>
              <a:t>En una sociedad de </a:t>
            </a:r>
            <a:r>
              <a:rPr lang="es-CO" sz="2200" dirty="0" smtClean="0"/>
              <a:t>poca </a:t>
            </a:r>
            <a:r>
              <a:rPr lang="es-CO" sz="2200" dirty="0"/>
              <a:t>distancia entre el poder/mando las personas suelen esforzarse por  una ecualización del poder y demandan una justificación por las desigualdades de poder.  </a:t>
            </a:r>
            <a:r>
              <a:rPr lang="es-CO" sz="2200" dirty="0" smtClean="0"/>
              <a:t>US</a:t>
            </a:r>
          </a:p>
          <a:p>
            <a:r>
              <a:rPr lang="es-CO" sz="2200" dirty="0"/>
              <a:t>Esto trae consecuencias en la manera en que las personas construyen sus instituciones y </a:t>
            </a:r>
            <a:r>
              <a:rPr lang="es-CO" sz="2200" dirty="0" smtClean="0"/>
              <a:t>organizaciones. </a:t>
            </a:r>
            <a:endParaRPr lang="es-CO" sz="2200" dirty="0"/>
          </a:p>
          <a:p>
            <a:endParaRPr lang="es-CO" sz="2800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es-CO" sz="3200" b="1" dirty="0" smtClean="0"/>
              <a:t>Profesora: Carol Ortega Algarra</a:t>
            </a:r>
            <a:r>
              <a:rPr lang="es-CO" sz="4800" b="1" dirty="0" smtClean="0"/>
              <a:t>. </a:t>
            </a:r>
            <a:endParaRPr lang="es-CO" sz="4800" b="1" dirty="0"/>
          </a:p>
        </p:txBody>
      </p:sp>
      <p:pic>
        <p:nvPicPr>
          <p:cNvPr id="1026" name="Picture 2" descr="negrohorizontal-Imagen Institucional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844" y="6031778"/>
            <a:ext cx="2000264" cy="727127"/>
          </a:xfrm>
          <a:prstGeom prst="rect">
            <a:avLst/>
          </a:prstGeom>
          <a:noFill/>
        </p:spPr>
      </p:pic>
      <p:sp>
        <p:nvSpPr>
          <p:cNvPr id="6" name="1 Título"/>
          <p:cNvSpPr txBox="1">
            <a:spLocks/>
          </p:cNvSpPr>
          <p:nvPr/>
        </p:nvSpPr>
        <p:spPr>
          <a:xfrm>
            <a:off x="142844" y="0"/>
            <a:ext cx="9001156" cy="500042"/>
          </a:xfrm>
          <a:prstGeom prst="rect">
            <a:avLst/>
          </a:prstGeom>
        </p:spPr>
        <p:txBody>
          <a:bodyPr vert="horz" anchor="b">
            <a:normAutofit fontScale="77500" lnSpcReduction="20000"/>
          </a:bodyPr>
          <a:lstStyle/>
          <a:p>
            <a:pPr>
              <a:spcBef>
                <a:spcPct val="0"/>
              </a:spcBef>
            </a:pPr>
            <a:r>
              <a:rPr lang="es-CO" sz="2600" dirty="0" smtClean="0">
                <a:solidFill>
                  <a:schemeClr val="accent2"/>
                </a:solidFill>
              </a:rPr>
              <a:t>2. Examinar  los factores culturales y su influencia dentro de los sistemas contables</a:t>
            </a:r>
            <a:r>
              <a:rPr lang="es-CO" sz="2000" cap="none" dirty="0" smtClean="0">
                <a:solidFill>
                  <a:schemeClr val="accent2"/>
                </a:solidFill>
              </a:rPr>
              <a:t>.</a:t>
            </a:r>
            <a:endParaRPr kumimoji="0" lang="es-CO" sz="2000" b="0" i="0" u="none" strike="noStrike" kern="1200" cap="all" spc="0" normalizeH="0" baseline="0" noProof="0" dirty="0">
              <a:ln>
                <a:noFill/>
              </a:ln>
              <a:solidFill>
                <a:schemeClr val="accent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142844" y="472369"/>
            <a:ext cx="857256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lvl="0" indent="-514350"/>
            <a:r>
              <a:rPr lang="es-CO" sz="2800" dirty="0" smtClean="0"/>
              <a:t>3. </a:t>
            </a:r>
            <a:r>
              <a:rPr lang="es-CO" sz="2800" u="sng" dirty="0" smtClean="0"/>
              <a:t>Fuerte o débil posición con respecto al control de incertidumbres</a:t>
            </a:r>
          </a:p>
          <a:p>
            <a:pPr marL="514350" lvl="0" indent="-514350"/>
            <a:endParaRPr lang="es-CO" sz="2800" u="sng" dirty="0" smtClean="0"/>
          </a:p>
        </p:txBody>
      </p:sp>
      <p:sp>
        <p:nvSpPr>
          <p:cNvPr id="9" name="8 Rectángulo"/>
          <p:cNvSpPr/>
          <p:nvPr/>
        </p:nvSpPr>
        <p:spPr>
          <a:xfrm>
            <a:off x="357158" y="1504971"/>
            <a:ext cx="8501122" cy="49244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O" sz="2200" dirty="0"/>
              <a:t>Se refiere al grado de tolerancia hacia la incertidumbre y la ambigüedad dentro de una </a:t>
            </a:r>
            <a:r>
              <a:rPr lang="es-CO" sz="2200" dirty="0" smtClean="0"/>
              <a:t>sociedad. Reacción </a:t>
            </a:r>
            <a:r>
              <a:rPr lang="es-CO" sz="2200" dirty="0"/>
              <a:t>a situaciones </a:t>
            </a:r>
            <a:r>
              <a:rPr lang="es-CO" sz="2200" dirty="0" smtClean="0"/>
              <a:t>desconocidas.</a:t>
            </a:r>
          </a:p>
          <a:p>
            <a:pPr>
              <a:buFont typeface="Arial" pitchFamily="34" charset="0"/>
              <a:buChar char="•"/>
            </a:pPr>
            <a:r>
              <a:rPr lang="es-CO" sz="2200" dirty="0"/>
              <a:t>Una sociedad de fuerte posición al control de incertidumbres tiende a tener una baja tolerancia hacia la incertidumbre y la </a:t>
            </a:r>
            <a:r>
              <a:rPr lang="es-CO" sz="2200" dirty="0" smtClean="0"/>
              <a:t>ambigüedad. Crear </a:t>
            </a:r>
            <a:r>
              <a:rPr lang="es-CO" sz="2200" dirty="0"/>
              <a:t>una serie de instituciones que regulen y controlen con </a:t>
            </a:r>
            <a:r>
              <a:rPr lang="es-CO" sz="2200" dirty="0" smtClean="0"/>
              <a:t>el </a:t>
            </a:r>
            <a:r>
              <a:rPr lang="es-CO" sz="2200" dirty="0"/>
              <a:t>fin de reducir el monto de dicha incertidumbre y ambigüedad.  Colombia.</a:t>
            </a:r>
          </a:p>
          <a:p>
            <a:pPr>
              <a:buFont typeface="Arial" pitchFamily="34" charset="0"/>
              <a:buChar char="•"/>
            </a:pPr>
            <a:r>
              <a:rPr lang="es-CO" sz="2200" dirty="0"/>
              <a:t>Una sociedad de débil posición al control de incertidumbres tiende a tener menos preocupación por la incertidumbre y la ambigüedad, y generalmente toleran más la variedad de opinión.  Este tipo de sociedad tiende a tener menos orientaciones de tipo legal y tiende a aceptar los cambios más fácilmente. US.</a:t>
            </a:r>
          </a:p>
          <a:p>
            <a:endParaRPr lang="es-CO" sz="2800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es-CO" sz="3200" b="1" dirty="0" smtClean="0"/>
              <a:t>Profesora: Carol Ortega Algarra</a:t>
            </a:r>
            <a:r>
              <a:rPr lang="es-CO" sz="4800" b="1" dirty="0" smtClean="0"/>
              <a:t>. </a:t>
            </a:r>
            <a:endParaRPr lang="es-CO" sz="4800" b="1" dirty="0"/>
          </a:p>
        </p:txBody>
      </p:sp>
      <p:pic>
        <p:nvPicPr>
          <p:cNvPr id="1026" name="Picture 2" descr="negrohorizontal-Imagen Institucional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844" y="6031778"/>
            <a:ext cx="2000264" cy="727127"/>
          </a:xfrm>
          <a:prstGeom prst="rect">
            <a:avLst/>
          </a:prstGeom>
          <a:noFill/>
        </p:spPr>
      </p:pic>
      <p:sp>
        <p:nvSpPr>
          <p:cNvPr id="6" name="1 Título"/>
          <p:cNvSpPr txBox="1">
            <a:spLocks/>
          </p:cNvSpPr>
          <p:nvPr/>
        </p:nvSpPr>
        <p:spPr>
          <a:xfrm>
            <a:off x="142844" y="0"/>
            <a:ext cx="9001156" cy="500042"/>
          </a:xfrm>
          <a:prstGeom prst="rect">
            <a:avLst/>
          </a:prstGeom>
        </p:spPr>
        <p:txBody>
          <a:bodyPr vert="horz" anchor="b">
            <a:normAutofit fontScale="77500" lnSpcReduction="20000"/>
          </a:bodyPr>
          <a:lstStyle/>
          <a:p>
            <a:pPr>
              <a:spcBef>
                <a:spcPct val="0"/>
              </a:spcBef>
            </a:pPr>
            <a:r>
              <a:rPr lang="es-CO" sz="2600" dirty="0" smtClean="0">
                <a:solidFill>
                  <a:schemeClr val="accent2"/>
                </a:solidFill>
              </a:rPr>
              <a:t>2. Examinar  los factores culturales y su influencia dentro de los sistemas contables</a:t>
            </a:r>
            <a:r>
              <a:rPr lang="es-CO" sz="2000" cap="none" dirty="0" smtClean="0">
                <a:solidFill>
                  <a:schemeClr val="accent2"/>
                </a:solidFill>
              </a:rPr>
              <a:t>.</a:t>
            </a:r>
            <a:endParaRPr kumimoji="0" lang="es-CO" sz="2000" b="0" i="0" u="none" strike="noStrike" kern="1200" cap="all" spc="0" normalizeH="0" baseline="0" noProof="0" dirty="0">
              <a:ln>
                <a:noFill/>
              </a:ln>
              <a:solidFill>
                <a:schemeClr val="accent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357158" y="785794"/>
            <a:ext cx="857256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/>
            <a:r>
              <a:rPr lang="es-CO" sz="2800" b="1" u="sng" dirty="0"/>
              <a:t>4</a:t>
            </a:r>
            <a:r>
              <a:rPr lang="es-CO" sz="2800" b="1" u="sng" dirty="0" smtClean="0"/>
              <a:t>. Masculinidad vs Femineidad </a:t>
            </a:r>
          </a:p>
          <a:p>
            <a:pPr marL="514350" lvl="0" indent="-514350"/>
            <a:endParaRPr lang="es-CO" sz="2800" u="sng" dirty="0" smtClean="0"/>
          </a:p>
          <a:p>
            <a:pPr marL="514350" lvl="0" indent="-514350"/>
            <a:endParaRPr lang="es-CO" sz="2800" u="sng" dirty="0" smtClean="0"/>
          </a:p>
        </p:txBody>
      </p:sp>
      <p:sp>
        <p:nvSpPr>
          <p:cNvPr id="9" name="8 Rectángulo"/>
          <p:cNvSpPr/>
          <p:nvPr/>
        </p:nvSpPr>
        <p:spPr>
          <a:xfrm>
            <a:off x="357158" y="1571612"/>
            <a:ext cx="8501122" cy="36625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O" sz="2800" dirty="0"/>
              <a:t>La masculinidad se refiere a la preferencia de una sociedad por el logro de </a:t>
            </a:r>
            <a:r>
              <a:rPr lang="es-CO" sz="2800" dirty="0" smtClean="0"/>
              <a:t>objetivos individual, </a:t>
            </a:r>
            <a:r>
              <a:rPr lang="es-CO" sz="2800" dirty="0"/>
              <a:t>heroísmo, y por el éxito material.  US</a:t>
            </a:r>
            <a:r>
              <a:rPr lang="es-CO" sz="2800" dirty="0" smtClean="0"/>
              <a:t>.</a:t>
            </a:r>
          </a:p>
          <a:p>
            <a:endParaRPr lang="es-CO" sz="800" dirty="0"/>
          </a:p>
          <a:p>
            <a:r>
              <a:rPr lang="es-CO" sz="2800" dirty="0" smtClean="0"/>
              <a:t>La </a:t>
            </a:r>
            <a:r>
              <a:rPr lang="es-CO" sz="2800" dirty="0"/>
              <a:t>femineidad se refiere a la preferencia por las relaciones, la modestia, por el cuidado del más débil, y la calidad de vida. Colombia. </a:t>
            </a:r>
            <a:endParaRPr lang="es-CO" sz="2800" dirty="0" smtClean="0"/>
          </a:p>
          <a:p>
            <a:endParaRPr lang="es-CO" sz="2800" dirty="0"/>
          </a:p>
          <a:p>
            <a:endParaRPr lang="es-CO" sz="2800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es-CO" sz="3200" b="1" dirty="0" smtClean="0"/>
              <a:t>Profesora: Carol Ortega Algarra</a:t>
            </a:r>
            <a:r>
              <a:rPr lang="es-CO" sz="4800" b="1" dirty="0" smtClean="0"/>
              <a:t>. </a:t>
            </a:r>
            <a:endParaRPr lang="es-CO" sz="4800" b="1" dirty="0"/>
          </a:p>
        </p:txBody>
      </p:sp>
      <p:pic>
        <p:nvPicPr>
          <p:cNvPr id="1026" name="Picture 2" descr="negrohorizontal-Imagen Institucional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844" y="6031778"/>
            <a:ext cx="2000264" cy="727127"/>
          </a:xfrm>
          <a:prstGeom prst="rect">
            <a:avLst/>
          </a:prstGeom>
          <a:noFill/>
        </p:spPr>
      </p:pic>
      <p:sp>
        <p:nvSpPr>
          <p:cNvPr id="6" name="1 Título"/>
          <p:cNvSpPr txBox="1">
            <a:spLocks/>
          </p:cNvSpPr>
          <p:nvPr/>
        </p:nvSpPr>
        <p:spPr>
          <a:xfrm>
            <a:off x="142844" y="0"/>
            <a:ext cx="9001156" cy="500042"/>
          </a:xfrm>
          <a:prstGeom prst="rect">
            <a:avLst/>
          </a:prstGeom>
        </p:spPr>
        <p:txBody>
          <a:bodyPr vert="horz" anchor="b">
            <a:normAutofit fontScale="77500" lnSpcReduction="20000"/>
          </a:bodyPr>
          <a:lstStyle/>
          <a:p>
            <a:pPr>
              <a:spcBef>
                <a:spcPct val="0"/>
              </a:spcBef>
            </a:pPr>
            <a:r>
              <a:rPr lang="es-CO" sz="2600" dirty="0" smtClean="0">
                <a:solidFill>
                  <a:schemeClr val="accent2"/>
                </a:solidFill>
              </a:rPr>
              <a:t>2. Examinar  los factores culturales y su influencia dentro de los sistemas contables</a:t>
            </a:r>
            <a:r>
              <a:rPr lang="es-CO" sz="2000" cap="none" dirty="0" smtClean="0">
                <a:solidFill>
                  <a:schemeClr val="accent2"/>
                </a:solidFill>
              </a:rPr>
              <a:t>.</a:t>
            </a:r>
            <a:endParaRPr kumimoji="0" lang="es-CO" sz="2000" b="0" i="0" u="none" strike="noStrike" kern="1200" cap="all" spc="0" normalizeH="0" baseline="0" noProof="0" dirty="0">
              <a:ln>
                <a:noFill/>
              </a:ln>
              <a:solidFill>
                <a:schemeClr val="accent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357158" y="571480"/>
            <a:ext cx="857256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O" sz="2800" b="1" u="sng" dirty="0" smtClean="0"/>
              <a:t>5. Dinamismo </a:t>
            </a:r>
            <a:r>
              <a:rPr lang="es-CO" sz="2800" b="1" u="sng" dirty="0"/>
              <a:t>confuciano</a:t>
            </a:r>
            <a:endParaRPr lang="es-CO" sz="2800" b="1" dirty="0"/>
          </a:p>
          <a:p>
            <a:pPr marL="514350" lvl="0" indent="-514350"/>
            <a:endParaRPr lang="es-CO" sz="2800" u="sng" dirty="0" smtClean="0"/>
          </a:p>
          <a:p>
            <a:pPr marL="514350" lvl="0" indent="-514350"/>
            <a:endParaRPr lang="es-CO" sz="2800" u="sng" dirty="0" smtClean="0"/>
          </a:p>
        </p:txBody>
      </p:sp>
      <p:sp>
        <p:nvSpPr>
          <p:cNvPr id="9" name="8 Rectángulo"/>
          <p:cNvSpPr/>
          <p:nvPr/>
        </p:nvSpPr>
        <p:spPr>
          <a:xfrm>
            <a:off x="357158" y="1214422"/>
            <a:ext cx="8501122" cy="45858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O" sz="2400" dirty="0"/>
              <a:t>Hace referencia a la orientación hacia el corto plazo versus el largo plazo.</a:t>
            </a:r>
          </a:p>
          <a:p>
            <a:pPr>
              <a:buFont typeface="Arial" pitchFamily="34" charset="0"/>
              <a:buChar char="•"/>
            </a:pPr>
            <a:r>
              <a:rPr lang="es-CO" sz="2400" dirty="0" smtClean="0"/>
              <a:t>largo </a:t>
            </a:r>
            <a:r>
              <a:rPr lang="es-CO" sz="2400" dirty="0"/>
              <a:t>plazo enfatiza la adaptación de la tradición con el propósito de encontrar necesidades modernas, valores que suelen evidenciarse son: el respeto por las tradiciones, el uso de un estatus social con el fin de generar amistades, se busca una estabilidad personal a futuro, y se cuidan del qué dirán, se tiende a tener más ahorro. Colombia </a:t>
            </a:r>
          </a:p>
          <a:p>
            <a:pPr>
              <a:buFont typeface="Arial" pitchFamily="34" charset="0"/>
              <a:buChar char="•"/>
            </a:pPr>
            <a:r>
              <a:rPr lang="es-CO" sz="2400" dirty="0"/>
              <a:t>Una sociedad con orientación al corto plazo es más propensa a tomar riesgos y suele adaptarse fácilmente a cambio repentinos, tiende a ahorrar en menor cantidad. US </a:t>
            </a:r>
          </a:p>
          <a:p>
            <a:endParaRPr lang="es-CO" sz="2800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es-CO" sz="3200" b="1" dirty="0" smtClean="0"/>
              <a:t>Profesora: Carol Ortega Algarra</a:t>
            </a:r>
            <a:r>
              <a:rPr lang="es-CO" sz="4800" b="1" dirty="0" smtClean="0"/>
              <a:t>. </a:t>
            </a:r>
            <a:endParaRPr lang="es-CO" sz="4800" b="1" dirty="0"/>
          </a:p>
        </p:txBody>
      </p:sp>
      <p:pic>
        <p:nvPicPr>
          <p:cNvPr id="1026" name="Picture 2" descr="negrohorizontal-Imagen Institucional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844" y="6031778"/>
            <a:ext cx="2000264" cy="727127"/>
          </a:xfrm>
          <a:prstGeom prst="rect">
            <a:avLst/>
          </a:prstGeom>
          <a:noFill/>
        </p:spPr>
      </p:pic>
      <p:sp>
        <p:nvSpPr>
          <p:cNvPr id="6" name="1 Título"/>
          <p:cNvSpPr txBox="1">
            <a:spLocks/>
          </p:cNvSpPr>
          <p:nvPr/>
        </p:nvSpPr>
        <p:spPr>
          <a:xfrm>
            <a:off x="142844" y="0"/>
            <a:ext cx="9001156" cy="50004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pPr>
              <a:spcBef>
                <a:spcPct val="0"/>
              </a:spcBef>
            </a:pPr>
            <a:r>
              <a:rPr lang="es-CO" sz="1900" dirty="0" smtClean="0">
                <a:solidFill>
                  <a:schemeClr val="accent2"/>
                </a:solidFill>
              </a:rPr>
              <a:t>3. Identificar </a:t>
            </a:r>
            <a:r>
              <a:rPr lang="es-CO" sz="1900" dirty="0">
                <a:solidFill>
                  <a:schemeClr val="accent2"/>
                </a:solidFill>
              </a:rPr>
              <a:t>los valores contables que influencian las prácticas contables a nivel mundial</a:t>
            </a:r>
            <a:r>
              <a:rPr lang="es-CO" dirty="0">
                <a:solidFill>
                  <a:schemeClr val="accent2"/>
                </a:solidFill>
              </a:rPr>
              <a:t>.</a:t>
            </a:r>
          </a:p>
        </p:txBody>
      </p:sp>
      <p:sp>
        <p:nvSpPr>
          <p:cNvPr id="7" name="6 Rectángulo"/>
          <p:cNvSpPr/>
          <p:nvPr/>
        </p:nvSpPr>
        <p:spPr>
          <a:xfrm>
            <a:off x="428596" y="785794"/>
            <a:ext cx="857256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O" sz="2800" b="1" u="sng" dirty="0" smtClean="0"/>
              <a:t>Valores/principios Contables </a:t>
            </a:r>
            <a:r>
              <a:rPr lang="es-CO" sz="2000" b="1" u="sng" dirty="0" smtClean="0"/>
              <a:t>(Gray 1998):</a:t>
            </a:r>
            <a:endParaRPr lang="es-CO" sz="2000" b="1" dirty="0"/>
          </a:p>
          <a:p>
            <a:pPr marL="514350" lvl="0" indent="-514350"/>
            <a:endParaRPr lang="es-CO" sz="2800" u="sng" dirty="0" smtClean="0"/>
          </a:p>
          <a:p>
            <a:pPr marL="514350" lvl="0" indent="-514350"/>
            <a:endParaRPr lang="es-CO" sz="2800" u="sng" dirty="0" smtClean="0"/>
          </a:p>
        </p:txBody>
      </p:sp>
      <p:sp>
        <p:nvSpPr>
          <p:cNvPr id="9" name="8 Rectángulo"/>
          <p:cNvSpPr/>
          <p:nvPr/>
        </p:nvSpPr>
        <p:spPr>
          <a:xfrm>
            <a:off x="357158" y="1785926"/>
            <a:ext cx="8501122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>
              <a:buAutoNum type="arabicPeriod"/>
            </a:pPr>
            <a:r>
              <a:rPr lang="es-CO" sz="3400" dirty="0" smtClean="0"/>
              <a:t>Profesionalismo </a:t>
            </a:r>
            <a:r>
              <a:rPr lang="es-CO" sz="3400" dirty="0"/>
              <a:t>versus control </a:t>
            </a:r>
            <a:r>
              <a:rPr lang="es-CO" sz="3400" dirty="0" smtClean="0"/>
              <a:t>estatutario</a:t>
            </a:r>
          </a:p>
          <a:p>
            <a:pPr marL="514350" indent="-514350">
              <a:buAutoNum type="arabicPeriod"/>
            </a:pPr>
            <a:r>
              <a:rPr lang="es-CO" sz="3400" dirty="0" smtClean="0"/>
              <a:t> Uniformidad versus flexibilidad</a:t>
            </a:r>
          </a:p>
          <a:p>
            <a:pPr marL="514350" indent="-514350">
              <a:buAutoNum type="arabicPeriod"/>
            </a:pPr>
            <a:r>
              <a:rPr lang="es-CO" sz="3400" dirty="0" smtClean="0"/>
              <a:t>Conservadurismo versus optimismo</a:t>
            </a:r>
          </a:p>
          <a:p>
            <a:pPr marL="514350" indent="-514350">
              <a:buAutoNum type="arabicPeriod"/>
            </a:pPr>
            <a:r>
              <a:rPr lang="es-CO" sz="3400" dirty="0" smtClean="0"/>
              <a:t>Secreto versus Transparencia</a:t>
            </a:r>
          </a:p>
          <a:p>
            <a:pPr marL="514350" indent="-514350">
              <a:buAutoNum type="arabicPeriod"/>
            </a:pPr>
            <a:endParaRPr lang="es-CO" sz="2800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es-CO" sz="3200" b="1" dirty="0" smtClean="0"/>
              <a:t>Profesora: Carol Ortega Algarra</a:t>
            </a:r>
            <a:r>
              <a:rPr lang="es-CO" sz="4800" b="1" dirty="0" smtClean="0"/>
              <a:t>. </a:t>
            </a:r>
            <a:endParaRPr lang="es-CO" sz="4800" b="1" dirty="0"/>
          </a:p>
        </p:txBody>
      </p:sp>
      <p:pic>
        <p:nvPicPr>
          <p:cNvPr id="1026" name="Picture 2" descr="negrohorizontal-Imagen Institucional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844" y="6031778"/>
            <a:ext cx="2000264" cy="727127"/>
          </a:xfrm>
          <a:prstGeom prst="rect">
            <a:avLst/>
          </a:prstGeom>
          <a:noFill/>
        </p:spPr>
      </p:pic>
      <p:sp>
        <p:nvSpPr>
          <p:cNvPr id="6" name="1 Título"/>
          <p:cNvSpPr txBox="1">
            <a:spLocks/>
          </p:cNvSpPr>
          <p:nvPr/>
        </p:nvSpPr>
        <p:spPr>
          <a:xfrm>
            <a:off x="142844" y="0"/>
            <a:ext cx="9001156" cy="50004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pPr>
              <a:spcBef>
                <a:spcPct val="0"/>
              </a:spcBef>
            </a:pPr>
            <a:r>
              <a:rPr lang="es-CO" sz="1900" dirty="0" smtClean="0">
                <a:solidFill>
                  <a:schemeClr val="accent2"/>
                </a:solidFill>
              </a:rPr>
              <a:t>3. Identificar </a:t>
            </a:r>
            <a:r>
              <a:rPr lang="es-CO" sz="1900" dirty="0">
                <a:solidFill>
                  <a:schemeClr val="accent2"/>
                </a:solidFill>
              </a:rPr>
              <a:t>los valores contables que influencian las prácticas contables a nivel mundial</a:t>
            </a:r>
            <a:r>
              <a:rPr lang="es-CO" dirty="0">
                <a:solidFill>
                  <a:schemeClr val="accent2"/>
                </a:solidFill>
              </a:rPr>
              <a:t>.</a:t>
            </a:r>
          </a:p>
        </p:txBody>
      </p:sp>
      <p:sp>
        <p:nvSpPr>
          <p:cNvPr id="7" name="6 Rectángulo"/>
          <p:cNvSpPr/>
          <p:nvPr/>
        </p:nvSpPr>
        <p:spPr>
          <a:xfrm>
            <a:off x="428596" y="785794"/>
            <a:ext cx="857256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>
              <a:buAutoNum type="arabicPeriod"/>
            </a:pPr>
            <a:r>
              <a:rPr lang="es-CO" sz="2800" b="1" u="sng" dirty="0" smtClean="0"/>
              <a:t>Profesionalismo versus control estatutario</a:t>
            </a:r>
          </a:p>
          <a:p>
            <a:pPr marL="514350" lvl="0" indent="-514350"/>
            <a:endParaRPr lang="es-CO" sz="2800" u="sng" dirty="0" smtClean="0"/>
          </a:p>
          <a:p>
            <a:pPr marL="514350" lvl="0" indent="-514350"/>
            <a:endParaRPr lang="es-CO" sz="2800" u="sng" dirty="0" smtClean="0"/>
          </a:p>
        </p:txBody>
      </p:sp>
      <p:sp>
        <p:nvSpPr>
          <p:cNvPr id="9" name="8 Rectángulo"/>
          <p:cNvSpPr/>
          <p:nvPr/>
        </p:nvSpPr>
        <p:spPr>
          <a:xfrm>
            <a:off x="357158" y="1785926"/>
            <a:ext cx="8501122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O" sz="3600" dirty="0" smtClean="0"/>
              <a:t>Preferencia </a:t>
            </a:r>
            <a:r>
              <a:rPr lang="es-CO" sz="3600" dirty="0"/>
              <a:t>por la existencia de un juicio profesional y al mantenimiento de una profesión auto-regulada versus a una perspectiva de regulación y control estatutario. 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es-CO" sz="3200" b="1" dirty="0" smtClean="0"/>
              <a:t>Profesora: Carol Ortega Algarra</a:t>
            </a:r>
            <a:r>
              <a:rPr lang="es-CO" sz="4800" b="1" dirty="0" smtClean="0"/>
              <a:t>. </a:t>
            </a:r>
            <a:endParaRPr lang="es-CO" sz="4800" b="1" dirty="0"/>
          </a:p>
        </p:txBody>
      </p:sp>
      <p:pic>
        <p:nvPicPr>
          <p:cNvPr id="1026" name="Picture 2" descr="negrohorizontal-Imagen Institucional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844" y="6031778"/>
            <a:ext cx="2000264" cy="727127"/>
          </a:xfrm>
          <a:prstGeom prst="rect">
            <a:avLst/>
          </a:prstGeom>
          <a:noFill/>
        </p:spPr>
      </p:pic>
      <p:sp>
        <p:nvSpPr>
          <p:cNvPr id="6" name="1 Título"/>
          <p:cNvSpPr txBox="1">
            <a:spLocks/>
          </p:cNvSpPr>
          <p:nvPr/>
        </p:nvSpPr>
        <p:spPr>
          <a:xfrm>
            <a:off x="142844" y="0"/>
            <a:ext cx="9001156" cy="50004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pPr>
              <a:spcBef>
                <a:spcPct val="0"/>
              </a:spcBef>
            </a:pPr>
            <a:r>
              <a:rPr lang="es-CO" sz="1900" dirty="0" smtClean="0">
                <a:solidFill>
                  <a:schemeClr val="accent2"/>
                </a:solidFill>
              </a:rPr>
              <a:t>3. Identificar </a:t>
            </a:r>
            <a:r>
              <a:rPr lang="es-CO" sz="1900" dirty="0">
                <a:solidFill>
                  <a:schemeClr val="accent2"/>
                </a:solidFill>
              </a:rPr>
              <a:t>los valores contables que influencian las prácticas contables a nivel mundial</a:t>
            </a:r>
            <a:r>
              <a:rPr lang="es-CO" dirty="0">
                <a:solidFill>
                  <a:schemeClr val="accent2"/>
                </a:solidFill>
              </a:rPr>
              <a:t>.</a:t>
            </a:r>
          </a:p>
        </p:txBody>
      </p:sp>
      <p:sp>
        <p:nvSpPr>
          <p:cNvPr id="7" name="6 Rectángulo"/>
          <p:cNvSpPr/>
          <p:nvPr/>
        </p:nvSpPr>
        <p:spPr>
          <a:xfrm>
            <a:off x="428596" y="785794"/>
            <a:ext cx="857256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>
              <a:buAutoNum type="arabicPeriod"/>
            </a:pPr>
            <a:r>
              <a:rPr lang="es-CO" sz="2800" b="1" u="sng" dirty="0" smtClean="0"/>
              <a:t>Profesionalismo versus control estatutario</a:t>
            </a:r>
          </a:p>
          <a:p>
            <a:pPr marL="514350" lvl="0" indent="-514350"/>
            <a:endParaRPr lang="es-CO" sz="2800" u="sng" dirty="0" smtClean="0"/>
          </a:p>
          <a:p>
            <a:pPr marL="514350" lvl="0" indent="-514350"/>
            <a:endParaRPr lang="es-CO" sz="2800" u="sng" dirty="0" smtClean="0"/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0816" y="1571612"/>
            <a:ext cx="7938836" cy="40005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es-CO" sz="3200" b="1" dirty="0" smtClean="0"/>
              <a:t>Profesora: Carol Ortega Algarra</a:t>
            </a:r>
            <a:r>
              <a:rPr lang="es-CO" sz="4800" b="1" dirty="0" smtClean="0"/>
              <a:t>. </a:t>
            </a:r>
            <a:endParaRPr lang="es-CO" sz="4800" b="1" dirty="0"/>
          </a:p>
        </p:txBody>
      </p:sp>
      <p:pic>
        <p:nvPicPr>
          <p:cNvPr id="1026" name="Picture 2" descr="negrohorizontal-Imagen Institucional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844" y="6031778"/>
            <a:ext cx="2000264" cy="727127"/>
          </a:xfrm>
          <a:prstGeom prst="rect">
            <a:avLst/>
          </a:prstGeom>
          <a:noFill/>
        </p:spPr>
      </p:pic>
      <p:sp>
        <p:nvSpPr>
          <p:cNvPr id="6" name="1 Título"/>
          <p:cNvSpPr txBox="1">
            <a:spLocks/>
          </p:cNvSpPr>
          <p:nvPr/>
        </p:nvSpPr>
        <p:spPr>
          <a:xfrm>
            <a:off x="142844" y="0"/>
            <a:ext cx="9001156" cy="50004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pPr>
              <a:spcBef>
                <a:spcPct val="0"/>
              </a:spcBef>
            </a:pPr>
            <a:r>
              <a:rPr lang="es-CO" sz="1900" dirty="0" smtClean="0">
                <a:solidFill>
                  <a:schemeClr val="accent2"/>
                </a:solidFill>
              </a:rPr>
              <a:t>3. Identificar </a:t>
            </a:r>
            <a:r>
              <a:rPr lang="es-CO" sz="1900" dirty="0">
                <a:solidFill>
                  <a:schemeClr val="accent2"/>
                </a:solidFill>
              </a:rPr>
              <a:t>los valores contables que influencian las prácticas contables a nivel mundial</a:t>
            </a:r>
            <a:r>
              <a:rPr lang="es-CO" dirty="0">
                <a:solidFill>
                  <a:schemeClr val="accent2"/>
                </a:solidFill>
              </a:rPr>
              <a:t>.</a:t>
            </a:r>
          </a:p>
        </p:txBody>
      </p:sp>
      <p:sp>
        <p:nvSpPr>
          <p:cNvPr id="7" name="6 Rectángulo"/>
          <p:cNvSpPr/>
          <p:nvPr/>
        </p:nvSpPr>
        <p:spPr>
          <a:xfrm>
            <a:off x="428596" y="785794"/>
            <a:ext cx="857256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>
              <a:buAutoNum type="arabicPeriod"/>
            </a:pPr>
            <a:endParaRPr lang="es-CO" sz="2800" b="1" u="sng" dirty="0" smtClean="0"/>
          </a:p>
          <a:p>
            <a:pPr marL="514350" lvl="0" indent="-514350"/>
            <a:endParaRPr lang="es-CO" sz="2800" u="sng" dirty="0" smtClean="0"/>
          </a:p>
          <a:p>
            <a:pPr marL="514350" lvl="0" indent="-514350"/>
            <a:endParaRPr lang="es-CO" sz="2800" u="sng" dirty="0" smtClean="0"/>
          </a:p>
        </p:txBody>
      </p:sp>
      <p:sp>
        <p:nvSpPr>
          <p:cNvPr id="9" name="8 Rectángulo"/>
          <p:cNvSpPr/>
          <p:nvPr/>
        </p:nvSpPr>
        <p:spPr>
          <a:xfrm>
            <a:off x="214282" y="1357298"/>
            <a:ext cx="8501122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O" sz="3200" dirty="0" smtClean="0"/>
              <a:t>Uniformidad: preferencia por la aplicación de prácticas uniformes de contabilidad entre compañías y por su uso consistente en el tiempo.</a:t>
            </a:r>
          </a:p>
          <a:p>
            <a:r>
              <a:rPr lang="es-CO" sz="3200" dirty="0" smtClean="0"/>
              <a:t>Flexibilidad: preferencia por la aplicación de prácticas individuales según la industria etc. </a:t>
            </a:r>
          </a:p>
          <a:p>
            <a:r>
              <a:rPr lang="es-CO" sz="3200" dirty="0" smtClean="0"/>
              <a:t>Factores clave: Uniformidad, comparabilidad, y consistencia son principios contables fundamentales a nivel mundial. </a:t>
            </a:r>
          </a:p>
        </p:txBody>
      </p:sp>
      <p:sp>
        <p:nvSpPr>
          <p:cNvPr id="8" name="7 Rectángulo"/>
          <p:cNvSpPr/>
          <p:nvPr/>
        </p:nvSpPr>
        <p:spPr>
          <a:xfrm>
            <a:off x="428596" y="642918"/>
            <a:ext cx="671517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O" sz="2800" b="1" u="sng" dirty="0" smtClean="0"/>
              <a:t>2. Uniformidad versus flexibilidad</a:t>
            </a:r>
            <a:endParaRPr lang="es-CO" sz="2800" b="1" u="sng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es-CO" sz="3200" b="1" dirty="0" smtClean="0"/>
              <a:t>Profesora: Carol Ortega Algarra</a:t>
            </a:r>
            <a:r>
              <a:rPr lang="es-CO" sz="4800" b="1" dirty="0" smtClean="0"/>
              <a:t>. </a:t>
            </a:r>
            <a:endParaRPr lang="es-CO" sz="4800" b="1" dirty="0"/>
          </a:p>
        </p:txBody>
      </p:sp>
      <p:pic>
        <p:nvPicPr>
          <p:cNvPr id="1026" name="Picture 2" descr="negrohorizontal-Imagen Institucional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844" y="6031778"/>
            <a:ext cx="2000264" cy="727127"/>
          </a:xfrm>
          <a:prstGeom prst="rect">
            <a:avLst/>
          </a:prstGeom>
          <a:noFill/>
        </p:spPr>
      </p:pic>
      <p:sp>
        <p:nvSpPr>
          <p:cNvPr id="6" name="1 Título"/>
          <p:cNvSpPr txBox="1">
            <a:spLocks/>
          </p:cNvSpPr>
          <p:nvPr/>
        </p:nvSpPr>
        <p:spPr>
          <a:xfrm>
            <a:off x="142844" y="0"/>
            <a:ext cx="9001156" cy="50004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pPr>
              <a:spcBef>
                <a:spcPct val="0"/>
              </a:spcBef>
            </a:pPr>
            <a:r>
              <a:rPr lang="es-CO" sz="1900" dirty="0" smtClean="0">
                <a:solidFill>
                  <a:schemeClr val="accent2"/>
                </a:solidFill>
              </a:rPr>
              <a:t>3. Identificar </a:t>
            </a:r>
            <a:r>
              <a:rPr lang="es-CO" sz="1900" dirty="0">
                <a:solidFill>
                  <a:schemeClr val="accent2"/>
                </a:solidFill>
              </a:rPr>
              <a:t>los valores contables que influencian las prácticas contables a nivel mundial</a:t>
            </a:r>
            <a:r>
              <a:rPr lang="es-CO" dirty="0">
                <a:solidFill>
                  <a:schemeClr val="accent2"/>
                </a:solidFill>
              </a:rPr>
              <a:t>.</a:t>
            </a:r>
          </a:p>
        </p:txBody>
      </p:sp>
      <p:sp>
        <p:nvSpPr>
          <p:cNvPr id="7" name="6 Rectángulo"/>
          <p:cNvSpPr/>
          <p:nvPr/>
        </p:nvSpPr>
        <p:spPr>
          <a:xfrm>
            <a:off x="428596" y="785794"/>
            <a:ext cx="857256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>
              <a:buAutoNum type="arabicPeriod"/>
            </a:pPr>
            <a:endParaRPr lang="es-CO" sz="2800" b="1" u="sng" dirty="0" smtClean="0"/>
          </a:p>
          <a:p>
            <a:pPr marL="514350" lvl="0" indent="-514350"/>
            <a:endParaRPr lang="es-CO" sz="2800" u="sng" dirty="0" smtClean="0"/>
          </a:p>
          <a:p>
            <a:pPr marL="514350" lvl="0" indent="-514350"/>
            <a:endParaRPr lang="es-CO" sz="2800" u="sng" dirty="0" smtClean="0"/>
          </a:p>
        </p:txBody>
      </p:sp>
      <p:sp>
        <p:nvSpPr>
          <p:cNvPr id="8" name="7 Rectángulo"/>
          <p:cNvSpPr/>
          <p:nvPr/>
        </p:nvSpPr>
        <p:spPr>
          <a:xfrm>
            <a:off x="714348" y="785794"/>
            <a:ext cx="671517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O" sz="2800" b="1" u="sng" dirty="0" smtClean="0"/>
              <a:t>2. Uniformidad versus flexibilidad</a:t>
            </a:r>
            <a:endParaRPr lang="es-CO" sz="2800" b="1" u="sng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8212" y="1571612"/>
            <a:ext cx="8024316" cy="3857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285720" y="1142984"/>
            <a:ext cx="8429684" cy="4286280"/>
          </a:xfrm>
        </p:spPr>
        <p:txBody>
          <a:bodyPr>
            <a:normAutofit fontScale="90000"/>
          </a:bodyPr>
          <a:lstStyle/>
          <a:p>
            <a:r>
              <a:rPr lang="es-CO" sz="2400" dirty="0" smtClean="0"/>
              <a:t> </a:t>
            </a:r>
            <a:r>
              <a:rPr lang="es-CO" sz="3100" dirty="0" smtClean="0"/>
              <a:t/>
            </a:r>
            <a:br>
              <a:rPr lang="es-CO" sz="3100" dirty="0" smtClean="0"/>
            </a:br>
            <a:r>
              <a:rPr lang="es-CO" sz="3100" dirty="0" smtClean="0"/>
              <a:t>1. I</a:t>
            </a:r>
            <a:r>
              <a:rPr lang="es-CO" sz="3100" cap="none" dirty="0" smtClean="0"/>
              <a:t>dentificar la clasificación de los sistemas internacionales de contabilidad.</a:t>
            </a:r>
            <a:br>
              <a:rPr lang="es-CO" sz="3100" cap="none" dirty="0" smtClean="0"/>
            </a:br>
            <a:r>
              <a:rPr lang="es-CO" sz="3100" cap="none" dirty="0" smtClean="0"/>
              <a:t>2. Examinar  los factores culturales y su influencia dentro de los sistemas contables.</a:t>
            </a:r>
            <a:br>
              <a:rPr lang="es-CO" sz="3100" cap="none" dirty="0" smtClean="0"/>
            </a:br>
            <a:r>
              <a:rPr lang="es-CO" sz="3100" cap="none" dirty="0" smtClean="0"/>
              <a:t>3. Identificar los principios contables que influencian las prácticas contables a nivel mundial.</a:t>
            </a:r>
            <a:br>
              <a:rPr lang="es-CO" sz="3100" cap="none" dirty="0" smtClean="0"/>
            </a:br>
            <a:r>
              <a:rPr lang="es-CO" sz="3100" cap="none" dirty="0" smtClean="0"/>
              <a:t>4. Relacionar los valores culturales y los principios contables, analizar como su interacción permite clasificar los estándares y prácticas contables mundialmente (SIC).</a:t>
            </a:r>
            <a:endParaRPr lang="es-CO" sz="3100" cap="none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es-CO" sz="3200" b="1" dirty="0" smtClean="0"/>
              <a:t>Profesora: Carol Ortega Algarra</a:t>
            </a:r>
            <a:r>
              <a:rPr lang="es-CO" sz="4800" b="1" dirty="0" smtClean="0"/>
              <a:t>. </a:t>
            </a:r>
            <a:endParaRPr lang="es-CO" sz="4800" b="1" dirty="0"/>
          </a:p>
        </p:txBody>
      </p:sp>
      <p:pic>
        <p:nvPicPr>
          <p:cNvPr id="1026" name="Picture 2" descr="negrohorizontal-Imagen Institucional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844" y="6031778"/>
            <a:ext cx="2000264" cy="727127"/>
          </a:xfrm>
          <a:prstGeom prst="rect">
            <a:avLst/>
          </a:prstGeom>
          <a:noFill/>
        </p:spPr>
      </p:pic>
      <p:sp>
        <p:nvSpPr>
          <p:cNvPr id="6" name="1 Título"/>
          <p:cNvSpPr txBox="1">
            <a:spLocks/>
          </p:cNvSpPr>
          <p:nvPr/>
        </p:nvSpPr>
        <p:spPr>
          <a:xfrm>
            <a:off x="571472" y="142852"/>
            <a:ext cx="7929618" cy="785794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44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AGENDA</a:t>
            </a:r>
            <a:endParaRPr kumimoji="0" lang="es-CO" sz="4400" b="0" i="0" u="none" strike="noStrike" kern="1200" cap="all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es-CO" sz="3200" b="1" dirty="0" smtClean="0"/>
              <a:t>Profesora: Carol Ortega Algarra</a:t>
            </a:r>
            <a:r>
              <a:rPr lang="es-CO" sz="4800" b="1" dirty="0" smtClean="0"/>
              <a:t>. </a:t>
            </a:r>
            <a:endParaRPr lang="es-CO" sz="4800" b="1" dirty="0"/>
          </a:p>
        </p:txBody>
      </p:sp>
      <p:pic>
        <p:nvPicPr>
          <p:cNvPr id="1026" name="Picture 2" descr="negrohorizontal-Imagen Institucional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844" y="6031778"/>
            <a:ext cx="2000264" cy="727127"/>
          </a:xfrm>
          <a:prstGeom prst="rect">
            <a:avLst/>
          </a:prstGeom>
          <a:noFill/>
        </p:spPr>
      </p:pic>
      <p:sp>
        <p:nvSpPr>
          <p:cNvPr id="6" name="1 Título"/>
          <p:cNvSpPr txBox="1">
            <a:spLocks/>
          </p:cNvSpPr>
          <p:nvPr/>
        </p:nvSpPr>
        <p:spPr>
          <a:xfrm>
            <a:off x="142844" y="0"/>
            <a:ext cx="9001156" cy="50004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pPr>
              <a:spcBef>
                <a:spcPct val="0"/>
              </a:spcBef>
            </a:pPr>
            <a:r>
              <a:rPr lang="es-CO" sz="1900" dirty="0" smtClean="0">
                <a:solidFill>
                  <a:schemeClr val="accent2"/>
                </a:solidFill>
              </a:rPr>
              <a:t>3. Identificar </a:t>
            </a:r>
            <a:r>
              <a:rPr lang="es-CO" sz="1900" dirty="0">
                <a:solidFill>
                  <a:schemeClr val="accent2"/>
                </a:solidFill>
              </a:rPr>
              <a:t>los valores contables que influencian las prácticas contables a nivel mundial</a:t>
            </a:r>
            <a:r>
              <a:rPr lang="es-CO" dirty="0">
                <a:solidFill>
                  <a:schemeClr val="accent2"/>
                </a:solidFill>
              </a:rPr>
              <a:t>.</a:t>
            </a:r>
          </a:p>
        </p:txBody>
      </p:sp>
      <p:sp>
        <p:nvSpPr>
          <p:cNvPr id="7" name="6 Rectángulo"/>
          <p:cNvSpPr/>
          <p:nvPr/>
        </p:nvSpPr>
        <p:spPr>
          <a:xfrm>
            <a:off x="428596" y="785794"/>
            <a:ext cx="857256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>
              <a:buAutoNum type="arabicPeriod"/>
            </a:pPr>
            <a:endParaRPr lang="es-CO" sz="2800" b="1" u="sng" dirty="0" smtClean="0"/>
          </a:p>
          <a:p>
            <a:pPr marL="514350" lvl="0" indent="-514350"/>
            <a:endParaRPr lang="es-CO" sz="2800" u="sng" dirty="0" smtClean="0"/>
          </a:p>
          <a:p>
            <a:pPr marL="514350" lvl="0" indent="-514350"/>
            <a:endParaRPr lang="es-CO" sz="2800" u="sng" dirty="0" smtClean="0"/>
          </a:p>
        </p:txBody>
      </p:sp>
      <p:sp>
        <p:nvSpPr>
          <p:cNvPr id="9" name="8 Rectángulo"/>
          <p:cNvSpPr/>
          <p:nvPr/>
        </p:nvSpPr>
        <p:spPr>
          <a:xfrm>
            <a:off x="214282" y="1397391"/>
            <a:ext cx="8501122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O" sz="3200" dirty="0" smtClean="0"/>
              <a:t>Valor/principio de gran relevancia, ya que es el valor más antiguo y dominante dentro del principio de valuación contable. </a:t>
            </a:r>
          </a:p>
          <a:p>
            <a:endParaRPr lang="es-CO" sz="3200" dirty="0" smtClean="0"/>
          </a:p>
          <a:p>
            <a:pPr>
              <a:buFont typeface="Arial" pitchFamily="34" charset="0"/>
              <a:buChar char="•"/>
            </a:pPr>
            <a:r>
              <a:rPr lang="es-CO" sz="3200" dirty="0" smtClean="0"/>
              <a:t>La aplicación de prácticas conservadoras en Contabilidad se da en los países que tratan de limitar la incertidumbre de futuros eventos.</a:t>
            </a:r>
          </a:p>
          <a:p>
            <a:endParaRPr lang="es-CO" sz="3200" dirty="0" smtClean="0"/>
          </a:p>
        </p:txBody>
      </p:sp>
      <p:sp>
        <p:nvSpPr>
          <p:cNvPr id="8" name="7 Rectángulo"/>
          <p:cNvSpPr/>
          <p:nvPr/>
        </p:nvSpPr>
        <p:spPr>
          <a:xfrm>
            <a:off x="428596" y="642918"/>
            <a:ext cx="785818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O" sz="2800" b="1" u="sng" dirty="0" smtClean="0"/>
              <a:t>3. Conservadurismo versus optimismo</a:t>
            </a:r>
            <a:endParaRPr lang="es-CO" sz="2800" b="1" u="sng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es-CO" sz="3200" b="1" dirty="0" smtClean="0"/>
              <a:t>Profesora: Carol Ortega Algarra</a:t>
            </a:r>
            <a:r>
              <a:rPr lang="es-CO" sz="4800" b="1" dirty="0" smtClean="0"/>
              <a:t>. </a:t>
            </a:r>
            <a:endParaRPr lang="es-CO" sz="4800" b="1" dirty="0"/>
          </a:p>
        </p:txBody>
      </p:sp>
      <p:pic>
        <p:nvPicPr>
          <p:cNvPr id="1026" name="Picture 2" descr="negrohorizontal-Imagen Institucional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844" y="6031778"/>
            <a:ext cx="2000264" cy="727127"/>
          </a:xfrm>
          <a:prstGeom prst="rect">
            <a:avLst/>
          </a:prstGeom>
          <a:noFill/>
        </p:spPr>
      </p:pic>
      <p:sp>
        <p:nvSpPr>
          <p:cNvPr id="6" name="1 Título"/>
          <p:cNvSpPr txBox="1">
            <a:spLocks/>
          </p:cNvSpPr>
          <p:nvPr/>
        </p:nvSpPr>
        <p:spPr>
          <a:xfrm>
            <a:off x="142844" y="0"/>
            <a:ext cx="9001156" cy="50004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pPr>
              <a:spcBef>
                <a:spcPct val="0"/>
              </a:spcBef>
            </a:pPr>
            <a:r>
              <a:rPr lang="es-CO" sz="1900" dirty="0" smtClean="0">
                <a:solidFill>
                  <a:schemeClr val="accent2"/>
                </a:solidFill>
              </a:rPr>
              <a:t>3. Identificar </a:t>
            </a:r>
            <a:r>
              <a:rPr lang="es-CO" sz="1900" dirty="0">
                <a:solidFill>
                  <a:schemeClr val="accent2"/>
                </a:solidFill>
              </a:rPr>
              <a:t>los valores contables que influencian las prácticas contables a nivel mundial</a:t>
            </a:r>
            <a:r>
              <a:rPr lang="es-CO" dirty="0">
                <a:solidFill>
                  <a:schemeClr val="accent2"/>
                </a:solidFill>
              </a:rPr>
              <a:t>.</a:t>
            </a:r>
          </a:p>
        </p:txBody>
      </p:sp>
      <p:sp>
        <p:nvSpPr>
          <p:cNvPr id="7" name="6 Rectángulo"/>
          <p:cNvSpPr/>
          <p:nvPr/>
        </p:nvSpPr>
        <p:spPr>
          <a:xfrm>
            <a:off x="428596" y="785794"/>
            <a:ext cx="857256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>
              <a:buAutoNum type="arabicPeriod"/>
            </a:pPr>
            <a:endParaRPr lang="es-CO" sz="2800" b="1" u="sng" dirty="0" smtClean="0"/>
          </a:p>
          <a:p>
            <a:pPr marL="514350" lvl="0" indent="-514350"/>
            <a:endParaRPr lang="es-CO" sz="2800" u="sng" dirty="0" smtClean="0"/>
          </a:p>
          <a:p>
            <a:pPr marL="514350" lvl="0" indent="-514350"/>
            <a:endParaRPr lang="es-CO" sz="2800" u="sng" dirty="0" smtClean="0"/>
          </a:p>
        </p:txBody>
      </p:sp>
      <p:sp>
        <p:nvSpPr>
          <p:cNvPr id="8" name="7 Rectángulo"/>
          <p:cNvSpPr/>
          <p:nvPr/>
        </p:nvSpPr>
        <p:spPr>
          <a:xfrm>
            <a:off x="428596" y="642918"/>
            <a:ext cx="785818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O" sz="2800" b="1" u="sng" dirty="0" smtClean="0"/>
              <a:t>3. Conservadurismo versus optimismo</a:t>
            </a:r>
            <a:endParaRPr lang="es-CO" sz="2800" b="1" u="sng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06934" y="1357298"/>
            <a:ext cx="7940205" cy="40005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es-CO" sz="3200" b="1" dirty="0" smtClean="0"/>
              <a:t>Profesora: Carol Ortega Algarra</a:t>
            </a:r>
            <a:r>
              <a:rPr lang="es-CO" sz="4800" b="1" dirty="0" smtClean="0"/>
              <a:t>. </a:t>
            </a:r>
            <a:endParaRPr lang="es-CO" sz="4800" b="1" dirty="0"/>
          </a:p>
        </p:txBody>
      </p:sp>
      <p:pic>
        <p:nvPicPr>
          <p:cNvPr id="1026" name="Picture 2" descr="negrohorizontal-Imagen Institucional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844" y="6031778"/>
            <a:ext cx="2000264" cy="727127"/>
          </a:xfrm>
          <a:prstGeom prst="rect">
            <a:avLst/>
          </a:prstGeom>
          <a:noFill/>
        </p:spPr>
      </p:pic>
      <p:sp>
        <p:nvSpPr>
          <p:cNvPr id="6" name="1 Título"/>
          <p:cNvSpPr txBox="1">
            <a:spLocks/>
          </p:cNvSpPr>
          <p:nvPr/>
        </p:nvSpPr>
        <p:spPr>
          <a:xfrm>
            <a:off x="142844" y="0"/>
            <a:ext cx="9001156" cy="50004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pPr>
              <a:spcBef>
                <a:spcPct val="0"/>
              </a:spcBef>
            </a:pPr>
            <a:r>
              <a:rPr lang="es-CO" sz="1900" dirty="0" smtClean="0">
                <a:solidFill>
                  <a:schemeClr val="accent2"/>
                </a:solidFill>
              </a:rPr>
              <a:t>3. Identificar </a:t>
            </a:r>
            <a:r>
              <a:rPr lang="es-CO" sz="1900" dirty="0">
                <a:solidFill>
                  <a:schemeClr val="accent2"/>
                </a:solidFill>
              </a:rPr>
              <a:t>los valores contables que influencian las prácticas contables a nivel mundial</a:t>
            </a:r>
            <a:r>
              <a:rPr lang="es-CO" dirty="0">
                <a:solidFill>
                  <a:schemeClr val="accent2"/>
                </a:solidFill>
              </a:rPr>
              <a:t>.</a:t>
            </a:r>
          </a:p>
        </p:txBody>
      </p:sp>
      <p:sp>
        <p:nvSpPr>
          <p:cNvPr id="7" name="6 Rectángulo"/>
          <p:cNvSpPr/>
          <p:nvPr/>
        </p:nvSpPr>
        <p:spPr>
          <a:xfrm>
            <a:off x="428596" y="785794"/>
            <a:ext cx="857256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>
              <a:buAutoNum type="arabicPeriod"/>
            </a:pPr>
            <a:endParaRPr lang="es-CO" sz="2800" b="1" u="sng" dirty="0" smtClean="0"/>
          </a:p>
          <a:p>
            <a:pPr marL="514350" lvl="0" indent="-514350"/>
            <a:endParaRPr lang="es-CO" sz="2800" u="sng" dirty="0" smtClean="0"/>
          </a:p>
          <a:p>
            <a:pPr marL="514350" lvl="0" indent="-514350"/>
            <a:endParaRPr lang="es-CO" sz="2800" u="sng" dirty="0" smtClean="0"/>
          </a:p>
        </p:txBody>
      </p:sp>
      <p:sp>
        <p:nvSpPr>
          <p:cNvPr id="9" name="8 Rectángulo"/>
          <p:cNvSpPr/>
          <p:nvPr/>
        </p:nvSpPr>
        <p:spPr>
          <a:xfrm>
            <a:off x="214282" y="1214422"/>
            <a:ext cx="8501122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O" sz="3200" dirty="0" smtClean="0"/>
              <a:t>Secreto, preferencia por la confidencialidad y por limitar la presentación de la información sobre la empresa. </a:t>
            </a:r>
          </a:p>
          <a:p>
            <a:r>
              <a:rPr lang="es-CO" sz="3200" dirty="0"/>
              <a:t>S</a:t>
            </a:r>
            <a:r>
              <a:rPr lang="es-CO" sz="3200" dirty="0" smtClean="0"/>
              <a:t>e da en países donde existe una mayor</a:t>
            </a:r>
          </a:p>
          <a:p>
            <a:r>
              <a:rPr lang="es-CO" sz="3200" dirty="0" smtClean="0"/>
              <a:t>necesidad de restringir la información que se debe poner en conocimiento de terceros, con el fin de evitar problemas e incertidumbres y preservar la seguridad de la empresa.</a:t>
            </a:r>
          </a:p>
          <a:p>
            <a:r>
              <a:rPr lang="es-CO" sz="3200" dirty="0" smtClean="0"/>
              <a:t>Factor Clave: Revelaciones.  </a:t>
            </a:r>
          </a:p>
        </p:txBody>
      </p:sp>
      <p:sp>
        <p:nvSpPr>
          <p:cNvPr id="8" name="7 Rectángulo"/>
          <p:cNvSpPr/>
          <p:nvPr/>
        </p:nvSpPr>
        <p:spPr>
          <a:xfrm>
            <a:off x="428596" y="500042"/>
            <a:ext cx="785818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O" sz="2800" b="1" u="sng" dirty="0" smtClean="0"/>
              <a:t>4. Secreto versus Transparencia</a:t>
            </a:r>
          </a:p>
          <a:p>
            <a:r>
              <a:rPr lang="es-CO" sz="2800" b="1" u="sng" dirty="0" smtClean="0"/>
              <a:t> </a:t>
            </a:r>
            <a:endParaRPr lang="es-CO" sz="2800" b="1" u="sng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es-CO" sz="3200" b="1" dirty="0" smtClean="0"/>
              <a:t>Profesora: Carol Ortega Algarra</a:t>
            </a:r>
            <a:r>
              <a:rPr lang="es-CO" sz="4800" b="1" dirty="0" smtClean="0"/>
              <a:t>. </a:t>
            </a:r>
            <a:endParaRPr lang="es-CO" sz="4800" b="1" dirty="0"/>
          </a:p>
        </p:txBody>
      </p:sp>
      <p:pic>
        <p:nvPicPr>
          <p:cNvPr id="1026" name="Picture 2" descr="negrohorizontal-Imagen Institucional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844" y="6031778"/>
            <a:ext cx="2000264" cy="727127"/>
          </a:xfrm>
          <a:prstGeom prst="rect">
            <a:avLst/>
          </a:prstGeom>
          <a:noFill/>
        </p:spPr>
      </p:pic>
      <p:sp>
        <p:nvSpPr>
          <p:cNvPr id="6" name="1 Título"/>
          <p:cNvSpPr txBox="1">
            <a:spLocks/>
          </p:cNvSpPr>
          <p:nvPr/>
        </p:nvSpPr>
        <p:spPr>
          <a:xfrm>
            <a:off x="142844" y="0"/>
            <a:ext cx="9001156" cy="50004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pPr>
              <a:spcBef>
                <a:spcPct val="0"/>
              </a:spcBef>
            </a:pPr>
            <a:r>
              <a:rPr lang="es-CO" sz="1900" dirty="0" smtClean="0">
                <a:solidFill>
                  <a:schemeClr val="accent2"/>
                </a:solidFill>
              </a:rPr>
              <a:t>3. Identificar </a:t>
            </a:r>
            <a:r>
              <a:rPr lang="es-CO" sz="1900" dirty="0">
                <a:solidFill>
                  <a:schemeClr val="accent2"/>
                </a:solidFill>
              </a:rPr>
              <a:t>los valores contables que influencian las prácticas contables a nivel mundial</a:t>
            </a:r>
            <a:r>
              <a:rPr lang="es-CO" dirty="0">
                <a:solidFill>
                  <a:schemeClr val="accent2"/>
                </a:solidFill>
              </a:rPr>
              <a:t>.</a:t>
            </a:r>
          </a:p>
        </p:txBody>
      </p:sp>
      <p:sp>
        <p:nvSpPr>
          <p:cNvPr id="7" name="6 Rectángulo"/>
          <p:cNvSpPr/>
          <p:nvPr/>
        </p:nvSpPr>
        <p:spPr>
          <a:xfrm>
            <a:off x="428596" y="785794"/>
            <a:ext cx="857256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>
              <a:buAutoNum type="arabicPeriod"/>
            </a:pPr>
            <a:endParaRPr lang="es-CO" sz="2800" b="1" u="sng" dirty="0" smtClean="0"/>
          </a:p>
          <a:p>
            <a:pPr marL="514350" lvl="0" indent="-514350"/>
            <a:endParaRPr lang="es-CO" sz="2800" u="sng" dirty="0" smtClean="0"/>
          </a:p>
          <a:p>
            <a:pPr marL="514350" lvl="0" indent="-514350"/>
            <a:endParaRPr lang="es-CO" sz="2800" u="sng" dirty="0" smtClean="0"/>
          </a:p>
        </p:txBody>
      </p:sp>
      <p:sp>
        <p:nvSpPr>
          <p:cNvPr id="8" name="7 Rectángulo"/>
          <p:cNvSpPr/>
          <p:nvPr/>
        </p:nvSpPr>
        <p:spPr>
          <a:xfrm>
            <a:off x="428596" y="642918"/>
            <a:ext cx="785818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O" sz="2800" b="1" u="sng" dirty="0" smtClean="0"/>
              <a:t>4. Secreto versus Transparencia</a:t>
            </a: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3985" y="1643050"/>
            <a:ext cx="7489915" cy="37862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es-CO" sz="3200" b="1" dirty="0" smtClean="0"/>
              <a:t>Profesora: Carol Ortega Algarra</a:t>
            </a:r>
            <a:r>
              <a:rPr lang="es-CO" sz="4800" b="1" dirty="0" smtClean="0"/>
              <a:t>. </a:t>
            </a:r>
            <a:endParaRPr lang="es-CO" sz="4800" b="1" dirty="0"/>
          </a:p>
        </p:txBody>
      </p:sp>
      <p:pic>
        <p:nvPicPr>
          <p:cNvPr id="1026" name="Picture 2" descr="negrohorizontal-Imagen Institucional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844" y="6031778"/>
            <a:ext cx="2000264" cy="727127"/>
          </a:xfrm>
          <a:prstGeom prst="rect">
            <a:avLst/>
          </a:prstGeom>
          <a:noFill/>
        </p:spPr>
      </p:pic>
      <p:sp>
        <p:nvSpPr>
          <p:cNvPr id="6" name="1 Título"/>
          <p:cNvSpPr txBox="1">
            <a:spLocks/>
          </p:cNvSpPr>
          <p:nvPr/>
        </p:nvSpPr>
        <p:spPr>
          <a:xfrm>
            <a:off x="142844" y="142876"/>
            <a:ext cx="9001156" cy="500042"/>
          </a:xfrm>
          <a:prstGeom prst="rect">
            <a:avLst/>
          </a:prstGeom>
        </p:spPr>
        <p:txBody>
          <a:bodyPr vert="horz" anchor="b">
            <a:noAutofit/>
          </a:bodyPr>
          <a:lstStyle/>
          <a:p>
            <a:pPr>
              <a:spcBef>
                <a:spcPct val="0"/>
              </a:spcBef>
            </a:pPr>
            <a:r>
              <a:rPr lang="es-CO" sz="1700" cap="none" dirty="0" smtClean="0">
                <a:solidFill>
                  <a:schemeClr val="accent2"/>
                </a:solidFill>
              </a:rPr>
              <a:t>4. Relacionar los valores culturales y los principios contables, analizar como su interacción permite clasificar los estándares y prácticas contables mundialmente (SIC).</a:t>
            </a:r>
            <a:endParaRPr lang="es-CO" sz="1700" dirty="0">
              <a:solidFill>
                <a:schemeClr val="accent2"/>
              </a:solidFill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428596" y="785794"/>
            <a:ext cx="857256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>
              <a:buAutoNum type="arabicPeriod"/>
            </a:pPr>
            <a:endParaRPr lang="es-CO" sz="2800" b="1" u="sng" dirty="0" smtClean="0"/>
          </a:p>
          <a:p>
            <a:pPr marL="514350" lvl="0" indent="-514350"/>
            <a:endParaRPr lang="es-CO" sz="2800" u="sng" dirty="0" smtClean="0"/>
          </a:p>
          <a:p>
            <a:pPr marL="514350" lvl="0" indent="-514350"/>
            <a:endParaRPr lang="es-CO" sz="2800" u="sng" dirty="0" smtClean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7158" y="785794"/>
            <a:ext cx="8358246" cy="5000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es-CO" sz="3200" b="1" dirty="0" smtClean="0"/>
              <a:t>Profesora: Carol Ortega Algarra</a:t>
            </a:r>
            <a:r>
              <a:rPr lang="es-CO" sz="4800" b="1" dirty="0" smtClean="0"/>
              <a:t>. </a:t>
            </a:r>
            <a:endParaRPr lang="es-CO" sz="4800" b="1" dirty="0"/>
          </a:p>
        </p:txBody>
      </p:sp>
      <p:pic>
        <p:nvPicPr>
          <p:cNvPr id="1026" name="Picture 2" descr="negrohorizontal-Imagen Institucional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844" y="6031778"/>
            <a:ext cx="2000264" cy="727127"/>
          </a:xfrm>
          <a:prstGeom prst="rect">
            <a:avLst/>
          </a:prstGeom>
          <a:noFill/>
        </p:spPr>
      </p:pic>
      <p:sp>
        <p:nvSpPr>
          <p:cNvPr id="6" name="1 Título"/>
          <p:cNvSpPr txBox="1">
            <a:spLocks/>
          </p:cNvSpPr>
          <p:nvPr/>
        </p:nvSpPr>
        <p:spPr>
          <a:xfrm>
            <a:off x="214314" y="357166"/>
            <a:ext cx="9001156" cy="500042"/>
          </a:xfrm>
          <a:prstGeom prst="rect">
            <a:avLst/>
          </a:prstGeom>
        </p:spPr>
        <p:txBody>
          <a:bodyPr vert="horz" anchor="b">
            <a:noAutofit/>
          </a:bodyPr>
          <a:lstStyle/>
          <a:p>
            <a:pPr>
              <a:spcBef>
                <a:spcPct val="0"/>
              </a:spcBef>
            </a:pPr>
            <a:r>
              <a:rPr lang="es-CO" sz="1700" cap="none" dirty="0" smtClean="0">
                <a:solidFill>
                  <a:schemeClr val="accent2"/>
                </a:solidFill>
              </a:rPr>
              <a:t>4. Relacionar los valores culturales y los principios contables, analizar como su interacción permite clasificar los estándares y prácticas contables mundialmente (SIC).</a:t>
            </a:r>
            <a:endParaRPr lang="es-CO" sz="1700" dirty="0">
              <a:solidFill>
                <a:schemeClr val="accent2"/>
              </a:solidFill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428596" y="785794"/>
            <a:ext cx="857256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>
              <a:buAutoNum type="arabicPeriod"/>
            </a:pPr>
            <a:endParaRPr lang="es-CO" sz="2800" b="1" u="sng" dirty="0" smtClean="0"/>
          </a:p>
          <a:p>
            <a:pPr marL="514350" lvl="0" indent="-514350"/>
            <a:endParaRPr lang="es-CO" sz="2800" u="sng" dirty="0" smtClean="0"/>
          </a:p>
          <a:p>
            <a:pPr marL="514350" lvl="0" indent="-514350"/>
            <a:endParaRPr lang="es-CO" sz="2800" u="sng" dirty="0" smtClean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57224" y="1357298"/>
            <a:ext cx="7677066" cy="41434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es-CO" sz="3200" b="1" dirty="0" smtClean="0"/>
              <a:t>Profesora: Carol Ortega Algarra</a:t>
            </a:r>
            <a:r>
              <a:rPr lang="es-CO" sz="4800" b="1" dirty="0" smtClean="0"/>
              <a:t>. </a:t>
            </a:r>
            <a:endParaRPr lang="es-CO" sz="4800" b="1" dirty="0"/>
          </a:p>
        </p:txBody>
      </p:sp>
      <p:pic>
        <p:nvPicPr>
          <p:cNvPr id="1026" name="Picture 2" descr="negrohorizontal-Imagen Institucional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844" y="6031778"/>
            <a:ext cx="2000264" cy="727127"/>
          </a:xfrm>
          <a:prstGeom prst="rect">
            <a:avLst/>
          </a:prstGeom>
          <a:noFill/>
        </p:spPr>
      </p:pic>
      <p:sp>
        <p:nvSpPr>
          <p:cNvPr id="7" name="6 Rectángulo"/>
          <p:cNvSpPr/>
          <p:nvPr/>
        </p:nvSpPr>
        <p:spPr>
          <a:xfrm>
            <a:off x="1571604" y="1000108"/>
            <a:ext cx="5429288" cy="27546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>
              <a:buAutoNum type="arabicPeriod"/>
            </a:pPr>
            <a:endParaRPr lang="es-CO" sz="2800" b="1" u="sng" dirty="0" smtClean="0"/>
          </a:p>
          <a:p>
            <a:pPr marL="514350" lvl="0" indent="-514350"/>
            <a:endParaRPr lang="es-CO" sz="6500" u="sng" dirty="0" smtClean="0"/>
          </a:p>
          <a:p>
            <a:pPr marL="514350" lvl="0" indent="-514350"/>
            <a:r>
              <a:rPr lang="es-CO" sz="8000" u="sng" dirty="0" smtClean="0"/>
              <a:t>GRACIAS!.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142844" y="3357562"/>
            <a:ext cx="3214710" cy="1714512"/>
          </a:xfrm>
        </p:spPr>
        <p:txBody>
          <a:bodyPr>
            <a:normAutofit fontScale="90000"/>
          </a:bodyPr>
          <a:lstStyle/>
          <a:p>
            <a:r>
              <a:rPr lang="es-CO" sz="2200" u="sng" cap="none" dirty="0" smtClean="0"/>
              <a:t>De donde surge</a:t>
            </a:r>
            <a:r>
              <a:rPr lang="es-CO" sz="2200" u="sng" dirty="0" smtClean="0"/>
              <a:t>: </a:t>
            </a:r>
            <a:br>
              <a:rPr lang="es-CO" sz="2200" u="sng" dirty="0" smtClean="0"/>
            </a:br>
            <a:r>
              <a:rPr lang="es-CO" sz="2200" cap="none" dirty="0" smtClean="0"/>
              <a:t>Investigaciones (60´s)    </a:t>
            </a:r>
            <a:br>
              <a:rPr lang="es-CO" sz="2200" cap="none" dirty="0" smtClean="0"/>
            </a:br>
            <a:r>
              <a:rPr lang="es-CO" sz="2200" cap="none" dirty="0" smtClean="0"/>
              <a:t>   </a:t>
            </a:r>
            <a:br>
              <a:rPr lang="es-CO" sz="2200" cap="none" dirty="0" smtClean="0"/>
            </a:br>
            <a:r>
              <a:rPr lang="es-CO" sz="2200" cap="none" dirty="0" smtClean="0"/>
              <a:t/>
            </a:r>
            <a:br>
              <a:rPr lang="es-CO" sz="2200" cap="none" dirty="0" smtClean="0"/>
            </a:br>
            <a:r>
              <a:rPr lang="es-CO" sz="2200" cap="none" dirty="0" smtClean="0"/>
              <a:t/>
            </a:r>
            <a:br>
              <a:rPr lang="es-CO" sz="2200" cap="none" dirty="0" smtClean="0"/>
            </a:br>
            <a:r>
              <a:rPr lang="es-CO" sz="2800" cap="none" dirty="0" smtClean="0"/>
              <a:t/>
            </a:r>
            <a:br>
              <a:rPr lang="es-CO" sz="2800" cap="none" dirty="0" smtClean="0"/>
            </a:br>
            <a:r>
              <a:rPr lang="es-CO" sz="2800" cap="none" dirty="0" smtClean="0"/>
              <a:t> </a:t>
            </a:r>
            <a:r>
              <a:rPr lang="es-CO" sz="2400" cap="none" dirty="0" smtClean="0"/>
              <a:t/>
            </a:r>
            <a:br>
              <a:rPr lang="es-CO" sz="2400" cap="none" dirty="0" smtClean="0"/>
            </a:br>
            <a:endParaRPr lang="es-CO" sz="2400" cap="none" dirty="0" smtClean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es-CO" sz="3200" b="1" dirty="0" smtClean="0"/>
              <a:t>Profesora: Carol Ortega Algarra</a:t>
            </a:r>
            <a:r>
              <a:rPr lang="es-CO" sz="4800" b="1" dirty="0" smtClean="0"/>
              <a:t>. </a:t>
            </a:r>
            <a:endParaRPr lang="es-CO" sz="4800" b="1" dirty="0"/>
          </a:p>
        </p:txBody>
      </p:sp>
      <p:pic>
        <p:nvPicPr>
          <p:cNvPr id="1026" name="Picture 2" descr="negrohorizontal-Imagen Institucional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844" y="6031778"/>
            <a:ext cx="2000264" cy="727127"/>
          </a:xfrm>
          <a:prstGeom prst="rect">
            <a:avLst/>
          </a:prstGeom>
          <a:noFill/>
        </p:spPr>
      </p:pic>
      <p:sp>
        <p:nvSpPr>
          <p:cNvPr id="6" name="1 Título"/>
          <p:cNvSpPr txBox="1">
            <a:spLocks/>
          </p:cNvSpPr>
          <p:nvPr/>
        </p:nvSpPr>
        <p:spPr>
          <a:xfrm>
            <a:off x="142844" y="0"/>
            <a:ext cx="9001156" cy="50004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pPr lvl="0">
              <a:spcBef>
                <a:spcPct val="0"/>
              </a:spcBef>
            </a:pPr>
            <a:r>
              <a:rPr lang="es-CO" sz="2000" dirty="0" smtClean="0">
                <a:solidFill>
                  <a:schemeClr val="accent2"/>
                </a:solidFill>
              </a:rPr>
              <a:t>1. I</a:t>
            </a:r>
            <a:r>
              <a:rPr lang="es-CO" sz="2000" cap="none" dirty="0" smtClean="0">
                <a:solidFill>
                  <a:schemeClr val="accent2"/>
                </a:solidFill>
              </a:rPr>
              <a:t>dentificar la clasificación de los sistemas internacionales de contabilidad.</a:t>
            </a:r>
            <a:endParaRPr kumimoji="0" lang="es-CO" sz="2000" b="0" i="0" u="none" strike="noStrike" kern="1200" cap="all" spc="0" normalizeH="0" baseline="0" noProof="0" dirty="0">
              <a:ln>
                <a:noFill/>
              </a:ln>
              <a:solidFill>
                <a:schemeClr val="accent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cxnSp>
        <p:nvCxnSpPr>
          <p:cNvPr id="8" name="7 Conector recto de flecha"/>
          <p:cNvCxnSpPr>
            <a:endCxn id="12" idx="1"/>
          </p:cNvCxnSpPr>
          <p:nvPr/>
        </p:nvCxnSpPr>
        <p:spPr>
          <a:xfrm flipV="1">
            <a:off x="2857489" y="1723383"/>
            <a:ext cx="928693" cy="91980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11 Rectángulo"/>
          <p:cNvSpPr/>
          <p:nvPr/>
        </p:nvSpPr>
        <p:spPr>
          <a:xfrm>
            <a:off x="3786182" y="1000108"/>
            <a:ext cx="4572000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O" sz="2200" dirty="0"/>
              <a:t>P</a:t>
            </a:r>
            <a:r>
              <a:rPr lang="es-CO" sz="2200" cap="none" dirty="0" smtClean="0"/>
              <a:t>atrones sistemáticos del comportamiento contable aplicables a específicos grupos de países.</a:t>
            </a:r>
            <a:endParaRPr lang="es-CO" sz="2200" dirty="0"/>
          </a:p>
        </p:txBody>
      </p:sp>
      <p:sp>
        <p:nvSpPr>
          <p:cNvPr id="17" name="16 Rectángulo"/>
          <p:cNvSpPr/>
          <p:nvPr/>
        </p:nvSpPr>
        <p:spPr>
          <a:xfrm>
            <a:off x="3786182" y="3000372"/>
            <a:ext cx="457200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O" sz="2200" dirty="0"/>
              <a:t>I</a:t>
            </a:r>
            <a:r>
              <a:rPr lang="es-CO" sz="2200" cap="none" dirty="0" smtClean="0"/>
              <a:t>dentificar y clasificar los sistemas de contabilidad internacionales.</a:t>
            </a:r>
            <a:endParaRPr lang="es-CO" sz="2200" dirty="0"/>
          </a:p>
        </p:txBody>
      </p:sp>
      <p:cxnSp>
        <p:nvCxnSpPr>
          <p:cNvPr id="19" name="18 Conector recto de flecha"/>
          <p:cNvCxnSpPr/>
          <p:nvPr/>
        </p:nvCxnSpPr>
        <p:spPr>
          <a:xfrm rot="5400000">
            <a:off x="5607843" y="2536017"/>
            <a:ext cx="785818" cy="16"/>
          </a:xfrm>
          <a:prstGeom prst="straightConnector1">
            <a:avLst/>
          </a:prstGeom>
          <a:ln w="25400" cmpd="thickThin">
            <a:solidFill>
              <a:schemeClr val="accent1">
                <a:alpha val="68000"/>
              </a:schemeClr>
            </a:solidFill>
            <a:headEnd w="lg" len="me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20 Rectángulo"/>
          <p:cNvSpPr/>
          <p:nvPr/>
        </p:nvSpPr>
        <p:spPr>
          <a:xfrm>
            <a:off x="3857620" y="4572008"/>
            <a:ext cx="45720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O" sz="2400" dirty="0" smtClean="0"/>
              <a:t>Describir, </a:t>
            </a:r>
            <a:r>
              <a:rPr lang="es-CO" sz="2400" dirty="0"/>
              <a:t>analizar y predecir el desarrollo de los sistemas contables alrededor del mundo</a:t>
            </a:r>
            <a:endParaRPr lang="es-CO" sz="2200" dirty="0"/>
          </a:p>
        </p:txBody>
      </p:sp>
      <p:cxnSp>
        <p:nvCxnSpPr>
          <p:cNvPr id="24" name="23 Conector recto de flecha"/>
          <p:cNvCxnSpPr/>
          <p:nvPr/>
        </p:nvCxnSpPr>
        <p:spPr>
          <a:xfrm rot="5400000">
            <a:off x="5607859" y="4179091"/>
            <a:ext cx="785818" cy="16"/>
          </a:xfrm>
          <a:prstGeom prst="straightConnector1">
            <a:avLst/>
          </a:prstGeom>
          <a:ln w="25400" cmpd="thickThin">
            <a:solidFill>
              <a:schemeClr val="accent1">
                <a:alpha val="68000"/>
              </a:schemeClr>
            </a:solidFill>
            <a:headEnd w="lg" len="me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25 CuadroTexto"/>
          <p:cNvSpPr txBox="1"/>
          <p:nvPr/>
        </p:nvSpPr>
        <p:spPr>
          <a:xfrm rot="18940040">
            <a:off x="2365062" y="1778072"/>
            <a:ext cx="1354709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CO" dirty="0" smtClean="0"/>
              <a:t>Existencia</a:t>
            </a:r>
            <a:endParaRPr lang="es-CO" dirty="0"/>
          </a:p>
        </p:txBody>
      </p:sp>
      <p:sp>
        <p:nvSpPr>
          <p:cNvPr id="27" name="26 CuadroTexto"/>
          <p:cNvSpPr txBox="1"/>
          <p:nvPr/>
        </p:nvSpPr>
        <p:spPr>
          <a:xfrm>
            <a:off x="6215074" y="3929066"/>
            <a:ext cx="1354709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CO" dirty="0" smtClean="0"/>
              <a:t>Ayudar a</a:t>
            </a:r>
            <a:endParaRPr lang="es-CO" dirty="0"/>
          </a:p>
        </p:txBody>
      </p:sp>
      <p:sp>
        <p:nvSpPr>
          <p:cNvPr id="28" name="27 CuadroTexto"/>
          <p:cNvSpPr txBox="1"/>
          <p:nvPr/>
        </p:nvSpPr>
        <p:spPr>
          <a:xfrm>
            <a:off x="6286512" y="2357430"/>
            <a:ext cx="1354709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CO" dirty="0" smtClean="0"/>
              <a:t>Permiten</a:t>
            </a:r>
            <a:endParaRPr lang="es-CO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285720" y="2071678"/>
            <a:ext cx="1714512" cy="785818"/>
          </a:xfrm>
        </p:spPr>
        <p:txBody>
          <a:bodyPr>
            <a:normAutofit fontScale="90000"/>
          </a:bodyPr>
          <a:lstStyle/>
          <a:p>
            <a:r>
              <a:rPr lang="es-CO" sz="2800" cap="none" dirty="0" smtClean="0"/>
              <a:t/>
            </a:r>
            <a:br>
              <a:rPr lang="es-CO" sz="2800" cap="none" dirty="0" smtClean="0"/>
            </a:br>
            <a:r>
              <a:rPr lang="es-CO" sz="2800" cap="none" dirty="0" smtClean="0"/>
              <a:t> </a:t>
            </a:r>
            <a:r>
              <a:rPr lang="es-CO" sz="2400" cap="none" dirty="0" smtClean="0"/>
              <a:t/>
            </a:r>
            <a:br>
              <a:rPr lang="es-CO" sz="2400" cap="none" dirty="0" smtClean="0"/>
            </a:br>
            <a:endParaRPr lang="es-CO" sz="2400" cap="none" dirty="0" smtClean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es-CO" sz="3200" b="1" dirty="0" smtClean="0"/>
              <a:t>Profesora: Carol Ortega Algarra</a:t>
            </a:r>
            <a:r>
              <a:rPr lang="es-CO" sz="4800" b="1" dirty="0" smtClean="0"/>
              <a:t>. </a:t>
            </a:r>
            <a:endParaRPr lang="es-CO" sz="4800" b="1" dirty="0"/>
          </a:p>
        </p:txBody>
      </p:sp>
      <p:pic>
        <p:nvPicPr>
          <p:cNvPr id="1026" name="Picture 2" descr="negrohorizontal-Imagen Institucional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844" y="6031778"/>
            <a:ext cx="2000264" cy="727127"/>
          </a:xfrm>
          <a:prstGeom prst="rect">
            <a:avLst/>
          </a:prstGeom>
          <a:noFill/>
        </p:spPr>
      </p:pic>
      <p:sp>
        <p:nvSpPr>
          <p:cNvPr id="6" name="1 Título"/>
          <p:cNvSpPr txBox="1">
            <a:spLocks/>
          </p:cNvSpPr>
          <p:nvPr/>
        </p:nvSpPr>
        <p:spPr>
          <a:xfrm>
            <a:off x="142844" y="0"/>
            <a:ext cx="9001156" cy="50004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pPr lvl="0">
              <a:spcBef>
                <a:spcPct val="0"/>
              </a:spcBef>
            </a:pPr>
            <a:r>
              <a:rPr lang="es-CO" sz="2000" dirty="0" smtClean="0">
                <a:solidFill>
                  <a:schemeClr val="accent2"/>
                </a:solidFill>
              </a:rPr>
              <a:t>1. I</a:t>
            </a:r>
            <a:r>
              <a:rPr lang="es-CO" sz="2000" cap="none" dirty="0" smtClean="0">
                <a:solidFill>
                  <a:schemeClr val="accent2"/>
                </a:solidFill>
              </a:rPr>
              <a:t>dentificar la clasificación de los sistemas internacionales de contabilidad.</a:t>
            </a:r>
            <a:endParaRPr kumimoji="0" lang="es-CO" sz="2000" b="0" i="0" u="none" strike="noStrike" kern="1200" cap="all" spc="0" normalizeH="0" baseline="0" noProof="0" dirty="0">
              <a:ln>
                <a:noFill/>
              </a:ln>
              <a:solidFill>
                <a:schemeClr val="accent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285720" y="2571744"/>
            <a:ext cx="4572000" cy="76944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CO" sz="2600" u="sng" cap="none" dirty="0" smtClean="0"/>
              <a:t>Propósito:</a:t>
            </a:r>
            <a:r>
              <a:rPr lang="es-CO" cap="none" dirty="0" smtClean="0"/>
              <a:t/>
            </a:r>
            <a:br>
              <a:rPr lang="es-CO" cap="none" dirty="0" smtClean="0"/>
            </a:br>
            <a:endParaRPr lang="es-CO" dirty="0"/>
          </a:p>
        </p:txBody>
      </p:sp>
      <p:sp>
        <p:nvSpPr>
          <p:cNvPr id="8" name="7 Rectángulo"/>
          <p:cNvSpPr/>
          <p:nvPr/>
        </p:nvSpPr>
        <p:spPr>
          <a:xfrm>
            <a:off x="2928926" y="928670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CO" sz="2400" cap="none" dirty="0" smtClean="0"/>
              <a:t>Describir y comparar los sistemas contables internacionales</a:t>
            </a:r>
            <a:endParaRPr lang="es-CO" sz="2400" dirty="0"/>
          </a:p>
        </p:txBody>
      </p:sp>
      <p:sp>
        <p:nvSpPr>
          <p:cNvPr id="9" name="8 Rectángulo"/>
          <p:cNvSpPr/>
          <p:nvPr/>
        </p:nvSpPr>
        <p:spPr>
          <a:xfrm>
            <a:off x="2928926" y="3500438"/>
            <a:ext cx="4572000" cy="163121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CO" sz="2400" dirty="0"/>
              <a:t>Generar un mejor </a:t>
            </a:r>
            <a:r>
              <a:rPr lang="es-CO" sz="2800" b="1" i="1" u="sng" dirty="0"/>
              <a:t>entendimiento</a:t>
            </a:r>
            <a:r>
              <a:rPr lang="es-CO" sz="2400" dirty="0"/>
              <a:t> de la realidad y de la </a:t>
            </a:r>
            <a:r>
              <a:rPr lang="es-CO" sz="2400" dirty="0" smtClean="0"/>
              <a:t>complejidad </a:t>
            </a:r>
            <a:r>
              <a:rPr lang="es-CO" sz="2400" dirty="0"/>
              <a:t>de las prácticas contables</a:t>
            </a:r>
            <a:r>
              <a:rPr lang="es-CO" cap="none" dirty="0" smtClean="0"/>
              <a:t>. </a:t>
            </a:r>
            <a:endParaRPr lang="es-CO" dirty="0"/>
          </a:p>
        </p:txBody>
      </p:sp>
      <p:sp>
        <p:nvSpPr>
          <p:cNvPr id="10" name="9 CuadroTexto"/>
          <p:cNvSpPr txBox="1"/>
          <p:nvPr/>
        </p:nvSpPr>
        <p:spPr>
          <a:xfrm>
            <a:off x="4857752" y="2500306"/>
            <a:ext cx="1643074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CO" dirty="0" smtClean="0"/>
              <a:t>Con el fin de</a:t>
            </a:r>
            <a:endParaRPr lang="es-CO" dirty="0"/>
          </a:p>
        </p:txBody>
      </p:sp>
      <p:cxnSp>
        <p:nvCxnSpPr>
          <p:cNvPr id="11" name="10 Conector recto de flecha"/>
          <p:cNvCxnSpPr/>
          <p:nvPr/>
        </p:nvCxnSpPr>
        <p:spPr>
          <a:xfrm flipV="1">
            <a:off x="1928794" y="1785926"/>
            <a:ext cx="928693" cy="91980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11 Conector recto de flecha"/>
          <p:cNvCxnSpPr/>
          <p:nvPr/>
        </p:nvCxnSpPr>
        <p:spPr>
          <a:xfrm rot="5400000">
            <a:off x="3571876" y="2857488"/>
            <a:ext cx="1143008" cy="16"/>
          </a:xfrm>
          <a:prstGeom prst="straightConnector1">
            <a:avLst/>
          </a:prstGeom>
          <a:ln w="25400" cmpd="thickThin">
            <a:solidFill>
              <a:schemeClr val="accent1">
                <a:alpha val="68000"/>
              </a:schemeClr>
            </a:solidFill>
            <a:headEnd w="lg" len="me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285720" y="2071678"/>
            <a:ext cx="1714512" cy="785818"/>
          </a:xfrm>
        </p:spPr>
        <p:txBody>
          <a:bodyPr>
            <a:normAutofit fontScale="90000"/>
          </a:bodyPr>
          <a:lstStyle/>
          <a:p>
            <a:r>
              <a:rPr lang="es-CO" sz="2800" cap="none" dirty="0" smtClean="0"/>
              <a:t/>
            </a:r>
            <a:br>
              <a:rPr lang="es-CO" sz="2800" cap="none" dirty="0" smtClean="0"/>
            </a:br>
            <a:r>
              <a:rPr lang="es-CO" sz="2800" cap="none" dirty="0" smtClean="0"/>
              <a:t> </a:t>
            </a:r>
            <a:r>
              <a:rPr lang="es-CO" sz="2400" cap="none" dirty="0" smtClean="0"/>
              <a:t/>
            </a:r>
            <a:br>
              <a:rPr lang="es-CO" sz="2400" cap="none" dirty="0" smtClean="0"/>
            </a:br>
            <a:endParaRPr lang="es-CO" sz="2400" cap="none" dirty="0" smtClean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es-CO" sz="3200" b="1" dirty="0" smtClean="0"/>
              <a:t>Profesora: Carol Ortega Algarra</a:t>
            </a:r>
            <a:r>
              <a:rPr lang="es-CO" sz="4800" b="1" dirty="0" smtClean="0"/>
              <a:t>. </a:t>
            </a:r>
            <a:endParaRPr lang="es-CO" sz="4800" b="1" dirty="0"/>
          </a:p>
        </p:txBody>
      </p:sp>
      <p:pic>
        <p:nvPicPr>
          <p:cNvPr id="1026" name="Picture 2" descr="negrohorizontal-Imagen Institucional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844" y="6031778"/>
            <a:ext cx="2000264" cy="727127"/>
          </a:xfrm>
          <a:prstGeom prst="rect">
            <a:avLst/>
          </a:prstGeom>
          <a:noFill/>
        </p:spPr>
      </p:pic>
      <p:sp>
        <p:nvSpPr>
          <p:cNvPr id="6" name="1 Título"/>
          <p:cNvSpPr txBox="1">
            <a:spLocks/>
          </p:cNvSpPr>
          <p:nvPr/>
        </p:nvSpPr>
        <p:spPr>
          <a:xfrm>
            <a:off x="142844" y="0"/>
            <a:ext cx="9001156" cy="50004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pPr lvl="0">
              <a:spcBef>
                <a:spcPct val="0"/>
              </a:spcBef>
            </a:pPr>
            <a:r>
              <a:rPr lang="es-CO" sz="2000" dirty="0" smtClean="0">
                <a:solidFill>
                  <a:schemeClr val="accent2"/>
                </a:solidFill>
              </a:rPr>
              <a:t>1. I</a:t>
            </a:r>
            <a:r>
              <a:rPr lang="es-CO" sz="2000" cap="none" dirty="0" smtClean="0">
                <a:solidFill>
                  <a:schemeClr val="accent2"/>
                </a:solidFill>
              </a:rPr>
              <a:t>dentificar la clasificación de los sistemas internacionales de contabilidad.</a:t>
            </a:r>
            <a:endParaRPr kumimoji="0" lang="es-CO" sz="2000" b="0" i="0" u="none" strike="noStrike" kern="1200" cap="all" spc="0" normalizeH="0" baseline="0" noProof="0" dirty="0">
              <a:ln>
                <a:noFill/>
              </a:ln>
              <a:solidFill>
                <a:schemeClr val="accent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0" y="2857496"/>
            <a:ext cx="4572000" cy="73866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CO" sz="2400" b="1" i="1" u="sng" dirty="0"/>
              <a:t>E</a:t>
            </a:r>
            <a:r>
              <a:rPr lang="es-CO" sz="2400" b="1" i="1" u="sng" dirty="0" smtClean="0"/>
              <a:t>ntendimiento</a:t>
            </a:r>
            <a:r>
              <a:rPr lang="es-CO" sz="2000" dirty="0" smtClean="0"/>
              <a:t> </a:t>
            </a:r>
            <a:r>
              <a:rPr lang="es-CO" cap="none" dirty="0" smtClean="0"/>
              <a:t/>
            </a:r>
            <a:br>
              <a:rPr lang="es-CO" cap="none" dirty="0" smtClean="0"/>
            </a:br>
            <a:endParaRPr lang="es-CO" dirty="0"/>
          </a:p>
        </p:txBody>
      </p:sp>
      <p:sp>
        <p:nvSpPr>
          <p:cNvPr id="8" name="7 Rectángulo"/>
          <p:cNvSpPr/>
          <p:nvPr/>
        </p:nvSpPr>
        <p:spPr>
          <a:xfrm>
            <a:off x="3929058" y="428604"/>
            <a:ext cx="500066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O" sz="2400" dirty="0"/>
              <a:t> </a:t>
            </a:r>
          </a:p>
          <a:p>
            <a:pPr lvl="0"/>
            <a:r>
              <a:rPr lang="es-CO" sz="2400" dirty="0" smtClean="0"/>
              <a:t>1. En </a:t>
            </a:r>
            <a:r>
              <a:rPr lang="es-CO" sz="2400" dirty="0"/>
              <a:t>qué medida los </a:t>
            </a:r>
            <a:r>
              <a:rPr lang="es-CO" sz="2400" dirty="0" smtClean="0"/>
              <a:t>SC en </a:t>
            </a:r>
            <a:r>
              <a:rPr lang="es-CO" sz="2400" dirty="0"/>
              <a:t>el mundo son similares o diferentes entre ellos mismos</a:t>
            </a:r>
            <a:r>
              <a:rPr lang="es-CO" sz="2400" dirty="0" smtClean="0"/>
              <a:t>.</a:t>
            </a:r>
            <a:endParaRPr lang="es-CO" sz="2400" dirty="0"/>
          </a:p>
        </p:txBody>
      </p:sp>
      <p:sp>
        <p:nvSpPr>
          <p:cNvPr id="10" name="9 CuadroTexto"/>
          <p:cNvSpPr txBox="1"/>
          <p:nvPr/>
        </p:nvSpPr>
        <p:spPr>
          <a:xfrm rot="18756132">
            <a:off x="1766069" y="1805425"/>
            <a:ext cx="2043947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CO" dirty="0" smtClean="0"/>
              <a:t>Con  Respecto a: </a:t>
            </a:r>
            <a:endParaRPr lang="es-CO" dirty="0"/>
          </a:p>
        </p:txBody>
      </p:sp>
      <p:cxnSp>
        <p:nvCxnSpPr>
          <p:cNvPr id="11" name="10 Conector recto de flecha"/>
          <p:cNvCxnSpPr/>
          <p:nvPr/>
        </p:nvCxnSpPr>
        <p:spPr>
          <a:xfrm rot="5400000" flipH="1" flipV="1">
            <a:off x="2290429" y="1495729"/>
            <a:ext cx="1634184" cy="150019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14 Rectángulo"/>
          <p:cNvSpPr/>
          <p:nvPr/>
        </p:nvSpPr>
        <p:spPr>
          <a:xfrm>
            <a:off x="4000496" y="2000240"/>
            <a:ext cx="492919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s-CO" sz="2400" dirty="0" smtClean="0"/>
              <a:t>2. El patrón de desarrollo individual de cada SC (para cada país) con respecto a los demás sistemas y su potencial cambio hacia practicas y estándares internacionales.</a:t>
            </a:r>
            <a:endParaRPr lang="es-CO" sz="2400" dirty="0"/>
          </a:p>
        </p:txBody>
      </p:sp>
      <p:sp>
        <p:nvSpPr>
          <p:cNvPr id="16" name="15 Rectángulo"/>
          <p:cNvSpPr/>
          <p:nvPr/>
        </p:nvSpPr>
        <p:spPr>
          <a:xfrm>
            <a:off x="3929058" y="4071942"/>
            <a:ext cx="4572000" cy="1846659"/>
          </a:xfrm>
          <a:prstGeom prst="rect">
            <a:avLst/>
          </a:prstGeom>
        </p:spPr>
        <p:txBody>
          <a:bodyPr>
            <a:spAutoFit/>
          </a:bodyPr>
          <a:lstStyle/>
          <a:p>
            <a:pPr lvl="0"/>
            <a:endParaRPr lang="es-CO" dirty="0" smtClean="0"/>
          </a:p>
          <a:p>
            <a:pPr lvl="0"/>
            <a:r>
              <a:rPr lang="es-CO" sz="2400" dirty="0" smtClean="0"/>
              <a:t>3. Las razones del porque algunos sistemas contables tienen una influencia dominante mientras que otros no.</a:t>
            </a:r>
            <a:endParaRPr lang="es-CO" sz="2400" dirty="0"/>
          </a:p>
        </p:txBody>
      </p:sp>
      <p:cxnSp>
        <p:nvCxnSpPr>
          <p:cNvPr id="17" name="16 Conector recto de flecha"/>
          <p:cNvCxnSpPr/>
          <p:nvPr/>
        </p:nvCxnSpPr>
        <p:spPr>
          <a:xfrm>
            <a:off x="2357422" y="3071810"/>
            <a:ext cx="164307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17 Conector recto de flecha"/>
          <p:cNvCxnSpPr/>
          <p:nvPr/>
        </p:nvCxnSpPr>
        <p:spPr>
          <a:xfrm rot="16200000" flipH="1">
            <a:off x="2178827" y="3250405"/>
            <a:ext cx="1857388" cy="150019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285720" y="2071678"/>
            <a:ext cx="1714512" cy="785818"/>
          </a:xfrm>
        </p:spPr>
        <p:txBody>
          <a:bodyPr>
            <a:normAutofit fontScale="90000"/>
          </a:bodyPr>
          <a:lstStyle/>
          <a:p>
            <a:r>
              <a:rPr lang="es-CO" sz="2800" cap="none" dirty="0" smtClean="0"/>
              <a:t/>
            </a:r>
            <a:br>
              <a:rPr lang="es-CO" sz="2800" cap="none" dirty="0" smtClean="0"/>
            </a:br>
            <a:r>
              <a:rPr lang="es-CO" sz="2800" cap="none" dirty="0" smtClean="0"/>
              <a:t> </a:t>
            </a:r>
            <a:r>
              <a:rPr lang="es-CO" sz="2400" cap="none" dirty="0" smtClean="0"/>
              <a:t/>
            </a:r>
            <a:br>
              <a:rPr lang="es-CO" sz="2400" cap="none" dirty="0" smtClean="0"/>
            </a:br>
            <a:endParaRPr lang="es-CO" sz="2400" cap="none" dirty="0" smtClean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es-CO" sz="3200" b="1" dirty="0" smtClean="0"/>
              <a:t>Profesora: Carol Ortega Algarra</a:t>
            </a:r>
            <a:r>
              <a:rPr lang="es-CO" sz="4800" b="1" dirty="0" smtClean="0"/>
              <a:t>. </a:t>
            </a:r>
            <a:endParaRPr lang="es-CO" sz="4800" b="1" dirty="0"/>
          </a:p>
        </p:txBody>
      </p:sp>
      <p:pic>
        <p:nvPicPr>
          <p:cNvPr id="1026" name="Picture 2" descr="negrohorizontal-Imagen Institucional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844" y="6031778"/>
            <a:ext cx="2000264" cy="727127"/>
          </a:xfrm>
          <a:prstGeom prst="rect">
            <a:avLst/>
          </a:prstGeom>
          <a:noFill/>
        </p:spPr>
      </p:pic>
      <p:sp>
        <p:nvSpPr>
          <p:cNvPr id="6" name="1 Título"/>
          <p:cNvSpPr txBox="1">
            <a:spLocks/>
          </p:cNvSpPr>
          <p:nvPr/>
        </p:nvSpPr>
        <p:spPr>
          <a:xfrm>
            <a:off x="142844" y="0"/>
            <a:ext cx="9001156" cy="50004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pPr lvl="0">
              <a:spcBef>
                <a:spcPct val="0"/>
              </a:spcBef>
            </a:pPr>
            <a:r>
              <a:rPr lang="es-CO" sz="2000" dirty="0" smtClean="0">
                <a:solidFill>
                  <a:schemeClr val="accent2"/>
                </a:solidFill>
              </a:rPr>
              <a:t>1. I</a:t>
            </a:r>
            <a:r>
              <a:rPr lang="es-CO" sz="2000" cap="none" dirty="0" smtClean="0">
                <a:solidFill>
                  <a:schemeClr val="accent2"/>
                </a:solidFill>
              </a:rPr>
              <a:t>dentificar la clasificación de los sistemas internacionales de contabilidad.</a:t>
            </a:r>
            <a:endParaRPr kumimoji="0" lang="es-CO" sz="2000" b="0" i="0" u="none" strike="noStrike" kern="1200" cap="all" spc="0" normalizeH="0" baseline="0" noProof="0" dirty="0">
              <a:ln>
                <a:noFill/>
              </a:ln>
              <a:solidFill>
                <a:schemeClr val="accent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285720" y="2571744"/>
            <a:ext cx="3286148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O" sz="2600" dirty="0" smtClean="0"/>
              <a:t>La clasificación internacional SC </a:t>
            </a:r>
            <a:r>
              <a:rPr lang="es-CO" cap="none" dirty="0" smtClean="0"/>
              <a:t/>
            </a:r>
            <a:br>
              <a:rPr lang="es-CO" cap="none" dirty="0" smtClean="0"/>
            </a:br>
            <a:endParaRPr lang="es-CO" dirty="0"/>
          </a:p>
        </p:txBody>
      </p:sp>
      <p:sp>
        <p:nvSpPr>
          <p:cNvPr id="8" name="7 Rectángulo"/>
          <p:cNvSpPr/>
          <p:nvPr/>
        </p:nvSpPr>
        <p:spPr>
          <a:xfrm>
            <a:off x="4214810" y="775628"/>
            <a:ext cx="4714876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O" sz="2400" dirty="0" smtClean="0"/>
              <a:t>Autoridades </a:t>
            </a:r>
            <a:r>
              <a:rPr lang="es-CO" sz="2400" dirty="0"/>
              <a:t>encargadas del tema en cada país a evaluar las perspectivas y los problemas que conlleva una armonización </a:t>
            </a:r>
            <a:r>
              <a:rPr lang="es-CO" sz="2400" dirty="0" smtClean="0"/>
              <a:t>internacional.</a:t>
            </a:r>
            <a:endParaRPr lang="es-CO" sz="2400" dirty="0"/>
          </a:p>
        </p:txBody>
      </p:sp>
      <p:sp>
        <p:nvSpPr>
          <p:cNvPr id="9" name="8 Rectángulo"/>
          <p:cNvSpPr/>
          <p:nvPr/>
        </p:nvSpPr>
        <p:spPr>
          <a:xfrm>
            <a:off x="3286116" y="3714752"/>
            <a:ext cx="600076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O" sz="2400" dirty="0" smtClean="0"/>
              <a:t>Autoridades </a:t>
            </a:r>
            <a:r>
              <a:rPr lang="es-CO" sz="2400" dirty="0"/>
              <a:t>a nivel nacional tendrán más claridad al predecir problemas y proponer soluciones dado al conocimiento y a la experiencia de países con similares patrones de desarrollo.</a:t>
            </a:r>
          </a:p>
        </p:txBody>
      </p:sp>
      <p:sp>
        <p:nvSpPr>
          <p:cNvPr id="10" name="9 CuadroTexto"/>
          <p:cNvSpPr txBox="1"/>
          <p:nvPr/>
        </p:nvSpPr>
        <p:spPr>
          <a:xfrm rot="18926421">
            <a:off x="2292380" y="1625541"/>
            <a:ext cx="2000264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CO" dirty="0" smtClean="0"/>
              <a:t>Debería ayudar </a:t>
            </a:r>
            <a:endParaRPr lang="es-CO" dirty="0"/>
          </a:p>
        </p:txBody>
      </p:sp>
      <p:cxnSp>
        <p:nvCxnSpPr>
          <p:cNvPr id="11" name="10 Conector recto de flecha"/>
          <p:cNvCxnSpPr/>
          <p:nvPr/>
        </p:nvCxnSpPr>
        <p:spPr>
          <a:xfrm rot="5400000" flipH="1" flipV="1">
            <a:off x="2821769" y="1607331"/>
            <a:ext cx="1357322" cy="128588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16 Conector recto de flecha"/>
          <p:cNvCxnSpPr/>
          <p:nvPr/>
        </p:nvCxnSpPr>
        <p:spPr>
          <a:xfrm rot="5400000">
            <a:off x="5143504" y="3214686"/>
            <a:ext cx="857256" cy="1588"/>
          </a:xfrm>
          <a:prstGeom prst="straightConnector1">
            <a:avLst/>
          </a:prstGeom>
          <a:ln w="25400" cmpd="thickThin">
            <a:solidFill>
              <a:schemeClr val="accent1">
                <a:alpha val="68000"/>
              </a:schemeClr>
            </a:solidFill>
            <a:headEnd w="lg" len="me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433390" y="2408179"/>
            <a:ext cx="1714512" cy="785818"/>
          </a:xfrm>
        </p:spPr>
        <p:txBody>
          <a:bodyPr>
            <a:normAutofit fontScale="90000"/>
          </a:bodyPr>
          <a:lstStyle/>
          <a:p>
            <a:r>
              <a:rPr lang="es-CO" sz="2800" cap="none" dirty="0" smtClean="0"/>
              <a:t/>
            </a:r>
            <a:br>
              <a:rPr lang="es-CO" sz="2800" cap="none" dirty="0" smtClean="0"/>
            </a:br>
            <a:r>
              <a:rPr lang="es-CO" sz="2800" cap="none" dirty="0" smtClean="0"/>
              <a:t> </a:t>
            </a:r>
            <a:r>
              <a:rPr lang="es-CO" sz="2400" cap="none" dirty="0" smtClean="0"/>
              <a:t/>
            </a:r>
            <a:br>
              <a:rPr lang="es-CO" sz="2400" cap="none" dirty="0" smtClean="0"/>
            </a:br>
            <a:endParaRPr lang="es-CO" sz="2400" cap="none" dirty="0" smtClean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2438400" y="6000768"/>
            <a:ext cx="6705600" cy="685800"/>
          </a:xfrm>
        </p:spPr>
        <p:txBody>
          <a:bodyPr>
            <a:noAutofit/>
          </a:bodyPr>
          <a:lstStyle/>
          <a:p>
            <a:r>
              <a:rPr lang="es-CO" sz="3200" b="1" dirty="0" smtClean="0"/>
              <a:t>Profesora: Carol Ortega Algarra</a:t>
            </a:r>
            <a:r>
              <a:rPr lang="es-CO" sz="4800" b="1" dirty="0" smtClean="0"/>
              <a:t>. </a:t>
            </a:r>
            <a:endParaRPr lang="es-CO" sz="4800" b="1" dirty="0"/>
          </a:p>
        </p:txBody>
      </p:sp>
      <p:pic>
        <p:nvPicPr>
          <p:cNvPr id="1026" name="Picture 2" descr="negrohorizontal-Imagen Institucional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844" y="6031778"/>
            <a:ext cx="2000264" cy="727127"/>
          </a:xfrm>
          <a:prstGeom prst="rect">
            <a:avLst/>
          </a:prstGeom>
          <a:noFill/>
        </p:spPr>
      </p:pic>
      <p:sp>
        <p:nvSpPr>
          <p:cNvPr id="6" name="1 Título"/>
          <p:cNvSpPr txBox="1">
            <a:spLocks/>
          </p:cNvSpPr>
          <p:nvPr/>
        </p:nvSpPr>
        <p:spPr>
          <a:xfrm>
            <a:off x="142844" y="0"/>
            <a:ext cx="9001156" cy="50004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pPr lvl="0">
              <a:spcBef>
                <a:spcPct val="0"/>
              </a:spcBef>
            </a:pPr>
            <a:r>
              <a:rPr lang="es-CO" sz="2000" dirty="0" smtClean="0">
                <a:solidFill>
                  <a:schemeClr val="accent2"/>
                </a:solidFill>
              </a:rPr>
              <a:t>1. I</a:t>
            </a:r>
            <a:r>
              <a:rPr lang="es-CO" sz="2000" cap="none" dirty="0" smtClean="0">
                <a:solidFill>
                  <a:schemeClr val="accent2"/>
                </a:solidFill>
              </a:rPr>
              <a:t>dentificar la clasificación de los sistemas internacionales de contabilidad.</a:t>
            </a:r>
            <a:endParaRPr kumimoji="0" lang="es-CO" sz="2000" b="0" i="0" u="none" strike="noStrike" kern="1200" cap="all" spc="0" normalizeH="0" baseline="0" noProof="0" dirty="0">
              <a:ln>
                <a:noFill/>
              </a:ln>
              <a:solidFill>
                <a:schemeClr val="accent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433390" y="2908245"/>
            <a:ext cx="3286148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O" sz="2600" dirty="0" smtClean="0"/>
              <a:t>La clasificación internacional SC </a:t>
            </a:r>
            <a:r>
              <a:rPr lang="es-CO" cap="none" dirty="0" smtClean="0"/>
              <a:t/>
            </a:r>
            <a:br>
              <a:rPr lang="es-CO" cap="none" dirty="0" smtClean="0"/>
            </a:br>
            <a:endParaRPr lang="es-CO" dirty="0"/>
          </a:p>
        </p:txBody>
      </p:sp>
      <p:sp>
        <p:nvSpPr>
          <p:cNvPr id="8" name="7 Rectángulo"/>
          <p:cNvSpPr/>
          <p:nvPr/>
        </p:nvSpPr>
        <p:spPr>
          <a:xfrm>
            <a:off x="4286248" y="1571612"/>
            <a:ext cx="4714876" cy="9848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O" sz="2900" dirty="0" smtClean="0"/>
              <a:t>Deductivo o </a:t>
            </a:r>
            <a:r>
              <a:rPr lang="es-CO" sz="2900" dirty="0"/>
              <a:t>de juicio </a:t>
            </a:r>
            <a:endParaRPr lang="es-CO" sz="2900" dirty="0" smtClean="0"/>
          </a:p>
          <a:p>
            <a:r>
              <a:rPr lang="es-CO" sz="2200" dirty="0" smtClean="0"/>
              <a:t>Aplicación - Aceptación mundial</a:t>
            </a:r>
            <a:r>
              <a:rPr lang="es-CO" sz="2900" dirty="0" smtClean="0"/>
              <a:t>.</a:t>
            </a:r>
            <a:endParaRPr lang="es-CO" sz="2900" dirty="0"/>
          </a:p>
        </p:txBody>
      </p:sp>
      <p:sp>
        <p:nvSpPr>
          <p:cNvPr id="9" name="8 Rectángulo"/>
          <p:cNvSpPr/>
          <p:nvPr/>
        </p:nvSpPr>
        <p:spPr>
          <a:xfrm>
            <a:off x="4291042" y="3908377"/>
            <a:ext cx="4357718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O" sz="3000" dirty="0" smtClean="0"/>
              <a:t>Inductivo </a:t>
            </a:r>
            <a:r>
              <a:rPr lang="es-CO" sz="3000" dirty="0"/>
              <a:t>empírico.  </a:t>
            </a:r>
          </a:p>
        </p:txBody>
      </p:sp>
      <p:sp>
        <p:nvSpPr>
          <p:cNvPr id="10" name="9 CuadroTexto"/>
          <p:cNvSpPr txBox="1"/>
          <p:nvPr/>
        </p:nvSpPr>
        <p:spPr>
          <a:xfrm rot="18790074">
            <a:off x="2720628" y="2219794"/>
            <a:ext cx="1265564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CO" dirty="0" smtClean="0"/>
              <a:t>Enfoques: </a:t>
            </a:r>
            <a:endParaRPr lang="es-CO" dirty="0"/>
          </a:p>
        </p:txBody>
      </p:sp>
      <p:cxnSp>
        <p:nvCxnSpPr>
          <p:cNvPr id="11" name="10 Conector recto de flecha"/>
          <p:cNvCxnSpPr/>
          <p:nvPr/>
        </p:nvCxnSpPr>
        <p:spPr>
          <a:xfrm rot="5400000" flipH="1" flipV="1">
            <a:off x="2969439" y="1943832"/>
            <a:ext cx="1357322" cy="128588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16 Conector recto de flecha"/>
          <p:cNvCxnSpPr/>
          <p:nvPr/>
        </p:nvCxnSpPr>
        <p:spPr>
          <a:xfrm>
            <a:off x="3005158" y="3336873"/>
            <a:ext cx="1285884" cy="857256"/>
          </a:xfrm>
          <a:prstGeom prst="straightConnector1">
            <a:avLst/>
          </a:prstGeom>
          <a:ln w="25400" cmpd="thickThin">
            <a:solidFill>
              <a:schemeClr val="accent1">
                <a:alpha val="68000"/>
              </a:schemeClr>
            </a:solidFill>
            <a:headEnd w="lg" len="me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285720" y="2071678"/>
            <a:ext cx="1714512" cy="785818"/>
          </a:xfrm>
        </p:spPr>
        <p:txBody>
          <a:bodyPr>
            <a:normAutofit fontScale="90000"/>
          </a:bodyPr>
          <a:lstStyle/>
          <a:p>
            <a:r>
              <a:rPr lang="es-CO" sz="2800" cap="none" dirty="0" smtClean="0"/>
              <a:t/>
            </a:r>
            <a:br>
              <a:rPr lang="es-CO" sz="2800" cap="none" dirty="0" smtClean="0"/>
            </a:br>
            <a:r>
              <a:rPr lang="es-CO" sz="2800" cap="none" dirty="0" smtClean="0"/>
              <a:t> </a:t>
            </a:r>
            <a:r>
              <a:rPr lang="es-CO" sz="2400" cap="none" dirty="0" smtClean="0"/>
              <a:t/>
            </a:r>
            <a:br>
              <a:rPr lang="es-CO" sz="2400" cap="none" dirty="0" smtClean="0"/>
            </a:br>
            <a:endParaRPr lang="es-CO" sz="2400" cap="none" dirty="0" smtClean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es-CO" sz="3200" b="1" dirty="0" smtClean="0"/>
              <a:t>Profesora: Carol Ortega Algarra</a:t>
            </a:r>
            <a:r>
              <a:rPr lang="es-CO" sz="4800" b="1" dirty="0" smtClean="0"/>
              <a:t>. </a:t>
            </a:r>
            <a:endParaRPr lang="es-CO" sz="4800" b="1" dirty="0"/>
          </a:p>
        </p:txBody>
      </p:sp>
      <p:pic>
        <p:nvPicPr>
          <p:cNvPr id="1026" name="Picture 2" descr="negrohorizontal-Imagen Institucional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844" y="6031778"/>
            <a:ext cx="2000264" cy="727127"/>
          </a:xfrm>
          <a:prstGeom prst="rect">
            <a:avLst/>
          </a:prstGeom>
          <a:noFill/>
        </p:spPr>
      </p:pic>
      <p:sp>
        <p:nvSpPr>
          <p:cNvPr id="6" name="1 Título"/>
          <p:cNvSpPr txBox="1">
            <a:spLocks/>
          </p:cNvSpPr>
          <p:nvPr/>
        </p:nvSpPr>
        <p:spPr>
          <a:xfrm>
            <a:off x="142844" y="0"/>
            <a:ext cx="9001156" cy="50004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pPr lvl="0">
              <a:spcBef>
                <a:spcPct val="0"/>
              </a:spcBef>
            </a:pPr>
            <a:r>
              <a:rPr lang="es-CO" sz="2000" dirty="0" smtClean="0">
                <a:solidFill>
                  <a:schemeClr val="accent2"/>
                </a:solidFill>
              </a:rPr>
              <a:t>1. I</a:t>
            </a:r>
            <a:r>
              <a:rPr lang="es-CO" sz="2000" cap="none" dirty="0" smtClean="0">
                <a:solidFill>
                  <a:schemeClr val="accent2"/>
                </a:solidFill>
              </a:rPr>
              <a:t>dentificar la clasificación de los sistemas internacionales de contabilidad.</a:t>
            </a:r>
            <a:endParaRPr kumimoji="0" lang="es-CO" sz="2000" b="0" i="0" u="none" strike="noStrike" kern="1200" cap="all" spc="0" normalizeH="0" baseline="0" noProof="0" dirty="0">
              <a:ln>
                <a:noFill/>
              </a:ln>
              <a:solidFill>
                <a:schemeClr val="accent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785786" y="1071546"/>
            <a:ext cx="5929354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O" sz="3000" dirty="0" smtClean="0"/>
              <a:t>Deductivo o de juicio</a:t>
            </a:r>
            <a:r>
              <a:rPr lang="es-CO" cap="none" dirty="0" smtClean="0"/>
              <a:t> </a:t>
            </a:r>
            <a:r>
              <a:rPr lang="es-CO" sz="2400" cap="none" dirty="0" smtClean="0"/>
              <a:t> </a:t>
            </a:r>
            <a:r>
              <a:rPr lang="es-CO" sz="2400" dirty="0" err="1"/>
              <a:t>Mueller</a:t>
            </a:r>
            <a:r>
              <a:rPr lang="es-CO" sz="2400" dirty="0"/>
              <a:t> (1967</a:t>
            </a:r>
            <a:r>
              <a:rPr lang="es-CO" sz="2400" dirty="0" smtClean="0"/>
              <a:t>):</a:t>
            </a:r>
            <a:r>
              <a:rPr lang="es-CO" dirty="0" smtClean="0"/>
              <a:t> </a:t>
            </a:r>
            <a:endParaRPr lang="es-CO" dirty="0"/>
          </a:p>
        </p:txBody>
      </p:sp>
      <p:sp>
        <p:nvSpPr>
          <p:cNvPr id="8" name="7 Rectángulo"/>
          <p:cNvSpPr/>
          <p:nvPr/>
        </p:nvSpPr>
        <p:spPr>
          <a:xfrm>
            <a:off x="428596" y="2285992"/>
            <a:ext cx="8501122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AutoNum type="arabicPeriod"/>
            </a:pPr>
            <a:r>
              <a:rPr lang="es-CO" sz="3200" dirty="0" smtClean="0"/>
              <a:t>Enfoque Macro-económico</a:t>
            </a:r>
          </a:p>
          <a:p>
            <a:pPr marL="457200" indent="-457200">
              <a:buAutoNum type="arabicPeriod"/>
            </a:pPr>
            <a:r>
              <a:rPr lang="es-CO" sz="3200" dirty="0" smtClean="0"/>
              <a:t>Enfoque Micro-económico</a:t>
            </a:r>
          </a:p>
          <a:p>
            <a:pPr marL="457200" indent="-457200">
              <a:buAutoNum type="arabicPeriod"/>
            </a:pPr>
            <a:r>
              <a:rPr lang="es-CO" sz="3200" dirty="0" smtClean="0"/>
              <a:t>Enfoque de la disciplina independiente</a:t>
            </a:r>
          </a:p>
          <a:p>
            <a:pPr marL="457200" indent="-457200">
              <a:buAutoNum type="arabicPeriod"/>
            </a:pPr>
            <a:r>
              <a:rPr lang="es-CO" sz="3200" dirty="0" smtClean="0"/>
              <a:t>Enfoque de uniformidad contable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rmedio">
  <a:themeElements>
    <a:clrScheme name="Intermedio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Intermedio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Intermedio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>
    <a:lnDef>
      <a:spPr>
        <a:ln>
          <a:tailEnd type="arrow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/>
      <a:bodyPr wrap="square" rtlCol="0">
        <a:spAutoFit/>
      </a:bodyPr>
      <a:lstStyle>
        <a:defPPr>
          <a:defRPr dirty="0"/>
        </a:defPPr>
      </a:lstStyle>
      <a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1252</TotalTime>
  <Words>2218</Words>
  <Application>Microsoft Office PowerPoint</Application>
  <PresentationFormat>Presentación en pantalla (4:3)</PresentationFormat>
  <Paragraphs>229</Paragraphs>
  <Slides>36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36</vt:i4>
      </vt:variant>
    </vt:vector>
  </HeadingPairs>
  <TitlesOfParts>
    <vt:vector size="37" baseType="lpstr">
      <vt:lpstr>Intermedio</vt:lpstr>
      <vt:lpstr>Profesora: Carol ORTEGA ALGARRA Pontificia universidad javeriana Departamento de Ciencias contables.</vt:lpstr>
      <vt:lpstr>Discutir los factores claves que influencian los estándares y prácticas contables internacionalmente, y como estos factores impactan la armonización de los estándares y prácticas contables alrededor del mundo.    Factores claves:  - Clasificación internacional de los sistemas de contabilidad y reportes - Características culturales y su implicación dentro de los sistemas contables  </vt:lpstr>
      <vt:lpstr>  1. Identificar la clasificación de los sistemas internacionales de contabilidad. 2. Examinar  los factores culturales y su influencia dentro de los sistemas contables. 3. Identificar los principios contables que influencian las prácticas contables a nivel mundial. 4. Relacionar los valores culturales y los principios contables, analizar como su interacción permite clasificar los estándares y prácticas contables mundialmente (SIC).</vt:lpstr>
      <vt:lpstr>De donde surge:  Investigaciones (60´s)              </vt:lpstr>
      <vt:lpstr>   </vt:lpstr>
      <vt:lpstr>   </vt:lpstr>
      <vt:lpstr>   </vt:lpstr>
      <vt:lpstr>   </vt:lpstr>
      <vt:lpstr>   </vt:lpstr>
      <vt:lpstr>   </vt:lpstr>
      <vt:lpstr>   </vt:lpstr>
      <vt:lpstr>   </vt:lpstr>
      <vt:lpstr>   </vt:lpstr>
      <vt:lpstr>   </vt:lpstr>
      <vt:lpstr>Diapositiva 15</vt:lpstr>
      <vt:lpstr>   </vt:lpstr>
      <vt:lpstr>   </vt:lpstr>
      <vt:lpstr>   </vt:lpstr>
      <vt:lpstr>   </vt:lpstr>
      <vt:lpstr>Diapositiva 20</vt:lpstr>
      <vt:lpstr>Diapositiva 21</vt:lpstr>
      <vt:lpstr>Diapositiva 22</vt:lpstr>
      <vt:lpstr>Diapositiva 23</vt:lpstr>
      <vt:lpstr>Diapositiva 24</vt:lpstr>
      <vt:lpstr>Diapositiva 25</vt:lpstr>
      <vt:lpstr>Diapositiva 26</vt:lpstr>
      <vt:lpstr>Diapositiva 27</vt:lpstr>
      <vt:lpstr>Diapositiva 28</vt:lpstr>
      <vt:lpstr>Diapositiva 29</vt:lpstr>
      <vt:lpstr>Diapositiva 30</vt:lpstr>
      <vt:lpstr>Diapositiva 31</vt:lpstr>
      <vt:lpstr>Diapositiva 32</vt:lpstr>
      <vt:lpstr>Diapositiva 33</vt:lpstr>
      <vt:lpstr>Diapositiva 34</vt:lpstr>
      <vt:lpstr>Diapositiva 35</vt:lpstr>
      <vt:lpstr>Diapositiva 36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Carol Ortega</dc:creator>
  <cp:lastModifiedBy>cortega</cp:lastModifiedBy>
  <cp:revision>225</cp:revision>
  <dcterms:created xsi:type="dcterms:W3CDTF">2011-03-08T01:27:21Z</dcterms:created>
  <dcterms:modified xsi:type="dcterms:W3CDTF">2011-03-23T22:10:49Z</dcterms:modified>
</cp:coreProperties>
</file>