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92" r:id="rId3"/>
    <p:sldId id="293" r:id="rId4"/>
    <p:sldId id="257" r:id="rId5"/>
    <p:sldId id="258" r:id="rId6"/>
    <p:sldId id="259" r:id="rId7"/>
    <p:sldId id="260" r:id="rId8"/>
    <p:sldId id="295" r:id="rId9"/>
    <p:sldId id="296" r:id="rId10"/>
    <p:sldId id="298" r:id="rId11"/>
    <p:sldId id="261" r:id="rId12"/>
    <p:sldId id="262" r:id="rId13"/>
    <p:sldId id="263" r:id="rId14"/>
    <p:sldId id="297" r:id="rId15"/>
    <p:sldId id="287" r:id="rId16"/>
    <p:sldId id="288" r:id="rId17"/>
    <p:sldId id="270" r:id="rId18"/>
    <p:sldId id="291" r:id="rId19"/>
    <p:sldId id="299" r:id="rId20"/>
    <p:sldId id="289" r:id="rId21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506" y="-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C91DAE-1010-4ADA-8ECC-C3B2B2E9D63E}" type="datetimeFigureOut">
              <a:rPr lang="es-ES" smtClean="0"/>
              <a:t>12/06/2013</a:t>
            </a:fld>
            <a:endParaRPr lang="es-E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F06072-FB24-441F-A544-E48F2C8E0C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637885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DC445-176D-400A-BB7A-4CB5CC83E9CA}" type="datetimeFigureOut">
              <a:rPr lang="es-CO" smtClean="0"/>
              <a:t>12/06/2013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324C6-379B-4815-B3D9-591E9D8A96EF}" type="slidenum">
              <a:rPr lang="es-CO" smtClean="0"/>
              <a:t>‹Nº›</a:t>
            </a:fld>
            <a:endParaRPr lang="es-CO"/>
          </a:p>
        </p:txBody>
      </p:sp>
      <p:pic>
        <p:nvPicPr>
          <p:cNvPr id="7" name="Imagen 1" descr="cid:image001.jpg@01CA946F.AE1CE390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4328" y="0"/>
            <a:ext cx="1489129" cy="428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368617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DC445-176D-400A-BB7A-4CB5CC83E9CA}" type="datetimeFigureOut">
              <a:rPr lang="es-CO" smtClean="0"/>
              <a:t>12/06/2013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324C6-379B-4815-B3D9-591E9D8A96E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70300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DC445-176D-400A-BB7A-4CB5CC83E9CA}" type="datetimeFigureOut">
              <a:rPr lang="es-CO" smtClean="0"/>
              <a:t>12/06/2013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324C6-379B-4815-B3D9-591E9D8A96E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85255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DC445-176D-400A-BB7A-4CB5CC83E9CA}" type="datetimeFigureOut">
              <a:rPr lang="es-CO" smtClean="0"/>
              <a:t>12/06/2013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324C6-379B-4815-B3D9-591E9D8A96E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69345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DC445-176D-400A-BB7A-4CB5CC83E9CA}" type="datetimeFigureOut">
              <a:rPr lang="es-CO" smtClean="0"/>
              <a:t>12/06/2013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324C6-379B-4815-B3D9-591E9D8A96E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35330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DC445-176D-400A-BB7A-4CB5CC83E9CA}" type="datetimeFigureOut">
              <a:rPr lang="es-CO" smtClean="0"/>
              <a:t>12/06/2013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324C6-379B-4815-B3D9-591E9D8A96E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42697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DC445-176D-400A-BB7A-4CB5CC83E9CA}" type="datetimeFigureOut">
              <a:rPr lang="es-CO" smtClean="0"/>
              <a:t>12/06/2013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324C6-379B-4815-B3D9-591E9D8A96E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86213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DC445-176D-400A-BB7A-4CB5CC83E9CA}" type="datetimeFigureOut">
              <a:rPr lang="es-CO" smtClean="0"/>
              <a:t>12/06/2013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324C6-379B-4815-B3D9-591E9D8A96E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15046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DC445-176D-400A-BB7A-4CB5CC83E9CA}" type="datetimeFigureOut">
              <a:rPr lang="es-CO" smtClean="0"/>
              <a:t>12/06/2013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324C6-379B-4815-B3D9-591E9D8A96E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33752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DC445-176D-400A-BB7A-4CB5CC83E9CA}" type="datetimeFigureOut">
              <a:rPr lang="es-CO" smtClean="0"/>
              <a:t>12/06/2013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324C6-379B-4815-B3D9-591E9D8A96E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69672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DC445-176D-400A-BB7A-4CB5CC83E9CA}" type="datetimeFigureOut">
              <a:rPr lang="es-CO" smtClean="0"/>
              <a:t>12/06/2013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324C6-379B-4815-B3D9-591E9D8A96E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06615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FDC445-176D-400A-BB7A-4CB5CC83E9CA}" type="datetimeFigureOut">
              <a:rPr lang="es-CO" smtClean="0"/>
              <a:t>12/06/2013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C324C6-379B-4815-B3D9-591E9D8A96E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97897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ww.google.com.co/url?sa=i&amp;rct=j&amp;q=interrogante&amp;source=images&amp;cd=&amp;cad=rja&amp;docid=IjHJTQrhzxsvhM&amp;tbnid=-4NE6tle87-UiM:&amp;ved=0CAUQjRw&amp;url=http://martindelaherran.com/2011/06/28/mi-granito-de-arena/&amp;ei=6-p6UbLVJIe49gSdtoDYAg&amp;bvm=bv.45645796,d.eWU&amp;psig=AFQjCNGJfGr8NjXwBxxoorjKfwhrl6c1ww&amp;ust=1367096234648593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.co/url?sa=i&amp;rct=j&amp;q=INTERROGACI%C3%93N&amp;source=images&amp;cd=&amp;cad=rja&amp;docid=Hl59Qbz6yoYUYM&amp;tbnid=2wrLGnaCwEKn0M:&amp;ved=0CAUQjRw&amp;url=http://espanholnoaugusto.blogspot.com/2011/01/de-los-signos-de-puntuacion.html&amp;ei=Mdt6UbuIG4T89gSNjoG4DQ&amp;bvm=bv.45645796,d.eWU&amp;psig=AFQjCNHn2lHHZG9B3du1pvrUc0gIrlWjPQ&amp;ust=1367092278025051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s-CO" sz="48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IMPUESTO </a:t>
            </a:r>
            <a:r>
              <a:rPr lang="es-CO" sz="48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SOBRE LA RENTA </a:t>
            </a:r>
            <a:r>
              <a:rPr lang="es-CO" sz="48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 LA EQUIDAD</a:t>
            </a:r>
            <a:br>
              <a:rPr lang="es-CO" sz="48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CO" sz="48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CREE</a:t>
            </a:r>
          </a:p>
        </p:txBody>
      </p:sp>
      <p:pic>
        <p:nvPicPr>
          <p:cNvPr id="4" name="Imagen 1" descr="cid:image001.jpg@01CA946F.AE1CE39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4328" y="0"/>
            <a:ext cx="1489129" cy="428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75983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 smtClean="0"/>
              <a:t>Rentas exentas</a:t>
            </a:r>
          </a:p>
          <a:p>
            <a:pPr marL="900113" lvl="2" indent="-363538" algn="just"/>
            <a:r>
              <a:rPr lang="es-CO" dirty="0" smtClean="0"/>
              <a:t>Para </a:t>
            </a:r>
            <a:r>
              <a:rPr lang="es-CO" dirty="0"/>
              <a:t>los periodos correspondientes a los 5 años gravables 2013 a 2017 se podrán restar de la base gravable del impuesto para la equidad, CREE, las rentas exentas de que trata el artículo 207-2, numeral 9 del Estatuto Tributario</a:t>
            </a:r>
          </a:p>
        </p:txBody>
      </p:sp>
      <p:pic>
        <p:nvPicPr>
          <p:cNvPr id="4" name="Imagen 1" descr="cid:image001.jpg@01CA946F.AE1CE39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2320" y="27413"/>
            <a:ext cx="1561137" cy="449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13356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Imagen 1" descr="cid:image001.jpg@01CA946F.AE1CE39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4328" y="0"/>
            <a:ext cx="1489129" cy="428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Rectángulo"/>
          <p:cNvSpPr/>
          <p:nvPr/>
        </p:nvSpPr>
        <p:spPr>
          <a:xfrm>
            <a:off x="3697598" y="620688"/>
            <a:ext cx="148579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s-CO" sz="44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Tarifa</a:t>
            </a:r>
            <a:endParaRPr lang="es-CO" sz="4400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611560" y="2255097"/>
            <a:ext cx="38123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b="1" dirty="0" smtClean="0"/>
              <a:t>TARIFA IMPUESTO DE RENTA</a:t>
            </a:r>
            <a:endParaRPr lang="es-CO" sz="2400" b="1" dirty="0"/>
          </a:p>
        </p:txBody>
      </p:sp>
      <p:sp>
        <p:nvSpPr>
          <p:cNvPr id="7" name="6 Flecha abajo"/>
          <p:cNvSpPr/>
          <p:nvPr/>
        </p:nvSpPr>
        <p:spPr>
          <a:xfrm>
            <a:off x="6170544" y="2060848"/>
            <a:ext cx="576064" cy="1057473"/>
          </a:xfrm>
          <a:prstGeom prst="downArrow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9" name="8 CuadroTexto"/>
          <p:cNvSpPr txBox="1"/>
          <p:nvPr/>
        </p:nvSpPr>
        <p:spPr>
          <a:xfrm>
            <a:off x="7166290" y="2101208"/>
            <a:ext cx="115929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4400" b="1" dirty="0" smtClean="0"/>
              <a:t>25%</a:t>
            </a:r>
            <a:endParaRPr lang="es-CO" sz="4400" b="1" dirty="0"/>
          </a:p>
        </p:txBody>
      </p:sp>
      <p:sp>
        <p:nvSpPr>
          <p:cNvPr id="15" name="14 CuadroTexto"/>
          <p:cNvSpPr txBox="1"/>
          <p:nvPr/>
        </p:nvSpPr>
        <p:spPr>
          <a:xfrm>
            <a:off x="4833927" y="2101208"/>
            <a:ext cx="116730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4400" b="1" dirty="0" smtClean="0"/>
              <a:t>33%</a:t>
            </a:r>
            <a:endParaRPr lang="es-CO" sz="4400" b="1" dirty="0"/>
          </a:p>
        </p:txBody>
      </p:sp>
      <p:cxnSp>
        <p:nvCxnSpPr>
          <p:cNvPr id="12" name="11 Conector recto"/>
          <p:cNvCxnSpPr/>
          <p:nvPr/>
        </p:nvCxnSpPr>
        <p:spPr>
          <a:xfrm flipV="1">
            <a:off x="4833927" y="2101208"/>
            <a:ext cx="818193" cy="769441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CuadroTexto"/>
          <p:cNvSpPr txBox="1"/>
          <p:nvPr/>
        </p:nvSpPr>
        <p:spPr>
          <a:xfrm>
            <a:off x="631615" y="4293096"/>
            <a:ext cx="388125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b="1" dirty="0" smtClean="0"/>
              <a:t>TARIFA IMPUESTO DE RENTA </a:t>
            </a:r>
          </a:p>
          <a:p>
            <a:pPr algn="ctr"/>
            <a:r>
              <a:rPr lang="es-CO" sz="2400" b="1" dirty="0" smtClean="0"/>
              <a:t>PARA LA EQUIDAD</a:t>
            </a:r>
            <a:endParaRPr lang="es-CO" sz="2400" b="1" dirty="0"/>
          </a:p>
        </p:txBody>
      </p:sp>
      <p:sp>
        <p:nvSpPr>
          <p:cNvPr id="19" name="18 CuadroTexto"/>
          <p:cNvSpPr txBox="1"/>
          <p:nvPr/>
        </p:nvSpPr>
        <p:spPr>
          <a:xfrm>
            <a:off x="5274313" y="4354652"/>
            <a:ext cx="88197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4400" b="1" dirty="0" smtClean="0"/>
              <a:t>8%</a:t>
            </a:r>
            <a:endParaRPr lang="es-CO" sz="4400" b="1" dirty="0"/>
          </a:p>
        </p:txBody>
      </p:sp>
      <p:sp>
        <p:nvSpPr>
          <p:cNvPr id="17" name="16 Rectángulo"/>
          <p:cNvSpPr/>
          <p:nvPr/>
        </p:nvSpPr>
        <p:spPr>
          <a:xfrm>
            <a:off x="1064629" y="5661248"/>
            <a:ext cx="52832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b="1" dirty="0" smtClean="0"/>
              <a:t>(No </a:t>
            </a:r>
            <a:r>
              <a:rPr lang="es-CO" b="1" dirty="0"/>
              <a:t>deducible </a:t>
            </a:r>
            <a:r>
              <a:rPr lang="es-CO" b="1" dirty="0" smtClean="0"/>
              <a:t>de acuerdo con el artículo </a:t>
            </a:r>
            <a:r>
              <a:rPr lang="es-CO" b="1" dirty="0"/>
              <a:t>115 del E.T.) </a:t>
            </a:r>
            <a:endParaRPr lang="es-CO" dirty="0"/>
          </a:p>
        </p:txBody>
      </p:sp>
      <p:sp>
        <p:nvSpPr>
          <p:cNvPr id="21" name="20 CuadroTexto"/>
          <p:cNvSpPr txBox="1"/>
          <p:nvPr/>
        </p:nvSpPr>
        <p:spPr>
          <a:xfrm>
            <a:off x="7083341" y="4354651"/>
            <a:ext cx="88197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4400" b="1" dirty="0"/>
              <a:t>9</a:t>
            </a:r>
            <a:r>
              <a:rPr lang="es-CO" sz="4400" b="1" dirty="0" smtClean="0"/>
              <a:t>%</a:t>
            </a:r>
            <a:endParaRPr lang="es-CO" sz="4400" b="1" dirty="0"/>
          </a:p>
        </p:txBody>
      </p:sp>
      <p:sp>
        <p:nvSpPr>
          <p:cNvPr id="20" name="19 CuadroTexto"/>
          <p:cNvSpPr txBox="1"/>
          <p:nvPr/>
        </p:nvSpPr>
        <p:spPr>
          <a:xfrm>
            <a:off x="8332457" y="4285545"/>
            <a:ext cx="70403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000" b="1" dirty="0" smtClean="0"/>
              <a:t>2013</a:t>
            </a:r>
          </a:p>
          <a:p>
            <a:r>
              <a:rPr lang="es-CO" sz="2000" b="1" dirty="0" smtClean="0"/>
              <a:t>2014</a:t>
            </a:r>
          </a:p>
          <a:p>
            <a:r>
              <a:rPr lang="es-CO" sz="2000" b="1" dirty="0" smtClean="0"/>
              <a:t>2015</a:t>
            </a:r>
            <a:endParaRPr lang="es-CO" sz="2000" b="1" dirty="0"/>
          </a:p>
        </p:txBody>
      </p:sp>
      <p:cxnSp>
        <p:nvCxnSpPr>
          <p:cNvPr id="24" name="23 Conector recto de flecha"/>
          <p:cNvCxnSpPr/>
          <p:nvPr/>
        </p:nvCxnSpPr>
        <p:spPr>
          <a:xfrm flipV="1">
            <a:off x="8012838" y="4509120"/>
            <a:ext cx="303578" cy="230252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Conector recto de flecha"/>
          <p:cNvCxnSpPr>
            <a:endCxn id="20" idx="1"/>
          </p:cNvCxnSpPr>
          <p:nvPr/>
        </p:nvCxnSpPr>
        <p:spPr>
          <a:xfrm flipV="1">
            <a:off x="7975987" y="4793377"/>
            <a:ext cx="356470" cy="8073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Conector recto de flecha"/>
          <p:cNvCxnSpPr/>
          <p:nvPr/>
        </p:nvCxnSpPr>
        <p:spPr>
          <a:xfrm>
            <a:off x="8028384" y="4892824"/>
            <a:ext cx="343329" cy="192360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94482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692696"/>
            <a:ext cx="8424936" cy="8640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O" sz="2000" dirty="0" smtClean="0"/>
              <a:t>Quienes </a:t>
            </a:r>
            <a:r>
              <a:rPr lang="es-CO" sz="2000" dirty="0"/>
              <a:t>paguen este impuesto tendrán la exoneración en el pago de aportes al ICBF, SENA y POS</a:t>
            </a:r>
            <a:r>
              <a:rPr lang="es-CO" sz="2000" dirty="0" smtClean="0"/>
              <a:t>:</a:t>
            </a:r>
            <a:endParaRPr lang="es-CO" sz="2000" dirty="0"/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3781002"/>
              </p:ext>
            </p:extLst>
          </p:nvPr>
        </p:nvGraphicFramePr>
        <p:xfrm>
          <a:off x="251520" y="1772816"/>
          <a:ext cx="8712968" cy="4104457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821832"/>
                <a:gridCol w="3171204"/>
                <a:gridCol w="1401230"/>
                <a:gridCol w="3318702"/>
              </a:tblGrid>
              <a:tr h="563480"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s-CO" sz="2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EXONERACIONES</a:t>
                      </a:r>
                      <a:endParaRPr lang="es-CO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240" marR="9240" marT="9240" marB="0"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793046">
                <a:tc>
                  <a:txBody>
                    <a:bodyPr/>
                    <a:lstStyle/>
                    <a:p>
                      <a:pPr algn="l" fontAlgn="b"/>
                      <a:r>
                        <a:rPr lang="es-CO" sz="3200" b="1" u="none" strike="noStrike" dirty="0">
                          <a:effectLst/>
                        </a:rPr>
                        <a:t> </a:t>
                      </a:r>
                      <a:endParaRPr lang="es-CO" sz="3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240" marR="9240" marT="9240" marB="0" anchor="b"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2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Requisitos </a:t>
                      </a:r>
                      <a:endParaRPr lang="es-CO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240" marR="9240" marT="9240" marB="0"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2000" b="1" u="none" strike="noStrike">
                          <a:solidFill>
                            <a:schemeClr val="bg1"/>
                          </a:solidFill>
                          <a:effectLst/>
                        </a:rPr>
                        <a:t>Exoneración </a:t>
                      </a:r>
                      <a:endParaRPr lang="es-CO" sz="2000" b="1" i="0" u="none" strike="noStrike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240" marR="9240" marT="9240" marB="0"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2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Vigencia </a:t>
                      </a:r>
                      <a:endParaRPr lang="es-CO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240" marR="9240" marT="9240" marB="0"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  <a:tr h="689557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POS </a:t>
                      </a:r>
                    </a:p>
                  </a:txBody>
                  <a:tcPr marL="9240" marR="9240" marT="924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Trabajadores que devenguen menos de 10 </a:t>
                      </a:r>
                      <a:r>
                        <a:rPr lang="es-CO" sz="20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smmlv</a:t>
                      </a:r>
                      <a:r>
                        <a:rPr lang="es-CO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s-CO" sz="2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240" marR="9240" marT="924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</a:p>
                  </a:txBody>
                  <a:tcPr marL="9240" marR="9240" marT="924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1° de enero de 2014 </a:t>
                      </a:r>
                    </a:p>
                  </a:txBody>
                  <a:tcPr marL="9240" marR="9240" marT="924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029187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SENA </a:t>
                      </a:r>
                    </a:p>
                  </a:txBody>
                  <a:tcPr marL="9240" marR="9240" marT="924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Trabajadores que devenguen menos de 10 </a:t>
                      </a:r>
                      <a:r>
                        <a:rPr lang="es-CO" sz="20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smmlv</a:t>
                      </a:r>
                      <a:r>
                        <a:rPr lang="es-CO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s-CO" sz="2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240" marR="9240" marT="924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</a:p>
                  </a:txBody>
                  <a:tcPr marL="9240" marR="9240" marT="924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Cuando se implemente el sistema de retenciones, antes 1° de julio de 2013 </a:t>
                      </a:r>
                    </a:p>
                  </a:txBody>
                  <a:tcPr marL="9240" marR="9240" marT="924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029187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ICBF </a:t>
                      </a:r>
                    </a:p>
                  </a:txBody>
                  <a:tcPr marL="9240" marR="9240" marT="924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Trabajadores que devenguen menos de 10 </a:t>
                      </a:r>
                      <a:r>
                        <a:rPr lang="es-CO" sz="20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smmlv</a:t>
                      </a:r>
                      <a:r>
                        <a:rPr lang="es-CO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s-CO" sz="2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240" marR="9240" marT="924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</a:p>
                  </a:txBody>
                  <a:tcPr marL="9240" marR="9240" marT="924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Cuando se implemente el sistema de retenciones, antes 1° de julio de 2013 </a:t>
                      </a:r>
                    </a:p>
                  </a:txBody>
                  <a:tcPr marL="9240" marR="9240" marT="924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7" name="Imagen 1" descr="cid:image001.jpg@01CA946F.AE1CE39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47367" y="48135"/>
            <a:ext cx="1489129" cy="428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3769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http://martindelaherran.files.wordpress.com/2011/06/interrogante.png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650" t="19978" r="32701" b="21650"/>
          <a:stretch/>
        </p:blipFill>
        <p:spPr bwMode="auto">
          <a:xfrm>
            <a:off x="7812360" y="1052736"/>
            <a:ext cx="1259595" cy="4536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Imagen 1" descr="cid:image001.jpg@01CA946F.AE1CE39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24328" y="0"/>
            <a:ext cx="1489129" cy="428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"/>
          <p:cNvSpPr/>
          <p:nvPr/>
        </p:nvSpPr>
        <p:spPr>
          <a:xfrm>
            <a:off x="179512" y="2132856"/>
            <a:ext cx="735184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s-CO" sz="2400" dirty="0"/>
              <a:t>El impuesto diferido se debe calcular a la tarifa del 33% o del 25% ?</a:t>
            </a:r>
          </a:p>
        </p:txBody>
      </p:sp>
      <p:sp>
        <p:nvSpPr>
          <p:cNvPr id="6" name="5 Rectángulo"/>
          <p:cNvSpPr/>
          <p:nvPr/>
        </p:nvSpPr>
        <p:spPr>
          <a:xfrm>
            <a:off x="183238" y="3395901"/>
            <a:ext cx="770113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s-CO" sz="2400" dirty="0"/>
              <a:t>En 2013 se paga el CREE por todo el año, pero los Aportes Parafiscales se dejan de pagar desde julio de 2013 y el POS desde </a:t>
            </a:r>
            <a:r>
              <a:rPr lang="es-CO" sz="2400" dirty="0" smtClean="0"/>
              <a:t>2014?</a:t>
            </a:r>
            <a:endParaRPr lang="es-CO" sz="2400" dirty="0"/>
          </a:p>
        </p:txBody>
      </p:sp>
      <p:sp>
        <p:nvSpPr>
          <p:cNvPr id="7" name="6 Rectángulo"/>
          <p:cNvSpPr/>
          <p:nvPr/>
        </p:nvSpPr>
        <p:spPr>
          <a:xfrm>
            <a:off x="196232" y="5052085"/>
            <a:ext cx="859472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s-CO" sz="2400" dirty="0"/>
              <a:t>Las entidades que pagan salarios superiores a los 10 SMMLV, pagaran CREE y </a:t>
            </a:r>
            <a:r>
              <a:rPr lang="es-CO" sz="2400" dirty="0" smtClean="0"/>
              <a:t>Aportes?</a:t>
            </a:r>
            <a:endParaRPr lang="es-CO" sz="2400" dirty="0"/>
          </a:p>
        </p:txBody>
      </p:sp>
      <p:sp>
        <p:nvSpPr>
          <p:cNvPr id="8" name="7 Rectángulo"/>
          <p:cNvSpPr/>
          <p:nvPr/>
        </p:nvSpPr>
        <p:spPr>
          <a:xfrm>
            <a:off x="196232" y="908720"/>
            <a:ext cx="848022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s-CO" sz="2400" dirty="0" smtClean="0"/>
              <a:t>La </a:t>
            </a:r>
            <a:r>
              <a:rPr lang="es-CO" sz="2400" dirty="0"/>
              <a:t>base gravable del </a:t>
            </a:r>
            <a:r>
              <a:rPr lang="es-CO" sz="2400" dirty="0" smtClean="0"/>
              <a:t>CREE es susceptible </a:t>
            </a:r>
            <a:r>
              <a:rPr lang="es-CO" sz="2400" dirty="0"/>
              <a:t>de compensarse con pérdidas fiscales </a:t>
            </a:r>
            <a:r>
              <a:rPr lang="es-CO" sz="2400" dirty="0" smtClean="0"/>
              <a:t>y excesos </a:t>
            </a:r>
            <a:r>
              <a:rPr lang="es-CO" sz="2400" dirty="0"/>
              <a:t>de renta </a:t>
            </a:r>
            <a:r>
              <a:rPr lang="es-CO" sz="2400" dirty="0" smtClean="0"/>
              <a:t>presuntiva?</a:t>
            </a:r>
            <a:endParaRPr lang="es-CO" sz="2400" dirty="0"/>
          </a:p>
        </p:txBody>
      </p:sp>
    </p:spTree>
    <p:extLst>
      <p:ext uri="{BB962C8B-B14F-4D97-AF65-F5344CB8AC3E}">
        <p14:creationId xmlns:p14="http://schemas.microsoft.com/office/powerpoint/2010/main" val="3483993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1700808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es-CO" sz="2400" dirty="0"/>
              <a:t>E</a:t>
            </a:r>
            <a:r>
              <a:rPr lang="es-CO" sz="2400" dirty="0" smtClean="0"/>
              <a:t>l </a:t>
            </a:r>
            <a:r>
              <a:rPr lang="es-CO" sz="2400" dirty="0"/>
              <a:t>Impuesto sobre la Renta para la Equidad </a:t>
            </a:r>
            <a:r>
              <a:rPr lang="es-CO" sz="2400" dirty="0" smtClean="0"/>
              <a:t>se </a:t>
            </a:r>
            <a:r>
              <a:rPr lang="es-CO" sz="2400" dirty="0"/>
              <a:t>destinará a la financiación de los programas de inversión social orientada prioritariamente a beneficiar a la población usuaria más necesitada, y que estén a cargo del Servicio Nacional de Aprendizaje (SENA) y del Instituto Colombiano de Bienestar Familiar (ICBF</a:t>
            </a:r>
            <a:r>
              <a:rPr lang="es-CO" sz="2400" dirty="0" smtClean="0"/>
              <a:t>).</a:t>
            </a:r>
          </a:p>
          <a:p>
            <a:pPr algn="just"/>
            <a:endParaRPr lang="es-CO" sz="2400" dirty="0"/>
          </a:p>
          <a:p>
            <a:pPr algn="just"/>
            <a:r>
              <a:rPr lang="es-CO" sz="2400" dirty="0"/>
              <a:t>A partir del 1º de enero de 2014, el Impuesto sobre la Renta para la Equidad (CREE) se destinará </a:t>
            </a:r>
            <a:r>
              <a:rPr lang="es-CO" sz="2400" dirty="0" smtClean="0"/>
              <a:t>a </a:t>
            </a:r>
            <a:r>
              <a:rPr lang="es-CO" sz="2400" dirty="0"/>
              <a:t>la financiación del Sistema de Seguridad Social en Salud en inversión social, </a:t>
            </a:r>
          </a:p>
        </p:txBody>
      </p:sp>
      <p:sp>
        <p:nvSpPr>
          <p:cNvPr id="4" name="3 Rectángulo"/>
          <p:cNvSpPr/>
          <p:nvPr/>
        </p:nvSpPr>
        <p:spPr>
          <a:xfrm>
            <a:off x="1596949" y="836712"/>
            <a:ext cx="535268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s-CO" sz="44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Destinación Especifica</a:t>
            </a:r>
            <a:endParaRPr lang="es-CO" sz="4400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Imagen 1" descr="cid:image001.jpg@01CA946F.AE1CE39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4328" y="0"/>
            <a:ext cx="1489129" cy="428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59046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772815"/>
            <a:ext cx="7772400" cy="273630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s-CO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RETENCION EN LA FUENTE</a:t>
            </a:r>
            <a:br>
              <a:rPr lang="es-CO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CO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CREE</a:t>
            </a:r>
            <a:br>
              <a:rPr lang="es-CO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CO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CO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CO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DECRETO 862 DE 2013</a:t>
            </a:r>
            <a:endParaRPr lang="es-CO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Imagen 1" descr="cid:image001.jpg@01CA946F.AE1CE39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4328" y="0"/>
            <a:ext cx="1489129" cy="428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52023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1" descr="cid:image001.jpg@01CA946F.AE1CE39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4328" y="0"/>
            <a:ext cx="1489129" cy="428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Rectángulo"/>
          <p:cNvSpPr/>
          <p:nvPr/>
        </p:nvSpPr>
        <p:spPr>
          <a:xfrm>
            <a:off x="467544" y="764704"/>
            <a:ext cx="820891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es-CO" sz="2400" dirty="0" smtClean="0"/>
              <a:t>A partir del 1° de mayo se establece la retención en la fuente a título del impuesto de renta para la equidad – CREE, que se liquidará sobre cada pago o abono en cuenta realizado a los contribuyentes sujetos pasivos de este impuesto. 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es-CO" sz="2400" dirty="0"/>
          </a:p>
          <a:p>
            <a:pPr marL="342900" indent="-342900" algn="just">
              <a:buFont typeface="Arial" pitchFamily="34" charset="0"/>
              <a:buChar char="•"/>
            </a:pPr>
            <a:r>
              <a:rPr lang="es-CO" sz="2400" dirty="0" smtClean="0"/>
              <a:t>Se </a:t>
            </a:r>
            <a:r>
              <a:rPr lang="es-CO" sz="2400" dirty="0"/>
              <a:t>establece la tabla de retención por CREE,  con el código de cada una de las actividades, pasando por </a:t>
            </a:r>
            <a:r>
              <a:rPr lang="es-CO" sz="2400" dirty="0" smtClean="0"/>
              <a:t>tres </a:t>
            </a:r>
            <a:r>
              <a:rPr lang="es-CO" sz="2400" dirty="0"/>
              <a:t>tarifas de retención del 0.30%, 0.60%  y 1.50</a:t>
            </a:r>
            <a:r>
              <a:rPr lang="es-CO" sz="2400" dirty="0" smtClean="0"/>
              <a:t>%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es-CO" sz="2400" dirty="0"/>
          </a:p>
          <a:p>
            <a:pPr marL="342900" indent="-342900" algn="just">
              <a:buFont typeface="Arial" pitchFamily="34" charset="0"/>
              <a:buChar char="•"/>
            </a:pPr>
            <a:r>
              <a:rPr lang="es-CO" sz="2400" dirty="0" smtClean="0"/>
              <a:t>Los agentes de retención son los mismos señalados para efectos del impuesto sobre la renta, con excepción de las personas naturales que no tengan calidad de comerciantes, las comunidades organizadas y las sucesiones ilíquidas.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es-CO" sz="2400" dirty="0"/>
          </a:p>
        </p:txBody>
      </p:sp>
    </p:spTree>
    <p:extLst>
      <p:ext uri="{BB962C8B-B14F-4D97-AF65-F5344CB8AC3E}">
        <p14:creationId xmlns:p14="http://schemas.microsoft.com/office/powerpoint/2010/main" val="3253596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469662" y="692696"/>
            <a:ext cx="820891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es-CO" sz="2400" dirty="0" smtClean="0"/>
              <a:t>No procede la retención para los pagos o abonos en cuenta realizados a las personas no sujetas.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es-CO" sz="2400" dirty="0"/>
          </a:p>
          <a:p>
            <a:pPr marL="342900" indent="-342900" algn="just">
              <a:buFont typeface="Arial" pitchFamily="34" charset="0"/>
              <a:buChar char="•"/>
            </a:pPr>
            <a:r>
              <a:rPr lang="es-CO" sz="2400" dirty="0" smtClean="0"/>
              <a:t>Autorretenedores por otros conceptos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es-CO" sz="2400" dirty="0"/>
          </a:p>
          <a:p>
            <a:pPr marL="342900" indent="-342900" algn="just">
              <a:buFont typeface="Arial" pitchFamily="34" charset="0"/>
              <a:buChar char="•"/>
            </a:pPr>
            <a:r>
              <a:rPr lang="es-CO" sz="2400" dirty="0" smtClean="0"/>
              <a:t>Autorretenedores por ingresos en divisas provenientes del exterior por exportaciones.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es-CO" sz="2400" dirty="0"/>
          </a:p>
          <a:p>
            <a:pPr marL="342900" indent="-342900" algn="just">
              <a:buFont typeface="Arial" pitchFamily="34" charset="0"/>
              <a:buChar char="•"/>
            </a:pPr>
            <a:r>
              <a:rPr lang="es-CO" sz="2400" dirty="0" smtClean="0"/>
              <a:t>La </a:t>
            </a:r>
            <a:r>
              <a:rPr lang="es-CO" sz="2400" dirty="0" err="1" smtClean="0"/>
              <a:t>autorretención</a:t>
            </a:r>
            <a:r>
              <a:rPr lang="es-CO" sz="2400" dirty="0" smtClean="0"/>
              <a:t> aplicará aún cuando el pago o abono en cuenta provenga de una persona natural que no tenga la calidad de agente de retención.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es-CO" sz="2400" dirty="0"/>
          </a:p>
          <a:p>
            <a:pPr marL="342900" indent="-342900" algn="just">
              <a:buFont typeface="Arial" pitchFamily="34" charset="0"/>
              <a:buChar char="•"/>
            </a:pPr>
            <a:r>
              <a:rPr lang="es-CO" sz="2400" dirty="0" smtClean="0"/>
              <a:t>Cumplimiento de obligaciones formales y sustanciales.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es-CO" sz="2400" dirty="0"/>
          </a:p>
        </p:txBody>
      </p:sp>
    </p:spTree>
    <p:extLst>
      <p:ext uri="{BB962C8B-B14F-4D97-AF65-F5344CB8AC3E}">
        <p14:creationId xmlns:p14="http://schemas.microsoft.com/office/powerpoint/2010/main" val="2045985417"/>
      </p:ext>
    </p:extLst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467544" y="870967"/>
            <a:ext cx="820891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es-CO" sz="2400" dirty="0"/>
              <a:t>Cuando el agente retenedor tenga más de cien (100) sucursales el plazo vencerá un mes </a:t>
            </a:r>
            <a:r>
              <a:rPr lang="es-CO" sz="2400" dirty="0" smtClean="0"/>
              <a:t>después </a:t>
            </a:r>
            <a:r>
              <a:rPr lang="es-CO" sz="2400" dirty="0"/>
              <a:t>del plazo </a:t>
            </a:r>
            <a:r>
              <a:rPr lang="es-CO" sz="2400" dirty="0" smtClean="0"/>
              <a:t>establecido.</a:t>
            </a:r>
            <a:endParaRPr lang="es-CO" sz="2400" dirty="0"/>
          </a:p>
          <a:p>
            <a:pPr marL="342900" indent="-342900" algn="just">
              <a:buFont typeface="Arial" pitchFamily="34" charset="0"/>
              <a:buChar char="•"/>
            </a:pPr>
            <a:endParaRPr lang="es-CO" sz="2400" dirty="0"/>
          </a:p>
          <a:p>
            <a:pPr marL="342900" indent="-342900" algn="just">
              <a:buFont typeface="Arial" pitchFamily="34" charset="0"/>
              <a:buChar char="•"/>
            </a:pPr>
            <a:r>
              <a:rPr lang="es-CO" sz="2400" dirty="0"/>
              <a:t>La exoneración </a:t>
            </a:r>
            <a:r>
              <a:rPr lang="es-CO" sz="2400" dirty="0" smtClean="0"/>
              <a:t>de aportes parafiscales correspondientes </a:t>
            </a:r>
            <a:r>
              <a:rPr lang="es-CO" sz="2400" dirty="0"/>
              <a:t>al SENA y al ICBF, por los  trabajadores que individualmente devenguen menos de  10 SMMLV comenzara a partir del 1 de mayo de 2013.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es-CO" sz="2400" dirty="0"/>
          </a:p>
          <a:p>
            <a:pPr marL="342900" indent="-342900" algn="just">
              <a:buFont typeface="Arial" pitchFamily="34" charset="0"/>
              <a:buChar char="•"/>
            </a:pPr>
            <a:r>
              <a:rPr lang="es-CO" sz="2400" dirty="0"/>
              <a:t>La exoneración de cotización al régimen contributivo de salud comenzará el  1 de enero de 2014.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es-CO" sz="2400" dirty="0"/>
          </a:p>
          <a:p>
            <a:pPr marL="342900" indent="-342900" algn="just">
              <a:buFont typeface="Arial" pitchFamily="34" charset="0"/>
              <a:buChar char="•"/>
            </a:pPr>
            <a:endParaRPr lang="es-CO" dirty="0"/>
          </a:p>
          <a:p>
            <a:pPr marL="342900" indent="-342900" algn="just">
              <a:buFont typeface="Arial" pitchFamily="34" charset="0"/>
              <a:buChar char="•"/>
            </a:pPr>
            <a:endParaRPr lang="es-CO" dirty="0"/>
          </a:p>
        </p:txBody>
      </p:sp>
      <p:pic>
        <p:nvPicPr>
          <p:cNvPr id="5" name="Imagen 1" descr="cid:image001.jpg@01CA946F.AE1CE39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4328" y="0"/>
            <a:ext cx="1489129" cy="428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07435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665414" y="2515543"/>
            <a:ext cx="571489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44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PROYECTO DE DECRETO</a:t>
            </a:r>
          </a:p>
        </p:txBody>
      </p:sp>
      <p:pic>
        <p:nvPicPr>
          <p:cNvPr id="5" name="Imagen 1" descr="cid:image001.jpg@01CA946F.AE1CE39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4328" y="0"/>
            <a:ext cx="1489129" cy="428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58165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496" y="116632"/>
            <a:ext cx="9036496" cy="65527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89490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467544" y="1446695"/>
            <a:ext cx="820891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es-CO" sz="2400" dirty="0" smtClean="0"/>
              <a:t>Contratos de mandato.</a:t>
            </a:r>
            <a:endParaRPr lang="es-CO" sz="2400" dirty="0"/>
          </a:p>
          <a:p>
            <a:pPr marL="342900" indent="-342900" algn="just">
              <a:buFont typeface="Arial" pitchFamily="34" charset="0"/>
              <a:buChar char="•"/>
            </a:pPr>
            <a:endParaRPr lang="es-CO" sz="2400" dirty="0"/>
          </a:p>
          <a:p>
            <a:pPr marL="342900" indent="-342900" algn="just">
              <a:buFont typeface="Arial" pitchFamily="34" charset="0"/>
              <a:buChar char="•"/>
            </a:pPr>
            <a:r>
              <a:rPr lang="es-CO" sz="2400" dirty="0" smtClean="0"/>
              <a:t>Bases de retención.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es-CO" sz="2400" dirty="0"/>
          </a:p>
          <a:p>
            <a:pPr marL="342900" indent="-342900" algn="just">
              <a:buFont typeface="Arial" pitchFamily="34" charset="0"/>
              <a:buChar char="•"/>
            </a:pPr>
            <a:r>
              <a:rPr lang="es-CO" sz="2400" dirty="0" smtClean="0"/>
              <a:t>Bases mínimas de retención.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es-CO" sz="2400" dirty="0"/>
          </a:p>
          <a:p>
            <a:pPr marL="342900" indent="-342900" algn="just">
              <a:buFont typeface="Arial" pitchFamily="34" charset="0"/>
              <a:buChar char="•"/>
            </a:pPr>
            <a:r>
              <a:rPr lang="es-CO" sz="2400" dirty="0" smtClean="0"/>
              <a:t>Plazo máximo de pago de las retenciones</a:t>
            </a:r>
            <a:endParaRPr lang="es-CO" dirty="0"/>
          </a:p>
        </p:txBody>
      </p:sp>
      <p:pic>
        <p:nvPicPr>
          <p:cNvPr id="7" name="Imagen 1" descr="cid:image001.jpg@01CA946F.AE1CE39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4328" y="0"/>
            <a:ext cx="1489129" cy="428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69357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116632"/>
            <a:ext cx="8856984" cy="66247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53256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536" y="1567632"/>
            <a:ext cx="8352928" cy="2437432"/>
          </a:xfrm>
        </p:spPr>
        <p:txBody>
          <a:bodyPr>
            <a:noAutofit/>
          </a:bodyPr>
          <a:lstStyle/>
          <a:p>
            <a:pPr algn="just">
              <a:defRPr/>
            </a:pPr>
            <a:r>
              <a:rPr lang="es-CO" sz="2800" dirty="0" smtClean="0">
                <a:solidFill>
                  <a:schemeClr val="tx1"/>
                </a:solidFill>
                <a:cs typeface="Arial" pitchFamily="34" charset="0"/>
              </a:rPr>
              <a:t>Créase</a:t>
            </a:r>
            <a:r>
              <a:rPr lang="es-CO" sz="2800" dirty="0">
                <a:solidFill>
                  <a:schemeClr val="tx1"/>
                </a:solidFill>
                <a:cs typeface="Arial" pitchFamily="34" charset="0"/>
              </a:rPr>
              <a:t>, a partir del 1° de enero de 2013, el impuesto sobre la renta para la equidad </a:t>
            </a:r>
            <a:r>
              <a:rPr lang="es-CO" sz="2800" dirty="0" smtClean="0">
                <a:solidFill>
                  <a:schemeClr val="tx1"/>
                </a:solidFill>
                <a:cs typeface="Arial" pitchFamily="34" charset="0"/>
              </a:rPr>
              <a:t>- CREE </a:t>
            </a:r>
            <a:r>
              <a:rPr lang="es-CO" sz="2800" dirty="0">
                <a:solidFill>
                  <a:schemeClr val="tx1"/>
                </a:solidFill>
                <a:cs typeface="Arial" pitchFamily="34" charset="0"/>
              </a:rPr>
              <a:t>como el </a:t>
            </a:r>
            <a:r>
              <a:rPr lang="es-CO" sz="2800" dirty="0" smtClean="0">
                <a:solidFill>
                  <a:schemeClr val="tx1"/>
                </a:solidFill>
                <a:cs typeface="Arial" pitchFamily="34" charset="0"/>
              </a:rPr>
              <a:t>aporte </a:t>
            </a:r>
            <a:r>
              <a:rPr lang="es-CO" sz="2800" dirty="0">
                <a:solidFill>
                  <a:schemeClr val="tx1"/>
                </a:solidFill>
                <a:cs typeface="Arial" pitchFamily="34" charset="0"/>
              </a:rPr>
              <a:t>en beneficio de los trabajadores, la generación de empleo, y la inversión social en los términos previstos en la presente Ley</a:t>
            </a:r>
            <a:r>
              <a:rPr lang="es-CO" sz="2800" dirty="0" smtClean="0">
                <a:solidFill>
                  <a:schemeClr val="tx1"/>
                </a:solidFill>
                <a:cs typeface="Arial" pitchFamily="34" charset="0"/>
              </a:rPr>
              <a:t>.</a:t>
            </a:r>
            <a:endParaRPr lang="es-ES" sz="2800" dirty="0" smtClean="0">
              <a:solidFill>
                <a:schemeClr val="tx1"/>
              </a:solidFill>
              <a:cs typeface="Arial" pitchFamily="34" charset="0"/>
            </a:endParaRPr>
          </a:p>
        </p:txBody>
      </p:sp>
      <p:pic>
        <p:nvPicPr>
          <p:cNvPr id="5" name="Imagen 1" descr="cid:image001.jpg@01CA946F.AE1CE39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4328" y="0"/>
            <a:ext cx="1489129" cy="428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6 Rectángulo"/>
          <p:cNvSpPr/>
          <p:nvPr/>
        </p:nvSpPr>
        <p:spPr>
          <a:xfrm>
            <a:off x="3395479" y="293747"/>
            <a:ext cx="193129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48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Objeto</a:t>
            </a:r>
            <a:endParaRPr lang="es-CO" sz="4800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16754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1943200" y="548680"/>
            <a:ext cx="7128792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2000" dirty="0">
                <a:cs typeface="Arial" pitchFamily="34" charset="0"/>
              </a:rPr>
              <a:t>Sociedades, otras personas jurídicas y otras entidades asimiladas a sociedades, que </a:t>
            </a:r>
            <a:r>
              <a:rPr lang="es-CO" sz="2000" dirty="0" smtClean="0">
                <a:cs typeface="Arial" pitchFamily="34" charset="0"/>
              </a:rPr>
              <a:t>sean contribuyentes </a:t>
            </a:r>
            <a:r>
              <a:rPr lang="es-CO" sz="2000" dirty="0">
                <a:cs typeface="Arial" pitchFamily="34" charset="0"/>
              </a:rPr>
              <a:t>declarantes del impuesto sobre la </a:t>
            </a:r>
            <a:r>
              <a:rPr lang="es-CO" sz="2000" dirty="0" smtClean="0">
                <a:cs typeface="Arial" pitchFamily="34" charset="0"/>
              </a:rPr>
              <a:t>renta.</a:t>
            </a:r>
          </a:p>
          <a:p>
            <a:endParaRPr lang="es-CO" sz="2000" dirty="0">
              <a:cs typeface="Arial" pitchFamily="34" charset="0"/>
            </a:endParaRPr>
          </a:p>
          <a:p>
            <a:r>
              <a:rPr lang="es-CO" sz="2000" dirty="0">
                <a:cs typeface="Arial" pitchFamily="34" charset="0"/>
              </a:rPr>
              <a:t>Sociedades y entidades extranjeras contribuyentes declarantes </a:t>
            </a:r>
            <a:r>
              <a:rPr lang="es-CO" sz="2000" dirty="0" smtClean="0">
                <a:cs typeface="Arial" pitchFamily="34" charset="0"/>
              </a:rPr>
              <a:t>del </a:t>
            </a:r>
            <a:r>
              <a:rPr lang="es-CO" sz="2000" dirty="0">
                <a:cs typeface="Arial" pitchFamily="34" charset="0"/>
              </a:rPr>
              <a:t>impuesto sobre la </a:t>
            </a:r>
            <a:r>
              <a:rPr lang="es-CO" sz="2000" dirty="0" smtClean="0">
                <a:cs typeface="Arial" pitchFamily="34" charset="0"/>
              </a:rPr>
              <a:t>renta por </a:t>
            </a:r>
            <a:r>
              <a:rPr lang="es-CO" sz="2000" dirty="0">
                <a:cs typeface="Arial" pitchFamily="34" charset="0"/>
              </a:rPr>
              <a:t>ingresos </a:t>
            </a:r>
            <a:r>
              <a:rPr lang="es-CO" sz="2000" dirty="0" smtClean="0">
                <a:cs typeface="Arial" pitchFamily="34" charset="0"/>
              </a:rPr>
              <a:t>de fuente nacional obtenidos </a:t>
            </a:r>
            <a:r>
              <a:rPr lang="es-CO" sz="2000" dirty="0">
                <a:cs typeface="Arial" pitchFamily="34" charset="0"/>
              </a:rPr>
              <a:t>a través de </a:t>
            </a:r>
            <a:r>
              <a:rPr lang="es-CO" sz="2000" dirty="0" smtClean="0">
                <a:cs typeface="Arial" pitchFamily="34" charset="0"/>
              </a:rPr>
              <a:t>sucursales y establecimientos permanentes. (Art 24 ET)</a:t>
            </a:r>
          </a:p>
          <a:p>
            <a:endParaRPr lang="es-CO" sz="2000" dirty="0">
              <a:cs typeface="Arial" pitchFamily="34" charset="0"/>
            </a:endParaRPr>
          </a:p>
          <a:p>
            <a:r>
              <a:rPr lang="es-CO" sz="2000" dirty="0">
                <a:cs typeface="Arial" pitchFamily="34" charset="0"/>
              </a:rPr>
              <a:t>Usuarios de zonas francas que hayan radicado solicitud ante el Comité de ZF después </a:t>
            </a:r>
            <a:r>
              <a:rPr lang="es-CO" sz="2000" dirty="0" smtClean="0">
                <a:cs typeface="Arial" pitchFamily="34" charset="0"/>
              </a:rPr>
              <a:t>de 31/12/2012.</a:t>
            </a:r>
            <a:endParaRPr lang="es-CO" sz="2000" dirty="0">
              <a:cs typeface="Arial" pitchFamily="34" charset="0"/>
            </a:endParaRPr>
          </a:p>
        </p:txBody>
      </p:sp>
      <p:grpSp>
        <p:nvGrpSpPr>
          <p:cNvPr id="18" name="17 Grupo"/>
          <p:cNvGrpSpPr/>
          <p:nvPr/>
        </p:nvGrpSpPr>
        <p:grpSpPr>
          <a:xfrm>
            <a:off x="1360712" y="1032704"/>
            <a:ext cx="582488" cy="2160240"/>
            <a:chOff x="1253208" y="1032704"/>
            <a:chExt cx="582488" cy="2160240"/>
          </a:xfrm>
        </p:grpSpPr>
        <p:cxnSp>
          <p:nvCxnSpPr>
            <p:cNvPr id="8" name="7 Conector recto de flecha"/>
            <p:cNvCxnSpPr/>
            <p:nvPr/>
          </p:nvCxnSpPr>
          <p:spPr>
            <a:xfrm>
              <a:off x="1259632" y="1032704"/>
              <a:ext cx="576064" cy="0"/>
            </a:xfrm>
            <a:prstGeom prst="straightConnector1">
              <a:avLst/>
            </a:prstGeom>
            <a:ln w="28575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9 Conector recto"/>
            <p:cNvCxnSpPr/>
            <p:nvPr/>
          </p:nvCxnSpPr>
          <p:spPr>
            <a:xfrm flipH="1">
              <a:off x="1253208" y="1032704"/>
              <a:ext cx="6424" cy="216024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12 Conector recto de flecha"/>
            <p:cNvCxnSpPr/>
            <p:nvPr/>
          </p:nvCxnSpPr>
          <p:spPr>
            <a:xfrm>
              <a:off x="1259632" y="2112824"/>
              <a:ext cx="576064" cy="0"/>
            </a:xfrm>
            <a:prstGeom prst="straightConnector1">
              <a:avLst/>
            </a:prstGeom>
            <a:ln w="28575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13 Conector recto de flecha"/>
            <p:cNvCxnSpPr/>
            <p:nvPr/>
          </p:nvCxnSpPr>
          <p:spPr>
            <a:xfrm>
              <a:off x="1259632" y="3192944"/>
              <a:ext cx="576064" cy="0"/>
            </a:xfrm>
            <a:prstGeom prst="straightConnector1">
              <a:avLst/>
            </a:prstGeom>
            <a:ln w="28575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15 CuadroTexto"/>
          <p:cNvSpPr txBox="1"/>
          <p:nvPr/>
        </p:nvSpPr>
        <p:spPr>
          <a:xfrm>
            <a:off x="107504" y="1795175"/>
            <a:ext cx="11521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SUJETO PASIVO</a:t>
            </a:r>
            <a:endParaRPr lang="es-CO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7" name="16 Conector recto de flecha"/>
          <p:cNvCxnSpPr/>
          <p:nvPr/>
        </p:nvCxnSpPr>
        <p:spPr>
          <a:xfrm>
            <a:off x="1857872" y="4984974"/>
            <a:ext cx="576064" cy="0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>
            <a:off x="288032" y="4661809"/>
            <a:ext cx="15476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HECHO GENERADOR </a:t>
            </a:r>
            <a:endParaRPr lang="es-CO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19 Rectángulo"/>
          <p:cNvSpPr/>
          <p:nvPr/>
        </p:nvSpPr>
        <p:spPr>
          <a:xfrm>
            <a:off x="2574032" y="4653136"/>
            <a:ext cx="64979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2000" dirty="0">
                <a:cs typeface="Arial" pitchFamily="34" charset="0"/>
              </a:rPr>
              <a:t>Obtención de ingresos que sean susceptibles de incrementar el </a:t>
            </a:r>
            <a:r>
              <a:rPr lang="es-CO" sz="2000" dirty="0" smtClean="0">
                <a:cs typeface="Arial" pitchFamily="34" charset="0"/>
              </a:rPr>
              <a:t>patrimonio en el año o periodo gravable.</a:t>
            </a:r>
            <a:endParaRPr lang="es-CO" sz="2000" dirty="0">
              <a:cs typeface="Arial" pitchFamily="34" charset="0"/>
            </a:endParaRPr>
          </a:p>
        </p:txBody>
      </p:sp>
      <p:pic>
        <p:nvPicPr>
          <p:cNvPr id="21" name="Imagen 1" descr="cid:image001.jpg@01CA946F.AE1CE39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4328" y="0"/>
            <a:ext cx="1489129" cy="428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37685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uadroTexto"/>
          <p:cNvSpPr txBox="1"/>
          <p:nvPr/>
        </p:nvSpPr>
        <p:spPr>
          <a:xfrm>
            <a:off x="107504" y="2996952"/>
            <a:ext cx="2160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CONTRIBUYENTES</a:t>
            </a:r>
            <a:endParaRPr lang="es-CO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2987825" y="1585823"/>
            <a:ext cx="5832647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dirty="0"/>
              <a:t>Entidades sin ánimo de </a:t>
            </a:r>
            <a:r>
              <a:rPr lang="es-CO" dirty="0" smtClean="0"/>
              <a:t>lucro</a:t>
            </a:r>
          </a:p>
          <a:p>
            <a:endParaRPr lang="es-CO" dirty="0"/>
          </a:p>
          <a:p>
            <a:endParaRPr lang="es-CO" dirty="0" smtClean="0"/>
          </a:p>
          <a:p>
            <a:endParaRPr lang="es-CO" dirty="0"/>
          </a:p>
          <a:p>
            <a:r>
              <a:rPr lang="es-CO" dirty="0"/>
              <a:t>Entidades extranjeras contribuyentes declarantes por ingresos obtenidos </a:t>
            </a:r>
            <a:r>
              <a:rPr lang="es-CO" dirty="0" smtClean="0"/>
              <a:t>sin sucursal y establecimiento permanente</a:t>
            </a:r>
            <a:endParaRPr lang="es-CO" dirty="0"/>
          </a:p>
          <a:p>
            <a:endParaRPr lang="es-CO" dirty="0"/>
          </a:p>
          <a:p>
            <a:r>
              <a:rPr lang="es-CO" dirty="0" smtClean="0"/>
              <a:t>Usuarios </a:t>
            </a:r>
            <a:r>
              <a:rPr lang="es-CO" dirty="0"/>
              <a:t>de Zonas Francas a 31/12/2012 o de Zonas Francas que hayan radicado </a:t>
            </a:r>
            <a:r>
              <a:rPr lang="es-CO" dirty="0" smtClean="0"/>
              <a:t>solicitud ante </a:t>
            </a:r>
            <a:r>
              <a:rPr lang="es-CO" dirty="0"/>
              <a:t>el Comité de ZF antes del </a:t>
            </a:r>
            <a:r>
              <a:rPr lang="es-CO" dirty="0" smtClean="0"/>
              <a:t>31/12/2012</a:t>
            </a:r>
          </a:p>
          <a:p>
            <a:endParaRPr lang="es-CO" dirty="0"/>
          </a:p>
          <a:p>
            <a:r>
              <a:rPr lang="es-CO" dirty="0" smtClean="0"/>
              <a:t>Personas Naturales</a:t>
            </a:r>
            <a:endParaRPr lang="es-CO" dirty="0"/>
          </a:p>
        </p:txBody>
      </p:sp>
      <p:pic>
        <p:nvPicPr>
          <p:cNvPr id="23" name="Imagen 1" descr="cid:image001.jpg@01CA946F.AE1CE39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4328" y="0"/>
            <a:ext cx="1489129" cy="428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9" name="8 Grupo"/>
          <p:cNvGrpSpPr/>
          <p:nvPr/>
        </p:nvGrpSpPr>
        <p:grpSpPr>
          <a:xfrm>
            <a:off x="2333328" y="1772816"/>
            <a:ext cx="582488" cy="3312368"/>
            <a:chOff x="2333328" y="1772816"/>
            <a:chExt cx="582488" cy="3312368"/>
          </a:xfrm>
        </p:grpSpPr>
        <p:cxnSp>
          <p:nvCxnSpPr>
            <p:cNvPr id="8" name="7 Conector recto de flecha"/>
            <p:cNvCxnSpPr/>
            <p:nvPr/>
          </p:nvCxnSpPr>
          <p:spPr>
            <a:xfrm>
              <a:off x="2339752" y="1772816"/>
              <a:ext cx="576064" cy="0"/>
            </a:xfrm>
            <a:prstGeom prst="straightConnector1">
              <a:avLst/>
            </a:prstGeom>
            <a:ln w="28575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9 Conector recto"/>
            <p:cNvCxnSpPr/>
            <p:nvPr/>
          </p:nvCxnSpPr>
          <p:spPr>
            <a:xfrm>
              <a:off x="2339752" y="1772816"/>
              <a:ext cx="0" cy="3312368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12 Conector recto de flecha"/>
            <p:cNvCxnSpPr/>
            <p:nvPr/>
          </p:nvCxnSpPr>
          <p:spPr>
            <a:xfrm>
              <a:off x="2339752" y="2852936"/>
              <a:ext cx="576064" cy="0"/>
            </a:xfrm>
            <a:prstGeom prst="straightConnector1">
              <a:avLst/>
            </a:prstGeom>
            <a:ln w="28575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13 Conector recto de flecha"/>
            <p:cNvCxnSpPr/>
            <p:nvPr/>
          </p:nvCxnSpPr>
          <p:spPr>
            <a:xfrm>
              <a:off x="2339752" y="3933056"/>
              <a:ext cx="576064" cy="0"/>
            </a:xfrm>
            <a:prstGeom prst="straightConnector1">
              <a:avLst/>
            </a:prstGeom>
            <a:ln w="28575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23 Conector recto de flecha"/>
            <p:cNvCxnSpPr/>
            <p:nvPr/>
          </p:nvCxnSpPr>
          <p:spPr>
            <a:xfrm>
              <a:off x="2333328" y="5085184"/>
              <a:ext cx="576064" cy="0"/>
            </a:xfrm>
            <a:prstGeom prst="straightConnector1">
              <a:avLst/>
            </a:prstGeom>
            <a:ln w="28575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017316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uadroTexto"/>
          <p:cNvSpPr txBox="1"/>
          <p:nvPr/>
        </p:nvSpPr>
        <p:spPr>
          <a:xfrm>
            <a:off x="1763688" y="260648"/>
            <a:ext cx="60486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s-CO" sz="4000" b="1" dirty="0">
                <a:solidFill>
                  <a:schemeClr val="tx2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B</a:t>
            </a:r>
            <a:r>
              <a:rPr lang="es-CO" sz="4000" b="1" dirty="0" smtClean="0">
                <a:solidFill>
                  <a:schemeClr val="tx2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ase gravable</a:t>
            </a:r>
            <a:endParaRPr lang="es-CO" sz="4000" b="1" dirty="0">
              <a:solidFill>
                <a:schemeClr val="tx2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23" name="Imagen 1" descr="cid:image001.jpg@01CA946F.AE1CE39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2320" y="27413"/>
            <a:ext cx="1561137" cy="449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Rectángulo"/>
          <p:cNvSpPr/>
          <p:nvPr/>
        </p:nvSpPr>
        <p:spPr>
          <a:xfrm>
            <a:off x="341784" y="1268760"/>
            <a:ext cx="3942184" cy="26776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s-CO" sz="2400" b="1" dirty="0"/>
              <a:t> </a:t>
            </a:r>
            <a:r>
              <a:rPr lang="es-CO" sz="2400" b="1" dirty="0" smtClean="0"/>
              <a:t>           INGRESOS NETOS</a:t>
            </a:r>
            <a:endParaRPr lang="es-CO" sz="2400" b="1" dirty="0"/>
          </a:p>
          <a:p>
            <a:r>
              <a:rPr lang="es-CO" sz="2400" b="1" dirty="0"/>
              <a:t>(-) </a:t>
            </a:r>
            <a:r>
              <a:rPr lang="es-CO" sz="2400" dirty="0"/>
              <a:t> </a:t>
            </a:r>
            <a:r>
              <a:rPr lang="es-CO" sz="2400" dirty="0" smtClean="0"/>
              <a:t>              Costos </a:t>
            </a:r>
            <a:endParaRPr lang="es-CO" sz="2400" dirty="0"/>
          </a:p>
          <a:p>
            <a:r>
              <a:rPr lang="es-CO" sz="2400" b="1" dirty="0"/>
              <a:t>(-)</a:t>
            </a:r>
            <a:r>
              <a:rPr lang="es-CO" sz="2400" dirty="0"/>
              <a:t> </a:t>
            </a:r>
            <a:r>
              <a:rPr lang="es-CO" sz="2400" dirty="0" smtClean="0"/>
              <a:t>           Deducciones</a:t>
            </a:r>
            <a:endParaRPr lang="es-CO" sz="2400" dirty="0"/>
          </a:p>
          <a:p>
            <a:r>
              <a:rPr lang="es-CO" sz="2400" b="1" dirty="0" smtClean="0"/>
              <a:t> = </a:t>
            </a:r>
            <a:r>
              <a:rPr lang="es-CO" sz="2400" dirty="0" smtClean="0"/>
              <a:t>	</a:t>
            </a:r>
            <a:r>
              <a:rPr lang="es-CO" sz="2400" b="1" dirty="0" smtClean="0"/>
              <a:t>      Subtotal</a:t>
            </a:r>
            <a:r>
              <a:rPr lang="es-CO" sz="2400" dirty="0" smtClean="0"/>
              <a:t> </a:t>
            </a:r>
            <a:endParaRPr lang="es-CO" sz="2400" dirty="0"/>
          </a:p>
          <a:p>
            <a:r>
              <a:rPr lang="es-CO" sz="2400" b="1" dirty="0" smtClean="0"/>
              <a:t>(-) </a:t>
            </a:r>
            <a:r>
              <a:rPr lang="es-CO" sz="2400" dirty="0"/>
              <a:t> </a:t>
            </a:r>
            <a:r>
              <a:rPr lang="es-CO" sz="2400" dirty="0" smtClean="0"/>
              <a:t>   Ganancias </a:t>
            </a:r>
            <a:r>
              <a:rPr lang="es-CO" sz="2400" dirty="0"/>
              <a:t>ocasionales </a:t>
            </a:r>
          </a:p>
          <a:p>
            <a:r>
              <a:rPr lang="es-CO" sz="2400" b="1" dirty="0"/>
              <a:t>(-)</a:t>
            </a:r>
            <a:r>
              <a:rPr lang="es-CO" sz="2400" dirty="0"/>
              <a:t> </a:t>
            </a:r>
            <a:r>
              <a:rPr lang="es-CO" sz="2400" dirty="0" smtClean="0"/>
              <a:t>         Rentas exentas</a:t>
            </a:r>
            <a:endParaRPr lang="es-CO" sz="2400" dirty="0"/>
          </a:p>
          <a:p>
            <a:r>
              <a:rPr lang="es-CO" sz="2400" b="1" dirty="0" smtClean="0"/>
              <a:t> =          BASE </a:t>
            </a:r>
            <a:r>
              <a:rPr lang="es-CO" sz="2400" b="1" dirty="0"/>
              <a:t>GRAVABLE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4355976" y="4077072"/>
            <a:ext cx="4698278" cy="267765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s-CO" sz="2400" b="1" u="sng" dirty="0"/>
              <a:t>Base gravable </a:t>
            </a:r>
            <a:r>
              <a:rPr lang="es-CO" sz="2400" b="1" u="sng" dirty="0" smtClean="0"/>
              <a:t>mínima</a:t>
            </a:r>
          </a:p>
          <a:p>
            <a:endParaRPr lang="es-CO" sz="2400" dirty="0"/>
          </a:p>
          <a:p>
            <a:pPr algn="ctr"/>
            <a:r>
              <a:rPr lang="es-CO" sz="2400" dirty="0" smtClean="0"/>
              <a:t>3</a:t>
            </a:r>
            <a:r>
              <a:rPr lang="es-CO" sz="2400" dirty="0"/>
              <a:t>% del patrimonio líquido a </a:t>
            </a:r>
            <a:r>
              <a:rPr lang="es-CO" sz="2400" dirty="0" smtClean="0"/>
              <a:t>31 Dic del </a:t>
            </a:r>
            <a:r>
              <a:rPr lang="es-CO" sz="2400" dirty="0"/>
              <a:t>año anterior </a:t>
            </a:r>
            <a:endParaRPr lang="es-CO" sz="2400" dirty="0" smtClean="0"/>
          </a:p>
          <a:p>
            <a:endParaRPr lang="es-CO" sz="2400" dirty="0" smtClean="0"/>
          </a:p>
          <a:p>
            <a:pPr algn="ctr"/>
            <a:r>
              <a:rPr lang="es-CO" sz="2400" dirty="0" smtClean="0"/>
              <a:t>(patrimonio base </a:t>
            </a:r>
            <a:r>
              <a:rPr lang="es-CO" sz="2400" dirty="0"/>
              <a:t>de renta </a:t>
            </a:r>
            <a:r>
              <a:rPr lang="es-CO" sz="2400" dirty="0" smtClean="0"/>
              <a:t>presuntiva</a:t>
            </a:r>
            <a:r>
              <a:rPr lang="es-CO" sz="2400" dirty="0"/>
              <a:t>)</a:t>
            </a:r>
          </a:p>
        </p:txBody>
      </p:sp>
      <p:pic>
        <p:nvPicPr>
          <p:cNvPr id="1028" name="Picture 4" descr="http://4.bp.blogspot.com/_V7mJsA6Q5jg/TRuZKOYqi0I/AAAAAAAABJ4/RlhtfwvAWLc/s1600/interrogacion.jp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9" y="1320557"/>
            <a:ext cx="2952328" cy="2573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1979712" y="4379620"/>
            <a:ext cx="11521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9600" b="1" i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ó</a:t>
            </a:r>
            <a:endParaRPr lang="es-CO" sz="9600" b="1" i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2285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91269"/>
            <a:ext cx="8229600" cy="4525963"/>
          </a:xfrm>
        </p:spPr>
        <p:txBody>
          <a:bodyPr>
            <a:normAutofit/>
          </a:bodyPr>
          <a:lstStyle/>
          <a:p>
            <a:r>
              <a:rPr lang="es-CO" dirty="0" smtClean="0"/>
              <a:t>Deducciones que no aplican en el CREE</a:t>
            </a:r>
          </a:p>
          <a:p>
            <a:pPr lvl="2"/>
            <a:r>
              <a:rPr lang="es-CO" dirty="0" smtClean="0"/>
              <a:t>Artículo 107 y 108?</a:t>
            </a:r>
          </a:p>
          <a:p>
            <a:pPr lvl="2"/>
            <a:r>
              <a:rPr lang="es-CO" dirty="0" smtClean="0"/>
              <a:t>Donaciones.</a:t>
            </a:r>
          </a:p>
          <a:p>
            <a:pPr lvl="2"/>
            <a:r>
              <a:rPr lang="es-CO" dirty="0" smtClean="0"/>
              <a:t>Deducción por inversiones en nuevas plantaciones, riegos, pozos y silos.</a:t>
            </a:r>
          </a:p>
          <a:p>
            <a:pPr lvl="2"/>
            <a:r>
              <a:rPr lang="es-CO" dirty="0" smtClean="0"/>
              <a:t>Deducción por amortización en el sector agropecuario.</a:t>
            </a:r>
          </a:p>
          <a:p>
            <a:pPr lvl="2"/>
            <a:r>
              <a:rPr lang="es-CO" dirty="0" smtClean="0"/>
              <a:t>Deducción por inversiones en investigación y desarrollo científico y tecnológico.</a:t>
            </a:r>
          </a:p>
          <a:p>
            <a:pPr lvl="2"/>
            <a:r>
              <a:rPr lang="es-CO" dirty="0" smtClean="0"/>
              <a:t>Deducción por inversiones en control y mejoramiento del medio ambiente.</a:t>
            </a:r>
          </a:p>
          <a:p>
            <a:pPr lvl="2"/>
            <a:endParaRPr lang="es-CO" dirty="0" smtClean="0"/>
          </a:p>
          <a:p>
            <a:pPr lvl="1"/>
            <a:endParaRPr lang="es-CO" dirty="0"/>
          </a:p>
        </p:txBody>
      </p:sp>
      <p:pic>
        <p:nvPicPr>
          <p:cNvPr id="4" name="Imagen 1" descr="cid:image001.jpg@01CA946F.AE1CE39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2320" y="27413"/>
            <a:ext cx="1561137" cy="449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55495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908720"/>
            <a:ext cx="8435280" cy="532859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CO" sz="2800" i="1" dirty="0" smtClean="0"/>
              <a:t>“La </a:t>
            </a:r>
            <a:r>
              <a:rPr lang="es-CO" sz="2800" i="1" dirty="0"/>
              <a:t>base gravable del Impuesto </a:t>
            </a:r>
            <a:r>
              <a:rPr lang="es-CO" sz="2800" i="1" dirty="0" smtClean="0"/>
              <a:t>(……), </a:t>
            </a:r>
            <a:r>
              <a:rPr lang="es-CO" sz="2800" i="1" dirty="0"/>
              <a:t>se establecerá restando de los ingresos brutos susceptibles de incrementar el patrimonio realizados en el año gravable, las devoluciones rebajas y descuentos y de lo así obtenido se restarán </a:t>
            </a:r>
            <a:r>
              <a:rPr lang="es-CO" sz="2800" i="1" dirty="0" smtClean="0"/>
              <a:t>(….) los </a:t>
            </a:r>
            <a:r>
              <a:rPr lang="es-CO" sz="2800" i="1" dirty="0"/>
              <a:t>ingresos no constitutivos de renta </a:t>
            </a:r>
            <a:r>
              <a:rPr lang="es-CO" sz="2800" i="1" dirty="0" smtClean="0"/>
              <a:t>(……) del ET. </a:t>
            </a:r>
            <a:r>
              <a:rPr lang="es-CO" sz="2800" i="1" dirty="0"/>
              <a:t>De los ingresos netos así obtenidos, </a:t>
            </a:r>
            <a:r>
              <a:rPr lang="es-CO" sz="2800" i="1" u="sng" dirty="0"/>
              <a:t>se restarán el total de los costos susceptibles de disminuir el impuesto sobre la renta de que trata el Libro I del Estatuto Tributario y de conformidad con lo establecido en los artículos 107 y 108 del Estatuto Tributario</a:t>
            </a:r>
            <a:r>
              <a:rPr lang="es-CO" sz="2800" i="1" dirty="0"/>
              <a:t>, las deducciones de que tratan los artículos </a:t>
            </a:r>
            <a:r>
              <a:rPr lang="es-CO" sz="2800" i="1" dirty="0" smtClean="0"/>
              <a:t>(……) del </a:t>
            </a:r>
            <a:r>
              <a:rPr lang="es-CO" sz="2800" i="1" dirty="0"/>
              <a:t>mismo Estatuto y bajo las mismas </a:t>
            </a:r>
            <a:r>
              <a:rPr lang="es-CO" sz="2800" i="1" dirty="0" smtClean="0"/>
              <a:t>condiciones (…..)”</a:t>
            </a:r>
            <a:endParaRPr lang="es-CO" sz="2800" i="1" dirty="0"/>
          </a:p>
        </p:txBody>
      </p:sp>
      <p:pic>
        <p:nvPicPr>
          <p:cNvPr id="5" name="Imagen 1" descr="cid:image001.jpg@01CA946F.AE1CE39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2320" y="27413"/>
            <a:ext cx="1561137" cy="449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95597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832</TotalTime>
  <Words>918</Words>
  <Application>Microsoft Office PowerPoint</Application>
  <PresentationFormat>Presentación en pantalla (4:3)</PresentationFormat>
  <Paragraphs>112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1" baseType="lpstr">
      <vt:lpstr>Tema de Office</vt:lpstr>
      <vt:lpstr>IMPUESTO SOBRE LA RENTA PARA LA EQUIDAD CREE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RETENCION EN LA FUENTE CREE  DECRETO 862 DE 2013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IMPUESTO SOBRE LA RENTA PARA LA EQUIDAD CREE</dc:title>
  <dc:creator>CARLOS JAIR ACOSTA PLAZAS</dc:creator>
  <cp:lastModifiedBy>Hebego</cp:lastModifiedBy>
  <cp:revision>58</cp:revision>
  <dcterms:created xsi:type="dcterms:W3CDTF">2013-04-26T19:00:31Z</dcterms:created>
  <dcterms:modified xsi:type="dcterms:W3CDTF">2013-06-12T18:49:27Z</dcterms:modified>
</cp:coreProperties>
</file>