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26" r:id="rId3"/>
    <p:sldId id="375" r:id="rId4"/>
    <p:sldId id="401" r:id="rId5"/>
    <p:sldId id="325" r:id="rId6"/>
    <p:sldId id="377" r:id="rId7"/>
    <p:sldId id="379" r:id="rId8"/>
    <p:sldId id="359" r:id="rId9"/>
    <p:sldId id="360" r:id="rId10"/>
    <p:sldId id="361" r:id="rId11"/>
    <p:sldId id="363" r:id="rId12"/>
    <p:sldId id="364" r:id="rId13"/>
    <p:sldId id="365" r:id="rId14"/>
    <p:sldId id="372" r:id="rId15"/>
    <p:sldId id="380" r:id="rId16"/>
    <p:sldId id="366" r:id="rId17"/>
    <p:sldId id="373" r:id="rId18"/>
    <p:sldId id="402" r:id="rId19"/>
    <p:sldId id="368" r:id="rId20"/>
    <p:sldId id="381" r:id="rId21"/>
    <p:sldId id="382" r:id="rId22"/>
    <p:sldId id="398" r:id="rId23"/>
    <p:sldId id="403" r:id="rId24"/>
    <p:sldId id="399" r:id="rId25"/>
    <p:sldId id="404" r:id="rId26"/>
    <p:sldId id="397" r:id="rId27"/>
    <p:sldId id="333" r:id="rId28"/>
    <p:sldId id="337" r:id="rId29"/>
    <p:sldId id="339" r:id="rId30"/>
    <p:sldId id="340" r:id="rId31"/>
    <p:sldId id="341" r:id="rId32"/>
    <p:sldId id="343" r:id="rId33"/>
    <p:sldId id="345" r:id="rId34"/>
    <p:sldId id="346" r:id="rId35"/>
    <p:sldId id="405" r:id="rId36"/>
    <p:sldId id="406" r:id="rId37"/>
    <p:sldId id="407" r:id="rId38"/>
    <p:sldId id="408" r:id="rId3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4" autoAdjust="0"/>
    <p:restoredTop sz="94660"/>
  </p:normalViewPr>
  <p:slideViewPr>
    <p:cSldViewPr>
      <p:cViewPr varScale="1">
        <p:scale>
          <a:sx n="83" d="100"/>
          <a:sy n="83" d="100"/>
        </p:scale>
        <p:origin x="142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5125" y="323850"/>
            <a:ext cx="95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fld id="{D3942F13-E80B-45D7-BB74-ED7C896E06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1125538" y="8532813"/>
            <a:ext cx="4608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" sz="800" b="1" dirty="0">
                <a:solidFill>
                  <a:srgbClr val="3333FF"/>
                </a:solidFill>
                <a:latin typeface="Times New Roman" pitchFamily="18" charset="0"/>
              </a:rPr>
              <a:t>Facultad de Ciencias Económicas y Administrativas –- Programa de Educación Continua </a:t>
            </a:r>
          </a:p>
          <a:p>
            <a:pPr algn="ctr" eaLnBrk="1" hangingPunct="1">
              <a:defRPr/>
            </a:pPr>
            <a:r>
              <a:rPr lang="es-CO" sz="800" dirty="0">
                <a:solidFill>
                  <a:srgbClr val="3333FF"/>
                </a:solidFill>
                <a:latin typeface="Times New Roman" pitchFamily="18" charset="0"/>
              </a:rPr>
              <a:t>Derechos Reservados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®</a:t>
            </a:r>
            <a:endParaRPr lang="es-E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60" name="Picture 8" descr="PUJ horizontal neg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" y="250825"/>
            <a:ext cx="15843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11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A796D29-0EA8-46DB-A026-6A6FCB233807}" type="datetimeFigureOut">
              <a:rPr lang="es-CO"/>
              <a:pPr>
                <a:defRPr/>
              </a:pPr>
              <a:t>1/05/2016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1347AB6-148D-4DBD-BDA8-AE6A7C82C545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8404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347AB6-148D-4DBD-BDA8-AE6A7C82C545}" type="slidenum">
              <a:rPr lang="es-CO" smtClean="0"/>
              <a:pPr>
                <a:defRPr/>
              </a:pPr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6002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508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733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314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714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0657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784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87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637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015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657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83400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oleObject" Target="../embeddings/oleObject3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.bin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0"/>
          <p:cNvSpPr txBox="1">
            <a:spLocks noChangeArrowheads="1"/>
          </p:cNvSpPr>
          <p:nvPr userDrawn="1"/>
        </p:nvSpPr>
        <p:spPr bwMode="auto">
          <a:xfrm>
            <a:off x="0" y="6567488"/>
            <a:ext cx="914400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" sz="1050" i="1" dirty="0">
                <a:solidFill>
                  <a:schemeClr val="accent2"/>
                </a:solidFill>
              </a:rPr>
              <a:t>Impuesto</a:t>
            </a:r>
            <a:r>
              <a:rPr lang="es-ES" sz="1050" i="1" baseline="0" dirty="0">
                <a:solidFill>
                  <a:schemeClr val="accent2"/>
                </a:solidFill>
              </a:rPr>
              <a:t> a las Ganancias </a:t>
            </a:r>
            <a:r>
              <a:rPr lang="es-ES" sz="1050" i="1" dirty="0">
                <a:solidFill>
                  <a:schemeClr val="accent2"/>
                </a:solidFill>
              </a:rPr>
              <a:t>/  Carlos Jair Acosta</a:t>
            </a:r>
          </a:p>
        </p:txBody>
      </p:sp>
      <p:graphicFrame>
        <p:nvGraphicFramePr>
          <p:cNvPr id="1027" name="Object 11"/>
          <p:cNvGraphicFramePr>
            <a:graphicFrameLocks noChangeAspect="1"/>
          </p:cNvGraphicFramePr>
          <p:nvPr userDrawn="1"/>
        </p:nvGraphicFramePr>
        <p:xfrm>
          <a:off x="3203575" y="777875"/>
          <a:ext cx="5243513" cy="4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" name="CorelDRAW" r:id="rId14" imgW="6193080" imgH="57240" progId="CorelDRAW.Graphic.12">
                  <p:embed/>
                </p:oleObj>
              </mc:Choice>
              <mc:Fallback>
                <p:oleObj name="CorelDRAW" r:id="rId14" imgW="6193080" imgH="57240" progId="CorelDRAW.Graphic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777875"/>
                        <a:ext cx="5243513" cy="4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2"/>
          <p:cNvGraphicFramePr>
            <a:graphicFrameLocks noChangeAspect="1"/>
          </p:cNvGraphicFramePr>
          <p:nvPr userDrawn="1"/>
        </p:nvGraphicFramePr>
        <p:xfrm>
          <a:off x="4643438" y="850900"/>
          <a:ext cx="3789362" cy="5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3" name="CorelDRAW" r:id="rId16" imgW="4477512" imgH="67056" progId="CorelDRAW.Graphic.12">
                  <p:embed/>
                </p:oleObj>
              </mc:Choice>
              <mc:Fallback>
                <p:oleObj name="CorelDRAW" r:id="rId16" imgW="4477512" imgH="67056" progId="CorelDRAW.Graphic.12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850900"/>
                        <a:ext cx="3789362" cy="5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3"/>
          <p:cNvGraphicFramePr>
            <a:graphicFrameLocks noChangeAspect="1"/>
          </p:cNvGraphicFramePr>
          <p:nvPr userDrawn="1"/>
        </p:nvGraphicFramePr>
        <p:xfrm>
          <a:off x="250825" y="6454775"/>
          <a:ext cx="8424863" cy="6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" name="CorelDRAW" r:id="rId18" imgW="8150400" imgH="67680" progId="CorelDRAW.Graphic.12">
                  <p:embed/>
                </p:oleObj>
              </mc:Choice>
              <mc:Fallback>
                <p:oleObj name="CorelDRAW" r:id="rId18" imgW="8150400" imgH="67680" progId="CorelDRAW.Graphic.12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6454775"/>
                        <a:ext cx="8424863" cy="6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15"/>
          <p:cNvPicPr>
            <a:picLocks noChangeAspect="1" noChangeArrowheads="1"/>
          </p:cNvPicPr>
          <p:nvPr userDrawn="1"/>
        </p:nvPicPr>
        <p:blipFill>
          <a:blip r:embed="rId20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525" y="1889125"/>
            <a:ext cx="30575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915021" y="2636912"/>
            <a:ext cx="8121475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 eaLnBrk="1" hangingPunct="1">
              <a:lnSpc>
                <a:spcPct val="80000"/>
              </a:lnSpc>
            </a:pPr>
            <a:r>
              <a:rPr lang="es-CO" sz="2400" b="1" kern="0" dirty="0">
                <a:latin typeface="Calibri" pitchFamily="34" charset="0"/>
              </a:rPr>
              <a:t>CARLOS JAIR ACOSTA PLAZAS</a:t>
            </a:r>
          </a:p>
          <a:p>
            <a:pPr algn="l" eaLnBrk="1" hangingPunct="1">
              <a:lnSpc>
                <a:spcPct val="80000"/>
              </a:lnSpc>
            </a:pPr>
            <a:endParaRPr lang="es-CO" sz="2400" kern="0" dirty="0">
              <a:latin typeface="Calibri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es-CO" sz="2400" kern="0" dirty="0">
                <a:latin typeface="Calibri" pitchFamily="34" charset="0"/>
              </a:rPr>
              <a:t>Contador Público y Especialista en Gerencia Financiera</a:t>
            </a:r>
          </a:p>
          <a:p>
            <a:pPr algn="l" eaLnBrk="1" hangingPunct="1">
              <a:lnSpc>
                <a:spcPct val="80000"/>
              </a:lnSpc>
            </a:pPr>
            <a:r>
              <a:rPr lang="es-CO" sz="2400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Pontificia Universidad Javeriana</a:t>
            </a:r>
          </a:p>
          <a:p>
            <a:pPr algn="l" eaLnBrk="1" hangingPunct="1">
              <a:lnSpc>
                <a:spcPct val="80000"/>
              </a:lnSpc>
            </a:pPr>
            <a:endParaRPr lang="es-CO" sz="2400" i="1" kern="0" dirty="0">
              <a:latin typeface="Calibri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es-CO" sz="2400" i="1" kern="0" dirty="0">
                <a:latin typeface="Calibri" pitchFamily="34" charset="0"/>
              </a:rPr>
              <a:t>Especialista en Tributación</a:t>
            </a:r>
          </a:p>
          <a:p>
            <a:pPr algn="l" eaLnBrk="1" hangingPunct="1">
              <a:lnSpc>
                <a:spcPct val="80000"/>
              </a:lnSpc>
            </a:pPr>
            <a:r>
              <a:rPr lang="es-CO" sz="2400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Universidad de los Andes</a:t>
            </a:r>
          </a:p>
          <a:p>
            <a:pPr algn="l" eaLnBrk="1" hangingPunct="1">
              <a:lnSpc>
                <a:spcPct val="80000"/>
              </a:lnSpc>
            </a:pPr>
            <a:endParaRPr lang="es-CO" sz="24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es-CO" sz="2400" i="1" kern="0" dirty="0">
                <a:latin typeface="Calibri" pitchFamily="34" charset="0"/>
              </a:rPr>
              <a:t>Candidato a Magister en Derecho con Énfasis en Tributación</a:t>
            </a:r>
          </a:p>
          <a:p>
            <a:pPr algn="l" eaLnBrk="1" hangingPunct="1">
              <a:lnSpc>
                <a:spcPct val="80000"/>
              </a:lnSpc>
            </a:pPr>
            <a:r>
              <a:rPr lang="es-CO" sz="2400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Universidad Externado de Colombia</a:t>
            </a:r>
          </a:p>
          <a:p>
            <a:pPr algn="l" eaLnBrk="1" hangingPunct="1">
              <a:lnSpc>
                <a:spcPct val="80000"/>
              </a:lnSpc>
            </a:pPr>
            <a:endParaRPr lang="es-CO" sz="2400" kern="0" dirty="0">
              <a:latin typeface="Calibri" pitchFamily="34" charset="0"/>
              <a:hlinkClick r:id=""/>
            </a:endParaRPr>
          </a:p>
          <a:p>
            <a:pPr algn="l" eaLnBrk="1" hangingPunct="1">
              <a:lnSpc>
                <a:spcPct val="80000"/>
              </a:lnSpc>
            </a:pPr>
            <a:endParaRPr lang="es-ES" sz="2400" kern="0" dirty="0">
              <a:latin typeface="Calibri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915021" y="1159694"/>
            <a:ext cx="7488831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s-ES" sz="2800" b="1" i="1" u="sng" dirty="0">
                <a:latin typeface="Calibri" pitchFamily="34" charset="0"/>
              </a:rPr>
              <a:t>PRINCIPALES ASPECTOS DEL IMPUESTO DIFERIDO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98438"/>
            <a:ext cx="188595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r>
              <a:rPr lang="es-CO" sz="2000" b="1" dirty="0"/>
              <a:t>Método del Diferido</a:t>
            </a:r>
          </a:p>
          <a:p>
            <a:pPr marL="354013" indent="0" algn="just">
              <a:buNone/>
            </a:pPr>
            <a:r>
              <a:rPr lang="es-CO" sz="2000" dirty="0"/>
              <a:t>Compara las diferencias reflejadas en los ingresos y gastos que se registran en un período pero que fiscalmente son aplicados en otro y viceversa, y que pueden generar un mayor o menor impuesto de renta en el año corriente. </a:t>
            </a:r>
          </a:p>
          <a:p>
            <a:pPr marL="354013" indent="0" algn="just">
              <a:buNone/>
            </a:pPr>
            <a:endParaRPr lang="es-CO" sz="2000" dirty="0"/>
          </a:p>
          <a:p>
            <a:r>
              <a:rPr lang="es-CO" sz="2000" b="1" u="sng" dirty="0"/>
              <a:t>Método del Pasivo</a:t>
            </a:r>
          </a:p>
          <a:p>
            <a:pPr marL="354013" indent="0" algn="just">
              <a:buNone/>
            </a:pPr>
            <a:r>
              <a:rPr lang="es-CO" sz="2000" dirty="0"/>
              <a:t>Compara la base contable y fiscal a partir de los activos y pasivos para determinar las partidas que tendrán incidencia fiscal en períodos diferentes incorporado en la NIC 12 para normas internacionales de contabilidad.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187624" y="260648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s-CO" sz="2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MÉTODOS PARA EL CÁLCULO DEL IMPUESTO DIFERIDO </a:t>
            </a:r>
          </a:p>
        </p:txBody>
      </p:sp>
    </p:spTree>
    <p:extLst>
      <p:ext uri="{BB962C8B-B14F-4D97-AF65-F5344CB8AC3E}">
        <p14:creationId xmlns:p14="http://schemas.microsoft.com/office/powerpoint/2010/main" val="89212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1340768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/>
              <a:t>La diferencias entre la base contable y fiscal surgen por la autonomía de la ley en materia tributaria vs la autonomía calificadora del regulador en materia contable, de manera general las principales diferencias surgen de: 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es-CO" dirty="0"/>
          </a:p>
          <a:p>
            <a:pPr marL="354013" lvl="1" indent="-354013" algn="just">
              <a:buFont typeface="Arial" pitchFamily="34" charset="0"/>
              <a:buChar char="◦"/>
            </a:pPr>
            <a:r>
              <a:rPr lang="es-CO" dirty="0"/>
              <a:t>Ingresos declarados que no se registran en la contabilidad como es el caso de los intereses presuntivos.</a:t>
            </a:r>
          </a:p>
          <a:p>
            <a:pPr marL="354013" lvl="1" indent="-354013" algn="just">
              <a:buFont typeface="Arial" pitchFamily="34" charset="0"/>
              <a:buChar char="◦"/>
            </a:pPr>
            <a:endParaRPr lang="es-CO" dirty="0"/>
          </a:p>
          <a:p>
            <a:pPr marL="354013" lvl="1" indent="-354013" algn="just">
              <a:buFont typeface="Arial" pitchFamily="34" charset="0"/>
              <a:buChar char="◦"/>
            </a:pPr>
            <a:r>
              <a:rPr lang="es-CO" dirty="0"/>
              <a:t>Ingresos que se registran en la contabilidad en un ejercicio pero que son declarados en otro.</a:t>
            </a:r>
          </a:p>
          <a:p>
            <a:pPr marL="354013" lvl="1" indent="-354013" algn="just">
              <a:buFont typeface="Arial" pitchFamily="34" charset="0"/>
              <a:buChar char="◦"/>
            </a:pPr>
            <a:endParaRPr lang="es-CO" dirty="0"/>
          </a:p>
          <a:p>
            <a:pPr marL="354013" lvl="1" indent="-354013" algn="just">
              <a:buFont typeface="Arial" pitchFamily="34" charset="0"/>
              <a:buChar char="◦"/>
            </a:pPr>
            <a:r>
              <a:rPr lang="es-CO" dirty="0"/>
              <a:t>Ingresos contables que no se gravan o se exoneran para efectos fiscales.</a:t>
            </a:r>
          </a:p>
          <a:p>
            <a:pPr marL="354013" lvl="1" indent="-354013" algn="just">
              <a:buFont typeface="Arial" pitchFamily="34" charset="0"/>
              <a:buChar char="◦"/>
            </a:pPr>
            <a:endParaRPr lang="es-CO" dirty="0"/>
          </a:p>
          <a:p>
            <a:pPr marL="354013" lvl="1" indent="-354013" algn="just">
              <a:buFont typeface="Arial" pitchFamily="34" charset="0"/>
              <a:buChar char="◦"/>
            </a:pPr>
            <a:r>
              <a:rPr lang="es-CO" dirty="0"/>
              <a:t>Gastos deducibles fiscalmente pero que no tienen incidencia contable.</a:t>
            </a:r>
          </a:p>
          <a:p>
            <a:pPr marL="354013" lvl="1" indent="-354013" algn="just">
              <a:buFont typeface="Arial" pitchFamily="34" charset="0"/>
              <a:buChar char="◦"/>
            </a:pPr>
            <a:endParaRPr lang="es-CO" dirty="0"/>
          </a:p>
          <a:p>
            <a:pPr marL="354013" lvl="1" indent="-354013" algn="just">
              <a:buFont typeface="Arial" pitchFamily="34" charset="0"/>
              <a:buChar char="◦"/>
            </a:pPr>
            <a:r>
              <a:rPr lang="es-CO" dirty="0"/>
              <a:t>Gastos contabilizados que no se aceptan como deducción fiscal.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67544" y="44624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s-CO" sz="2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PRINCIPALES DIFERENCIAS ENTRE LA RENTA LÍQUIDA Y LA UTILIDAD COMERCIAL </a:t>
            </a:r>
          </a:p>
        </p:txBody>
      </p:sp>
    </p:spTree>
    <p:extLst>
      <p:ext uri="{BB962C8B-B14F-4D97-AF65-F5344CB8AC3E}">
        <p14:creationId xmlns:p14="http://schemas.microsoft.com/office/powerpoint/2010/main" val="4107566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5576" y="56818"/>
            <a:ext cx="7884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s-CO" sz="2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CLASIFICACIÓN DE LAS DIFERENCIAS ENTRE LA UTILIDAD COMERCIAL Y LA RENTA LÍQUIDA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187624" y="1619508"/>
            <a:ext cx="3005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/>
              <a:t>Diferencias Permanentes </a:t>
            </a:r>
            <a:endParaRPr lang="es-CO" dirty="0"/>
          </a:p>
        </p:txBody>
      </p:sp>
      <p:sp>
        <p:nvSpPr>
          <p:cNvPr id="6" name="5 Rectángulo"/>
          <p:cNvSpPr/>
          <p:nvPr/>
        </p:nvSpPr>
        <p:spPr>
          <a:xfrm>
            <a:off x="5312449" y="1619508"/>
            <a:ext cx="2834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/>
              <a:t>Diferencias Temporales </a:t>
            </a:r>
            <a:endParaRPr lang="es-CO" dirty="0"/>
          </a:p>
        </p:txBody>
      </p:sp>
      <p:sp>
        <p:nvSpPr>
          <p:cNvPr id="7" name="6 Rectángulo"/>
          <p:cNvSpPr/>
          <p:nvPr/>
        </p:nvSpPr>
        <p:spPr>
          <a:xfrm>
            <a:off x="827584" y="2992884"/>
            <a:ext cx="36003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CO" dirty="0"/>
              <a:t>Su efecto no se compensa o recupera en ejercicios fiscales siguientes</a:t>
            </a:r>
          </a:p>
          <a:p>
            <a:pPr marL="285750" indent="-285750" algn="just">
              <a:buFontTx/>
              <a:buChar char="-"/>
            </a:pPr>
            <a:endParaRPr lang="es-CO" dirty="0"/>
          </a:p>
          <a:p>
            <a:pPr marL="285750" indent="-285750" algn="just">
              <a:buFontTx/>
              <a:buChar char="-"/>
            </a:pPr>
            <a:r>
              <a:rPr lang="es-CO" dirty="0"/>
              <a:t>Están dadas por la ley.</a:t>
            </a:r>
          </a:p>
          <a:p>
            <a:pPr marL="285750" indent="-285750" algn="just">
              <a:buFontTx/>
              <a:buChar char="-"/>
            </a:pPr>
            <a:endParaRPr lang="es-CO" dirty="0"/>
          </a:p>
          <a:p>
            <a:pPr marL="285750" indent="-285750" algn="just">
              <a:buFontTx/>
              <a:buChar char="-"/>
            </a:pPr>
            <a:r>
              <a:rPr lang="es-CO" dirty="0"/>
              <a:t>Incrementan o disminuyen la tasa efectiva </a:t>
            </a:r>
          </a:p>
        </p:txBody>
      </p:sp>
      <p:sp>
        <p:nvSpPr>
          <p:cNvPr id="8" name="7 Flecha abajo"/>
          <p:cNvSpPr/>
          <p:nvPr/>
        </p:nvSpPr>
        <p:spPr>
          <a:xfrm>
            <a:off x="2555776" y="1988840"/>
            <a:ext cx="360040" cy="692877"/>
          </a:xfrm>
          <a:prstGeom prst="downArrow">
            <a:avLst/>
          </a:prstGeom>
          <a:solidFill>
            <a:schemeClr val="tx2">
              <a:lumMod val="95000"/>
              <a:lumOff val="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0" name="9 Conector recto"/>
          <p:cNvCxnSpPr/>
          <p:nvPr/>
        </p:nvCxnSpPr>
        <p:spPr>
          <a:xfrm>
            <a:off x="683568" y="2996952"/>
            <a:ext cx="0" cy="23083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3025452"/>
            <a:ext cx="364579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464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es-CO" sz="2000" b="1" dirty="0"/>
              <a:t>Costos y Gastos</a:t>
            </a:r>
          </a:p>
          <a:p>
            <a:pPr algn="just">
              <a:buFont typeface="Wingdings" pitchFamily="2" charset="2"/>
              <a:buChar char="§"/>
            </a:pPr>
            <a:r>
              <a:rPr lang="es-CO" sz="2000" dirty="0"/>
              <a:t>Impuestos (50%GMF, Riqueza, registro, vehículos)</a:t>
            </a:r>
          </a:p>
          <a:p>
            <a:pPr algn="just">
              <a:buFont typeface="Wingdings" pitchFamily="2" charset="2"/>
              <a:buChar char="§"/>
            </a:pPr>
            <a:r>
              <a:rPr lang="es-CO" sz="2000" dirty="0"/>
              <a:t>Gastos sin relación de causalidad y necesidad con la actividad productora de renta (intereses de mora, sanciones etc.) </a:t>
            </a:r>
          </a:p>
          <a:p>
            <a:pPr algn="just">
              <a:buFont typeface="Wingdings" pitchFamily="2" charset="2"/>
              <a:buChar char="§"/>
            </a:pPr>
            <a:r>
              <a:rPr lang="es-CO" sz="2000" dirty="0"/>
              <a:t>Gastos sin soporte – factura</a:t>
            </a:r>
          </a:p>
          <a:p>
            <a:pPr algn="just">
              <a:buFont typeface="Wingdings" pitchFamily="2" charset="2"/>
              <a:buChar char="§"/>
            </a:pPr>
            <a:r>
              <a:rPr lang="es-CO" sz="2000" dirty="0"/>
              <a:t>Pagos al exterior sin la prueba de la retención en la fuente</a:t>
            </a:r>
          </a:p>
          <a:p>
            <a:pPr algn="just">
              <a:buFont typeface="Wingdings" pitchFamily="2" charset="2"/>
              <a:buChar char="§"/>
            </a:pPr>
            <a:r>
              <a:rPr lang="es-CO" sz="2000" dirty="0"/>
              <a:t>Pagos al exterior que excedan el 15% de la renta líquida</a:t>
            </a:r>
          </a:p>
          <a:p>
            <a:pPr algn="just">
              <a:buFont typeface="Wingdings" pitchFamily="2" charset="2"/>
              <a:buChar char="§"/>
            </a:pPr>
            <a:r>
              <a:rPr lang="es-CO" sz="2000" dirty="0"/>
              <a:t>Donaciones que no cumplan los requisitos legales</a:t>
            </a:r>
          </a:p>
          <a:p>
            <a:pPr algn="just">
              <a:buFont typeface="Wingdings" pitchFamily="2" charset="2"/>
              <a:buChar char="§"/>
            </a:pPr>
            <a:r>
              <a:rPr lang="es-CO" sz="2000" dirty="0"/>
              <a:t>Salarios sin el pago de los aportes parafiscales y seguridad social</a:t>
            </a:r>
          </a:p>
          <a:p>
            <a:pPr algn="just">
              <a:buFont typeface="Wingdings" pitchFamily="2" charset="2"/>
              <a:buChar char="§"/>
            </a:pPr>
            <a:r>
              <a:rPr lang="es-CO" sz="2000" dirty="0"/>
              <a:t>Gastos de vigencias anteriores</a:t>
            </a:r>
          </a:p>
          <a:p>
            <a:pPr algn="just">
              <a:buFont typeface="Wingdings" pitchFamily="2" charset="2"/>
              <a:buChar char="§"/>
            </a:pPr>
            <a:r>
              <a:rPr lang="es-CO" sz="2000" dirty="0"/>
              <a:t>Provisión de inversiones y PPE para cubrir posibles pérdidas</a:t>
            </a:r>
          </a:p>
          <a:p>
            <a:pPr algn="just">
              <a:buFont typeface="Wingdings" pitchFamily="2" charset="2"/>
              <a:buChar char="§"/>
            </a:pPr>
            <a:r>
              <a:rPr lang="es-CO" sz="2000" dirty="0"/>
              <a:t>Ajustes por precios de transferencia / paraísos fiscales </a:t>
            </a:r>
          </a:p>
          <a:p>
            <a:pPr algn="just">
              <a:buFont typeface="Wingdings" pitchFamily="2" charset="2"/>
              <a:buChar char="§"/>
            </a:pPr>
            <a:endParaRPr lang="es-CO" sz="2000" dirty="0"/>
          </a:p>
        </p:txBody>
      </p:sp>
      <p:sp>
        <p:nvSpPr>
          <p:cNvPr id="4" name="3 Rectángulo"/>
          <p:cNvSpPr/>
          <p:nvPr/>
        </p:nvSpPr>
        <p:spPr>
          <a:xfrm>
            <a:off x="1475656" y="56818"/>
            <a:ext cx="7272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s-CO" sz="2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DIFERENCIAS PERMANENTES QUE AUMENTAN LA TASA EFECTIVA </a:t>
            </a:r>
          </a:p>
        </p:txBody>
      </p:sp>
    </p:spTree>
    <p:extLst>
      <p:ext uri="{BB962C8B-B14F-4D97-AF65-F5344CB8AC3E}">
        <p14:creationId xmlns:p14="http://schemas.microsoft.com/office/powerpoint/2010/main" val="2581571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es-CO" sz="2000" b="1" dirty="0"/>
              <a:t>Deducciones Especiales</a:t>
            </a:r>
          </a:p>
          <a:p>
            <a:r>
              <a:rPr lang="es-CO" sz="2000" dirty="0"/>
              <a:t>Inversiones en mejoramiento del medio ambiente </a:t>
            </a:r>
          </a:p>
          <a:p>
            <a:r>
              <a:rPr lang="es-CO" sz="2000" dirty="0"/>
              <a:t>Inversiones en desarrollo científico, tecnológico e innovación 175%</a:t>
            </a:r>
          </a:p>
          <a:p>
            <a:r>
              <a:rPr lang="es-CO" sz="2000" dirty="0"/>
              <a:t>25% de gastos adicionales en donaciones</a:t>
            </a:r>
          </a:p>
          <a:p>
            <a:r>
              <a:rPr lang="es-CO" sz="2000" dirty="0"/>
              <a:t>Salarios con deducciones especiales</a:t>
            </a:r>
          </a:p>
          <a:p>
            <a:endParaRPr lang="es-CO" sz="2000" dirty="0"/>
          </a:p>
          <a:p>
            <a:pPr marL="0" indent="0">
              <a:buNone/>
            </a:pPr>
            <a:r>
              <a:rPr lang="es-CO" sz="2000" b="1" dirty="0"/>
              <a:t>Otros ingresos no gravados </a:t>
            </a:r>
          </a:p>
          <a:p>
            <a:r>
              <a:rPr lang="es-CO" sz="2000" dirty="0"/>
              <a:t>Reintegro o recuperación de provisiones que constituyan diferencias permanentes, en períodos anteriores – provisiones para gastos no deducibles.</a:t>
            </a:r>
          </a:p>
          <a:p>
            <a:r>
              <a:rPr lang="es-CO" sz="2000" dirty="0"/>
              <a:t>Ingresos de ejercicios anteriores</a:t>
            </a:r>
          </a:p>
          <a:p>
            <a:pPr algn="just">
              <a:buFont typeface="Wingdings" pitchFamily="2" charset="2"/>
              <a:buChar char="§"/>
            </a:pPr>
            <a:endParaRPr lang="es-CO" sz="2000" dirty="0"/>
          </a:p>
        </p:txBody>
      </p:sp>
      <p:sp>
        <p:nvSpPr>
          <p:cNvPr id="4" name="3 Rectángulo"/>
          <p:cNvSpPr/>
          <p:nvPr/>
        </p:nvSpPr>
        <p:spPr>
          <a:xfrm>
            <a:off x="1475656" y="56818"/>
            <a:ext cx="7272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s-CO" sz="2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DIFERENCIAS PERMANENTES QUE DISMINUYEN LA TASA EFECTIVA </a:t>
            </a:r>
          </a:p>
        </p:txBody>
      </p:sp>
    </p:spTree>
    <p:extLst>
      <p:ext uri="{BB962C8B-B14F-4D97-AF65-F5344CB8AC3E}">
        <p14:creationId xmlns:p14="http://schemas.microsoft.com/office/powerpoint/2010/main" val="2874520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362001"/>
              </p:ext>
            </p:extLst>
          </p:nvPr>
        </p:nvGraphicFramePr>
        <p:xfrm>
          <a:off x="467544" y="599596"/>
          <a:ext cx="7992888" cy="5674793"/>
        </p:xfrm>
        <a:graphic>
          <a:graphicData uri="http://schemas.openxmlformats.org/drawingml/2006/table">
            <a:tbl>
              <a:tblPr/>
              <a:tblGrid>
                <a:gridCol w="464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6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4163"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Concepto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Contable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Fiscal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Ingresos por ventas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Dividendos no gravados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CO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Indem</a:t>
                      </a:r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por daño emergente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Otros ingresos gravados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Costos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(800)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(800)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Gastos admon y ventas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(400)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(400)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Multas y sanciones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(30)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GMF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(120)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(60)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Gastos sin soporte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(100)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Utilidad antes de impuestos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1.140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Impuesto de renta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CREE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 Impuesto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Utilidad a distribuir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892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108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Tasa efectiva de tributación 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3" marR="8543" marT="8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3995936" y="188640"/>
            <a:ext cx="4583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/>
            <a:r>
              <a:rPr lang="es-CO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DIFERENCIAS PERMANENTES EFECTO</a:t>
            </a:r>
          </a:p>
        </p:txBody>
      </p:sp>
    </p:spTree>
    <p:extLst>
      <p:ext uri="{BB962C8B-B14F-4D97-AF65-F5344CB8AC3E}">
        <p14:creationId xmlns:p14="http://schemas.microsoft.com/office/powerpoint/2010/main" val="2922705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770485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1259632" y="260648"/>
            <a:ext cx="7272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s-CO" sz="2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DIFERENCIAS PERMANENTES EFECTO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55576" y="5659507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>
                <a:solidFill>
                  <a:srgbClr val="C00000"/>
                </a:solidFill>
              </a:rPr>
              <a:t>Las diferencias permanentes aumentan o disminuyen la tasa efectiva de la sociedad </a:t>
            </a:r>
          </a:p>
        </p:txBody>
      </p:sp>
    </p:spTree>
    <p:extLst>
      <p:ext uri="{BB962C8B-B14F-4D97-AF65-F5344CB8AC3E}">
        <p14:creationId xmlns:p14="http://schemas.microsoft.com/office/powerpoint/2010/main" val="4238263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5576" y="56818"/>
            <a:ext cx="7884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es-CO" sz="2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CLASIFICACIÓN DE LAS DIFERENCIAS ENTRE LA UTILIDAD COMERCIAL Y LA RENTA LÍQUIDA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187624" y="1619508"/>
            <a:ext cx="3005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/>
              <a:t>Diferencias Permanentes </a:t>
            </a:r>
            <a:endParaRPr lang="es-CO" dirty="0"/>
          </a:p>
        </p:txBody>
      </p:sp>
      <p:sp>
        <p:nvSpPr>
          <p:cNvPr id="6" name="5 Rectángulo"/>
          <p:cNvSpPr/>
          <p:nvPr/>
        </p:nvSpPr>
        <p:spPr>
          <a:xfrm>
            <a:off x="5148064" y="1619508"/>
            <a:ext cx="2834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/>
              <a:t>Diferencias Temporales </a:t>
            </a:r>
            <a:endParaRPr lang="es-CO" dirty="0"/>
          </a:p>
        </p:txBody>
      </p:sp>
      <p:sp>
        <p:nvSpPr>
          <p:cNvPr id="7" name="6 Rectángulo"/>
          <p:cNvSpPr/>
          <p:nvPr/>
        </p:nvSpPr>
        <p:spPr>
          <a:xfrm>
            <a:off x="4536504" y="2532960"/>
            <a:ext cx="413995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es-CO" sz="1600" dirty="0"/>
              <a:t>Partidas provenientes de transacciones que se registran contablemente en un período distinto al que se hace para fines fiscales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es-CO" sz="1600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es-CO" sz="1600" dirty="0"/>
              <a:t>El efecto es un pago anticipado o una deuda futura de impuestos igual en la medida en que la tasa no cambie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es-CO" sz="1600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es-CO" sz="1600" dirty="0"/>
              <a:t>Dan origen al impuesto diferido que permite reconocer el gasto o ingreso que le corresponden a las utilidades del período</a:t>
            </a:r>
          </a:p>
        </p:txBody>
      </p:sp>
      <p:sp>
        <p:nvSpPr>
          <p:cNvPr id="8" name="7 Flecha abajo"/>
          <p:cNvSpPr/>
          <p:nvPr/>
        </p:nvSpPr>
        <p:spPr>
          <a:xfrm>
            <a:off x="6372200" y="1916832"/>
            <a:ext cx="360040" cy="504055"/>
          </a:xfrm>
          <a:prstGeom prst="downArrow">
            <a:avLst/>
          </a:prstGeom>
          <a:solidFill>
            <a:schemeClr val="tx2">
              <a:lumMod val="95000"/>
              <a:lumOff val="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0" name="9 Conector recto"/>
          <p:cNvCxnSpPr/>
          <p:nvPr/>
        </p:nvCxnSpPr>
        <p:spPr>
          <a:xfrm>
            <a:off x="4355976" y="2335278"/>
            <a:ext cx="0" cy="36922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979" y="2708920"/>
            <a:ext cx="3693061" cy="245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09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C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DIFERENCIAS TEMPORALES QUE ORIGINAN IMPUESTO DIFERIDO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/>
          <a:lstStyle/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Diferencias en Activos Fijos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Inventarios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Avalúo como costo fiscal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Cuentas por cobrar a clientes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Activos diferidos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Gastos Pre-operativos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Pasivos estimados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Efectivo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Inversiones en subordinadas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Intangibles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43313"/>
            <a:ext cx="4456781" cy="420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73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809980"/>
              </p:ext>
            </p:extLst>
          </p:nvPr>
        </p:nvGraphicFramePr>
        <p:xfrm>
          <a:off x="395536" y="1124744"/>
          <a:ext cx="8208913" cy="5221605"/>
        </p:xfrm>
        <a:graphic>
          <a:graphicData uri="http://schemas.openxmlformats.org/drawingml/2006/table">
            <a:tbl>
              <a:tblPr/>
              <a:tblGrid>
                <a:gridCol w="4993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6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Concepto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Contable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Fiscal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Ingresos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Gasto por depreciación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(600)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(800)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Utilidad antes de impuestos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Impuesto de renta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CREE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 Impuesto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Utilidad a distribuir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332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Tasa efectiva de tributación *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Impuesto de renta diferido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 impuesto de renta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136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Tasa efectiva de tributación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Utilidad a distribuir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4499992" y="255825"/>
            <a:ext cx="4019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IMPUESTO DIFERIDO CREDITO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2540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60648"/>
            <a:ext cx="8784976" cy="504056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UTILIDAD CONTABLE vs RENTA GRAVABLE</a:t>
            </a:r>
            <a:endParaRPr lang="es-E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844824"/>
            <a:ext cx="3888432" cy="381642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</a:rPr>
              <a:t>INGRESOS</a:t>
            </a:r>
          </a:p>
          <a:p>
            <a:pPr eaLnBrk="1" hangingPunct="1">
              <a:defRPr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</a:rPr>
              <a:t>(COSTOS)</a:t>
            </a:r>
          </a:p>
          <a:p>
            <a:pPr eaLnBrk="1" hangingPunct="1">
              <a:defRPr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</a:rPr>
              <a:t>(GASTOS)</a:t>
            </a:r>
          </a:p>
          <a:p>
            <a:pPr eaLnBrk="1" hangingPunct="1">
              <a:defRPr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</a:rPr>
              <a:t>UTILIDAD CONTABLE              ANTES DE IMPUESTOS</a:t>
            </a:r>
          </a:p>
          <a:p>
            <a:pPr eaLnBrk="1" hangingPunct="1">
              <a:defRPr/>
            </a:pPr>
            <a:endParaRPr lang="es-ES" sz="1800" dirty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</a:rPr>
              <a:t>IMPUESTO DE RENTA</a:t>
            </a:r>
          </a:p>
          <a:p>
            <a:pPr eaLnBrk="1" hangingPunct="1">
              <a:defRPr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</a:rPr>
              <a:t> Y CREE</a:t>
            </a:r>
          </a:p>
          <a:p>
            <a:pPr eaLnBrk="1" hangingPunct="1">
              <a:defRPr/>
            </a:pPr>
            <a:endParaRPr lang="es-ES" sz="1800" dirty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</a:rPr>
              <a:t>UTILIDAD CONTABLE A DISTRIBUIR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467544" y="2852936"/>
            <a:ext cx="3528392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716016" y="1855664"/>
            <a:ext cx="3888432" cy="40216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s-ES" sz="1800" kern="0" dirty="0">
                <a:solidFill>
                  <a:schemeClr val="tx2">
                    <a:lumMod val="50000"/>
                  </a:schemeClr>
                </a:solidFill>
              </a:rPr>
              <a:t>INGRESOS</a:t>
            </a:r>
          </a:p>
          <a:p>
            <a:pPr eaLnBrk="1" hangingPunct="1">
              <a:defRPr/>
            </a:pPr>
            <a:r>
              <a:rPr lang="es-ES" sz="1800" kern="0" dirty="0">
                <a:solidFill>
                  <a:schemeClr val="tx2">
                    <a:lumMod val="50000"/>
                  </a:schemeClr>
                </a:solidFill>
              </a:rPr>
              <a:t>(COSTOS)</a:t>
            </a:r>
          </a:p>
          <a:p>
            <a:pPr eaLnBrk="1" hangingPunct="1">
              <a:defRPr/>
            </a:pPr>
            <a:r>
              <a:rPr lang="es-ES" sz="1800" kern="0" dirty="0">
                <a:solidFill>
                  <a:schemeClr val="tx2">
                    <a:lumMod val="50000"/>
                  </a:schemeClr>
                </a:solidFill>
              </a:rPr>
              <a:t>(DEDUCCIONES)</a:t>
            </a:r>
          </a:p>
          <a:p>
            <a:pPr eaLnBrk="1" hangingPunct="1">
              <a:defRPr/>
            </a:pPr>
            <a:r>
              <a:rPr lang="es-ES" sz="1800" kern="0" dirty="0">
                <a:solidFill>
                  <a:schemeClr val="tx2">
                    <a:lumMod val="50000"/>
                  </a:schemeClr>
                </a:solidFill>
              </a:rPr>
              <a:t>RENTA LIQUIDA ORDINARIA</a:t>
            </a:r>
          </a:p>
          <a:p>
            <a:pPr eaLnBrk="1" hangingPunct="1">
              <a:defRPr/>
            </a:pPr>
            <a:r>
              <a:rPr lang="es-ES" sz="1800" kern="0" dirty="0">
                <a:solidFill>
                  <a:schemeClr val="tx2">
                    <a:lumMod val="50000"/>
                  </a:schemeClr>
                </a:solidFill>
              </a:rPr>
              <a:t>O</a:t>
            </a:r>
          </a:p>
          <a:p>
            <a:pPr eaLnBrk="1" hangingPunct="1">
              <a:defRPr/>
            </a:pPr>
            <a:r>
              <a:rPr lang="es-ES" sz="1800" kern="0" dirty="0">
                <a:solidFill>
                  <a:schemeClr val="tx2">
                    <a:lumMod val="50000"/>
                  </a:schemeClr>
                </a:solidFill>
              </a:rPr>
              <a:t>RENTA PRESUNTIVA</a:t>
            </a:r>
          </a:p>
          <a:p>
            <a:pPr eaLnBrk="1" hangingPunct="1">
              <a:defRPr/>
            </a:pPr>
            <a:endParaRPr lang="es-ES" sz="1800" kern="0" dirty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sz="1800" kern="0" dirty="0">
                <a:solidFill>
                  <a:schemeClr val="tx2">
                    <a:lumMod val="50000"/>
                  </a:schemeClr>
                </a:solidFill>
              </a:rPr>
              <a:t>TARIFA</a:t>
            </a:r>
          </a:p>
          <a:p>
            <a:pPr eaLnBrk="1" hangingPunct="1">
              <a:defRPr/>
            </a:pPr>
            <a:endParaRPr lang="es-ES" sz="1800" kern="0" dirty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sz="1800" kern="0" dirty="0">
                <a:solidFill>
                  <a:schemeClr val="tx2">
                    <a:lumMod val="50000"/>
                  </a:schemeClr>
                </a:solidFill>
              </a:rPr>
              <a:t>IMPUESTO DE RENTA</a:t>
            </a:r>
          </a:p>
          <a:p>
            <a:pPr eaLnBrk="1" hangingPunct="1">
              <a:defRPr/>
            </a:pPr>
            <a:r>
              <a:rPr lang="es-ES" sz="1800" kern="0" dirty="0">
                <a:solidFill>
                  <a:schemeClr val="tx2">
                    <a:lumMod val="50000"/>
                  </a:schemeClr>
                </a:solidFill>
              </a:rPr>
              <a:t>Y CREE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4860032" y="2852936"/>
            <a:ext cx="3528392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1115616" y="1124744"/>
            <a:ext cx="2153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CONTABLE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5754800" y="1105580"/>
            <a:ext cx="1481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</a:t>
            </a:r>
          </a:p>
        </p:txBody>
      </p:sp>
      <p:sp>
        <p:nvSpPr>
          <p:cNvPr id="17" name="16 Igual que"/>
          <p:cNvSpPr/>
          <p:nvPr/>
        </p:nvSpPr>
        <p:spPr>
          <a:xfrm>
            <a:off x="3923928" y="2132856"/>
            <a:ext cx="1026386" cy="504056"/>
          </a:xfrm>
          <a:prstGeom prst="mathEqual">
            <a:avLst/>
          </a:prstGeom>
          <a:solidFill>
            <a:schemeClr val="tx2">
              <a:lumMod val="95000"/>
              <a:lumOff val="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1979712" y="1715857"/>
            <a:ext cx="3960440" cy="3081295"/>
            <a:chOff x="1979712" y="1715857"/>
            <a:chExt cx="3960440" cy="3081295"/>
          </a:xfrm>
        </p:grpSpPr>
        <p:sp>
          <p:nvSpPr>
            <p:cNvPr id="12" name="11 Flecha izquierda"/>
            <p:cNvSpPr/>
            <p:nvPr/>
          </p:nvSpPr>
          <p:spPr>
            <a:xfrm rot="1616866">
              <a:off x="3702269" y="4387625"/>
              <a:ext cx="1476660" cy="298231"/>
            </a:xfrm>
            <a:prstGeom prst="leftArrow">
              <a:avLst/>
            </a:prstGeom>
            <a:solidFill>
              <a:schemeClr val="tx2">
                <a:lumMod val="95000"/>
                <a:lumOff val="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3" name="12 Menos"/>
            <p:cNvSpPr/>
            <p:nvPr/>
          </p:nvSpPr>
          <p:spPr>
            <a:xfrm>
              <a:off x="1979712" y="3429000"/>
              <a:ext cx="576064" cy="390624"/>
            </a:xfrm>
            <a:prstGeom prst="mathMinus">
              <a:avLst/>
            </a:prstGeom>
            <a:solidFill>
              <a:schemeClr val="tx2">
                <a:lumMod val="95000"/>
                <a:lumOff val="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4" name="13 Igual que"/>
            <p:cNvSpPr/>
            <p:nvPr/>
          </p:nvSpPr>
          <p:spPr>
            <a:xfrm>
              <a:off x="1979712" y="4393496"/>
              <a:ext cx="504056" cy="403656"/>
            </a:xfrm>
            <a:prstGeom prst="mathEqual">
              <a:avLst/>
            </a:prstGeom>
            <a:solidFill>
              <a:schemeClr val="tx2">
                <a:lumMod val="95000"/>
                <a:lumOff val="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5" name="14 Multiplicar"/>
            <p:cNvSpPr/>
            <p:nvPr/>
          </p:nvSpPr>
          <p:spPr>
            <a:xfrm>
              <a:off x="5652120" y="4149080"/>
              <a:ext cx="288032" cy="358223"/>
            </a:xfrm>
            <a:prstGeom prst="mathMultiply">
              <a:avLst/>
            </a:prstGeom>
            <a:solidFill>
              <a:schemeClr val="tx2">
                <a:lumMod val="95000"/>
                <a:lumOff val="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8" name="17 Menos"/>
            <p:cNvSpPr/>
            <p:nvPr/>
          </p:nvSpPr>
          <p:spPr>
            <a:xfrm rot="17661326">
              <a:off x="3758535" y="2222165"/>
              <a:ext cx="1384338" cy="371722"/>
            </a:xfrm>
            <a:prstGeom prst="mathMinus">
              <a:avLst/>
            </a:prstGeom>
            <a:solidFill>
              <a:schemeClr val="tx2">
                <a:lumMod val="95000"/>
                <a:lumOff val="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</p:spTree>
    <p:extLst>
      <p:ext uri="{BB962C8B-B14F-4D97-AF65-F5344CB8AC3E}">
        <p14:creationId xmlns:p14="http://schemas.microsoft.com/office/powerpoint/2010/main" val="2401257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4499992" y="255825"/>
            <a:ext cx="3852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IMPUESTO DIFERIDO DEBITO</a:t>
            </a:r>
            <a:endParaRPr lang="es-CO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797688"/>
              </p:ext>
            </p:extLst>
          </p:nvPr>
        </p:nvGraphicFramePr>
        <p:xfrm>
          <a:off x="467545" y="1052740"/>
          <a:ext cx="7776863" cy="5286243"/>
        </p:xfrm>
        <a:graphic>
          <a:graphicData uri="http://schemas.openxmlformats.org/drawingml/2006/table">
            <a:tbl>
              <a:tblPr/>
              <a:tblGrid>
                <a:gridCol w="4730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424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Concepto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Contable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Fiscal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424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Ingresos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424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Provisión Honorarios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(600)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424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Utilidad antes de impuestos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424">
                <a:tc>
                  <a:txBody>
                    <a:bodyPr/>
                    <a:lstStyle/>
                    <a:p>
                      <a:pPr algn="l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424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Impuesto de renta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250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250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424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CREE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618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 Impuesto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340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618">
                <a:tc>
                  <a:txBody>
                    <a:bodyPr/>
                    <a:lstStyle/>
                    <a:p>
                      <a:pPr algn="l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424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Utilidad a distribuir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618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Tasa efectiva de tributación *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068">
                <a:tc>
                  <a:txBody>
                    <a:bodyPr/>
                    <a:lstStyle/>
                    <a:p>
                      <a:pPr algn="l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424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Impuesto de renta diferido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(204)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424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 impuesto de renta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136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875">
                <a:tc>
                  <a:txBody>
                    <a:bodyPr/>
                    <a:lstStyle/>
                    <a:p>
                      <a:pPr algn="l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4618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Tasa efectiva de tributación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46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Utilidad a distribuir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597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algn="just"/>
            <a:r>
              <a:rPr lang="es-CO" sz="1800" dirty="0"/>
              <a:t>La normas Internacionales de contabilidad para el reconocimiento del impuesto diferido utilizan el método del pasivo sobre la diferencias temporarias. </a:t>
            </a:r>
          </a:p>
          <a:p>
            <a:pPr marL="0" indent="0" algn="just">
              <a:buNone/>
            </a:pPr>
            <a:endParaRPr lang="es-CO" sz="1800" dirty="0"/>
          </a:p>
          <a:p>
            <a:pPr algn="just"/>
            <a:r>
              <a:rPr lang="es-CO" sz="1800" dirty="0"/>
              <a:t>Son diferencias temporarias: las divergencias entre los valores en libros de un activo o pasivo y su base fiscal, estas diferencias se clasifican en: </a:t>
            </a:r>
          </a:p>
          <a:p>
            <a:pPr algn="just"/>
            <a:endParaRPr lang="es-CO" sz="1800" dirty="0"/>
          </a:p>
          <a:p>
            <a:pPr lvl="1" algn="just"/>
            <a:r>
              <a:rPr lang="es-CO" sz="1800" b="1" dirty="0"/>
              <a:t>Gravables o imponibles: </a:t>
            </a:r>
            <a:r>
              <a:rPr lang="es-CO" sz="1800" dirty="0"/>
              <a:t>que resultarán en ingresos gravables al determinar la renta de períodos futuros cuando el valor en libros de los activos y pasivos es recuperado o liquidado.</a:t>
            </a:r>
          </a:p>
          <a:p>
            <a:pPr lvl="1" algn="just"/>
            <a:endParaRPr lang="es-CO" sz="1800" b="1" dirty="0"/>
          </a:p>
          <a:p>
            <a:pPr lvl="1" algn="just"/>
            <a:r>
              <a:rPr lang="es-CO" sz="1800" b="1" dirty="0"/>
              <a:t>Deducibles: </a:t>
            </a:r>
            <a:r>
              <a:rPr lang="es-CO" sz="1800" dirty="0"/>
              <a:t>resultarán en partidas deducibles fiscalmente al determinar la renta de períodos futuros cuando el valor en libros de los activos o pasivos sea recuperado o liquidado. </a:t>
            </a:r>
          </a:p>
          <a:p>
            <a:pPr algn="just"/>
            <a:endParaRPr lang="es-CO" sz="1800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pPr algn="r"/>
            <a:r>
              <a:rPr lang="es-CO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MÉTODO DEL PASIVO</a:t>
            </a:r>
          </a:p>
        </p:txBody>
      </p:sp>
    </p:spTree>
    <p:extLst>
      <p:ext uri="{BB962C8B-B14F-4D97-AF65-F5344CB8AC3E}">
        <p14:creationId xmlns:p14="http://schemas.microsoft.com/office/powerpoint/2010/main" val="2109191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36904" cy="494928"/>
          </a:xfrm>
        </p:spPr>
        <p:txBody>
          <a:bodyPr/>
          <a:lstStyle/>
          <a:p>
            <a:pPr algn="r"/>
            <a:r>
              <a:rPr lang="es-CO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DIFERENCIAS EN ACTIVOS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En resumen podemos decir para </a:t>
            </a:r>
            <a:r>
              <a:rPr lang="es-CO" sz="2000" u="sng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diferencias en activos</a:t>
            </a:r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que:</a:t>
            </a:r>
          </a:p>
          <a:p>
            <a:pPr marL="0" indent="0" algn="just">
              <a:buNone/>
            </a:pP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 base contable IGUAL a base fiscal: No hay diferencia temporaria ni reconocimiento de impuesto diferido.</a:t>
            </a:r>
          </a:p>
          <a:p>
            <a:pPr marL="0" indent="0" algn="just">
              <a:buNone/>
            </a:pP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 base contable MAYOR a base fiscal: hay diferencia temporaria imponible con reconocimiento de impuesto diferido de renta por pagar (crédito).</a:t>
            </a:r>
          </a:p>
          <a:p>
            <a:pPr marL="0" indent="0" algn="just">
              <a:buNone/>
            </a:pP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 base contable MENOR a base fiscal: hay diferencia temporaria deducible con reconocimiento de impuesto diferido débito.</a:t>
            </a:r>
          </a:p>
          <a:p>
            <a:pPr marL="0" indent="0" algn="just">
              <a:buNone/>
            </a:pP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358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395536" y="188640"/>
            <a:ext cx="8136904" cy="49492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r>
              <a:rPr lang="es-CO" sz="2000" ker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DIFERENCIAS EN ACTIVOS</a:t>
            </a:r>
            <a:endParaRPr lang="es-CO" sz="2000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7" y="908720"/>
            <a:ext cx="6768752" cy="226115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756" y="4077072"/>
            <a:ext cx="6735613" cy="2261157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683568" y="3573016"/>
            <a:ext cx="7632848" cy="0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695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36904" cy="494928"/>
          </a:xfrm>
        </p:spPr>
        <p:txBody>
          <a:bodyPr/>
          <a:lstStyle/>
          <a:p>
            <a:pPr algn="r"/>
            <a:r>
              <a:rPr lang="es-CO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DIFERENCIAS DE PASIVOS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En resumen podemos decir para </a:t>
            </a:r>
            <a:r>
              <a:rPr lang="es-CO" sz="2000" u="sng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diferencias en pasivos</a:t>
            </a:r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que:</a:t>
            </a:r>
          </a:p>
          <a:p>
            <a:pPr marL="0" indent="0" algn="just">
              <a:buNone/>
            </a:pP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 base contable IGUAL a base fiscal: No hay diferencia temporaria ni reconocimiento de impuesto diferido.</a:t>
            </a:r>
          </a:p>
          <a:p>
            <a:pPr marL="0" indent="0" algn="just">
              <a:buNone/>
            </a:pP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 base contable MAYOR a base fiscal: hay diferencia temporaria deducible con reconocimiento de impuesto diferido de renta por cobrar (débito).</a:t>
            </a:r>
          </a:p>
          <a:p>
            <a:pPr marL="0" indent="0" algn="just">
              <a:buNone/>
            </a:pP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 base contable MENOR a base fiscal: hay diferencia temporaria imponible con reconocimiento de impuesto </a:t>
            </a:r>
            <a:r>
              <a:rPr lang="es-CO" sz="2000" kern="120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diferido crédito.</a:t>
            </a: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CO" sz="2000" kern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315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916832"/>
            <a:ext cx="6173553" cy="3760126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36904" cy="494928"/>
          </a:xfrm>
        </p:spPr>
        <p:txBody>
          <a:bodyPr/>
          <a:lstStyle/>
          <a:p>
            <a:pPr algn="r"/>
            <a:r>
              <a:rPr lang="es-CO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DIFERENCIAS DE PASIVOS</a:t>
            </a:r>
          </a:p>
        </p:txBody>
      </p:sp>
      <p:cxnSp>
        <p:nvCxnSpPr>
          <p:cNvPr id="7" name="Conector recto 6"/>
          <p:cNvCxnSpPr/>
          <p:nvPr/>
        </p:nvCxnSpPr>
        <p:spPr>
          <a:xfrm>
            <a:off x="755576" y="3645024"/>
            <a:ext cx="7632848" cy="0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006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553728"/>
            <a:ext cx="4191992" cy="366799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CO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DEL PASIVO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Diferencias en Activos Fijos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Avalúo como costo fiscal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Inventarios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Cuentas por cobrar a clientes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Activos diferidos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Gastos Pre-operativos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Pasivos estimados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Efectivo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Inversiones en subordinadas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Impuesto de Industria y Comercio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Perdidas fiscales</a:t>
            </a:r>
          </a:p>
          <a:p>
            <a:r>
              <a:rPr lang="es-CO" sz="20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Excesos de renta presuntiva</a:t>
            </a:r>
          </a:p>
        </p:txBody>
      </p:sp>
    </p:spTree>
    <p:extLst>
      <p:ext uri="{BB962C8B-B14F-4D97-AF65-F5344CB8AC3E}">
        <p14:creationId xmlns:p14="http://schemas.microsoft.com/office/powerpoint/2010/main" val="1048258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algn="r"/>
            <a:r>
              <a:rPr lang="es-CL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TRIBUTARIA DE UN ACTIVO</a:t>
            </a:r>
            <a:endParaRPr lang="es-E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6164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4625" indent="-174625" algn="just"/>
            <a:r>
              <a:rPr lang="es-CL" sz="2000" dirty="0"/>
              <a:t>La base tributaria de un activo es el importe que, para efectos tributarios, será deducible de los beneficios económicos imponibles que la entidad obtendrá cuando recupere el valor contable del activo</a:t>
            </a:r>
          </a:p>
          <a:p>
            <a:pPr marL="174625" indent="-174625" algn="just">
              <a:buFont typeface="Arial" charset="0"/>
              <a:buNone/>
            </a:pPr>
            <a:endParaRPr lang="es-CL" sz="2000" dirty="0"/>
          </a:p>
          <a:p>
            <a:pPr marL="174625" indent="-174625" algn="just"/>
            <a:r>
              <a:rPr lang="es-CL" sz="2000" dirty="0"/>
              <a:t>Si dichos beneficios económicos no serán imponibles, la base fiscal del activo es igual a su valor contable (por lo que no se originan impuestos diferidos)</a:t>
            </a:r>
          </a:p>
        </p:txBody>
      </p:sp>
    </p:spTree>
    <p:extLst>
      <p:ext uri="{BB962C8B-B14F-4D97-AF65-F5344CB8AC3E}">
        <p14:creationId xmlns:p14="http://schemas.microsoft.com/office/powerpoint/2010/main" val="879823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r"/>
            <a:r>
              <a:rPr lang="es-CL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TRIBUTARIA DE UN PASIVO</a:t>
            </a:r>
            <a:endParaRPr lang="es-E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12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51309"/>
            <a:ext cx="8229600" cy="4525963"/>
          </a:xfrm>
          <a:noFill/>
          <a:ln/>
        </p:spPr>
        <p:txBody>
          <a:bodyPr/>
          <a:lstStyle/>
          <a:p>
            <a:pPr marL="174625" indent="-174625" algn="just"/>
            <a:r>
              <a:rPr lang="es-CL" sz="2000" dirty="0"/>
              <a:t>La base imponible de un pasivo es su valor contable, menos cualquier cantidad relacionada que eventualmente sea deducible para efectos fiscales en el futuro.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852936"/>
            <a:ext cx="5688632" cy="382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40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algn="r"/>
            <a:r>
              <a:rPr lang="es-CL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RECONOCIMIENTO DE INGRESOS DIFERIDOS</a:t>
            </a:r>
            <a:endParaRPr lang="es-E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333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4625" indent="-174625" algn="just"/>
            <a:r>
              <a:rPr lang="es-CL" sz="1800" dirty="0"/>
              <a:t>Un pasivo por impuestos diferidos debe ser reconocido para todas las diferencias temporarias imponibles</a:t>
            </a:r>
          </a:p>
          <a:p>
            <a:pPr marL="174625" indent="-174625" algn="just"/>
            <a:endParaRPr lang="es-CL" sz="1800" dirty="0"/>
          </a:p>
          <a:p>
            <a:pPr marL="174625" indent="-174625" algn="just"/>
            <a:r>
              <a:rPr lang="es-CL" sz="1800" dirty="0"/>
              <a:t>Un activo por impuestos diferidos debe ser reconocido para todas las diferencias temporarias deducibles :</a:t>
            </a:r>
          </a:p>
          <a:p>
            <a:pPr marL="620713" lvl="1" indent="-266700" algn="just"/>
            <a:r>
              <a:rPr lang="es-CL" sz="1800" dirty="0"/>
              <a:t>Con la condición de que deba ser probable que la utilidad imponible estará disponible, contra la cual ellos puedan ser utilizados</a:t>
            </a:r>
          </a:p>
          <a:p>
            <a:pPr marL="620713" lvl="1" indent="-266700" algn="just"/>
            <a:endParaRPr lang="es-CL" sz="1800" dirty="0"/>
          </a:p>
          <a:p>
            <a:pPr marL="174625" indent="-174625" algn="just"/>
            <a:r>
              <a:rPr lang="es-CL" sz="1800" dirty="0"/>
              <a:t>Debe reconocerse un activo por impuestos diferidos por el arrastre de las pérdidas y créditos fiscales no utilizados:</a:t>
            </a:r>
          </a:p>
          <a:p>
            <a:pPr marL="620713" lvl="1" indent="-266700" algn="just"/>
            <a:r>
              <a:rPr lang="es-CL" sz="1800" dirty="0"/>
              <a:t>Con la misma condición</a:t>
            </a:r>
          </a:p>
        </p:txBody>
      </p:sp>
    </p:spTree>
    <p:extLst>
      <p:ext uri="{BB962C8B-B14F-4D97-AF65-F5344CB8AC3E}">
        <p14:creationId xmlns:p14="http://schemas.microsoft.com/office/powerpoint/2010/main" val="334783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3789040"/>
            <a:ext cx="6399753" cy="3081362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7242785" y="220578"/>
            <a:ext cx="1094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es-CO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TARIFA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692696"/>
            <a:ext cx="7812212" cy="433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409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CL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BENEFICIOS IMPONIBLES FUTUROS SON PROBABLES...</a:t>
            </a:r>
            <a:endParaRPr lang="es-E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435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4625" indent="-174625" algn="just"/>
            <a:r>
              <a:rPr lang="es-CL" sz="1800" dirty="0"/>
              <a:t>… Si hay suficientes diferencias temporarias imponibles que van a revertir:</a:t>
            </a:r>
          </a:p>
          <a:p>
            <a:pPr marL="812800" lvl="1" indent="-269875" algn="just"/>
            <a:r>
              <a:rPr lang="es-CL" sz="1800" dirty="0"/>
              <a:t>En el mismo período fiscal que la reversión de la diferencias temporarias deducibles, </a:t>
            </a:r>
            <a:r>
              <a:rPr lang="es-CL" sz="1800" i="1" dirty="0"/>
              <a:t>o</a:t>
            </a:r>
          </a:p>
          <a:p>
            <a:pPr marL="812800" lvl="1" indent="-269875" algn="just"/>
            <a:r>
              <a:rPr lang="es-CL" sz="1800" dirty="0"/>
              <a:t>En períodos en los que una pérdida fiscal producida por el activo por impuestos diferidos pueda ser arrastrada</a:t>
            </a:r>
          </a:p>
          <a:p>
            <a:pPr marL="812800" lvl="1" indent="-269875" algn="just"/>
            <a:endParaRPr lang="es-CL" sz="1800" dirty="0"/>
          </a:p>
          <a:p>
            <a:pPr marL="174625" indent="-174625" algn="just"/>
            <a:r>
              <a:rPr lang="es-CL" sz="1800" dirty="0"/>
              <a:t>… Si no, si la existencia de suficientes beneficios imponibles se puede pronosticar con bastante probabilidad:</a:t>
            </a:r>
          </a:p>
          <a:p>
            <a:pPr marL="812800" lvl="1" indent="-269875" algn="just"/>
            <a:r>
              <a:rPr lang="es-CL" sz="1800" dirty="0"/>
              <a:t>Teniendo en cuenta las oportunidades de la planificación tributaria</a:t>
            </a:r>
          </a:p>
          <a:p>
            <a:pPr marL="812800" lvl="1" indent="-269875" algn="just"/>
            <a:r>
              <a:rPr lang="es-CL" sz="1800" dirty="0"/>
              <a:t>No se consideran las diferencias temporarias deducibles que serán originadas en el futuro</a:t>
            </a:r>
          </a:p>
        </p:txBody>
      </p:sp>
    </p:spTree>
    <p:extLst>
      <p:ext uri="{BB962C8B-B14F-4D97-AF65-F5344CB8AC3E}">
        <p14:creationId xmlns:p14="http://schemas.microsoft.com/office/powerpoint/2010/main" val="13572932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algn="r"/>
            <a:r>
              <a:rPr lang="es-CL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REVISIÓN DEL ACTIVO POR IMPUESTO DIFERIDO</a:t>
            </a:r>
            <a:endParaRPr lang="es-E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538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4625" indent="-174625" algn="just"/>
            <a:r>
              <a:rPr lang="es-CL" sz="2000" dirty="0"/>
              <a:t>La </a:t>
            </a:r>
            <a:r>
              <a:rPr lang="es-CL" sz="2000" dirty="0" err="1"/>
              <a:t>recuperabilidad</a:t>
            </a:r>
            <a:r>
              <a:rPr lang="es-CL" sz="2000" dirty="0"/>
              <a:t> del activo por impuestos diferidos se debe evaluar a cada fecha de cierre</a:t>
            </a:r>
          </a:p>
          <a:p>
            <a:pPr marL="174625" indent="-174625" algn="just">
              <a:buFont typeface="Arial" charset="0"/>
              <a:buNone/>
            </a:pPr>
            <a:endParaRPr lang="es-CL" sz="2000" dirty="0"/>
          </a:p>
          <a:p>
            <a:pPr marL="174625" indent="-174625" algn="just"/>
            <a:r>
              <a:rPr lang="es-CL" sz="2000" dirty="0"/>
              <a:t>El valor contable debe ser reducido en la medida que ya no sea probable que haya suficiente utilidad imponible para recuperar el activo por impuestos diferidos</a:t>
            </a:r>
          </a:p>
          <a:p>
            <a:pPr marL="174625" indent="-174625" algn="just">
              <a:buFont typeface="Arial" charset="0"/>
              <a:buNone/>
            </a:pPr>
            <a:endParaRPr lang="es-CL" sz="2000" dirty="0"/>
          </a:p>
          <a:p>
            <a:pPr marL="174625" indent="-174625" algn="just"/>
            <a:r>
              <a:rPr lang="es-CL" sz="2000" dirty="0"/>
              <a:t>Tal ajuste debe ser revertido en cuanto vuelva a ser probable que exista suficiente utilidad imponible</a:t>
            </a:r>
          </a:p>
        </p:txBody>
      </p:sp>
    </p:spTree>
    <p:extLst>
      <p:ext uri="{BB962C8B-B14F-4D97-AF65-F5344CB8AC3E}">
        <p14:creationId xmlns:p14="http://schemas.microsoft.com/office/powerpoint/2010/main" val="19226398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645024"/>
            <a:ext cx="6120680" cy="2956118"/>
          </a:xfrm>
          <a:prstGeom prst="rect">
            <a:avLst/>
          </a:prstGeom>
        </p:spPr>
      </p:pic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r"/>
            <a:r>
              <a:rPr lang="es-CL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MEDICIÓN DEL IMPUESTO DIFERIDO</a:t>
            </a:r>
            <a:endParaRPr lang="es-E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05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525963"/>
          </a:xfrm>
          <a:noFill/>
          <a:ln/>
        </p:spPr>
        <p:txBody>
          <a:bodyPr/>
          <a:lstStyle/>
          <a:p>
            <a:pPr marL="174625" indent="-174625" algn="just">
              <a:lnSpc>
                <a:spcPct val="90000"/>
              </a:lnSpc>
            </a:pPr>
            <a:r>
              <a:rPr lang="es-CL" sz="1800" dirty="0"/>
              <a:t>Debe ser medido a la tasa impositiva esperada para el período en el cual se espera realizar / liquidar el activo / pasivo por impuestos diferidos</a:t>
            </a:r>
          </a:p>
          <a:p>
            <a:pPr marL="174625" indent="-174625" algn="just">
              <a:lnSpc>
                <a:spcPct val="90000"/>
              </a:lnSpc>
            </a:pPr>
            <a:endParaRPr lang="es-CL" sz="1800" dirty="0"/>
          </a:p>
          <a:p>
            <a:pPr marL="620713" lvl="1" indent="-266700" algn="just">
              <a:lnSpc>
                <a:spcPct val="90000"/>
              </a:lnSpc>
            </a:pPr>
            <a:r>
              <a:rPr lang="es-CL" sz="1800" dirty="0"/>
              <a:t>Debe ser basado en tasas impositivas y leyes que se han decretado o que se han implementado substancialmente, a la fecha de balance</a:t>
            </a:r>
          </a:p>
          <a:p>
            <a:pPr marL="620713" lvl="1" indent="-266700" algn="just">
              <a:lnSpc>
                <a:spcPct val="90000"/>
              </a:lnSpc>
              <a:buFont typeface="Arial" charset="0"/>
              <a:buNone/>
            </a:pPr>
            <a:endParaRPr lang="es-CL" sz="1800" dirty="0"/>
          </a:p>
          <a:p>
            <a:pPr marL="174625" indent="-174625" algn="just">
              <a:lnSpc>
                <a:spcPct val="90000"/>
              </a:lnSpc>
            </a:pPr>
            <a:r>
              <a:rPr lang="es-CL" sz="1800" dirty="0"/>
              <a:t>Debe ser basado en la forma en que la compañía espera recuperar o liquidar los activos o pasivos</a:t>
            </a:r>
          </a:p>
          <a:p>
            <a:pPr marL="174625" indent="-174625" algn="just">
              <a:lnSpc>
                <a:spcPct val="90000"/>
              </a:lnSpc>
              <a:buFont typeface="Arial" charset="0"/>
              <a:buNone/>
            </a:pPr>
            <a:endParaRPr lang="es-CL" sz="1800" dirty="0"/>
          </a:p>
          <a:p>
            <a:pPr marL="174625" indent="-174625" algn="just">
              <a:lnSpc>
                <a:spcPct val="90000"/>
              </a:lnSpc>
            </a:pPr>
            <a:r>
              <a:rPr lang="es-CL" sz="1800" dirty="0"/>
              <a:t>No debe ser descontado</a:t>
            </a:r>
          </a:p>
        </p:txBody>
      </p:sp>
    </p:spTree>
    <p:extLst>
      <p:ext uri="{BB962C8B-B14F-4D97-AF65-F5344CB8AC3E}">
        <p14:creationId xmlns:p14="http://schemas.microsoft.com/office/powerpoint/2010/main" val="41554374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/>
          <a:lstStyle/>
          <a:p>
            <a:pPr algn="r"/>
            <a:r>
              <a:rPr lang="es-CL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CAMBIOS EN EL VALOR CONTABLE DE LOS IMPUESTOS DIFERIDOS</a:t>
            </a:r>
            <a:endParaRPr lang="es-E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4625" indent="-174625" algn="just"/>
            <a:r>
              <a:rPr lang="es-CL" sz="2000" dirty="0"/>
              <a:t>Cambios en el valor contable de los activos y pasivos por impuestos diferidos pueden ser originados por:</a:t>
            </a:r>
          </a:p>
          <a:p>
            <a:pPr marL="620713" lvl="1" indent="-266700" algn="just"/>
            <a:r>
              <a:rPr lang="es-CL" sz="2000" dirty="0"/>
              <a:t>Cambios en la tasa impositiva o las leyes tributarias</a:t>
            </a:r>
          </a:p>
          <a:p>
            <a:pPr marL="620713" lvl="1" indent="-266700" algn="just"/>
            <a:r>
              <a:rPr lang="es-CL" sz="2000" dirty="0"/>
              <a:t>Una reevaluación de la </a:t>
            </a:r>
            <a:r>
              <a:rPr lang="es-CL" sz="2000" dirty="0" err="1"/>
              <a:t>recuperabilidad</a:t>
            </a:r>
            <a:r>
              <a:rPr lang="es-CL" sz="2000" dirty="0"/>
              <a:t> de los activos por impuestos diferidos, o</a:t>
            </a:r>
          </a:p>
          <a:p>
            <a:pPr marL="620713" lvl="1" indent="-266700" algn="just"/>
            <a:r>
              <a:rPr lang="es-CL" sz="2000" dirty="0"/>
              <a:t>Un cambio en la manera prevista de recuperar un activo</a:t>
            </a:r>
          </a:p>
          <a:p>
            <a:pPr marL="620713" lvl="1" indent="-266700" algn="just">
              <a:buFont typeface="Arial" charset="0"/>
              <a:buNone/>
            </a:pPr>
            <a:endParaRPr lang="es-CL" sz="2000" dirty="0"/>
          </a:p>
          <a:p>
            <a:pPr marL="174625" indent="-174625" algn="just"/>
            <a:r>
              <a:rPr lang="es-CL" sz="2000" dirty="0"/>
              <a:t>El impuesto diferido resultante es reconocido en el estado de resultado, excepto si está relacionado a ítems que previamente fueron cargados o abonados a patrimonio</a:t>
            </a:r>
          </a:p>
        </p:txBody>
      </p:sp>
    </p:spTree>
    <p:extLst>
      <p:ext uri="{BB962C8B-B14F-4D97-AF65-F5344CB8AC3E}">
        <p14:creationId xmlns:p14="http://schemas.microsoft.com/office/powerpoint/2010/main" val="31293191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r"/>
            <a:r>
              <a:rPr lang="es-CL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PRESENTACIÓN EN EL BALANCE</a:t>
            </a:r>
            <a:endParaRPr lang="es-E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357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4625" indent="-174625" algn="just"/>
            <a:r>
              <a:rPr lang="es-CL" sz="2000" dirty="0"/>
              <a:t>Los activos por impuestos diferidos y los activos y pasivos por impuestos corrientes deben ser presentados en el balance en forma separada de los otros activos y pasivos</a:t>
            </a:r>
          </a:p>
          <a:p>
            <a:pPr marL="174625" indent="-174625" algn="just"/>
            <a:endParaRPr lang="es-CL" sz="2000" dirty="0"/>
          </a:p>
          <a:p>
            <a:pPr marL="174625" indent="-174625" algn="just"/>
            <a:r>
              <a:rPr lang="es-CL" sz="2000" dirty="0"/>
              <a:t>Los activos y pasivos por impuestos diferidos se deben presentar por separado de activos y pasivos por impuestos corrientes</a:t>
            </a:r>
          </a:p>
          <a:p>
            <a:pPr marL="174625" indent="-174625" algn="just"/>
            <a:endParaRPr lang="es-CL" sz="2000" dirty="0"/>
          </a:p>
          <a:p>
            <a:pPr marL="174625" indent="-174625" algn="just"/>
            <a:r>
              <a:rPr lang="es-CL" sz="2000" dirty="0"/>
              <a:t>Los activos y pasivos por impuestos diferidos no deben ser clasificados dentro de los activos y pasivos circulantes (si el balance hace tal distinción)</a:t>
            </a:r>
          </a:p>
        </p:txBody>
      </p:sp>
    </p:spTree>
    <p:extLst>
      <p:ext uri="{BB962C8B-B14F-4D97-AF65-F5344CB8AC3E}">
        <p14:creationId xmlns:p14="http://schemas.microsoft.com/office/powerpoint/2010/main" val="9222355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330" y="786749"/>
            <a:ext cx="7042178" cy="5666587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r"/>
            <a:r>
              <a:rPr lang="es-CL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endParaRPr lang="es-E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62188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916832"/>
            <a:ext cx="4895455" cy="322944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726087" y="332656"/>
            <a:ext cx="14109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/>
            <a:r>
              <a:rPr lang="es-C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EJEMPLO</a:t>
            </a:r>
            <a:endPara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921649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628800"/>
            <a:ext cx="7368397" cy="352839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482431" y="332656"/>
            <a:ext cx="1654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/>
            <a:r>
              <a:rPr lang="es-C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EJEMPLO</a:t>
            </a:r>
            <a:endParaRPr lang="es-C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78375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88120"/>
            <a:ext cx="4608512" cy="636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367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553603" y="220578"/>
            <a:ext cx="2783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es-CO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TARIFA NOMINAL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37" y="1028534"/>
            <a:ext cx="7596265" cy="369661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4005064"/>
            <a:ext cx="3744416" cy="273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316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196752"/>
            <a:ext cx="7704856" cy="403244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endParaRPr lang="es-ES" sz="2000" b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es-ES" sz="2000" b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es-ES" sz="2000" b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es-ES" sz="2000" b="1" dirty="0">
                <a:solidFill>
                  <a:srgbClr val="C00000"/>
                </a:solidFill>
              </a:rPr>
              <a:t>GASTO POR IMPUESTO DE RENTA</a:t>
            </a:r>
          </a:p>
          <a:p>
            <a:pPr eaLnBrk="1" hangingPunct="1">
              <a:defRPr/>
            </a:pPr>
            <a:r>
              <a:rPr lang="es-ES" sz="2000" b="1" dirty="0">
                <a:solidFill>
                  <a:srgbClr val="C00000"/>
                </a:solidFill>
              </a:rPr>
              <a:t>UTILIDAD OPERACIONAL ANTES DE IMPUESTOS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1403648" y="2636912"/>
            <a:ext cx="64807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779912" y="26064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TASA EFECTIVA DE TRIBUTACIÓN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9200"/>
            <a:ext cx="9144000" cy="162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648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779912" y="26064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TASA EFECTIVA DE TRIBUTACIÓN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19008"/>
              </p:ext>
            </p:extLst>
          </p:nvPr>
        </p:nvGraphicFramePr>
        <p:xfrm>
          <a:off x="1619672" y="1370047"/>
          <a:ext cx="6264697" cy="4147185"/>
        </p:xfrm>
        <a:graphic>
          <a:graphicData uri="http://schemas.openxmlformats.org/drawingml/2006/table">
            <a:tbl>
              <a:tblPr/>
              <a:tblGrid>
                <a:gridCol w="3749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Concepto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Contable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Fiscal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Ingresos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2.000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2.000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Costos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(600)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(600)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Gastos / Deducciones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(400)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(400)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Utilidad antes de impuestos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Impuesto de renta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250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250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CREE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 Impuesto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340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pPr algn="l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Utilidad a distribuir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660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Tasa efectiva de tributación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548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779912" y="26064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TASA EFECTIVA DE TRIBUTACIÓN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777237"/>
              </p:ext>
            </p:extLst>
          </p:nvPr>
        </p:nvGraphicFramePr>
        <p:xfrm>
          <a:off x="1547663" y="1340768"/>
          <a:ext cx="6264698" cy="4147185"/>
        </p:xfrm>
        <a:graphic>
          <a:graphicData uri="http://schemas.openxmlformats.org/drawingml/2006/table">
            <a:tbl>
              <a:tblPr/>
              <a:tblGrid>
                <a:gridCol w="374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Concepto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Contable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Fiscal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Ingresos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2.000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2.000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Costos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(600)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(500)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Gastos / Deducciones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(400)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(400)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Utilidad antes de impuestos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1.100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Impuesto de renta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275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275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CREE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 Impuesto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374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pPr algn="l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Utilidad a distribuir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626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Tasa efectiva de tributación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129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4848" y="126876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CO" sz="1800" dirty="0"/>
              <a:t>El impuesto diferido es una noción eminentemente contable en desarrollo de los principios de prudencia y asociación. </a:t>
            </a:r>
          </a:p>
          <a:p>
            <a:pPr marL="0" indent="0">
              <a:buNone/>
            </a:pPr>
            <a:endParaRPr lang="es-CO" sz="1800" dirty="0"/>
          </a:p>
          <a:p>
            <a:pPr marL="0" indent="0" algn="just">
              <a:buNone/>
            </a:pPr>
            <a:r>
              <a:rPr lang="es-CO" sz="1800" dirty="0"/>
              <a:t>El objetivo del impuesto diferido es que en el P&amp;G se refleje la apropiación del impuesto de renta directamente asociado con los resultados del período y que en el balance se revelen los derechos y obligaciones vinculados con el pago del impuesto de renta una vez efectuadas la apropiaciones del ejercicio. </a:t>
            </a:r>
          </a:p>
          <a:p>
            <a:pPr marL="0" indent="0" algn="just">
              <a:buNone/>
            </a:pPr>
            <a:endParaRPr lang="es-CO" sz="1800" dirty="0"/>
          </a:p>
          <a:p>
            <a:pPr marL="0" indent="0" algn="just">
              <a:buNone/>
            </a:pPr>
            <a:r>
              <a:rPr lang="es-CO" sz="1800" dirty="0"/>
              <a:t>El impuesto diferido surge de la evaluación de las diferencias de hechos que se han reconocido en los estados financieros o en las declaraciones de impuestos de la entidad y que van a tener una consecuencia fiscal futura.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491880" y="332656"/>
            <a:ext cx="4925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NOCIÓN IMPUESTO DIFERIDO</a:t>
            </a:r>
          </a:p>
        </p:txBody>
      </p:sp>
    </p:spTree>
    <p:extLst>
      <p:ext uri="{BB962C8B-B14F-4D97-AF65-F5344CB8AC3E}">
        <p14:creationId xmlns:p14="http://schemas.microsoft.com/office/powerpoint/2010/main" val="988638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1556792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/>
              <a:t>La importancia de reconocer el impuesto diferido es que afecta los estados financieros y por ende incide en la utilidad a distribuir a los accionistas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404079" y="260648"/>
            <a:ext cx="1796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IMPORTANCIA</a:t>
            </a:r>
          </a:p>
        </p:txBody>
      </p:sp>
      <p:sp>
        <p:nvSpPr>
          <p:cNvPr id="6" name="5 Flecha arriba"/>
          <p:cNvSpPr/>
          <p:nvPr/>
        </p:nvSpPr>
        <p:spPr>
          <a:xfrm>
            <a:off x="2771800" y="3212976"/>
            <a:ext cx="1080120" cy="1728192"/>
          </a:xfrm>
          <a:prstGeom prst="upArrow">
            <a:avLst/>
          </a:prstGeom>
          <a:solidFill>
            <a:schemeClr val="tx2">
              <a:lumMod val="95000"/>
              <a:lumOff val="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Flecha abajo"/>
          <p:cNvSpPr/>
          <p:nvPr/>
        </p:nvSpPr>
        <p:spPr>
          <a:xfrm>
            <a:off x="5112060" y="3212976"/>
            <a:ext cx="1116124" cy="1728192"/>
          </a:xfrm>
          <a:prstGeom prst="downArrow">
            <a:avLst/>
          </a:prstGeom>
          <a:solidFill>
            <a:schemeClr val="tx2">
              <a:lumMod val="95000"/>
              <a:lumOff val="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CuadroTexto"/>
          <p:cNvSpPr txBox="1"/>
          <p:nvPr/>
        </p:nvSpPr>
        <p:spPr>
          <a:xfrm>
            <a:off x="2619634" y="5229200"/>
            <a:ext cx="375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UTILIDAD A DISTRIBUIR</a:t>
            </a:r>
          </a:p>
        </p:txBody>
      </p:sp>
    </p:spTree>
    <p:extLst>
      <p:ext uri="{BB962C8B-B14F-4D97-AF65-F5344CB8AC3E}">
        <p14:creationId xmlns:p14="http://schemas.microsoft.com/office/powerpoint/2010/main" val="311315276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4044</TotalTime>
  <Words>2127</Words>
  <Application>Microsoft Office PowerPoint</Application>
  <PresentationFormat>Presentación en pantalla (4:3)</PresentationFormat>
  <Paragraphs>385</Paragraphs>
  <Slides>38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4" baseType="lpstr">
      <vt:lpstr>Arial</vt:lpstr>
      <vt:lpstr>Calibri</vt:lpstr>
      <vt:lpstr>Times New Roman</vt:lpstr>
      <vt:lpstr>Wingdings</vt:lpstr>
      <vt:lpstr>Diseño predeterminado</vt:lpstr>
      <vt:lpstr>CorelDRAW</vt:lpstr>
      <vt:lpstr>Presentación de PowerPoint</vt:lpstr>
      <vt:lpstr>UTILIDAD CONTABLE vs RENTA GRAVABLE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DIFERENCIAS TEMPORALES QUE ORIGINAN IMPUESTO DIFERIDO </vt:lpstr>
      <vt:lpstr>Presentación de PowerPoint</vt:lpstr>
      <vt:lpstr>Presentación de PowerPoint</vt:lpstr>
      <vt:lpstr>MÉTODO DEL PASIVO</vt:lpstr>
      <vt:lpstr>DIFERENCIAS EN ACTIVOS</vt:lpstr>
      <vt:lpstr>Presentación de PowerPoint</vt:lpstr>
      <vt:lpstr>DIFERENCIAS DE PASIVOS</vt:lpstr>
      <vt:lpstr>DIFERENCIAS DE PASIVOS</vt:lpstr>
      <vt:lpstr>MÉTODO DEL PASIVO</vt:lpstr>
      <vt:lpstr>BASE TRIBUTARIA DE UN ACTIVO</vt:lpstr>
      <vt:lpstr>BASE TRIBUTARIA DE UN PASIVO</vt:lpstr>
      <vt:lpstr>RECONOCIMIENTO DE INGRESOS DIFERIDOS</vt:lpstr>
      <vt:lpstr>LOS BENEFICIOS IMPONIBLES FUTUROS SON PROBABLES...</vt:lpstr>
      <vt:lpstr>REVISIÓN DEL ACTIVO POR IMPUESTO DIFERIDO</vt:lpstr>
      <vt:lpstr>MEDICIÓN DEL IMPUESTO DIFERIDO</vt:lpstr>
      <vt:lpstr>CAMBIOS EN EL VALOR CONTABLE DE LOS IMPUESTOS DIFERIDOS</vt:lpstr>
      <vt:lpstr>PRESENTACIÓN EN EL BALANCE</vt:lpstr>
      <vt:lpstr>EJEMPLO</vt:lpstr>
      <vt:lpstr>Presentación de PowerPoint</vt:lpstr>
      <vt:lpstr>Presentación de PowerPoint</vt:lpstr>
      <vt:lpstr>Presentación de PowerPoint</vt:lpstr>
    </vt:vector>
  </TitlesOfParts>
  <Company>PUJ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Haga clic para cambiar</dc:title>
  <dc:creator>Javeriana</dc:creator>
  <cp:lastModifiedBy>Hernando Bermúdez Gómez</cp:lastModifiedBy>
  <cp:revision>178</cp:revision>
  <dcterms:created xsi:type="dcterms:W3CDTF">2006-03-13T21:53:39Z</dcterms:created>
  <dcterms:modified xsi:type="dcterms:W3CDTF">2016-05-02T00:54:43Z</dcterms:modified>
</cp:coreProperties>
</file>