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343" r:id="rId2"/>
    <p:sldId id="379" r:id="rId3"/>
    <p:sldId id="380" r:id="rId4"/>
    <p:sldId id="381"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292" r:id="rId38"/>
    <p:sldId id="299" r:id="rId39"/>
    <p:sldId id="301" r:id="rId40"/>
    <p:sldId id="302" r:id="rId41"/>
    <p:sldId id="308" r:id="rId42"/>
    <p:sldId id="309" r:id="rId43"/>
    <p:sldId id="312" r:id="rId44"/>
    <p:sldId id="313" r:id="rId45"/>
    <p:sldId id="316" r:id="rId46"/>
    <p:sldId id="320" r:id="rId47"/>
    <p:sldId id="321" r:id="rId48"/>
    <p:sldId id="322" r:id="rId49"/>
    <p:sldId id="323" r:id="rId50"/>
    <p:sldId id="324" r:id="rId51"/>
    <p:sldId id="325" r:id="rId52"/>
    <p:sldId id="326" r:id="rId53"/>
    <p:sldId id="327" r:id="rId54"/>
    <p:sldId id="370" r:id="rId55"/>
    <p:sldId id="371" r:id="rId56"/>
    <p:sldId id="372" r:id="rId57"/>
    <p:sldId id="373" r:id="rId58"/>
    <p:sldId id="374" r:id="rId59"/>
    <p:sldId id="375" r:id="rId60"/>
    <p:sldId id="376" r:id="rId61"/>
    <p:sldId id="377" r:id="rId62"/>
    <p:sldId id="378" r:id="rId63"/>
    <p:sldId id="341" r:id="rId64"/>
    <p:sldId id="358" r:id="rId65"/>
    <p:sldId id="359" r:id="rId66"/>
    <p:sldId id="360" r:id="rId67"/>
    <p:sldId id="361" r:id="rId68"/>
    <p:sldId id="362" r:id="rId69"/>
    <p:sldId id="363" r:id="rId70"/>
    <p:sldId id="364" r:id="rId71"/>
    <p:sldId id="365" r:id="rId72"/>
    <p:sldId id="366" r:id="rId73"/>
    <p:sldId id="367" r:id="rId74"/>
    <p:sldId id="368" r:id="rId75"/>
    <p:sldId id="369" r:id="rId7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18" y="6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97BAC8-4D8C-46D7-A5A6-CC9708D02BD0}" type="datetimeFigureOut">
              <a:rPr lang="es-MX" smtClean="0"/>
              <a:t>12/05/2014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55C862-A302-4FAE-8E0D-3F281CE9230A}" type="slidenum">
              <a:rPr lang="es-MX" smtClean="0"/>
              <a:t>‹Nº›</a:t>
            </a:fld>
            <a:endParaRPr lang="es-MX"/>
          </a:p>
        </p:txBody>
      </p:sp>
    </p:spTree>
    <p:extLst>
      <p:ext uri="{BB962C8B-B14F-4D97-AF65-F5344CB8AC3E}">
        <p14:creationId xmlns:p14="http://schemas.microsoft.com/office/powerpoint/2010/main" val="1067355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AF5025C-6768-421E-B380-98D68E47E3BE}"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6" name="5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1941767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D19FFD-FBAD-4FDA-992B-FEE154218127}"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6" name="5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2075045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C82213A-4CE6-4C8C-8B9A-3FA034145F64}"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6" name="5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1840400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AC4DA-4C64-4738-8C4E-D8E19324B34B}"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6" name="5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338814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41B7C21-E927-49FC-BDBF-6F5C58E70C56}" type="datetime1">
              <a:rPr lang="es-MX" smtClean="0"/>
              <a:t>12/05/2014</a:t>
            </a:fld>
            <a:endParaRPr lang="es-MX"/>
          </a:p>
        </p:txBody>
      </p:sp>
      <p:sp>
        <p:nvSpPr>
          <p:cNvPr id="5" name="4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6" name="5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184146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00CB18A-D880-4D18-BD78-B12AB38A5117}"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7" name="6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183508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85973C4-43A5-4F8A-B550-6897EAB5B1F4}" type="datetime1">
              <a:rPr lang="es-MX" smtClean="0"/>
              <a:t>12/05/2014</a:t>
            </a:fld>
            <a:endParaRPr lang="es-MX"/>
          </a:p>
        </p:txBody>
      </p:sp>
      <p:sp>
        <p:nvSpPr>
          <p:cNvPr id="8" name="7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9" name="8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241201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1E725EE-88EC-439A-844C-EBB91B6FCABF}" type="datetime1">
              <a:rPr lang="es-MX" smtClean="0"/>
              <a:t>12/05/2014</a:t>
            </a:fld>
            <a:endParaRPr lang="es-MX"/>
          </a:p>
        </p:txBody>
      </p:sp>
      <p:sp>
        <p:nvSpPr>
          <p:cNvPr id="4" name="3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5" name="4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2168340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5C10537-2516-4F66-9C25-15A971411CF0}" type="datetime1">
              <a:rPr lang="es-MX" smtClean="0"/>
              <a:t>12/05/2014</a:t>
            </a:fld>
            <a:endParaRPr lang="es-MX"/>
          </a:p>
        </p:txBody>
      </p:sp>
      <p:sp>
        <p:nvSpPr>
          <p:cNvPr id="3" name="2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4" name="3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186393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9C01C3-CD99-483D-9144-99538E1C2D1E}"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7" name="6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407914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EE5CF0-59B2-4814-A206-DF475968A987}" type="datetime1">
              <a:rPr lang="es-MX" smtClean="0"/>
              <a:t>12/05/2014</a:t>
            </a:fld>
            <a:endParaRPr lang="es-MX"/>
          </a:p>
        </p:txBody>
      </p:sp>
      <p:sp>
        <p:nvSpPr>
          <p:cNvPr id="6" name="5 Marcador de pie de página"/>
          <p:cNvSpPr>
            <a:spLocks noGrp="1"/>
          </p:cNvSpPr>
          <p:nvPr>
            <p:ph type="ftr" sz="quarter" idx="11"/>
          </p:nvPr>
        </p:nvSpPr>
        <p:spPr/>
        <p:txBody>
          <a:bodyPr/>
          <a:lstStyle/>
          <a:p>
            <a:r>
              <a:rPr lang="es-MX" smtClean="0"/>
              <a:t>Rafael Antonio Duarte Nieto   - Contador Público Tributarista</a:t>
            </a:r>
            <a:endParaRPr lang="es-MX"/>
          </a:p>
        </p:txBody>
      </p:sp>
      <p:sp>
        <p:nvSpPr>
          <p:cNvPr id="7" name="6 Marcador de número de diapositiva"/>
          <p:cNvSpPr>
            <a:spLocks noGrp="1"/>
          </p:cNvSpPr>
          <p:nvPr>
            <p:ph type="sldNum" sz="quarter" idx="12"/>
          </p:nvPr>
        </p:nvSpPr>
        <p:spPr/>
        <p:txBody>
          <a:bodyPr/>
          <a:lstStyle/>
          <a:p>
            <a:fld id="{B1AD71DE-CD59-4336-85D2-258078D11805}" type="slidenum">
              <a:rPr lang="es-MX" smtClean="0"/>
              <a:t>‹Nº›</a:t>
            </a:fld>
            <a:endParaRPr lang="es-MX"/>
          </a:p>
        </p:txBody>
      </p:sp>
    </p:spTree>
    <p:extLst>
      <p:ext uri="{BB962C8B-B14F-4D97-AF65-F5344CB8AC3E}">
        <p14:creationId xmlns:p14="http://schemas.microsoft.com/office/powerpoint/2010/main" val="337303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98DE9-3E65-4F1E-AAF5-EF485BB076E1}" type="datetime1">
              <a:rPr lang="es-MX" smtClean="0"/>
              <a:t>12/05/2014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MX" smtClean="0"/>
              <a:t>Rafael Antonio Duarte Nieto   - Contador Público Tributarista</a:t>
            </a: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D71DE-CD59-4336-85D2-258078D11805}" type="slidenum">
              <a:rPr lang="es-MX" smtClean="0"/>
              <a:t>‹Nº›</a:t>
            </a:fld>
            <a:endParaRPr lang="es-MX"/>
          </a:p>
        </p:txBody>
      </p:sp>
    </p:spTree>
    <p:extLst>
      <p:ext uri="{BB962C8B-B14F-4D97-AF65-F5344CB8AC3E}">
        <p14:creationId xmlns:p14="http://schemas.microsoft.com/office/powerpoint/2010/main" val="3393387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dian.gov.co/"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dian.gov.co/"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gif"/><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8" Type="http://schemas.openxmlformats.org/officeDocument/2006/relationships/slide" Target="slide72.xml"/><Relationship Id="rId3" Type="http://schemas.openxmlformats.org/officeDocument/2006/relationships/image" Target="../media/image2.png"/><Relationship Id="rId7" Type="http://schemas.openxmlformats.org/officeDocument/2006/relationships/slide" Target="slide67.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66.xml"/><Relationship Id="rId5" Type="http://schemas.openxmlformats.org/officeDocument/2006/relationships/slide" Target="slide64.xml"/><Relationship Id="rId10" Type="http://schemas.openxmlformats.org/officeDocument/2006/relationships/slide" Target="slide73.xml"/><Relationship Id="rId4" Type="http://schemas.microsoft.com/office/2007/relationships/hdphoto" Target="../media/hdphoto1.wdp"/><Relationship Id="rId9" Type="http://schemas.openxmlformats.org/officeDocument/2006/relationships/slide" Target="slide74.xml"/></Relationships>
</file>

<file path=ppt/slides/_rels/slide35.xml.rels><?xml version="1.0" encoding="UTF-8" standalone="yes"?>
<Relationships xmlns="http://schemas.openxmlformats.org/package/2006/relationships"><Relationship Id="rId8" Type="http://schemas.openxmlformats.org/officeDocument/2006/relationships/slide" Target="slide74.xml"/><Relationship Id="rId3" Type="http://schemas.openxmlformats.org/officeDocument/2006/relationships/image" Target="../media/image2.png"/><Relationship Id="rId7" Type="http://schemas.openxmlformats.org/officeDocument/2006/relationships/slide" Target="slide6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66.xml"/><Relationship Id="rId5" Type="http://schemas.openxmlformats.org/officeDocument/2006/relationships/slide" Target="slide65.xml"/><Relationship Id="rId4" Type="http://schemas.microsoft.com/office/2007/relationships/hdphoto" Target="../media/hdphoto1.wdp"/><Relationship Id="rId9" Type="http://schemas.openxmlformats.org/officeDocument/2006/relationships/slide" Target="slide70.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5.xml"/><Relationship Id="rId5" Type="http://schemas.openxmlformats.org/officeDocument/2006/relationships/slide" Target="slide69.xm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63.xml"/><Relationship Id="rId4" Type="http://schemas.microsoft.com/office/2007/relationships/hdphoto" Target="../media/hdphoto1.wdp"/></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8" Type="http://schemas.openxmlformats.org/officeDocument/2006/relationships/slide" Target="slide49.xml"/><Relationship Id="rId3" Type="http://schemas.openxmlformats.org/officeDocument/2006/relationships/image" Target="../media/image2.png"/><Relationship Id="rId7" Type="http://schemas.openxmlformats.org/officeDocument/2006/relationships/slide" Target="slide47.xml"/><Relationship Id="rId12" Type="http://schemas.openxmlformats.org/officeDocument/2006/relationships/slide" Target="slide50.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48.xml"/><Relationship Id="rId11" Type="http://schemas.openxmlformats.org/officeDocument/2006/relationships/slide" Target="slide51.xml"/><Relationship Id="rId5" Type="http://schemas.openxmlformats.org/officeDocument/2006/relationships/slide" Target="slide46.xml"/><Relationship Id="rId10" Type="http://schemas.openxmlformats.org/officeDocument/2006/relationships/slide" Target="slide52.xml"/><Relationship Id="rId4" Type="http://schemas.microsoft.com/office/2007/relationships/hdphoto" Target="../media/hdphoto1.wdp"/><Relationship Id="rId9" Type="http://schemas.openxmlformats.org/officeDocument/2006/relationships/slide" Target="slide53.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4.xml"/><Relationship Id="rId4" Type="http://schemas.microsoft.com/office/2007/relationships/hdphoto" Target="../media/hdphoto1.wdp"/></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5.xml"/><Relationship Id="rId4" Type="http://schemas.microsoft.com/office/2007/relationships/hdphoto" Target="../media/hdphoto1.wdp"/></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5.xml"/><Relationship Id="rId5" Type="http://schemas.openxmlformats.org/officeDocument/2006/relationships/slide" Target="slide34.xml"/><Relationship Id="rId4" Type="http://schemas.microsoft.com/office/2007/relationships/hdphoto" Target="../media/hdphoto1.wdp"/></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4.xml"/><Relationship Id="rId4" Type="http://schemas.microsoft.com/office/2007/relationships/hdphoto" Target="../media/hdphoto1.wdp"/></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5.xml"/><Relationship Id="rId4" Type="http://schemas.microsoft.com/office/2007/relationships/hdphoto" Target="../media/hdphoto1.wdp"/></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6.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5.xml"/><Relationship Id="rId4" Type="http://schemas.microsoft.com/office/2007/relationships/hdphoto" Target="../media/hdphoto1.wdp"/></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4.xml"/><Relationship Id="rId4" Type="http://schemas.microsoft.com/office/2007/relationships/hdphoto" Target="../media/hdphoto1.wdp"/></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4.xml"/><Relationship Id="rId4" Type="http://schemas.microsoft.com/office/2007/relationships/hdphoto" Target="../media/hdphoto1.wdp"/></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34.xml"/><Relationship Id="rId5" Type="http://schemas.openxmlformats.org/officeDocument/2006/relationships/slide" Target="slide35.xml"/><Relationship Id="rId4" Type="http://schemas.microsoft.com/office/2007/relationships/hdphoto" Target="../media/hdphoto1.wdp"/></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36.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11 Rectángulo redondeado"/>
          <p:cNvSpPr/>
          <p:nvPr/>
        </p:nvSpPr>
        <p:spPr>
          <a:xfrm>
            <a:off x="1259632" y="764704"/>
            <a:ext cx="6768752" cy="5040560"/>
          </a:xfrm>
          <a:prstGeom prst="roundRect">
            <a:avLst/>
          </a:prstGeom>
          <a:solidFill>
            <a:schemeClr val="tx2">
              <a:lumMod val="60000"/>
              <a:lumOff val="4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s-MX" sz="4800" b="1" dirty="0" smtClean="0">
                <a:solidFill>
                  <a:schemeClr val="bg1"/>
                </a:solidFill>
              </a:rPr>
              <a:t>IMPUESTO SOBRE LA</a:t>
            </a:r>
          </a:p>
          <a:p>
            <a:pPr algn="ctr"/>
            <a:r>
              <a:rPr lang="es-MX" sz="4800" b="1" dirty="0" smtClean="0">
                <a:solidFill>
                  <a:schemeClr val="bg1"/>
                </a:solidFill>
              </a:rPr>
              <a:t>RENTA</a:t>
            </a:r>
          </a:p>
          <a:p>
            <a:pPr algn="ctr"/>
            <a:r>
              <a:rPr lang="es-MX" sz="4800" b="1" dirty="0" smtClean="0">
                <a:solidFill>
                  <a:schemeClr val="bg1"/>
                </a:solidFill>
              </a:rPr>
              <a:t>PERSONAS NATURALES</a:t>
            </a:r>
            <a:endParaRPr lang="es-MX" sz="4800" b="1" dirty="0">
              <a:solidFill>
                <a:schemeClr val="bg1"/>
              </a:solidFill>
            </a:endParaRPr>
          </a:p>
        </p:txBody>
      </p:sp>
    </p:spTree>
    <p:extLst>
      <p:ext uri="{BB962C8B-B14F-4D97-AF65-F5344CB8AC3E}">
        <p14:creationId xmlns:p14="http://schemas.microsoft.com/office/powerpoint/2010/main" val="2963924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411760" y="1916832"/>
            <a:ext cx="6552853" cy="4561249"/>
          </a:xfrm>
          <a:prstGeom prst="rect">
            <a:avLst/>
          </a:prstGeom>
          <a:noFill/>
          <a:ln w="9525">
            <a:noFill/>
            <a:miter lim="800000"/>
            <a:headEnd/>
            <a:tailEnd/>
          </a:ln>
        </p:spPr>
        <p:txBody>
          <a:bodyPr wrap="square">
            <a:spAutoFit/>
          </a:bodyPr>
          <a:lstStyle/>
          <a:p>
            <a:pPr marL="457200" indent="-457200" algn="just">
              <a:lnSpc>
                <a:spcPct val="120000"/>
              </a:lnSpc>
              <a:buFont typeface="+mj-lt"/>
              <a:buAutoNum type="arabicPeriod" startAt="2"/>
              <a:defRPr/>
            </a:pPr>
            <a:r>
              <a:rPr lang="es-CO" sz="2200" b="0" dirty="0" smtClean="0">
                <a:solidFill>
                  <a:srgbClr val="0070C0"/>
                </a:solidFill>
                <a:latin typeface="Arial" charset="0"/>
                <a:cs typeface="Arial" charset="0"/>
              </a:rPr>
              <a:t>Inscripción en el registro nacional que las autoridades estatales de vigilancia, control y disciplinarias</a:t>
            </a:r>
            <a:r>
              <a:rPr lang="es-CO" sz="2200" b="0" dirty="0" smtClean="0">
                <a:latin typeface="Arial" charset="0"/>
                <a:cs typeface="Arial" charset="0"/>
              </a:rPr>
              <a:t> lleven conforme con la ley que regula la profesión liberal de que se trate, cuando la misma esté oficialmente reglada.</a:t>
            </a:r>
          </a:p>
          <a:p>
            <a:pPr marL="342900" indent="-342900" algn="just">
              <a:lnSpc>
                <a:spcPct val="120000"/>
              </a:lnSpc>
              <a:buFont typeface="+mj-lt"/>
              <a:buAutoNum type="arabicPeriod" startAt="2"/>
              <a:defRPr/>
            </a:pPr>
            <a:endParaRPr lang="es-CO" sz="2200" b="0" dirty="0">
              <a:latin typeface="Arial" charset="0"/>
              <a:cs typeface="Arial" charset="0"/>
            </a:endParaRPr>
          </a:p>
          <a:p>
            <a:pPr algn="just">
              <a:lnSpc>
                <a:spcPct val="120000"/>
              </a:lnSpc>
              <a:defRPr/>
            </a:pPr>
            <a:r>
              <a:rPr lang="es-CO" sz="2200" b="0" dirty="0">
                <a:latin typeface="Arial" charset="0"/>
                <a:cs typeface="Arial" charset="0"/>
              </a:rPr>
              <a:t>Se entiende que una persona ejerce una profesión liberal cuando realiza labores propias de tal profesión,. independientemente de si tiene las habilitaciones o registros establecidos en las normas vigentes.</a:t>
            </a:r>
          </a:p>
        </p:txBody>
      </p:sp>
      <p:sp>
        <p:nvSpPr>
          <p:cNvPr id="4" name="3 Abrir llave"/>
          <p:cNvSpPr/>
          <p:nvPr/>
        </p:nvSpPr>
        <p:spPr bwMode="auto">
          <a:xfrm>
            <a:off x="1907704" y="1988840"/>
            <a:ext cx="504056" cy="439248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6" name="5 Rectángulo"/>
          <p:cNvSpPr/>
          <p:nvPr/>
        </p:nvSpPr>
        <p:spPr>
          <a:xfrm>
            <a:off x="240006" y="3534107"/>
            <a:ext cx="1811714" cy="830997"/>
          </a:xfrm>
          <a:prstGeom prst="rect">
            <a:avLst/>
          </a:prstGeom>
        </p:spPr>
        <p:txBody>
          <a:bodyPr wrap="none">
            <a:spAutoFit/>
          </a:bodyPr>
          <a:lstStyle/>
          <a:p>
            <a:r>
              <a:rPr lang="es-CO" sz="2400" dirty="0" smtClean="0">
                <a:solidFill>
                  <a:srgbClr val="0070C0"/>
                </a:solidFill>
                <a:latin typeface="Arial" charset="0"/>
                <a:cs typeface="Arial" charset="0"/>
              </a:rPr>
              <a:t>Profesiones</a:t>
            </a:r>
          </a:p>
          <a:p>
            <a:r>
              <a:rPr lang="es-CO" sz="2400" dirty="0" smtClean="0">
                <a:solidFill>
                  <a:srgbClr val="0070C0"/>
                </a:solidFill>
                <a:latin typeface="Arial" charset="0"/>
                <a:cs typeface="Arial" charset="0"/>
              </a:rPr>
              <a:t>Liberales</a:t>
            </a:r>
            <a:r>
              <a:rPr lang="es-CO" sz="2400" dirty="0" smtClean="0">
                <a:latin typeface="Arial" charset="0"/>
                <a:cs typeface="Arial" charset="0"/>
              </a:rPr>
              <a:t>: </a:t>
            </a:r>
            <a:endParaRPr lang="es-CO" sz="2400" dirty="0"/>
          </a:p>
        </p:txBody>
      </p:sp>
      <p:sp>
        <p:nvSpPr>
          <p:cNvPr id="7" name="8 CuadroTexto"/>
          <p:cNvSpPr txBox="1">
            <a:spLocks noChangeArrowheads="1"/>
          </p:cNvSpPr>
          <p:nvPr/>
        </p:nvSpPr>
        <p:spPr bwMode="auto">
          <a:xfrm>
            <a:off x="683568" y="1311151"/>
            <a:ext cx="8433445" cy="461665"/>
          </a:xfrm>
          <a:prstGeom prst="rect">
            <a:avLst/>
          </a:prstGeom>
          <a:noFill/>
          <a:ln w="9525">
            <a:noFill/>
            <a:miter lim="800000"/>
            <a:headEnd/>
            <a:tailEnd/>
          </a:ln>
        </p:spPr>
        <p:txBody>
          <a:bodyPr wrap="square">
            <a:spAutoFit/>
          </a:bodyPr>
          <a:lstStyle/>
          <a:p>
            <a:pPr algn="just">
              <a:defRPr/>
            </a:pPr>
            <a:r>
              <a:rPr lang="es-CO" sz="2400" dirty="0">
                <a:solidFill>
                  <a:schemeClr val="accent6">
                    <a:lumMod val="75000"/>
                  </a:schemeClr>
                </a:solidFill>
                <a:latin typeface="Arial" charset="0"/>
                <a:cs typeface="Arial" charset="0"/>
              </a:rPr>
              <a:t>Clasificación de las personas naturales (Decreto 3032</a:t>
            </a:r>
            <a:r>
              <a:rPr lang="es-CO" sz="2400" dirty="0" smtClean="0">
                <a:solidFill>
                  <a:schemeClr val="accent6">
                    <a:lumMod val="75000"/>
                  </a:schemeClr>
                </a:solidFill>
                <a:latin typeface="Arial" charset="0"/>
                <a:cs typeface="Arial" charset="0"/>
              </a:rPr>
              <a:t>)</a:t>
            </a:r>
            <a:endParaRPr lang="es-CO" sz="2400" dirty="0">
              <a:latin typeface="Arial" charset="0"/>
              <a:cs typeface="Arial" charset="0"/>
            </a:endParaRPr>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68275047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339751" y="1700809"/>
            <a:ext cx="6552729" cy="4483535"/>
          </a:xfrm>
          <a:prstGeom prst="rect">
            <a:avLst/>
          </a:prstGeom>
          <a:noFill/>
          <a:ln w="9525">
            <a:noFill/>
            <a:miter lim="800000"/>
            <a:headEnd/>
            <a:tailEnd/>
          </a:ln>
        </p:spPr>
        <p:txBody>
          <a:bodyPr wrap="square">
            <a:spAutoFit/>
          </a:bodyPr>
          <a:lstStyle/>
          <a:p>
            <a:pPr algn="just">
              <a:lnSpc>
                <a:spcPct val="120000"/>
              </a:lnSpc>
              <a:defRPr/>
            </a:pPr>
            <a:r>
              <a:rPr lang="es-CO" sz="2400" b="0" dirty="0" smtClean="0">
                <a:latin typeface="Arial" charset="0"/>
                <a:cs typeface="Arial" charset="0"/>
              </a:rPr>
              <a:t>Se </a:t>
            </a:r>
            <a:r>
              <a:rPr lang="es-CO" sz="2400" b="0" dirty="0">
                <a:latin typeface="Arial" charset="0"/>
                <a:cs typeface="Arial" charset="0"/>
              </a:rPr>
              <a:t>considera servicio técnico la actividad, labor o trabajo </a:t>
            </a:r>
            <a:r>
              <a:rPr lang="es-CO" sz="2400" b="0" dirty="0">
                <a:solidFill>
                  <a:srgbClr val="0070C0"/>
                </a:solidFill>
                <a:latin typeface="Arial" charset="0"/>
                <a:cs typeface="Arial" charset="0"/>
              </a:rPr>
              <a:t>prestado directamente por una persona natural</a:t>
            </a:r>
            <a:r>
              <a:rPr lang="es-CO" sz="2400" b="0" dirty="0">
                <a:latin typeface="Arial" charset="0"/>
                <a:cs typeface="Arial" charset="0"/>
              </a:rPr>
              <a:t> mediante </a:t>
            </a:r>
            <a:r>
              <a:rPr lang="es-CO" sz="2400" b="0" dirty="0">
                <a:solidFill>
                  <a:srgbClr val="0070C0"/>
                </a:solidFill>
                <a:latin typeface="Arial" charset="0"/>
                <a:cs typeface="Arial" charset="0"/>
              </a:rPr>
              <a:t>contrato de prestación de servicios</a:t>
            </a:r>
            <a:r>
              <a:rPr lang="es-CO" sz="2400" b="0" dirty="0">
                <a:latin typeface="Arial" charset="0"/>
                <a:cs typeface="Arial" charset="0"/>
              </a:rPr>
              <a:t> personales, para la utilización de conocimientos aplicados </a:t>
            </a:r>
            <a:r>
              <a:rPr lang="es-CO" sz="2400" b="0" dirty="0">
                <a:solidFill>
                  <a:srgbClr val="0070C0"/>
                </a:solidFill>
                <a:latin typeface="Arial" charset="0"/>
                <a:cs typeface="Arial" charset="0"/>
              </a:rPr>
              <a:t>por medio del ejercicio de un arte, oficio o técnica</a:t>
            </a:r>
            <a:r>
              <a:rPr lang="es-CO" sz="2400" b="0" dirty="0">
                <a:latin typeface="Arial" charset="0"/>
                <a:cs typeface="Arial" charset="0"/>
              </a:rPr>
              <a:t>, </a:t>
            </a:r>
            <a:r>
              <a:rPr lang="es-CO" sz="2400" b="0" dirty="0">
                <a:solidFill>
                  <a:srgbClr val="0070C0"/>
                </a:solidFill>
                <a:latin typeface="Arial" charset="0"/>
                <a:cs typeface="Arial" charset="0"/>
              </a:rPr>
              <a:t>sin transferencia de dicho conocimiento</a:t>
            </a:r>
            <a:r>
              <a:rPr lang="es-CO" sz="2400" b="0" dirty="0" smtClean="0">
                <a:latin typeface="Arial" charset="0"/>
                <a:cs typeface="Arial" charset="0"/>
              </a:rPr>
              <a:t>. </a:t>
            </a:r>
            <a:r>
              <a:rPr lang="es-CO" sz="2400" b="0" dirty="0">
                <a:latin typeface="Arial" charset="0"/>
                <a:cs typeface="Arial" charset="0"/>
              </a:rPr>
              <a:t>Los servicios prestados en ejercicio de una profesión liberal no se consideran servicios técnicos</a:t>
            </a:r>
            <a:r>
              <a:rPr lang="es-CO" sz="2400" b="0" dirty="0" smtClean="0">
                <a:latin typeface="Arial" charset="0"/>
                <a:cs typeface="Arial" charset="0"/>
              </a:rPr>
              <a:t>.</a:t>
            </a:r>
          </a:p>
        </p:txBody>
      </p:sp>
      <p:sp>
        <p:nvSpPr>
          <p:cNvPr id="4" name="3 Rectángulo"/>
          <p:cNvSpPr/>
          <p:nvPr/>
        </p:nvSpPr>
        <p:spPr>
          <a:xfrm>
            <a:off x="107504" y="3606115"/>
            <a:ext cx="1587294" cy="830997"/>
          </a:xfrm>
          <a:prstGeom prst="rect">
            <a:avLst/>
          </a:prstGeom>
        </p:spPr>
        <p:txBody>
          <a:bodyPr wrap="none">
            <a:spAutoFit/>
          </a:bodyPr>
          <a:lstStyle/>
          <a:p>
            <a:r>
              <a:rPr lang="es-CO" sz="2400" dirty="0" smtClean="0">
                <a:solidFill>
                  <a:srgbClr val="0070C0"/>
                </a:solidFill>
                <a:latin typeface="Arial" charset="0"/>
                <a:cs typeface="Arial" charset="0"/>
              </a:rPr>
              <a:t>Servicios </a:t>
            </a:r>
          </a:p>
          <a:p>
            <a:r>
              <a:rPr lang="es-CO" sz="2400" dirty="0" smtClean="0">
                <a:solidFill>
                  <a:srgbClr val="0070C0"/>
                </a:solidFill>
                <a:latin typeface="Arial" charset="0"/>
                <a:cs typeface="Arial" charset="0"/>
              </a:rPr>
              <a:t>Técnicos: </a:t>
            </a:r>
            <a:endParaRPr lang="es-CO" sz="2400" dirty="0"/>
          </a:p>
        </p:txBody>
      </p:sp>
      <p:sp>
        <p:nvSpPr>
          <p:cNvPr id="6" name="8 CuadroTexto"/>
          <p:cNvSpPr txBox="1">
            <a:spLocks noChangeArrowheads="1"/>
          </p:cNvSpPr>
          <p:nvPr/>
        </p:nvSpPr>
        <p:spPr bwMode="auto">
          <a:xfrm>
            <a:off x="620713" y="412750"/>
            <a:ext cx="8496300" cy="1131848"/>
          </a:xfrm>
          <a:prstGeom prst="rect">
            <a:avLst/>
          </a:prstGeom>
          <a:noFill/>
          <a:ln w="9525">
            <a:noFill/>
            <a:miter lim="800000"/>
            <a:headEnd/>
            <a:tailEnd/>
          </a:ln>
        </p:spPr>
        <p:txBody>
          <a:bodyPr>
            <a:spAutoFit/>
          </a:bodyPr>
          <a:lstStyle/>
          <a:p>
            <a:pPr marL="342900" indent="-342900" algn="just">
              <a:lnSpc>
                <a:spcPct val="150000"/>
              </a:lnSpc>
              <a:defRPr/>
            </a:pPr>
            <a:endParaRPr lang="es-CO" sz="2400" dirty="0">
              <a:latin typeface="Arial" charset="0"/>
              <a:cs typeface="Arial" charset="0"/>
            </a:endParaRPr>
          </a:p>
          <a:p>
            <a:pPr algn="just">
              <a:lnSpc>
                <a:spcPct val="150000"/>
              </a:lnSpc>
              <a:defRPr/>
            </a:pPr>
            <a:r>
              <a:rPr lang="es-CO" sz="2400" dirty="0">
                <a:solidFill>
                  <a:schemeClr val="accent6">
                    <a:lumMod val="75000"/>
                  </a:schemeClr>
                </a:solidFill>
                <a:latin typeface="Arial" charset="0"/>
                <a:cs typeface="Arial" charset="0"/>
              </a:rPr>
              <a:t>Clasificación de las personas naturales </a:t>
            </a:r>
            <a:r>
              <a:rPr lang="es-CO" sz="2400" dirty="0" smtClean="0">
                <a:solidFill>
                  <a:schemeClr val="accent6">
                    <a:lumMod val="75000"/>
                  </a:schemeClr>
                </a:solidFill>
                <a:latin typeface="Arial" charset="0"/>
                <a:cs typeface="Arial" charset="0"/>
              </a:rPr>
              <a:t>(Decreto 3032)</a:t>
            </a:r>
            <a:endParaRPr lang="es-CO" sz="2400" dirty="0">
              <a:latin typeface="Arial" charset="0"/>
              <a:cs typeface="Arial" charset="0"/>
            </a:endParaRPr>
          </a:p>
        </p:txBody>
      </p:sp>
      <p:sp>
        <p:nvSpPr>
          <p:cNvPr id="7" name="6 Abrir llave"/>
          <p:cNvSpPr/>
          <p:nvPr/>
        </p:nvSpPr>
        <p:spPr bwMode="auto">
          <a:xfrm>
            <a:off x="1835696" y="1628800"/>
            <a:ext cx="504056" cy="475252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85878371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339753" y="1509747"/>
            <a:ext cx="6624860" cy="5078313"/>
          </a:xfrm>
          <a:prstGeom prst="rect">
            <a:avLst/>
          </a:prstGeom>
          <a:noFill/>
          <a:ln w="9525">
            <a:noFill/>
            <a:miter lim="800000"/>
            <a:headEnd/>
            <a:tailEnd/>
          </a:ln>
        </p:spPr>
        <p:txBody>
          <a:bodyPr wrap="square">
            <a:spAutoFit/>
          </a:bodyPr>
          <a:lstStyle/>
          <a:p>
            <a:pPr algn="just">
              <a:lnSpc>
                <a:spcPct val="150000"/>
              </a:lnSpc>
              <a:defRPr/>
            </a:pPr>
            <a:r>
              <a:rPr lang="es-CO" sz="2400" b="0" dirty="0" smtClean="0">
                <a:latin typeface="Arial" charset="0"/>
                <a:cs typeface="Arial" charset="0"/>
              </a:rPr>
              <a:t>Aquellos </a:t>
            </a:r>
            <a:r>
              <a:rPr lang="es-CO" sz="2400" b="0" dirty="0">
                <a:latin typeface="Arial" charset="0"/>
                <a:cs typeface="Arial" charset="0"/>
              </a:rPr>
              <a:t>elementos </a:t>
            </a:r>
            <a:r>
              <a:rPr lang="es-CO" sz="2400" b="0" dirty="0" smtClean="0">
                <a:solidFill>
                  <a:srgbClr val="0070C0"/>
                </a:solidFill>
                <a:latin typeface="Arial" charset="0"/>
                <a:cs typeface="Arial" charset="0"/>
              </a:rPr>
              <a:t>tangibles </a:t>
            </a:r>
            <a:r>
              <a:rPr lang="es-CO" sz="2400" b="0" dirty="0">
                <a:solidFill>
                  <a:srgbClr val="0070C0"/>
                </a:solidFill>
                <a:latin typeface="Arial" charset="0"/>
                <a:cs typeface="Arial" charset="0"/>
              </a:rPr>
              <a:t>y consumibles</a:t>
            </a:r>
            <a:r>
              <a:rPr lang="es-CO" sz="2400" b="0" dirty="0">
                <a:latin typeface="Arial" charset="0"/>
                <a:cs typeface="Arial" charset="0"/>
              </a:rPr>
              <a:t>, adquiridos y utilizados únicamente para la prestación del </a:t>
            </a:r>
            <a:r>
              <a:rPr lang="es-CO" sz="2400" b="0" dirty="0" smtClean="0">
                <a:latin typeface="Arial" charset="0"/>
                <a:cs typeface="Arial" charset="0"/>
              </a:rPr>
              <a:t>servicio </a:t>
            </a:r>
            <a:r>
              <a:rPr lang="es-CO" sz="2400" b="0" dirty="0">
                <a:latin typeface="Arial" charset="0"/>
                <a:cs typeface="Arial" charset="0"/>
              </a:rPr>
              <a:t>o la realización de la actividad económica que es fuente principal de su ingreso, y no con otros fines personales, comerciales o de otra índole</a:t>
            </a:r>
            <a:r>
              <a:rPr lang="es-CO" sz="2400" b="0" dirty="0" smtClean="0">
                <a:latin typeface="Arial" charset="0"/>
                <a:cs typeface="Arial" charset="0"/>
              </a:rPr>
              <a:t>, </a:t>
            </a:r>
            <a:r>
              <a:rPr lang="es-CO" sz="2400" b="0" dirty="0">
                <a:latin typeface="Arial" charset="0"/>
                <a:cs typeface="Arial" charset="0"/>
              </a:rPr>
              <a:t>y para cuya utilización, manipulación o aplicación se requiere un específico conocimiento técnico o tecnológico</a:t>
            </a:r>
            <a:r>
              <a:rPr lang="es-CO" sz="2400" b="0" dirty="0" smtClean="0">
                <a:latin typeface="Arial" charset="0"/>
                <a:cs typeface="Arial" charset="0"/>
              </a:rPr>
              <a:t>.</a:t>
            </a:r>
            <a:endParaRPr lang="es-CO" sz="2400" b="0" dirty="0">
              <a:latin typeface="Arial" charset="0"/>
              <a:cs typeface="Arial" charset="0"/>
            </a:endParaRPr>
          </a:p>
        </p:txBody>
      </p:sp>
      <p:sp>
        <p:nvSpPr>
          <p:cNvPr id="4" name="3 Rectángulo"/>
          <p:cNvSpPr/>
          <p:nvPr/>
        </p:nvSpPr>
        <p:spPr>
          <a:xfrm>
            <a:off x="107504" y="3380799"/>
            <a:ext cx="2257609" cy="1200329"/>
          </a:xfrm>
          <a:prstGeom prst="rect">
            <a:avLst/>
          </a:prstGeom>
        </p:spPr>
        <p:txBody>
          <a:bodyPr wrap="square">
            <a:spAutoFit/>
          </a:bodyPr>
          <a:lstStyle/>
          <a:p>
            <a:r>
              <a:rPr lang="es-CO" sz="2400" dirty="0" smtClean="0">
                <a:solidFill>
                  <a:srgbClr val="0070C0"/>
                </a:solidFill>
                <a:latin typeface="Arial" charset="0"/>
                <a:cs typeface="Arial" charset="0"/>
              </a:rPr>
              <a:t>Insumos o materiales especializados</a:t>
            </a:r>
            <a:endParaRPr lang="es-CO" sz="2400" dirty="0"/>
          </a:p>
        </p:txBody>
      </p:sp>
      <p:sp>
        <p:nvSpPr>
          <p:cNvPr id="6" name="8 CuadroTexto"/>
          <p:cNvSpPr txBox="1">
            <a:spLocks noChangeArrowheads="1"/>
          </p:cNvSpPr>
          <p:nvPr/>
        </p:nvSpPr>
        <p:spPr bwMode="auto">
          <a:xfrm>
            <a:off x="620713" y="725795"/>
            <a:ext cx="8496300" cy="830997"/>
          </a:xfrm>
          <a:prstGeom prst="rect">
            <a:avLst/>
          </a:prstGeom>
          <a:noFill/>
          <a:ln w="9525">
            <a:noFill/>
            <a:miter lim="800000"/>
            <a:headEnd/>
            <a:tailEnd/>
          </a:ln>
        </p:spPr>
        <p:txBody>
          <a:bodyPr>
            <a:spAutoFit/>
          </a:bodyPr>
          <a:lstStyle/>
          <a:p>
            <a:pPr marL="342900" indent="-342900" algn="just">
              <a:defRPr/>
            </a:pPr>
            <a:endParaRPr lang="es-CO" sz="2400" dirty="0">
              <a:latin typeface="Arial" charset="0"/>
              <a:cs typeface="Arial" charset="0"/>
            </a:endParaRPr>
          </a:p>
          <a:p>
            <a:pPr algn="just">
              <a:defRPr/>
            </a:pPr>
            <a:r>
              <a:rPr lang="es-CO" sz="2400" dirty="0">
                <a:solidFill>
                  <a:schemeClr val="accent6">
                    <a:lumMod val="75000"/>
                  </a:schemeClr>
                </a:solidFill>
                <a:latin typeface="Arial" charset="0"/>
                <a:cs typeface="Arial" charset="0"/>
              </a:rPr>
              <a:t>Clasificación de las personas naturales </a:t>
            </a:r>
            <a:r>
              <a:rPr lang="es-CO" sz="2400" dirty="0" smtClean="0">
                <a:solidFill>
                  <a:schemeClr val="accent6">
                    <a:lumMod val="75000"/>
                  </a:schemeClr>
                </a:solidFill>
                <a:latin typeface="Arial" charset="0"/>
                <a:cs typeface="Arial" charset="0"/>
              </a:rPr>
              <a:t>(Decreto 3032)</a:t>
            </a:r>
            <a:endParaRPr lang="es-CO" sz="2400" dirty="0">
              <a:latin typeface="Arial" charset="0"/>
              <a:cs typeface="Arial" charset="0"/>
            </a:endParaRPr>
          </a:p>
        </p:txBody>
      </p:sp>
      <p:sp>
        <p:nvSpPr>
          <p:cNvPr id="7" name="6 Abrir llave"/>
          <p:cNvSpPr/>
          <p:nvPr/>
        </p:nvSpPr>
        <p:spPr bwMode="auto">
          <a:xfrm>
            <a:off x="1979712" y="1628800"/>
            <a:ext cx="504056" cy="4896544"/>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3392790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123727" y="1083508"/>
            <a:ext cx="6840885" cy="5009833"/>
          </a:xfrm>
          <a:prstGeom prst="rect">
            <a:avLst/>
          </a:prstGeom>
          <a:noFill/>
          <a:ln w="9525">
            <a:noFill/>
            <a:miter lim="800000"/>
            <a:headEnd/>
            <a:tailEnd/>
          </a:ln>
        </p:spPr>
        <p:txBody>
          <a:bodyPr wrap="square">
            <a:spAutoFit/>
          </a:bodyPr>
          <a:lstStyle/>
          <a:p>
            <a:pPr algn="just">
              <a:lnSpc>
                <a:spcPct val="150000"/>
              </a:lnSpc>
              <a:defRPr/>
            </a:pPr>
            <a:r>
              <a:rPr lang="es-CO" sz="2400" b="0" dirty="0" smtClean="0">
                <a:latin typeface="Arial" charset="0"/>
                <a:cs typeface="Arial" charset="0"/>
              </a:rPr>
              <a:t>El </a:t>
            </a:r>
            <a:r>
              <a:rPr lang="es-CO" sz="2400" b="0" dirty="0">
                <a:latin typeface="Arial" charset="0"/>
                <a:cs typeface="Arial" charset="0"/>
              </a:rPr>
              <a:t>conjunto de instrumentos, aparatos o dispositivos tangibles, adquiridos y </a:t>
            </a:r>
            <a:r>
              <a:rPr lang="es-CO" sz="2400" b="0" dirty="0">
                <a:solidFill>
                  <a:srgbClr val="0070C0"/>
                </a:solidFill>
                <a:latin typeface="Arial" charset="0"/>
                <a:cs typeface="Arial" charset="0"/>
              </a:rPr>
              <a:t>utilizados únicamente para el desempeño del servicio</a:t>
            </a:r>
          </a:p>
          <a:p>
            <a:pPr algn="just">
              <a:lnSpc>
                <a:spcPct val="150000"/>
              </a:lnSpc>
              <a:defRPr/>
            </a:pPr>
            <a:r>
              <a:rPr lang="es-CO" sz="2400" b="0" dirty="0">
                <a:latin typeface="Arial" charset="0"/>
                <a:cs typeface="Arial" charset="0"/>
              </a:rPr>
              <a:t>o la realización de la actividad económica qué es fuente principal de su ingreso, y no con otros fines personales, comerciales o de </a:t>
            </a:r>
            <a:r>
              <a:rPr lang="es-CO" sz="2400" b="0" dirty="0" smtClean="0">
                <a:latin typeface="Arial" charset="0"/>
                <a:cs typeface="Arial" charset="0"/>
              </a:rPr>
              <a:t>otra </a:t>
            </a:r>
            <a:r>
              <a:rPr lang="es-CO" sz="2400" b="0" dirty="0">
                <a:latin typeface="Arial" charset="0"/>
                <a:cs typeface="Arial" charset="0"/>
              </a:rPr>
              <a:t>índole, y para cuya utilización, manipulación o </a:t>
            </a:r>
            <a:r>
              <a:rPr lang="es-CO" sz="2400" b="0" dirty="0" smtClean="0">
                <a:latin typeface="Arial" charset="0"/>
                <a:cs typeface="Arial" charset="0"/>
              </a:rPr>
              <a:t>aplicación </a:t>
            </a:r>
            <a:r>
              <a:rPr lang="es-CO" sz="2400" b="0" dirty="0">
                <a:latin typeface="Arial" charset="0"/>
                <a:cs typeface="Arial" charset="0"/>
              </a:rPr>
              <a:t>se requiere un específico conocimiento técnico o tecnológico</a:t>
            </a:r>
            <a:r>
              <a:rPr lang="es-CO" sz="2400" b="0" dirty="0" smtClean="0">
                <a:latin typeface="Arial" charset="0"/>
                <a:cs typeface="Arial" charset="0"/>
              </a:rPr>
              <a:t>.</a:t>
            </a:r>
            <a:endParaRPr lang="es-CO" sz="2400" b="0" dirty="0">
              <a:latin typeface="Arial" charset="0"/>
              <a:cs typeface="Arial" charset="0"/>
            </a:endParaRPr>
          </a:p>
        </p:txBody>
      </p:sp>
      <p:sp>
        <p:nvSpPr>
          <p:cNvPr id="4" name="3 Rectángulo"/>
          <p:cNvSpPr/>
          <p:nvPr/>
        </p:nvSpPr>
        <p:spPr>
          <a:xfrm>
            <a:off x="-13241" y="3244334"/>
            <a:ext cx="2136969" cy="1200329"/>
          </a:xfrm>
          <a:prstGeom prst="rect">
            <a:avLst/>
          </a:prstGeom>
        </p:spPr>
        <p:txBody>
          <a:bodyPr wrap="square">
            <a:spAutoFit/>
          </a:bodyPr>
          <a:lstStyle/>
          <a:p>
            <a:r>
              <a:rPr lang="es-CO" sz="2400" dirty="0" smtClean="0">
                <a:solidFill>
                  <a:srgbClr val="0070C0"/>
                </a:solidFill>
                <a:latin typeface="Arial" charset="0"/>
                <a:cs typeface="Arial" charset="0"/>
              </a:rPr>
              <a:t>Maquinaria o equipo especializado</a:t>
            </a:r>
            <a:r>
              <a:rPr lang="es-CO" sz="2400" dirty="0" smtClean="0">
                <a:latin typeface="Arial" charset="0"/>
                <a:cs typeface="Arial" charset="0"/>
              </a:rPr>
              <a:t> </a:t>
            </a:r>
            <a:endParaRPr lang="es-CO" sz="2400" dirty="0"/>
          </a:p>
        </p:txBody>
      </p:sp>
      <p:sp>
        <p:nvSpPr>
          <p:cNvPr id="6" name="5 Abrir llave"/>
          <p:cNvSpPr/>
          <p:nvPr/>
        </p:nvSpPr>
        <p:spPr bwMode="auto">
          <a:xfrm>
            <a:off x="1763688" y="1027757"/>
            <a:ext cx="504056" cy="5497587"/>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9908067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483768" y="739725"/>
            <a:ext cx="6192688" cy="4862870"/>
          </a:xfrm>
          <a:prstGeom prst="rect">
            <a:avLst/>
          </a:prstGeom>
          <a:noFill/>
          <a:ln w="9525">
            <a:noFill/>
            <a:miter lim="800000"/>
            <a:headEnd/>
            <a:tailEnd/>
          </a:ln>
        </p:spPr>
        <p:txBody>
          <a:bodyPr wrap="square">
            <a:spAutoFit/>
          </a:bodyPr>
          <a:lstStyle/>
          <a:p>
            <a:pPr marL="342900" indent="-342900" algn="just">
              <a:buFont typeface="+mj-lt"/>
              <a:buAutoNum type="alphaLcParenR" startAt="2"/>
              <a:defRPr/>
            </a:pPr>
            <a:r>
              <a:rPr lang="es-CO" sz="2000" b="0" dirty="0">
                <a:latin typeface="Arial" charset="0"/>
                <a:cs typeface="Arial" charset="0"/>
                <a:hlinkClick r:id="" action="ppaction://noaction"/>
              </a:rPr>
              <a:t>Trabajador por Cuenta Propia</a:t>
            </a:r>
            <a:endParaRPr lang="es-CO" sz="2000" b="0" dirty="0">
              <a:latin typeface="Arial" charset="0"/>
              <a:cs typeface="Arial" charset="0"/>
            </a:endParaRPr>
          </a:p>
          <a:p>
            <a:pPr marL="342900" indent="-342900" algn="just">
              <a:buFont typeface="+mj-lt"/>
              <a:buAutoNum type="alphaLcParenR"/>
              <a:defRPr/>
            </a:pPr>
            <a:endParaRPr lang="es-CO" sz="2000" b="0" dirty="0">
              <a:latin typeface="Arial" charset="0"/>
              <a:cs typeface="Arial" charset="0"/>
            </a:endParaRPr>
          </a:p>
          <a:p>
            <a:pPr algn="just">
              <a:lnSpc>
                <a:spcPct val="150000"/>
              </a:lnSpc>
              <a:buClr>
                <a:srgbClr val="00338D"/>
              </a:buClr>
              <a:buSzPct val="75000"/>
              <a:buFont typeface="Wingdings" pitchFamily="2" charset="2"/>
              <a:buNone/>
              <a:defRPr/>
            </a:pPr>
            <a:r>
              <a:rPr lang="es-CO" sz="2000" b="0" dirty="0" smtClean="0">
                <a:latin typeface="Arial" charset="0"/>
                <a:cs typeface="Arial" charset="0"/>
              </a:rPr>
              <a:t>Toda </a:t>
            </a:r>
            <a:r>
              <a:rPr lang="es-CO" sz="2000" b="0" dirty="0">
                <a:latin typeface="Arial" charset="0"/>
                <a:cs typeface="Arial" charset="0"/>
              </a:rPr>
              <a:t>persona natural residente en el país cuyos ingresos provengan en una proporción igual o superior a un ochenta por ciento (80%) </a:t>
            </a:r>
            <a:r>
              <a:rPr lang="es-CO" sz="2000" b="0" dirty="0">
                <a:solidFill>
                  <a:srgbClr val="0070C0"/>
                </a:solidFill>
                <a:latin typeface="Arial" charset="0"/>
                <a:cs typeface="Arial" charset="0"/>
              </a:rPr>
              <a:t>de la realización de una de las actividades económicas señaladas en el </a:t>
            </a:r>
            <a:r>
              <a:rPr lang="es-CO" sz="2000" b="0" dirty="0" smtClean="0">
                <a:solidFill>
                  <a:srgbClr val="0070C0"/>
                </a:solidFill>
                <a:latin typeface="Arial" charset="0"/>
                <a:cs typeface="Arial" charset="0"/>
              </a:rPr>
              <a:t>artículo 340 del </a:t>
            </a:r>
            <a:r>
              <a:rPr lang="es-CO" sz="2000" b="0" dirty="0">
                <a:solidFill>
                  <a:srgbClr val="0070C0"/>
                </a:solidFill>
                <a:latin typeface="Arial" charset="0"/>
                <a:cs typeface="Arial" charset="0"/>
              </a:rPr>
              <a:t>Estatuto Tributario</a:t>
            </a:r>
            <a:r>
              <a:rPr lang="es-CO" sz="2000" b="0" dirty="0" smtClean="0">
                <a:latin typeface="Arial" charset="0"/>
                <a:cs typeface="Arial" charset="0"/>
              </a:rPr>
              <a:t>.</a:t>
            </a:r>
          </a:p>
          <a:p>
            <a:pPr algn="just">
              <a:lnSpc>
                <a:spcPct val="150000"/>
              </a:lnSpc>
              <a:buClr>
                <a:srgbClr val="00338D"/>
              </a:buClr>
              <a:buSzPct val="75000"/>
              <a:buFont typeface="Wingdings" pitchFamily="2" charset="2"/>
              <a:buNone/>
              <a:defRPr/>
            </a:pPr>
            <a:r>
              <a:rPr lang="es-CO" sz="2000" b="0" u="sng" dirty="0" smtClean="0">
                <a:solidFill>
                  <a:srgbClr val="0070C0"/>
                </a:solidFill>
                <a:latin typeface="Arial" charset="0"/>
                <a:cs typeface="Arial" charset="0"/>
              </a:rPr>
              <a:t>Presta sus servicios por cuenta y riesgo</a:t>
            </a:r>
          </a:p>
          <a:p>
            <a:pPr algn="just">
              <a:lnSpc>
                <a:spcPct val="150000"/>
              </a:lnSpc>
              <a:buClr>
                <a:srgbClr val="00338D"/>
              </a:buClr>
              <a:buSzPct val="75000"/>
              <a:buFont typeface="Wingdings" pitchFamily="2" charset="2"/>
              <a:buNone/>
              <a:defRPr/>
            </a:pPr>
            <a:r>
              <a:rPr lang="es-CO" sz="2000" b="0" dirty="0" smtClean="0">
                <a:latin typeface="Arial" charset="0"/>
                <a:cs typeface="Arial" charset="0"/>
              </a:rPr>
              <a:t>Ingreso inferiores a 27,000 UVT </a:t>
            </a:r>
          </a:p>
          <a:p>
            <a:pPr algn="just">
              <a:lnSpc>
                <a:spcPct val="150000"/>
              </a:lnSpc>
              <a:buClr>
                <a:srgbClr val="00338D"/>
              </a:buClr>
              <a:buSzPct val="75000"/>
              <a:buFont typeface="Wingdings" pitchFamily="2" charset="2"/>
              <a:buNone/>
              <a:defRPr/>
            </a:pPr>
            <a:r>
              <a:rPr lang="es-CO" sz="2000" b="0" dirty="0">
                <a:latin typeface="Arial" charset="0"/>
                <a:cs typeface="Arial" charset="0"/>
              </a:rPr>
              <a:t>El patrimonio líquido declarado en el periodo gravable anterior es inferior a doce </a:t>
            </a:r>
            <a:r>
              <a:rPr lang="es-CO" sz="2000" b="0" dirty="0" smtClean="0">
                <a:latin typeface="Arial" charset="0"/>
                <a:cs typeface="Arial" charset="0"/>
              </a:rPr>
              <a:t>mil </a:t>
            </a:r>
            <a:r>
              <a:rPr lang="es-CO" sz="2000" b="0" dirty="0">
                <a:latin typeface="Arial" charset="0"/>
                <a:cs typeface="Arial" charset="0"/>
              </a:rPr>
              <a:t>(</a:t>
            </a:r>
            <a:r>
              <a:rPr lang="es-CO" sz="2000" b="0" dirty="0" smtClean="0">
                <a:latin typeface="Arial" charset="0"/>
                <a:cs typeface="Arial" charset="0"/>
              </a:rPr>
              <a:t>12.000</a:t>
            </a:r>
            <a:r>
              <a:rPr lang="es-CO" sz="2000" b="0" dirty="0">
                <a:latin typeface="Arial" charset="0"/>
                <a:cs typeface="Arial" charset="0"/>
              </a:rPr>
              <a:t>) </a:t>
            </a:r>
            <a:r>
              <a:rPr lang="es-CO" sz="2000" b="0" dirty="0" smtClean="0">
                <a:latin typeface="Arial" charset="0"/>
                <a:cs typeface="Arial" charset="0"/>
              </a:rPr>
              <a:t>UVT.</a:t>
            </a:r>
            <a:endParaRPr lang="es-CO" sz="2000" b="0" dirty="0">
              <a:latin typeface="Arial" charset="0"/>
              <a:cs typeface="Arial" charset="0"/>
            </a:endParaRPr>
          </a:p>
        </p:txBody>
      </p:sp>
      <p:sp>
        <p:nvSpPr>
          <p:cNvPr id="6" name="5 Abrir llave"/>
          <p:cNvSpPr/>
          <p:nvPr/>
        </p:nvSpPr>
        <p:spPr bwMode="auto">
          <a:xfrm>
            <a:off x="2123728" y="739725"/>
            <a:ext cx="504056" cy="5497587"/>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personas naturales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0213277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468313" y="1088152"/>
            <a:ext cx="8496300" cy="5509200"/>
          </a:xfrm>
          <a:prstGeom prst="rect">
            <a:avLst/>
          </a:prstGeom>
          <a:noFill/>
          <a:ln w="9525">
            <a:noFill/>
            <a:miter lim="800000"/>
            <a:headEnd/>
            <a:tailEnd/>
          </a:ln>
        </p:spPr>
        <p:txBody>
          <a:bodyPr>
            <a:spAutoFit/>
          </a:bodyPr>
          <a:lstStyle/>
          <a:p>
            <a:pPr algn="just">
              <a:defRPr/>
            </a:pPr>
            <a:r>
              <a:rPr lang="es-CO" sz="2200" dirty="0" smtClean="0">
                <a:solidFill>
                  <a:srgbClr val="0070C0"/>
                </a:solidFill>
                <a:latin typeface="Arial" charset="0"/>
                <a:cs typeface="Arial" charset="0"/>
              </a:rPr>
              <a:t>Cuenta y riesgo propio:</a:t>
            </a:r>
            <a:r>
              <a:rPr lang="es-CO" sz="2200" b="0" dirty="0">
                <a:latin typeface="Arial" charset="0"/>
                <a:cs typeface="Arial" charset="0"/>
              </a:rPr>
              <a:t> Una persona natural </a:t>
            </a:r>
            <a:r>
              <a:rPr lang="es-CO" sz="2200" b="1" u="sng" dirty="0">
                <a:solidFill>
                  <a:srgbClr val="0070C0"/>
                </a:solidFill>
                <a:latin typeface="Arial" charset="0"/>
                <a:cs typeface="Arial" charset="0"/>
              </a:rPr>
              <a:t>presta servicios personales por cuenta y riesgo propio </a:t>
            </a:r>
            <a:r>
              <a:rPr lang="es-CO" sz="2200" b="0" dirty="0">
                <a:latin typeface="Arial" charset="0"/>
                <a:cs typeface="Arial" charset="0"/>
              </a:rPr>
              <a:t>si cumple la </a:t>
            </a:r>
            <a:r>
              <a:rPr lang="es-CO" sz="2200" b="0" dirty="0" smtClean="0">
                <a:latin typeface="Arial" charset="0"/>
                <a:cs typeface="Arial" charset="0"/>
              </a:rPr>
              <a:t>totalidad </a:t>
            </a:r>
            <a:r>
              <a:rPr lang="es-CO" sz="2200" b="0" dirty="0">
                <a:latin typeface="Arial" charset="0"/>
                <a:cs typeface="Arial" charset="0"/>
              </a:rPr>
              <a:t>de </a:t>
            </a:r>
            <a:r>
              <a:rPr lang="es-CO" sz="2200" b="0" dirty="0" smtClean="0">
                <a:latin typeface="Arial" charset="0"/>
                <a:cs typeface="Arial" charset="0"/>
              </a:rPr>
              <a:t>las </a:t>
            </a:r>
            <a:r>
              <a:rPr lang="es-CO" sz="2200" b="0" dirty="0">
                <a:latin typeface="Arial" charset="0"/>
                <a:cs typeface="Arial" charset="0"/>
              </a:rPr>
              <a:t>siguientes condiciones</a:t>
            </a:r>
            <a:r>
              <a:rPr lang="es-CO" sz="2200" b="0" dirty="0" smtClean="0">
                <a:latin typeface="Arial" charset="0"/>
                <a:cs typeface="Arial" charset="0"/>
              </a:rPr>
              <a:t>:</a:t>
            </a:r>
          </a:p>
          <a:p>
            <a:endParaRPr lang="es-CO" sz="2200" b="0" dirty="0"/>
          </a:p>
          <a:p>
            <a:pPr marL="457200" indent="-457200">
              <a:buAutoNum type="alphaLcParenR"/>
            </a:pPr>
            <a:r>
              <a:rPr lang="es-CO" sz="2200" b="0" dirty="0" smtClean="0">
                <a:solidFill>
                  <a:srgbClr val="0070C0"/>
                </a:solidFill>
              </a:rPr>
              <a:t>Asume </a:t>
            </a:r>
            <a:r>
              <a:rPr lang="es-CO" sz="2200" b="0" dirty="0">
                <a:solidFill>
                  <a:srgbClr val="0070C0"/>
                </a:solidFill>
              </a:rPr>
              <a:t>las pérdidas monetarias </a:t>
            </a:r>
            <a:r>
              <a:rPr lang="es-CO" sz="2200" b="0" dirty="0"/>
              <a:t>que resulten </a:t>
            </a:r>
            <a:r>
              <a:rPr lang="es-CO" sz="2200" b="0" dirty="0" smtClean="0"/>
              <a:t>de </a:t>
            </a:r>
            <a:r>
              <a:rPr lang="es-CO" sz="2200" b="0" dirty="0"/>
              <a:t>la prestación del servicio; </a:t>
            </a:r>
            <a:endParaRPr lang="es-CO" sz="2200" b="0" dirty="0" smtClean="0"/>
          </a:p>
          <a:p>
            <a:pPr marL="457200" indent="-457200">
              <a:buAutoNum type="alphaLcParenR"/>
            </a:pPr>
            <a:r>
              <a:rPr lang="es-CO" sz="2200" b="0" dirty="0" smtClean="0">
                <a:solidFill>
                  <a:srgbClr val="0070C0"/>
                </a:solidFill>
              </a:rPr>
              <a:t>Asume </a:t>
            </a:r>
            <a:r>
              <a:rPr lang="es-CO" sz="2200" b="0" dirty="0">
                <a:solidFill>
                  <a:srgbClr val="0070C0"/>
                </a:solidFill>
              </a:rPr>
              <a:t>la responsabilidad</a:t>
            </a:r>
            <a:r>
              <a:rPr lang="es-CO" sz="2200" b="0" dirty="0"/>
              <a:t> </a:t>
            </a:r>
            <a:r>
              <a:rPr lang="es-CO" sz="2200" b="0" dirty="0" smtClean="0"/>
              <a:t>ante </a:t>
            </a:r>
            <a:r>
              <a:rPr lang="es-CO" sz="2200" b="0" dirty="0"/>
              <a:t>terceros por errores o fallas en la prestación del servicio</a:t>
            </a:r>
            <a:r>
              <a:rPr lang="es-CO" sz="2200" b="0" dirty="0" smtClean="0"/>
              <a:t>;</a:t>
            </a:r>
          </a:p>
          <a:p>
            <a:pPr marL="457200" indent="-457200">
              <a:buAutoNum type="alphaLcParenR"/>
            </a:pPr>
            <a:r>
              <a:rPr lang="es-CO" sz="2200" b="0" dirty="0" smtClean="0"/>
              <a:t>Sus ingresos </a:t>
            </a:r>
            <a:r>
              <a:rPr lang="es-CO" sz="2200" b="0" dirty="0"/>
              <a:t>por concepto dé esos servicios provienen de </a:t>
            </a:r>
            <a:r>
              <a:rPr lang="es-CO" sz="2200" b="0" dirty="0">
                <a:solidFill>
                  <a:srgbClr val="0070C0"/>
                </a:solidFill>
              </a:rPr>
              <a:t>más de un </a:t>
            </a:r>
            <a:r>
              <a:rPr lang="es-CO" sz="2200" b="0" dirty="0" smtClean="0">
                <a:solidFill>
                  <a:srgbClr val="0070C0"/>
                </a:solidFill>
              </a:rPr>
              <a:t>contratante o pagador</a:t>
            </a:r>
            <a:r>
              <a:rPr lang="es-CO" sz="2200" b="0" dirty="0" smtClean="0"/>
              <a:t>, </a:t>
            </a:r>
            <a:r>
              <a:rPr lang="es-CO" sz="2200" b="0" dirty="0"/>
              <a:t>cuyos contratos deben </a:t>
            </a:r>
            <a:r>
              <a:rPr lang="es-CO" sz="2200" b="0" dirty="0" smtClean="0"/>
              <a:t>ser simultáneos </a:t>
            </a:r>
            <a:r>
              <a:rPr lang="es-CO" sz="2200" b="0" dirty="0"/>
              <a:t>al menos durante un mes del </a:t>
            </a:r>
            <a:r>
              <a:rPr lang="es-CO" sz="2200" b="0" dirty="0" smtClean="0"/>
              <a:t>periodo gravable</a:t>
            </a:r>
            <a:r>
              <a:rPr lang="es-CO" sz="2200" b="0" dirty="0"/>
              <a:t>, </a:t>
            </a:r>
            <a:r>
              <a:rPr lang="es-CO" sz="2200" b="0" dirty="0" smtClean="0"/>
              <a:t>y </a:t>
            </a:r>
          </a:p>
          <a:p>
            <a:pPr marL="457200" indent="-457200">
              <a:buAutoNum type="alphaLcParenR"/>
            </a:pPr>
            <a:r>
              <a:rPr lang="es-CO" sz="2200" b="0" dirty="0" smtClean="0"/>
              <a:t>Incurre </a:t>
            </a:r>
            <a:r>
              <a:rPr lang="es-CO" sz="2200" b="0" dirty="0"/>
              <a:t>en </a:t>
            </a:r>
            <a:r>
              <a:rPr lang="es-CO" sz="2200" b="0" dirty="0">
                <a:solidFill>
                  <a:srgbClr val="0070C0"/>
                </a:solidFill>
              </a:rPr>
              <a:t>costos y gastos fijos y necesarios </a:t>
            </a:r>
            <a:r>
              <a:rPr lang="es-CO" sz="2200" b="0" dirty="0"/>
              <a:t>para la prestación de tales servicios, no relacionados directamente </a:t>
            </a:r>
            <a:r>
              <a:rPr lang="es-CO" sz="2200" b="0" dirty="0" smtClean="0"/>
              <a:t>con algún contrato específico</a:t>
            </a:r>
            <a:r>
              <a:rPr lang="es-CO" sz="2200" b="0" dirty="0"/>
              <a:t>, que </a:t>
            </a:r>
            <a:r>
              <a:rPr lang="es-CO" sz="2200" b="0" dirty="0" smtClean="0">
                <a:solidFill>
                  <a:srgbClr val="0070C0"/>
                </a:solidFill>
              </a:rPr>
              <a:t>representaría </a:t>
            </a:r>
            <a:r>
              <a:rPr lang="es-CO" sz="2200" b="0" dirty="0">
                <a:solidFill>
                  <a:srgbClr val="0070C0"/>
                </a:solidFill>
              </a:rPr>
              <a:t>al menos el veinticinco por ciento (25%) del total de los ingresos por servicios </a:t>
            </a:r>
            <a:r>
              <a:rPr lang="es-CO" sz="2200" b="0" dirty="0"/>
              <a:t>percibidos por la </a:t>
            </a:r>
            <a:r>
              <a:rPr lang="es-CO" sz="2200" b="0" dirty="0" smtClean="0"/>
              <a:t>persona en </a:t>
            </a:r>
            <a:r>
              <a:rPr lang="es-CO" sz="2200" b="0" dirty="0"/>
              <a:t>el respectivo año gravable. </a:t>
            </a:r>
            <a:endParaRPr lang="es-CO" sz="2200" b="0" dirty="0">
              <a:solidFill>
                <a:srgbClr val="0070C0"/>
              </a:solidFill>
              <a:latin typeface="Arial" charset="0"/>
              <a:cs typeface="Arial" charset="0"/>
            </a:endParaRPr>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17965649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468313" y="1844819"/>
            <a:ext cx="8496300" cy="3816429"/>
          </a:xfrm>
          <a:prstGeom prst="rect">
            <a:avLst/>
          </a:prstGeom>
          <a:noFill/>
          <a:ln w="9525">
            <a:noFill/>
            <a:miter lim="800000"/>
            <a:headEnd/>
            <a:tailEnd/>
          </a:ln>
        </p:spPr>
        <p:txBody>
          <a:bodyPr>
            <a:spAutoFit/>
          </a:bodyPr>
          <a:lstStyle/>
          <a:p>
            <a:pPr algn="just">
              <a:defRPr/>
            </a:pPr>
            <a:r>
              <a:rPr lang="es-CO" sz="2200" dirty="0" smtClean="0">
                <a:solidFill>
                  <a:srgbClr val="0070C0"/>
                </a:solidFill>
                <a:latin typeface="Arial" charset="0"/>
                <a:cs typeface="Arial" charset="0"/>
              </a:rPr>
              <a:t>Cuenta y riesgo propio:</a:t>
            </a:r>
            <a:r>
              <a:rPr lang="es-CO" sz="2200" b="0" dirty="0">
                <a:latin typeface="Arial" charset="0"/>
                <a:cs typeface="Arial" charset="0"/>
              </a:rPr>
              <a:t> Una persona natural </a:t>
            </a:r>
            <a:r>
              <a:rPr lang="es-CO" sz="2200" b="1" u="sng" dirty="0" smtClean="0">
                <a:solidFill>
                  <a:srgbClr val="0070C0"/>
                </a:solidFill>
                <a:latin typeface="Arial" charset="0"/>
                <a:cs typeface="Arial" charset="0"/>
              </a:rPr>
              <a:t>realiza actividades económicas</a:t>
            </a:r>
            <a:r>
              <a:rPr lang="es-CO" sz="2200" b="1" u="sng" dirty="0" smtClean="0">
                <a:latin typeface="Arial" charset="0"/>
                <a:cs typeface="Arial" charset="0"/>
              </a:rPr>
              <a:t> </a:t>
            </a:r>
            <a:r>
              <a:rPr lang="es-CO" sz="2200" b="1" u="sng" dirty="0" smtClean="0">
                <a:solidFill>
                  <a:srgbClr val="0070C0"/>
                </a:solidFill>
                <a:latin typeface="Arial" charset="0"/>
                <a:cs typeface="Arial" charset="0"/>
              </a:rPr>
              <a:t>por </a:t>
            </a:r>
            <a:r>
              <a:rPr lang="es-CO" sz="2200" b="1" u="sng" dirty="0">
                <a:solidFill>
                  <a:srgbClr val="0070C0"/>
                </a:solidFill>
                <a:latin typeface="Arial" charset="0"/>
                <a:cs typeface="Arial" charset="0"/>
              </a:rPr>
              <a:t>cuenta y riesgo propio</a:t>
            </a:r>
            <a:r>
              <a:rPr lang="es-CO" sz="2200" b="0" dirty="0">
                <a:solidFill>
                  <a:srgbClr val="0070C0"/>
                </a:solidFill>
                <a:latin typeface="Arial" charset="0"/>
                <a:cs typeface="Arial" charset="0"/>
              </a:rPr>
              <a:t> </a:t>
            </a:r>
            <a:r>
              <a:rPr lang="es-CO" sz="2200" b="0" dirty="0">
                <a:latin typeface="Arial" charset="0"/>
                <a:cs typeface="Arial" charset="0"/>
              </a:rPr>
              <a:t>si cumple la </a:t>
            </a:r>
            <a:r>
              <a:rPr lang="es-CO" sz="2200" b="0" dirty="0" smtClean="0">
                <a:latin typeface="Arial" charset="0"/>
                <a:cs typeface="Arial" charset="0"/>
              </a:rPr>
              <a:t>totalidad </a:t>
            </a:r>
            <a:r>
              <a:rPr lang="es-CO" sz="2200" b="0" dirty="0">
                <a:latin typeface="Arial" charset="0"/>
                <a:cs typeface="Arial" charset="0"/>
              </a:rPr>
              <a:t>de </a:t>
            </a:r>
            <a:r>
              <a:rPr lang="es-CO" sz="2200" b="0" dirty="0" smtClean="0">
                <a:latin typeface="Arial" charset="0"/>
                <a:cs typeface="Arial" charset="0"/>
              </a:rPr>
              <a:t>las </a:t>
            </a:r>
            <a:r>
              <a:rPr lang="es-CO" sz="2200" b="0" dirty="0">
                <a:latin typeface="Arial" charset="0"/>
                <a:cs typeface="Arial" charset="0"/>
              </a:rPr>
              <a:t>siguientes condiciones</a:t>
            </a:r>
            <a:r>
              <a:rPr lang="es-CO" sz="2200" b="0" dirty="0" smtClean="0">
                <a:latin typeface="Arial" charset="0"/>
                <a:cs typeface="Arial" charset="0"/>
              </a:rPr>
              <a:t>:</a:t>
            </a:r>
          </a:p>
          <a:p>
            <a:endParaRPr lang="es-CO" sz="2200" b="0" dirty="0"/>
          </a:p>
          <a:p>
            <a:pPr marL="457200" indent="-457200">
              <a:buAutoNum type="alphaLcParenR"/>
            </a:pPr>
            <a:r>
              <a:rPr lang="es-CO" sz="2200" b="0" dirty="0" smtClean="0">
                <a:solidFill>
                  <a:srgbClr val="0070C0"/>
                </a:solidFill>
              </a:rPr>
              <a:t>Asume </a:t>
            </a:r>
            <a:r>
              <a:rPr lang="es-CO" sz="2200" b="0" dirty="0">
                <a:solidFill>
                  <a:srgbClr val="0070C0"/>
                </a:solidFill>
              </a:rPr>
              <a:t>las pérdidas monetarias </a:t>
            </a:r>
            <a:r>
              <a:rPr lang="es-CO" sz="2200" b="0" dirty="0"/>
              <a:t>que resulten </a:t>
            </a:r>
            <a:r>
              <a:rPr lang="es-CO" sz="2200" b="0" dirty="0" smtClean="0"/>
              <a:t>de </a:t>
            </a:r>
            <a:r>
              <a:rPr lang="es-CO" sz="2200" b="0" dirty="0"/>
              <a:t>la prestación del servicio; </a:t>
            </a:r>
            <a:endParaRPr lang="es-CO" sz="2200" b="0" dirty="0" smtClean="0"/>
          </a:p>
          <a:p>
            <a:pPr marL="457200" indent="-457200">
              <a:buAutoNum type="alphaLcParenR"/>
            </a:pPr>
            <a:r>
              <a:rPr lang="es-CO" sz="2200" b="0" dirty="0" smtClean="0">
                <a:solidFill>
                  <a:srgbClr val="0070C0"/>
                </a:solidFill>
              </a:rPr>
              <a:t>Asume </a:t>
            </a:r>
            <a:r>
              <a:rPr lang="es-CO" sz="2200" b="0" dirty="0">
                <a:solidFill>
                  <a:srgbClr val="0070C0"/>
                </a:solidFill>
              </a:rPr>
              <a:t>la responsabilidad</a:t>
            </a:r>
            <a:r>
              <a:rPr lang="es-CO" sz="2200" b="0" dirty="0"/>
              <a:t> </a:t>
            </a:r>
            <a:r>
              <a:rPr lang="es-CO" sz="2200" b="0" dirty="0" smtClean="0"/>
              <a:t>ante </a:t>
            </a:r>
            <a:r>
              <a:rPr lang="es-CO" sz="2200" b="0" dirty="0"/>
              <a:t>terceros por errores o fallas en la prestación del servicio; </a:t>
            </a:r>
            <a:endParaRPr lang="es-CO" sz="2200" b="0" dirty="0" smtClean="0"/>
          </a:p>
          <a:p>
            <a:pPr marL="457200" indent="-457200">
              <a:buAutoNum type="alphaLcParenR"/>
            </a:pPr>
            <a:r>
              <a:rPr lang="es-CO" sz="2200" b="0" dirty="0" smtClean="0"/>
              <a:t>Sus ingresos </a:t>
            </a:r>
            <a:r>
              <a:rPr lang="es-CO" sz="2200" b="0" dirty="0"/>
              <a:t>por concepto dé esos servicios provienen de </a:t>
            </a:r>
            <a:r>
              <a:rPr lang="es-CO" sz="2200" b="0" dirty="0">
                <a:solidFill>
                  <a:srgbClr val="0070C0"/>
                </a:solidFill>
              </a:rPr>
              <a:t>más de un </a:t>
            </a:r>
            <a:r>
              <a:rPr lang="es-CO" sz="2200" b="0" dirty="0" smtClean="0">
                <a:solidFill>
                  <a:srgbClr val="0070C0"/>
                </a:solidFill>
              </a:rPr>
              <a:t>contratante o pagador</a:t>
            </a:r>
            <a:r>
              <a:rPr lang="es-CO" sz="2200" b="0" dirty="0" smtClean="0"/>
              <a:t>, </a:t>
            </a:r>
            <a:r>
              <a:rPr lang="es-CO" sz="2200" b="0" dirty="0"/>
              <a:t>cuyos contratos deben </a:t>
            </a:r>
            <a:r>
              <a:rPr lang="es-CO" sz="2200" b="0" dirty="0" smtClean="0"/>
              <a:t>ser simultáneos </a:t>
            </a:r>
            <a:r>
              <a:rPr lang="es-CO" sz="2200" b="0" dirty="0"/>
              <a:t>al menos durante un mes del </a:t>
            </a:r>
            <a:r>
              <a:rPr lang="es-CO" sz="2200" b="0" dirty="0" smtClean="0"/>
              <a:t>periodo gravable</a:t>
            </a:r>
            <a:r>
              <a:rPr lang="es-CO" sz="2200" b="0" dirty="0"/>
              <a:t>, </a:t>
            </a:r>
            <a:r>
              <a:rPr lang="es-CO" sz="2200" b="0" dirty="0" smtClean="0"/>
              <a:t>y </a:t>
            </a:r>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6081310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395536" y="1011207"/>
            <a:ext cx="8425184" cy="5442129"/>
          </a:xfrm>
          <a:prstGeom prst="rect">
            <a:avLst/>
          </a:prstGeom>
          <a:noFill/>
          <a:ln w="9525">
            <a:noFill/>
            <a:miter lim="800000"/>
            <a:headEnd/>
            <a:tailEnd/>
          </a:ln>
        </p:spPr>
        <p:txBody>
          <a:bodyPr>
            <a:noAutofit/>
          </a:bodyPr>
          <a:lstStyle/>
          <a:p>
            <a:pPr algn="just">
              <a:defRPr/>
            </a:pPr>
            <a:r>
              <a:rPr lang="es-CO" sz="1900" dirty="0" smtClean="0">
                <a:solidFill>
                  <a:schemeClr val="accent6">
                    <a:lumMod val="75000"/>
                  </a:schemeClr>
                </a:solidFill>
              </a:rPr>
              <a:t>No Declarantes de Impuesto Sobre la Renta</a:t>
            </a:r>
            <a:endParaRPr lang="es-CO" sz="1900" dirty="0"/>
          </a:p>
          <a:p>
            <a:pPr algn="just">
              <a:buClr>
                <a:srgbClr val="00338D"/>
              </a:buClr>
              <a:buSzPct val="75000"/>
              <a:defRPr/>
            </a:pPr>
            <a:endParaRPr lang="es-CO" sz="1900" b="0" dirty="0"/>
          </a:p>
          <a:p>
            <a:r>
              <a:rPr lang="es-CO" sz="1900" b="0" u="sng" dirty="0" smtClean="0">
                <a:solidFill>
                  <a:srgbClr val="0070C0"/>
                </a:solidFill>
              </a:rPr>
              <a:t>Los </a:t>
            </a:r>
            <a:r>
              <a:rPr lang="es-CO" sz="1900" b="0" u="sng" dirty="0">
                <a:solidFill>
                  <a:srgbClr val="0070C0"/>
                </a:solidFill>
              </a:rPr>
              <a:t>empleados </a:t>
            </a:r>
          </a:p>
          <a:p>
            <a:pPr algn="just">
              <a:buClr>
                <a:srgbClr val="00338D"/>
              </a:buClr>
              <a:buSzPct val="75000"/>
              <a:defRPr/>
            </a:pPr>
            <a:endParaRPr lang="es-CO" sz="1900" b="0" u="sng" dirty="0">
              <a:solidFill>
                <a:srgbClr val="0070C0"/>
              </a:solidFill>
            </a:endParaRPr>
          </a:p>
          <a:p>
            <a:pPr marL="266700" indent="-266700" algn="just">
              <a:buClr>
                <a:srgbClr val="00338D"/>
              </a:buClr>
              <a:buSzPct val="75000"/>
              <a:buFont typeface="Wingdings" pitchFamily="2" charset="2"/>
              <a:buChar char="v"/>
              <a:defRPr/>
            </a:pPr>
            <a:r>
              <a:rPr lang="es-CO" sz="1900" b="0" dirty="0"/>
              <a:t>Que el patrimonio bruto en el último </a:t>
            </a:r>
            <a:r>
              <a:rPr lang="es-CO" sz="1900" b="0" dirty="0" smtClean="0"/>
              <a:t>día </a:t>
            </a:r>
            <a:r>
              <a:rPr lang="es-CO" sz="1900" b="0" dirty="0"/>
              <a:t>del año gravable 2013 no exceda </a:t>
            </a:r>
            <a:r>
              <a:rPr lang="es-CO" sz="1900" b="0" dirty="0" smtClean="0"/>
              <a:t>de </a:t>
            </a:r>
            <a:r>
              <a:rPr lang="es-CO" sz="1900" b="0" dirty="0"/>
              <a:t>cuatro mil quinientas (4.500) UVT ($120.785.000</a:t>
            </a:r>
            <a:r>
              <a:rPr lang="es-CO" sz="1900" b="0" dirty="0" smtClean="0"/>
              <a:t>).</a:t>
            </a:r>
          </a:p>
          <a:p>
            <a:pPr algn="just">
              <a:buClr>
                <a:srgbClr val="00338D"/>
              </a:buClr>
              <a:buSzPct val="75000"/>
              <a:defRPr/>
            </a:pPr>
            <a:endParaRPr lang="es-CO" sz="1900" b="0" dirty="0"/>
          </a:p>
          <a:p>
            <a:pPr marL="266700" indent="-266700" algn="just">
              <a:buClr>
                <a:srgbClr val="00338D"/>
              </a:buClr>
              <a:buSzPct val="75000"/>
              <a:buFont typeface="Wingdings" pitchFamily="2" charset="2"/>
              <a:buChar char="v"/>
              <a:defRPr/>
            </a:pPr>
            <a:r>
              <a:rPr lang="es-CO" sz="1900" b="0" dirty="0" smtClean="0"/>
              <a:t>Que </a:t>
            </a:r>
            <a:r>
              <a:rPr lang="es-CO" sz="1900" b="0" dirty="0"/>
              <a:t>los ingresos brutos sean inferiores a mil cuatrocientas (1.400) UVT ($37.577:000</a:t>
            </a:r>
            <a:r>
              <a:rPr lang="es-CO" sz="1900" b="0" dirty="0" smtClean="0"/>
              <a:t>).</a:t>
            </a:r>
          </a:p>
          <a:p>
            <a:pPr algn="just">
              <a:buClr>
                <a:srgbClr val="00338D"/>
              </a:buClr>
              <a:buSzPct val="75000"/>
              <a:defRPr/>
            </a:pPr>
            <a:endParaRPr lang="es-CO" sz="1900" b="0" dirty="0" smtClean="0"/>
          </a:p>
          <a:p>
            <a:pPr marL="266700" indent="-266700" algn="just">
              <a:buClr>
                <a:srgbClr val="00338D"/>
              </a:buClr>
              <a:buSzPct val="75000"/>
              <a:buFont typeface="Wingdings" pitchFamily="2" charset="2"/>
              <a:buChar char="v"/>
              <a:defRPr/>
            </a:pPr>
            <a:r>
              <a:rPr lang="es-CO" sz="1900" b="0" dirty="0"/>
              <a:t>Que </a:t>
            </a:r>
            <a:r>
              <a:rPr lang="es-CO" sz="1900" b="0" dirty="0" smtClean="0"/>
              <a:t>los consumos </a:t>
            </a:r>
            <a:r>
              <a:rPr lang="es-CO" sz="1900" b="0" dirty="0"/>
              <a:t>mediante tarjeta de </a:t>
            </a:r>
            <a:r>
              <a:rPr lang="es-CO" sz="1900" b="0" dirty="0" smtClean="0"/>
              <a:t>crédito no </a:t>
            </a:r>
            <a:r>
              <a:rPr lang="es-CO" sz="1900" b="0" dirty="0"/>
              <a:t>excedan de </a:t>
            </a:r>
            <a:r>
              <a:rPr lang="es-CO" sz="1900" b="0" dirty="0" smtClean="0"/>
              <a:t>dos </a:t>
            </a:r>
            <a:r>
              <a:rPr lang="es-CO" sz="1900" b="0" dirty="0"/>
              <a:t>mil </a:t>
            </a:r>
            <a:r>
              <a:rPr lang="es-CO" sz="1900" b="0" dirty="0" smtClean="0"/>
              <a:t>ochocientas (</a:t>
            </a:r>
            <a:r>
              <a:rPr lang="es-CO" sz="1900" b="0" dirty="0"/>
              <a:t>2.800) UVT ($75.155.000</a:t>
            </a:r>
            <a:r>
              <a:rPr lang="es-CO" sz="1900" b="0" dirty="0" smtClean="0"/>
              <a:t>).</a:t>
            </a:r>
          </a:p>
          <a:p>
            <a:pPr algn="just">
              <a:buClr>
                <a:srgbClr val="00338D"/>
              </a:buClr>
              <a:buSzPct val="75000"/>
              <a:defRPr/>
            </a:pPr>
            <a:endParaRPr lang="es-CO" sz="1900" b="0" dirty="0"/>
          </a:p>
          <a:p>
            <a:pPr marL="266700" indent="-266700" algn="just">
              <a:buClr>
                <a:srgbClr val="00338D"/>
              </a:buClr>
              <a:buSzPct val="75000"/>
              <a:buFont typeface="Wingdings" pitchFamily="2" charset="2"/>
              <a:buChar char="v"/>
              <a:defRPr/>
            </a:pPr>
            <a:r>
              <a:rPr lang="es-CO" sz="1900" b="0" dirty="0" smtClean="0"/>
              <a:t>Que </a:t>
            </a:r>
            <a:r>
              <a:rPr lang="es-CO" sz="1900" b="0" dirty="0"/>
              <a:t>el </a:t>
            </a:r>
            <a:r>
              <a:rPr lang="es-CO" sz="1900" b="0" dirty="0" smtClean="0"/>
              <a:t>valor total </a:t>
            </a:r>
            <a:r>
              <a:rPr lang="es-CO" sz="1900" b="0" dirty="0"/>
              <a:t>de </a:t>
            </a:r>
            <a:r>
              <a:rPr lang="es-CO" sz="1900" b="0" dirty="0" smtClean="0"/>
              <a:t>compras </a:t>
            </a:r>
            <a:r>
              <a:rPr lang="es-CO" sz="1900" b="0" dirty="0"/>
              <a:t>y </a:t>
            </a:r>
            <a:r>
              <a:rPr lang="es-CO" sz="1900" b="0" dirty="0" smtClean="0"/>
              <a:t>consumos no </a:t>
            </a:r>
            <a:r>
              <a:rPr lang="es-CO" sz="1900" b="0" dirty="0"/>
              <a:t>supere </a:t>
            </a:r>
            <a:r>
              <a:rPr lang="es-CO" sz="1900" b="0" dirty="0" smtClean="0"/>
              <a:t>las dos mil ochocientas (2.800</a:t>
            </a:r>
            <a:r>
              <a:rPr lang="es-CO" sz="1900" b="0" dirty="0"/>
              <a:t>) UVT ($75.155.000).</a:t>
            </a:r>
          </a:p>
          <a:p>
            <a:pPr marL="266700" indent="-266700" algn="just">
              <a:buClr>
                <a:srgbClr val="00338D"/>
              </a:buClr>
              <a:buSzPct val="75000"/>
              <a:buFont typeface="Wingdings" pitchFamily="2" charset="2"/>
              <a:buChar char="v"/>
              <a:defRPr/>
            </a:pPr>
            <a:endParaRPr lang="es-CO" sz="1900" b="0" dirty="0" smtClean="0"/>
          </a:p>
          <a:p>
            <a:pPr marL="266700" indent="-266700" algn="just">
              <a:buClr>
                <a:srgbClr val="00338D"/>
              </a:buClr>
              <a:buSzPct val="75000"/>
              <a:buFont typeface="Wingdings" pitchFamily="2" charset="2"/>
              <a:buChar char="v"/>
              <a:defRPr/>
            </a:pPr>
            <a:r>
              <a:rPr lang="es-CO" sz="1900" b="0" dirty="0" smtClean="0"/>
              <a:t>Que </a:t>
            </a:r>
            <a:r>
              <a:rPr lang="es-CO" sz="1900" b="0" dirty="0"/>
              <a:t>el </a:t>
            </a:r>
            <a:r>
              <a:rPr lang="es-CO" sz="1900" b="0" dirty="0" smtClean="0"/>
              <a:t>valor total acumulado </a:t>
            </a:r>
            <a:r>
              <a:rPr lang="es-CO" sz="1900" b="0" dirty="0"/>
              <a:t>de </a:t>
            </a:r>
            <a:r>
              <a:rPr lang="es-CO" sz="1900" b="0" dirty="0" smtClean="0"/>
              <a:t>consignaciones </a:t>
            </a:r>
            <a:r>
              <a:rPr lang="es-CO" sz="1900" b="0" dirty="0"/>
              <a:t>bancarias, </a:t>
            </a:r>
            <a:r>
              <a:rPr lang="es-CO" sz="1900" b="0" dirty="0" smtClean="0"/>
              <a:t>depósitos o inversiones </a:t>
            </a:r>
            <a:r>
              <a:rPr lang="es-CO" sz="1900" b="0" dirty="0"/>
              <a:t>financieras, </a:t>
            </a:r>
            <a:r>
              <a:rPr lang="es-CO" sz="1900" b="0" dirty="0" smtClean="0"/>
              <a:t>no </a:t>
            </a:r>
            <a:r>
              <a:rPr lang="es-CO" sz="1900" b="0" dirty="0"/>
              <a:t>exceda de cuatro mil quinientas (4.500) UVT ($120.785.000).</a:t>
            </a:r>
            <a:endParaRPr lang="es-CO" sz="1900" b="0" dirty="0" smtClean="0"/>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88463709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395288" y="980728"/>
            <a:ext cx="8425184" cy="5688632"/>
          </a:xfrm>
          <a:prstGeom prst="rect">
            <a:avLst/>
          </a:prstGeom>
          <a:noFill/>
          <a:ln w="9525">
            <a:noFill/>
            <a:miter lim="800000"/>
            <a:headEnd/>
            <a:tailEnd/>
          </a:ln>
        </p:spPr>
        <p:txBody>
          <a:bodyPr>
            <a:noAutofit/>
          </a:bodyPr>
          <a:lstStyle/>
          <a:p>
            <a:pPr algn="just">
              <a:defRPr/>
            </a:pPr>
            <a:r>
              <a:rPr lang="es-CO" sz="1850" dirty="0" smtClean="0">
                <a:solidFill>
                  <a:schemeClr val="accent6">
                    <a:lumMod val="75000"/>
                  </a:schemeClr>
                </a:solidFill>
              </a:rPr>
              <a:t>No Declarantes de Impuesto Sobre la Renta</a:t>
            </a:r>
            <a:endParaRPr lang="es-CO" sz="1850" dirty="0"/>
          </a:p>
          <a:p>
            <a:endParaRPr lang="es-CO" sz="1850" b="0" dirty="0"/>
          </a:p>
          <a:p>
            <a:r>
              <a:rPr lang="es-CO" sz="1850" b="0" u="sng" dirty="0">
                <a:solidFill>
                  <a:srgbClr val="0070C0"/>
                </a:solidFill>
              </a:rPr>
              <a:t>Los Trabajadores por cuenta propia, </a:t>
            </a:r>
            <a:r>
              <a:rPr lang="es-CO" sz="1850" b="0" u="sng" dirty="0" smtClean="0">
                <a:solidFill>
                  <a:srgbClr val="0070C0"/>
                </a:solidFill>
              </a:rPr>
              <a:t>residentes </a:t>
            </a:r>
            <a:r>
              <a:rPr lang="es-CO" sz="1850" b="0" u="sng" dirty="0">
                <a:solidFill>
                  <a:srgbClr val="0070C0"/>
                </a:solidFill>
              </a:rPr>
              <a:t>en el </a:t>
            </a:r>
            <a:r>
              <a:rPr lang="es-CO" sz="1850" b="0" u="sng" dirty="0" smtClean="0">
                <a:solidFill>
                  <a:srgbClr val="0070C0"/>
                </a:solidFill>
              </a:rPr>
              <a:t>país</a:t>
            </a:r>
            <a:r>
              <a:rPr lang="es-CO" sz="1850" b="0" u="sng" dirty="0">
                <a:solidFill>
                  <a:srgbClr val="0070C0"/>
                </a:solidFill>
              </a:rPr>
              <a:t>, que </a:t>
            </a:r>
            <a:r>
              <a:rPr lang="es-CO" sz="1850" b="0" u="sng" dirty="0" smtClean="0">
                <a:solidFill>
                  <a:srgbClr val="0070C0"/>
                </a:solidFill>
              </a:rPr>
              <a:t>no </a:t>
            </a:r>
            <a:r>
              <a:rPr lang="es-CO" sz="1850" b="0" u="sng" dirty="0">
                <a:solidFill>
                  <a:srgbClr val="0070C0"/>
                </a:solidFill>
              </a:rPr>
              <a:t>sean </a:t>
            </a:r>
            <a:r>
              <a:rPr lang="es-CO" sz="1850" b="0" u="sng" dirty="0" smtClean="0">
                <a:solidFill>
                  <a:srgbClr val="0070C0"/>
                </a:solidFill>
              </a:rPr>
              <a:t>responsables </a:t>
            </a:r>
            <a:r>
              <a:rPr lang="es-CO" sz="1850" b="0" u="sng" dirty="0">
                <a:solidFill>
                  <a:srgbClr val="0070C0"/>
                </a:solidFill>
              </a:rPr>
              <a:t>del </a:t>
            </a:r>
            <a:r>
              <a:rPr lang="es-CO" sz="1850" b="0" u="sng" dirty="0" smtClean="0">
                <a:solidFill>
                  <a:srgbClr val="0070C0"/>
                </a:solidFill>
              </a:rPr>
              <a:t>impuesto </a:t>
            </a:r>
            <a:r>
              <a:rPr lang="es-CO" sz="1850" b="0" u="sng" dirty="0">
                <a:solidFill>
                  <a:srgbClr val="0070C0"/>
                </a:solidFill>
              </a:rPr>
              <a:t>a las ventas del régimen </a:t>
            </a:r>
            <a:r>
              <a:rPr lang="es-CO" sz="1850" b="0" u="sng" dirty="0" smtClean="0">
                <a:solidFill>
                  <a:srgbClr val="0070C0"/>
                </a:solidFill>
              </a:rPr>
              <a:t>común</a:t>
            </a:r>
            <a:endParaRPr lang="es-CO" sz="1850" b="0" u="sng" dirty="0">
              <a:solidFill>
                <a:srgbClr val="0070C0"/>
              </a:solidFill>
            </a:endParaRPr>
          </a:p>
          <a:p>
            <a:endParaRPr lang="es-CO" sz="1850" b="0" u="sng" dirty="0">
              <a:solidFill>
                <a:srgbClr val="0070C0"/>
              </a:solidFill>
            </a:endParaRPr>
          </a:p>
          <a:p>
            <a:pPr marL="266700" indent="-266700" algn="just">
              <a:buClr>
                <a:srgbClr val="00338D"/>
              </a:buClr>
              <a:buSzPct val="75000"/>
              <a:buFont typeface="Wingdings" pitchFamily="2" charset="2"/>
              <a:buChar char="v"/>
              <a:defRPr/>
            </a:pPr>
            <a:r>
              <a:rPr lang="es-CO" sz="1850" b="0" dirty="0"/>
              <a:t>Que el patrimonio bruto en el último </a:t>
            </a:r>
            <a:r>
              <a:rPr lang="es-CO" sz="1850" b="0" dirty="0" smtClean="0"/>
              <a:t>día </a:t>
            </a:r>
            <a:r>
              <a:rPr lang="es-CO" sz="1850" b="0" dirty="0"/>
              <a:t>del año gravable 2013 no exceda </a:t>
            </a:r>
            <a:r>
              <a:rPr lang="es-CO" sz="1850" b="0" dirty="0" smtClean="0"/>
              <a:t>de </a:t>
            </a:r>
            <a:r>
              <a:rPr lang="es-CO" sz="1850" b="0" dirty="0"/>
              <a:t>cuatro mil quinientas (4.500) UVT ($120.785.000</a:t>
            </a:r>
            <a:r>
              <a:rPr lang="es-CO" sz="1850" b="0" dirty="0" smtClean="0"/>
              <a:t>).</a:t>
            </a:r>
          </a:p>
          <a:p>
            <a:pPr algn="just">
              <a:buClr>
                <a:srgbClr val="00338D"/>
              </a:buClr>
              <a:buSzPct val="75000"/>
              <a:defRPr/>
            </a:pPr>
            <a:endParaRPr lang="es-CO" sz="1850" b="0" dirty="0"/>
          </a:p>
          <a:p>
            <a:pPr marL="266700" indent="-266700" algn="just">
              <a:buClr>
                <a:srgbClr val="00338D"/>
              </a:buClr>
              <a:buSzPct val="75000"/>
              <a:buFont typeface="Wingdings" pitchFamily="2" charset="2"/>
              <a:buChar char="v"/>
              <a:defRPr/>
            </a:pPr>
            <a:r>
              <a:rPr lang="es-CO" sz="1850" b="0" dirty="0"/>
              <a:t>Que los </a:t>
            </a:r>
            <a:r>
              <a:rPr lang="es-CO" sz="1850" b="0" dirty="0" smtClean="0"/>
              <a:t>ingresos totales </a:t>
            </a:r>
            <a:r>
              <a:rPr lang="es-CO" sz="1850" b="0" dirty="0"/>
              <a:t>del </a:t>
            </a:r>
            <a:r>
              <a:rPr lang="es-CO" sz="1850" b="0" dirty="0" smtClean="0"/>
              <a:t>respectivo ejercicio </a:t>
            </a:r>
            <a:r>
              <a:rPr lang="es-CO" sz="1850" b="0" dirty="0"/>
              <a:t>gravable no sean </a:t>
            </a:r>
            <a:r>
              <a:rPr lang="es-CO" sz="1850" b="0" dirty="0" smtClean="0"/>
              <a:t>superiores </a:t>
            </a:r>
            <a:r>
              <a:rPr lang="es-CO" sz="1850" b="0" dirty="0"/>
              <a:t>a mil cuatrocientas UVT (1.400) ($37.577.000</a:t>
            </a:r>
            <a:r>
              <a:rPr lang="es-CO" sz="1850" b="0" dirty="0" smtClean="0"/>
              <a:t>).</a:t>
            </a:r>
          </a:p>
          <a:p>
            <a:pPr marL="266700" indent="-266700" algn="just">
              <a:buClr>
                <a:srgbClr val="00338D"/>
              </a:buClr>
              <a:buSzPct val="75000"/>
              <a:buFont typeface="Wingdings" pitchFamily="2" charset="2"/>
              <a:buChar char="v"/>
              <a:defRPr/>
            </a:pPr>
            <a:endParaRPr lang="es-CO" sz="1850" b="0" dirty="0" smtClean="0"/>
          </a:p>
          <a:p>
            <a:pPr marL="266700" indent="-266700" algn="just">
              <a:buClr>
                <a:srgbClr val="00338D"/>
              </a:buClr>
              <a:buSzPct val="75000"/>
              <a:buFont typeface="Wingdings" pitchFamily="2" charset="2"/>
              <a:buChar char="v"/>
              <a:defRPr/>
            </a:pPr>
            <a:r>
              <a:rPr lang="es-CO" sz="1850" b="0" dirty="0"/>
              <a:t>Que </a:t>
            </a:r>
            <a:r>
              <a:rPr lang="es-CO" sz="1850" b="0" dirty="0" smtClean="0"/>
              <a:t>los consumos </a:t>
            </a:r>
            <a:r>
              <a:rPr lang="es-CO" sz="1850" b="0" dirty="0"/>
              <a:t>mediante tarjeta de </a:t>
            </a:r>
            <a:r>
              <a:rPr lang="es-CO" sz="1850" b="0" dirty="0" smtClean="0"/>
              <a:t>crédito no </a:t>
            </a:r>
            <a:r>
              <a:rPr lang="es-CO" sz="1850" b="0" dirty="0"/>
              <a:t>excedan de </a:t>
            </a:r>
            <a:r>
              <a:rPr lang="es-CO" sz="1850" b="0" dirty="0" smtClean="0"/>
              <a:t>dos </a:t>
            </a:r>
            <a:r>
              <a:rPr lang="es-CO" sz="1850" b="0" dirty="0"/>
              <a:t>mil </a:t>
            </a:r>
            <a:r>
              <a:rPr lang="es-CO" sz="1850" b="0" dirty="0" smtClean="0"/>
              <a:t>ochocientas (</a:t>
            </a:r>
            <a:r>
              <a:rPr lang="es-CO" sz="1850" b="0" dirty="0"/>
              <a:t>2.800) UVT ($75.155.000</a:t>
            </a:r>
            <a:r>
              <a:rPr lang="es-CO" sz="1850" b="0" dirty="0" smtClean="0"/>
              <a:t>).</a:t>
            </a:r>
          </a:p>
          <a:p>
            <a:pPr algn="just">
              <a:buClr>
                <a:srgbClr val="00338D"/>
              </a:buClr>
              <a:buSzPct val="75000"/>
              <a:defRPr/>
            </a:pPr>
            <a:endParaRPr lang="es-CO" sz="1850" b="0" dirty="0"/>
          </a:p>
          <a:p>
            <a:pPr marL="266700" indent="-266700" algn="just">
              <a:buClr>
                <a:srgbClr val="00338D"/>
              </a:buClr>
              <a:buSzPct val="75000"/>
              <a:buFont typeface="Wingdings" pitchFamily="2" charset="2"/>
              <a:buChar char="v"/>
              <a:defRPr/>
            </a:pPr>
            <a:r>
              <a:rPr lang="es-CO" sz="1850" b="0" dirty="0" smtClean="0"/>
              <a:t>Que </a:t>
            </a:r>
            <a:r>
              <a:rPr lang="es-CO" sz="1850" b="0" dirty="0"/>
              <a:t>el </a:t>
            </a:r>
            <a:r>
              <a:rPr lang="es-CO" sz="1850" b="0" dirty="0" smtClean="0"/>
              <a:t>valor total </a:t>
            </a:r>
            <a:r>
              <a:rPr lang="es-CO" sz="1850" b="0" dirty="0"/>
              <a:t>de </a:t>
            </a:r>
            <a:r>
              <a:rPr lang="es-CO" sz="1850" b="0" dirty="0" smtClean="0"/>
              <a:t>compras </a:t>
            </a:r>
            <a:r>
              <a:rPr lang="es-CO" sz="1850" b="0" dirty="0"/>
              <a:t>y </a:t>
            </a:r>
            <a:r>
              <a:rPr lang="es-CO" sz="1850" b="0" dirty="0" smtClean="0"/>
              <a:t>consumos no </a:t>
            </a:r>
            <a:r>
              <a:rPr lang="es-CO" sz="1850" b="0" dirty="0"/>
              <a:t>supere </a:t>
            </a:r>
            <a:r>
              <a:rPr lang="es-CO" sz="1850" b="0" dirty="0" smtClean="0"/>
              <a:t>las dos mil ochocientas (2.800</a:t>
            </a:r>
            <a:r>
              <a:rPr lang="es-CO" sz="1850" b="0" dirty="0"/>
              <a:t>) UVT ($75.155.000).</a:t>
            </a:r>
          </a:p>
          <a:p>
            <a:pPr marL="266700" indent="-266700" algn="just">
              <a:buClr>
                <a:srgbClr val="00338D"/>
              </a:buClr>
              <a:buSzPct val="75000"/>
              <a:buFont typeface="Wingdings" pitchFamily="2" charset="2"/>
              <a:buChar char="v"/>
              <a:defRPr/>
            </a:pPr>
            <a:endParaRPr lang="es-CO" sz="1850" b="0" dirty="0" smtClean="0"/>
          </a:p>
          <a:p>
            <a:pPr marL="266700" indent="-266700" algn="just">
              <a:buClr>
                <a:srgbClr val="00338D"/>
              </a:buClr>
              <a:buSzPct val="75000"/>
              <a:buFont typeface="Wingdings" pitchFamily="2" charset="2"/>
              <a:buChar char="v"/>
              <a:defRPr/>
            </a:pPr>
            <a:r>
              <a:rPr lang="es-CO" sz="1850" b="0" dirty="0" smtClean="0"/>
              <a:t>Que </a:t>
            </a:r>
            <a:r>
              <a:rPr lang="es-CO" sz="1850" b="0" dirty="0"/>
              <a:t>el </a:t>
            </a:r>
            <a:r>
              <a:rPr lang="es-CO" sz="1850" b="0" dirty="0" smtClean="0"/>
              <a:t>valor total acumulado </a:t>
            </a:r>
            <a:r>
              <a:rPr lang="es-CO" sz="1850" b="0" dirty="0"/>
              <a:t>de </a:t>
            </a:r>
            <a:r>
              <a:rPr lang="es-CO" sz="1850" b="0" dirty="0" smtClean="0"/>
              <a:t>consignaciones </a:t>
            </a:r>
            <a:r>
              <a:rPr lang="es-CO" sz="1850" b="0" dirty="0"/>
              <a:t>bancarias, </a:t>
            </a:r>
            <a:r>
              <a:rPr lang="es-CO" sz="1850" b="0" dirty="0" smtClean="0"/>
              <a:t>depósitos o inversiones </a:t>
            </a:r>
            <a:r>
              <a:rPr lang="es-CO" sz="1850" b="0" dirty="0"/>
              <a:t>financieras, </a:t>
            </a:r>
            <a:r>
              <a:rPr lang="es-CO" sz="1850" b="0" dirty="0" smtClean="0"/>
              <a:t>no </a:t>
            </a:r>
            <a:r>
              <a:rPr lang="es-CO" sz="1850" b="0" dirty="0"/>
              <a:t>exceda de cuatro mil quinientas (4.500) UVT ($120.785.000).</a:t>
            </a:r>
            <a:endParaRPr lang="es-CO" sz="1850" b="0" dirty="0" smtClean="0"/>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97607495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395288" y="980728"/>
            <a:ext cx="8425184" cy="5442129"/>
          </a:xfrm>
          <a:prstGeom prst="rect">
            <a:avLst/>
          </a:prstGeom>
          <a:noFill/>
          <a:ln w="9525">
            <a:noFill/>
            <a:miter lim="800000"/>
            <a:headEnd/>
            <a:tailEnd/>
          </a:ln>
        </p:spPr>
        <p:txBody>
          <a:bodyPr>
            <a:noAutofit/>
          </a:bodyPr>
          <a:lstStyle/>
          <a:p>
            <a:pPr algn="just">
              <a:defRPr/>
            </a:pPr>
            <a:r>
              <a:rPr lang="es-CO" sz="1850" dirty="0" smtClean="0">
                <a:solidFill>
                  <a:schemeClr val="accent6">
                    <a:lumMod val="75000"/>
                  </a:schemeClr>
                </a:solidFill>
              </a:rPr>
              <a:t>No Declarantes de Impuesto Sobre la Renta</a:t>
            </a:r>
            <a:endParaRPr lang="es-CO" sz="1850" dirty="0"/>
          </a:p>
          <a:p>
            <a:pPr algn="just">
              <a:buClr>
                <a:srgbClr val="00338D"/>
              </a:buClr>
              <a:buSzPct val="75000"/>
              <a:defRPr/>
            </a:pPr>
            <a:endParaRPr lang="es-CO" sz="1850" b="0" dirty="0"/>
          </a:p>
          <a:p>
            <a:r>
              <a:rPr lang="es-CO" sz="1850" b="0" u="sng" dirty="0" smtClean="0">
                <a:solidFill>
                  <a:srgbClr val="0070C0"/>
                </a:solidFill>
              </a:rPr>
              <a:t>Las </a:t>
            </a:r>
            <a:r>
              <a:rPr lang="es-CO" sz="1850" b="0" u="sng" dirty="0">
                <a:solidFill>
                  <a:srgbClr val="0070C0"/>
                </a:solidFill>
              </a:rPr>
              <a:t>demás personas naturales y asimiladas á estas residentes, que </a:t>
            </a:r>
            <a:r>
              <a:rPr lang="es-CO" sz="1850" b="0" u="sng" dirty="0" smtClean="0">
                <a:solidFill>
                  <a:srgbClr val="0070C0"/>
                </a:solidFill>
              </a:rPr>
              <a:t>no </a:t>
            </a:r>
            <a:r>
              <a:rPr lang="es-CO" sz="1850" b="0" u="sng" dirty="0">
                <a:solidFill>
                  <a:srgbClr val="0070C0"/>
                </a:solidFill>
              </a:rPr>
              <a:t>sean </a:t>
            </a:r>
            <a:r>
              <a:rPr lang="es-CO" sz="1850" b="0" u="sng" dirty="0" smtClean="0">
                <a:solidFill>
                  <a:srgbClr val="0070C0"/>
                </a:solidFill>
              </a:rPr>
              <a:t>responsables </a:t>
            </a:r>
            <a:r>
              <a:rPr lang="es-CO" sz="1850" b="0" u="sng" dirty="0">
                <a:solidFill>
                  <a:srgbClr val="0070C0"/>
                </a:solidFill>
              </a:rPr>
              <a:t>del </a:t>
            </a:r>
            <a:r>
              <a:rPr lang="es-CO" sz="1850" b="0" u="sng" dirty="0" smtClean="0">
                <a:solidFill>
                  <a:srgbClr val="0070C0"/>
                </a:solidFill>
              </a:rPr>
              <a:t>impuesto </a:t>
            </a:r>
            <a:r>
              <a:rPr lang="es-CO" sz="1850" b="0" u="sng" dirty="0">
                <a:solidFill>
                  <a:srgbClr val="0070C0"/>
                </a:solidFill>
              </a:rPr>
              <a:t>a las ventas del régimen </a:t>
            </a:r>
            <a:r>
              <a:rPr lang="es-CO" sz="1850" b="0" u="sng" dirty="0" smtClean="0">
                <a:solidFill>
                  <a:srgbClr val="0070C0"/>
                </a:solidFill>
              </a:rPr>
              <a:t>común</a:t>
            </a:r>
            <a:endParaRPr lang="es-CO" sz="1850" b="0" u="sng" dirty="0">
              <a:solidFill>
                <a:srgbClr val="0070C0"/>
              </a:solidFill>
            </a:endParaRPr>
          </a:p>
          <a:p>
            <a:endParaRPr lang="es-CO" sz="1850" b="0" u="sng" dirty="0">
              <a:solidFill>
                <a:srgbClr val="0070C0"/>
              </a:solidFill>
            </a:endParaRPr>
          </a:p>
          <a:p>
            <a:pPr marL="266700" indent="-266700" algn="just">
              <a:buClr>
                <a:srgbClr val="00338D"/>
              </a:buClr>
              <a:buSzPct val="75000"/>
              <a:buFont typeface="Wingdings" pitchFamily="2" charset="2"/>
              <a:buChar char="v"/>
              <a:defRPr/>
            </a:pPr>
            <a:r>
              <a:rPr lang="es-CO" sz="1850" b="0" dirty="0"/>
              <a:t>Que el patrimonio bruto en el último </a:t>
            </a:r>
            <a:r>
              <a:rPr lang="es-CO" sz="1850" b="0" dirty="0" smtClean="0"/>
              <a:t>día </a:t>
            </a:r>
            <a:r>
              <a:rPr lang="es-CO" sz="1850" b="0" dirty="0"/>
              <a:t>del año gravable 2013 no exceda </a:t>
            </a:r>
            <a:r>
              <a:rPr lang="es-CO" sz="1850" b="0" dirty="0" smtClean="0"/>
              <a:t>de </a:t>
            </a:r>
            <a:r>
              <a:rPr lang="es-CO" sz="1850" b="0" dirty="0"/>
              <a:t>cuatro mil quinientas (4.500) UVT ($120.785.000</a:t>
            </a:r>
            <a:r>
              <a:rPr lang="es-CO" sz="1850" b="0" dirty="0" smtClean="0"/>
              <a:t>).</a:t>
            </a:r>
          </a:p>
          <a:p>
            <a:pPr algn="just">
              <a:buClr>
                <a:srgbClr val="00338D"/>
              </a:buClr>
              <a:buSzPct val="75000"/>
              <a:defRPr/>
            </a:pPr>
            <a:endParaRPr lang="es-CO" sz="1850" b="0" dirty="0"/>
          </a:p>
          <a:p>
            <a:pPr marL="266700" indent="-266700" algn="just">
              <a:buClr>
                <a:srgbClr val="00338D"/>
              </a:buClr>
              <a:buSzPct val="75000"/>
              <a:buFont typeface="Wingdings" pitchFamily="2" charset="2"/>
              <a:buChar char="v"/>
              <a:defRPr/>
            </a:pPr>
            <a:r>
              <a:rPr lang="es-CO" sz="1850" b="0" dirty="0"/>
              <a:t>Que los ingresos brutos sean inferiores a mil cuatrocientas (1.400) UVT ($37.577:000).</a:t>
            </a:r>
          </a:p>
          <a:p>
            <a:pPr algn="just">
              <a:buClr>
                <a:srgbClr val="00338D"/>
              </a:buClr>
              <a:buSzPct val="75000"/>
              <a:defRPr/>
            </a:pPr>
            <a:endParaRPr lang="es-CO" sz="1850" b="0" dirty="0" smtClean="0"/>
          </a:p>
          <a:p>
            <a:pPr marL="266700" indent="-266700" algn="just">
              <a:buClr>
                <a:srgbClr val="00338D"/>
              </a:buClr>
              <a:buSzPct val="75000"/>
              <a:buFont typeface="Wingdings" pitchFamily="2" charset="2"/>
              <a:buChar char="v"/>
              <a:defRPr/>
            </a:pPr>
            <a:r>
              <a:rPr lang="es-CO" sz="1850" b="0" dirty="0"/>
              <a:t>Que </a:t>
            </a:r>
            <a:r>
              <a:rPr lang="es-CO" sz="1850" b="0" dirty="0" smtClean="0"/>
              <a:t>los consumos </a:t>
            </a:r>
            <a:r>
              <a:rPr lang="es-CO" sz="1850" b="0" dirty="0"/>
              <a:t>mediante tarjeta de </a:t>
            </a:r>
            <a:r>
              <a:rPr lang="es-CO" sz="1850" b="0" dirty="0" smtClean="0"/>
              <a:t>crédito no </a:t>
            </a:r>
            <a:r>
              <a:rPr lang="es-CO" sz="1850" b="0" dirty="0"/>
              <a:t>excedan de </a:t>
            </a:r>
            <a:r>
              <a:rPr lang="es-CO" sz="1850" b="0" dirty="0" smtClean="0"/>
              <a:t>dos </a:t>
            </a:r>
            <a:r>
              <a:rPr lang="es-CO" sz="1850" b="0" dirty="0"/>
              <a:t>mil </a:t>
            </a:r>
            <a:r>
              <a:rPr lang="es-CO" sz="1850" b="0" dirty="0" smtClean="0"/>
              <a:t>ochocientas (</a:t>
            </a:r>
            <a:r>
              <a:rPr lang="es-CO" sz="1850" b="0" dirty="0"/>
              <a:t>2.800) UVT ($75.155.000</a:t>
            </a:r>
            <a:r>
              <a:rPr lang="es-CO" sz="1850" b="0" dirty="0" smtClean="0"/>
              <a:t>).</a:t>
            </a:r>
          </a:p>
          <a:p>
            <a:pPr algn="just">
              <a:buClr>
                <a:srgbClr val="00338D"/>
              </a:buClr>
              <a:buSzPct val="75000"/>
              <a:defRPr/>
            </a:pPr>
            <a:endParaRPr lang="es-CO" sz="1850" b="0" dirty="0"/>
          </a:p>
          <a:p>
            <a:pPr marL="266700" indent="-266700" algn="just">
              <a:buClr>
                <a:srgbClr val="00338D"/>
              </a:buClr>
              <a:buSzPct val="75000"/>
              <a:buFont typeface="Wingdings" pitchFamily="2" charset="2"/>
              <a:buChar char="v"/>
              <a:defRPr/>
            </a:pPr>
            <a:r>
              <a:rPr lang="es-CO" sz="1850" b="0" dirty="0" smtClean="0"/>
              <a:t>Que </a:t>
            </a:r>
            <a:r>
              <a:rPr lang="es-CO" sz="1850" b="0" dirty="0"/>
              <a:t>el </a:t>
            </a:r>
            <a:r>
              <a:rPr lang="es-CO" sz="1850" b="0" dirty="0" smtClean="0"/>
              <a:t>valor total </a:t>
            </a:r>
            <a:r>
              <a:rPr lang="es-CO" sz="1850" b="0" dirty="0"/>
              <a:t>de </a:t>
            </a:r>
            <a:r>
              <a:rPr lang="es-CO" sz="1850" b="0" dirty="0" smtClean="0"/>
              <a:t>compras </a:t>
            </a:r>
            <a:r>
              <a:rPr lang="es-CO" sz="1850" b="0" dirty="0"/>
              <a:t>y </a:t>
            </a:r>
            <a:r>
              <a:rPr lang="es-CO" sz="1850" b="0" dirty="0" smtClean="0"/>
              <a:t>consumos no </a:t>
            </a:r>
            <a:r>
              <a:rPr lang="es-CO" sz="1850" b="0" dirty="0"/>
              <a:t>supere </a:t>
            </a:r>
            <a:r>
              <a:rPr lang="es-CO" sz="1850" b="0" dirty="0" smtClean="0"/>
              <a:t>las dos mil ochocientas (2.800</a:t>
            </a:r>
            <a:r>
              <a:rPr lang="es-CO" sz="1850" b="0" dirty="0"/>
              <a:t>) UVT ($75.155.000).</a:t>
            </a:r>
          </a:p>
          <a:p>
            <a:pPr marL="266700" indent="-266700" algn="just">
              <a:buClr>
                <a:srgbClr val="00338D"/>
              </a:buClr>
              <a:buSzPct val="75000"/>
              <a:buFont typeface="Wingdings" pitchFamily="2" charset="2"/>
              <a:buChar char="v"/>
              <a:defRPr/>
            </a:pPr>
            <a:endParaRPr lang="es-CO" sz="1850" b="0" dirty="0" smtClean="0"/>
          </a:p>
          <a:p>
            <a:pPr marL="266700" indent="-266700" algn="just">
              <a:buClr>
                <a:srgbClr val="00338D"/>
              </a:buClr>
              <a:buSzPct val="75000"/>
              <a:buFont typeface="Wingdings" pitchFamily="2" charset="2"/>
              <a:buChar char="v"/>
              <a:defRPr/>
            </a:pPr>
            <a:r>
              <a:rPr lang="es-CO" sz="1850" b="0" dirty="0" smtClean="0"/>
              <a:t>Que </a:t>
            </a:r>
            <a:r>
              <a:rPr lang="es-CO" sz="1850" b="0" dirty="0"/>
              <a:t>el </a:t>
            </a:r>
            <a:r>
              <a:rPr lang="es-CO" sz="1850" b="0" dirty="0" smtClean="0"/>
              <a:t>valor total acumulado </a:t>
            </a:r>
            <a:r>
              <a:rPr lang="es-CO" sz="1850" b="0" dirty="0"/>
              <a:t>de </a:t>
            </a:r>
            <a:r>
              <a:rPr lang="es-CO" sz="1850" b="0" dirty="0" smtClean="0"/>
              <a:t>consignaciones </a:t>
            </a:r>
            <a:r>
              <a:rPr lang="es-CO" sz="1850" b="0" dirty="0"/>
              <a:t>bancarias, </a:t>
            </a:r>
            <a:r>
              <a:rPr lang="es-CO" sz="1850" b="0" dirty="0" smtClean="0"/>
              <a:t>depósitos o inversiones </a:t>
            </a:r>
            <a:r>
              <a:rPr lang="es-CO" sz="1850" b="0" dirty="0"/>
              <a:t>financieras, </a:t>
            </a:r>
            <a:r>
              <a:rPr lang="es-CO" sz="1850" b="0" dirty="0" smtClean="0"/>
              <a:t>no </a:t>
            </a:r>
            <a:r>
              <a:rPr lang="es-CO" sz="1850" b="0" dirty="0"/>
              <a:t>exceda de cuatro mil quinientas (4.500) UVT ($120.785.000).</a:t>
            </a:r>
            <a:endParaRPr lang="es-CO" sz="1850" b="0" dirty="0" smtClean="0"/>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2858387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dirty="0">
                <a:latin typeface="Calibri" pitchFamily="34" charset="0"/>
              </a:rPr>
              <a:t>IMPUESTO SOBRE LA RENTA</a:t>
            </a:r>
            <a:endParaRPr lang="es-ES" altLang="es-CO" sz="2800" i="1" dirty="0">
              <a:latin typeface="Calibri" pitchFamily="34" charset="0"/>
            </a:endParaRPr>
          </a:p>
        </p:txBody>
      </p:sp>
      <p:sp>
        <p:nvSpPr>
          <p:cNvPr id="7171" name="8 CuadroTexto"/>
          <p:cNvSpPr txBox="1">
            <a:spLocks noChangeArrowheads="1"/>
          </p:cNvSpPr>
          <p:nvPr/>
        </p:nvSpPr>
        <p:spPr bwMode="auto">
          <a:xfrm>
            <a:off x="2627313" y="2038350"/>
            <a:ext cx="5041900" cy="3046988"/>
          </a:xfrm>
          <a:prstGeom prst="rect">
            <a:avLst/>
          </a:prstGeom>
          <a:noFill/>
          <a:ln w="9525">
            <a:noFill/>
            <a:miter lim="800000"/>
            <a:headEnd/>
            <a:tailEnd/>
          </a:ln>
        </p:spPr>
        <p:txBody>
          <a:bodyPr>
            <a:spAutoFit/>
          </a:bodyPr>
          <a:lstStyle/>
          <a:p>
            <a:pPr algn="just">
              <a:defRPr/>
            </a:pPr>
            <a:endParaRPr lang="es-ES" sz="2400" dirty="0">
              <a:latin typeface="Arial" charset="0"/>
              <a:cs typeface="Arial" charset="0"/>
            </a:endParaRPr>
          </a:p>
          <a:p>
            <a:pPr marL="342900" indent="-342900" algn="just">
              <a:defRPr/>
            </a:pPr>
            <a:endParaRPr lang="es-CO" sz="2400" b="0" dirty="0">
              <a:latin typeface="Arial" charset="0"/>
              <a:cs typeface="Arial" charset="0"/>
            </a:endParaRPr>
          </a:p>
          <a:p>
            <a:pPr marL="342900" indent="-342900" algn="just">
              <a:buFont typeface="+mj-lt"/>
              <a:buAutoNum type="alphaLcParenR"/>
              <a:defRPr/>
            </a:pPr>
            <a:r>
              <a:rPr lang="es-CO" sz="2400" b="0" u="sng" dirty="0">
                <a:latin typeface="Arial" charset="0"/>
                <a:cs typeface="Arial" charset="0"/>
              </a:rPr>
              <a:t>Empleado</a:t>
            </a:r>
          </a:p>
          <a:p>
            <a:pPr marL="342900" indent="-342900" algn="just">
              <a:defRPr/>
            </a:pPr>
            <a:endParaRPr lang="es-CO" sz="2400" b="0" u="sng" dirty="0">
              <a:latin typeface="Arial" charset="0"/>
              <a:cs typeface="Arial" charset="0"/>
            </a:endParaRPr>
          </a:p>
          <a:p>
            <a:pPr marL="342900" indent="-342900" algn="just">
              <a:buFont typeface="+mj-lt"/>
              <a:buAutoNum type="alphaLcParenR" startAt="2"/>
              <a:defRPr/>
            </a:pPr>
            <a:r>
              <a:rPr lang="es-CO" sz="2400" b="0" u="sng" dirty="0">
                <a:latin typeface="Arial" charset="0"/>
                <a:cs typeface="Arial" charset="0"/>
              </a:rPr>
              <a:t>Trabajador por Cuenta Propia</a:t>
            </a:r>
          </a:p>
          <a:p>
            <a:pPr marL="342900" indent="-342900" algn="just">
              <a:buFont typeface="+mj-lt"/>
              <a:buAutoNum type="alphaLcParenR" startAt="2"/>
              <a:defRPr/>
            </a:pPr>
            <a:endParaRPr lang="es-CO" sz="2400" b="0" u="sng" dirty="0">
              <a:latin typeface="Arial" charset="0"/>
              <a:cs typeface="Arial" charset="0"/>
            </a:endParaRPr>
          </a:p>
          <a:p>
            <a:pPr marL="342900" indent="-342900" algn="just">
              <a:buFont typeface="+mj-lt"/>
              <a:buAutoNum type="alphaLcParenR" startAt="2"/>
              <a:defRPr/>
            </a:pPr>
            <a:r>
              <a:rPr lang="es-CO" sz="2400" b="0" u="sng" dirty="0">
                <a:latin typeface="Arial" charset="0"/>
                <a:cs typeface="Arial" charset="0"/>
              </a:rPr>
              <a:t>Las demás personas Naturales y Asimiladas a estas residentes</a:t>
            </a:r>
          </a:p>
        </p:txBody>
      </p:sp>
      <p:sp>
        <p:nvSpPr>
          <p:cNvPr id="6" name="5 Abrir llave"/>
          <p:cNvSpPr/>
          <p:nvPr/>
        </p:nvSpPr>
        <p:spPr bwMode="auto">
          <a:xfrm>
            <a:off x="2123728" y="1843881"/>
            <a:ext cx="504056" cy="3889375"/>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personas naturales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31661660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1115368" y="1299239"/>
            <a:ext cx="6985024" cy="4938073"/>
          </a:xfrm>
          <a:prstGeom prst="rect">
            <a:avLst/>
          </a:prstGeom>
          <a:noFill/>
          <a:ln w="9525">
            <a:noFill/>
            <a:miter lim="800000"/>
            <a:headEnd/>
            <a:tailEnd/>
          </a:ln>
        </p:spPr>
        <p:txBody>
          <a:bodyPr>
            <a:noAutofit/>
          </a:bodyPr>
          <a:lstStyle/>
          <a:p>
            <a:pPr algn="just">
              <a:defRPr/>
            </a:pPr>
            <a:r>
              <a:rPr lang="es-CO" sz="2400" dirty="0" smtClean="0">
                <a:solidFill>
                  <a:schemeClr val="accent6">
                    <a:lumMod val="75000"/>
                  </a:schemeClr>
                </a:solidFill>
              </a:rPr>
              <a:t>Obligaciones de las personas Naturales Declarantes</a:t>
            </a:r>
            <a:endParaRPr lang="es-CO" sz="2400" dirty="0"/>
          </a:p>
          <a:p>
            <a:pPr algn="just">
              <a:buClr>
                <a:srgbClr val="00338D"/>
              </a:buClr>
              <a:buSzPct val="75000"/>
              <a:defRPr/>
            </a:pPr>
            <a:endParaRPr lang="es-CO" sz="2400" b="0" dirty="0"/>
          </a:p>
          <a:p>
            <a:pPr marL="266700" indent="-266700" algn="just">
              <a:buClr>
                <a:srgbClr val="00338D"/>
              </a:buClr>
              <a:buSzPct val="75000"/>
              <a:buFont typeface="Wingdings" pitchFamily="2" charset="2"/>
              <a:buChar char="v"/>
              <a:defRPr/>
            </a:pPr>
            <a:r>
              <a:rPr lang="es-CO" sz="2400" dirty="0" smtClean="0"/>
              <a:t>Inscripción </a:t>
            </a:r>
            <a:r>
              <a:rPr lang="es-CO" sz="2400" b="0" dirty="0" smtClean="0"/>
              <a:t>RUT, incluyendo la obligación 05</a:t>
            </a:r>
          </a:p>
          <a:p>
            <a:pPr marL="723900" lvl="1" indent="-266700" algn="just">
              <a:buClr>
                <a:srgbClr val="00338D"/>
              </a:buClr>
              <a:buSzPct val="75000"/>
              <a:buFont typeface="Wingdings" pitchFamily="2" charset="2"/>
              <a:buChar char="v"/>
              <a:defRPr/>
            </a:pPr>
            <a:r>
              <a:rPr lang="es-CO" sz="2400" dirty="0" smtClean="0">
                <a:hlinkClick r:id="rId2"/>
              </a:rPr>
              <a:t>www.dian.gov.co</a:t>
            </a:r>
            <a:endParaRPr lang="es-CO" sz="2400" dirty="0" smtClean="0"/>
          </a:p>
          <a:p>
            <a:pPr marL="1181100" lvl="2" indent="-266700" algn="just">
              <a:buClr>
                <a:srgbClr val="00338D"/>
              </a:buClr>
              <a:buSzPct val="75000"/>
              <a:buFont typeface="Wingdings" pitchFamily="2" charset="2"/>
              <a:buChar char="v"/>
              <a:defRPr/>
            </a:pPr>
            <a:r>
              <a:rPr lang="es-CO" sz="2400" b="0" dirty="0" smtClean="0"/>
              <a:t>Inscripción RUT</a:t>
            </a:r>
          </a:p>
          <a:p>
            <a:pPr marL="1638300" lvl="3" indent="-266700" algn="just">
              <a:buClr>
                <a:srgbClr val="00338D"/>
              </a:buClr>
              <a:buSzPct val="75000"/>
              <a:buFont typeface="Wingdings" pitchFamily="2" charset="2"/>
              <a:buChar char="v"/>
              <a:defRPr/>
            </a:pPr>
            <a:r>
              <a:rPr lang="es-CO" sz="2400" dirty="0" smtClean="0"/>
              <a:t>Persona Natural</a:t>
            </a:r>
            <a:endParaRPr lang="es-CO" sz="2400" b="0" dirty="0" smtClean="0"/>
          </a:p>
          <a:p>
            <a:pPr marL="266700" indent="-266700" algn="just">
              <a:buClr>
                <a:srgbClr val="00338D"/>
              </a:buClr>
              <a:buSzPct val="75000"/>
              <a:buFont typeface="Wingdings" pitchFamily="2" charset="2"/>
              <a:buChar char="v"/>
              <a:defRPr/>
            </a:pPr>
            <a:endParaRPr lang="es-CO" sz="2400" dirty="0" smtClean="0"/>
          </a:p>
          <a:p>
            <a:pPr marL="266700" indent="-266700" algn="just">
              <a:buClr>
                <a:srgbClr val="00338D"/>
              </a:buClr>
              <a:buSzPct val="75000"/>
              <a:buFont typeface="Wingdings" pitchFamily="2" charset="2"/>
              <a:buChar char="v"/>
              <a:defRPr/>
            </a:pPr>
            <a:r>
              <a:rPr lang="es-CO" sz="2400" dirty="0" smtClean="0"/>
              <a:t>Actualizar el RUT, incluyendo la obligación 05</a:t>
            </a:r>
          </a:p>
          <a:p>
            <a:pPr marL="723900" lvl="1" indent="-266700" algn="just">
              <a:buClr>
                <a:srgbClr val="00338D"/>
              </a:buClr>
              <a:buSzPct val="75000"/>
              <a:buFont typeface="Wingdings" pitchFamily="2" charset="2"/>
              <a:buChar char="v"/>
              <a:defRPr/>
            </a:pPr>
            <a:r>
              <a:rPr lang="es-CO" sz="2400" dirty="0" smtClean="0">
                <a:hlinkClick r:id="rId2"/>
              </a:rPr>
              <a:t>www.dian.gov.co</a:t>
            </a:r>
            <a:endParaRPr lang="es-CO" sz="2400" dirty="0" smtClean="0"/>
          </a:p>
          <a:p>
            <a:pPr marL="1181100" lvl="2" indent="-266700" algn="just">
              <a:buClr>
                <a:srgbClr val="00338D"/>
              </a:buClr>
              <a:buSzPct val="75000"/>
              <a:buFont typeface="Wingdings" pitchFamily="2" charset="2"/>
              <a:buChar char="v"/>
              <a:defRPr/>
            </a:pPr>
            <a:r>
              <a:rPr lang="es-CO" sz="2400" dirty="0" smtClean="0"/>
              <a:t>Usuarios Registrados</a:t>
            </a:r>
          </a:p>
          <a:p>
            <a:pPr marL="1638300" lvl="3" indent="-266700" algn="just">
              <a:buClr>
                <a:srgbClr val="00338D"/>
              </a:buClr>
              <a:buSzPct val="75000"/>
              <a:buFont typeface="Wingdings" pitchFamily="2" charset="2"/>
              <a:buChar char="v"/>
              <a:defRPr/>
            </a:pPr>
            <a:r>
              <a:rPr lang="es-CO" sz="2400" dirty="0" smtClean="0"/>
              <a:t>Ingreso a nombre propio</a:t>
            </a:r>
          </a:p>
          <a:p>
            <a:pPr marL="2095500" lvl="4" indent="-266700" algn="just">
              <a:buClr>
                <a:srgbClr val="00338D"/>
              </a:buClr>
              <a:buSzPct val="75000"/>
              <a:buFont typeface="Wingdings" pitchFamily="2" charset="2"/>
              <a:buChar char="v"/>
              <a:defRPr/>
            </a:pPr>
            <a:r>
              <a:rPr lang="es-CO" sz="2400" dirty="0" smtClean="0"/>
              <a:t>Registro Único Tributario</a:t>
            </a:r>
          </a:p>
          <a:p>
            <a:pPr marL="2552700" lvl="5" indent="-266700" algn="just">
              <a:buClr>
                <a:srgbClr val="00338D"/>
              </a:buClr>
              <a:buSzPct val="75000"/>
              <a:buFont typeface="Wingdings" pitchFamily="2" charset="2"/>
              <a:buChar char="v"/>
              <a:defRPr/>
            </a:pPr>
            <a:r>
              <a:rPr lang="es-CO" sz="2400" dirty="0" smtClean="0"/>
              <a:t>Actualizar RUT</a:t>
            </a:r>
          </a:p>
          <a:p>
            <a:pPr marL="266700" indent="-266700" algn="just">
              <a:buClr>
                <a:srgbClr val="00338D"/>
              </a:buClr>
              <a:buSzPct val="75000"/>
              <a:buFont typeface="Wingdings" pitchFamily="2" charset="2"/>
              <a:buChar char="v"/>
              <a:defRPr/>
            </a:pPr>
            <a:endParaRPr lang="es-CO" sz="2400" dirty="0" smtClean="0"/>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1671951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checkerboard(across)">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checkerboard(across)">
                                      <p:cBhvr>
                                        <p:cTn id="17" dur="500"/>
                                        <p:tgtEl>
                                          <p:spTgt spid="7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checkerboard(across)">
                                      <p:cBhvr>
                                        <p:cTn id="22" dur="500"/>
                                        <p:tgtEl>
                                          <p:spTgt spid="71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checkerboard(across)">
                                      <p:cBhvr>
                                        <p:cTn id="27" dur="500"/>
                                        <p:tgtEl>
                                          <p:spTgt spid="71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171">
                                            <p:txEl>
                                              <p:pRg st="7" end="7"/>
                                            </p:txEl>
                                          </p:spTgt>
                                        </p:tgtEl>
                                        <p:attrNameLst>
                                          <p:attrName>style.visibility</p:attrName>
                                        </p:attrNameLst>
                                      </p:cBhvr>
                                      <p:to>
                                        <p:strVal val="visible"/>
                                      </p:to>
                                    </p:set>
                                    <p:animEffect transition="in" filter="checkerboard(across)">
                                      <p:cBhvr>
                                        <p:cTn id="32" dur="500"/>
                                        <p:tgtEl>
                                          <p:spTgt spid="717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171">
                                            <p:txEl>
                                              <p:pRg st="8" end="8"/>
                                            </p:txEl>
                                          </p:spTgt>
                                        </p:tgtEl>
                                        <p:attrNameLst>
                                          <p:attrName>style.visibility</p:attrName>
                                        </p:attrNameLst>
                                      </p:cBhvr>
                                      <p:to>
                                        <p:strVal val="visible"/>
                                      </p:to>
                                    </p:set>
                                    <p:animEffect transition="in" filter="checkerboard(across)">
                                      <p:cBhvr>
                                        <p:cTn id="37" dur="500"/>
                                        <p:tgtEl>
                                          <p:spTgt spid="7171">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7171">
                                            <p:txEl>
                                              <p:pRg st="9" end="9"/>
                                            </p:txEl>
                                          </p:spTgt>
                                        </p:tgtEl>
                                        <p:attrNameLst>
                                          <p:attrName>style.visibility</p:attrName>
                                        </p:attrNameLst>
                                      </p:cBhvr>
                                      <p:to>
                                        <p:strVal val="visible"/>
                                      </p:to>
                                    </p:set>
                                    <p:animEffect transition="in" filter="checkerboard(across)">
                                      <p:cBhvr>
                                        <p:cTn id="42" dur="500"/>
                                        <p:tgtEl>
                                          <p:spTgt spid="7171">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7171">
                                            <p:txEl>
                                              <p:pRg st="10" end="10"/>
                                            </p:txEl>
                                          </p:spTgt>
                                        </p:tgtEl>
                                        <p:attrNameLst>
                                          <p:attrName>style.visibility</p:attrName>
                                        </p:attrNameLst>
                                      </p:cBhvr>
                                      <p:to>
                                        <p:strVal val="visible"/>
                                      </p:to>
                                    </p:set>
                                    <p:animEffect transition="in" filter="checkerboard(across)">
                                      <p:cBhvr>
                                        <p:cTn id="47" dur="500"/>
                                        <p:tgtEl>
                                          <p:spTgt spid="7171">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7171">
                                            <p:txEl>
                                              <p:pRg st="11" end="11"/>
                                            </p:txEl>
                                          </p:spTgt>
                                        </p:tgtEl>
                                        <p:attrNameLst>
                                          <p:attrName>style.visibility</p:attrName>
                                        </p:attrNameLst>
                                      </p:cBhvr>
                                      <p:to>
                                        <p:strVal val="visible"/>
                                      </p:to>
                                    </p:set>
                                    <p:animEffect transition="in" filter="checkerboard(across)">
                                      <p:cBhvr>
                                        <p:cTn id="52" dur="500"/>
                                        <p:tgtEl>
                                          <p:spTgt spid="7171">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7171">
                                            <p:txEl>
                                              <p:pRg st="12" end="12"/>
                                            </p:txEl>
                                          </p:spTgt>
                                        </p:tgtEl>
                                        <p:attrNameLst>
                                          <p:attrName>style.visibility</p:attrName>
                                        </p:attrNameLst>
                                      </p:cBhvr>
                                      <p:to>
                                        <p:strVal val="visible"/>
                                      </p:to>
                                    </p:set>
                                    <p:animEffect transition="in" filter="checkerboard(across)">
                                      <p:cBhvr>
                                        <p:cTn id="57" dur="500"/>
                                        <p:tgtEl>
                                          <p:spTgt spid="717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1115368" y="1299239"/>
            <a:ext cx="6985024" cy="4938073"/>
          </a:xfrm>
          <a:prstGeom prst="rect">
            <a:avLst/>
          </a:prstGeom>
          <a:noFill/>
          <a:ln w="9525">
            <a:noFill/>
            <a:miter lim="800000"/>
            <a:headEnd/>
            <a:tailEnd/>
          </a:ln>
        </p:spPr>
        <p:txBody>
          <a:bodyPr>
            <a:noAutofit/>
          </a:bodyPr>
          <a:lstStyle/>
          <a:p>
            <a:pPr algn="just">
              <a:defRPr/>
            </a:pPr>
            <a:r>
              <a:rPr lang="es-CO" sz="2400" dirty="0" smtClean="0">
                <a:solidFill>
                  <a:schemeClr val="accent6">
                    <a:lumMod val="75000"/>
                  </a:schemeClr>
                </a:solidFill>
              </a:rPr>
              <a:t>Obligaciones de las personas Naturales Declarantes</a:t>
            </a:r>
            <a:endParaRPr lang="es-CO" sz="2400" dirty="0"/>
          </a:p>
          <a:p>
            <a:pPr algn="just">
              <a:buClr>
                <a:srgbClr val="00338D"/>
              </a:buClr>
              <a:buSzPct val="75000"/>
              <a:defRPr/>
            </a:pPr>
            <a:endParaRPr lang="es-CO" sz="2400" b="0" dirty="0"/>
          </a:p>
          <a:p>
            <a:pPr marL="266700" indent="-266700" algn="just">
              <a:buClr>
                <a:srgbClr val="00338D"/>
              </a:buClr>
              <a:buSzPct val="75000"/>
              <a:buFont typeface="Wingdings" pitchFamily="2" charset="2"/>
              <a:buChar char="v"/>
              <a:defRPr/>
            </a:pPr>
            <a:r>
              <a:rPr lang="es-CO" sz="2400" dirty="0" smtClean="0"/>
              <a:t>Diligenciar Declaración</a:t>
            </a:r>
          </a:p>
          <a:p>
            <a:pPr marL="723900" lvl="1" indent="-266700" algn="just">
              <a:buClr>
                <a:srgbClr val="00338D"/>
              </a:buClr>
              <a:buSzPct val="75000"/>
              <a:buFont typeface="Wingdings" pitchFamily="2" charset="2"/>
              <a:buChar char="v"/>
              <a:defRPr/>
            </a:pPr>
            <a:r>
              <a:rPr lang="es-CO" sz="2400" dirty="0" smtClean="0">
                <a:hlinkClick r:id="rId2"/>
              </a:rPr>
              <a:t>www.dian.gov.co</a:t>
            </a:r>
            <a:endParaRPr lang="es-CO" sz="2400" dirty="0" smtClean="0"/>
          </a:p>
          <a:p>
            <a:pPr marL="1181100" lvl="2" indent="-266700" algn="just">
              <a:buClr>
                <a:srgbClr val="00338D"/>
              </a:buClr>
              <a:buSzPct val="75000"/>
              <a:buFont typeface="Wingdings" pitchFamily="2" charset="2"/>
              <a:buChar char="v"/>
              <a:defRPr/>
            </a:pPr>
            <a:r>
              <a:rPr lang="es-CO" sz="2400" dirty="0" smtClean="0"/>
              <a:t>Usuarios Registrados</a:t>
            </a:r>
          </a:p>
          <a:p>
            <a:pPr marL="1638300" lvl="3" indent="-266700" algn="just">
              <a:buClr>
                <a:srgbClr val="00338D"/>
              </a:buClr>
              <a:buSzPct val="75000"/>
              <a:buFont typeface="Wingdings" pitchFamily="2" charset="2"/>
              <a:buChar char="v"/>
              <a:defRPr/>
            </a:pPr>
            <a:r>
              <a:rPr lang="es-CO" sz="2400" dirty="0" smtClean="0"/>
              <a:t>Ingreso a nombre propio</a:t>
            </a:r>
          </a:p>
          <a:p>
            <a:pPr marL="2095500" lvl="4" indent="-266700" algn="just">
              <a:buClr>
                <a:srgbClr val="00338D"/>
              </a:buClr>
              <a:buSzPct val="75000"/>
              <a:buFont typeface="Wingdings" pitchFamily="2" charset="2"/>
              <a:buChar char="v"/>
              <a:defRPr/>
            </a:pPr>
            <a:r>
              <a:rPr lang="es-CO" sz="2400" dirty="0" smtClean="0"/>
              <a:t>Diligenciar Presentar</a:t>
            </a:r>
          </a:p>
          <a:p>
            <a:pPr marL="2552700" lvl="5" indent="-266700" algn="just">
              <a:buClr>
                <a:srgbClr val="00338D"/>
              </a:buClr>
              <a:buSzPct val="75000"/>
              <a:buFont typeface="Wingdings" pitchFamily="2" charset="2"/>
              <a:buChar char="v"/>
              <a:defRPr/>
            </a:pPr>
            <a:r>
              <a:rPr lang="es-CO" sz="2400" dirty="0" smtClean="0"/>
              <a:t>Formulario 210</a:t>
            </a:r>
          </a:p>
          <a:p>
            <a:pPr marL="3009900" lvl="6" indent="-266700" algn="just">
              <a:buClr>
                <a:srgbClr val="00338D"/>
              </a:buClr>
              <a:buSzPct val="75000"/>
              <a:buFont typeface="Wingdings" pitchFamily="2" charset="2"/>
              <a:buChar char="v"/>
              <a:defRPr/>
            </a:pPr>
            <a:r>
              <a:rPr lang="es-CO" sz="2400" dirty="0" smtClean="0"/>
              <a:t>Diligencia</a:t>
            </a:r>
          </a:p>
          <a:p>
            <a:pPr marL="3467100" lvl="7" indent="-266700" algn="just">
              <a:buClr>
                <a:srgbClr val="00338D"/>
              </a:buClr>
              <a:buSzPct val="75000"/>
              <a:buFont typeface="Wingdings" pitchFamily="2" charset="2"/>
              <a:buChar char="v"/>
              <a:defRPr/>
            </a:pPr>
            <a:r>
              <a:rPr lang="es-CO" sz="2400" dirty="0" smtClean="0"/>
              <a:t>Borrador</a:t>
            </a:r>
          </a:p>
          <a:p>
            <a:pPr marL="3924300" lvl="8" indent="-266700" algn="just">
              <a:buClr>
                <a:srgbClr val="00338D"/>
              </a:buClr>
              <a:buSzPct val="75000"/>
              <a:buFont typeface="Wingdings" pitchFamily="2" charset="2"/>
              <a:buChar char="v"/>
              <a:defRPr/>
            </a:pPr>
            <a:r>
              <a:rPr lang="es-CO" sz="2400" dirty="0" smtClean="0"/>
              <a:t>Definitivo PDF</a:t>
            </a:r>
          </a:p>
          <a:p>
            <a:pPr marL="266700" indent="-266700" algn="just">
              <a:buClr>
                <a:srgbClr val="00338D"/>
              </a:buClr>
              <a:buSzPct val="75000"/>
              <a:buFont typeface="Wingdings" pitchFamily="2" charset="2"/>
              <a:buChar char="v"/>
              <a:defRPr/>
            </a:pPr>
            <a:endParaRPr lang="es-CO" sz="2400" dirty="0" smtClean="0"/>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5666399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checkerboard(across)">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checkerboard(across)">
                                      <p:cBhvr>
                                        <p:cTn id="17" dur="500"/>
                                        <p:tgtEl>
                                          <p:spTgt spid="7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checkerboard(across)">
                                      <p:cBhvr>
                                        <p:cTn id="22" dur="500"/>
                                        <p:tgtEl>
                                          <p:spTgt spid="71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checkerboard(across)">
                                      <p:cBhvr>
                                        <p:cTn id="27" dur="500"/>
                                        <p:tgtEl>
                                          <p:spTgt spid="71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checkerboard(across)">
                                      <p:cBhvr>
                                        <p:cTn id="32" dur="500"/>
                                        <p:tgtEl>
                                          <p:spTgt spid="717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Effect transition="in" filter="checkerboard(across)">
                                      <p:cBhvr>
                                        <p:cTn id="37" dur="500"/>
                                        <p:tgtEl>
                                          <p:spTgt spid="717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7171">
                                            <p:txEl>
                                              <p:pRg st="8" end="8"/>
                                            </p:txEl>
                                          </p:spTgt>
                                        </p:tgtEl>
                                        <p:attrNameLst>
                                          <p:attrName>style.visibility</p:attrName>
                                        </p:attrNameLst>
                                      </p:cBhvr>
                                      <p:to>
                                        <p:strVal val="visible"/>
                                      </p:to>
                                    </p:set>
                                    <p:animEffect transition="in" filter="checkerboard(across)">
                                      <p:cBhvr>
                                        <p:cTn id="42" dur="500"/>
                                        <p:tgtEl>
                                          <p:spTgt spid="717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7171">
                                            <p:txEl>
                                              <p:pRg st="9" end="9"/>
                                            </p:txEl>
                                          </p:spTgt>
                                        </p:tgtEl>
                                        <p:attrNameLst>
                                          <p:attrName>style.visibility</p:attrName>
                                        </p:attrNameLst>
                                      </p:cBhvr>
                                      <p:to>
                                        <p:strVal val="visible"/>
                                      </p:to>
                                    </p:set>
                                    <p:animEffect transition="in" filter="checkerboard(across)">
                                      <p:cBhvr>
                                        <p:cTn id="47" dur="500"/>
                                        <p:tgtEl>
                                          <p:spTgt spid="7171">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7171">
                                            <p:txEl>
                                              <p:pRg st="10" end="10"/>
                                            </p:txEl>
                                          </p:spTgt>
                                        </p:tgtEl>
                                        <p:attrNameLst>
                                          <p:attrName>style.visibility</p:attrName>
                                        </p:attrNameLst>
                                      </p:cBhvr>
                                      <p:to>
                                        <p:strVal val="visible"/>
                                      </p:to>
                                    </p:set>
                                    <p:animEffect transition="in" filter="checkerboard(across)">
                                      <p:cBhvr>
                                        <p:cTn id="52" dur="500"/>
                                        <p:tgtEl>
                                          <p:spTgt spid="71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1115368" y="1299239"/>
            <a:ext cx="6985024" cy="4938073"/>
          </a:xfrm>
          <a:prstGeom prst="rect">
            <a:avLst/>
          </a:prstGeom>
          <a:noFill/>
          <a:ln w="9525">
            <a:noFill/>
            <a:miter lim="800000"/>
            <a:headEnd/>
            <a:tailEnd/>
          </a:ln>
        </p:spPr>
        <p:txBody>
          <a:bodyPr>
            <a:noAutofit/>
          </a:bodyPr>
          <a:lstStyle/>
          <a:p>
            <a:pPr algn="just">
              <a:defRPr/>
            </a:pPr>
            <a:r>
              <a:rPr lang="es-CO" sz="2400" dirty="0" smtClean="0">
                <a:solidFill>
                  <a:schemeClr val="accent6">
                    <a:lumMod val="75000"/>
                  </a:schemeClr>
                </a:solidFill>
              </a:rPr>
              <a:t>Obligaciones de las personas Naturales Declarantes</a:t>
            </a:r>
            <a:endParaRPr lang="es-CO" sz="2400" dirty="0"/>
          </a:p>
          <a:p>
            <a:pPr algn="just">
              <a:buClr>
                <a:srgbClr val="00338D"/>
              </a:buClr>
              <a:buSzPct val="75000"/>
              <a:defRPr/>
            </a:pPr>
            <a:endParaRPr lang="es-CO" sz="2400" b="0" dirty="0"/>
          </a:p>
          <a:p>
            <a:pPr marL="266700" indent="-266700" algn="just">
              <a:buClr>
                <a:srgbClr val="00338D"/>
              </a:buClr>
              <a:buSzPct val="75000"/>
              <a:buFont typeface="Wingdings" pitchFamily="2" charset="2"/>
              <a:buChar char="v"/>
              <a:defRPr/>
            </a:pPr>
            <a:r>
              <a:rPr lang="es-CO" sz="2400" dirty="0" smtClean="0"/>
              <a:t>Decreto 214 DE 2014 - ART. 14 </a:t>
            </a:r>
            <a:r>
              <a:rPr lang="es-CO" dirty="0" smtClean="0"/>
              <a:t>DECLARACION DE RENTA Y COMPLEMENTARIOS DE PERSONAS NATURALES (EMPLÉADOS, TRABAJADORES POR CUENTA PROPIA Y DEMÁS PERSONAS NATURALES Y ASIMILADAS RESIDENTES) Y SUCESIONES ILÍQUIDAS. </a:t>
            </a:r>
            <a:endParaRPr lang="es-CO" sz="2400" dirty="0" smtClean="0"/>
          </a:p>
          <a:p>
            <a:pPr marL="266700" indent="-266700" algn="just">
              <a:buClr>
                <a:srgbClr val="00338D"/>
              </a:buClr>
              <a:buSzPct val="75000"/>
              <a:buFont typeface="Wingdings" pitchFamily="2" charset="2"/>
              <a:buChar char="v"/>
              <a:defRPr/>
            </a:pPr>
            <a:endParaRPr lang="es-CO" sz="2400" dirty="0" smtClean="0"/>
          </a:p>
          <a:p>
            <a:pPr marL="266700" indent="-266700" algn="just">
              <a:buClr>
                <a:srgbClr val="00338D"/>
              </a:buClr>
              <a:buSzPct val="75000"/>
              <a:buFont typeface="Wingdings" pitchFamily="2" charset="2"/>
              <a:buChar char="v"/>
              <a:defRPr/>
            </a:pPr>
            <a:r>
              <a:rPr lang="es-CO" sz="2400" dirty="0" smtClean="0"/>
              <a:t>El plazo para presentar la declaración y cancelar, en una sola cuota, el valor a pagar por concepto del impuesto sobre la renta y complementarios y del anticipo, se inicia el </a:t>
            </a:r>
            <a:r>
              <a:rPr lang="es-CO" sz="2400" dirty="0" smtClean="0">
                <a:solidFill>
                  <a:srgbClr val="FF0000"/>
                </a:solidFill>
              </a:rPr>
              <a:t>1°de marzo de 2014 </a:t>
            </a:r>
            <a:r>
              <a:rPr lang="es-CO" sz="2400" dirty="0" smtClean="0"/>
              <a:t>y vence en las fechas del mismo año que se indican a continuación:</a:t>
            </a:r>
          </a:p>
        </p:txBody>
      </p:sp>
      <p:sp>
        <p:nvSpPr>
          <p:cNvPr id="4"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8731431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1691432" y="548680"/>
            <a:ext cx="6985024" cy="617593"/>
          </a:xfrm>
          <a:prstGeom prst="rect">
            <a:avLst/>
          </a:prstGeom>
          <a:noFill/>
          <a:ln w="9525">
            <a:noFill/>
            <a:miter lim="800000"/>
            <a:headEnd/>
            <a:tailEnd/>
          </a:ln>
        </p:spPr>
        <p:txBody>
          <a:bodyPr>
            <a:noAutofit/>
          </a:bodyPr>
          <a:lstStyle/>
          <a:p>
            <a:pPr algn="just">
              <a:defRPr/>
            </a:pPr>
            <a:r>
              <a:rPr lang="es-CO" sz="2400" dirty="0" smtClean="0">
                <a:solidFill>
                  <a:schemeClr val="accent6">
                    <a:lumMod val="75000"/>
                  </a:schemeClr>
                </a:solidFill>
              </a:rPr>
              <a:t>Obligaciones de las personas Naturales Declarantes</a:t>
            </a:r>
            <a:endParaRPr lang="es-CO" sz="2400" dirty="0"/>
          </a:p>
          <a:p>
            <a:pPr algn="just">
              <a:buClr>
                <a:srgbClr val="00338D"/>
              </a:buClr>
              <a:buSzPct val="75000"/>
              <a:defRPr/>
            </a:pPr>
            <a:endParaRPr lang="es-CO" sz="2400" b="0" dirty="0"/>
          </a:p>
        </p:txBody>
      </p:sp>
      <p:graphicFrame>
        <p:nvGraphicFramePr>
          <p:cNvPr id="4" name="3 Tabla"/>
          <p:cNvGraphicFramePr>
            <a:graphicFrameLocks noGrp="1"/>
          </p:cNvGraphicFramePr>
          <p:nvPr/>
        </p:nvGraphicFramePr>
        <p:xfrm>
          <a:off x="1331640" y="908720"/>
          <a:ext cx="6912768" cy="5860464"/>
        </p:xfrm>
        <a:graphic>
          <a:graphicData uri="http://schemas.openxmlformats.org/drawingml/2006/table">
            <a:tbl>
              <a:tblPr/>
              <a:tblGrid>
                <a:gridCol w="1033296"/>
                <a:gridCol w="2463438"/>
                <a:gridCol w="928468"/>
                <a:gridCol w="2487566"/>
              </a:tblGrid>
              <a:tr h="343068">
                <a:tc gridSpan="4">
                  <a:txBody>
                    <a:bodyPr/>
                    <a:lstStyle/>
                    <a:p>
                      <a:pPr algn="ctr">
                        <a:spcAft>
                          <a:spcPts val="0"/>
                        </a:spcAft>
                      </a:pPr>
                      <a:r>
                        <a:rPr lang="es-CO" sz="1000" b="1" dirty="0">
                          <a:latin typeface="Arial"/>
                        </a:rPr>
                        <a:t>PERSONAS NATURALES, SUCESIONES ILÍQUIDAS Y PERSONAS NATURALES RESIDENTES EN EL EXTERIOR</a:t>
                      </a:r>
                      <a:endParaRPr lang="es-CO" sz="1000" dirty="0">
                        <a:latin typeface="Arial"/>
                      </a:endParaRP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267979">
                <a:tc>
                  <a:txBody>
                    <a:bodyPr/>
                    <a:lstStyle/>
                    <a:p>
                      <a:pPr>
                        <a:spcAft>
                          <a:spcPts val="0"/>
                        </a:spcAft>
                      </a:pPr>
                      <a:r>
                        <a:rPr lang="es-CO" sz="1000" b="1" dirty="0">
                          <a:latin typeface="Arial"/>
                        </a:rPr>
                        <a:t>ÚLTIMOS DÍGITOS</a:t>
                      </a:r>
                      <a:endParaRPr lang="es-CO" sz="1000" dirty="0">
                        <a:latin typeface="Arial"/>
                      </a:endParaRP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b="1" dirty="0">
                          <a:latin typeface="Arial"/>
                        </a:rPr>
                        <a:t>DECLARACIÓN Y PAGO</a:t>
                      </a:r>
                      <a:endParaRPr lang="es-CO" sz="1000" dirty="0">
                        <a:latin typeface="Arial"/>
                      </a:endParaRPr>
                    </a:p>
                    <a:p>
                      <a:pPr algn="ctr">
                        <a:spcAft>
                          <a:spcPts val="0"/>
                        </a:spcAft>
                      </a:pPr>
                      <a:r>
                        <a:rPr lang="es-CO" sz="1000" b="1" dirty="0">
                          <a:latin typeface="Arial"/>
                        </a:rPr>
                        <a:t> - ULTIMO DIGITO NIT O C.C.</a:t>
                      </a:r>
                      <a:endParaRPr lang="es-CO" sz="1000" dirty="0">
                        <a:latin typeface="Arial"/>
                      </a:endParaRP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b="1">
                          <a:latin typeface="Arial"/>
                        </a:rPr>
                        <a:t>ÚLTIMOS DÍGITOS</a:t>
                      </a:r>
                      <a:endParaRPr lang="es-CO" sz="1000">
                        <a:latin typeface="Arial"/>
                      </a:endParaRP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b="1" dirty="0">
                          <a:latin typeface="Arial"/>
                        </a:rPr>
                        <a:t>DECLARACIÓN Y PAGO</a:t>
                      </a:r>
                      <a:endParaRPr lang="es-CO" sz="1000" dirty="0">
                        <a:latin typeface="Arial"/>
                      </a:endParaRPr>
                    </a:p>
                    <a:p>
                      <a:pPr algn="ctr">
                        <a:spcAft>
                          <a:spcPts val="0"/>
                        </a:spcAft>
                      </a:pPr>
                      <a:r>
                        <a:rPr lang="es-CO" sz="1000" b="1" dirty="0">
                          <a:latin typeface="Arial"/>
                        </a:rPr>
                        <a:t>- ULTIMO DIGITO NIT O C.C.</a:t>
                      </a:r>
                      <a:endParaRPr lang="es-CO" sz="1000" dirty="0">
                        <a:latin typeface="Arial"/>
                      </a:endParaRP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01 y 02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a:latin typeface="Arial"/>
                        </a:rPr>
                        <a:t>12 de agosto de 2014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 </a:t>
                      </a:r>
                      <a:r>
                        <a:rPr lang="es-CO" sz="1000" dirty="0" smtClean="0">
                          <a:latin typeface="Arial"/>
                        </a:rPr>
                        <a:t>51 </a:t>
                      </a:r>
                      <a:r>
                        <a:rPr lang="es-CO" sz="1000" dirty="0">
                          <a:latin typeface="Arial"/>
                        </a:rPr>
                        <a:t>y 52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17 de septiembre de 2014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03 y 04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a:latin typeface="Arial"/>
                        </a:rPr>
                        <a:t>13 de agosto de 2014 </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53 y 54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18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smtClean="0">
                          <a:latin typeface="Arial"/>
                        </a:rPr>
                        <a:t>05 </a:t>
                      </a:r>
                      <a:r>
                        <a:rPr lang="es-CO" sz="1000" dirty="0">
                          <a:latin typeface="Arial"/>
                        </a:rPr>
                        <a:t>y 06</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a:latin typeface="Arial"/>
                        </a:rPr>
                        <a:t>14 de agosto de 2014 </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55 y 56</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19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07 y 08</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a:latin typeface="Arial"/>
                        </a:rPr>
                        <a:t>15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57 y 58</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22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09 y 10</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a:latin typeface="Arial"/>
                        </a:rPr>
                        <a:t>19 de agosto de 2014 </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59 y 60</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23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smtClean="0">
                          <a:latin typeface="Arial"/>
                        </a:rPr>
                        <a:t>11 </a:t>
                      </a:r>
                      <a:r>
                        <a:rPr lang="es-CO" sz="1000" dirty="0">
                          <a:latin typeface="Arial"/>
                        </a:rPr>
                        <a:t>y 12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20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61 y 62</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24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smtClean="0">
                          <a:latin typeface="Arial"/>
                        </a:rPr>
                        <a:t>13 </a:t>
                      </a:r>
                      <a:r>
                        <a:rPr lang="es-CO" sz="1000" dirty="0">
                          <a:latin typeface="Arial"/>
                        </a:rPr>
                        <a:t>y 14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21 de agosto de 2014 </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63 y 64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25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15 y 16</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22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65 y 66</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26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smtClean="0">
                          <a:latin typeface="Arial"/>
                        </a:rPr>
                        <a:t>17 </a:t>
                      </a:r>
                      <a:r>
                        <a:rPr lang="es-CO" sz="1000" dirty="0">
                          <a:latin typeface="Arial"/>
                        </a:rPr>
                        <a:t>y 18</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25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67 y 68</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29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smtClean="0">
                          <a:latin typeface="Arial"/>
                        </a:rPr>
                        <a:t>19 </a:t>
                      </a:r>
                      <a:r>
                        <a:rPr lang="es-CO" sz="1000" dirty="0">
                          <a:latin typeface="Arial"/>
                        </a:rPr>
                        <a:t>y 20</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26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69 y 70</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30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21 y 22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27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71 y 72</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01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23 y 24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28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73 y 74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02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25 y 26</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pt-BR" sz="1000" dirty="0">
                          <a:latin typeface="Arial"/>
                        </a:rPr>
                        <a:t>29 de agosto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75 y 76</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03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27 y 28</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01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77 y 78</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06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29 y 30</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02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79 y 80</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07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31 y 32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03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81 y 82</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08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33 y 34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04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83 y 84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09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35 y 36</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05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85 y 86</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10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37 y 38</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08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87 y 88</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14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39 y 40</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09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89 y 90</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15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41 y 42</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10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91 y 92</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16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43 y 44</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11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93 y 94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17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45 y 46</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12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95 y 96</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20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47 y 48</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15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97 y 98</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21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138">
                <a:tc>
                  <a:txBody>
                    <a:bodyPr/>
                    <a:lstStyle/>
                    <a:p>
                      <a:pPr algn="ctr">
                        <a:spcAft>
                          <a:spcPts val="0"/>
                        </a:spcAft>
                      </a:pPr>
                      <a:r>
                        <a:rPr lang="es-CO" sz="1000" dirty="0">
                          <a:latin typeface="Arial"/>
                        </a:rPr>
                        <a:t>49 y 50</a:t>
                      </a:r>
                    </a:p>
                  </a:txBody>
                  <a:tcPr marL="40460" marR="40460" marT="26973" marB="26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latin typeface="Arial"/>
                        </a:rPr>
                        <a:t>16 de septiembre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CO" sz="1000" dirty="0">
                          <a:latin typeface="Arial"/>
                        </a:rPr>
                        <a:t>99 y 00</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latin typeface="Arial"/>
                        </a:rPr>
                        <a:t>22 de octubre de 2014</a:t>
                      </a:r>
                    </a:p>
                  </a:txBody>
                  <a:tcPr marL="40460" marR="40460" marT="26973" marB="26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088426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6" name="Text Box 11"/>
          <p:cNvSpPr txBox="1">
            <a:spLocks noChangeArrowheads="1"/>
          </p:cNvSpPr>
          <p:nvPr/>
        </p:nvSpPr>
        <p:spPr bwMode="auto">
          <a:xfrm>
            <a:off x="1115392" y="1228006"/>
            <a:ext cx="2592388" cy="584200"/>
          </a:xfrm>
          <a:prstGeom prst="rect">
            <a:avLst/>
          </a:prstGeom>
          <a:solidFill>
            <a:schemeClr val="bg2">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a:spAutoFit/>
            <a:flatTx/>
          </a:bodyPr>
          <a:lstStyle/>
          <a:p>
            <a:pPr algn="ctr" eaLnBrk="1" hangingPunct="1">
              <a:spcBef>
                <a:spcPct val="50000"/>
              </a:spcBef>
              <a:defRPr/>
            </a:pPr>
            <a:r>
              <a:rPr lang="es-ES" sz="3200" b="0" i="0" dirty="0">
                <a:latin typeface="Georgia" pitchFamily="18" charset="0"/>
              </a:rPr>
              <a:t>EMPLEADO</a:t>
            </a:r>
          </a:p>
        </p:txBody>
      </p:sp>
      <p:sp>
        <p:nvSpPr>
          <p:cNvPr id="7" name="Text Box 11"/>
          <p:cNvSpPr txBox="1">
            <a:spLocks noChangeArrowheads="1"/>
          </p:cNvSpPr>
          <p:nvPr/>
        </p:nvSpPr>
        <p:spPr bwMode="auto">
          <a:xfrm>
            <a:off x="5508005" y="2988544"/>
            <a:ext cx="2592387" cy="1077912"/>
          </a:xfrm>
          <a:prstGeom prst="rect">
            <a:avLst/>
          </a:prstGeom>
          <a:solidFill>
            <a:schemeClr val="bg2">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a:spAutoFit/>
            <a:flatTx/>
          </a:bodyPr>
          <a:lstStyle/>
          <a:p>
            <a:pPr algn="ctr" eaLnBrk="1" hangingPunct="1">
              <a:spcBef>
                <a:spcPct val="50000"/>
              </a:spcBef>
              <a:defRPr/>
            </a:pPr>
            <a:r>
              <a:rPr lang="es-ES" sz="3200" b="0" i="0" dirty="0">
                <a:latin typeface="Georgia" pitchFamily="18" charset="0"/>
              </a:rPr>
              <a:t>Vinculación laboral</a:t>
            </a:r>
          </a:p>
        </p:txBody>
      </p:sp>
      <p:sp>
        <p:nvSpPr>
          <p:cNvPr id="8" name="Text Box 11"/>
          <p:cNvSpPr txBox="1">
            <a:spLocks noChangeArrowheads="1"/>
          </p:cNvSpPr>
          <p:nvPr/>
        </p:nvSpPr>
        <p:spPr bwMode="auto">
          <a:xfrm>
            <a:off x="2123455" y="3604494"/>
            <a:ext cx="2592387" cy="2554287"/>
          </a:xfrm>
          <a:prstGeom prst="rect">
            <a:avLst/>
          </a:prstGeom>
          <a:solidFill>
            <a:schemeClr val="bg2">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a:spAutoFit/>
            <a:flatTx/>
          </a:bodyPr>
          <a:lstStyle/>
          <a:p>
            <a:pPr algn="ctr" eaLnBrk="1" hangingPunct="1">
              <a:spcBef>
                <a:spcPct val="50000"/>
              </a:spcBef>
              <a:defRPr/>
            </a:pPr>
            <a:r>
              <a:rPr lang="es-ES" sz="3200" b="0" i="0" dirty="0">
                <a:latin typeface="Georgia" pitchFamily="18" charset="0"/>
              </a:rPr>
              <a:t>Ingresos provengan igual o superior a los 80%</a:t>
            </a:r>
          </a:p>
        </p:txBody>
      </p:sp>
      <p:cxnSp>
        <p:nvCxnSpPr>
          <p:cNvPr id="9" name="AutoShape 20"/>
          <p:cNvCxnSpPr>
            <a:cxnSpLocks noChangeShapeType="1"/>
            <a:stCxn id="6" idx="2"/>
            <a:endCxn id="7" idx="3"/>
          </p:cNvCxnSpPr>
          <p:nvPr/>
        </p:nvCxnSpPr>
        <p:spPr bwMode="auto">
          <a:xfrm rot="16200000" flipH="1">
            <a:off x="4399136" y="-174550"/>
            <a:ext cx="1714500" cy="5688012"/>
          </a:xfrm>
          <a:prstGeom prst="bentConnector4">
            <a:avLst>
              <a:gd name="adj1" fmla="val 34288"/>
              <a:gd name="adj2" fmla="val 104018"/>
            </a:avLst>
          </a:prstGeom>
          <a:ln>
            <a:headEnd type="none" w="sm" len="sm"/>
            <a:tailEnd type="arrow" w="lg" len="lg"/>
          </a:ln>
        </p:spPr>
        <p:style>
          <a:lnRef idx="1">
            <a:schemeClr val="accent4"/>
          </a:lnRef>
          <a:fillRef idx="0">
            <a:schemeClr val="accent4"/>
          </a:fillRef>
          <a:effectRef idx="0">
            <a:schemeClr val="accent4"/>
          </a:effectRef>
          <a:fontRef idx="minor">
            <a:schemeClr val="tx1"/>
          </a:fontRef>
        </p:style>
      </p:cxnSp>
      <p:cxnSp>
        <p:nvCxnSpPr>
          <p:cNvPr id="10" name="AutoShape 20"/>
          <p:cNvCxnSpPr>
            <a:cxnSpLocks noChangeShapeType="1"/>
            <a:stCxn id="7" idx="2"/>
          </p:cNvCxnSpPr>
          <p:nvPr/>
        </p:nvCxnSpPr>
        <p:spPr bwMode="auto">
          <a:xfrm rot="5400000">
            <a:off x="5177010" y="3497338"/>
            <a:ext cx="1058863" cy="2197100"/>
          </a:xfrm>
          <a:prstGeom prst="bentConnector2">
            <a:avLst/>
          </a:prstGeom>
          <a:ln>
            <a:headEnd type="none" w="sm" len="sm"/>
            <a:tailEnd type="arrow" w="lg" len="lg"/>
          </a:ln>
        </p:spPr>
        <p:style>
          <a:lnRef idx="1">
            <a:schemeClr val="accent4"/>
          </a:lnRef>
          <a:fillRef idx="0">
            <a:schemeClr val="accent4"/>
          </a:fillRef>
          <a:effectRef idx="0">
            <a:schemeClr val="accent4"/>
          </a:effectRef>
          <a:fontRef idx="minor">
            <a:schemeClr val="tx1"/>
          </a:fontRef>
        </p:style>
      </p:cxnSp>
      <p:sp>
        <p:nvSpPr>
          <p:cNvPr id="11" name="Text Box 4"/>
          <p:cNvSpPr txBox="1">
            <a:spLocks noChangeArrowheads="1"/>
          </p:cNvSpPr>
          <p:nvPr/>
        </p:nvSpPr>
        <p:spPr bwMode="auto">
          <a:xfrm>
            <a:off x="1619944" y="-27384"/>
            <a:ext cx="6840487" cy="584775"/>
          </a:xfrm>
          <a:prstGeom prst="rect">
            <a:avLst/>
          </a:prstGeom>
          <a:solidFill>
            <a:schemeClr val="accent1">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wrap="square">
            <a:spAutoFit/>
            <a:flatTx/>
          </a:bodyPr>
          <a:lstStyle>
            <a:lvl1pPr eaLnBrk="0" hangingPunct="0">
              <a:defRPr sz="2400" b="1" i="1">
                <a:solidFill>
                  <a:schemeClr val="tx1"/>
                </a:solidFill>
                <a:latin typeface="Arial" charset="0"/>
              </a:defRPr>
            </a:lvl1pPr>
            <a:lvl2pPr marL="742950" indent="-285750" eaLnBrk="0" hangingPunct="0">
              <a:defRPr sz="2400" b="1" i="1">
                <a:solidFill>
                  <a:schemeClr val="tx1"/>
                </a:solidFill>
                <a:latin typeface="Arial" charset="0"/>
              </a:defRPr>
            </a:lvl2pPr>
            <a:lvl3pPr marL="1143000" indent="-228600" eaLnBrk="0" hangingPunct="0">
              <a:defRPr sz="2400" b="1" i="1">
                <a:solidFill>
                  <a:schemeClr val="tx1"/>
                </a:solidFill>
                <a:latin typeface="Arial" charset="0"/>
              </a:defRPr>
            </a:lvl3pPr>
            <a:lvl4pPr marL="1600200" indent="-228600" eaLnBrk="0" hangingPunct="0">
              <a:defRPr sz="2400" b="1" i="1">
                <a:solidFill>
                  <a:schemeClr val="tx1"/>
                </a:solidFill>
                <a:latin typeface="Arial" charset="0"/>
              </a:defRPr>
            </a:lvl4pPr>
            <a:lvl5pPr marL="2057400" indent="-228600" eaLnBrk="0" hangingPunct="0">
              <a:defRPr sz="2400" b="1" i="1">
                <a:solidFill>
                  <a:schemeClr val="tx1"/>
                </a:solidFill>
                <a:latin typeface="Arial" charset="0"/>
              </a:defRPr>
            </a:lvl5pPr>
            <a:lvl6pPr marL="2514600" indent="-228600" eaLnBrk="0" fontAlgn="base" hangingPunct="0">
              <a:spcBef>
                <a:spcPct val="0"/>
              </a:spcBef>
              <a:spcAft>
                <a:spcPct val="0"/>
              </a:spcAft>
              <a:defRPr sz="2400" b="1" i="1">
                <a:solidFill>
                  <a:schemeClr val="tx1"/>
                </a:solidFill>
                <a:latin typeface="Arial" charset="0"/>
              </a:defRPr>
            </a:lvl6pPr>
            <a:lvl7pPr marL="2971800" indent="-228600" eaLnBrk="0" fontAlgn="base" hangingPunct="0">
              <a:spcBef>
                <a:spcPct val="0"/>
              </a:spcBef>
              <a:spcAft>
                <a:spcPct val="0"/>
              </a:spcAft>
              <a:defRPr sz="2400" b="1" i="1">
                <a:solidFill>
                  <a:schemeClr val="tx1"/>
                </a:solidFill>
                <a:latin typeface="Arial" charset="0"/>
              </a:defRPr>
            </a:lvl7pPr>
            <a:lvl8pPr marL="3429000" indent="-228600" eaLnBrk="0" fontAlgn="base" hangingPunct="0">
              <a:spcBef>
                <a:spcPct val="0"/>
              </a:spcBef>
              <a:spcAft>
                <a:spcPct val="0"/>
              </a:spcAft>
              <a:defRPr sz="2400" b="1" i="1">
                <a:solidFill>
                  <a:schemeClr val="tx1"/>
                </a:solidFill>
                <a:latin typeface="Arial" charset="0"/>
              </a:defRPr>
            </a:lvl8pPr>
            <a:lvl9pPr marL="3886200" indent="-228600" eaLnBrk="0" fontAlgn="base" hangingPunct="0">
              <a:spcBef>
                <a:spcPct val="0"/>
              </a:spcBef>
              <a:spcAft>
                <a:spcPct val="0"/>
              </a:spcAft>
              <a:defRPr sz="2400" b="1" i="1">
                <a:solidFill>
                  <a:schemeClr val="tx1"/>
                </a:solidFill>
                <a:latin typeface="Arial" charset="0"/>
              </a:defRPr>
            </a:lvl9pPr>
          </a:lstStyle>
          <a:p>
            <a:pPr algn="ctr" eaLnBrk="1" hangingPunct="1">
              <a:spcBef>
                <a:spcPct val="50000"/>
              </a:spcBef>
              <a:defRPr/>
            </a:pPr>
            <a:r>
              <a:rPr lang="es-ES" sz="3200" i="0" dirty="0" smtClean="0">
                <a:solidFill>
                  <a:schemeClr val="tx1">
                    <a:lumMod val="95000"/>
                    <a:lumOff val="5000"/>
                  </a:schemeClr>
                </a:solidFill>
                <a:latin typeface="Times New Roman" pitchFamily="18" charset="0"/>
              </a:rPr>
              <a:t>CATEGORÍA</a:t>
            </a:r>
          </a:p>
        </p:txBody>
      </p:sp>
    </p:spTree>
    <p:extLst>
      <p:ext uri="{BB962C8B-B14F-4D97-AF65-F5344CB8AC3E}">
        <p14:creationId xmlns:p14="http://schemas.microsoft.com/office/powerpoint/2010/main" val="18763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Text Box 4"/>
          <p:cNvSpPr txBox="1">
            <a:spLocks noChangeArrowheads="1"/>
          </p:cNvSpPr>
          <p:nvPr/>
        </p:nvSpPr>
        <p:spPr bwMode="auto">
          <a:xfrm>
            <a:off x="1619944" y="188640"/>
            <a:ext cx="6840487" cy="584775"/>
          </a:xfrm>
          <a:prstGeom prst="rect">
            <a:avLst/>
          </a:prstGeom>
          <a:solidFill>
            <a:schemeClr val="accent1">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wrap="square">
            <a:spAutoFit/>
            <a:flatTx/>
          </a:bodyPr>
          <a:lstStyle>
            <a:lvl1pPr eaLnBrk="0" hangingPunct="0">
              <a:defRPr sz="2400" b="1" i="1">
                <a:solidFill>
                  <a:schemeClr val="tx1"/>
                </a:solidFill>
                <a:latin typeface="Arial" charset="0"/>
              </a:defRPr>
            </a:lvl1pPr>
            <a:lvl2pPr marL="742950" indent="-285750" eaLnBrk="0" hangingPunct="0">
              <a:defRPr sz="2400" b="1" i="1">
                <a:solidFill>
                  <a:schemeClr val="tx1"/>
                </a:solidFill>
                <a:latin typeface="Arial" charset="0"/>
              </a:defRPr>
            </a:lvl2pPr>
            <a:lvl3pPr marL="1143000" indent="-228600" eaLnBrk="0" hangingPunct="0">
              <a:defRPr sz="2400" b="1" i="1">
                <a:solidFill>
                  <a:schemeClr val="tx1"/>
                </a:solidFill>
                <a:latin typeface="Arial" charset="0"/>
              </a:defRPr>
            </a:lvl3pPr>
            <a:lvl4pPr marL="1600200" indent="-228600" eaLnBrk="0" hangingPunct="0">
              <a:defRPr sz="2400" b="1" i="1">
                <a:solidFill>
                  <a:schemeClr val="tx1"/>
                </a:solidFill>
                <a:latin typeface="Arial" charset="0"/>
              </a:defRPr>
            </a:lvl4pPr>
            <a:lvl5pPr marL="2057400" indent="-228600" eaLnBrk="0" hangingPunct="0">
              <a:defRPr sz="2400" b="1" i="1">
                <a:solidFill>
                  <a:schemeClr val="tx1"/>
                </a:solidFill>
                <a:latin typeface="Arial" charset="0"/>
              </a:defRPr>
            </a:lvl5pPr>
            <a:lvl6pPr marL="2514600" indent="-228600" eaLnBrk="0" fontAlgn="base" hangingPunct="0">
              <a:spcBef>
                <a:spcPct val="0"/>
              </a:spcBef>
              <a:spcAft>
                <a:spcPct val="0"/>
              </a:spcAft>
              <a:defRPr sz="2400" b="1" i="1">
                <a:solidFill>
                  <a:schemeClr val="tx1"/>
                </a:solidFill>
                <a:latin typeface="Arial" charset="0"/>
              </a:defRPr>
            </a:lvl6pPr>
            <a:lvl7pPr marL="2971800" indent="-228600" eaLnBrk="0" fontAlgn="base" hangingPunct="0">
              <a:spcBef>
                <a:spcPct val="0"/>
              </a:spcBef>
              <a:spcAft>
                <a:spcPct val="0"/>
              </a:spcAft>
              <a:defRPr sz="2400" b="1" i="1">
                <a:solidFill>
                  <a:schemeClr val="tx1"/>
                </a:solidFill>
                <a:latin typeface="Arial" charset="0"/>
              </a:defRPr>
            </a:lvl7pPr>
            <a:lvl8pPr marL="3429000" indent="-228600" eaLnBrk="0" fontAlgn="base" hangingPunct="0">
              <a:spcBef>
                <a:spcPct val="0"/>
              </a:spcBef>
              <a:spcAft>
                <a:spcPct val="0"/>
              </a:spcAft>
              <a:defRPr sz="2400" b="1" i="1">
                <a:solidFill>
                  <a:schemeClr val="tx1"/>
                </a:solidFill>
                <a:latin typeface="Arial" charset="0"/>
              </a:defRPr>
            </a:lvl8pPr>
            <a:lvl9pPr marL="3886200" indent="-228600" eaLnBrk="0" fontAlgn="base" hangingPunct="0">
              <a:spcBef>
                <a:spcPct val="0"/>
              </a:spcBef>
              <a:spcAft>
                <a:spcPct val="0"/>
              </a:spcAft>
              <a:defRPr sz="2400" b="1" i="1">
                <a:solidFill>
                  <a:schemeClr val="tx1"/>
                </a:solidFill>
                <a:latin typeface="Arial" charset="0"/>
              </a:defRPr>
            </a:lvl9pPr>
          </a:lstStyle>
          <a:p>
            <a:pPr algn="ctr" eaLnBrk="1" hangingPunct="1">
              <a:spcBef>
                <a:spcPct val="50000"/>
              </a:spcBef>
              <a:defRPr/>
            </a:pPr>
            <a:r>
              <a:rPr lang="es-ES" sz="3200" i="0" dirty="0" smtClean="0">
                <a:solidFill>
                  <a:schemeClr val="tx1">
                    <a:lumMod val="95000"/>
                    <a:lumOff val="5000"/>
                  </a:schemeClr>
                </a:solidFill>
                <a:latin typeface="Times New Roman" pitchFamily="18" charset="0"/>
              </a:rPr>
              <a:t>CATEGORÍA EMPLEADO</a:t>
            </a:r>
          </a:p>
        </p:txBody>
      </p:sp>
      <p:sp>
        <p:nvSpPr>
          <p:cNvPr id="6" name="Text Box 11"/>
          <p:cNvSpPr txBox="1">
            <a:spLocks noChangeArrowheads="1"/>
          </p:cNvSpPr>
          <p:nvPr/>
        </p:nvSpPr>
        <p:spPr bwMode="auto">
          <a:xfrm>
            <a:off x="3491780" y="1622499"/>
            <a:ext cx="2592388" cy="1014413"/>
          </a:xfrm>
          <a:prstGeom prst="rect">
            <a:avLst/>
          </a:prstGeom>
          <a:solidFill>
            <a:schemeClr val="bg2">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a:spAutoFit/>
            <a:flatTx/>
          </a:bodyPr>
          <a:lstStyle/>
          <a:p>
            <a:pPr algn="ctr" eaLnBrk="1" hangingPunct="1">
              <a:spcBef>
                <a:spcPct val="50000"/>
              </a:spcBef>
              <a:defRPr/>
            </a:pPr>
            <a:r>
              <a:rPr lang="es-ES" sz="2000" b="0" i="0" dirty="0">
                <a:latin typeface="Georgia" pitchFamily="18" charset="0"/>
              </a:rPr>
              <a:t>TRABAJADORES QUE PRESTEN SERVICIOS</a:t>
            </a:r>
          </a:p>
        </p:txBody>
      </p:sp>
      <p:sp>
        <p:nvSpPr>
          <p:cNvPr id="8" name="Text Box 11"/>
          <p:cNvSpPr txBox="1">
            <a:spLocks noChangeArrowheads="1"/>
          </p:cNvSpPr>
          <p:nvPr/>
        </p:nvSpPr>
        <p:spPr bwMode="auto">
          <a:xfrm>
            <a:off x="3275757" y="4894982"/>
            <a:ext cx="2592387" cy="1630362"/>
          </a:xfrm>
          <a:prstGeom prst="rect">
            <a:avLst/>
          </a:prstGeom>
          <a:solidFill>
            <a:schemeClr val="bg2">
              <a:lumMod val="60000"/>
              <a:lumOff val="40000"/>
            </a:schemeClr>
          </a:solidFill>
          <a:ln>
            <a:headEnd/>
            <a:tailEnd/>
          </a:ln>
        </p:spPr>
        <p:style>
          <a:lnRef idx="2">
            <a:schemeClr val="accent4"/>
          </a:lnRef>
          <a:fillRef idx="1">
            <a:schemeClr val="lt1"/>
          </a:fillRef>
          <a:effectRef idx="0">
            <a:schemeClr val="accent4"/>
          </a:effectRef>
          <a:fontRef idx="minor">
            <a:schemeClr val="dk1"/>
          </a:fontRef>
        </p:style>
        <p:txBody>
          <a:bodyPr>
            <a:spAutoFit/>
            <a:flatTx/>
          </a:bodyPr>
          <a:lstStyle/>
          <a:p>
            <a:pPr algn="ctr" eaLnBrk="1" hangingPunct="1">
              <a:spcBef>
                <a:spcPct val="50000"/>
              </a:spcBef>
              <a:defRPr/>
            </a:pPr>
            <a:r>
              <a:rPr lang="es-ES" sz="2000" b="0" i="0" dirty="0">
                <a:latin typeface="Georgia" pitchFamily="18" charset="0"/>
              </a:rPr>
              <a:t>No requieran la utilización o insumos, maquinaria o equipo especializado</a:t>
            </a:r>
          </a:p>
        </p:txBody>
      </p:sp>
      <p:cxnSp>
        <p:nvCxnSpPr>
          <p:cNvPr id="12" name="AutoShape 20"/>
          <p:cNvCxnSpPr>
            <a:cxnSpLocks noChangeShapeType="1"/>
            <a:endCxn id="2" idx="0"/>
          </p:cNvCxnSpPr>
          <p:nvPr/>
        </p:nvCxnSpPr>
        <p:spPr bwMode="auto">
          <a:xfrm rot="10800000" flipV="1">
            <a:off x="1331640" y="2065048"/>
            <a:ext cx="2160140" cy="851488"/>
          </a:xfrm>
          <a:prstGeom prst="bentConnector2">
            <a:avLst/>
          </a:prstGeom>
          <a:ln>
            <a:headEnd type="none" w="sm" len="sm"/>
            <a:tailEnd type="arrow" w="lg" len="lg"/>
          </a:ln>
        </p:spPr>
        <p:style>
          <a:lnRef idx="2">
            <a:schemeClr val="dk1"/>
          </a:lnRef>
          <a:fillRef idx="0">
            <a:schemeClr val="dk1"/>
          </a:fillRef>
          <a:effectRef idx="1">
            <a:schemeClr val="dk1"/>
          </a:effectRef>
          <a:fontRef idx="minor">
            <a:schemeClr val="tx1"/>
          </a:fontRef>
        </p:style>
      </p:cxnSp>
      <p:sp>
        <p:nvSpPr>
          <p:cNvPr id="2" name="1 Elipse"/>
          <p:cNvSpPr/>
          <p:nvPr/>
        </p:nvSpPr>
        <p:spPr>
          <a:xfrm>
            <a:off x="107504" y="2916536"/>
            <a:ext cx="2448272" cy="2096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panose="020B0604020202020204" pitchFamily="34" charset="0"/>
                <a:cs typeface="Arial" panose="020B0604020202020204" pitchFamily="34" charset="0"/>
              </a:rPr>
              <a:t>Profesiones Liberales</a:t>
            </a:r>
            <a:endParaRPr lang="es-MX" sz="2000" b="1" dirty="0">
              <a:latin typeface="Arial" panose="020B0604020202020204" pitchFamily="34" charset="0"/>
              <a:cs typeface="Arial" panose="020B0604020202020204" pitchFamily="34" charset="0"/>
            </a:endParaRPr>
          </a:p>
        </p:txBody>
      </p:sp>
      <p:sp>
        <p:nvSpPr>
          <p:cNvPr id="16" name="15 Elipse"/>
          <p:cNvSpPr/>
          <p:nvPr/>
        </p:nvSpPr>
        <p:spPr>
          <a:xfrm>
            <a:off x="6613373" y="2924944"/>
            <a:ext cx="2495131" cy="20966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panose="020B0604020202020204" pitchFamily="34" charset="0"/>
                <a:cs typeface="Arial" panose="020B0604020202020204" pitchFamily="34" charset="0"/>
              </a:rPr>
              <a:t>Servicios Técnicos</a:t>
            </a:r>
            <a:endParaRPr lang="es-MX" sz="2000" b="1" dirty="0">
              <a:latin typeface="Arial" panose="020B0604020202020204" pitchFamily="34" charset="0"/>
              <a:cs typeface="Arial" panose="020B0604020202020204" pitchFamily="34" charset="0"/>
            </a:endParaRPr>
          </a:p>
        </p:txBody>
      </p:sp>
      <p:cxnSp>
        <p:nvCxnSpPr>
          <p:cNvPr id="24" name="23 Conector angular"/>
          <p:cNvCxnSpPr>
            <a:endCxn id="16" idx="0"/>
          </p:cNvCxnSpPr>
          <p:nvPr/>
        </p:nvCxnSpPr>
        <p:spPr>
          <a:xfrm>
            <a:off x="6084167" y="2060848"/>
            <a:ext cx="1776772" cy="864096"/>
          </a:xfrm>
          <a:prstGeom prst="bentConnector2">
            <a:avLst/>
          </a:prstGeom>
          <a:ln>
            <a:tailEnd type="arrow"/>
          </a:ln>
        </p:spPr>
        <p:style>
          <a:lnRef idx="2">
            <a:schemeClr val="dk1"/>
          </a:lnRef>
          <a:fillRef idx="0">
            <a:schemeClr val="dk1"/>
          </a:fillRef>
          <a:effectRef idx="1">
            <a:schemeClr val="dk1"/>
          </a:effectRef>
          <a:fontRef idx="minor">
            <a:schemeClr val="tx1"/>
          </a:fontRef>
        </p:style>
      </p:cxnSp>
      <p:pic>
        <p:nvPicPr>
          <p:cNvPr id="36" name="Picture 3" descr="C:\Users\CESAR\Desktop\semaforos-con-flechasE.gif"/>
          <p:cNvPicPr>
            <a:picLocks noChangeAspect="1" noChangeArrowheads="1" noCrop="1"/>
          </p:cNvPicPr>
          <p:nvPr/>
        </p:nvPicPr>
        <p:blipFill>
          <a:blip r:embed="rId5" cstate="print">
            <a:duotone>
              <a:prstClr val="black"/>
              <a:srgbClr val="00FF00">
                <a:tint val="45000"/>
                <a:satMod val="400000"/>
              </a:srgbClr>
            </a:duotone>
            <a:extLst>
              <a:ext uri="{28A0092B-C50C-407E-A947-70E740481C1C}">
                <a14:useLocalDpi xmlns:a14="http://schemas.microsoft.com/office/drawing/2010/main" val="0"/>
              </a:ext>
            </a:extLst>
          </a:blip>
          <a:srcRect/>
          <a:stretch>
            <a:fillRect/>
          </a:stretch>
        </p:blipFill>
        <p:spPr bwMode="auto">
          <a:xfrm rot="8482744">
            <a:off x="5692490" y="5216975"/>
            <a:ext cx="1841769" cy="418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98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animEffect transition="in" filter="fade">
                                      <p:cBhvr>
                                        <p:cTn id="17" dur="500"/>
                                        <p:tgtEl>
                                          <p:spTgt spid="1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p:cTn id="27" dur="1000" fill="hold"/>
                                        <p:tgtEl>
                                          <p:spTgt spid="24"/>
                                        </p:tgtEl>
                                        <p:attrNameLst>
                                          <p:attrName>ppt_w</p:attrName>
                                        </p:attrNameLst>
                                      </p:cBhvr>
                                      <p:tavLst>
                                        <p:tav tm="0">
                                          <p:val>
                                            <p:fltVal val="0"/>
                                          </p:val>
                                        </p:tav>
                                        <p:tav tm="100000">
                                          <p:val>
                                            <p:strVal val="#ppt_w"/>
                                          </p:val>
                                        </p:tav>
                                      </p:tavLst>
                                    </p:anim>
                                    <p:anim calcmode="lin" valueType="num">
                                      <p:cBhvr>
                                        <p:cTn id="28" dur="1000" fill="hold"/>
                                        <p:tgtEl>
                                          <p:spTgt spid="24"/>
                                        </p:tgtEl>
                                        <p:attrNameLst>
                                          <p:attrName>ppt_h</p:attrName>
                                        </p:attrNameLst>
                                      </p:cBhvr>
                                      <p:tavLst>
                                        <p:tav tm="0">
                                          <p:val>
                                            <p:fltVal val="0"/>
                                          </p:val>
                                        </p:tav>
                                        <p:tav tm="100000">
                                          <p:val>
                                            <p:strVal val="#ppt_h"/>
                                          </p:val>
                                        </p:tav>
                                      </p:tavLst>
                                    </p:anim>
                                    <p:anim calcmode="lin" valueType="num">
                                      <p:cBhvr>
                                        <p:cTn id="29" dur="1000" fill="hold"/>
                                        <p:tgtEl>
                                          <p:spTgt spid="24"/>
                                        </p:tgtEl>
                                        <p:attrNameLst>
                                          <p:attrName>style.rotation</p:attrName>
                                        </p:attrNameLst>
                                      </p:cBhvr>
                                      <p:tavLst>
                                        <p:tav tm="0">
                                          <p:val>
                                            <p:fltVal val="90"/>
                                          </p:val>
                                        </p:tav>
                                        <p:tav tm="100000">
                                          <p:val>
                                            <p:fltVal val="0"/>
                                          </p:val>
                                        </p:tav>
                                      </p:tavLst>
                                    </p:anim>
                                    <p:animEffect transition="in" filter="fade">
                                      <p:cBhvr>
                                        <p:cTn id="30" dur="1000"/>
                                        <p:tgtEl>
                                          <p:spTgt spid="24"/>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1000" fill="hold"/>
                                        <p:tgtEl>
                                          <p:spTgt spid="16"/>
                                        </p:tgtEl>
                                        <p:attrNameLst>
                                          <p:attrName>ppt_w</p:attrName>
                                        </p:attrNameLst>
                                      </p:cBhvr>
                                      <p:tavLst>
                                        <p:tav tm="0">
                                          <p:val>
                                            <p:fltVal val="0"/>
                                          </p:val>
                                        </p:tav>
                                        <p:tav tm="100000">
                                          <p:val>
                                            <p:strVal val="#ppt_w"/>
                                          </p:val>
                                        </p:tav>
                                      </p:tavLst>
                                    </p:anim>
                                    <p:anim calcmode="lin" valueType="num">
                                      <p:cBhvr>
                                        <p:cTn id="34" dur="1000" fill="hold"/>
                                        <p:tgtEl>
                                          <p:spTgt spid="16"/>
                                        </p:tgtEl>
                                        <p:attrNameLst>
                                          <p:attrName>ppt_h</p:attrName>
                                        </p:attrNameLst>
                                      </p:cBhvr>
                                      <p:tavLst>
                                        <p:tav tm="0">
                                          <p:val>
                                            <p:fltVal val="0"/>
                                          </p:val>
                                        </p:tav>
                                        <p:tav tm="100000">
                                          <p:val>
                                            <p:strVal val="#ppt_h"/>
                                          </p:val>
                                        </p:tav>
                                      </p:tavLst>
                                    </p:anim>
                                    <p:anim calcmode="lin" valueType="num">
                                      <p:cBhvr>
                                        <p:cTn id="35" dur="1000" fill="hold"/>
                                        <p:tgtEl>
                                          <p:spTgt spid="16"/>
                                        </p:tgtEl>
                                        <p:attrNameLst>
                                          <p:attrName>style.rotation</p:attrName>
                                        </p:attrNameLst>
                                      </p:cBhvr>
                                      <p:tavLst>
                                        <p:tav tm="0">
                                          <p:val>
                                            <p:fltVal val="90"/>
                                          </p:val>
                                        </p:tav>
                                        <p:tav tm="100000">
                                          <p:val>
                                            <p:fltVal val="0"/>
                                          </p:val>
                                        </p:tav>
                                      </p:tavLst>
                                    </p:anim>
                                    <p:animEffect transition="in" filter="fade">
                                      <p:cBhvr>
                                        <p:cTn id="36" dur="10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p:cTn id="41" dur="1000" fill="hold"/>
                                        <p:tgtEl>
                                          <p:spTgt spid="36"/>
                                        </p:tgtEl>
                                        <p:attrNameLst>
                                          <p:attrName>ppt_w</p:attrName>
                                        </p:attrNameLst>
                                      </p:cBhvr>
                                      <p:tavLst>
                                        <p:tav tm="0">
                                          <p:val>
                                            <p:fltVal val="0"/>
                                          </p:val>
                                        </p:tav>
                                        <p:tav tm="100000">
                                          <p:val>
                                            <p:strVal val="#ppt_w"/>
                                          </p:val>
                                        </p:tav>
                                      </p:tavLst>
                                    </p:anim>
                                    <p:anim calcmode="lin" valueType="num">
                                      <p:cBhvr>
                                        <p:cTn id="42" dur="1000" fill="hold"/>
                                        <p:tgtEl>
                                          <p:spTgt spid="36"/>
                                        </p:tgtEl>
                                        <p:attrNameLst>
                                          <p:attrName>ppt_h</p:attrName>
                                        </p:attrNameLst>
                                      </p:cBhvr>
                                      <p:tavLst>
                                        <p:tav tm="0">
                                          <p:val>
                                            <p:fltVal val="0"/>
                                          </p:val>
                                        </p:tav>
                                        <p:tav tm="100000">
                                          <p:val>
                                            <p:strVal val="#ppt_h"/>
                                          </p:val>
                                        </p:tav>
                                      </p:tavLst>
                                    </p:anim>
                                    <p:anim calcmode="lin" valueType="num">
                                      <p:cBhvr>
                                        <p:cTn id="43" dur="1000" fill="hold"/>
                                        <p:tgtEl>
                                          <p:spTgt spid="36"/>
                                        </p:tgtEl>
                                        <p:attrNameLst>
                                          <p:attrName>style.rotation</p:attrName>
                                        </p:attrNameLst>
                                      </p:cBhvr>
                                      <p:tavLst>
                                        <p:tav tm="0">
                                          <p:val>
                                            <p:fltVal val="90"/>
                                          </p:val>
                                        </p:tav>
                                        <p:tav tm="100000">
                                          <p:val>
                                            <p:fltVal val="0"/>
                                          </p:val>
                                        </p:tav>
                                      </p:tavLst>
                                    </p:anim>
                                    <p:animEffect transition="in" filter="fade">
                                      <p:cBhvr>
                                        <p:cTn id="44" dur="1000"/>
                                        <p:tgtEl>
                                          <p:spTgt spid="36"/>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p:cTn id="47" dur="1000" fill="hold"/>
                                        <p:tgtEl>
                                          <p:spTgt spid="8"/>
                                        </p:tgtEl>
                                        <p:attrNameLst>
                                          <p:attrName>ppt_w</p:attrName>
                                        </p:attrNameLst>
                                      </p:cBhvr>
                                      <p:tavLst>
                                        <p:tav tm="0">
                                          <p:val>
                                            <p:fltVal val="0"/>
                                          </p:val>
                                        </p:tav>
                                        <p:tav tm="100000">
                                          <p:val>
                                            <p:strVal val="#ppt_w"/>
                                          </p:val>
                                        </p:tav>
                                      </p:tavLst>
                                    </p:anim>
                                    <p:anim calcmode="lin" valueType="num">
                                      <p:cBhvr>
                                        <p:cTn id="48" dur="1000" fill="hold"/>
                                        <p:tgtEl>
                                          <p:spTgt spid="8"/>
                                        </p:tgtEl>
                                        <p:attrNameLst>
                                          <p:attrName>ppt_h</p:attrName>
                                        </p:attrNameLst>
                                      </p:cBhvr>
                                      <p:tavLst>
                                        <p:tav tm="0">
                                          <p:val>
                                            <p:fltVal val="0"/>
                                          </p:val>
                                        </p:tav>
                                        <p:tav tm="100000">
                                          <p:val>
                                            <p:strVal val="#ppt_h"/>
                                          </p:val>
                                        </p:tav>
                                      </p:tavLst>
                                    </p:anim>
                                    <p:anim calcmode="lin" valueType="num">
                                      <p:cBhvr>
                                        <p:cTn id="49" dur="1000" fill="hold"/>
                                        <p:tgtEl>
                                          <p:spTgt spid="8"/>
                                        </p:tgtEl>
                                        <p:attrNameLst>
                                          <p:attrName>style.rotation</p:attrName>
                                        </p:attrNameLst>
                                      </p:cBhvr>
                                      <p:tavLst>
                                        <p:tav tm="0">
                                          <p:val>
                                            <p:fltVal val="90"/>
                                          </p:val>
                                        </p:tav>
                                        <p:tav tm="100000">
                                          <p:val>
                                            <p:fltVal val="0"/>
                                          </p:val>
                                        </p:tav>
                                      </p:tavLst>
                                    </p:anim>
                                    <p:animEffect transition="in" filter="fade">
                                      <p:cBhvr>
                                        <p:cTn id="5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 grpId="0" animBg="1"/>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redondeado"/>
          <p:cNvSpPr/>
          <p:nvPr/>
        </p:nvSpPr>
        <p:spPr>
          <a:xfrm>
            <a:off x="1115616" y="188640"/>
            <a:ext cx="7560840" cy="813267"/>
          </a:xfrm>
          <a:prstGeom prst="roundRect">
            <a:avLst/>
          </a:prstGeom>
          <a:solidFill>
            <a:schemeClr val="accent1">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2800" b="1" dirty="0" smtClean="0">
                <a:solidFill>
                  <a:schemeClr val="tx1"/>
                </a:solidFill>
                <a:latin typeface="Arial Black" panose="020B0A04020102020204" pitchFamily="34" charset="0"/>
              </a:rPr>
              <a:t>CATEGORÍA EMPLEADO</a:t>
            </a:r>
            <a:endParaRPr lang="es-MX" sz="2800" b="1" dirty="0">
              <a:solidFill>
                <a:schemeClr val="tx1"/>
              </a:solidFill>
              <a:latin typeface="Arial Black" panose="020B0A04020102020204" pitchFamily="34" charset="0"/>
            </a:endParaRPr>
          </a:p>
        </p:txBody>
      </p:sp>
      <p:sp>
        <p:nvSpPr>
          <p:cNvPr id="6" name="5 Pentágono"/>
          <p:cNvSpPr/>
          <p:nvPr/>
        </p:nvSpPr>
        <p:spPr>
          <a:xfrm>
            <a:off x="1115616" y="1196752"/>
            <a:ext cx="2232248" cy="474406"/>
          </a:xfrm>
          <a:prstGeom prst="homePlate">
            <a:avLst/>
          </a:prstGeom>
          <a:solidFill>
            <a:schemeClr val="bg2">
              <a:lumMod val="60000"/>
              <a:lumOff val="40000"/>
            </a:schemeClr>
          </a:solidFill>
          <a:ln>
            <a:solidFill>
              <a:schemeClr val="tx1">
                <a:lumMod val="65000"/>
                <a:lumOff val="35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2000" b="1" u="sng" dirty="0" smtClean="0">
                <a:solidFill>
                  <a:schemeClr val="tx1"/>
                </a:solidFill>
                <a:latin typeface="Arial Black" panose="020B0A04020102020204" pitchFamily="34" charset="0"/>
              </a:rPr>
              <a:t>EMPLEADOS</a:t>
            </a:r>
            <a:endParaRPr lang="es-MX" sz="2000" dirty="0"/>
          </a:p>
        </p:txBody>
      </p:sp>
      <p:sp>
        <p:nvSpPr>
          <p:cNvPr id="7" name="6 Pentágono"/>
          <p:cNvSpPr/>
          <p:nvPr/>
        </p:nvSpPr>
        <p:spPr>
          <a:xfrm>
            <a:off x="1115616" y="1671158"/>
            <a:ext cx="7848872" cy="4854186"/>
          </a:xfrm>
          <a:prstGeom prst="homePlate">
            <a:avLst>
              <a:gd name="adj" fmla="val 15423"/>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s-MX" sz="1600" b="1" dirty="0" smtClean="0">
                <a:solidFill>
                  <a:schemeClr val="tx1"/>
                </a:solidFill>
                <a:latin typeface="Arial" panose="020B0604020202020204" pitchFamily="34" charset="0"/>
                <a:cs typeface="Arial" panose="020B0604020202020204" pitchFamily="34" charset="0"/>
              </a:rPr>
              <a:t>Sus ingresos provienen en una proporción igual o superior a un 80%, de una vinculación laboral o legal y reglamentaria independiente de su denominación.</a:t>
            </a:r>
          </a:p>
          <a:p>
            <a:endParaRPr lang="es-MX" sz="1600" b="1"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r>
              <a:rPr lang="es-MX" sz="1600" b="1" dirty="0" smtClean="0">
                <a:solidFill>
                  <a:schemeClr val="tx1"/>
                </a:solidFill>
                <a:latin typeface="Arial" panose="020B0604020202020204" pitchFamily="34" charset="0"/>
                <a:cs typeface="Arial" panose="020B0604020202020204" pitchFamily="34" charset="0"/>
              </a:rPr>
              <a:t>Sus ingresos provienen en una proporción igual o superior a un 80%, de la prestación de servicios de manera personal o de la realización de una actividad económica, mediante una vinculación de cualquier naturaleza, independiente de su denominación.</a:t>
            </a:r>
          </a:p>
          <a:p>
            <a:pPr marL="285750" indent="-285750">
              <a:buFont typeface="Wingdings" panose="05000000000000000000" pitchFamily="2" charset="2"/>
              <a:buChar char="q"/>
            </a:pPr>
            <a:endParaRPr lang="es-MX" sz="1600" b="1" dirty="0" smtClean="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q"/>
            </a:pPr>
            <a:r>
              <a:rPr lang="es-MX" sz="1600" b="1" dirty="0" smtClean="0">
                <a:solidFill>
                  <a:schemeClr val="tx1"/>
                </a:solidFill>
                <a:latin typeface="Arial" panose="020B0604020202020204" pitchFamily="34" charset="0"/>
                <a:cs typeface="Arial" panose="020B0604020202020204" pitchFamily="34" charset="0"/>
              </a:rPr>
              <a:t>Presta el servicio, o realiza la actividad económica por su cuenta y riesgo.</a:t>
            </a:r>
          </a:p>
          <a:p>
            <a:pPr marL="742950" lvl="1" indent="-285750">
              <a:buFont typeface="Wingdings" panose="05000000000000000000" pitchFamily="2" charset="2"/>
              <a:buChar char="q"/>
            </a:pPr>
            <a:endParaRPr lang="es-MX" sz="1600" b="1" dirty="0" smtClean="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q"/>
            </a:pPr>
            <a:r>
              <a:rPr lang="es-MX" sz="1600" b="1" dirty="0" smtClean="0">
                <a:solidFill>
                  <a:schemeClr val="tx1"/>
                </a:solidFill>
                <a:latin typeface="Arial" panose="020B0604020202020204" pitchFamily="34" charset="0"/>
                <a:cs typeface="Arial" panose="020B0604020202020204" pitchFamily="34" charset="0"/>
              </a:rPr>
              <a:t>No presta servicios técnicos que requieren de materiales o insumos especializados, o maquinaria o equipo especializado.</a:t>
            </a:r>
          </a:p>
          <a:p>
            <a:pPr lvl="1"/>
            <a:endParaRPr lang="es-MX" sz="1600" b="1" dirty="0" smtClean="0">
              <a:solidFill>
                <a:schemeClr val="tx1"/>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q"/>
            </a:pPr>
            <a:r>
              <a:rPr lang="es-MX" sz="1600" b="1" dirty="0" smtClean="0">
                <a:solidFill>
                  <a:schemeClr val="tx1"/>
                </a:solidFill>
                <a:latin typeface="Arial" panose="020B0604020202020204" pitchFamily="34" charset="0"/>
                <a:cs typeface="Arial" panose="020B0604020202020204" pitchFamily="34" charset="0"/>
              </a:rPr>
              <a:t>El desarrollo de ninguna de las actividades señaladas en el art. 340 E.T. le genera más del 20% de sus ingresos brutos.</a:t>
            </a:r>
          </a:p>
          <a:p>
            <a:pPr marL="285750" indent="-285750">
              <a:buFont typeface="Wingdings" panose="05000000000000000000" pitchFamily="2" charset="2"/>
              <a:buChar char="q"/>
            </a:pPr>
            <a:endParaRPr lang="es-MX" sz="1600" b="1" dirty="0" smtClean="0">
              <a:solidFill>
                <a:schemeClr val="tx1"/>
              </a:solidFill>
            </a:endParaRPr>
          </a:p>
          <a:p>
            <a:pPr marL="285750" indent="-285750">
              <a:buFont typeface="Wingdings" panose="05000000000000000000" pitchFamily="2" charset="2"/>
              <a:buChar char="q"/>
            </a:pPr>
            <a:endParaRPr lang="es-MX" sz="1600" b="1" dirty="0" smtClean="0">
              <a:solidFill>
                <a:schemeClr val="tx1"/>
              </a:solidFill>
            </a:endParaRPr>
          </a:p>
          <a:p>
            <a:endParaRPr lang="es-MX" sz="1600" b="1" dirty="0">
              <a:solidFill>
                <a:schemeClr val="tx1"/>
              </a:solidFill>
            </a:endParaRPr>
          </a:p>
        </p:txBody>
      </p:sp>
    </p:spTree>
    <p:extLst>
      <p:ext uri="{BB962C8B-B14F-4D97-AF65-F5344CB8AC3E}">
        <p14:creationId xmlns:p14="http://schemas.microsoft.com/office/powerpoint/2010/main" val="221929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Pentágono"/>
          <p:cNvSpPr/>
          <p:nvPr/>
        </p:nvSpPr>
        <p:spPr>
          <a:xfrm>
            <a:off x="467544" y="908720"/>
            <a:ext cx="8136904" cy="1152128"/>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Para establecer el monto del 80% de la categoría empleado, deben sumarse los ingresos provenientes de la relación laboral, por el ejercicio de profesiones liberales, los ingresos por prestación de servicios técnicos y por pensiones</a:t>
            </a:r>
            <a:r>
              <a:rPr lang="es-MX" sz="2400" b="1" dirty="0" smtClean="0">
                <a:solidFill>
                  <a:schemeClr val="tx1"/>
                </a:solidFill>
              </a:rPr>
              <a:t>.</a:t>
            </a:r>
            <a:endParaRPr lang="es-MX" sz="2400" b="1" dirty="0">
              <a:solidFill>
                <a:schemeClr val="tx1"/>
              </a:solidFill>
            </a:endParaRPr>
          </a:p>
        </p:txBody>
      </p:sp>
      <p:sp>
        <p:nvSpPr>
          <p:cNvPr id="6" name="5 Redondear rectángulo de esquina sencilla"/>
          <p:cNvSpPr/>
          <p:nvPr/>
        </p:nvSpPr>
        <p:spPr>
          <a:xfrm>
            <a:off x="899592" y="44624"/>
            <a:ext cx="2736304" cy="864096"/>
          </a:xfrm>
          <a:prstGeom prst="round1Rect">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latin typeface="Arial" panose="020B0604020202020204" pitchFamily="34" charset="0"/>
                <a:cs typeface="Arial" panose="020B0604020202020204" pitchFamily="34" charset="0"/>
              </a:rPr>
              <a:t>OTRAS DISPOSICIONES</a:t>
            </a:r>
            <a:endParaRPr lang="es-MX" sz="2400" b="1" dirty="0">
              <a:solidFill>
                <a:schemeClr val="tx1"/>
              </a:solidFill>
              <a:latin typeface="Arial" panose="020B0604020202020204" pitchFamily="34" charset="0"/>
              <a:cs typeface="Arial" panose="020B0604020202020204" pitchFamily="34" charset="0"/>
            </a:endParaRPr>
          </a:p>
        </p:txBody>
      </p:sp>
      <p:sp>
        <p:nvSpPr>
          <p:cNvPr id="7" name="6 Pentágono">
            <a:hlinkClick r:id="" action="ppaction://noaction"/>
          </p:cNvPr>
          <p:cNvSpPr/>
          <p:nvPr/>
        </p:nvSpPr>
        <p:spPr>
          <a:xfrm>
            <a:off x="467544" y="2348880"/>
            <a:ext cx="8136904" cy="1080120"/>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Para considerar la clasificación de las tres categorías, no se tendrán en cuenta los ingresos por ganancias ocasionales ni los de la venta de activos fijos poseídos por menos de dos años</a:t>
            </a:r>
            <a:endParaRPr lang="es-MX" b="1" dirty="0">
              <a:solidFill>
                <a:schemeClr val="tx1"/>
              </a:solidFill>
              <a:latin typeface="Arial" panose="020B0604020202020204" pitchFamily="34" charset="0"/>
              <a:cs typeface="Arial" panose="020B0604020202020204" pitchFamily="34" charset="0"/>
            </a:endParaRPr>
          </a:p>
        </p:txBody>
      </p:sp>
      <p:sp>
        <p:nvSpPr>
          <p:cNvPr id="8" name="7 Pentágono">
            <a:hlinkClick r:id="" action="ppaction://noaction"/>
          </p:cNvPr>
          <p:cNvSpPr/>
          <p:nvPr/>
        </p:nvSpPr>
        <p:spPr>
          <a:xfrm>
            <a:off x="467544" y="3717032"/>
            <a:ext cx="8136904" cy="1296144"/>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Los ingresos provenientes de pensiones no se incluyen en la determinación de la R.G.A. del IMAN e IMAS, solo se tendrá en cuenta </a:t>
            </a:r>
            <a:r>
              <a:rPr lang="es-MX" b="1" u="sng" dirty="0" smtClean="0">
                <a:solidFill>
                  <a:schemeClr val="tx1"/>
                </a:solidFill>
                <a:latin typeface="Arial" panose="020B0604020202020204" pitchFamily="34" charset="0"/>
                <a:cs typeface="Arial" panose="020B0604020202020204" pitchFamily="34" charset="0"/>
              </a:rPr>
              <a:t>únicamente</a:t>
            </a:r>
            <a:r>
              <a:rPr lang="es-MX" b="1" dirty="0" smtClean="0">
                <a:solidFill>
                  <a:schemeClr val="tx1"/>
                </a:solidFill>
                <a:latin typeface="Arial" panose="020B0604020202020204" pitchFamily="34" charset="0"/>
                <a:cs typeface="Arial" panose="020B0604020202020204" pitchFamily="34" charset="0"/>
              </a:rPr>
              <a:t> para efectos de calcular los límites porcentuales establecidos en el art. 329 E.T. </a:t>
            </a:r>
            <a:endParaRPr lang="es-MX" b="1" dirty="0">
              <a:solidFill>
                <a:schemeClr val="tx1"/>
              </a:solidFill>
              <a:latin typeface="Arial" panose="020B0604020202020204" pitchFamily="34" charset="0"/>
              <a:cs typeface="Arial" panose="020B0604020202020204" pitchFamily="34" charset="0"/>
            </a:endParaRPr>
          </a:p>
        </p:txBody>
      </p:sp>
      <p:sp>
        <p:nvSpPr>
          <p:cNvPr id="9" name="8 Pentágono">
            <a:hlinkClick r:id="" action="ppaction://noaction"/>
          </p:cNvPr>
          <p:cNvSpPr/>
          <p:nvPr/>
        </p:nvSpPr>
        <p:spPr>
          <a:xfrm>
            <a:off x="467544" y="5301208"/>
            <a:ext cx="8136904" cy="1296144"/>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Los ingresos provenientes de pensiones de jubilación, invalidez, vejez y sobre riesgos laborales, seguirán sujetas al régimen ordinario de determinación del impuesto sobre la renta, solo si sus ingresos corresponden por este concepto.</a:t>
            </a:r>
            <a:endParaRPr lang="es-MX"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118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141601228"/>
              </p:ext>
            </p:extLst>
          </p:nvPr>
        </p:nvGraphicFramePr>
        <p:xfrm>
          <a:off x="467544" y="764704"/>
          <a:ext cx="3888432" cy="851535"/>
        </p:xfrm>
        <a:graphic>
          <a:graphicData uri="http://schemas.openxmlformats.org/drawingml/2006/table">
            <a:tbl>
              <a:tblPr>
                <a:tableStyleId>{5C22544A-7EE6-4342-B048-85BDC9FD1C3A}</a:tableStyleId>
              </a:tblPr>
              <a:tblGrid>
                <a:gridCol w="1309575"/>
                <a:gridCol w="1349871"/>
                <a:gridCol w="1228986"/>
              </a:tblGrid>
              <a:tr h="200025">
                <a:tc>
                  <a:txBody>
                    <a:bodyPr/>
                    <a:lstStyle/>
                    <a:p>
                      <a:pPr algn="l" fontAlgn="b"/>
                      <a:r>
                        <a:rPr lang="es-MX" sz="1800" u="none" strike="noStrike" dirty="0" smtClean="0">
                          <a:solidFill>
                            <a:schemeClr val="bg1"/>
                          </a:solidFill>
                          <a:effectLst/>
                          <a:latin typeface="Arial" panose="020B0604020202020204" pitchFamily="34" charset="0"/>
                          <a:cs typeface="Arial" panose="020B0604020202020204" pitchFamily="34" charset="0"/>
                        </a:rPr>
                        <a:t>Laborales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20,000,000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53%</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Honorarios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18,000,000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47%</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38,000,000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6" name="5 Llamada de flecha a la izquierda"/>
          <p:cNvSpPr/>
          <p:nvPr/>
        </p:nvSpPr>
        <p:spPr>
          <a:xfrm>
            <a:off x="4644008" y="260648"/>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laborales y por honorarios se consideran una sola renta de trabajo</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smtClean="0">
                <a:solidFill>
                  <a:srgbClr val="00B050"/>
                </a:solidFill>
                <a:latin typeface="Arial" panose="020B0604020202020204" pitchFamily="34" charset="0"/>
                <a:cs typeface="Arial" panose="020B0604020202020204" pitchFamily="34" charset="0"/>
              </a:rPr>
              <a:t>EMPLEADO</a:t>
            </a:r>
          </a:p>
          <a:p>
            <a:pPr algn="ctr"/>
            <a:r>
              <a:rPr lang="es-MX" sz="1600" b="1" dirty="0" smtClean="0">
                <a:solidFill>
                  <a:srgbClr val="00B050"/>
                </a:solidFill>
                <a:latin typeface="Arial" panose="020B0604020202020204" pitchFamily="34" charset="0"/>
                <a:cs typeface="Arial" panose="020B0604020202020204" pitchFamily="34" charset="0"/>
              </a:rPr>
              <a:t>DECLARANTE</a:t>
            </a:r>
            <a:r>
              <a:rPr lang="es-MX" sz="1600" b="1" dirty="0" smtClean="0">
                <a:solidFill>
                  <a:schemeClr val="bg2">
                    <a:lumMod val="50000"/>
                  </a:schemeClr>
                </a:solidFill>
                <a:latin typeface="Arial" panose="020B0604020202020204" pitchFamily="34" charset="0"/>
                <a:cs typeface="Arial" panose="020B0604020202020204" pitchFamily="34" charset="0"/>
              </a:rPr>
              <a:t> </a:t>
            </a:r>
            <a:endParaRPr lang="es-MX" sz="1600" b="1" dirty="0">
              <a:solidFill>
                <a:schemeClr val="bg2">
                  <a:lumMod val="50000"/>
                </a:schemeClr>
              </a:solidFill>
              <a:latin typeface="Arial" panose="020B0604020202020204" pitchFamily="34" charset="0"/>
              <a:cs typeface="Arial" panose="020B0604020202020204" pitchFamily="34" charset="0"/>
            </a:endParaRPr>
          </a:p>
        </p:txBody>
      </p:sp>
      <p:sp>
        <p:nvSpPr>
          <p:cNvPr id="7" name="6 Llamada de flecha a la izquierda"/>
          <p:cNvSpPr/>
          <p:nvPr/>
        </p:nvSpPr>
        <p:spPr>
          <a:xfrm>
            <a:off x="4644008" y="2492896"/>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laborales no son iguales ni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OTROS</a:t>
            </a: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8" name="7 Tabla"/>
          <p:cNvGraphicFramePr>
            <a:graphicFrameLocks noGrp="1"/>
          </p:cNvGraphicFramePr>
          <p:nvPr>
            <p:extLst>
              <p:ext uri="{D42A27DB-BD31-4B8C-83A1-F6EECF244321}">
                <p14:modId xmlns:p14="http://schemas.microsoft.com/office/powerpoint/2010/main" val="2518444656"/>
              </p:ext>
            </p:extLst>
          </p:nvPr>
        </p:nvGraphicFramePr>
        <p:xfrm>
          <a:off x="395537" y="5163086"/>
          <a:ext cx="3960440" cy="1074226"/>
        </p:xfrm>
        <a:graphic>
          <a:graphicData uri="http://schemas.openxmlformats.org/drawingml/2006/table">
            <a:tbl>
              <a:tblPr>
                <a:tableStyleId>{5C22544A-7EE6-4342-B048-85BDC9FD1C3A}</a:tableStyleId>
              </a:tblPr>
              <a:tblGrid>
                <a:gridCol w="1974858"/>
                <a:gridCol w="1193494"/>
                <a:gridCol w="792088"/>
              </a:tblGrid>
              <a:tr h="37204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Laborales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60,000,000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86%</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37954">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Arrendamientos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10,000,000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14%</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64227">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70,000,000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9" name="8 Llamada de flecha a la izquierda"/>
          <p:cNvSpPr/>
          <p:nvPr/>
        </p:nvSpPr>
        <p:spPr>
          <a:xfrm>
            <a:off x="4644008" y="4725144"/>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laborales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EMPLEADO</a:t>
            </a: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10" name="9 Tabla"/>
          <p:cNvGraphicFramePr>
            <a:graphicFrameLocks noGrp="1"/>
          </p:cNvGraphicFramePr>
          <p:nvPr>
            <p:extLst>
              <p:ext uri="{D42A27DB-BD31-4B8C-83A1-F6EECF244321}">
                <p14:modId xmlns:p14="http://schemas.microsoft.com/office/powerpoint/2010/main" val="2326097138"/>
              </p:ext>
            </p:extLst>
          </p:nvPr>
        </p:nvGraphicFramePr>
        <p:xfrm>
          <a:off x="467544" y="2930838"/>
          <a:ext cx="3888432" cy="1074226"/>
        </p:xfrm>
        <a:graphic>
          <a:graphicData uri="http://schemas.openxmlformats.org/drawingml/2006/table">
            <a:tbl>
              <a:tblPr>
                <a:tableStyleId>{5C22544A-7EE6-4342-B048-85BDC9FD1C3A}</a:tableStyleId>
              </a:tblPr>
              <a:tblGrid>
                <a:gridCol w="1902850"/>
                <a:gridCol w="1193494"/>
                <a:gridCol w="792088"/>
              </a:tblGrid>
              <a:tr h="37204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Laborales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20,000,000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33%</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37954">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Arrendamientos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40,000,000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67%</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364227">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60,000,000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57633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713273104"/>
              </p:ext>
            </p:extLst>
          </p:nvPr>
        </p:nvGraphicFramePr>
        <p:xfrm>
          <a:off x="539552" y="620688"/>
          <a:ext cx="3960440" cy="1125855"/>
        </p:xfrm>
        <a:graphic>
          <a:graphicData uri="http://schemas.openxmlformats.org/drawingml/2006/table">
            <a:tbl>
              <a:tblPr>
                <a:tableStyleId>{5C22544A-7EE6-4342-B048-85BDC9FD1C3A}</a:tableStyleId>
              </a:tblPr>
              <a:tblGrid>
                <a:gridCol w="1333827"/>
                <a:gridCol w="1374868"/>
                <a:gridCol w="1251745"/>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Laborales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25,000,000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20%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smtClean="0">
                          <a:solidFill>
                            <a:schemeClr val="bg1"/>
                          </a:solidFill>
                          <a:effectLst/>
                          <a:latin typeface="Arial" panose="020B0604020202020204" pitchFamily="34" charset="0"/>
                          <a:cs typeface="Arial" panose="020B0604020202020204" pitchFamily="34" charset="0"/>
                        </a:rPr>
                        <a:t>Venta de activos</a:t>
                      </a:r>
                      <a:r>
                        <a:rPr lang="es-MX" sz="1800" u="none" strike="noStrike" baseline="0" dirty="0" smtClean="0">
                          <a:solidFill>
                            <a:schemeClr val="bg1"/>
                          </a:solidFill>
                          <a:effectLst/>
                          <a:latin typeface="Arial" panose="020B0604020202020204" pitchFamily="34" charset="0"/>
                          <a:cs typeface="Arial" panose="020B0604020202020204" pitchFamily="34" charset="0"/>
                        </a:rPr>
                        <a:t> fijos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100,000,000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80%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125,000,000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6" name="5 Llamada de flecha a la izquierda"/>
          <p:cNvSpPr/>
          <p:nvPr/>
        </p:nvSpPr>
        <p:spPr>
          <a:xfrm>
            <a:off x="4716016" y="260648"/>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laborales son el 100% de los ingresos gravados</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EMPLEADO</a:t>
            </a:r>
          </a:p>
          <a:p>
            <a:pPr algn="ctr"/>
            <a:r>
              <a:rPr lang="es-MX" sz="1600" b="1" dirty="0" smtClean="0">
                <a:solidFill>
                  <a:srgbClr val="00B050"/>
                </a:solidFill>
                <a:latin typeface="Arial" panose="020B0604020202020204" pitchFamily="34" charset="0"/>
                <a:cs typeface="Arial" panose="020B0604020202020204" pitchFamily="34" charset="0"/>
              </a:rPr>
              <a:t>DECLARANTE </a:t>
            </a:r>
            <a:endParaRPr lang="es-MX" sz="1600" b="1" dirty="0">
              <a:solidFill>
                <a:srgbClr val="00B050"/>
              </a:solidFill>
              <a:latin typeface="Arial" panose="020B0604020202020204" pitchFamily="34" charset="0"/>
              <a:cs typeface="Arial" panose="020B0604020202020204" pitchFamily="34" charset="0"/>
            </a:endParaRPr>
          </a:p>
        </p:txBody>
      </p:sp>
      <p:sp>
        <p:nvSpPr>
          <p:cNvPr id="7" name="6 Llamada de flecha a la izquierda"/>
          <p:cNvSpPr/>
          <p:nvPr/>
        </p:nvSpPr>
        <p:spPr>
          <a:xfrm>
            <a:off x="4716016" y="2420888"/>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rial" panose="020B0604020202020204" pitchFamily="34" charset="0"/>
                <a:cs typeface="Arial" panose="020B0604020202020204" pitchFamily="34" charset="0"/>
              </a:rPr>
              <a:t>Los ingresos laborales ni por servicio de transporte individualmente considerados ninguno supera el 80%</a:t>
            </a:r>
          </a:p>
          <a:p>
            <a:pPr algn="ctr"/>
            <a:r>
              <a:rPr lang="es-MX" sz="1600" b="1" dirty="0" smtClean="0">
                <a:solidFill>
                  <a:schemeClr val="tx1"/>
                </a:solidFill>
                <a:latin typeface="Arial" panose="020B0604020202020204" pitchFamily="34" charset="0"/>
                <a:cs typeface="Arial" panose="020B0604020202020204" pitchFamily="34" charset="0"/>
              </a:rPr>
              <a:t> </a:t>
            </a:r>
          </a:p>
          <a:p>
            <a:pPr algn="ctr"/>
            <a:r>
              <a:rPr lang="es-MX" sz="1600" b="1" dirty="0">
                <a:solidFill>
                  <a:srgbClr val="00B050"/>
                </a:solidFill>
                <a:latin typeface="Arial" panose="020B0604020202020204" pitchFamily="34" charset="0"/>
                <a:cs typeface="Arial" panose="020B0604020202020204" pitchFamily="34" charset="0"/>
              </a:rPr>
              <a:t>OTROS</a:t>
            </a:r>
          </a:p>
          <a:p>
            <a:pPr algn="ctr"/>
            <a:r>
              <a:rPr lang="es-MX" sz="1600" b="1" dirty="0" smtClean="0">
                <a:solidFill>
                  <a:srgbClr val="00B050"/>
                </a:solidFill>
                <a:latin typeface="Arial" panose="020B0604020202020204" pitchFamily="34" charset="0"/>
                <a:cs typeface="Arial" panose="020B0604020202020204" pitchFamily="34" charset="0"/>
              </a:rPr>
              <a:t>DECLARANTE</a:t>
            </a:r>
            <a:endParaRPr lang="es-MX" sz="1600" b="1" dirty="0">
              <a:solidFill>
                <a:srgbClr val="00B050"/>
              </a:solidFill>
              <a:latin typeface="Arial" panose="020B0604020202020204" pitchFamily="34" charset="0"/>
              <a:cs typeface="Arial" panose="020B0604020202020204" pitchFamily="34" charset="0"/>
            </a:endParaRPr>
          </a:p>
        </p:txBody>
      </p:sp>
      <p:sp>
        <p:nvSpPr>
          <p:cNvPr id="8" name="7 Llamada de flecha a la izquierda"/>
          <p:cNvSpPr/>
          <p:nvPr/>
        </p:nvSpPr>
        <p:spPr>
          <a:xfrm>
            <a:off x="4716016" y="4725144"/>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concepto de rentas de trabajo no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OTROS</a:t>
            </a: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9" name="8 Tabla"/>
          <p:cNvGraphicFramePr>
            <a:graphicFrameLocks noGrp="1"/>
          </p:cNvGraphicFramePr>
          <p:nvPr>
            <p:extLst>
              <p:ext uri="{D42A27DB-BD31-4B8C-83A1-F6EECF244321}">
                <p14:modId xmlns:p14="http://schemas.microsoft.com/office/powerpoint/2010/main" val="3709639989"/>
              </p:ext>
            </p:extLst>
          </p:nvPr>
        </p:nvGraphicFramePr>
        <p:xfrm>
          <a:off x="467544" y="2869684"/>
          <a:ext cx="4104456" cy="1135380"/>
        </p:xfrm>
        <a:graphic>
          <a:graphicData uri="http://schemas.openxmlformats.org/drawingml/2006/table">
            <a:tbl>
              <a:tblPr>
                <a:tableStyleId>{5C22544A-7EE6-4342-B048-85BDC9FD1C3A}</a:tableStyleId>
              </a:tblPr>
              <a:tblGrid>
                <a:gridCol w="1652679"/>
                <a:gridCol w="1343937"/>
                <a:gridCol w="1107840"/>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Laborales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35,000,000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28%</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Taxi</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38,000,000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31%</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Herencia</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50,000,000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41%</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123,000,000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3218911121"/>
              </p:ext>
            </p:extLst>
          </p:nvPr>
        </p:nvGraphicFramePr>
        <p:xfrm>
          <a:off x="467544" y="5241761"/>
          <a:ext cx="4032448" cy="851535"/>
        </p:xfrm>
        <a:graphic>
          <a:graphicData uri="http://schemas.openxmlformats.org/drawingml/2006/table">
            <a:tbl>
              <a:tblPr>
                <a:tableStyleId>{5C22544A-7EE6-4342-B048-85BDC9FD1C3A}</a:tableStyleId>
              </a:tblPr>
              <a:tblGrid>
                <a:gridCol w="1623684"/>
                <a:gridCol w="1320360"/>
                <a:gridCol w="1088404"/>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Pensión</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30,000,000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55%</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Taxi</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25,000,000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45%</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55,000,000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311854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2699321" y="908720"/>
            <a:ext cx="6049143" cy="5299912"/>
          </a:xfrm>
          <a:prstGeom prst="rect">
            <a:avLst/>
          </a:prstGeom>
          <a:noFill/>
          <a:ln w="9525">
            <a:noFill/>
            <a:miter lim="800000"/>
            <a:headEnd/>
            <a:tailEnd/>
          </a:ln>
        </p:spPr>
        <p:txBody>
          <a:bodyPr wrap="square">
            <a:spAutoFit/>
          </a:bodyPr>
          <a:lstStyle/>
          <a:p>
            <a:pPr marL="342900" indent="-342900" algn="just">
              <a:defRPr/>
            </a:pPr>
            <a:r>
              <a:rPr lang="es-CO" sz="2400" b="0" dirty="0" smtClean="0">
                <a:latin typeface="Arial" charset="0"/>
                <a:cs typeface="Arial" charset="0"/>
              </a:rPr>
              <a:t>Empleado Ley 1607</a:t>
            </a:r>
            <a:endParaRPr lang="es-CO" sz="2400" b="0" dirty="0">
              <a:latin typeface="Arial" charset="0"/>
              <a:cs typeface="Arial" charset="0"/>
            </a:endParaRPr>
          </a:p>
          <a:p>
            <a:pPr marL="342900" indent="-342900" algn="just">
              <a:defRPr/>
            </a:pPr>
            <a:endParaRPr lang="es-CO" sz="2400" b="0" dirty="0">
              <a:latin typeface="Arial" charset="0"/>
              <a:cs typeface="Arial" charset="0"/>
            </a:endParaRPr>
          </a:p>
          <a:p>
            <a:pPr algn="just">
              <a:lnSpc>
                <a:spcPct val="110000"/>
              </a:lnSpc>
              <a:buClr>
                <a:srgbClr val="00338D"/>
              </a:buClr>
              <a:buSzPct val="75000"/>
              <a:buFont typeface="Wingdings" pitchFamily="2" charset="2"/>
              <a:buNone/>
              <a:defRPr/>
            </a:pPr>
            <a:r>
              <a:rPr lang="es-CO" sz="2400" b="0" dirty="0">
                <a:latin typeface="Arial" charset="0"/>
                <a:cs typeface="Arial" charset="0"/>
              </a:rPr>
              <a:t>Se entiende por empleado, toda persona natural </a:t>
            </a:r>
            <a:r>
              <a:rPr lang="es-CO" sz="2400" b="0" u="sng" dirty="0">
                <a:latin typeface="Arial" charset="0"/>
                <a:cs typeface="Arial" charset="0"/>
              </a:rPr>
              <a:t>residente en el país </a:t>
            </a:r>
            <a:r>
              <a:rPr lang="es-CO" sz="2400" b="0" dirty="0">
                <a:latin typeface="Arial" charset="0"/>
                <a:cs typeface="Arial" charset="0"/>
              </a:rPr>
              <a:t>cuyos </a:t>
            </a:r>
            <a:r>
              <a:rPr lang="es-CO" sz="2400" b="0" u="sng" dirty="0">
                <a:latin typeface="Arial" charset="0"/>
                <a:cs typeface="Arial" charset="0"/>
              </a:rPr>
              <a:t>ingresos provengan, en una proporción igual o superior a un ochenta por ciento (80%),</a:t>
            </a:r>
            <a:r>
              <a:rPr lang="es-CO" sz="2400" b="0" dirty="0">
                <a:latin typeface="Arial" charset="0"/>
                <a:cs typeface="Arial" charset="0"/>
              </a:rPr>
              <a:t> de la prestación de </a:t>
            </a:r>
            <a:r>
              <a:rPr lang="es-CO" sz="2400" b="0" u="sng" dirty="0">
                <a:solidFill>
                  <a:srgbClr val="0070C0"/>
                </a:solidFill>
                <a:latin typeface="Arial" charset="0"/>
                <a:cs typeface="Arial" charset="0"/>
              </a:rPr>
              <a:t>servicios de manera personal</a:t>
            </a:r>
            <a:r>
              <a:rPr lang="es-CO" sz="2400" b="0" dirty="0">
                <a:solidFill>
                  <a:srgbClr val="0070C0"/>
                </a:solidFill>
                <a:latin typeface="Arial" charset="0"/>
                <a:cs typeface="Arial" charset="0"/>
              </a:rPr>
              <a:t> </a:t>
            </a:r>
            <a:r>
              <a:rPr lang="es-CO" sz="2400" b="0" dirty="0">
                <a:latin typeface="Arial" charset="0"/>
                <a:cs typeface="Arial" charset="0"/>
              </a:rPr>
              <a:t>o de la realización de una </a:t>
            </a:r>
            <a:r>
              <a:rPr lang="es-CO" sz="2400" b="0" u="sng" dirty="0">
                <a:latin typeface="Arial" charset="0"/>
                <a:cs typeface="Arial" charset="0"/>
              </a:rPr>
              <a:t>actividad económica por </a:t>
            </a:r>
            <a:r>
              <a:rPr lang="es-CO" sz="2400" b="0" u="sng" dirty="0">
                <a:solidFill>
                  <a:srgbClr val="0070C0"/>
                </a:solidFill>
                <a:latin typeface="Arial" charset="0"/>
                <a:cs typeface="Arial" charset="0"/>
              </a:rPr>
              <a:t>cuenta y riesgo del empleador </a:t>
            </a:r>
            <a:r>
              <a:rPr lang="es-CO" sz="2400" b="0" u="sng" dirty="0">
                <a:latin typeface="Arial" charset="0"/>
                <a:cs typeface="Arial" charset="0"/>
              </a:rPr>
              <a:t>o contratante</a:t>
            </a:r>
            <a:r>
              <a:rPr lang="es-CO" sz="2400" b="0" dirty="0">
                <a:latin typeface="Arial" charset="0"/>
                <a:cs typeface="Arial" charset="0"/>
              </a:rPr>
              <a:t>, mediante una v</a:t>
            </a:r>
            <a:r>
              <a:rPr lang="es-CO" sz="2400" b="0" u="sng" dirty="0">
                <a:latin typeface="Arial" charset="0"/>
                <a:cs typeface="Arial" charset="0"/>
              </a:rPr>
              <a:t>inculación laboral o legal y reglamentaria</a:t>
            </a:r>
            <a:r>
              <a:rPr lang="es-CO" sz="2400" b="0" dirty="0">
                <a:latin typeface="Arial" charset="0"/>
                <a:cs typeface="Arial" charset="0"/>
              </a:rPr>
              <a:t> o de </a:t>
            </a:r>
            <a:r>
              <a:rPr lang="es-CO" sz="2400" b="0" u="sng" dirty="0">
                <a:latin typeface="Arial" charset="0"/>
                <a:cs typeface="Arial" charset="0"/>
              </a:rPr>
              <a:t>cualquier otra naturaleza</a:t>
            </a:r>
            <a:r>
              <a:rPr lang="es-CO" sz="2400" b="0" dirty="0">
                <a:latin typeface="Arial" charset="0"/>
                <a:cs typeface="Arial" charset="0"/>
              </a:rPr>
              <a:t>, independientemente de su denominación</a:t>
            </a:r>
            <a:r>
              <a:rPr lang="es-CO" sz="2400" b="0" dirty="0" smtClean="0">
                <a:latin typeface="Arial" charset="0"/>
                <a:cs typeface="Arial" charset="0"/>
              </a:rPr>
              <a:t>.</a:t>
            </a:r>
            <a:endParaRPr lang="es-CO" sz="2400" b="0" dirty="0">
              <a:latin typeface="Arial" charset="0"/>
              <a:cs typeface="Arial" charset="0"/>
            </a:endParaRPr>
          </a:p>
        </p:txBody>
      </p:sp>
      <p:sp>
        <p:nvSpPr>
          <p:cNvPr id="6" name="5 Abrir llave"/>
          <p:cNvSpPr/>
          <p:nvPr/>
        </p:nvSpPr>
        <p:spPr bwMode="auto">
          <a:xfrm>
            <a:off x="2123728" y="908050"/>
            <a:ext cx="504056" cy="547327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a:t>
            </a:r>
            <a:r>
              <a:rPr lang="es-CO" sz="2400" dirty="0" smtClean="0">
                <a:solidFill>
                  <a:schemeClr val="accent6">
                    <a:lumMod val="75000"/>
                  </a:schemeClr>
                </a:solidFill>
              </a:rPr>
              <a:t>ersonas </a:t>
            </a:r>
            <a:r>
              <a:rPr lang="es-CO" sz="2400" dirty="0">
                <a:solidFill>
                  <a:schemeClr val="accent6">
                    <a:lumMod val="75000"/>
                  </a:schemeClr>
                </a:solidFill>
              </a:rPr>
              <a:t>N</a:t>
            </a:r>
            <a:r>
              <a:rPr lang="es-CO" sz="2400" dirty="0" smtClean="0">
                <a:solidFill>
                  <a:schemeClr val="accent6">
                    <a:lumMod val="75000"/>
                  </a:schemeClr>
                </a:solidFill>
              </a:rPr>
              <a:t>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4338472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003865883"/>
              </p:ext>
            </p:extLst>
          </p:nvPr>
        </p:nvGraphicFramePr>
        <p:xfrm>
          <a:off x="899592" y="586843"/>
          <a:ext cx="3744417" cy="851535"/>
        </p:xfrm>
        <a:graphic>
          <a:graphicData uri="http://schemas.openxmlformats.org/drawingml/2006/table">
            <a:tbl>
              <a:tblPr>
                <a:tableStyleId>{5C22544A-7EE6-4342-B048-85BDC9FD1C3A}</a:tableStyleId>
              </a:tblPr>
              <a:tblGrid>
                <a:gridCol w="1718707"/>
                <a:gridCol w="1249969"/>
                <a:gridCol w="775741"/>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Pensión</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39,000,000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80%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a:solidFill>
                            <a:schemeClr val="bg1"/>
                          </a:solidFill>
                          <a:effectLst/>
                          <a:latin typeface="Arial" panose="020B0604020202020204" pitchFamily="34" charset="0"/>
                          <a:cs typeface="Arial" panose="020B0604020202020204" pitchFamily="34" charset="0"/>
                        </a:rPr>
                        <a:t>Arrendamiento</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10,000,000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20%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49,000,000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6" name="5 Llamada de flecha a la izquierda"/>
          <p:cNvSpPr/>
          <p:nvPr/>
        </p:nvSpPr>
        <p:spPr>
          <a:xfrm>
            <a:off x="5004048" y="70226"/>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concepto de rentas de trabajo son iguales al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OTRO</a:t>
            </a: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9" name="8 Tabla"/>
          <p:cNvGraphicFramePr>
            <a:graphicFrameLocks noGrp="1"/>
          </p:cNvGraphicFramePr>
          <p:nvPr>
            <p:extLst>
              <p:ext uri="{D42A27DB-BD31-4B8C-83A1-F6EECF244321}">
                <p14:modId xmlns:p14="http://schemas.microsoft.com/office/powerpoint/2010/main" val="3766080689"/>
              </p:ext>
            </p:extLst>
          </p:nvPr>
        </p:nvGraphicFramePr>
        <p:xfrm>
          <a:off x="827584" y="2819091"/>
          <a:ext cx="3744416" cy="851535"/>
        </p:xfrm>
        <a:graphic>
          <a:graphicData uri="http://schemas.openxmlformats.org/drawingml/2006/table">
            <a:tbl>
              <a:tblPr>
                <a:tableStyleId>{5C22544A-7EE6-4342-B048-85BDC9FD1C3A}</a:tableStyleId>
              </a:tblPr>
              <a:tblGrid>
                <a:gridCol w="1507707"/>
                <a:gridCol w="1226048"/>
                <a:gridCol w="1010661"/>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Honorarios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80,000,000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89%</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a:solidFill>
                            <a:schemeClr val="bg1"/>
                          </a:solidFill>
                          <a:effectLst/>
                          <a:latin typeface="Arial" panose="020B0604020202020204" pitchFamily="34" charset="0"/>
                          <a:cs typeface="Arial" panose="020B0604020202020204" pitchFamily="34" charset="0"/>
                        </a:rPr>
                        <a:t>Chance</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10,000,000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11%</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90,000,000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10" name="9 Llamada de flecha a la izquierda"/>
          <p:cNvSpPr/>
          <p:nvPr/>
        </p:nvSpPr>
        <p:spPr>
          <a:xfrm>
            <a:off x="5004048" y="2348880"/>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rentas de trabajo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EMPLEADO</a:t>
            </a:r>
          </a:p>
          <a:p>
            <a:pPr algn="ctr"/>
            <a:r>
              <a:rPr lang="es-MX" sz="1600" b="1" dirty="0">
                <a:solidFill>
                  <a:srgbClr val="00B050"/>
                </a:solidFill>
                <a:latin typeface="Arial" panose="020B0604020202020204" pitchFamily="34" charset="0"/>
                <a:cs typeface="Arial" panose="020B0604020202020204" pitchFamily="34" charset="0"/>
              </a:rPr>
              <a:t>DECLARANTE</a:t>
            </a:r>
          </a:p>
        </p:txBody>
      </p:sp>
      <p:sp>
        <p:nvSpPr>
          <p:cNvPr id="11" name="10 Llamada de flecha a la izquierda"/>
          <p:cNvSpPr/>
          <p:nvPr/>
        </p:nvSpPr>
        <p:spPr>
          <a:xfrm>
            <a:off x="5220072" y="4365104"/>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laborales son el 100%.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smtClean="0">
                <a:solidFill>
                  <a:srgbClr val="00B050"/>
                </a:solidFill>
                <a:latin typeface="Arial" panose="020B0604020202020204" pitchFamily="34" charset="0"/>
                <a:cs typeface="Arial" panose="020B0604020202020204" pitchFamily="34" charset="0"/>
              </a:rPr>
              <a:t>EMPLEADO </a:t>
            </a: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12" name="11 Tabla"/>
          <p:cNvGraphicFramePr>
            <a:graphicFrameLocks noGrp="1"/>
          </p:cNvGraphicFramePr>
          <p:nvPr>
            <p:extLst>
              <p:ext uri="{D42A27DB-BD31-4B8C-83A1-F6EECF244321}">
                <p14:modId xmlns:p14="http://schemas.microsoft.com/office/powerpoint/2010/main" val="1227481625"/>
              </p:ext>
            </p:extLst>
          </p:nvPr>
        </p:nvGraphicFramePr>
        <p:xfrm>
          <a:off x="683568" y="4509120"/>
          <a:ext cx="4392489" cy="1674495"/>
        </p:xfrm>
        <a:graphic>
          <a:graphicData uri="http://schemas.openxmlformats.org/drawingml/2006/table">
            <a:tbl>
              <a:tblPr>
                <a:tableStyleId>{5C22544A-7EE6-4342-B048-85BDC9FD1C3A}</a:tableStyleId>
              </a:tblPr>
              <a:tblGrid>
                <a:gridCol w="2011019"/>
                <a:gridCol w="1305398"/>
                <a:gridCol w="1076072"/>
              </a:tblGrid>
              <a:tr h="200025">
                <a:tc>
                  <a:txBody>
                    <a:bodyPr/>
                    <a:lstStyle/>
                    <a:p>
                      <a:pPr algn="l" fontAlgn="b"/>
                      <a:r>
                        <a:rPr lang="es-MX" sz="1800" u="none" strike="noStrike" dirty="0" smtClean="0">
                          <a:solidFill>
                            <a:schemeClr val="bg1"/>
                          </a:solidFill>
                          <a:effectLst/>
                          <a:latin typeface="Arial" panose="020B0604020202020204" pitchFamily="34" charset="0"/>
                          <a:cs typeface="Arial" panose="020B0604020202020204" pitchFamily="34" charset="0"/>
                        </a:rPr>
                        <a:t>Ingresos laborales </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66.875,000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61%</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0" i="0" u="none" strike="noStrike" dirty="0" smtClean="0">
                          <a:solidFill>
                            <a:schemeClr val="bg1"/>
                          </a:solidFill>
                          <a:effectLst/>
                          <a:latin typeface="Arial" panose="020B0604020202020204" pitchFamily="34" charset="0"/>
                          <a:cs typeface="Arial" panose="020B0604020202020204" pitchFamily="34" charset="0"/>
                        </a:rPr>
                        <a:t>Venta</a:t>
                      </a:r>
                      <a:r>
                        <a:rPr lang="es-MX" sz="1800" b="0" i="0" u="none" strike="noStrike" baseline="0" dirty="0" smtClean="0">
                          <a:solidFill>
                            <a:schemeClr val="bg1"/>
                          </a:solidFill>
                          <a:effectLst/>
                          <a:latin typeface="Arial" panose="020B0604020202020204" pitchFamily="34" charset="0"/>
                          <a:cs typeface="Arial" panose="020B0604020202020204" pitchFamily="34" charset="0"/>
                        </a:rPr>
                        <a:t> aporte y/o acciones con permanencia de más de 2 años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41.925.000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39%</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108.800,000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213730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dondear rectángulo de esquina sencilla"/>
          <p:cNvSpPr/>
          <p:nvPr/>
        </p:nvSpPr>
        <p:spPr>
          <a:xfrm>
            <a:off x="1907704" y="44624"/>
            <a:ext cx="5040560" cy="720080"/>
          </a:xfrm>
          <a:prstGeom prst="round1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s-MX" sz="2400" b="1" dirty="0" smtClean="0">
                <a:solidFill>
                  <a:schemeClr val="bg1"/>
                </a:solidFill>
                <a:latin typeface="Arial" panose="020B0604020202020204" pitchFamily="34" charset="0"/>
                <a:cs typeface="Arial" panose="020B0604020202020204" pitchFamily="34" charset="0"/>
              </a:rPr>
              <a:t>Determinación de la Renta P.N. Categoría “Empleados”</a:t>
            </a:r>
            <a:endParaRPr lang="es-MX" sz="2400" b="1" dirty="0">
              <a:solidFill>
                <a:schemeClr val="bg1"/>
              </a:solidFill>
              <a:latin typeface="Arial" panose="020B0604020202020204" pitchFamily="34" charset="0"/>
              <a:cs typeface="Arial" panose="020B0604020202020204" pitchFamily="34" charset="0"/>
            </a:endParaRPr>
          </a:p>
        </p:txBody>
      </p:sp>
      <p:sp>
        <p:nvSpPr>
          <p:cNvPr id="6" name="44 Subtítulo"/>
          <p:cNvSpPr>
            <a:spLocks noGrp="1"/>
          </p:cNvSpPr>
          <p:nvPr>
            <p:ph type="subTitle" idx="1"/>
          </p:nvPr>
        </p:nvSpPr>
        <p:spPr>
          <a:xfrm>
            <a:off x="1979712" y="4653136"/>
            <a:ext cx="1944216" cy="468052"/>
          </a:xfrm>
        </p:spPr>
        <p:txBody>
          <a:bodyPr>
            <a:normAutofit/>
          </a:bodyPr>
          <a:lstStyle/>
          <a:p>
            <a:r>
              <a:rPr lang="es-MX" sz="2100" b="1" dirty="0" smtClean="0">
                <a:solidFill>
                  <a:schemeClr val="tx1"/>
                </a:solidFill>
                <a:latin typeface="Arial" panose="020B0604020202020204" pitchFamily="34" charset="0"/>
                <a:cs typeface="Arial" panose="020B0604020202020204" pitchFamily="34" charset="0"/>
              </a:rPr>
              <a:t>Comparación</a:t>
            </a:r>
            <a:endParaRPr lang="es-MX" sz="2100" b="1" dirty="0">
              <a:solidFill>
                <a:schemeClr val="tx1"/>
              </a:solidFill>
              <a:latin typeface="Arial" panose="020B0604020202020204" pitchFamily="34" charset="0"/>
              <a:cs typeface="Arial" panose="020B0604020202020204" pitchFamily="34" charset="0"/>
            </a:endParaRPr>
          </a:p>
        </p:txBody>
      </p:sp>
      <p:sp>
        <p:nvSpPr>
          <p:cNvPr id="7" name="6 Rectángulo redondeado"/>
          <p:cNvSpPr/>
          <p:nvPr/>
        </p:nvSpPr>
        <p:spPr>
          <a:xfrm>
            <a:off x="539552" y="1412776"/>
            <a:ext cx="1584176" cy="792088"/>
          </a:xfrm>
          <a:prstGeom prst="round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Sistema Ordinario</a:t>
            </a:r>
            <a:endParaRPr lang="es-MX" sz="2400" b="1" dirty="0">
              <a:solidFill>
                <a:schemeClr val="tx1"/>
              </a:solidFill>
            </a:endParaRPr>
          </a:p>
        </p:txBody>
      </p:sp>
      <p:sp>
        <p:nvSpPr>
          <p:cNvPr id="8" name="7 Rectángulo redondeado"/>
          <p:cNvSpPr/>
          <p:nvPr/>
        </p:nvSpPr>
        <p:spPr>
          <a:xfrm>
            <a:off x="3779912" y="1412776"/>
            <a:ext cx="1584176" cy="792088"/>
          </a:xfrm>
          <a:prstGeom prst="round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Sistema IMAN</a:t>
            </a:r>
            <a:endParaRPr lang="es-MX" sz="2400" b="1" dirty="0">
              <a:solidFill>
                <a:schemeClr val="tx1"/>
              </a:solidFill>
            </a:endParaRPr>
          </a:p>
        </p:txBody>
      </p:sp>
      <p:sp>
        <p:nvSpPr>
          <p:cNvPr id="9" name="8 Rectángulo redondeado"/>
          <p:cNvSpPr/>
          <p:nvPr/>
        </p:nvSpPr>
        <p:spPr>
          <a:xfrm>
            <a:off x="6804248" y="1412776"/>
            <a:ext cx="1584176" cy="792088"/>
          </a:xfrm>
          <a:prstGeom prst="round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Sistema IMAS</a:t>
            </a:r>
            <a:endParaRPr lang="es-MX" sz="2400" b="1" dirty="0">
              <a:solidFill>
                <a:schemeClr val="tx1"/>
              </a:solidFill>
            </a:endParaRPr>
          </a:p>
        </p:txBody>
      </p:sp>
      <p:cxnSp>
        <p:nvCxnSpPr>
          <p:cNvPr id="10" name="9 Conector angular"/>
          <p:cNvCxnSpPr/>
          <p:nvPr/>
        </p:nvCxnSpPr>
        <p:spPr>
          <a:xfrm rot="16200000" flipH="1">
            <a:off x="5760132" y="-567444"/>
            <a:ext cx="792088" cy="3168352"/>
          </a:xfrm>
          <a:prstGeom prst="bentConnector3">
            <a:avLst>
              <a:gd name="adj1"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10 Conector angular"/>
          <p:cNvCxnSpPr>
            <a:endCxn id="7" idx="0"/>
          </p:cNvCxnSpPr>
          <p:nvPr/>
        </p:nvCxnSpPr>
        <p:spPr>
          <a:xfrm rot="10800000" flipV="1">
            <a:off x="1331640" y="1016730"/>
            <a:ext cx="3240360" cy="396046"/>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395536" y="2708920"/>
            <a:ext cx="1872208" cy="180020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Depuración normal. Ingresos menos costos, deducciones, compensaciones y rentas exentas</a:t>
            </a:r>
            <a:endParaRPr lang="es-MX" sz="1600" b="1" dirty="0">
              <a:solidFill>
                <a:schemeClr val="tx1"/>
              </a:solidFill>
              <a:latin typeface="Arial" panose="020B0604020202020204" pitchFamily="34" charset="0"/>
              <a:cs typeface="Arial" panose="020B0604020202020204" pitchFamily="34" charset="0"/>
            </a:endParaRPr>
          </a:p>
        </p:txBody>
      </p:sp>
      <p:sp>
        <p:nvSpPr>
          <p:cNvPr id="13" name="12 Rectángulo"/>
          <p:cNvSpPr/>
          <p:nvPr/>
        </p:nvSpPr>
        <p:spPr>
          <a:xfrm>
            <a:off x="3635896" y="2708920"/>
            <a:ext cx="1872208" cy="180020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Depuración establecida en el art. 332 E.T. y tabla de determinación art. 333 E.T.</a:t>
            </a:r>
            <a:endParaRPr lang="es-MX" sz="1600" b="1" dirty="0">
              <a:solidFill>
                <a:schemeClr val="tx1"/>
              </a:solidFill>
              <a:latin typeface="Arial" panose="020B0604020202020204" pitchFamily="34" charset="0"/>
              <a:cs typeface="Arial" panose="020B0604020202020204" pitchFamily="34" charset="0"/>
            </a:endParaRPr>
          </a:p>
        </p:txBody>
      </p:sp>
      <p:sp>
        <p:nvSpPr>
          <p:cNvPr id="14" name="13 Rectángulo"/>
          <p:cNvSpPr/>
          <p:nvPr/>
        </p:nvSpPr>
        <p:spPr>
          <a:xfrm>
            <a:off x="6660232" y="2708920"/>
            <a:ext cx="1872208" cy="180020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Se toma la RGA determinada por el sistema IMAN para aplicación del IMAS. Tabla impuesto art. 334 E.T.</a:t>
            </a:r>
            <a:endParaRPr lang="es-MX" sz="1600" b="1" dirty="0">
              <a:solidFill>
                <a:schemeClr val="tx1"/>
              </a:solidFill>
              <a:latin typeface="Arial" panose="020B0604020202020204" pitchFamily="34" charset="0"/>
              <a:cs typeface="Arial" panose="020B0604020202020204" pitchFamily="34" charset="0"/>
            </a:endParaRPr>
          </a:p>
        </p:txBody>
      </p:sp>
      <p:cxnSp>
        <p:nvCxnSpPr>
          <p:cNvPr id="15" name="14 Conector recto"/>
          <p:cNvCxnSpPr>
            <a:endCxn id="8" idx="0"/>
          </p:cNvCxnSpPr>
          <p:nvPr/>
        </p:nvCxnSpPr>
        <p:spPr>
          <a:xfrm>
            <a:off x="4572000" y="1016730"/>
            <a:ext cx="0" cy="39604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4572000" y="2204864"/>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1331640" y="2204864"/>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a:off x="7740352" y="2204864"/>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18 Conector angular"/>
          <p:cNvCxnSpPr>
            <a:stCxn id="12" idx="2"/>
          </p:cNvCxnSpPr>
          <p:nvPr/>
        </p:nvCxnSpPr>
        <p:spPr>
          <a:xfrm rot="16200000" flipH="1">
            <a:off x="2699792" y="3140968"/>
            <a:ext cx="504056" cy="324036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19 Rectángulo"/>
          <p:cNvSpPr/>
          <p:nvPr/>
        </p:nvSpPr>
        <p:spPr>
          <a:xfrm>
            <a:off x="360040" y="5661248"/>
            <a:ext cx="5112568" cy="936104"/>
          </a:xfrm>
          <a:prstGeom prst="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latin typeface="Arial" panose="020B0604020202020204" pitchFamily="34" charset="0"/>
                <a:cs typeface="Arial" panose="020B0604020202020204" pitchFamily="34" charset="0"/>
              </a:rPr>
              <a:t>Se toma como impuesto a cargo el mayor de los dos</a:t>
            </a:r>
            <a:endParaRPr lang="es-MX" sz="2000" b="1" dirty="0">
              <a:solidFill>
                <a:schemeClr val="tx1"/>
              </a:solidFill>
              <a:latin typeface="Arial" panose="020B0604020202020204" pitchFamily="34" charset="0"/>
              <a:cs typeface="Arial" panose="020B0604020202020204" pitchFamily="34" charset="0"/>
            </a:endParaRPr>
          </a:p>
        </p:txBody>
      </p:sp>
      <p:cxnSp>
        <p:nvCxnSpPr>
          <p:cNvPr id="21" name="20 Conector recto"/>
          <p:cNvCxnSpPr/>
          <p:nvPr/>
        </p:nvCxnSpPr>
        <p:spPr>
          <a:xfrm>
            <a:off x="2987824" y="5013176"/>
            <a:ext cx="0" cy="64807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21 Rectángulo"/>
          <p:cNvSpPr/>
          <p:nvPr/>
        </p:nvSpPr>
        <p:spPr>
          <a:xfrm>
            <a:off x="5868144" y="5013176"/>
            <a:ext cx="2880320" cy="1584176"/>
          </a:xfrm>
          <a:prstGeom prst="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Firmeza de 6 meses. Los contribuyentes que opten por este sistema no están obligados al sistema ordinario ni a hacer comparación alguna.</a:t>
            </a:r>
            <a:endParaRPr lang="es-MX" sz="1600" b="1" dirty="0">
              <a:solidFill>
                <a:schemeClr val="tx1"/>
              </a:solidFill>
              <a:latin typeface="Arial" panose="020B0604020202020204" pitchFamily="34" charset="0"/>
              <a:cs typeface="Arial" panose="020B0604020202020204" pitchFamily="34" charset="0"/>
            </a:endParaRPr>
          </a:p>
        </p:txBody>
      </p:sp>
      <p:cxnSp>
        <p:nvCxnSpPr>
          <p:cNvPr id="23" name="22 Conector recto"/>
          <p:cNvCxnSpPr/>
          <p:nvPr/>
        </p:nvCxnSpPr>
        <p:spPr>
          <a:xfrm>
            <a:off x="7740352" y="4509120"/>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4572000" y="4509120"/>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354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 calcmode="lin" valueType="num">
                                      <p:cBhvr additive="base">
                                        <p:cTn id="5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ppt_x"/>
                                          </p:val>
                                        </p:tav>
                                        <p:tav tm="100000">
                                          <p:val>
                                            <p:strVal val="#ppt_x"/>
                                          </p:val>
                                        </p:tav>
                                      </p:tavLst>
                                    </p:anim>
                                    <p:anim calcmode="lin" valueType="num">
                                      <p:cBhvr additive="base">
                                        <p:cTn id="60" dur="5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additive="base">
                                        <p:cTn id="63" dur="500" fill="hold"/>
                                        <p:tgtEl>
                                          <p:spTgt spid="21"/>
                                        </p:tgtEl>
                                        <p:attrNameLst>
                                          <p:attrName>ppt_x</p:attrName>
                                        </p:attrNameLst>
                                      </p:cBhvr>
                                      <p:tavLst>
                                        <p:tav tm="0">
                                          <p:val>
                                            <p:strVal val="#ppt_x"/>
                                          </p:val>
                                        </p:tav>
                                        <p:tav tm="100000">
                                          <p:val>
                                            <p:strVal val="#ppt_x"/>
                                          </p:val>
                                        </p:tav>
                                      </p:tavLst>
                                    </p:anim>
                                    <p:anim calcmode="lin" valueType="num">
                                      <p:cBhvr additive="base">
                                        <p:cTn id="64" dur="500" fill="hold"/>
                                        <p:tgtEl>
                                          <p:spTgt spid="2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additive="base">
                                        <p:cTn id="77" dur="500" fill="hold"/>
                                        <p:tgtEl>
                                          <p:spTgt spid="14"/>
                                        </p:tgtEl>
                                        <p:attrNameLst>
                                          <p:attrName>ppt_x</p:attrName>
                                        </p:attrNameLst>
                                      </p:cBhvr>
                                      <p:tavLst>
                                        <p:tav tm="0">
                                          <p:val>
                                            <p:strVal val="#ppt_x"/>
                                          </p:val>
                                        </p:tav>
                                        <p:tav tm="100000">
                                          <p:val>
                                            <p:strVal val="#ppt_x"/>
                                          </p:val>
                                        </p:tav>
                                      </p:tavLst>
                                    </p:anim>
                                    <p:anim calcmode="lin" valueType="num">
                                      <p:cBhvr additive="base">
                                        <p:cTn id="78" dur="500" fill="hold"/>
                                        <p:tgtEl>
                                          <p:spTgt spid="14"/>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23"/>
                                        </p:tgtEl>
                                        <p:attrNameLst>
                                          <p:attrName>style.visibility</p:attrName>
                                        </p:attrNameLst>
                                      </p:cBhvr>
                                      <p:to>
                                        <p:strVal val="visible"/>
                                      </p:to>
                                    </p:set>
                                    <p:anim calcmode="lin" valueType="num">
                                      <p:cBhvr additive="base">
                                        <p:cTn id="81" dur="500" fill="hold"/>
                                        <p:tgtEl>
                                          <p:spTgt spid="23"/>
                                        </p:tgtEl>
                                        <p:attrNameLst>
                                          <p:attrName>ppt_x</p:attrName>
                                        </p:attrNameLst>
                                      </p:cBhvr>
                                      <p:tavLst>
                                        <p:tav tm="0">
                                          <p:val>
                                            <p:strVal val="#ppt_x"/>
                                          </p:val>
                                        </p:tav>
                                        <p:tav tm="100000">
                                          <p:val>
                                            <p:strVal val="#ppt_x"/>
                                          </p:val>
                                        </p:tav>
                                      </p:tavLst>
                                    </p:anim>
                                    <p:anim calcmode="lin" valueType="num">
                                      <p:cBhvr additive="base">
                                        <p:cTn id="82" dur="500" fill="hold"/>
                                        <p:tgtEl>
                                          <p:spTgt spid="23"/>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additive="base">
                                        <p:cTn id="85" dur="500" fill="hold"/>
                                        <p:tgtEl>
                                          <p:spTgt spid="22"/>
                                        </p:tgtEl>
                                        <p:attrNameLst>
                                          <p:attrName>ppt_x</p:attrName>
                                        </p:attrNameLst>
                                      </p:cBhvr>
                                      <p:tavLst>
                                        <p:tav tm="0">
                                          <p:val>
                                            <p:strVal val="#ppt_x"/>
                                          </p:val>
                                        </p:tav>
                                        <p:tav tm="100000">
                                          <p:val>
                                            <p:strVal val="#ppt_x"/>
                                          </p:val>
                                        </p:tav>
                                      </p:tavLst>
                                    </p:anim>
                                    <p:anim calcmode="lin" valueType="num">
                                      <p:cBhvr additive="base">
                                        <p:cTn id="8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P spid="8" grpId="0" animBg="1"/>
      <p:bldP spid="9" grpId="0" animBg="1"/>
      <p:bldP spid="12" grpId="0" animBg="1"/>
      <p:bldP spid="13" grpId="0" animBg="1"/>
      <p:bldP spid="14" grpId="0" animBg="1"/>
      <p:bldP spid="20" grpId="0" animBg="1"/>
      <p:bldP spid="2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redondeado"/>
          <p:cNvSpPr/>
          <p:nvPr/>
        </p:nvSpPr>
        <p:spPr>
          <a:xfrm>
            <a:off x="899592" y="188640"/>
            <a:ext cx="1584176" cy="792088"/>
          </a:xfrm>
          <a:prstGeom prst="round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bg1"/>
                </a:solidFill>
              </a:rPr>
              <a:t>Sistema Ordinario</a:t>
            </a:r>
            <a:endParaRPr lang="es-MX" sz="2400" b="1" dirty="0">
              <a:solidFill>
                <a:schemeClr val="bg1"/>
              </a:solidFill>
            </a:endParaRPr>
          </a:p>
        </p:txBody>
      </p:sp>
      <p:sp>
        <p:nvSpPr>
          <p:cNvPr id="6" name="5 Rectángulo redondeado"/>
          <p:cNvSpPr/>
          <p:nvPr/>
        </p:nvSpPr>
        <p:spPr>
          <a:xfrm>
            <a:off x="3851920" y="1628800"/>
            <a:ext cx="1584176" cy="792088"/>
          </a:xfrm>
          <a:prstGeom prst="round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bg1"/>
                </a:solidFill>
              </a:rPr>
              <a:t>Sistema IMAN</a:t>
            </a:r>
            <a:endParaRPr lang="es-MX" sz="2400" b="1" dirty="0">
              <a:solidFill>
                <a:schemeClr val="bg1"/>
              </a:solidFill>
            </a:endParaRPr>
          </a:p>
        </p:txBody>
      </p:sp>
      <p:sp>
        <p:nvSpPr>
          <p:cNvPr id="7" name="6 Rectángulo redondeado"/>
          <p:cNvSpPr/>
          <p:nvPr/>
        </p:nvSpPr>
        <p:spPr>
          <a:xfrm>
            <a:off x="6084168" y="2852936"/>
            <a:ext cx="1584176" cy="792088"/>
          </a:xfrm>
          <a:prstGeom prst="round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bg1"/>
                </a:solidFill>
              </a:rPr>
              <a:t>Sistema IMAS</a:t>
            </a:r>
            <a:endParaRPr lang="es-MX" sz="2400" b="1" dirty="0">
              <a:solidFill>
                <a:schemeClr val="bg1"/>
              </a:solidFill>
            </a:endParaRPr>
          </a:p>
        </p:txBody>
      </p:sp>
      <p:sp>
        <p:nvSpPr>
          <p:cNvPr id="8" name="7 Rectángulo"/>
          <p:cNvSpPr/>
          <p:nvPr/>
        </p:nvSpPr>
        <p:spPr>
          <a:xfrm>
            <a:off x="899592" y="980728"/>
            <a:ext cx="2808312" cy="4032448"/>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lphaLcParenR"/>
            </a:pPr>
            <a:r>
              <a:rPr lang="es-MX" sz="2400" b="1" dirty="0" smtClean="0">
                <a:solidFill>
                  <a:schemeClr val="tx1"/>
                </a:solidFill>
                <a:latin typeface="Arial" panose="020B0604020202020204" pitchFamily="34" charset="0"/>
                <a:cs typeface="Arial" panose="020B0604020202020204" pitchFamily="34" charset="0"/>
              </a:rPr>
              <a:t>Empleados</a:t>
            </a:r>
          </a:p>
        </p:txBody>
      </p:sp>
      <p:sp>
        <p:nvSpPr>
          <p:cNvPr id="9" name="8 Rectángulo"/>
          <p:cNvSpPr/>
          <p:nvPr/>
        </p:nvSpPr>
        <p:spPr>
          <a:xfrm>
            <a:off x="3851920" y="2420888"/>
            <a:ext cx="2088232" cy="2952328"/>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Es una comparación exclusiva para los de la categoría empleados</a:t>
            </a:r>
            <a:endParaRPr lang="es-MX" b="1" dirty="0">
              <a:solidFill>
                <a:schemeClr val="tx1"/>
              </a:solidFill>
              <a:latin typeface="Arial" panose="020B0604020202020204" pitchFamily="34" charset="0"/>
              <a:cs typeface="Arial" panose="020B0604020202020204" pitchFamily="34" charset="0"/>
            </a:endParaRPr>
          </a:p>
        </p:txBody>
      </p:sp>
      <p:sp>
        <p:nvSpPr>
          <p:cNvPr id="10" name="9 Rectángulo"/>
          <p:cNvSpPr/>
          <p:nvPr/>
        </p:nvSpPr>
        <p:spPr>
          <a:xfrm>
            <a:off x="6084168" y="3645024"/>
            <a:ext cx="2952328" cy="252028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u="sng" dirty="0" smtClean="0">
                <a:solidFill>
                  <a:schemeClr val="tx1"/>
                </a:solidFill>
                <a:latin typeface="Arial" panose="020B0604020202020204" pitchFamily="34" charset="0"/>
                <a:cs typeface="Arial" panose="020B0604020202020204" pitchFamily="34" charset="0"/>
              </a:rPr>
              <a:t>(Excepcional)</a:t>
            </a:r>
          </a:p>
          <a:p>
            <a:pPr algn="ctr"/>
            <a:endParaRPr lang="es-MX" b="1" dirty="0" smtClean="0">
              <a:solidFill>
                <a:schemeClr val="tx1"/>
              </a:solidFill>
              <a:latin typeface="Arial" panose="020B0604020202020204" pitchFamily="34" charset="0"/>
              <a:cs typeface="Arial" panose="020B0604020202020204" pitchFamily="34" charset="0"/>
            </a:endParaRPr>
          </a:p>
          <a:p>
            <a:pPr marL="342900" indent="-342900">
              <a:buAutoNum type="alphaLcParenR"/>
            </a:pPr>
            <a:r>
              <a:rPr lang="es-MX" b="1" dirty="0" smtClean="0">
                <a:solidFill>
                  <a:schemeClr val="tx1"/>
                </a:solidFill>
                <a:latin typeface="Arial" panose="020B0604020202020204" pitchFamily="34" charset="0"/>
                <a:cs typeface="Arial" panose="020B0604020202020204" pitchFamily="34" charset="0"/>
              </a:rPr>
              <a:t>Empleados con ingresos brutos &lt;4.700 UVT ($126.153.000)</a:t>
            </a:r>
          </a:p>
          <a:p>
            <a:pPr marL="342900" indent="-342900">
              <a:buAutoNum type="alphaLcParenR"/>
            </a:pPr>
            <a:r>
              <a:rPr lang="es-MX" b="1" dirty="0" smtClean="0">
                <a:solidFill>
                  <a:schemeClr val="tx1"/>
                </a:solidFill>
                <a:latin typeface="Arial" panose="020B0604020202020204" pitchFamily="34" charset="0"/>
                <a:cs typeface="Arial" panose="020B0604020202020204" pitchFamily="34" charset="0"/>
              </a:rPr>
              <a:t>Empleados con RGA &lt;4.700 UVT. (334 E.T.)</a:t>
            </a:r>
          </a:p>
        </p:txBody>
      </p:sp>
    </p:spTree>
    <p:extLst>
      <p:ext uri="{BB962C8B-B14F-4D97-AF65-F5344CB8AC3E}">
        <p14:creationId xmlns:p14="http://schemas.microsoft.com/office/powerpoint/2010/main" val="317015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635303"/>
            <a:ext cx="4824536" cy="250081"/>
          </a:xfrm>
        </p:spPr>
        <p:txBody>
          <a:bodyPr/>
          <a:lstStyle/>
          <a:p>
            <a:r>
              <a:rPr lang="es-MX" b="1" dirty="0" smtClean="0">
                <a:solidFill>
                  <a:srgbClr val="002060"/>
                </a:solidFill>
                <a:latin typeface="Arial Rounded MT Bold" panose="020F0704030504030204" pitchFamily="34" charset="0"/>
              </a:rPr>
              <a:t>Cesar </a:t>
            </a:r>
            <a:r>
              <a:rPr lang="es-MX" b="1" dirty="0" err="1" smtClean="0">
                <a:solidFill>
                  <a:srgbClr val="002060"/>
                </a:solidFill>
                <a:latin typeface="Arial Rounded MT Bold" panose="020F0704030504030204" pitchFamily="34" charset="0"/>
              </a:rPr>
              <a:t>E.Anzola</a:t>
            </a:r>
            <a:r>
              <a:rPr lang="es-MX" b="1" dirty="0" smtClean="0">
                <a:solidFill>
                  <a:srgbClr val="002060"/>
                </a:solidFill>
                <a:latin typeface="Arial Rounded MT Bold" panose="020F0704030504030204" pitchFamily="34" charset="0"/>
              </a:rPr>
              <a:t>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
        <p:nvSpPr>
          <p:cNvPr id="5" name="4 Rectángulo redondeado"/>
          <p:cNvSpPr/>
          <p:nvPr/>
        </p:nvSpPr>
        <p:spPr>
          <a:xfrm>
            <a:off x="827584" y="116632"/>
            <a:ext cx="8208912" cy="576064"/>
          </a:xfrm>
          <a:prstGeom prst="round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b="1" dirty="0" smtClean="0">
                <a:solidFill>
                  <a:schemeClr val="bg1"/>
                </a:solidFill>
              </a:rPr>
              <a:t>DETERMINACIÓN DE LA RENTA GRAVABLE ALTERNATIVA PARA EMPLEADOS ART. 332 E.T.</a:t>
            </a:r>
            <a:endParaRPr lang="es-MX" sz="2200" b="1" dirty="0">
              <a:solidFill>
                <a:schemeClr val="bg1"/>
              </a:solidFill>
            </a:endParaRPr>
          </a:p>
        </p:txBody>
      </p:sp>
      <p:graphicFrame>
        <p:nvGraphicFramePr>
          <p:cNvPr id="6" name="Group 47"/>
          <p:cNvGraphicFramePr>
            <a:graphicFrameLocks noGrp="1"/>
          </p:cNvGraphicFramePr>
          <p:nvPr>
            <p:extLst>
              <p:ext uri="{D42A27DB-BD31-4B8C-83A1-F6EECF244321}">
                <p14:modId xmlns:p14="http://schemas.microsoft.com/office/powerpoint/2010/main" val="2265403196"/>
              </p:ext>
            </p:extLst>
          </p:nvPr>
        </p:nvGraphicFramePr>
        <p:xfrm>
          <a:off x="899592" y="692696"/>
          <a:ext cx="8065591" cy="5942932"/>
        </p:xfrm>
        <a:graphic>
          <a:graphicData uri="http://schemas.openxmlformats.org/drawingml/2006/table">
            <a:tbl>
              <a:tblPr/>
              <a:tblGrid>
                <a:gridCol w="6708763"/>
                <a:gridCol w="1356828"/>
              </a:tblGrid>
              <a:tr h="3132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TOTAL INGRESOS BRUTOS DEL PERIODO GRAVABLE</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95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Menos: </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Dividendos y participaciones no gravados</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Indemnizaciones en dinero o en especie por daño emergente</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Aportes al sistema general de seguridad social a cargo del empleado</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Gastos de representación considerados como exentos numeral 7  art. 206 E.T.</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Pagos catastróficos en salud siempre que supere el 30% del ingreso bruto, limitada al menor </a:t>
                      </a:r>
                      <a:r>
                        <a:rPr kumimoji="0" lang="es-ES"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vr</a:t>
                      </a: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Entre el 60% del ingreso bruto o 2.300 UVT ($61.734.000)</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Monto de las perdidas sufridas por desastres o calamidades públicas </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Aportes al sistema de seguridad social cancelados en el año a un empleado o empleada del servicio domestico (art. 12 D.R. 721/2013)</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Costo fiscal, de los bienes enajenados</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Indemnización por seguros de vida</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Los retiros de los fondos de cesantías que efectúen los beneficiarios o partícipes</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3956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TOTAL RENTA GRAVABLE ALTERNATIVA</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r>
            </a:tbl>
          </a:graphicData>
        </a:graphic>
      </p:graphicFrame>
    </p:spTree>
    <p:extLst>
      <p:ext uri="{BB962C8B-B14F-4D97-AF65-F5344CB8AC3E}">
        <p14:creationId xmlns:p14="http://schemas.microsoft.com/office/powerpoint/2010/main" val="9897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61182"/>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p:cNvSpPr/>
          <p:nvPr/>
        </p:nvSpPr>
        <p:spPr>
          <a:xfrm>
            <a:off x="1043607" y="836712"/>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RENTA PERSONA NATURAL CATEGORIA EMPLEADOS</a:t>
            </a:r>
            <a:endParaRPr lang="es-MX" b="1" dirty="0">
              <a:solidFill>
                <a:schemeClr val="bg1"/>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988463952"/>
              </p:ext>
            </p:extLst>
          </p:nvPr>
        </p:nvGraphicFramePr>
        <p:xfrm>
          <a:off x="683566" y="1490112"/>
          <a:ext cx="7992887" cy="426720"/>
        </p:xfrm>
        <a:graphic>
          <a:graphicData uri="http://schemas.openxmlformats.org/drawingml/2006/table">
            <a:tbl>
              <a:tblPr>
                <a:tableStyleId>{5C22544A-7EE6-4342-B048-85BDC9FD1C3A}</a:tableStyleId>
              </a:tblPr>
              <a:tblGrid>
                <a:gridCol w="5328593"/>
                <a:gridCol w="1368152"/>
                <a:gridCol w="1296142"/>
              </a:tblGrid>
              <a:tr h="400050">
                <a:tc>
                  <a:txBody>
                    <a:bodyPr/>
                    <a:lstStyle/>
                    <a:p>
                      <a:pPr algn="ctr" fontAlgn="ctr"/>
                      <a:r>
                        <a:rPr lang="es-MX" sz="1400" b="1" u="none" strike="noStrike" dirty="0">
                          <a:effectLst/>
                          <a:latin typeface="Arial" panose="020B0604020202020204" pitchFamily="34" charset="0"/>
                          <a:cs typeface="Arial" panose="020B0604020202020204" pitchFamily="34" charset="0"/>
                        </a:rPr>
                        <a:t>CONCEPTO</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a:effectLst/>
                          <a:latin typeface="Arial" panose="020B0604020202020204" pitchFamily="34" charset="0"/>
                          <a:cs typeface="Arial" panose="020B0604020202020204" pitchFamily="34" charset="0"/>
                        </a:rPr>
                        <a:t>DEPURACIÓN S. ORDINARIO</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dirty="0">
                          <a:effectLst/>
                          <a:latin typeface="Arial" panose="020B0604020202020204" pitchFamily="34" charset="0"/>
                          <a:cs typeface="Arial" panose="020B0604020202020204" pitchFamily="34" charset="0"/>
                        </a:rPr>
                        <a:t>DEPURACIÓN IMAN</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1961434704"/>
              </p:ext>
            </p:extLst>
          </p:nvPr>
        </p:nvGraphicFramePr>
        <p:xfrm>
          <a:off x="683567" y="1904256"/>
          <a:ext cx="7992888" cy="228600"/>
        </p:xfrm>
        <a:graphic>
          <a:graphicData uri="http://schemas.openxmlformats.org/drawingml/2006/table">
            <a:tbl>
              <a:tblPr>
                <a:tableStyleId>{5C22544A-7EE6-4342-B048-85BDC9FD1C3A}</a:tableStyleId>
              </a:tblPr>
              <a:tblGrid>
                <a:gridCol w="5328592"/>
                <a:gridCol w="134957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INGRESOS POR SALARIO Y DEMÁS PAGOS </a:t>
                      </a:r>
                      <a:r>
                        <a:rPr lang="es-MX" sz="1500" u="none" strike="noStrike" dirty="0" smtClean="0">
                          <a:effectLst/>
                          <a:latin typeface="Arial" panose="020B0604020202020204" pitchFamily="34" charset="0"/>
                          <a:cs typeface="Arial" panose="020B0604020202020204" pitchFamily="34" charset="0"/>
                        </a:rPr>
                        <a:t>LABOR.</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278,956,000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278,956,000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019960901"/>
              </p:ext>
            </p:extLst>
          </p:nvPr>
        </p:nvGraphicFramePr>
        <p:xfrm>
          <a:off x="683566" y="2120280"/>
          <a:ext cx="7992888" cy="228600"/>
        </p:xfrm>
        <a:graphic>
          <a:graphicData uri="http://schemas.openxmlformats.org/drawingml/2006/table">
            <a:tbl>
              <a:tblPr>
                <a:tableStyleId>{5C22544A-7EE6-4342-B048-85BDC9FD1C3A}</a:tableStyleId>
              </a:tblPr>
              <a:tblGrid>
                <a:gridCol w="5328593"/>
                <a:gridCol w="1368152"/>
                <a:gridCol w="1296143"/>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INGRESOS POR HONORARIOS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154,987,000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154,987,000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3743198137"/>
              </p:ext>
            </p:extLst>
          </p:nvPr>
        </p:nvGraphicFramePr>
        <p:xfrm>
          <a:off x="683568" y="2336304"/>
          <a:ext cx="7992887" cy="228600"/>
        </p:xfrm>
        <a:graphic>
          <a:graphicData uri="http://schemas.openxmlformats.org/drawingml/2006/table">
            <a:tbl>
              <a:tblPr>
                <a:tableStyleId>{5C22544A-7EE6-4342-B048-85BDC9FD1C3A}</a:tableStyleId>
              </a:tblPr>
              <a:tblGrid>
                <a:gridCol w="5328591"/>
                <a:gridCol w="1368152"/>
                <a:gridCol w="1296144"/>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DIVIDENDOS NO GRAVADOS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11,600,000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11,600,000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987259238"/>
              </p:ext>
            </p:extLst>
          </p:nvPr>
        </p:nvGraphicFramePr>
        <p:xfrm>
          <a:off x="683567" y="2552328"/>
          <a:ext cx="7992888" cy="228600"/>
        </p:xfrm>
        <a:graphic>
          <a:graphicData uri="http://schemas.openxmlformats.org/drawingml/2006/table">
            <a:tbl>
              <a:tblPr>
                <a:tableStyleId>{5C22544A-7EE6-4342-B048-85BDC9FD1C3A}</a:tableStyleId>
              </a:tblPr>
              <a:tblGrid>
                <a:gridCol w="5328592"/>
                <a:gridCol w="134957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INTERESES Y RENDIMIENTOS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3,476,000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3,476,000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2819824577"/>
              </p:ext>
            </p:extLst>
          </p:nvPr>
        </p:nvGraphicFramePr>
        <p:xfrm>
          <a:off x="683567" y="2755776"/>
          <a:ext cx="7992888" cy="4572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TOTAL INGRESOS RECIBIDOS POR CONCEPTO DE RENTA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a:effectLst/>
                          <a:latin typeface="Arial" panose="020B0604020202020204" pitchFamily="34" charset="0"/>
                          <a:cs typeface="Arial" panose="020B0604020202020204" pitchFamily="34" charset="0"/>
                        </a:rPr>
                        <a:t>449,019,000</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a:effectLst/>
                          <a:latin typeface="Arial" panose="020B0604020202020204" pitchFamily="34" charset="0"/>
                          <a:cs typeface="Arial" panose="020B0604020202020204" pitchFamily="34" charset="0"/>
                        </a:rPr>
                        <a:t>449,019,000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1705827576"/>
              </p:ext>
            </p:extLst>
          </p:nvPr>
        </p:nvGraphicFramePr>
        <p:xfrm>
          <a:off x="683567" y="3200400"/>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I.N.C.R.</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11.600.000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11,600,000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2177221599"/>
              </p:ext>
            </p:extLst>
          </p:nvPr>
        </p:nvGraphicFramePr>
        <p:xfrm>
          <a:off x="683568" y="3416424"/>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TOTAL INGRESOS NETOS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437.419.000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a:effectLst/>
                          <a:latin typeface="Arial" panose="020B0604020202020204" pitchFamily="34" charset="0"/>
                          <a:cs typeface="Arial" panose="020B0604020202020204" pitchFamily="34" charset="0"/>
                        </a:rPr>
                        <a:t>437,419,000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1723013759"/>
              </p:ext>
            </p:extLst>
          </p:nvPr>
        </p:nvGraphicFramePr>
        <p:xfrm>
          <a:off x="683567" y="3632448"/>
          <a:ext cx="7992888" cy="228600"/>
        </p:xfrm>
        <a:graphic>
          <a:graphicData uri="http://schemas.openxmlformats.org/drawingml/2006/table">
            <a:tbl>
              <a:tblPr>
                <a:tableStyleId>{5C22544A-7EE6-4342-B048-85BDC9FD1C3A}</a:tableStyleId>
              </a:tblPr>
              <a:tblGrid>
                <a:gridCol w="5318632"/>
                <a:gridCol w="1359537"/>
                <a:gridCol w="1314719"/>
              </a:tblGrid>
              <a:tr h="209550">
                <a:tc>
                  <a:txBody>
                    <a:bodyPr/>
                    <a:lstStyle/>
                    <a:p>
                      <a:pPr algn="l" fontAlgn="b"/>
                      <a:r>
                        <a:rPr lang="es-MX" sz="1500" b="0" u="none" strike="noStrike" dirty="0">
                          <a:effectLst/>
                          <a:latin typeface="Arial" panose="020B0604020202020204" pitchFamily="34" charset="0"/>
                          <a:cs typeface="Arial" panose="020B0604020202020204" pitchFamily="34" charset="0"/>
                        </a:rPr>
                        <a:t>TOTAL COSTOS Y DEDUCCIONES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0" u="none" strike="noStrike" dirty="0" smtClean="0">
                          <a:effectLst/>
                          <a:latin typeface="Arial" panose="020B0604020202020204" pitchFamily="34" charset="0"/>
                          <a:cs typeface="Arial" panose="020B0604020202020204" pitchFamily="34" charset="0"/>
                          <a:hlinkClick r:id="rId5" action="ppaction://hlinksldjump"/>
                        </a:rPr>
                        <a:t>143,160,000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0" u="none" strike="noStrike" dirty="0" smtClean="0">
                          <a:effectLst/>
                          <a:latin typeface="Arial" panose="020B0604020202020204" pitchFamily="34" charset="0"/>
                          <a:cs typeface="Arial" panose="020B0604020202020204" pitchFamily="34" charset="0"/>
                        </a:rPr>
                        <a:t>12,074,000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3518634362"/>
              </p:ext>
            </p:extLst>
          </p:nvPr>
        </p:nvGraphicFramePr>
        <p:xfrm>
          <a:off x="683568" y="3848472"/>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 ORDINARIA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294.259.000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425,345,000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2520150125"/>
              </p:ext>
            </p:extLst>
          </p:nvPr>
        </p:nvGraphicFramePr>
        <p:xfrm>
          <a:off x="683567" y="4064496"/>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COMPENSACIÓN POR EXCESO DE RENTA PRESUNTIVA</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hlinkClick r:id="rId6" action="ppaction://hlinksldjump"/>
                        </a:rPr>
                        <a:t>3,482,000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1403670452"/>
              </p:ext>
            </p:extLst>
          </p:nvPr>
        </p:nvGraphicFramePr>
        <p:xfrm>
          <a:off x="683566" y="4280520"/>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290.777.000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425,345,000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1138156301"/>
              </p:ext>
            </p:extLst>
          </p:nvPr>
        </p:nvGraphicFramePr>
        <p:xfrm>
          <a:off x="683566" y="4496544"/>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RENTA PRESUNTIVA</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25,800,000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2358426398"/>
              </p:ext>
            </p:extLst>
          </p:nvPr>
        </p:nvGraphicFramePr>
        <p:xfrm>
          <a:off x="683568" y="4712568"/>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u="none" strike="noStrike" dirty="0">
                          <a:effectLst/>
                          <a:latin typeface="Arial" panose="020B0604020202020204" pitchFamily="34" charset="0"/>
                          <a:cs typeface="Arial" panose="020B0604020202020204" pitchFamily="34" charset="0"/>
                        </a:rPr>
                        <a:t>RENTAS EXENTAS (LABORALES)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hlinkClick r:id="rId7" action="ppaction://hlinksldjump"/>
                        </a:rPr>
                        <a:t>131.145,000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623674533"/>
              </p:ext>
            </p:extLst>
          </p:nvPr>
        </p:nvGraphicFramePr>
        <p:xfrm>
          <a:off x="683567" y="4928592"/>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 </a:t>
                      </a:r>
                      <a:r>
                        <a:rPr lang="es-MX" sz="1500" b="1" u="none" strike="noStrike" dirty="0" smtClean="0">
                          <a:effectLst/>
                          <a:latin typeface="Arial" panose="020B0604020202020204" pitchFamily="34" charset="0"/>
                          <a:cs typeface="Arial" panose="020B0604020202020204" pitchFamily="34" charset="0"/>
                        </a:rPr>
                        <a:t>GRAVABLE y R.G.A.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159.632.000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425,345,000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3469585836"/>
              </p:ext>
            </p:extLst>
          </p:nvPr>
        </p:nvGraphicFramePr>
        <p:xfrm>
          <a:off x="683568" y="5163666"/>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R.L.G. y R.G.A. EXPRESADA EN UVT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5.947</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8" action="ppaction://hlinksldjump"/>
                        </a:rPr>
                        <a:t>15,847</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22" name="21 Tabla"/>
          <p:cNvGraphicFramePr>
            <a:graphicFrameLocks noGrp="1"/>
          </p:cNvGraphicFramePr>
          <p:nvPr>
            <p:extLst>
              <p:ext uri="{D42A27DB-BD31-4B8C-83A1-F6EECF244321}">
                <p14:modId xmlns:p14="http://schemas.microsoft.com/office/powerpoint/2010/main" val="3658200303"/>
              </p:ext>
            </p:extLst>
          </p:nvPr>
        </p:nvGraphicFramePr>
        <p:xfrm>
          <a:off x="683567" y="5360640"/>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IMPUESTO S.O. (TABLA ART. 241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9" action="ppaction://hlinksldjump"/>
                        </a:rPr>
                        <a:t>37.513.000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b="1"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23" name="22 Tabla"/>
          <p:cNvGraphicFramePr>
            <a:graphicFrameLocks noGrp="1"/>
          </p:cNvGraphicFramePr>
          <p:nvPr>
            <p:extLst>
              <p:ext uri="{D42A27DB-BD31-4B8C-83A1-F6EECF244321}">
                <p14:modId xmlns:p14="http://schemas.microsoft.com/office/powerpoint/2010/main" val="2586899359"/>
              </p:ext>
            </p:extLst>
          </p:nvPr>
        </p:nvGraphicFramePr>
        <p:xfrm>
          <a:off x="683567" y="5589240"/>
          <a:ext cx="7992888" cy="228600"/>
        </p:xfrm>
        <a:graphic>
          <a:graphicData uri="http://schemas.openxmlformats.org/drawingml/2006/table">
            <a:tbl>
              <a:tblPr>
                <a:tableStyleId>{5C22544A-7EE6-4342-B048-85BDC9FD1C3A}</a:tableStyleId>
              </a:tblPr>
              <a:tblGrid>
                <a:gridCol w="5318632"/>
                <a:gridCol w="1359538"/>
                <a:gridCol w="1314718"/>
              </a:tblGrid>
              <a:tr h="209550">
                <a:tc>
                  <a:txBody>
                    <a:bodyPr/>
                    <a:lstStyle/>
                    <a:p>
                      <a:pPr algn="l" fontAlgn="b"/>
                      <a:r>
                        <a:rPr lang="es-MX" sz="1500" b="1" u="none" strike="noStrike" dirty="0">
                          <a:effectLst/>
                          <a:latin typeface="Arial" panose="020B0604020202020204" pitchFamily="34" charset="0"/>
                          <a:cs typeface="Arial" panose="020B0604020202020204" pitchFamily="34" charset="0"/>
                        </a:rPr>
                        <a:t>IMPUESTO IMAN (TABLA ART. 333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b="1"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10" action="ppaction://hlinksldjump"/>
                        </a:rPr>
                        <a:t>71.307.000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205665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ppt_x"/>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500" fill="hold"/>
                                        <p:tgtEl>
                                          <p:spTgt spid="23"/>
                                        </p:tgtEl>
                                        <p:attrNameLst>
                                          <p:attrName>ppt_x</p:attrName>
                                        </p:attrNameLst>
                                      </p:cBhvr>
                                      <p:tavLst>
                                        <p:tav tm="0">
                                          <p:val>
                                            <p:strVal val="#ppt_x"/>
                                          </p:val>
                                        </p:tav>
                                        <p:tav tm="100000">
                                          <p:val>
                                            <p:strVal val="#ppt_x"/>
                                          </p:val>
                                        </p:tav>
                                      </p:tavLst>
                                    </p:anim>
                                    <p:anim calcmode="lin" valueType="num">
                                      <p:cBhvr additive="base">
                                        <p:cTn id="10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972192634"/>
              </p:ext>
            </p:extLst>
          </p:nvPr>
        </p:nvGraphicFramePr>
        <p:xfrm>
          <a:off x="755576" y="1268760"/>
          <a:ext cx="7632848" cy="426720"/>
        </p:xfrm>
        <a:graphic>
          <a:graphicData uri="http://schemas.openxmlformats.org/drawingml/2006/table">
            <a:tbl>
              <a:tblPr>
                <a:tableStyleId>{5C22544A-7EE6-4342-B048-85BDC9FD1C3A}</a:tableStyleId>
              </a:tblPr>
              <a:tblGrid>
                <a:gridCol w="5079054"/>
                <a:gridCol w="1298298"/>
                <a:gridCol w="1255496"/>
              </a:tblGrid>
              <a:tr h="400050">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CONCEPTO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IMAN</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311577640"/>
              </p:ext>
            </p:extLst>
          </p:nvPr>
        </p:nvGraphicFramePr>
        <p:xfrm>
          <a:off x="750344" y="1754912"/>
          <a:ext cx="7632848" cy="228600"/>
        </p:xfrm>
        <a:graphic>
          <a:graphicData uri="http://schemas.openxmlformats.org/drawingml/2006/table">
            <a:tbl>
              <a:tblPr>
                <a:tableStyleId>{5C22544A-7EE6-4342-B048-85BDC9FD1C3A}</a:tableStyleId>
              </a:tblPr>
              <a:tblGrid>
                <a:gridCol w="5079054"/>
                <a:gridCol w="1298298"/>
                <a:gridCol w="1255496"/>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INGRESOS POR SALARIO</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132,400,000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132,400,000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593278015"/>
              </p:ext>
            </p:extLst>
          </p:nvPr>
        </p:nvGraphicFramePr>
        <p:xfrm>
          <a:off x="750331" y="2186960"/>
          <a:ext cx="7632849" cy="228600"/>
        </p:xfrm>
        <a:graphic>
          <a:graphicData uri="http://schemas.openxmlformats.org/drawingml/2006/table">
            <a:tbl>
              <a:tblPr>
                <a:tableStyleId>{5C22544A-7EE6-4342-B048-85BDC9FD1C3A}</a:tableStyleId>
              </a:tblPr>
              <a:tblGrid>
                <a:gridCol w="5079054"/>
                <a:gridCol w="1298298"/>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DIVIDENDOS NO GRAVADOS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9,800,000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9,800,000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2541907867"/>
              </p:ext>
            </p:extLst>
          </p:nvPr>
        </p:nvGraphicFramePr>
        <p:xfrm>
          <a:off x="750330" y="2402984"/>
          <a:ext cx="7632849" cy="228600"/>
        </p:xfrm>
        <a:graphic>
          <a:graphicData uri="http://schemas.openxmlformats.org/drawingml/2006/table">
            <a:tbl>
              <a:tblPr>
                <a:tableStyleId>{5C22544A-7EE6-4342-B048-85BDC9FD1C3A}</a:tableStyleId>
              </a:tblPr>
              <a:tblGrid>
                <a:gridCol w="5079054"/>
                <a:gridCol w="1298298"/>
                <a:gridCol w="1255497"/>
              </a:tblGrid>
              <a:tr h="190500">
                <a:tc>
                  <a:txBody>
                    <a:bodyPr/>
                    <a:lstStyle/>
                    <a:p>
                      <a:pPr algn="l" fontAlgn="b"/>
                      <a:r>
                        <a:rPr lang="es-MX" sz="1500" u="none" strike="noStrike">
                          <a:effectLst/>
                          <a:latin typeface="Arial" panose="020B0604020202020204" pitchFamily="34" charset="0"/>
                          <a:cs typeface="Arial" panose="020B0604020202020204" pitchFamily="34" charset="0"/>
                        </a:rPr>
                        <a:t>INTERESES Y RENDIMIENTOS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2,800,000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2286120367"/>
              </p:ext>
            </p:extLst>
          </p:nvPr>
        </p:nvGraphicFramePr>
        <p:xfrm>
          <a:off x="750332" y="2606432"/>
          <a:ext cx="7632847" cy="457200"/>
        </p:xfrm>
        <a:graphic>
          <a:graphicData uri="http://schemas.openxmlformats.org/drawingml/2006/table">
            <a:tbl>
              <a:tblPr>
                <a:tableStyleId>{5C22544A-7EE6-4342-B048-85BDC9FD1C3A}</a:tableStyleId>
              </a:tblPr>
              <a:tblGrid>
                <a:gridCol w="5079054"/>
                <a:gridCol w="1298297"/>
                <a:gridCol w="1255496"/>
              </a:tblGrid>
              <a:tr h="276225">
                <a:tc>
                  <a:txBody>
                    <a:bodyPr/>
                    <a:lstStyle/>
                    <a:p>
                      <a:pPr algn="l" fontAlgn="b"/>
                      <a:r>
                        <a:rPr lang="es-MX" sz="1500" b="1" u="none" strike="noStrike" dirty="0">
                          <a:effectLst/>
                          <a:latin typeface="Arial" panose="020B0604020202020204" pitchFamily="34" charset="0"/>
                          <a:cs typeface="Arial" panose="020B0604020202020204" pitchFamily="34" charset="0"/>
                        </a:rPr>
                        <a:t>TOTAL INGRESOS RECIBIDOS POR CONCEPTO DE RENTA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a:effectLst/>
                          <a:latin typeface="Arial" panose="020B0604020202020204" pitchFamily="34" charset="0"/>
                          <a:cs typeface="Arial" panose="020B0604020202020204" pitchFamily="34" charset="0"/>
                        </a:rPr>
                        <a:t>157,800,000</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a:effectLst/>
                          <a:latin typeface="Arial" panose="020B0604020202020204" pitchFamily="34" charset="0"/>
                          <a:cs typeface="Arial" panose="020B0604020202020204" pitchFamily="34" charset="0"/>
                        </a:rPr>
                        <a:t>157,800,000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3616914022"/>
              </p:ext>
            </p:extLst>
          </p:nvPr>
        </p:nvGraphicFramePr>
        <p:xfrm>
          <a:off x="750344" y="3051056"/>
          <a:ext cx="7632848" cy="228600"/>
        </p:xfrm>
        <a:graphic>
          <a:graphicData uri="http://schemas.openxmlformats.org/drawingml/2006/table">
            <a:tbl>
              <a:tblPr>
                <a:tableStyleId>{5C22544A-7EE6-4342-B048-85BDC9FD1C3A}</a:tableStyleId>
              </a:tblPr>
              <a:tblGrid>
                <a:gridCol w="5079054"/>
                <a:gridCol w="1298297"/>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I.N.C.R.</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0" i="0" u="none" strike="noStrike" dirty="0" smtClean="0">
                          <a:solidFill>
                            <a:srgbClr val="000000"/>
                          </a:solidFill>
                          <a:effectLst/>
                          <a:latin typeface="Arial" panose="020B0604020202020204" pitchFamily="34" charset="0"/>
                          <a:cs typeface="Arial" panose="020B0604020202020204" pitchFamily="34" charset="0"/>
                        </a:rPr>
                        <a:t>9.800.000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9,800,000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1559005587"/>
              </p:ext>
            </p:extLst>
          </p:nvPr>
        </p:nvGraphicFramePr>
        <p:xfrm>
          <a:off x="750332" y="3267080"/>
          <a:ext cx="7632847" cy="228600"/>
        </p:xfrm>
        <a:graphic>
          <a:graphicData uri="http://schemas.openxmlformats.org/drawingml/2006/table">
            <a:tbl>
              <a:tblPr>
                <a:tableStyleId>{5C22544A-7EE6-4342-B048-85BDC9FD1C3A}</a:tableStyleId>
              </a:tblPr>
              <a:tblGrid>
                <a:gridCol w="5079054"/>
                <a:gridCol w="1298297"/>
                <a:gridCol w="1255496"/>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TOTAL INGRESOS NETOS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148,000,000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a:effectLst/>
                          <a:latin typeface="Arial" panose="020B0604020202020204" pitchFamily="34" charset="0"/>
                          <a:cs typeface="Arial" panose="020B0604020202020204" pitchFamily="34" charset="0"/>
                        </a:rPr>
                        <a:t>148,000,000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2866023140"/>
              </p:ext>
            </p:extLst>
          </p:nvPr>
        </p:nvGraphicFramePr>
        <p:xfrm>
          <a:off x="750344" y="3483104"/>
          <a:ext cx="7632848" cy="228600"/>
        </p:xfrm>
        <a:graphic>
          <a:graphicData uri="http://schemas.openxmlformats.org/drawingml/2006/table">
            <a:tbl>
              <a:tblPr>
                <a:tableStyleId>{5C22544A-7EE6-4342-B048-85BDC9FD1C3A}</a:tableStyleId>
              </a:tblPr>
              <a:tblGrid>
                <a:gridCol w="5079054"/>
                <a:gridCol w="1298297"/>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TOTAL COSTOS Y DEDUCCIONES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hlinkClick r:id="rId5" action="ppaction://hlinksldjump"/>
                        </a:rPr>
                        <a:t>33,813,000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6.824,000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3895901312"/>
              </p:ext>
            </p:extLst>
          </p:nvPr>
        </p:nvGraphicFramePr>
        <p:xfrm>
          <a:off x="750344" y="3699128"/>
          <a:ext cx="7632848" cy="228600"/>
        </p:xfrm>
        <a:graphic>
          <a:graphicData uri="http://schemas.openxmlformats.org/drawingml/2006/table">
            <a:tbl>
              <a:tblPr>
                <a:tableStyleId>{5C22544A-7EE6-4342-B048-85BDC9FD1C3A}</a:tableStyleId>
              </a:tblPr>
              <a:tblGrid>
                <a:gridCol w="5079054"/>
                <a:gridCol w="1298297"/>
                <a:gridCol w="1255497"/>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 ORDINARIA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114,187,000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141,176,000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2862792990"/>
              </p:ext>
            </p:extLst>
          </p:nvPr>
        </p:nvGraphicFramePr>
        <p:xfrm>
          <a:off x="750344" y="3902576"/>
          <a:ext cx="7632848" cy="457200"/>
        </p:xfrm>
        <a:graphic>
          <a:graphicData uri="http://schemas.openxmlformats.org/drawingml/2006/table">
            <a:tbl>
              <a:tblPr>
                <a:tableStyleId>{5C22544A-7EE6-4342-B048-85BDC9FD1C3A}</a:tableStyleId>
              </a:tblPr>
              <a:tblGrid>
                <a:gridCol w="5079054"/>
                <a:gridCol w="1298297"/>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COMPENSACIÓN POR EXCESO DE RENTA PRESUNTIVA</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hlinkClick r:id="rId6" action="ppaction://hlinksldjump"/>
                        </a:rPr>
                        <a:t>4,096,400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2272990679"/>
              </p:ext>
            </p:extLst>
          </p:nvPr>
        </p:nvGraphicFramePr>
        <p:xfrm>
          <a:off x="750344" y="4347200"/>
          <a:ext cx="7632848" cy="228600"/>
        </p:xfrm>
        <a:graphic>
          <a:graphicData uri="http://schemas.openxmlformats.org/drawingml/2006/table">
            <a:tbl>
              <a:tblPr>
                <a:tableStyleId>{5C22544A-7EE6-4342-B048-85BDC9FD1C3A}</a:tableStyleId>
              </a:tblPr>
              <a:tblGrid>
                <a:gridCol w="5079054"/>
                <a:gridCol w="1298298"/>
                <a:gridCol w="1255496"/>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110,091,000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141,176,000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195221551"/>
              </p:ext>
            </p:extLst>
          </p:nvPr>
        </p:nvGraphicFramePr>
        <p:xfrm>
          <a:off x="755576" y="4563224"/>
          <a:ext cx="7632848" cy="228600"/>
        </p:xfrm>
        <a:graphic>
          <a:graphicData uri="http://schemas.openxmlformats.org/drawingml/2006/table">
            <a:tbl>
              <a:tblPr>
                <a:tableStyleId>{5C22544A-7EE6-4342-B048-85BDC9FD1C3A}</a:tableStyleId>
              </a:tblPr>
              <a:tblGrid>
                <a:gridCol w="5079054"/>
                <a:gridCol w="1298297"/>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RENTA PRESUNTIVA</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11,900,000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4237268587"/>
              </p:ext>
            </p:extLst>
          </p:nvPr>
        </p:nvGraphicFramePr>
        <p:xfrm>
          <a:off x="750344" y="4779248"/>
          <a:ext cx="7632848" cy="228600"/>
        </p:xfrm>
        <a:graphic>
          <a:graphicData uri="http://schemas.openxmlformats.org/drawingml/2006/table">
            <a:tbl>
              <a:tblPr>
                <a:tableStyleId>{5C22544A-7EE6-4342-B048-85BDC9FD1C3A}</a:tableStyleId>
              </a:tblPr>
              <a:tblGrid>
                <a:gridCol w="5079054"/>
                <a:gridCol w="1298298"/>
                <a:gridCol w="1255496"/>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RENTAS EXENTAS (LABORALES)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hlinkClick r:id="rId7" action="ppaction://hlinksldjump"/>
                        </a:rPr>
                        <a:t>54,902,000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1203414348"/>
              </p:ext>
            </p:extLst>
          </p:nvPr>
        </p:nvGraphicFramePr>
        <p:xfrm>
          <a:off x="750344" y="4995272"/>
          <a:ext cx="7632848" cy="228600"/>
        </p:xfrm>
        <a:graphic>
          <a:graphicData uri="http://schemas.openxmlformats.org/drawingml/2006/table">
            <a:tbl>
              <a:tblPr>
                <a:tableStyleId>{5C22544A-7EE6-4342-B048-85BDC9FD1C3A}</a:tableStyleId>
              </a:tblPr>
              <a:tblGrid>
                <a:gridCol w="5079054"/>
                <a:gridCol w="1298297"/>
                <a:gridCol w="1255497"/>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RENTA LÍQUIDA GRAVABLE</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55.189.000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141,176,000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978416886"/>
              </p:ext>
            </p:extLst>
          </p:nvPr>
        </p:nvGraphicFramePr>
        <p:xfrm>
          <a:off x="750330" y="5211296"/>
          <a:ext cx="7632849" cy="228600"/>
        </p:xfrm>
        <a:graphic>
          <a:graphicData uri="http://schemas.openxmlformats.org/drawingml/2006/table">
            <a:tbl>
              <a:tblPr>
                <a:tableStyleId>{5C22544A-7EE6-4342-B048-85BDC9FD1C3A}</a:tableStyleId>
              </a:tblPr>
              <a:tblGrid>
                <a:gridCol w="5079054"/>
                <a:gridCol w="1298298"/>
                <a:gridCol w="1255497"/>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R.L.G. y R.G.A. EXPRESADA EN UVT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8" action="ppaction://hlinksldjump"/>
                        </a:rPr>
                        <a:t>2,056</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9" action="ppaction://hlinksldjump"/>
                        </a:rPr>
                        <a:t>5,260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1731942961"/>
              </p:ext>
            </p:extLst>
          </p:nvPr>
        </p:nvGraphicFramePr>
        <p:xfrm>
          <a:off x="750344" y="5427320"/>
          <a:ext cx="7632848" cy="228600"/>
        </p:xfrm>
        <a:graphic>
          <a:graphicData uri="http://schemas.openxmlformats.org/drawingml/2006/table">
            <a:tbl>
              <a:tblPr>
                <a:tableStyleId>{5C22544A-7EE6-4342-B048-85BDC9FD1C3A}</a:tableStyleId>
              </a:tblPr>
              <a:tblGrid>
                <a:gridCol w="5079054"/>
                <a:gridCol w="1298297"/>
                <a:gridCol w="1255497"/>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IMPUESTO S.O. (TABLA ART. 241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5,790.000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500" b="1"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3913570321"/>
              </p:ext>
            </p:extLst>
          </p:nvPr>
        </p:nvGraphicFramePr>
        <p:xfrm>
          <a:off x="750344" y="5655920"/>
          <a:ext cx="7632848" cy="228600"/>
        </p:xfrm>
        <a:graphic>
          <a:graphicData uri="http://schemas.openxmlformats.org/drawingml/2006/table">
            <a:tbl>
              <a:tblPr>
                <a:tableStyleId>{5C22544A-7EE6-4342-B048-85BDC9FD1C3A}</a:tableStyleId>
              </a:tblPr>
              <a:tblGrid>
                <a:gridCol w="5079054"/>
                <a:gridCol w="1298297"/>
                <a:gridCol w="1255497"/>
              </a:tblGrid>
              <a:tr h="200025">
                <a:tc>
                  <a:txBody>
                    <a:bodyPr/>
                    <a:lstStyle/>
                    <a:p>
                      <a:pPr algn="l" fontAlgn="b"/>
                      <a:r>
                        <a:rPr lang="es-MX" sz="1500" b="1" u="none" strike="noStrike" dirty="0">
                          <a:effectLst/>
                          <a:latin typeface="Arial" panose="020B0604020202020204" pitchFamily="34" charset="0"/>
                          <a:cs typeface="Arial" panose="020B0604020202020204" pitchFamily="34" charset="0"/>
                        </a:rPr>
                        <a:t>IMPUESTO IMAN (TABLA ART. 333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500" b="1"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7,677,000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2" name="21 Tabla"/>
          <p:cNvGraphicFramePr>
            <a:graphicFrameLocks noGrp="1"/>
          </p:cNvGraphicFramePr>
          <p:nvPr>
            <p:extLst>
              <p:ext uri="{D42A27DB-BD31-4B8C-83A1-F6EECF244321}">
                <p14:modId xmlns:p14="http://schemas.microsoft.com/office/powerpoint/2010/main" val="2750622715"/>
              </p:ext>
            </p:extLst>
          </p:nvPr>
        </p:nvGraphicFramePr>
        <p:xfrm>
          <a:off x="755576" y="1970936"/>
          <a:ext cx="7632848" cy="228600"/>
        </p:xfrm>
        <a:graphic>
          <a:graphicData uri="http://schemas.openxmlformats.org/drawingml/2006/table">
            <a:tbl>
              <a:tblPr>
                <a:tableStyleId>{5C22544A-7EE6-4342-B048-85BDC9FD1C3A}</a:tableStyleId>
              </a:tblPr>
              <a:tblGrid>
                <a:gridCol w="5079054"/>
                <a:gridCol w="1298297"/>
                <a:gridCol w="1255497"/>
              </a:tblGrid>
              <a:tr h="190500">
                <a:tc>
                  <a:txBody>
                    <a:bodyPr/>
                    <a:lstStyle/>
                    <a:p>
                      <a:pPr algn="l" fontAlgn="b"/>
                      <a:r>
                        <a:rPr lang="es-MX" sz="1500" u="none" strike="noStrike" dirty="0">
                          <a:effectLst/>
                          <a:latin typeface="Arial" panose="020B0604020202020204" pitchFamily="34" charset="0"/>
                          <a:cs typeface="Arial" panose="020B0604020202020204" pitchFamily="34" charset="0"/>
                        </a:rPr>
                        <a:t>INGRESOS POR HONORARIOS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12,800,000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12,800,000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36734820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4102518181"/>
              </p:ext>
            </p:extLst>
          </p:nvPr>
        </p:nvGraphicFramePr>
        <p:xfrm>
          <a:off x="971600" y="1196752"/>
          <a:ext cx="7632848" cy="4922520"/>
        </p:xfrm>
        <a:graphic>
          <a:graphicData uri="http://schemas.openxmlformats.org/drawingml/2006/table">
            <a:tbl>
              <a:tblPr>
                <a:tableStyleId>{5C22544A-7EE6-4342-B048-85BDC9FD1C3A}</a:tableStyleId>
              </a:tblPr>
              <a:tblGrid>
                <a:gridCol w="5079055"/>
                <a:gridCol w="1298297"/>
                <a:gridCol w="1255496"/>
              </a:tblGrid>
              <a:tr h="190500">
                <a:tc>
                  <a:txBody>
                    <a:bodyPr/>
                    <a:lstStyle/>
                    <a:p>
                      <a:pPr algn="l" fontAlgn="b"/>
                      <a:r>
                        <a:rPr lang="es-MX" sz="1700" u="none" strike="noStrike" dirty="0">
                          <a:effectLst/>
                          <a:latin typeface="Arial" panose="020B0604020202020204" pitchFamily="34" charset="0"/>
                          <a:cs typeface="Arial" panose="020B0604020202020204" pitchFamily="34" charset="0"/>
                        </a:rPr>
                        <a:t>INGRESOS POR SALARIO</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103,020,000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smtClean="0">
                          <a:effectLst/>
                          <a:latin typeface="Arial" panose="020B0604020202020204" pitchFamily="34" charset="0"/>
                          <a:cs typeface="Arial" panose="020B0604020202020204" pitchFamily="34" charset="0"/>
                        </a:rPr>
                        <a:t>103,020,000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dirty="0">
                          <a:effectLst/>
                          <a:latin typeface="Arial" panose="020B0604020202020204" pitchFamily="34" charset="0"/>
                          <a:cs typeface="Arial" panose="020B0604020202020204" pitchFamily="34" charset="0"/>
                        </a:rPr>
                        <a:t>INGRESOS POR HONORARIOS</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12,000,000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12,000,000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a:effectLst/>
                          <a:latin typeface="Arial" panose="020B0604020202020204" pitchFamily="34" charset="0"/>
                          <a:cs typeface="Arial" panose="020B0604020202020204" pitchFamily="34" charset="0"/>
                        </a:rPr>
                        <a:t>DIVIDENDOS NO GRAVADOS</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9,800,000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9,800,000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28600">
                <a:tc>
                  <a:txBody>
                    <a:bodyPr/>
                    <a:lstStyle/>
                    <a:p>
                      <a:pPr algn="l" fontAlgn="b"/>
                      <a:r>
                        <a:rPr lang="es-MX" sz="1700" b="1" u="none" strike="noStrike" dirty="0">
                          <a:effectLst/>
                          <a:latin typeface="Arial" panose="020B0604020202020204" pitchFamily="34" charset="0"/>
                          <a:cs typeface="Arial" panose="020B0604020202020204" pitchFamily="34" charset="0"/>
                        </a:rPr>
                        <a:t>TOTAL INGRESOS RECIBIDOS POR CONCEPTO DE RENTA</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a:effectLst/>
                          <a:latin typeface="Arial" panose="020B0604020202020204" pitchFamily="34" charset="0"/>
                          <a:cs typeface="Arial" panose="020B0604020202020204" pitchFamily="34" charset="0"/>
                        </a:rPr>
                        <a:t>124,820,000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124,820,000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a:effectLst/>
                          <a:latin typeface="Arial" panose="020B0604020202020204" pitchFamily="34" charset="0"/>
                          <a:cs typeface="Arial" panose="020B0604020202020204" pitchFamily="34" charset="0"/>
                        </a:rPr>
                        <a:t>I.N.C.R.</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a:effectLst/>
                          <a:latin typeface="Arial" panose="020B0604020202020204" pitchFamily="34" charset="0"/>
                          <a:cs typeface="Arial" panose="020B0604020202020204" pitchFamily="34" charset="0"/>
                        </a:rPr>
                        <a:t>9,800,000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a:effectLst/>
                          <a:latin typeface="Arial" panose="020B0604020202020204" pitchFamily="34" charset="0"/>
                          <a:cs typeface="Arial" panose="020B0604020202020204" pitchFamily="34" charset="0"/>
                        </a:rPr>
                        <a:t>9,800,000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dirty="0">
                          <a:effectLst/>
                          <a:latin typeface="Arial" panose="020B0604020202020204" pitchFamily="34" charset="0"/>
                          <a:cs typeface="Arial" panose="020B0604020202020204" pitchFamily="34" charset="0"/>
                        </a:rPr>
                        <a:t>TOTAL INGRESOS NETOS</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a:effectLst/>
                          <a:latin typeface="Arial" panose="020B0604020202020204" pitchFamily="34" charset="0"/>
                          <a:cs typeface="Arial" panose="020B0604020202020204" pitchFamily="34" charset="0"/>
                        </a:rPr>
                        <a:t>115,020,000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115,020,000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dirty="0">
                          <a:effectLst/>
                          <a:latin typeface="Arial" panose="020B0604020202020204" pitchFamily="34" charset="0"/>
                          <a:cs typeface="Arial" panose="020B0604020202020204" pitchFamily="34" charset="0"/>
                        </a:rPr>
                        <a:t>TOTAL COSTOS Y DEDUCCIONES</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smtClean="0">
                          <a:effectLst/>
                          <a:latin typeface="Arial" panose="020B0604020202020204" pitchFamily="34" charset="0"/>
                          <a:cs typeface="Arial" panose="020B0604020202020204" pitchFamily="34" charset="0"/>
                        </a:rPr>
                        <a:t>30,165,000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smtClean="0">
                          <a:effectLst/>
                          <a:latin typeface="Arial" panose="020B0604020202020204" pitchFamily="34" charset="0"/>
                          <a:cs typeface="Arial" panose="020B0604020202020204" pitchFamily="34" charset="0"/>
                        </a:rPr>
                        <a:t>5,080,000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a:effectLst/>
                          <a:latin typeface="Arial" panose="020B0604020202020204" pitchFamily="34" charset="0"/>
                          <a:cs typeface="Arial" panose="020B0604020202020204" pitchFamily="34" charset="0"/>
                        </a:rPr>
                        <a:t>RENTA LÍQUIDA ORDINARIA</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84,855,000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109,940,000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dirty="0">
                          <a:effectLst/>
                          <a:latin typeface="Arial" panose="020B0604020202020204" pitchFamily="34" charset="0"/>
                          <a:cs typeface="Arial" panose="020B0604020202020204" pitchFamily="34" charset="0"/>
                        </a:rPr>
                        <a:t>COMPENSACIÓN POR EXCESO DE RENTA PRESUNTIVA</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a:effectLst/>
                          <a:latin typeface="Arial" panose="020B0604020202020204" pitchFamily="34" charset="0"/>
                          <a:cs typeface="Arial" panose="020B0604020202020204" pitchFamily="34" charset="0"/>
                        </a:rPr>
                        <a:t>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a:effectLst/>
                          <a:latin typeface="Arial" panose="020B0604020202020204" pitchFamily="34" charset="0"/>
                          <a:cs typeface="Arial" panose="020B0604020202020204" pitchFamily="34" charset="0"/>
                        </a:rPr>
                        <a:t>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a:effectLst/>
                          <a:latin typeface="Arial" panose="020B0604020202020204" pitchFamily="34" charset="0"/>
                          <a:cs typeface="Arial" panose="020B0604020202020204" pitchFamily="34" charset="0"/>
                        </a:rPr>
                        <a:t>RENTA LÍQUIDA</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84,855,000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109,940,000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dirty="0">
                          <a:effectLst/>
                          <a:latin typeface="Arial" panose="020B0604020202020204" pitchFamily="34" charset="0"/>
                          <a:cs typeface="Arial" panose="020B0604020202020204" pitchFamily="34" charset="0"/>
                        </a:rPr>
                        <a:t>RENTA PRESUNTIVA</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a:effectLst/>
                          <a:latin typeface="Arial" panose="020B0604020202020204" pitchFamily="34" charset="0"/>
                          <a:cs typeface="Arial" panose="020B0604020202020204" pitchFamily="34" charset="0"/>
                        </a:rPr>
                        <a:t>8,900,000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smtClean="0">
                          <a:effectLst/>
                          <a:latin typeface="Arial" panose="020B0604020202020204" pitchFamily="34" charset="0"/>
                          <a:cs typeface="Arial" panose="020B0604020202020204" pitchFamily="34" charset="0"/>
                        </a:rPr>
                        <a:t>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r>
                        <a:rPr lang="es-MX" sz="1700" u="none" strike="noStrike" dirty="0">
                          <a:effectLst/>
                          <a:latin typeface="Arial" panose="020B0604020202020204" pitchFamily="34" charset="0"/>
                          <a:cs typeface="Arial" panose="020B0604020202020204" pitchFamily="34" charset="0"/>
                        </a:rPr>
                        <a:t>RENTAS EXENTAS (LABORALES)</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smtClean="0">
                          <a:effectLst/>
                          <a:latin typeface="Arial" panose="020B0604020202020204" pitchFamily="34" charset="0"/>
                          <a:cs typeface="Arial" panose="020B0604020202020204" pitchFamily="34" charset="0"/>
                        </a:rPr>
                        <a:t>39,233,000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u="none" strike="noStrike" dirty="0">
                          <a:effectLst/>
                          <a:latin typeface="Arial" panose="020B0604020202020204" pitchFamily="34" charset="0"/>
                          <a:cs typeface="Arial" panose="020B0604020202020204" pitchFamily="34" charset="0"/>
                        </a:rPr>
                        <a:t>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a:effectLst/>
                          <a:latin typeface="Arial" panose="020B0604020202020204" pitchFamily="34" charset="0"/>
                          <a:cs typeface="Arial" panose="020B0604020202020204" pitchFamily="34" charset="0"/>
                        </a:rPr>
                        <a:t>RENTA LÍQUIDA GRAVABLE</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45,622,000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109,940,000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dirty="0">
                          <a:effectLst/>
                          <a:latin typeface="Arial" panose="020B0604020202020204" pitchFamily="34" charset="0"/>
                          <a:cs typeface="Arial" panose="020B0604020202020204" pitchFamily="34" charset="0"/>
                        </a:rPr>
                        <a:t>R.L.G. y R.G.A. EXPRESADA EN UVT</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1,700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4,096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a:effectLst/>
                          <a:latin typeface="Arial" panose="020B0604020202020204" pitchFamily="34" charset="0"/>
                          <a:cs typeface="Arial" panose="020B0604020202020204" pitchFamily="34" charset="0"/>
                        </a:rPr>
                        <a:t>IMPUESTO S.O. (TABLA ART. 241 E.T.)</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rPr>
                        <a:t>3.109.000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700" b="1" u="none" strike="noStrike" dirty="0">
                          <a:effectLst/>
                          <a:latin typeface="Arial" panose="020B0604020202020204" pitchFamily="34" charset="0"/>
                          <a:cs typeface="Arial" panose="020B0604020202020204" pitchFamily="34" charset="0"/>
                        </a:rPr>
                        <a:t> </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a:effectLst/>
                          <a:latin typeface="Arial" panose="020B0604020202020204" pitchFamily="34" charset="0"/>
                          <a:cs typeface="Arial" panose="020B0604020202020204" pitchFamily="34" charset="0"/>
                        </a:rPr>
                        <a:t>IMPUESTO IMAN (TABLA ART. 333 E.T.)</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700" b="1" u="none" strike="noStrike" dirty="0">
                          <a:effectLst/>
                          <a:latin typeface="Arial" panose="020B0604020202020204" pitchFamily="34" charset="0"/>
                          <a:cs typeface="Arial" panose="020B0604020202020204" pitchFamily="34" charset="0"/>
                        </a:rPr>
                        <a:t> </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hlinkClick r:id="rId5" action="ppaction://hlinksldjump"/>
                        </a:rPr>
                        <a:t>4,095,000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700" b="1" u="none" strike="noStrike" dirty="0">
                          <a:effectLst/>
                          <a:latin typeface="Arial" panose="020B0604020202020204" pitchFamily="34" charset="0"/>
                          <a:cs typeface="Arial" panose="020B0604020202020204" pitchFamily="34" charset="0"/>
                        </a:rPr>
                        <a:t>IMPUESTO </a:t>
                      </a:r>
                      <a:r>
                        <a:rPr lang="es-MX" sz="1700" b="1" u="none" strike="noStrike" dirty="0" smtClean="0">
                          <a:effectLst/>
                          <a:latin typeface="Arial" panose="020B0604020202020204" pitchFamily="34" charset="0"/>
                          <a:cs typeface="Arial" panose="020B0604020202020204" pitchFamily="34" charset="0"/>
                        </a:rPr>
                        <a:t>IMAS </a:t>
                      </a:r>
                      <a:r>
                        <a:rPr lang="es-MX" sz="1700" b="1" u="none" strike="noStrike" dirty="0">
                          <a:effectLst/>
                          <a:latin typeface="Arial" panose="020B0604020202020204" pitchFamily="34" charset="0"/>
                          <a:cs typeface="Arial" panose="020B0604020202020204" pitchFamily="34" charset="0"/>
                        </a:rPr>
                        <a:t>(TABLA ART. 334 E.T.)</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700" b="1" u="none" strike="noStrike">
                          <a:effectLst/>
                          <a:latin typeface="Arial" panose="020B0604020202020204" pitchFamily="34" charset="0"/>
                          <a:cs typeface="Arial" panose="020B0604020202020204" pitchFamily="34" charset="0"/>
                        </a:rPr>
                        <a:t> </a:t>
                      </a:r>
                      <a:endParaRPr lang="es-MX" sz="17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700" b="1" u="none" strike="noStrike" dirty="0" smtClean="0">
                          <a:effectLst/>
                          <a:latin typeface="Arial" panose="020B0604020202020204" pitchFamily="34" charset="0"/>
                          <a:cs typeface="Arial" panose="020B0604020202020204" pitchFamily="34" charset="0"/>
                          <a:hlinkClick r:id="rId6" action="ppaction://hlinksldjump"/>
                        </a:rPr>
                        <a:t>7,235,000</a:t>
                      </a:r>
                      <a:endParaRPr lang="es-MX" sz="17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866060307"/>
              </p:ext>
            </p:extLst>
          </p:nvPr>
        </p:nvGraphicFramePr>
        <p:xfrm>
          <a:off x="971600" y="692696"/>
          <a:ext cx="7632848" cy="426720"/>
        </p:xfrm>
        <a:graphic>
          <a:graphicData uri="http://schemas.openxmlformats.org/drawingml/2006/table">
            <a:tbl>
              <a:tblPr>
                <a:tableStyleId>{5C22544A-7EE6-4342-B048-85BDC9FD1C3A}</a:tableStyleId>
              </a:tblPr>
              <a:tblGrid>
                <a:gridCol w="5079054"/>
                <a:gridCol w="1298298"/>
                <a:gridCol w="1255496"/>
              </a:tblGrid>
              <a:tr h="400050">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CONCEPTO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IMAN</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2915017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12" name="11 Rectángulo redondeado"/>
          <p:cNvSpPr/>
          <p:nvPr/>
        </p:nvSpPr>
        <p:spPr>
          <a:xfrm>
            <a:off x="1259632" y="764704"/>
            <a:ext cx="6768752" cy="5040560"/>
          </a:xfrm>
          <a:prstGeom prst="roundRect">
            <a:avLst/>
          </a:prstGeom>
          <a:solidFill>
            <a:schemeClr val="tx2">
              <a:lumMod val="60000"/>
              <a:lumOff val="4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s-MX" sz="4800" b="1" dirty="0" smtClean="0">
                <a:solidFill>
                  <a:schemeClr val="bg1"/>
                </a:solidFill>
              </a:rPr>
              <a:t>“TRABAJADORES POR CUENTA PROPIA”</a:t>
            </a:r>
            <a:endParaRPr lang="es-MX" sz="4800" b="1" dirty="0">
              <a:solidFill>
                <a:schemeClr val="bg1"/>
              </a:solidFill>
            </a:endParaRPr>
          </a:p>
        </p:txBody>
      </p:sp>
    </p:spTree>
    <p:extLst>
      <p:ext uri="{BB962C8B-B14F-4D97-AF65-F5344CB8AC3E}">
        <p14:creationId xmlns:p14="http://schemas.microsoft.com/office/powerpoint/2010/main" val="75652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Pentágono"/>
          <p:cNvSpPr/>
          <p:nvPr/>
        </p:nvSpPr>
        <p:spPr>
          <a:xfrm>
            <a:off x="971600" y="332656"/>
            <a:ext cx="5760640" cy="563357"/>
          </a:xfrm>
          <a:prstGeom prst="homePlate">
            <a:avLst/>
          </a:prstGeom>
          <a:solidFill>
            <a:schemeClr val="bg2">
              <a:lumMod val="60000"/>
              <a:lumOff val="40000"/>
            </a:schemeClr>
          </a:solidFill>
          <a:ln>
            <a:solidFill>
              <a:schemeClr val="tx1">
                <a:lumMod val="65000"/>
                <a:lumOff val="35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lang="es-MX" sz="2000" b="1" u="sng" dirty="0" smtClean="0">
                <a:solidFill>
                  <a:schemeClr val="tx1"/>
                </a:solidFill>
                <a:latin typeface="Arial Black" panose="020B0A04020102020204" pitchFamily="34" charset="0"/>
              </a:rPr>
              <a:t>TRABAJADOR POR CUENTA PROPIA</a:t>
            </a:r>
            <a:endParaRPr lang="es-MX" sz="2000" dirty="0"/>
          </a:p>
        </p:txBody>
      </p:sp>
      <p:sp>
        <p:nvSpPr>
          <p:cNvPr id="6" name="5 Pentágono"/>
          <p:cNvSpPr/>
          <p:nvPr/>
        </p:nvSpPr>
        <p:spPr>
          <a:xfrm>
            <a:off x="971600" y="836713"/>
            <a:ext cx="7848872" cy="5472608"/>
          </a:xfrm>
          <a:prstGeom prst="homePlate">
            <a:avLst>
              <a:gd name="adj" fmla="val 15423"/>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smtClean="0">
                <a:solidFill>
                  <a:schemeClr val="tx1"/>
                </a:solidFill>
                <a:latin typeface="Arial" panose="020B0604020202020204" pitchFamily="34" charset="0"/>
                <a:cs typeface="Arial" panose="020B0604020202020204" pitchFamily="34" charset="0"/>
              </a:rPr>
              <a:t>Para efectos del cálculo del impuesto IMAS, según lo dispuesto en los artículos 336 a 341 del E.T. una persona natural residente se considera T.C.P. si en el respectivo año grabable </a:t>
            </a:r>
            <a:r>
              <a:rPr lang="es-MX" sz="1600" b="1" u="sng" dirty="0" smtClean="0">
                <a:solidFill>
                  <a:schemeClr val="tx1"/>
                </a:solidFill>
                <a:latin typeface="Arial" panose="020B0604020202020204" pitchFamily="34" charset="0"/>
                <a:cs typeface="Arial" panose="020B0604020202020204" pitchFamily="34" charset="0"/>
              </a:rPr>
              <a:t>cumple la totalidad de las siguientes condiciones:</a:t>
            </a:r>
            <a:r>
              <a:rPr lang="es-MX" sz="1600" b="1" dirty="0">
                <a:solidFill>
                  <a:schemeClr val="tx1"/>
                </a:solidFill>
                <a:latin typeface="Arial" panose="020B0604020202020204" pitchFamily="34" charset="0"/>
                <a:cs typeface="Arial" panose="020B0604020202020204" pitchFamily="34" charset="0"/>
              </a:rPr>
              <a:t> </a:t>
            </a:r>
            <a:r>
              <a:rPr lang="es-MX" sz="1600" b="1" dirty="0" smtClean="0">
                <a:solidFill>
                  <a:schemeClr val="tx1"/>
                </a:solidFill>
                <a:latin typeface="Arial" panose="020B0604020202020204" pitchFamily="34" charset="0"/>
                <a:cs typeface="Arial" panose="020B0604020202020204" pitchFamily="34" charset="0"/>
              </a:rPr>
              <a:t>(art. 3 Decreto 3032 de 2013)</a:t>
            </a:r>
            <a:endParaRPr lang="es-MX" sz="1600" b="1"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endParaRPr lang="es-MX" sz="1600" b="1" dirty="0" smtClean="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q"/>
            </a:pPr>
            <a:endParaRPr lang="es-MX" sz="16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s-MX" sz="1600" b="1" dirty="0" smtClean="0">
                <a:solidFill>
                  <a:schemeClr val="tx1"/>
                </a:solidFill>
                <a:latin typeface="Arial" panose="020B0604020202020204" pitchFamily="34" charset="0"/>
                <a:cs typeface="Arial" panose="020B0604020202020204" pitchFamily="34" charset="0"/>
              </a:rPr>
              <a:t>Sus ingresos provienen en una proporción igual o superior a un 80%, de la realización </a:t>
            </a:r>
            <a:r>
              <a:rPr lang="es-MX" sz="1600" b="1" u="sng" dirty="0" smtClean="0">
                <a:solidFill>
                  <a:schemeClr val="tx1"/>
                </a:solidFill>
                <a:latin typeface="Arial" panose="020B0604020202020204" pitchFamily="34" charset="0"/>
                <a:cs typeface="Arial" panose="020B0604020202020204" pitchFamily="34" charset="0"/>
              </a:rPr>
              <a:t>de solo una </a:t>
            </a:r>
            <a:r>
              <a:rPr lang="es-MX" sz="1600" b="1" dirty="0" smtClean="0">
                <a:solidFill>
                  <a:schemeClr val="tx1"/>
                </a:solidFill>
                <a:latin typeface="Arial" panose="020B0604020202020204" pitchFamily="34" charset="0"/>
                <a:cs typeface="Arial" panose="020B0604020202020204" pitchFamily="34" charset="0"/>
              </a:rPr>
              <a:t> de las actividades económicas señaladas en el art. 340 E.T.</a:t>
            </a:r>
          </a:p>
          <a:p>
            <a:pPr marL="342900" indent="-342900">
              <a:buFont typeface="+mj-lt"/>
              <a:buAutoNum type="arabicPeriod"/>
            </a:pPr>
            <a:endParaRPr lang="es-MX" sz="1600" b="1"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s-MX" sz="1600" b="1" dirty="0" smtClean="0">
                <a:solidFill>
                  <a:schemeClr val="tx1"/>
                </a:solidFill>
                <a:latin typeface="Arial" panose="020B0604020202020204" pitchFamily="34" charset="0"/>
                <a:cs typeface="Arial" panose="020B0604020202020204" pitchFamily="34" charset="0"/>
              </a:rPr>
              <a:t>Presta el servicio por cuenta y riesgo.</a:t>
            </a:r>
          </a:p>
          <a:p>
            <a:pPr marL="342900" indent="-342900">
              <a:buFont typeface="+mj-lt"/>
              <a:buAutoNum type="arabicPeriod"/>
            </a:pPr>
            <a:endParaRPr lang="es-MX" sz="1600" b="1"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s-MX" sz="1600" b="1" dirty="0" smtClean="0">
                <a:solidFill>
                  <a:schemeClr val="tx1"/>
                </a:solidFill>
                <a:latin typeface="Arial" panose="020B0604020202020204" pitchFamily="34" charset="0"/>
                <a:cs typeface="Arial" panose="020B0604020202020204" pitchFamily="34" charset="0"/>
              </a:rPr>
              <a:t>Su R.G.A. es inferior a 27.000 UVT ($724.707.000)</a:t>
            </a:r>
          </a:p>
          <a:p>
            <a:pPr marL="342900" indent="-342900">
              <a:buFont typeface="+mj-lt"/>
              <a:buAutoNum type="arabicPeriod"/>
            </a:pPr>
            <a:endParaRPr lang="es-MX" sz="1600" b="1" dirty="0" smtClean="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s-MX" sz="1600" b="1" dirty="0" smtClean="0">
                <a:solidFill>
                  <a:schemeClr val="tx1"/>
                </a:solidFill>
                <a:latin typeface="Arial" panose="020B0604020202020204" pitchFamily="34" charset="0"/>
                <a:cs typeface="Arial" panose="020B0604020202020204" pitchFamily="34" charset="0"/>
              </a:rPr>
              <a:t>El patrimonio líquido declarado en el periodo gravable anterior es inferior 12.000 UVT ($322.092.000)</a:t>
            </a:r>
          </a:p>
          <a:p>
            <a:pPr marL="342900" indent="-342900">
              <a:buFont typeface="+mj-lt"/>
              <a:buAutoNum type="arabicPeriod"/>
            </a:pPr>
            <a:endParaRPr lang="es-MX" sz="16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s-MX" sz="1600" b="1" dirty="0" smtClean="0">
                <a:solidFill>
                  <a:schemeClr val="tx1"/>
                </a:solidFill>
                <a:latin typeface="Arial" panose="020B0604020202020204" pitchFamily="34" charset="0"/>
                <a:cs typeface="Arial" panose="020B0604020202020204" pitchFamily="34" charset="0"/>
              </a:rPr>
              <a:t>Sus </a:t>
            </a:r>
            <a:r>
              <a:rPr lang="es-MX" sz="1600" b="1" dirty="0">
                <a:solidFill>
                  <a:schemeClr val="tx1"/>
                </a:solidFill>
                <a:latin typeface="Arial" panose="020B0604020202020204" pitchFamily="34" charset="0"/>
                <a:cs typeface="Arial" panose="020B0604020202020204" pitchFamily="34" charset="0"/>
              </a:rPr>
              <a:t>ingresos brutos fueron </a:t>
            </a:r>
            <a:r>
              <a:rPr lang="es-MX" sz="1600" b="1" dirty="0" smtClean="0">
                <a:solidFill>
                  <a:schemeClr val="tx1"/>
                </a:solidFill>
                <a:latin typeface="Arial" panose="020B0604020202020204" pitchFamily="34" charset="0"/>
                <a:cs typeface="Arial" panose="020B0604020202020204" pitchFamily="34" charset="0"/>
              </a:rPr>
              <a:t>inferiores a </a:t>
            </a:r>
            <a:r>
              <a:rPr lang="es-MX" sz="1600" b="1" dirty="0">
                <a:solidFill>
                  <a:schemeClr val="tx1"/>
                </a:solidFill>
                <a:latin typeface="Arial" panose="020B0604020202020204" pitchFamily="34" charset="0"/>
                <a:cs typeface="Arial" panose="020B0604020202020204" pitchFamily="34" charset="0"/>
              </a:rPr>
              <a:t>27.000 UVT ($724.707.00</a:t>
            </a:r>
            <a:r>
              <a:rPr lang="es-MX" sz="1600" b="1" dirty="0" smtClean="0">
                <a:solidFill>
                  <a:schemeClr val="tx1"/>
                </a:solidFill>
                <a:latin typeface="Arial" panose="020B0604020202020204" pitchFamily="34" charset="0"/>
                <a:cs typeface="Arial" panose="020B0604020202020204" pitchFamily="34" charset="0"/>
              </a:rPr>
              <a:t>) art. 339 E.T.</a:t>
            </a:r>
            <a:endParaRPr lang="es-MX" sz="16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endParaRPr lang="es-MX" sz="1600" b="1"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Pentágono"/>
          <p:cNvSpPr/>
          <p:nvPr/>
        </p:nvSpPr>
        <p:spPr>
          <a:xfrm>
            <a:off x="467544" y="2204861"/>
            <a:ext cx="4968552" cy="1152128"/>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Para establecer el monto del 80% o más, los ingresos deben provenir de solo una actividad.</a:t>
            </a:r>
            <a:endParaRPr lang="es-MX" sz="2400" b="1" dirty="0">
              <a:solidFill>
                <a:schemeClr val="tx1"/>
              </a:solidFill>
            </a:endParaRPr>
          </a:p>
        </p:txBody>
      </p:sp>
      <p:sp>
        <p:nvSpPr>
          <p:cNvPr id="6" name="5 Redondear rectángulo de esquina sencilla"/>
          <p:cNvSpPr/>
          <p:nvPr/>
        </p:nvSpPr>
        <p:spPr>
          <a:xfrm>
            <a:off x="467544" y="1340765"/>
            <a:ext cx="2736304" cy="864096"/>
          </a:xfrm>
          <a:prstGeom prst="round1Rect">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latin typeface="Arial" panose="020B0604020202020204" pitchFamily="34" charset="0"/>
                <a:cs typeface="Arial" panose="020B0604020202020204" pitchFamily="34" charset="0"/>
              </a:rPr>
              <a:t>OTRAS DISPOSICIONES</a:t>
            </a:r>
            <a:endParaRPr lang="es-MX" sz="2400" b="1" dirty="0">
              <a:solidFill>
                <a:schemeClr val="tx1"/>
              </a:solidFill>
              <a:latin typeface="Arial" panose="020B0604020202020204" pitchFamily="34" charset="0"/>
              <a:cs typeface="Arial" panose="020B0604020202020204" pitchFamily="34" charset="0"/>
            </a:endParaRPr>
          </a:p>
        </p:txBody>
      </p:sp>
      <p:sp>
        <p:nvSpPr>
          <p:cNvPr id="7" name="6 Pentágono">
            <a:hlinkClick r:id="" action="ppaction://noaction"/>
          </p:cNvPr>
          <p:cNvSpPr/>
          <p:nvPr/>
        </p:nvSpPr>
        <p:spPr>
          <a:xfrm>
            <a:off x="467544" y="3356989"/>
            <a:ext cx="6912768" cy="1080120"/>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Para considerar la clasificación en esta categoría, no se tendrán en cuenta los ingresos por ganancias ocasionales ni los de la venta de activos fijos poseídos por menos de dos años</a:t>
            </a:r>
            <a:endParaRPr lang="es-MX" b="1" dirty="0">
              <a:solidFill>
                <a:schemeClr val="tx1"/>
              </a:solidFill>
              <a:latin typeface="Arial" panose="020B0604020202020204" pitchFamily="34" charset="0"/>
              <a:cs typeface="Arial" panose="020B0604020202020204" pitchFamily="34" charset="0"/>
            </a:endParaRPr>
          </a:p>
        </p:txBody>
      </p:sp>
      <p:sp>
        <p:nvSpPr>
          <p:cNvPr id="8" name="7 Pentágono">
            <a:hlinkClick r:id="" action="ppaction://noaction"/>
          </p:cNvPr>
          <p:cNvSpPr/>
          <p:nvPr/>
        </p:nvSpPr>
        <p:spPr>
          <a:xfrm>
            <a:off x="467544" y="4437109"/>
            <a:ext cx="8136904" cy="1296147"/>
          </a:xfrm>
          <a:prstGeom prst="homePlate">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solidFill>
                  <a:schemeClr val="tx1"/>
                </a:solidFill>
                <a:latin typeface="Arial" panose="020B0604020202020204" pitchFamily="34" charset="0"/>
                <a:cs typeface="Arial" panose="020B0604020202020204" pitchFamily="34" charset="0"/>
              </a:rPr>
              <a:t>Para la determinación del impuesto por el sistema IMAS TCP, si la actividad que supero el 80% corresponde a una de las señaladas en el art. 340 E.T. y además un 15% fue por salarios; los salarios se van al reglón de otros ingresos pero no tendrá derecho a la renta exenta.</a:t>
            </a:r>
            <a:endParaRPr lang="es-MX"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2699321" y="908720"/>
            <a:ext cx="6049143" cy="5706177"/>
          </a:xfrm>
          <a:prstGeom prst="rect">
            <a:avLst/>
          </a:prstGeom>
          <a:noFill/>
          <a:ln w="9525">
            <a:noFill/>
            <a:miter lim="800000"/>
            <a:headEnd/>
            <a:tailEnd/>
          </a:ln>
        </p:spPr>
        <p:txBody>
          <a:bodyPr wrap="square">
            <a:spAutoFit/>
          </a:bodyPr>
          <a:lstStyle/>
          <a:p>
            <a:pPr marL="342900" indent="-342900" algn="just">
              <a:defRPr/>
            </a:pPr>
            <a:r>
              <a:rPr lang="es-CO" sz="2400" b="0" dirty="0" smtClean="0">
                <a:latin typeface="Arial" charset="0"/>
                <a:cs typeface="Arial" charset="0"/>
              </a:rPr>
              <a:t>Empleado (Ley 1607)</a:t>
            </a:r>
            <a:endParaRPr lang="es-CO" sz="2400" b="0" dirty="0">
              <a:latin typeface="Arial" charset="0"/>
              <a:cs typeface="Arial" charset="0"/>
            </a:endParaRPr>
          </a:p>
          <a:p>
            <a:pPr marL="342900" indent="-342900" algn="just">
              <a:defRPr/>
            </a:pPr>
            <a:endParaRPr lang="es-CO" sz="2400" b="0" dirty="0">
              <a:latin typeface="Arial" charset="0"/>
              <a:cs typeface="Arial" charset="0"/>
            </a:endParaRPr>
          </a:p>
          <a:p>
            <a:pPr algn="just">
              <a:lnSpc>
                <a:spcPct val="120000"/>
              </a:lnSpc>
              <a:buClr>
                <a:srgbClr val="00338D"/>
              </a:buClr>
              <a:buSzPct val="75000"/>
              <a:buFont typeface="Wingdings" pitchFamily="2" charset="2"/>
              <a:buNone/>
              <a:defRPr/>
            </a:pPr>
            <a:r>
              <a:rPr lang="es-CO" sz="2400" b="0" dirty="0" smtClean="0">
                <a:latin typeface="Arial" charset="0"/>
                <a:cs typeface="Arial" charset="0"/>
              </a:rPr>
              <a:t>Los </a:t>
            </a:r>
            <a:r>
              <a:rPr lang="es-CO" sz="2400" b="0" dirty="0">
                <a:latin typeface="Arial" charset="0"/>
                <a:cs typeface="Arial" charset="0"/>
              </a:rPr>
              <a:t>trabajadores que presten </a:t>
            </a:r>
            <a:r>
              <a:rPr lang="es-CO" sz="2400" b="0" u="sng" dirty="0">
                <a:latin typeface="Arial" charset="0"/>
                <a:cs typeface="Arial" charset="0"/>
                <a:hlinkClick r:id="" action="ppaction://noaction"/>
              </a:rPr>
              <a:t>servicios personales </a:t>
            </a:r>
            <a:r>
              <a:rPr lang="es-CO" sz="2400" b="0" u="sng" dirty="0">
                <a:latin typeface="Arial" charset="0"/>
                <a:cs typeface="Arial" charset="0"/>
              </a:rPr>
              <a:t>mediante el ejercicio de profesiones liberales o que presten </a:t>
            </a:r>
            <a:r>
              <a:rPr lang="es-CO" sz="2400" b="0" u="sng" dirty="0">
                <a:latin typeface="Arial" charset="0"/>
                <a:cs typeface="Arial" charset="0"/>
                <a:hlinkClick r:id="" action="ppaction://noaction"/>
              </a:rPr>
              <a:t>servicios técnicos </a:t>
            </a:r>
            <a:r>
              <a:rPr lang="es-CO" sz="2400" b="0" u="sng" dirty="0">
                <a:latin typeface="Arial" charset="0"/>
                <a:cs typeface="Arial" charset="0"/>
              </a:rPr>
              <a:t>que </a:t>
            </a:r>
            <a:r>
              <a:rPr lang="es-CO" sz="2400" u="sng" dirty="0">
                <a:solidFill>
                  <a:srgbClr val="0070C0"/>
                </a:solidFill>
                <a:latin typeface="Arial" charset="0"/>
                <a:cs typeface="Arial" charset="0"/>
              </a:rPr>
              <a:t>no requieran </a:t>
            </a:r>
            <a:r>
              <a:rPr lang="es-CO" sz="2400" b="0" u="sng" dirty="0">
                <a:latin typeface="Arial" charset="0"/>
                <a:cs typeface="Arial" charset="0"/>
              </a:rPr>
              <a:t>la utilización de </a:t>
            </a:r>
            <a:r>
              <a:rPr lang="es-CO" sz="2400" b="0" u="sng" dirty="0">
                <a:solidFill>
                  <a:srgbClr val="0070C0"/>
                </a:solidFill>
                <a:latin typeface="Arial" charset="0"/>
                <a:cs typeface="Arial" charset="0"/>
              </a:rPr>
              <a:t>materiales o insumos especializados o de maquinaria o equipo especializado</a:t>
            </a:r>
            <a:r>
              <a:rPr lang="es-CO" sz="2400" b="0" dirty="0">
                <a:latin typeface="Arial" charset="0"/>
                <a:cs typeface="Arial" charset="0"/>
              </a:rPr>
              <a:t>, serán considerados dentro de la categoría de empleados, siempre que sus ingresos correspondan en un porcentaje igual o superior a (80%) al ejercicio de dichas actividades</a:t>
            </a:r>
            <a:r>
              <a:rPr lang="es-CO" sz="2400" b="0" dirty="0" smtClean="0">
                <a:latin typeface="Arial" charset="0"/>
                <a:cs typeface="Arial" charset="0"/>
              </a:rPr>
              <a:t>.</a:t>
            </a:r>
            <a:endParaRPr lang="es-CO" sz="2400" b="0" dirty="0">
              <a:latin typeface="Arial" charset="0"/>
              <a:cs typeface="Arial" charset="0"/>
            </a:endParaRPr>
          </a:p>
        </p:txBody>
      </p:sp>
      <p:sp>
        <p:nvSpPr>
          <p:cNvPr id="6" name="5 Abrir llave"/>
          <p:cNvSpPr/>
          <p:nvPr/>
        </p:nvSpPr>
        <p:spPr bwMode="auto">
          <a:xfrm>
            <a:off x="2123728" y="908050"/>
            <a:ext cx="504056" cy="547327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a:t>
            </a:r>
            <a:r>
              <a:rPr lang="es-CO" sz="2400" dirty="0" smtClean="0">
                <a:solidFill>
                  <a:schemeClr val="accent6">
                    <a:lumMod val="75000"/>
                  </a:schemeClr>
                </a:solidFill>
              </a:rPr>
              <a:t>ersonas </a:t>
            </a:r>
            <a:r>
              <a:rPr lang="es-CO" sz="2400" dirty="0">
                <a:solidFill>
                  <a:schemeClr val="accent6">
                    <a:lumMod val="75000"/>
                  </a:schemeClr>
                </a:solidFill>
              </a:rPr>
              <a:t>N</a:t>
            </a:r>
            <a:r>
              <a:rPr lang="es-CO" sz="2400" dirty="0" smtClean="0">
                <a:solidFill>
                  <a:schemeClr val="accent6">
                    <a:lumMod val="75000"/>
                  </a:schemeClr>
                </a:solidFill>
              </a:rPr>
              <a:t>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37131908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Rectángulo redondeado"/>
          <p:cNvSpPr/>
          <p:nvPr/>
        </p:nvSpPr>
        <p:spPr>
          <a:xfrm>
            <a:off x="899592" y="116632"/>
            <a:ext cx="7488832" cy="792088"/>
          </a:xfrm>
          <a:prstGeom prst="roundRect">
            <a:avLst/>
          </a:prstGeom>
          <a:solidFill>
            <a:schemeClr val="accent1">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smtClean="0">
                <a:solidFill>
                  <a:schemeClr val="tx1"/>
                </a:solidFill>
                <a:latin typeface="Arial Black" panose="020B0A04020102020204" pitchFamily="34" charset="0"/>
              </a:rPr>
              <a:t>ACTIVIDADES TCP ART. 340 E.T. </a:t>
            </a:r>
            <a:endParaRPr lang="es-MX" sz="2800" b="1" dirty="0">
              <a:solidFill>
                <a:schemeClr val="tx1"/>
              </a:solidFill>
              <a:latin typeface="Arial Black" panose="020B0A040201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734398292"/>
              </p:ext>
            </p:extLst>
          </p:nvPr>
        </p:nvGraphicFramePr>
        <p:xfrm>
          <a:off x="1043608" y="1268760"/>
          <a:ext cx="7416824" cy="5032358"/>
        </p:xfrm>
        <a:graphic>
          <a:graphicData uri="http://schemas.openxmlformats.org/drawingml/2006/table">
            <a:tbl>
              <a:tblPr>
                <a:tableStyleId>{5C22544A-7EE6-4342-B048-85BDC9FD1C3A}</a:tableStyleId>
              </a:tblPr>
              <a:tblGrid>
                <a:gridCol w="7416824"/>
              </a:tblGrid>
              <a:tr h="253009">
                <a:tc>
                  <a:txBody>
                    <a:bodyPr/>
                    <a:lstStyle/>
                    <a:p>
                      <a:pPr algn="l" fontAlgn="b"/>
                      <a:endParaRPr lang="es-CO" sz="1600" b="0" i="0" u="none" strike="noStrike" dirty="0">
                        <a:solidFill>
                          <a:srgbClr val="000000"/>
                        </a:solidFill>
                        <a:effectLst/>
                        <a:latin typeface="Calibri"/>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253009">
                <a:tc>
                  <a:txBody>
                    <a:bodyPr/>
                    <a:lstStyle/>
                    <a:p>
                      <a:pPr algn="l" fontAlgn="b"/>
                      <a:endParaRPr lang="es-CO" sz="1600" b="0" i="0" u="none" strike="noStrike" dirty="0">
                        <a:solidFill>
                          <a:srgbClr val="000000"/>
                        </a:solidFill>
                        <a:effectLst/>
                        <a:latin typeface="Calibri"/>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 Actividades </a:t>
                      </a:r>
                      <a:r>
                        <a:rPr lang="es-CO" sz="1800" u="none" strike="noStrike" dirty="0">
                          <a:effectLst/>
                          <a:latin typeface="Arial" panose="020B0604020202020204" pitchFamily="34" charset="0"/>
                          <a:cs typeface="Arial" panose="020B0604020202020204" pitchFamily="34" charset="0"/>
                        </a:rPr>
                        <a:t>deportivas y otras actividades de esparcimiento</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2. Agropecuario</a:t>
                      </a:r>
                      <a:r>
                        <a:rPr lang="es-CO" sz="1800" u="none" strike="noStrike" dirty="0">
                          <a:effectLst/>
                          <a:latin typeface="Arial" panose="020B0604020202020204" pitchFamily="34" charset="0"/>
                          <a:cs typeface="Arial" panose="020B0604020202020204" pitchFamily="34" charset="0"/>
                        </a:rPr>
                        <a:t>, silvicultura y pesca</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496870">
                <a:tc>
                  <a:txBody>
                    <a:bodyPr/>
                    <a:lstStyle/>
                    <a:p>
                      <a:pPr algn="l" fontAlgn="b"/>
                      <a:r>
                        <a:rPr lang="es-CO" sz="1800" u="none" strike="noStrike" dirty="0" smtClean="0">
                          <a:effectLst/>
                          <a:latin typeface="Arial" panose="020B0604020202020204" pitchFamily="34" charset="0"/>
                          <a:cs typeface="Arial" panose="020B0604020202020204" pitchFamily="34" charset="0"/>
                        </a:rPr>
                        <a:t>3. Comercio al por mayor</a:t>
                      </a:r>
                    </a:p>
                    <a:p>
                      <a:pPr algn="l" fontAlgn="b"/>
                      <a:r>
                        <a:rPr lang="es-CO" sz="1800" u="none" strike="noStrike" dirty="0" smtClean="0">
                          <a:effectLst/>
                          <a:latin typeface="Arial" panose="020B0604020202020204" pitchFamily="34" charset="0"/>
                          <a:cs typeface="Arial" panose="020B0604020202020204" pitchFamily="34" charset="0"/>
                        </a:rPr>
                        <a:t>4. Comercio </a:t>
                      </a:r>
                      <a:r>
                        <a:rPr lang="es-CO" sz="1800" u="none" strike="noStrike" dirty="0">
                          <a:effectLst/>
                          <a:latin typeface="Arial" panose="020B0604020202020204" pitchFamily="34" charset="0"/>
                          <a:cs typeface="Arial" panose="020B0604020202020204" pitchFamily="34" charset="0"/>
                        </a:rPr>
                        <a:t>al por </a:t>
                      </a:r>
                      <a:r>
                        <a:rPr lang="es-CO" sz="1800" u="none" strike="noStrike" dirty="0" smtClean="0">
                          <a:effectLst/>
                          <a:latin typeface="Arial" panose="020B0604020202020204" pitchFamily="34" charset="0"/>
                          <a:cs typeface="Arial" panose="020B0604020202020204" pitchFamily="34" charset="0"/>
                        </a:rPr>
                        <a:t>menor</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5. Comercio </a:t>
                      </a:r>
                      <a:r>
                        <a:rPr lang="es-CO" sz="1800" u="none" strike="noStrike" dirty="0">
                          <a:effectLst/>
                          <a:latin typeface="Arial" panose="020B0604020202020204" pitchFamily="34" charset="0"/>
                          <a:cs typeface="Arial" panose="020B0604020202020204" pitchFamily="34" charset="0"/>
                        </a:rPr>
                        <a:t>de vehículos automotores, accesorios y productos conexos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6. Construcción</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7. Electricidad</a:t>
                      </a:r>
                      <a:r>
                        <a:rPr lang="es-CO" sz="1800" u="none" strike="noStrike" dirty="0">
                          <a:effectLst/>
                          <a:latin typeface="Arial" panose="020B0604020202020204" pitchFamily="34" charset="0"/>
                          <a:cs typeface="Arial" panose="020B0604020202020204" pitchFamily="34" charset="0"/>
                        </a:rPr>
                        <a:t>, gas y vapor</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8. Fabricación </a:t>
                      </a:r>
                      <a:r>
                        <a:rPr lang="es-CO" sz="1800" u="none" strike="noStrike" dirty="0">
                          <a:effectLst/>
                          <a:latin typeface="Arial" panose="020B0604020202020204" pitchFamily="34" charset="0"/>
                          <a:cs typeface="Arial" panose="020B0604020202020204" pitchFamily="34" charset="0"/>
                        </a:rPr>
                        <a:t>de productos minerales y otros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0">
                <a:tc>
                  <a:txBody>
                    <a:bodyPr/>
                    <a:lstStyle/>
                    <a:p>
                      <a:pPr algn="l" fontAlgn="b"/>
                      <a:r>
                        <a:rPr lang="es-CO" sz="1800" u="none" strike="noStrike" dirty="0" smtClean="0">
                          <a:effectLst/>
                          <a:latin typeface="Arial" panose="020B0604020202020204" pitchFamily="34" charset="0"/>
                          <a:cs typeface="Arial" panose="020B0604020202020204" pitchFamily="34" charset="0"/>
                        </a:rPr>
                        <a:t>9. Fabricación </a:t>
                      </a:r>
                      <a:r>
                        <a:rPr lang="es-CO" sz="1800" u="none" strike="noStrike" dirty="0">
                          <a:effectLst/>
                          <a:latin typeface="Arial" panose="020B0604020202020204" pitchFamily="34" charset="0"/>
                          <a:cs typeface="Arial" panose="020B0604020202020204" pitchFamily="34" charset="0"/>
                        </a:rPr>
                        <a:t>de sustancias químicas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10. Industria </a:t>
                      </a:r>
                      <a:r>
                        <a:rPr lang="es-CO" sz="1800" u="none" strike="noStrike" dirty="0">
                          <a:effectLst/>
                          <a:latin typeface="Arial" panose="020B0604020202020204" pitchFamily="34" charset="0"/>
                          <a:cs typeface="Arial" panose="020B0604020202020204" pitchFamily="34" charset="0"/>
                        </a:rPr>
                        <a:t>de madera, corcho y papel</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11. Manufactura </a:t>
                      </a:r>
                      <a:r>
                        <a:rPr lang="es-CO" sz="1800" u="none" strike="noStrike" dirty="0">
                          <a:effectLst/>
                          <a:latin typeface="Arial" panose="020B0604020202020204" pitchFamily="34" charset="0"/>
                          <a:cs typeface="Arial" panose="020B0604020202020204" pitchFamily="34" charset="0"/>
                        </a:rPr>
                        <a:t>de alimentos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12. Manufactura </a:t>
                      </a:r>
                      <a:r>
                        <a:rPr lang="es-CO" sz="1800" u="none" strike="noStrike" dirty="0">
                          <a:effectLst/>
                          <a:latin typeface="Arial" panose="020B0604020202020204" pitchFamily="34" charset="0"/>
                          <a:cs typeface="Arial" panose="020B0604020202020204" pitchFamily="34" charset="0"/>
                        </a:rPr>
                        <a:t>de textiles, prendas de vestir y cuero</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13.</a:t>
                      </a:r>
                      <a:r>
                        <a:rPr lang="es-CO" sz="1800" u="none" strike="noStrike" baseline="0" dirty="0" smtClean="0">
                          <a:effectLst/>
                          <a:latin typeface="Arial" panose="020B0604020202020204" pitchFamily="34" charset="0"/>
                          <a:cs typeface="Arial" panose="020B0604020202020204" pitchFamily="34" charset="0"/>
                        </a:rPr>
                        <a:t> </a:t>
                      </a:r>
                      <a:r>
                        <a:rPr lang="es-CO" sz="1800" u="none" strike="noStrike" dirty="0" smtClean="0">
                          <a:effectLst/>
                          <a:latin typeface="Arial" panose="020B0604020202020204" pitchFamily="34" charset="0"/>
                          <a:cs typeface="Arial" panose="020B0604020202020204" pitchFamily="34" charset="0"/>
                        </a:rPr>
                        <a:t>Minería</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14. Servicio </a:t>
                      </a:r>
                      <a:r>
                        <a:rPr lang="es-CO" sz="1800" u="none" strike="noStrike" dirty="0">
                          <a:effectLst/>
                          <a:latin typeface="Arial" panose="020B0604020202020204" pitchFamily="34" charset="0"/>
                          <a:cs typeface="Arial" panose="020B0604020202020204" pitchFamily="34" charset="0"/>
                        </a:rPr>
                        <a:t>de transporte, almacenamiento y comunicaciones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15. Servicio </a:t>
                      </a:r>
                      <a:r>
                        <a:rPr lang="es-CO" sz="1800" u="none" strike="noStrike" dirty="0">
                          <a:effectLst/>
                          <a:latin typeface="Arial" panose="020B0604020202020204" pitchFamily="34" charset="0"/>
                          <a:cs typeface="Arial" panose="020B0604020202020204" pitchFamily="34" charset="0"/>
                        </a:rPr>
                        <a:t>de hoteles, restaurantes y similares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r>
              <a:tr h="253009">
                <a:tc>
                  <a:txBody>
                    <a:bodyPr/>
                    <a:lstStyle/>
                    <a:p>
                      <a:pPr algn="l" fontAlgn="b"/>
                      <a:r>
                        <a:rPr lang="es-CO" sz="1800" u="none" strike="noStrike" dirty="0" smtClean="0">
                          <a:effectLst/>
                          <a:latin typeface="Arial" panose="020B0604020202020204" pitchFamily="34" charset="0"/>
                          <a:cs typeface="Arial" panose="020B0604020202020204" pitchFamily="34" charset="0"/>
                        </a:rPr>
                        <a:t>16. Servicios </a:t>
                      </a:r>
                      <a:r>
                        <a:rPr lang="es-CO" sz="1800" u="none" strike="noStrike" dirty="0">
                          <a:effectLst/>
                          <a:latin typeface="Arial" panose="020B0604020202020204" pitchFamily="34" charset="0"/>
                          <a:cs typeface="Arial" panose="020B0604020202020204" pitchFamily="34" charset="0"/>
                        </a:rPr>
                        <a:t>financieros</a:t>
                      </a:r>
                      <a:endParaRPr lang="es-CO" sz="1800" b="0" i="0" u="none" strike="noStrike" dirty="0">
                        <a:solidFill>
                          <a:srgbClr val="000000"/>
                        </a:solidFill>
                        <a:effectLst/>
                        <a:latin typeface="Arial" panose="020B0604020202020204" pitchFamily="34" charset="0"/>
                        <a:cs typeface="Arial" panose="020B0604020202020204" pitchFamily="34" charset="0"/>
                      </a:endParaRPr>
                    </a:p>
                  </a:txBody>
                  <a:tcPr marL="9146" marR="9146" marT="914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Llamada de flecha a la izquierda"/>
          <p:cNvSpPr/>
          <p:nvPr/>
        </p:nvSpPr>
        <p:spPr>
          <a:xfrm>
            <a:off x="5220072" y="188640"/>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de la actividad comercial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TRABAJADOR POR CUENTA PROPIA</a:t>
            </a:r>
          </a:p>
          <a:p>
            <a:pPr algn="ctr"/>
            <a:r>
              <a:rPr lang="es-MX" sz="1600" b="1" dirty="0">
                <a:solidFill>
                  <a:srgbClr val="00B050"/>
                </a:solidFill>
                <a:latin typeface="Arial" panose="020B0604020202020204" pitchFamily="34" charset="0"/>
                <a:cs typeface="Arial" panose="020B0604020202020204" pitchFamily="34" charset="0"/>
              </a:rPr>
              <a:t>NO DECLARANTE</a:t>
            </a:r>
          </a:p>
        </p:txBody>
      </p:sp>
      <p:graphicFrame>
        <p:nvGraphicFramePr>
          <p:cNvPr id="6" name="5 Tabla"/>
          <p:cNvGraphicFramePr>
            <a:graphicFrameLocks noGrp="1"/>
          </p:cNvGraphicFramePr>
          <p:nvPr>
            <p:extLst>
              <p:ext uri="{D42A27DB-BD31-4B8C-83A1-F6EECF244321}">
                <p14:modId xmlns:p14="http://schemas.microsoft.com/office/powerpoint/2010/main" val="4070099509"/>
              </p:ext>
            </p:extLst>
          </p:nvPr>
        </p:nvGraphicFramePr>
        <p:xfrm>
          <a:off x="683568" y="574953"/>
          <a:ext cx="4392489" cy="1125855"/>
        </p:xfrm>
        <a:graphic>
          <a:graphicData uri="http://schemas.openxmlformats.org/drawingml/2006/table">
            <a:tbl>
              <a:tblPr>
                <a:tableStyleId>{5C22544A-7EE6-4342-B048-85BDC9FD1C3A}</a:tableStyleId>
              </a:tblPr>
              <a:tblGrid>
                <a:gridCol w="2011019"/>
                <a:gridCol w="1305398"/>
                <a:gridCol w="1076072"/>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Comercio al x </a:t>
                      </a:r>
                      <a:r>
                        <a:rPr lang="es-MX" sz="1800" u="none" strike="noStrike" dirty="0" smtClean="0">
                          <a:solidFill>
                            <a:schemeClr val="bg1"/>
                          </a:solidFill>
                          <a:effectLst/>
                          <a:latin typeface="Arial" panose="020B0604020202020204" pitchFamily="34" charset="0"/>
                          <a:cs typeface="Arial" panose="020B0604020202020204" pitchFamily="34" charset="0"/>
                        </a:rPr>
                        <a:t>menor</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25,000,000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83%</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0" i="0" u="none" strike="noStrike" dirty="0" smtClean="0">
                          <a:solidFill>
                            <a:schemeClr val="bg1"/>
                          </a:solidFill>
                          <a:effectLst/>
                          <a:latin typeface="Arial" panose="020B0604020202020204" pitchFamily="34" charset="0"/>
                          <a:cs typeface="Arial" panose="020B0604020202020204" pitchFamily="34" charset="0"/>
                        </a:rPr>
                        <a:t>Arrendamiento</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17%</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30,000,000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397683248"/>
              </p:ext>
            </p:extLst>
          </p:nvPr>
        </p:nvGraphicFramePr>
        <p:xfrm>
          <a:off x="683568" y="2996952"/>
          <a:ext cx="4392488" cy="1125855"/>
        </p:xfrm>
        <a:graphic>
          <a:graphicData uri="http://schemas.openxmlformats.org/drawingml/2006/table">
            <a:tbl>
              <a:tblPr>
                <a:tableStyleId>{5C22544A-7EE6-4342-B048-85BDC9FD1C3A}</a:tableStyleId>
              </a:tblPr>
              <a:tblGrid>
                <a:gridCol w="1944216"/>
                <a:gridCol w="1317834"/>
                <a:gridCol w="1130438"/>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Comercio al x mayor</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120,000,000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92%</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dirty="0" smtClean="0">
                          <a:solidFill>
                            <a:schemeClr val="bg1"/>
                          </a:solidFill>
                          <a:effectLst/>
                          <a:latin typeface="Arial" panose="020B0604020202020204" pitchFamily="34" charset="0"/>
                          <a:cs typeface="Arial" panose="020B0604020202020204" pitchFamily="34" charset="0"/>
                        </a:rPr>
                        <a:t>Dividendos </a:t>
                      </a:r>
                      <a:r>
                        <a:rPr lang="es-MX" sz="1800" u="none" strike="noStrike" dirty="0" err="1" smtClean="0">
                          <a:solidFill>
                            <a:schemeClr val="bg1"/>
                          </a:solidFill>
                          <a:effectLst/>
                          <a:latin typeface="Arial" panose="020B0604020202020204" pitchFamily="34" charset="0"/>
                          <a:cs typeface="Arial" panose="020B0604020202020204" pitchFamily="34" charset="0"/>
                        </a:rPr>
                        <a:t>Grav</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10,000,000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8%</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130,000,000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8" name="7 Llamada de flecha a la izquierda"/>
          <p:cNvSpPr/>
          <p:nvPr/>
        </p:nvSpPr>
        <p:spPr>
          <a:xfrm>
            <a:off x="5220072" y="2636912"/>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de la actividad comercial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TRABAJADOR POR CUENTA PROPIA</a:t>
            </a: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9" name="8 Tabla"/>
          <p:cNvGraphicFramePr>
            <a:graphicFrameLocks noGrp="1"/>
          </p:cNvGraphicFramePr>
          <p:nvPr>
            <p:extLst>
              <p:ext uri="{D42A27DB-BD31-4B8C-83A1-F6EECF244321}">
                <p14:modId xmlns:p14="http://schemas.microsoft.com/office/powerpoint/2010/main" val="3306219291"/>
              </p:ext>
            </p:extLst>
          </p:nvPr>
        </p:nvGraphicFramePr>
        <p:xfrm>
          <a:off x="683568" y="5457785"/>
          <a:ext cx="4392488" cy="851535"/>
        </p:xfrm>
        <a:graphic>
          <a:graphicData uri="http://schemas.openxmlformats.org/drawingml/2006/table">
            <a:tbl>
              <a:tblPr>
                <a:tableStyleId>{5C22544A-7EE6-4342-B048-85BDC9FD1C3A}</a:tableStyleId>
              </a:tblPr>
              <a:tblGrid>
                <a:gridCol w="2011019"/>
                <a:gridCol w="1305398"/>
                <a:gridCol w="1076071"/>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Agricultor</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600,000,000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a:solidFill>
                            <a:schemeClr val="bg1"/>
                          </a:solidFill>
                          <a:effectLst/>
                          <a:latin typeface="Arial" panose="020B0604020202020204" pitchFamily="34" charset="0"/>
                          <a:cs typeface="Arial" panose="020B0604020202020204" pitchFamily="34" charset="0"/>
                        </a:rPr>
                        <a:t>86%</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a:solidFill>
                            <a:schemeClr val="bg1"/>
                          </a:solidFill>
                          <a:effectLst/>
                          <a:latin typeface="Arial" panose="020B0604020202020204" pitchFamily="34" charset="0"/>
                          <a:cs typeface="Arial" panose="020B0604020202020204" pitchFamily="34" charset="0"/>
                        </a:rPr>
                        <a:t>Arrendamiento</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a:solidFill>
                            <a:schemeClr val="bg1"/>
                          </a:solidFill>
                          <a:effectLst/>
                          <a:latin typeface="Arial" panose="020B0604020202020204" pitchFamily="34" charset="0"/>
                          <a:cs typeface="Arial" panose="020B0604020202020204" pitchFamily="34" charset="0"/>
                        </a:rPr>
                        <a:t>100,000,000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a:solidFill>
                            <a:schemeClr val="bg1"/>
                          </a:solidFill>
                          <a:effectLst/>
                          <a:latin typeface="Arial" panose="020B0604020202020204" pitchFamily="34" charset="0"/>
                          <a:cs typeface="Arial" panose="020B0604020202020204" pitchFamily="34" charset="0"/>
                        </a:rPr>
                        <a:t>14%</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a:solidFill>
                            <a:schemeClr val="bg1"/>
                          </a:solidFill>
                          <a:effectLst/>
                          <a:latin typeface="Arial" panose="020B0604020202020204" pitchFamily="34" charset="0"/>
                          <a:cs typeface="Arial" panose="020B0604020202020204" pitchFamily="34" charset="0"/>
                        </a:rPr>
                        <a:t>700,000,000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10" name="9 Llamada de flecha a la izquierda"/>
          <p:cNvSpPr/>
          <p:nvPr/>
        </p:nvSpPr>
        <p:spPr>
          <a:xfrm>
            <a:off x="5220072" y="4869160"/>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de la actividad comercial superan el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TRABAJADOR POR CUENTA PROPIA</a:t>
            </a:r>
          </a:p>
          <a:p>
            <a:pPr algn="ctr"/>
            <a:r>
              <a:rPr lang="es-MX" sz="1600" b="1" dirty="0">
                <a:solidFill>
                  <a:srgbClr val="00B050"/>
                </a:solidFill>
                <a:latin typeface="Arial" panose="020B0604020202020204" pitchFamily="34" charset="0"/>
                <a:cs typeface="Arial" panose="020B0604020202020204" pitchFamily="34" charset="0"/>
              </a:rPr>
              <a:t>DECLARANTE</a:t>
            </a:r>
          </a:p>
        </p:txBody>
      </p:sp>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308724"/>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6" name="5 Llamada de flecha a la izquierda"/>
          <p:cNvSpPr/>
          <p:nvPr/>
        </p:nvSpPr>
        <p:spPr>
          <a:xfrm>
            <a:off x="5580112" y="44624"/>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VIS es mayor al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TRABAJADOR POR CUENTA PROPIA</a:t>
            </a:r>
          </a:p>
          <a:p>
            <a:pPr algn="ctr"/>
            <a:r>
              <a:rPr lang="es-MX" sz="1600" b="1" dirty="0">
                <a:solidFill>
                  <a:srgbClr val="00B050"/>
                </a:solidFill>
                <a:latin typeface="Arial" panose="020B0604020202020204" pitchFamily="34" charset="0"/>
                <a:cs typeface="Arial" panose="020B0604020202020204" pitchFamily="34" charset="0"/>
              </a:rPr>
              <a:t>DECLARANTE</a:t>
            </a:r>
          </a:p>
        </p:txBody>
      </p:sp>
      <p:sp>
        <p:nvSpPr>
          <p:cNvPr id="7" name="6 Llamada de flecha a la izquierda"/>
          <p:cNvSpPr/>
          <p:nvPr/>
        </p:nvSpPr>
        <p:spPr>
          <a:xfrm>
            <a:off x="5580112" y="2348880"/>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casa de cambio superan el 80%, pero P.L. superior a 12.000 UVT</a:t>
            </a:r>
          </a:p>
          <a:p>
            <a:pPr algn="ctr"/>
            <a:r>
              <a:rPr lang="es-MX" sz="1600" b="1" dirty="0" smtClean="0">
                <a:solidFill>
                  <a:srgbClr val="00B050"/>
                </a:solidFill>
                <a:latin typeface="Arial" panose="020B0604020202020204" pitchFamily="34" charset="0"/>
                <a:cs typeface="Arial" panose="020B0604020202020204" pitchFamily="34" charset="0"/>
              </a:rPr>
              <a:t>OTROS</a:t>
            </a:r>
            <a:endParaRPr lang="es-MX" sz="1600" b="1" dirty="0">
              <a:solidFill>
                <a:srgbClr val="00B050"/>
              </a:solidFill>
              <a:latin typeface="Arial" panose="020B0604020202020204" pitchFamily="34" charset="0"/>
              <a:cs typeface="Arial" panose="020B0604020202020204" pitchFamily="34" charset="0"/>
            </a:endParaRPr>
          </a:p>
          <a:p>
            <a:pPr algn="ctr"/>
            <a:r>
              <a:rPr lang="es-MX" sz="1600" b="1" dirty="0">
                <a:solidFill>
                  <a:srgbClr val="00B050"/>
                </a:solidFill>
                <a:latin typeface="Arial" panose="020B0604020202020204" pitchFamily="34" charset="0"/>
                <a:cs typeface="Arial" panose="020B0604020202020204" pitchFamily="34" charset="0"/>
              </a:rPr>
              <a:t>DECLARANTE</a:t>
            </a:r>
          </a:p>
        </p:txBody>
      </p:sp>
      <p:graphicFrame>
        <p:nvGraphicFramePr>
          <p:cNvPr id="9" name="8 Tabla"/>
          <p:cNvGraphicFramePr>
            <a:graphicFrameLocks noGrp="1"/>
          </p:cNvGraphicFramePr>
          <p:nvPr>
            <p:extLst>
              <p:ext uri="{D42A27DB-BD31-4B8C-83A1-F6EECF244321}">
                <p14:modId xmlns:p14="http://schemas.microsoft.com/office/powerpoint/2010/main" val="1838685864"/>
              </p:ext>
            </p:extLst>
          </p:nvPr>
        </p:nvGraphicFramePr>
        <p:xfrm>
          <a:off x="1043608" y="404664"/>
          <a:ext cx="4392488" cy="1135380"/>
        </p:xfrm>
        <a:graphic>
          <a:graphicData uri="http://schemas.openxmlformats.org/drawingml/2006/table">
            <a:tbl>
              <a:tblPr>
                <a:tableStyleId>{5C22544A-7EE6-4342-B048-85BDC9FD1C3A}</a:tableStyleId>
              </a:tblPr>
              <a:tblGrid>
                <a:gridCol w="2011019"/>
                <a:gridCol w="1305398"/>
                <a:gridCol w="1076071"/>
              </a:tblGrid>
              <a:tr h="200025">
                <a:tc>
                  <a:txBody>
                    <a:bodyPr/>
                    <a:lstStyle/>
                    <a:p>
                      <a:pPr algn="l" fontAlgn="b"/>
                      <a:r>
                        <a:rPr lang="es-MX" sz="1800" u="none" strike="noStrike" dirty="0">
                          <a:solidFill>
                            <a:schemeClr val="bg1"/>
                          </a:solidFill>
                          <a:effectLst/>
                          <a:latin typeface="Arial" panose="020B0604020202020204" pitchFamily="34" charset="0"/>
                          <a:cs typeface="Arial" panose="020B0604020202020204" pitchFamily="34" charset="0"/>
                        </a:rPr>
                        <a:t>Construcción VIS</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a:solidFill>
                            <a:schemeClr val="bg1"/>
                          </a:solidFill>
                          <a:effectLst/>
                          <a:latin typeface="Arial" panose="020B0604020202020204" pitchFamily="34" charset="0"/>
                          <a:cs typeface="Arial" panose="020B0604020202020204" pitchFamily="34" charset="0"/>
                        </a:rPr>
                        <a:t>700,000,000</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96%</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a:solidFill>
                            <a:schemeClr val="bg1"/>
                          </a:solidFill>
                          <a:effectLst/>
                          <a:latin typeface="Arial" panose="020B0604020202020204" pitchFamily="34" charset="0"/>
                          <a:cs typeface="Arial" panose="020B0604020202020204" pitchFamily="34" charset="0"/>
                        </a:rPr>
                        <a:t>Intereses</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5,000,000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1%</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u="none" strike="noStrike">
                          <a:solidFill>
                            <a:schemeClr val="bg1"/>
                          </a:solidFill>
                          <a:effectLst/>
                          <a:latin typeface="Arial" panose="020B0604020202020204" pitchFamily="34" charset="0"/>
                          <a:cs typeface="Arial" panose="020B0604020202020204" pitchFamily="34" charset="0"/>
                        </a:rPr>
                        <a:t>Participaciones</a:t>
                      </a:r>
                      <a:endParaRPr lang="es-MX" sz="1800" b="0"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20,000,000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3%</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725,000,000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4276274082"/>
              </p:ext>
            </p:extLst>
          </p:nvPr>
        </p:nvGraphicFramePr>
        <p:xfrm>
          <a:off x="1187624" y="2724145"/>
          <a:ext cx="4248472" cy="1074420"/>
        </p:xfrm>
        <a:graphic>
          <a:graphicData uri="http://schemas.openxmlformats.org/drawingml/2006/table">
            <a:tbl>
              <a:tblPr>
                <a:tableStyleId>{5C22544A-7EE6-4342-B048-85BDC9FD1C3A}</a:tableStyleId>
              </a:tblPr>
              <a:tblGrid>
                <a:gridCol w="1945084"/>
                <a:gridCol w="1262598"/>
                <a:gridCol w="1040790"/>
              </a:tblGrid>
              <a:tr h="200025">
                <a:tc>
                  <a:txBody>
                    <a:bodyPr/>
                    <a:lstStyle/>
                    <a:p>
                      <a:pPr algn="l" fontAlgn="b"/>
                      <a:r>
                        <a:rPr lang="es-MX" sz="1700" u="none" strike="noStrike" dirty="0">
                          <a:solidFill>
                            <a:schemeClr val="bg1"/>
                          </a:solidFill>
                          <a:effectLst/>
                          <a:latin typeface="Arial" panose="020B0604020202020204" pitchFamily="34" charset="0"/>
                          <a:cs typeface="Arial" panose="020B0604020202020204" pitchFamily="34" charset="0"/>
                        </a:rPr>
                        <a:t>Casa de cambio</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u="none" strike="noStrike" dirty="0">
                          <a:solidFill>
                            <a:schemeClr val="bg1"/>
                          </a:solidFill>
                          <a:effectLst/>
                          <a:latin typeface="Arial" panose="020B0604020202020204" pitchFamily="34" charset="0"/>
                          <a:cs typeface="Arial" panose="020B0604020202020204" pitchFamily="34" charset="0"/>
                        </a:rPr>
                        <a:t>200,000,000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u="none" strike="noStrike" dirty="0" smtClean="0">
                          <a:solidFill>
                            <a:schemeClr val="bg1"/>
                          </a:solidFill>
                          <a:effectLst/>
                          <a:latin typeface="Arial" panose="020B0604020202020204" pitchFamily="34" charset="0"/>
                          <a:cs typeface="Arial" panose="020B0604020202020204" pitchFamily="34" charset="0"/>
                        </a:rPr>
                        <a:t>83%</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700" b="0" i="0" u="none" strike="noStrike" dirty="0" smtClean="0">
                          <a:solidFill>
                            <a:schemeClr val="bg1"/>
                          </a:solidFill>
                          <a:effectLst/>
                          <a:latin typeface="Arial" panose="020B0604020202020204" pitchFamily="34" charset="0"/>
                          <a:cs typeface="Arial" panose="020B0604020202020204" pitchFamily="34" charset="0"/>
                        </a:rPr>
                        <a:t>Honorarios</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u="none" strike="noStrike" dirty="0">
                          <a:solidFill>
                            <a:schemeClr val="bg1"/>
                          </a:solidFill>
                          <a:effectLst/>
                          <a:latin typeface="Arial" panose="020B0604020202020204" pitchFamily="34" charset="0"/>
                          <a:cs typeface="Arial" panose="020B0604020202020204" pitchFamily="34" charset="0"/>
                        </a:rPr>
                        <a:t>4</a:t>
                      </a:r>
                      <a:r>
                        <a:rPr lang="es-MX" sz="1700" u="none" strike="noStrike" dirty="0" smtClean="0">
                          <a:solidFill>
                            <a:schemeClr val="bg1"/>
                          </a:solidFill>
                          <a:effectLst/>
                          <a:latin typeface="Arial" panose="020B0604020202020204" pitchFamily="34" charset="0"/>
                          <a:cs typeface="Arial" panose="020B0604020202020204" pitchFamily="34" charset="0"/>
                        </a:rPr>
                        <a:t>0,000,000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u="none" strike="noStrike" dirty="0" smtClean="0">
                          <a:solidFill>
                            <a:schemeClr val="bg1"/>
                          </a:solidFill>
                          <a:effectLst/>
                          <a:latin typeface="Arial" panose="020B0604020202020204" pitchFamily="34" charset="0"/>
                          <a:cs typeface="Arial" panose="020B0604020202020204" pitchFamily="34" charset="0"/>
                        </a:rPr>
                        <a:t>17%</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700" b="1" i="0" u="none" strike="noStrike" dirty="0" smtClean="0">
                          <a:solidFill>
                            <a:schemeClr val="bg1"/>
                          </a:solidFill>
                          <a:effectLst/>
                          <a:latin typeface="Arial" panose="020B0604020202020204" pitchFamily="34" charset="0"/>
                          <a:cs typeface="Arial" panose="020B0604020202020204" pitchFamily="34" charset="0"/>
                        </a:rPr>
                        <a:t>Total</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1" i="0" u="none" strike="noStrike" dirty="0" smtClean="0">
                          <a:solidFill>
                            <a:schemeClr val="bg1"/>
                          </a:solidFill>
                          <a:effectLst/>
                          <a:latin typeface="Arial" panose="020B0604020202020204" pitchFamily="34" charset="0"/>
                          <a:cs typeface="Arial" panose="020B0604020202020204" pitchFamily="34" charset="0"/>
                        </a:rPr>
                        <a:t>240.000.000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b="1" i="0" u="none" strike="noStrike" dirty="0" smtClean="0">
                          <a:solidFill>
                            <a:schemeClr val="bg1"/>
                          </a:solidFill>
                          <a:effectLst/>
                          <a:latin typeface="Arial" panose="020B0604020202020204" pitchFamily="34" charset="0"/>
                          <a:cs typeface="Arial" panose="020B0604020202020204" pitchFamily="34" charset="0"/>
                        </a:rPr>
                        <a:t>100%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700" b="1" i="0" u="none" strike="noStrike" dirty="0" smtClean="0">
                          <a:solidFill>
                            <a:schemeClr val="bg1"/>
                          </a:solidFill>
                          <a:effectLst/>
                          <a:latin typeface="Arial" panose="020B0604020202020204" pitchFamily="34" charset="0"/>
                          <a:cs typeface="Arial" panose="020B0604020202020204" pitchFamily="34" charset="0"/>
                        </a:rPr>
                        <a:t>Patrimonio</a:t>
                      </a:r>
                      <a:r>
                        <a:rPr lang="es-MX" sz="1700" b="1" i="0" u="none" strike="noStrike" baseline="0" dirty="0" smtClean="0">
                          <a:solidFill>
                            <a:schemeClr val="bg1"/>
                          </a:solidFill>
                          <a:effectLst/>
                          <a:latin typeface="Arial" panose="020B0604020202020204" pitchFamily="34" charset="0"/>
                          <a:cs typeface="Arial" panose="020B0604020202020204" pitchFamily="34" charset="0"/>
                        </a:rPr>
                        <a:t> </a:t>
                      </a:r>
                      <a:r>
                        <a:rPr lang="es-MX" sz="1700" b="1" i="0" u="none" strike="noStrike" baseline="0" dirty="0" err="1" smtClean="0">
                          <a:solidFill>
                            <a:schemeClr val="bg1"/>
                          </a:solidFill>
                          <a:effectLst/>
                          <a:latin typeface="Arial" panose="020B0604020202020204" pitchFamily="34" charset="0"/>
                          <a:cs typeface="Arial" panose="020B0604020202020204" pitchFamily="34" charset="0"/>
                        </a:rPr>
                        <a:t>Liq</a:t>
                      </a:r>
                      <a:r>
                        <a:rPr lang="es-MX" sz="1700" b="1" i="0" u="none" strike="noStrike" baseline="0" dirty="0" smtClean="0">
                          <a:solidFill>
                            <a:schemeClr val="bg1"/>
                          </a:solidFill>
                          <a:effectLst/>
                          <a:latin typeface="Arial" panose="020B0604020202020204" pitchFamily="34" charset="0"/>
                          <a:cs typeface="Arial" panose="020B0604020202020204" pitchFamily="34" charset="0"/>
                        </a:rPr>
                        <a:t>.</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1" u="none" strike="noStrike" dirty="0" smtClean="0">
                          <a:solidFill>
                            <a:schemeClr val="bg1"/>
                          </a:solidFill>
                          <a:effectLst/>
                          <a:latin typeface="Arial" panose="020B0604020202020204" pitchFamily="34" charset="0"/>
                          <a:cs typeface="Arial" panose="020B0604020202020204" pitchFamily="34" charset="0"/>
                        </a:rPr>
                        <a:t>340,000,000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11" name="10 Llamada de flecha a la izquierda"/>
          <p:cNvSpPr/>
          <p:nvPr/>
        </p:nvSpPr>
        <p:spPr>
          <a:xfrm>
            <a:off x="5580112" y="4365104"/>
            <a:ext cx="3456384"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por actividad de transporte público son iguales al 80%</a:t>
            </a:r>
          </a:p>
          <a:p>
            <a:pPr algn="ctr"/>
            <a:endParaRPr lang="es-MX" sz="1600" b="1" dirty="0" smtClean="0">
              <a:solidFill>
                <a:schemeClr val="tx1"/>
              </a:solidFill>
              <a:latin typeface="Arial" panose="020B0604020202020204" pitchFamily="34" charset="0"/>
              <a:cs typeface="Arial" panose="020B0604020202020204" pitchFamily="34" charset="0"/>
            </a:endParaRPr>
          </a:p>
          <a:p>
            <a:pPr algn="ctr"/>
            <a:r>
              <a:rPr lang="es-MX" sz="1600" b="1" dirty="0" smtClean="0">
                <a:solidFill>
                  <a:srgbClr val="00B050"/>
                </a:solidFill>
                <a:latin typeface="Arial" panose="020B0604020202020204" pitchFamily="34" charset="0"/>
                <a:cs typeface="Arial" panose="020B0604020202020204" pitchFamily="34" charset="0"/>
              </a:rPr>
              <a:t>TRABAJADOR POR CUENTA PROPIA</a:t>
            </a:r>
          </a:p>
          <a:p>
            <a:pPr algn="ctr"/>
            <a:r>
              <a:rPr lang="es-MX" sz="1600" b="1" dirty="0" smtClean="0">
                <a:solidFill>
                  <a:srgbClr val="00B050"/>
                </a:solidFill>
                <a:latin typeface="Arial" panose="020B0604020202020204" pitchFamily="34" charset="0"/>
                <a:cs typeface="Arial" panose="020B0604020202020204" pitchFamily="34" charset="0"/>
              </a:rPr>
              <a:t>DECLARANTE</a:t>
            </a:r>
            <a:endParaRPr lang="es-MX" sz="1600" b="1" dirty="0">
              <a:solidFill>
                <a:srgbClr val="00B050"/>
              </a:solidFill>
              <a:latin typeface="Arial" panose="020B0604020202020204" pitchFamily="34" charset="0"/>
              <a:cs typeface="Arial" panose="020B0604020202020204" pitchFamily="34" charset="0"/>
            </a:endParaRPr>
          </a:p>
        </p:txBody>
      </p:sp>
      <p:graphicFrame>
        <p:nvGraphicFramePr>
          <p:cNvPr id="12" name="11 Tabla"/>
          <p:cNvGraphicFramePr>
            <a:graphicFrameLocks noGrp="1"/>
          </p:cNvGraphicFramePr>
          <p:nvPr>
            <p:extLst>
              <p:ext uri="{D42A27DB-BD31-4B8C-83A1-F6EECF244321}">
                <p14:modId xmlns:p14="http://schemas.microsoft.com/office/powerpoint/2010/main" val="2049167839"/>
              </p:ext>
            </p:extLst>
          </p:nvPr>
        </p:nvGraphicFramePr>
        <p:xfrm>
          <a:off x="1187624" y="4999449"/>
          <a:ext cx="4248472" cy="805815"/>
        </p:xfrm>
        <a:graphic>
          <a:graphicData uri="http://schemas.openxmlformats.org/drawingml/2006/table">
            <a:tbl>
              <a:tblPr>
                <a:tableStyleId>{5C22544A-7EE6-4342-B048-85BDC9FD1C3A}</a:tableStyleId>
              </a:tblPr>
              <a:tblGrid>
                <a:gridCol w="1945084"/>
                <a:gridCol w="1262598"/>
                <a:gridCol w="1040790"/>
              </a:tblGrid>
              <a:tr h="200025">
                <a:tc>
                  <a:txBody>
                    <a:bodyPr/>
                    <a:lstStyle/>
                    <a:p>
                      <a:pPr algn="l" fontAlgn="b"/>
                      <a:r>
                        <a:rPr lang="es-MX" sz="1700" b="0" i="0" u="none" strike="noStrike" dirty="0" smtClean="0">
                          <a:solidFill>
                            <a:schemeClr val="bg1"/>
                          </a:solidFill>
                          <a:effectLst/>
                          <a:latin typeface="Arial" panose="020B0604020202020204" pitchFamily="34" charset="0"/>
                          <a:cs typeface="Arial" panose="020B0604020202020204" pitchFamily="34" charset="0"/>
                        </a:rPr>
                        <a:t>Ingresos</a:t>
                      </a:r>
                      <a:r>
                        <a:rPr lang="es-MX" sz="1700" b="0" i="0" u="none" strike="noStrike" baseline="0" dirty="0" smtClean="0">
                          <a:solidFill>
                            <a:schemeClr val="bg1"/>
                          </a:solidFill>
                          <a:effectLst/>
                          <a:latin typeface="Arial" panose="020B0604020202020204" pitchFamily="34" charset="0"/>
                          <a:cs typeface="Arial" panose="020B0604020202020204" pitchFamily="34" charset="0"/>
                        </a:rPr>
                        <a:t> laborales</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u="none" strike="noStrike" dirty="0" smtClean="0">
                          <a:solidFill>
                            <a:schemeClr val="bg1"/>
                          </a:solidFill>
                          <a:effectLst/>
                          <a:latin typeface="Arial" panose="020B0604020202020204" pitchFamily="34" charset="0"/>
                          <a:cs typeface="Arial" panose="020B0604020202020204" pitchFamily="34" charset="0"/>
                        </a:rPr>
                        <a:t>12,000,000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u="none" strike="noStrike" dirty="0" smtClean="0">
                          <a:solidFill>
                            <a:schemeClr val="bg1"/>
                          </a:solidFill>
                          <a:effectLst/>
                          <a:latin typeface="Arial" panose="020B0604020202020204" pitchFamily="34" charset="0"/>
                          <a:cs typeface="Arial" panose="020B0604020202020204" pitchFamily="34" charset="0"/>
                        </a:rPr>
                        <a:t>20%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700" b="0" i="0" u="none" strike="noStrike" dirty="0" smtClean="0">
                          <a:solidFill>
                            <a:schemeClr val="bg1"/>
                          </a:solidFill>
                          <a:effectLst/>
                          <a:latin typeface="Arial" panose="020B0604020202020204" pitchFamily="34" charset="0"/>
                          <a:cs typeface="Arial" panose="020B0604020202020204" pitchFamily="34" charset="0"/>
                        </a:rPr>
                        <a:t>Producido</a:t>
                      </a:r>
                      <a:r>
                        <a:rPr lang="es-MX" sz="1700" b="0" i="0" u="none" strike="noStrike" baseline="0" dirty="0" smtClean="0">
                          <a:solidFill>
                            <a:schemeClr val="bg1"/>
                          </a:solidFill>
                          <a:effectLst/>
                          <a:latin typeface="Arial" panose="020B0604020202020204" pitchFamily="34" charset="0"/>
                          <a:cs typeface="Arial" panose="020B0604020202020204" pitchFamily="34" charset="0"/>
                        </a:rPr>
                        <a:t> taxi</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0" i="0" u="none" strike="noStrike" dirty="0" smtClean="0">
                          <a:solidFill>
                            <a:schemeClr val="bg1"/>
                          </a:solidFill>
                          <a:effectLst/>
                          <a:latin typeface="Arial" panose="020B0604020202020204" pitchFamily="34" charset="0"/>
                          <a:cs typeface="Arial" panose="020B0604020202020204" pitchFamily="34" charset="0"/>
                        </a:rPr>
                        <a:t>48.000.000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b="0" i="0" u="none" strike="noStrike" dirty="0" smtClean="0">
                          <a:solidFill>
                            <a:schemeClr val="bg1"/>
                          </a:solidFill>
                          <a:effectLst/>
                          <a:latin typeface="Arial" panose="020B0604020202020204" pitchFamily="34" charset="0"/>
                          <a:cs typeface="Arial" panose="020B0604020202020204" pitchFamily="34" charset="0"/>
                        </a:rPr>
                        <a:t>80%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00025">
                <a:tc>
                  <a:txBody>
                    <a:bodyPr/>
                    <a:lstStyle/>
                    <a:p>
                      <a:pPr algn="l" fontAlgn="b"/>
                      <a:r>
                        <a:rPr lang="es-MX" sz="1700" b="1" u="none" strike="noStrike" dirty="0">
                          <a:solidFill>
                            <a:schemeClr val="bg1"/>
                          </a:solidFill>
                          <a:effectLst/>
                          <a:latin typeface="Arial" panose="020B0604020202020204" pitchFamily="34" charset="0"/>
                          <a:cs typeface="Arial" panose="020B0604020202020204" pitchFamily="34" charset="0"/>
                        </a:rPr>
                        <a:t>Total</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1" u="none" strike="noStrike" dirty="0" smtClean="0">
                          <a:solidFill>
                            <a:schemeClr val="bg1"/>
                          </a:solidFill>
                          <a:effectLst/>
                          <a:latin typeface="Arial" panose="020B0604020202020204" pitchFamily="34" charset="0"/>
                          <a:cs typeface="Arial" panose="020B0604020202020204" pitchFamily="34" charset="0"/>
                        </a:rPr>
                        <a:t>60,000,000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b="1" u="none" strike="noStrike" dirty="0">
                          <a:solidFill>
                            <a:schemeClr val="bg1"/>
                          </a:solidFill>
                          <a:effectLst/>
                          <a:latin typeface="Arial" panose="020B0604020202020204" pitchFamily="34" charset="0"/>
                          <a:cs typeface="Arial" panose="020B0604020202020204" pitchFamily="34" charset="0"/>
                        </a:rPr>
                        <a:t>100%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Llamada de flecha a la izquierda"/>
          <p:cNvSpPr/>
          <p:nvPr/>
        </p:nvSpPr>
        <p:spPr>
          <a:xfrm>
            <a:off x="5388097" y="3405661"/>
            <a:ext cx="3144343" cy="2448272"/>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como agricultor son iguales al 80%.</a:t>
            </a:r>
          </a:p>
          <a:p>
            <a:pPr algn="ctr"/>
            <a:endParaRPr lang="es-MX" sz="1600" b="1" dirty="0">
              <a:solidFill>
                <a:schemeClr val="tx1"/>
              </a:solidFill>
              <a:latin typeface="Arial" panose="020B0604020202020204" pitchFamily="34" charset="0"/>
              <a:cs typeface="Arial" panose="020B0604020202020204" pitchFamily="34" charset="0"/>
            </a:endParaRPr>
          </a:p>
          <a:p>
            <a:pPr algn="ctr"/>
            <a:r>
              <a:rPr lang="es-MX" sz="1600" b="1" dirty="0" smtClean="0">
                <a:solidFill>
                  <a:srgbClr val="00B050"/>
                </a:solidFill>
                <a:latin typeface="Arial" panose="020B0604020202020204" pitchFamily="34" charset="0"/>
                <a:cs typeface="Arial" panose="020B0604020202020204" pitchFamily="34" charset="0"/>
              </a:rPr>
              <a:t>TRABAJADOR POR CUENTA PROPIA DECLARANTE</a:t>
            </a:r>
            <a:endParaRPr lang="es-MX" sz="1600" b="1" dirty="0">
              <a:solidFill>
                <a:srgbClr val="00B050"/>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17909454"/>
              </p:ext>
            </p:extLst>
          </p:nvPr>
        </p:nvGraphicFramePr>
        <p:xfrm>
          <a:off x="323528" y="3405662"/>
          <a:ext cx="4896544" cy="2471610"/>
        </p:xfrm>
        <a:graphic>
          <a:graphicData uri="http://schemas.openxmlformats.org/drawingml/2006/table">
            <a:tbl>
              <a:tblPr>
                <a:tableStyleId>{5C22544A-7EE6-4342-B048-85BDC9FD1C3A}</a:tableStyleId>
              </a:tblPr>
              <a:tblGrid>
                <a:gridCol w="2241791"/>
                <a:gridCol w="1455198"/>
                <a:gridCol w="1199555"/>
              </a:tblGrid>
              <a:tr h="823870">
                <a:tc>
                  <a:txBody>
                    <a:bodyPr/>
                    <a:lstStyle/>
                    <a:p>
                      <a:pPr algn="l" fontAlgn="b"/>
                      <a:r>
                        <a:rPr lang="es-MX" sz="1800" u="none" strike="noStrike" dirty="0" smtClean="0">
                          <a:solidFill>
                            <a:schemeClr val="bg1"/>
                          </a:solidFill>
                          <a:effectLst/>
                          <a:latin typeface="Arial" panose="020B0604020202020204" pitchFamily="34" charset="0"/>
                          <a:cs typeface="Arial" panose="020B0604020202020204" pitchFamily="34" charset="0"/>
                        </a:rPr>
                        <a:t>Ingresos agricultor</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400.000,000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u="none" strike="noStrike" dirty="0" smtClean="0">
                          <a:solidFill>
                            <a:schemeClr val="bg1"/>
                          </a:solidFill>
                          <a:effectLst/>
                          <a:latin typeface="Arial" panose="020B0604020202020204" pitchFamily="34" charset="0"/>
                          <a:cs typeface="Arial" panose="020B0604020202020204" pitchFamily="34" charset="0"/>
                        </a:rPr>
                        <a:t>80%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823870">
                <a:tc>
                  <a:txBody>
                    <a:bodyPr/>
                    <a:lstStyle/>
                    <a:p>
                      <a:pPr algn="l" fontAlgn="b"/>
                      <a:r>
                        <a:rPr lang="es-MX" sz="1800" b="0" i="0" u="none" strike="noStrike" dirty="0" smtClean="0">
                          <a:solidFill>
                            <a:schemeClr val="bg1"/>
                          </a:solidFill>
                          <a:effectLst/>
                          <a:latin typeface="Arial" panose="020B0604020202020204" pitchFamily="34" charset="0"/>
                          <a:cs typeface="Arial" panose="020B0604020202020204" pitchFamily="34" charset="0"/>
                        </a:rPr>
                        <a:t>Servicio restaurante</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u="none" strike="noStrike" dirty="0" smtClean="0">
                          <a:solidFill>
                            <a:schemeClr val="bg1"/>
                          </a:solidFill>
                          <a:effectLst/>
                          <a:latin typeface="Arial" panose="020B0604020202020204" pitchFamily="34" charset="0"/>
                          <a:cs typeface="Arial" panose="020B0604020202020204" pitchFamily="34" charset="0"/>
                        </a:rPr>
                        <a:t>103.000.000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0" i="0" u="none" strike="noStrike" dirty="0" smtClean="0">
                          <a:solidFill>
                            <a:schemeClr val="bg1"/>
                          </a:solidFill>
                          <a:effectLst/>
                          <a:latin typeface="Arial" panose="020B0604020202020204" pitchFamily="34" charset="0"/>
                          <a:cs typeface="Arial" panose="020B0604020202020204" pitchFamily="34" charset="0"/>
                        </a:rPr>
                        <a:t>20%</a:t>
                      </a:r>
                      <a:endParaRPr lang="es-MX"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823870">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Total</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800" b="1" u="none" strike="noStrike" dirty="0" smtClean="0">
                          <a:solidFill>
                            <a:schemeClr val="bg1"/>
                          </a:solidFill>
                          <a:effectLst/>
                          <a:latin typeface="Arial" panose="020B0604020202020204" pitchFamily="34" charset="0"/>
                          <a:cs typeface="Arial" panose="020B0604020202020204" pitchFamily="34" charset="0"/>
                        </a:rPr>
                        <a:t>503.000,000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dirty="0">
                          <a:solidFill>
                            <a:schemeClr val="bg1"/>
                          </a:solidFill>
                          <a:effectLst/>
                          <a:latin typeface="Arial" panose="020B0604020202020204" pitchFamily="34" charset="0"/>
                          <a:cs typeface="Arial" panose="020B0604020202020204" pitchFamily="34" charset="0"/>
                        </a:rPr>
                        <a:t>100%</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
        <p:nvSpPr>
          <p:cNvPr id="7" name="6 Llamada de flecha a la izquierda"/>
          <p:cNvSpPr/>
          <p:nvPr/>
        </p:nvSpPr>
        <p:spPr>
          <a:xfrm>
            <a:off x="5292080" y="521543"/>
            <a:ext cx="3456384" cy="2331393"/>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Los ingresos como agricultor superan el 80%, pero el total de  ingresos superan las 27.000 UVT</a:t>
            </a:r>
          </a:p>
          <a:p>
            <a:pPr algn="ctr"/>
            <a:endParaRPr lang="es-MX" sz="1600" b="1" dirty="0" smtClean="0">
              <a:solidFill>
                <a:schemeClr val="tx1"/>
              </a:solidFill>
              <a:latin typeface="Arial" panose="020B0604020202020204" pitchFamily="34" charset="0"/>
              <a:cs typeface="Arial" panose="020B0604020202020204" pitchFamily="34" charset="0"/>
            </a:endParaRPr>
          </a:p>
          <a:p>
            <a:pPr algn="ctr"/>
            <a:r>
              <a:rPr lang="es-MX" sz="1600" b="1" dirty="0" smtClean="0">
                <a:solidFill>
                  <a:srgbClr val="00B050"/>
                </a:solidFill>
                <a:latin typeface="Arial" panose="020B0604020202020204" pitchFamily="34" charset="0"/>
                <a:cs typeface="Arial" panose="020B0604020202020204" pitchFamily="34" charset="0"/>
              </a:rPr>
              <a:t>OTROS</a:t>
            </a:r>
          </a:p>
          <a:p>
            <a:pPr algn="ctr"/>
            <a:r>
              <a:rPr lang="es-MX" sz="1600" b="1" dirty="0" smtClean="0">
                <a:solidFill>
                  <a:srgbClr val="00B050"/>
                </a:solidFill>
                <a:latin typeface="Arial" panose="020B0604020202020204" pitchFamily="34" charset="0"/>
                <a:cs typeface="Arial" panose="020B0604020202020204" pitchFamily="34" charset="0"/>
              </a:rPr>
              <a:t>DECLARANTE</a:t>
            </a:r>
            <a:endParaRPr lang="es-MX" sz="1600" b="1" dirty="0">
              <a:solidFill>
                <a:srgbClr val="00B050"/>
              </a:solidFill>
              <a:latin typeface="Arial" panose="020B0604020202020204" pitchFamily="34" charset="0"/>
              <a:cs typeface="Arial" panose="020B0604020202020204"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1630341070"/>
              </p:ext>
            </p:extLst>
          </p:nvPr>
        </p:nvGraphicFramePr>
        <p:xfrm>
          <a:off x="611560" y="908721"/>
          <a:ext cx="4248472" cy="1584174"/>
        </p:xfrm>
        <a:graphic>
          <a:graphicData uri="http://schemas.openxmlformats.org/drawingml/2006/table">
            <a:tbl>
              <a:tblPr>
                <a:tableStyleId>{5C22544A-7EE6-4342-B048-85BDC9FD1C3A}</a:tableStyleId>
              </a:tblPr>
              <a:tblGrid>
                <a:gridCol w="1945084"/>
                <a:gridCol w="1262598"/>
                <a:gridCol w="1040790"/>
              </a:tblGrid>
              <a:tr h="528058">
                <a:tc>
                  <a:txBody>
                    <a:bodyPr/>
                    <a:lstStyle/>
                    <a:p>
                      <a:pPr algn="l" fontAlgn="b"/>
                      <a:r>
                        <a:rPr lang="es-MX" sz="1700" b="0" i="0" u="none" strike="noStrike" dirty="0" smtClean="0">
                          <a:solidFill>
                            <a:schemeClr val="bg1"/>
                          </a:solidFill>
                          <a:effectLst/>
                          <a:latin typeface="Arial" panose="020B0604020202020204" pitchFamily="34" charset="0"/>
                          <a:cs typeface="Arial" panose="020B0604020202020204" pitchFamily="34" charset="0"/>
                        </a:rPr>
                        <a:t>Agricultor</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u="none" strike="noStrike" dirty="0" smtClean="0">
                          <a:solidFill>
                            <a:schemeClr val="bg1"/>
                          </a:solidFill>
                          <a:effectLst/>
                          <a:latin typeface="Arial" panose="020B0604020202020204" pitchFamily="34" charset="0"/>
                          <a:cs typeface="Arial" panose="020B0604020202020204" pitchFamily="34" charset="0"/>
                        </a:rPr>
                        <a:t>730,000,000</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u="none" strike="noStrike" dirty="0" smtClean="0">
                          <a:solidFill>
                            <a:schemeClr val="bg1"/>
                          </a:solidFill>
                          <a:effectLst/>
                          <a:latin typeface="Arial" panose="020B0604020202020204" pitchFamily="34" charset="0"/>
                          <a:cs typeface="Arial" panose="020B0604020202020204" pitchFamily="34" charset="0"/>
                        </a:rPr>
                        <a:t>99%</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528058">
                <a:tc>
                  <a:txBody>
                    <a:bodyPr/>
                    <a:lstStyle/>
                    <a:p>
                      <a:pPr algn="l" fontAlgn="b"/>
                      <a:r>
                        <a:rPr lang="es-MX" sz="1700" b="0" i="0" u="none" strike="noStrike" dirty="0" smtClean="0">
                          <a:solidFill>
                            <a:schemeClr val="bg1"/>
                          </a:solidFill>
                          <a:effectLst/>
                          <a:latin typeface="Arial" panose="020B0604020202020204" pitchFamily="34" charset="0"/>
                          <a:cs typeface="Arial" panose="020B0604020202020204" pitchFamily="34" charset="0"/>
                        </a:rPr>
                        <a:t>Intereses</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0" i="0" u="none" strike="noStrike" dirty="0" smtClean="0">
                          <a:solidFill>
                            <a:schemeClr val="bg1"/>
                          </a:solidFill>
                          <a:effectLst/>
                          <a:latin typeface="Arial" panose="020B0604020202020204" pitchFamily="34" charset="0"/>
                          <a:cs typeface="Arial" panose="020B0604020202020204" pitchFamily="34" charset="0"/>
                        </a:rPr>
                        <a:t>3.000.000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b="0" i="0" u="none" strike="noStrike" dirty="0" smtClean="0">
                          <a:solidFill>
                            <a:schemeClr val="bg1"/>
                          </a:solidFill>
                          <a:effectLst/>
                          <a:latin typeface="Arial" panose="020B0604020202020204" pitchFamily="34" charset="0"/>
                          <a:cs typeface="Arial" panose="020B0604020202020204" pitchFamily="34" charset="0"/>
                        </a:rPr>
                        <a:t>1%</a:t>
                      </a:r>
                      <a:endParaRPr lang="es-MX" sz="17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528058">
                <a:tc>
                  <a:txBody>
                    <a:bodyPr/>
                    <a:lstStyle/>
                    <a:p>
                      <a:pPr algn="l" fontAlgn="b"/>
                      <a:r>
                        <a:rPr lang="es-MX" sz="1700" b="1" u="none" strike="noStrike" dirty="0">
                          <a:solidFill>
                            <a:schemeClr val="bg1"/>
                          </a:solidFill>
                          <a:effectLst/>
                          <a:latin typeface="Arial" panose="020B0604020202020204" pitchFamily="34" charset="0"/>
                          <a:cs typeface="Arial" panose="020B0604020202020204" pitchFamily="34" charset="0"/>
                        </a:rPr>
                        <a:t>Total</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s-MX" sz="1700" b="1" u="none" strike="noStrike" dirty="0" smtClean="0">
                          <a:solidFill>
                            <a:schemeClr val="bg1"/>
                          </a:solidFill>
                          <a:effectLst/>
                          <a:latin typeface="Arial" panose="020B0604020202020204" pitchFamily="34" charset="0"/>
                          <a:cs typeface="Arial" panose="020B0604020202020204" pitchFamily="34" charset="0"/>
                        </a:rPr>
                        <a:t>733,000,000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700" b="1" u="none" strike="noStrike" dirty="0">
                          <a:solidFill>
                            <a:schemeClr val="bg1"/>
                          </a:solidFill>
                          <a:effectLst/>
                          <a:latin typeface="Arial" panose="020B0604020202020204" pitchFamily="34" charset="0"/>
                          <a:cs typeface="Arial" panose="020B0604020202020204" pitchFamily="34" charset="0"/>
                        </a:rPr>
                        <a:t>100%</a:t>
                      </a:r>
                      <a:endParaRPr lang="es-MX" sz="17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Redondear rectángulo de esquina sencilla"/>
          <p:cNvSpPr/>
          <p:nvPr/>
        </p:nvSpPr>
        <p:spPr>
          <a:xfrm>
            <a:off x="1907704" y="44624"/>
            <a:ext cx="5040560" cy="720080"/>
          </a:xfrm>
          <a:prstGeom prst="round1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s-MX" sz="2400" b="1" dirty="0" smtClean="0">
                <a:solidFill>
                  <a:schemeClr val="bg1"/>
                </a:solidFill>
                <a:latin typeface="Arial" panose="020B0604020202020204" pitchFamily="34" charset="0"/>
                <a:cs typeface="Arial" panose="020B0604020202020204" pitchFamily="34" charset="0"/>
              </a:rPr>
              <a:t>Determinación de la Renta P.N. Categoría “TCP”</a:t>
            </a:r>
            <a:endParaRPr lang="es-MX" sz="2400" b="1" dirty="0">
              <a:solidFill>
                <a:schemeClr val="bg1"/>
              </a:solidFill>
              <a:latin typeface="Arial" panose="020B0604020202020204" pitchFamily="34" charset="0"/>
              <a:cs typeface="Arial" panose="020B0604020202020204" pitchFamily="34" charset="0"/>
            </a:endParaRPr>
          </a:p>
        </p:txBody>
      </p:sp>
      <p:sp>
        <p:nvSpPr>
          <p:cNvPr id="7" name="6 Rectángulo redondeado"/>
          <p:cNvSpPr/>
          <p:nvPr/>
        </p:nvSpPr>
        <p:spPr>
          <a:xfrm>
            <a:off x="539552" y="1412776"/>
            <a:ext cx="1584176" cy="792088"/>
          </a:xfrm>
          <a:prstGeom prst="round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Sistema Ordinario</a:t>
            </a:r>
            <a:endParaRPr lang="es-MX" sz="2400" b="1" dirty="0">
              <a:solidFill>
                <a:schemeClr val="tx1"/>
              </a:solidFill>
            </a:endParaRPr>
          </a:p>
        </p:txBody>
      </p:sp>
      <p:sp>
        <p:nvSpPr>
          <p:cNvPr id="9" name="8 Rectángulo redondeado"/>
          <p:cNvSpPr/>
          <p:nvPr/>
        </p:nvSpPr>
        <p:spPr>
          <a:xfrm>
            <a:off x="6804248" y="1412776"/>
            <a:ext cx="1584176" cy="792088"/>
          </a:xfrm>
          <a:prstGeom prst="round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rPr>
              <a:t>Sistema IMAS</a:t>
            </a:r>
            <a:endParaRPr lang="es-MX" sz="2400" b="1" dirty="0">
              <a:solidFill>
                <a:schemeClr val="tx1"/>
              </a:solidFill>
            </a:endParaRPr>
          </a:p>
        </p:txBody>
      </p:sp>
      <p:cxnSp>
        <p:nvCxnSpPr>
          <p:cNvPr id="10" name="9 Conector angular"/>
          <p:cNvCxnSpPr/>
          <p:nvPr/>
        </p:nvCxnSpPr>
        <p:spPr>
          <a:xfrm rot="16200000" flipH="1">
            <a:off x="5760132" y="-567444"/>
            <a:ext cx="792088" cy="3168352"/>
          </a:xfrm>
          <a:prstGeom prst="bentConnector3">
            <a:avLst>
              <a:gd name="adj1" fmla="val 50000"/>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10 Conector angular"/>
          <p:cNvCxnSpPr>
            <a:endCxn id="7" idx="0"/>
          </p:cNvCxnSpPr>
          <p:nvPr/>
        </p:nvCxnSpPr>
        <p:spPr>
          <a:xfrm rot="10800000" flipV="1">
            <a:off x="1331640" y="1016730"/>
            <a:ext cx="3240360" cy="396046"/>
          </a:xfrm>
          <a:prstGeom prst="bentConnector2">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395536" y="2708920"/>
            <a:ext cx="1872208" cy="180020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Depuración normal. Ingresos menos costos, deducciones, compensaciones y rentas exentas</a:t>
            </a:r>
            <a:endParaRPr lang="es-MX" sz="1600" b="1" dirty="0">
              <a:solidFill>
                <a:schemeClr val="tx1"/>
              </a:solidFill>
              <a:latin typeface="Arial" panose="020B0604020202020204" pitchFamily="34" charset="0"/>
              <a:cs typeface="Arial" panose="020B0604020202020204" pitchFamily="34" charset="0"/>
            </a:endParaRPr>
          </a:p>
        </p:txBody>
      </p:sp>
      <p:sp>
        <p:nvSpPr>
          <p:cNvPr id="14" name="13 Rectángulo"/>
          <p:cNvSpPr/>
          <p:nvPr/>
        </p:nvSpPr>
        <p:spPr>
          <a:xfrm>
            <a:off x="6660232" y="2708920"/>
            <a:ext cx="2050380" cy="1800200"/>
          </a:xfrm>
          <a:prstGeom prst="rec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Se toma la RGA determinada por el sistema IMAS para aplicación de la Tabla art. 340 E.T.</a:t>
            </a:r>
            <a:endParaRPr lang="es-MX" sz="1600" b="1" dirty="0">
              <a:solidFill>
                <a:schemeClr val="tx1"/>
              </a:solidFill>
              <a:latin typeface="Arial" panose="020B0604020202020204" pitchFamily="34" charset="0"/>
              <a:cs typeface="Arial" panose="020B0604020202020204" pitchFamily="34" charset="0"/>
            </a:endParaRPr>
          </a:p>
        </p:txBody>
      </p:sp>
      <p:cxnSp>
        <p:nvCxnSpPr>
          <p:cNvPr id="17" name="16 Conector recto"/>
          <p:cNvCxnSpPr/>
          <p:nvPr/>
        </p:nvCxnSpPr>
        <p:spPr>
          <a:xfrm>
            <a:off x="1331640" y="2204864"/>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a:off x="7740352" y="2204864"/>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21 Rectángulo"/>
          <p:cNvSpPr/>
          <p:nvPr/>
        </p:nvSpPr>
        <p:spPr>
          <a:xfrm>
            <a:off x="5868144" y="5013176"/>
            <a:ext cx="2880320" cy="1584176"/>
          </a:xfrm>
          <a:prstGeom prst="rect">
            <a:avLst/>
          </a:prstGeom>
          <a:solidFill>
            <a:schemeClr val="accent3">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Arial" panose="020B0604020202020204" pitchFamily="34" charset="0"/>
                <a:cs typeface="Arial" panose="020B0604020202020204" pitchFamily="34" charset="0"/>
              </a:rPr>
              <a:t>Firmeza de 6 meses. Los contribuyentes que opten por este sistema no están obligados al sistema ordinario ni a hacer comparación alguna.</a:t>
            </a:r>
            <a:endParaRPr lang="es-MX" sz="1600" b="1" dirty="0">
              <a:solidFill>
                <a:schemeClr val="tx1"/>
              </a:solidFill>
              <a:latin typeface="Arial" panose="020B0604020202020204" pitchFamily="34" charset="0"/>
              <a:cs typeface="Arial" panose="020B0604020202020204" pitchFamily="34" charset="0"/>
            </a:endParaRPr>
          </a:p>
        </p:txBody>
      </p:sp>
      <p:cxnSp>
        <p:nvCxnSpPr>
          <p:cNvPr id="23" name="22 Conector recto"/>
          <p:cNvCxnSpPr/>
          <p:nvPr/>
        </p:nvCxnSpPr>
        <p:spPr>
          <a:xfrm>
            <a:off x="7740352" y="4509120"/>
            <a:ext cx="0" cy="50405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2 Flecha izquierda"/>
          <p:cNvSpPr/>
          <p:nvPr/>
        </p:nvSpPr>
        <p:spPr>
          <a:xfrm>
            <a:off x="3923928" y="5085184"/>
            <a:ext cx="1368152" cy="1296144"/>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24 Elipse"/>
          <p:cNvSpPr/>
          <p:nvPr/>
        </p:nvSpPr>
        <p:spPr>
          <a:xfrm>
            <a:off x="539552" y="4761148"/>
            <a:ext cx="3168352" cy="1836204"/>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latin typeface="Arial" panose="020B0604020202020204" pitchFamily="34" charset="0"/>
                <a:cs typeface="Arial" panose="020B0604020202020204" pitchFamily="34" charset="0"/>
              </a:rPr>
              <a:t>Si su R.G.A. está por debajo de los rangos establecidos en la tabla para cada actividad, su impuesto será cero.</a:t>
            </a:r>
            <a:endParaRPr lang="es-MX"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070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par>
                                <p:cTn id="17" presetID="3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style.rotation</p:attrName>
                                        </p:attrNameLst>
                                      </p:cBhvr>
                                      <p:tavLst>
                                        <p:tav tm="0">
                                          <p:val>
                                            <p:fltVal val="90"/>
                                          </p:val>
                                        </p:tav>
                                        <p:tav tm="100000">
                                          <p:val>
                                            <p:fltVal val="0"/>
                                          </p:val>
                                        </p:tav>
                                      </p:tavLst>
                                    </p:anim>
                                    <p:animEffect transition="in" filter="fade">
                                      <p:cBhvr>
                                        <p:cTn id="22" dur="1000"/>
                                        <p:tgtEl>
                                          <p:spTgt spid="17"/>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 calcmode="lin" valueType="num">
                                      <p:cBhvr>
                                        <p:cTn id="27" dur="1000" fill="hold"/>
                                        <p:tgtEl>
                                          <p:spTgt spid="12"/>
                                        </p:tgtEl>
                                        <p:attrNameLst>
                                          <p:attrName>style.rotation</p:attrName>
                                        </p:attrNameLst>
                                      </p:cBhvr>
                                      <p:tavLst>
                                        <p:tav tm="0">
                                          <p:val>
                                            <p:fltVal val="90"/>
                                          </p:val>
                                        </p:tav>
                                        <p:tav tm="100000">
                                          <p:val>
                                            <p:fltVal val="0"/>
                                          </p:val>
                                        </p:tav>
                                      </p:tavLst>
                                    </p:anim>
                                    <p:animEffect transition="in" filter="fade">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1000" fill="hold"/>
                                        <p:tgtEl>
                                          <p:spTgt spid="10"/>
                                        </p:tgtEl>
                                        <p:attrNameLst>
                                          <p:attrName>ppt_w</p:attrName>
                                        </p:attrNameLst>
                                      </p:cBhvr>
                                      <p:tavLst>
                                        <p:tav tm="0">
                                          <p:val>
                                            <p:fltVal val="0"/>
                                          </p:val>
                                        </p:tav>
                                        <p:tav tm="100000">
                                          <p:val>
                                            <p:strVal val="#ppt_w"/>
                                          </p:val>
                                        </p:tav>
                                      </p:tavLst>
                                    </p:anim>
                                    <p:anim calcmode="lin" valueType="num">
                                      <p:cBhvr>
                                        <p:cTn id="34" dur="1000" fill="hold"/>
                                        <p:tgtEl>
                                          <p:spTgt spid="10"/>
                                        </p:tgtEl>
                                        <p:attrNameLst>
                                          <p:attrName>ppt_h</p:attrName>
                                        </p:attrNameLst>
                                      </p:cBhvr>
                                      <p:tavLst>
                                        <p:tav tm="0">
                                          <p:val>
                                            <p:fltVal val="0"/>
                                          </p:val>
                                        </p:tav>
                                        <p:tav tm="100000">
                                          <p:val>
                                            <p:strVal val="#ppt_h"/>
                                          </p:val>
                                        </p:tav>
                                      </p:tavLst>
                                    </p:anim>
                                    <p:anim calcmode="lin" valueType="num">
                                      <p:cBhvr>
                                        <p:cTn id="35" dur="1000" fill="hold"/>
                                        <p:tgtEl>
                                          <p:spTgt spid="10"/>
                                        </p:tgtEl>
                                        <p:attrNameLst>
                                          <p:attrName>style.rotation</p:attrName>
                                        </p:attrNameLst>
                                      </p:cBhvr>
                                      <p:tavLst>
                                        <p:tav tm="0">
                                          <p:val>
                                            <p:fltVal val="90"/>
                                          </p:val>
                                        </p:tav>
                                        <p:tav tm="100000">
                                          <p:val>
                                            <p:fltVal val="0"/>
                                          </p:val>
                                        </p:tav>
                                      </p:tavLst>
                                    </p:anim>
                                    <p:animEffect transition="in" filter="fade">
                                      <p:cBhvr>
                                        <p:cTn id="36" dur="1000"/>
                                        <p:tgtEl>
                                          <p:spTgt spid="10"/>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1000" fill="hold"/>
                                        <p:tgtEl>
                                          <p:spTgt spid="9"/>
                                        </p:tgtEl>
                                        <p:attrNameLst>
                                          <p:attrName>ppt_w</p:attrName>
                                        </p:attrNameLst>
                                      </p:cBhvr>
                                      <p:tavLst>
                                        <p:tav tm="0">
                                          <p:val>
                                            <p:fltVal val="0"/>
                                          </p:val>
                                        </p:tav>
                                        <p:tav tm="100000">
                                          <p:val>
                                            <p:strVal val="#ppt_w"/>
                                          </p:val>
                                        </p:tav>
                                      </p:tavLst>
                                    </p:anim>
                                    <p:anim calcmode="lin" valueType="num">
                                      <p:cBhvr>
                                        <p:cTn id="40" dur="1000" fill="hold"/>
                                        <p:tgtEl>
                                          <p:spTgt spid="9"/>
                                        </p:tgtEl>
                                        <p:attrNameLst>
                                          <p:attrName>ppt_h</p:attrName>
                                        </p:attrNameLst>
                                      </p:cBhvr>
                                      <p:tavLst>
                                        <p:tav tm="0">
                                          <p:val>
                                            <p:fltVal val="0"/>
                                          </p:val>
                                        </p:tav>
                                        <p:tav tm="100000">
                                          <p:val>
                                            <p:strVal val="#ppt_h"/>
                                          </p:val>
                                        </p:tav>
                                      </p:tavLst>
                                    </p:anim>
                                    <p:anim calcmode="lin" valueType="num">
                                      <p:cBhvr>
                                        <p:cTn id="41" dur="1000" fill="hold"/>
                                        <p:tgtEl>
                                          <p:spTgt spid="9"/>
                                        </p:tgtEl>
                                        <p:attrNameLst>
                                          <p:attrName>style.rotation</p:attrName>
                                        </p:attrNameLst>
                                      </p:cBhvr>
                                      <p:tavLst>
                                        <p:tav tm="0">
                                          <p:val>
                                            <p:fltVal val="90"/>
                                          </p:val>
                                        </p:tav>
                                        <p:tav tm="100000">
                                          <p:val>
                                            <p:fltVal val="0"/>
                                          </p:val>
                                        </p:tav>
                                      </p:tavLst>
                                    </p:anim>
                                    <p:animEffect transition="in" filter="fade">
                                      <p:cBhvr>
                                        <p:cTn id="42" dur="1000"/>
                                        <p:tgtEl>
                                          <p:spTgt spid="9"/>
                                        </p:tgtEl>
                                      </p:cBhvr>
                                    </p:animEffect>
                                  </p:childTnLst>
                                </p:cTn>
                              </p:par>
                              <p:par>
                                <p:cTn id="43" presetID="31" presetClass="entr" presetSubtype="0"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1000" fill="hold"/>
                                        <p:tgtEl>
                                          <p:spTgt spid="18"/>
                                        </p:tgtEl>
                                        <p:attrNameLst>
                                          <p:attrName>ppt_w</p:attrName>
                                        </p:attrNameLst>
                                      </p:cBhvr>
                                      <p:tavLst>
                                        <p:tav tm="0">
                                          <p:val>
                                            <p:fltVal val="0"/>
                                          </p:val>
                                        </p:tav>
                                        <p:tav tm="100000">
                                          <p:val>
                                            <p:strVal val="#ppt_w"/>
                                          </p:val>
                                        </p:tav>
                                      </p:tavLst>
                                    </p:anim>
                                    <p:anim calcmode="lin" valueType="num">
                                      <p:cBhvr>
                                        <p:cTn id="46" dur="1000" fill="hold"/>
                                        <p:tgtEl>
                                          <p:spTgt spid="18"/>
                                        </p:tgtEl>
                                        <p:attrNameLst>
                                          <p:attrName>ppt_h</p:attrName>
                                        </p:attrNameLst>
                                      </p:cBhvr>
                                      <p:tavLst>
                                        <p:tav tm="0">
                                          <p:val>
                                            <p:fltVal val="0"/>
                                          </p:val>
                                        </p:tav>
                                        <p:tav tm="100000">
                                          <p:val>
                                            <p:strVal val="#ppt_h"/>
                                          </p:val>
                                        </p:tav>
                                      </p:tavLst>
                                    </p:anim>
                                    <p:anim calcmode="lin" valueType="num">
                                      <p:cBhvr>
                                        <p:cTn id="47" dur="1000" fill="hold"/>
                                        <p:tgtEl>
                                          <p:spTgt spid="18"/>
                                        </p:tgtEl>
                                        <p:attrNameLst>
                                          <p:attrName>style.rotation</p:attrName>
                                        </p:attrNameLst>
                                      </p:cBhvr>
                                      <p:tavLst>
                                        <p:tav tm="0">
                                          <p:val>
                                            <p:fltVal val="90"/>
                                          </p:val>
                                        </p:tav>
                                        <p:tav tm="100000">
                                          <p:val>
                                            <p:fltVal val="0"/>
                                          </p:val>
                                        </p:tav>
                                      </p:tavLst>
                                    </p:anim>
                                    <p:animEffect transition="in" filter="fade">
                                      <p:cBhvr>
                                        <p:cTn id="48" dur="1000"/>
                                        <p:tgtEl>
                                          <p:spTgt spid="18"/>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1000" fill="hold"/>
                                        <p:tgtEl>
                                          <p:spTgt spid="14"/>
                                        </p:tgtEl>
                                        <p:attrNameLst>
                                          <p:attrName>ppt_w</p:attrName>
                                        </p:attrNameLst>
                                      </p:cBhvr>
                                      <p:tavLst>
                                        <p:tav tm="0">
                                          <p:val>
                                            <p:fltVal val="0"/>
                                          </p:val>
                                        </p:tav>
                                        <p:tav tm="100000">
                                          <p:val>
                                            <p:strVal val="#ppt_w"/>
                                          </p:val>
                                        </p:tav>
                                      </p:tavLst>
                                    </p:anim>
                                    <p:anim calcmode="lin" valueType="num">
                                      <p:cBhvr>
                                        <p:cTn id="52" dur="1000" fill="hold"/>
                                        <p:tgtEl>
                                          <p:spTgt spid="14"/>
                                        </p:tgtEl>
                                        <p:attrNameLst>
                                          <p:attrName>ppt_h</p:attrName>
                                        </p:attrNameLst>
                                      </p:cBhvr>
                                      <p:tavLst>
                                        <p:tav tm="0">
                                          <p:val>
                                            <p:fltVal val="0"/>
                                          </p:val>
                                        </p:tav>
                                        <p:tav tm="100000">
                                          <p:val>
                                            <p:strVal val="#ppt_h"/>
                                          </p:val>
                                        </p:tav>
                                      </p:tavLst>
                                    </p:anim>
                                    <p:anim calcmode="lin" valueType="num">
                                      <p:cBhvr>
                                        <p:cTn id="53" dur="1000" fill="hold"/>
                                        <p:tgtEl>
                                          <p:spTgt spid="14"/>
                                        </p:tgtEl>
                                        <p:attrNameLst>
                                          <p:attrName>style.rotation</p:attrName>
                                        </p:attrNameLst>
                                      </p:cBhvr>
                                      <p:tavLst>
                                        <p:tav tm="0">
                                          <p:val>
                                            <p:fltVal val="90"/>
                                          </p:val>
                                        </p:tav>
                                        <p:tav tm="100000">
                                          <p:val>
                                            <p:fltVal val="0"/>
                                          </p:val>
                                        </p:tav>
                                      </p:tavLst>
                                    </p:anim>
                                    <p:animEffect transition="in" filter="fade">
                                      <p:cBhvr>
                                        <p:cTn id="54" dur="1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p:cTn id="65" dur="1000" fill="hold"/>
                                        <p:tgtEl>
                                          <p:spTgt spid="22"/>
                                        </p:tgtEl>
                                        <p:attrNameLst>
                                          <p:attrName>ppt_w</p:attrName>
                                        </p:attrNameLst>
                                      </p:cBhvr>
                                      <p:tavLst>
                                        <p:tav tm="0">
                                          <p:val>
                                            <p:fltVal val="0"/>
                                          </p:val>
                                        </p:tav>
                                        <p:tav tm="100000">
                                          <p:val>
                                            <p:strVal val="#ppt_w"/>
                                          </p:val>
                                        </p:tav>
                                      </p:tavLst>
                                    </p:anim>
                                    <p:anim calcmode="lin" valueType="num">
                                      <p:cBhvr>
                                        <p:cTn id="66" dur="1000" fill="hold"/>
                                        <p:tgtEl>
                                          <p:spTgt spid="22"/>
                                        </p:tgtEl>
                                        <p:attrNameLst>
                                          <p:attrName>ppt_h</p:attrName>
                                        </p:attrNameLst>
                                      </p:cBhvr>
                                      <p:tavLst>
                                        <p:tav tm="0">
                                          <p:val>
                                            <p:fltVal val="0"/>
                                          </p:val>
                                        </p:tav>
                                        <p:tav tm="100000">
                                          <p:val>
                                            <p:strVal val="#ppt_h"/>
                                          </p:val>
                                        </p:tav>
                                      </p:tavLst>
                                    </p:anim>
                                    <p:anim calcmode="lin" valueType="num">
                                      <p:cBhvr>
                                        <p:cTn id="67" dur="1000" fill="hold"/>
                                        <p:tgtEl>
                                          <p:spTgt spid="22"/>
                                        </p:tgtEl>
                                        <p:attrNameLst>
                                          <p:attrName>style.rotation</p:attrName>
                                        </p:attrNameLst>
                                      </p:cBhvr>
                                      <p:tavLst>
                                        <p:tav tm="0">
                                          <p:val>
                                            <p:fltVal val="90"/>
                                          </p:val>
                                        </p:tav>
                                        <p:tav tm="100000">
                                          <p:val>
                                            <p:fltVal val="0"/>
                                          </p:val>
                                        </p:tav>
                                      </p:tavLst>
                                    </p:anim>
                                    <p:animEffect transition="in" filter="fade">
                                      <p:cBhvr>
                                        <p:cTn id="68" dur="1000"/>
                                        <p:tgtEl>
                                          <p:spTgt spid="22"/>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3"/>
                                        </p:tgtEl>
                                        <p:attrNameLst>
                                          <p:attrName>style.visibility</p:attrName>
                                        </p:attrNameLst>
                                      </p:cBhvr>
                                      <p:to>
                                        <p:strVal val="visible"/>
                                      </p:to>
                                    </p:set>
                                    <p:anim calcmode="lin" valueType="num">
                                      <p:cBhvr>
                                        <p:cTn id="73" dur="1000" fill="hold"/>
                                        <p:tgtEl>
                                          <p:spTgt spid="3"/>
                                        </p:tgtEl>
                                        <p:attrNameLst>
                                          <p:attrName>ppt_w</p:attrName>
                                        </p:attrNameLst>
                                      </p:cBhvr>
                                      <p:tavLst>
                                        <p:tav tm="0">
                                          <p:val>
                                            <p:fltVal val="0"/>
                                          </p:val>
                                        </p:tav>
                                        <p:tav tm="100000">
                                          <p:val>
                                            <p:strVal val="#ppt_w"/>
                                          </p:val>
                                        </p:tav>
                                      </p:tavLst>
                                    </p:anim>
                                    <p:anim calcmode="lin" valueType="num">
                                      <p:cBhvr>
                                        <p:cTn id="74" dur="1000" fill="hold"/>
                                        <p:tgtEl>
                                          <p:spTgt spid="3"/>
                                        </p:tgtEl>
                                        <p:attrNameLst>
                                          <p:attrName>ppt_h</p:attrName>
                                        </p:attrNameLst>
                                      </p:cBhvr>
                                      <p:tavLst>
                                        <p:tav tm="0">
                                          <p:val>
                                            <p:fltVal val="0"/>
                                          </p:val>
                                        </p:tav>
                                        <p:tav tm="100000">
                                          <p:val>
                                            <p:strVal val="#ppt_h"/>
                                          </p:val>
                                        </p:tav>
                                      </p:tavLst>
                                    </p:anim>
                                    <p:anim calcmode="lin" valueType="num">
                                      <p:cBhvr>
                                        <p:cTn id="75" dur="1000" fill="hold"/>
                                        <p:tgtEl>
                                          <p:spTgt spid="3"/>
                                        </p:tgtEl>
                                        <p:attrNameLst>
                                          <p:attrName>style.rotation</p:attrName>
                                        </p:attrNameLst>
                                      </p:cBhvr>
                                      <p:tavLst>
                                        <p:tav tm="0">
                                          <p:val>
                                            <p:fltVal val="90"/>
                                          </p:val>
                                        </p:tav>
                                        <p:tav tm="100000">
                                          <p:val>
                                            <p:fltVal val="0"/>
                                          </p:val>
                                        </p:tav>
                                      </p:tavLst>
                                    </p:anim>
                                    <p:animEffect transition="in" filter="fade">
                                      <p:cBhvr>
                                        <p:cTn id="76" dur="1000"/>
                                        <p:tgtEl>
                                          <p:spTgt spid="3"/>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1000" fill="hold"/>
                                        <p:tgtEl>
                                          <p:spTgt spid="25"/>
                                        </p:tgtEl>
                                        <p:attrNameLst>
                                          <p:attrName>ppt_w</p:attrName>
                                        </p:attrNameLst>
                                      </p:cBhvr>
                                      <p:tavLst>
                                        <p:tav tm="0">
                                          <p:val>
                                            <p:fltVal val="0"/>
                                          </p:val>
                                        </p:tav>
                                        <p:tav tm="100000">
                                          <p:val>
                                            <p:strVal val="#ppt_w"/>
                                          </p:val>
                                        </p:tav>
                                      </p:tavLst>
                                    </p:anim>
                                    <p:anim calcmode="lin" valueType="num">
                                      <p:cBhvr>
                                        <p:cTn id="80" dur="1000" fill="hold"/>
                                        <p:tgtEl>
                                          <p:spTgt spid="25"/>
                                        </p:tgtEl>
                                        <p:attrNameLst>
                                          <p:attrName>ppt_h</p:attrName>
                                        </p:attrNameLst>
                                      </p:cBhvr>
                                      <p:tavLst>
                                        <p:tav tm="0">
                                          <p:val>
                                            <p:fltVal val="0"/>
                                          </p:val>
                                        </p:tav>
                                        <p:tav tm="100000">
                                          <p:val>
                                            <p:strVal val="#ppt_h"/>
                                          </p:val>
                                        </p:tav>
                                      </p:tavLst>
                                    </p:anim>
                                    <p:anim calcmode="lin" valueType="num">
                                      <p:cBhvr>
                                        <p:cTn id="81" dur="1000" fill="hold"/>
                                        <p:tgtEl>
                                          <p:spTgt spid="25"/>
                                        </p:tgtEl>
                                        <p:attrNameLst>
                                          <p:attrName>style.rotation</p:attrName>
                                        </p:attrNameLst>
                                      </p:cBhvr>
                                      <p:tavLst>
                                        <p:tav tm="0">
                                          <p:val>
                                            <p:fltVal val="90"/>
                                          </p:val>
                                        </p:tav>
                                        <p:tav tm="100000">
                                          <p:val>
                                            <p:fltVal val="0"/>
                                          </p:val>
                                        </p:tav>
                                      </p:tavLst>
                                    </p:anim>
                                    <p:animEffect transition="in" filter="fade">
                                      <p:cBhvr>
                                        <p:cTn id="82"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4" grpId="0" animBg="1"/>
      <p:bldP spid="22" grpId="0" animBg="1"/>
      <p:bldP spid="3" grpId="0" animBg="1"/>
      <p:bldP spid="2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sp>
        <p:nvSpPr>
          <p:cNvPr id="5" name="4 Rectángulo redondeado"/>
          <p:cNvSpPr/>
          <p:nvPr/>
        </p:nvSpPr>
        <p:spPr>
          <a:xfrm>
            <a:off x="827584" y="116632"/>
            <a:ext cx="8208912" cy="720080"/>
          </a:xfrm>
          <a:prstGeom prst="roundRect">
            <a:avLst/>
          </a:prstGeom>
          <a:solidFill>
            <a:schemeClr val="tx2">
              <a:lumMod val="60000"/>
              <a:lumOff val="4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bg1"/>
                </a:solidFill>
              </a:rPr>
              <a:t>DETERMINACIÓN DE LA RENTA GRAVABLE ALTERNATIVA PARA TCP ART. 339 E.T.</a:t>
            </a:r>
            <a:endParaRPr lang="es-MX" sz="2400" b="1" dirty="0">
              <a:solidFill>
                <a:schemeClr val="bg1"/>
              </a:solidFill>
            </a:endParaRPr>
          </a:p>
        </p:txBody>
      </p:sp>
      <p:graphicFrame>
        <p:nvGraphicFramePr>
          <p:cNvPr id="6" name="Group 47"/>
          <p:cNvGraphicFramePr>
            <a:graphicFrameLocks noGrp="1"/>
          </p:cNvGraphicFramePr>
          <p:nvPr>
            <p:extLst>
              <p:ext uri="{D42A27DB-BD31-4B8C-83A1-F6EECF244321}">
                <p14:modId xmlns:p14="http://schemas.microsoft.com/office/powerpoint/2010/main" val="239387443"/>
              </p:ext>
            </p:extLst>
          </p:nvPr>
        </p:nvGraphicFramePr>
        <p:xfrm>
          <a:off x="899592" y="836712"/>
          <a:ext cx="8065591" cy="5686805"/>
        </p:xfrm>
        <a:graphic>
          <a:graphicData uri="http://schemas.openxmlformats.org/drawingml/2006/table">
            <a:tbl>
              <a:tblPr/>
              <a:tblGrid>
                <a:gridCol w="6708763"/>
                <a:gridCol w="1356828"/>
              </a:tblGrid>
              <a:tr h="3132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TOTAL INGRESOS BRUTOS DEL PERIODO GRAVABLE</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95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Menos: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Dividendos y participaciones no gravados</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Indemnizaciones en dinero o en especie por daño emergente</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Aportes al sistema general de seguridad social a cargo del empleado</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Pagos catastróficos en salud siempre que supere el 30% del ingreso bruto del contribuyente. Limitada al menor entre 60% del ingreso bruto y 2.300 UVT ($61.734.000)</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Monto de las perdidas sufridas por desastres o calamidades públicas </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Aportes al sistema de seguridad social cancelados en el año a un empleado o empleada del servicio domestico (art. 12 D.R. 721/2013)</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Costo fiscal, de los bienes enajenados</a:t>
                      </a:r>
                    </a:p>
                    <a:p>
                      <a:pPr marL="342900" marR="0" lvl="0" indent="-342900" algn="l" defTabSz="914400" rtl="0" eaLnBrk="1" fontAlgn="base" latinLnBrk="0" hangingPunct="1">
                        <a:lnSpc>
                          <a:spcPct val="100000"/>
                        </a:lnSpc>
                        <a:spcBef>
                          <a:spcPct val="20000"/>
                        </a:spcBef>
                        <a:spcAft>
                          <a:spcPct val="0"/>
                        </a:spcAft>
                        <a:buClrTx/>
                        <a:buSzTx/>
                        <a:buFont typeface="+mj-lt"/>
                        <a:buAutoNum type="alphaLcParenR"/>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Los retiros de los fondos de cesantías.</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XXXXXXXX</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3956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TOTAL RENTA GRAVABLE ALTERNATIVA</a:t>
                      </a:r>
                    </a:p>
                  </a:txBody>
                  <a:tcPr marL="91447" marR="91447" marT="45700" marB="45700"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XXXXXXX</a:t>
                      </a:r>
                    </a:p>
                  </a:txBody>
                  <a:tcPr marL="91447" marR="91447" marT="45700" marB="45700"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r>
            </a:tbl>
          </a:graphicData>
        </a:graphic>
      </p:graphicFrame>
    </p:spTree>
    <p:extLst>
      <p:ext uri="{BB962C8B-B14F-4D97-AF65-F5344CB8AC3E}">
        <p14:creationId xmlns:p14="http://schemas.microsoft.com/office/powerpoint/2010/main" val="38593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128162160"/>
              </p:ext>
            </p:extLst>
          </p:nvPr>
        </p:nvGraphicFramePr>
        <p:xfrm>
          <a:off x="971599" y="404664"/>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i="0" u="none" strike="noStrike" dirty="0" smtClean="0">
                          <a:solidFill>
                            <a:schemeClr val="bg1"/>
                          </a:solidFill>
                          <a:effectLst/>
                          <a:latin typeface="Arial" panose="020B0604020202020204" pitchFamily="34" charset="0"/>
                          <a:cs typeface="Arial" panose="020B0604020202020204" pitchFamily="34" charset="0"/>
                        </a:rPr>
                        <a:t>T.C.P.</a:t>
                      </a:r>
                      <a:r>
                        <a:rPr lang="es-MX" sz="1400" b="1" i="0" u="none" strike="noStrike" baseline="0" dirty="0" smtClean="0">
                          <a:solidFill>
                            <a:schemeClr val="bg1"/>
                          </a:solidFill>
                          <a:effectLst/>
                          <a:latin typeface="Arial" panose="020B0604020202020204" pitchFamily="34" charset="0"/>
                          <a:cs typeface="Arial" panose="020B0604020202020204" pitchFamily="34" charset="0"/>
                        </a:rPr>
                        <a:t> AGRICULTOR</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564850941"/>
              </p:ext>
            </p:extLst>
          </p:nvPr>
        </p:nvGraphicFramePr>
        <p:xfrm>
          <a:off x="971599" y="980728"/>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715,000,000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715,000,000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1685439800"/>
              </p:ext>
            </p:extLst>
          </p:nvPr>
        </p:nvGraphicFramePr>
        <p:xfrm>
          <a:off x="971599" y="119675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5,000,000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2923092925"/>
              </p:ext>
            </p:extLst>
          </p:nvPr>
        </p:nvGraphicFramePr>
        <p:xfrm>
          <a:off x="971599" y="148478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20,000,000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20,000,000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1250708256"/>
              </p:ext>
            </p:extLst>
          </p:nvPr>
        </p:nvGraphicFramePr>
        <p:xfrm>
          <a:off x="971599" y="1772816"/>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700,000,000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700,000,000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2038290476"/>
              </p:ext>
            </p:extLst>
          </p:nvPr>
        </p:nvGraphicFramePr>
        <p:xfrm>
          <a:off x="971599" y="21328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5,000,000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3767573497"/>
              </p:ext>
            </p:extLst>
          </p:nvPr>
        </p:nvGraphicFramePr>
        <p:xfrm>
          <a:off x="971599" y="24208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695,000,000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695,000,000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551314696"/>
              </p:ext>
            </p:extLst>
          </p:nvPr>
        </p:nvGraphicFramePr>
        <p:xfrm>
          <a:off x="971599" y="27089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(82%)</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586,300,000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22,800,000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2124300215"/>
              </p:ext>
            </p:extLst>
          </p:nvPr>
        </p:nvGraphicFramePr>
        <p:xfrm>
          <a:off x="971599" y="2999616"/>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108,700,000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672,200,000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2908184865"/>
              </p:ext>
            </p:extLst>
          </p:nvPr>
        </p:nvGraphicFramePr>
        <p:xfrm>
          <a:off x="971598" y="3284984"/>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3775813606"/>
              </p:ext>
            </p:extLst>
          </p:nvPr>
        </p:nvGraphicFramePr>
        <p:xfrm>
          <a:off x="971599" y="3573016"/>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108,700,000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672,200,000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879443446"/>
              </p:ext>
            </p:extLst>
          </p:nvPr>
        </p:nvGraphicFramePr>
        <p:xfrm>
          <a:off x="971599" y="386104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$320.000.000)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9,600,000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1587793073"/>
              </p:ext>
            </p:extLst>
          </p:nvPr>
        </p:nvGraphicFramePr>
        <p:xfrm>
          <a:off x="971599" y="4149080"/>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368774737"/>
              </p:ext>
            </p:extLst>
          </p:nvPr>
        </p:nvGraphicFramePr>
        <p:xfrm>
          <a:off x="971599" y="4381103"/>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108,700,000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672,200,000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384173055"/>
              </p:ext>
            </p:extLst>
          </p:nvPr>
        </p:nvGraphicFramePr>
        <p:xfrm>
          <a:off x="971599" y="4669135"/>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4,050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25,044</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1119713468"/>
              </p:ext>
            </p:extLst>
          </p:nvPr>
        </p:nvGraphicFramePr>
        <p:xfrm>
          <a:off x="971600" y="4941168"/>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20,706,000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1664573379"/>
              </p:ext>
            </p:extLst>
          </p:nvPr>
        </p:nvGraphicFramePr>
        <p:xfrm>
          <a:off x="971600" y="522920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a:effectLst/>
                          <a:latin typeface="Arial" panose="020B0604020202020204" pitchFamily="34" charset="0"/>
                          <a:cs typeface="Arial" panose="020B0604020202020204" pitchFamily="34" charset="0"/>
                        </a:rPr>
                        <a:t>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hlinkClick r:id="rId5" action="ppaction://hlinksldjump"/>
                        </a:rPr>
                        <a:t>5,910,000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38593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578893101"/>
              </p:ext>
            </p:extLst>
          </p:nvPr>
        </p:nvGraphicFramePr>
        <p:xfrm>
          <a:off x="971599" y="33265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COMERCIANTE AL POR MENOR</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287583825"/>
              </p:ext>
            </p:extLst>
          </p:nvPr>
        </p:nvGraphicFramePr>
        <p:xfrm>
          <a:off x="971599" y="908720"/>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703.000.000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703,000,000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3089259636"/>
              </p:ext>
            </p:extLst>
          </p:nvPr>
        </p:nvGraphicFramePr>
        <p:xfrm>
          <a:off x="971599" y="112474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2510717626"/>
              </p:ext>
            </p:extLst>
          </p:nvPr>
        </p:nvGraphicFramePr>
        <p:xfrm>
          <a:off x="971599" y="141277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7.720,000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7,720,000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2249885280"/>
              </p:ext>
            </p:extLst>
          </p:nvPr>
        </p:nvGraphicFramePr>
        <p:xfrm>
          <a:off x="971599" y="170080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700,280,000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700.280,000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087949056"/>
              </p:ext>
            </p:extLst>
          </p:nvPr>
        </p:nvGraphicFramePr>
        <p:xfrm>
          <a:off x="971599" y="206084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3978554122"/>
              </p:ext>
            </p:extLst>
          </p:nvPr>
        </p:nvGraphicFramePr>
        <p:xfrm>
          <a:off x="971599" y="234888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695,280,000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695,280,000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4274265938"/>
              </p:ext>
            </p:extLst>
          </p:nvPr>
        </p:nvGraphicFramePr>
        <p:xfrm>
          <a:off x="971599" y="263691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(80%)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556,224,000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10,000,000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3683611576"/>
              </p:ext>
            </p:extLst>
          </p:nvPr>
        </p:nvGraphicFramePr>
        <p:xfrm>
          <a:off x="971599" y="292760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893327174"/>
              </p:ext>
            </p:extLst>
          </p:nvPr>
        </p:nvGraphicFramePr>
        <p:xfrm>
          <a:off x="971598" y="321297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1602612958"/>
              </p:ext>
            </p:extLst>
          </p:nvPr>
        </p:nvGraphicFramePr>
        <p:xfrm>
          <a:off x="971599" y="350100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391618744"/>
              </p:ext>
            </p:extLst>
          </p:nvPr>
        </p:nvGraphicFramePr>
        <p:xfrm>
          <a:off x="971599" y="378904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$250.000.000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1948137305"/>
              </p:ext>
            </p:extLst>
          </p:nvPr>
        </p:nvGraphicFramePr>
        <p:xfrm>
          <a:off x="971599" y="407707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2724934848"/>
              </p:ext>
            </p:extLst>
          </p:nvPr>
        </p:nvGraphicFramePr>
        <p:xfrm>
          <a:off x="971599" y="430909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1707663483"/>
              </p:ext>
            </p:extLst>
          </p:nvPr>
        </p:nvGraphicFramePr>
        <p:xfrm>
          <a:off x="971599" y="459712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5.181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25,531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2862008419"/>
              </p:ext>
            </p:extLst>
          </p:nvPr>
        </p:nvGraphicFramePr>
        <p:xfrm>
          <a:off x="971600" y="486916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30,723,000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1111648909"/>
              </p:ext>
            </p:extLst>
          </p:nvPr>
        </p:nvGraphicFramePr>
        <p:xfrm>
          <a:off x="971600" y="515719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a:effectLst/>
                          <a:latin typeface="Arial" panose="020B0604020202020204" pitchFamily="34" charset="0"/>
                          <a:cs typeface="Arial" panose="020B0604020202020204" pitchFamily="34" charset="0"/>
                        </a:rPr>
                        <a:t>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4,429,000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38593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656370781"/>
              </p:ext>
            </p:extLst>
          </p:nvPr>
        </p:nvGraphicFramePr>
        <p:xfrm>
          <a:off x="1043607" y="47933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COMERCIANTE AL POR MAYOR</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475372462"/>
              </p:ext>
            </p:extLst>
          </p:nvPr>
        </p:nvGraphicFramePr>
        <p:xfrm>
          <a:off x="1043607" y="1055400"/>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703.000.000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703,000,000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746166153"/>
              </p:ext>
            </p:extLst>
          </p:nvPr>
        </p:nvGraphicFramePr>
        <p:xfrm>
          <a:off x="1043607" y="127142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0" i="0" u="none" strike="noStrike" dirty="0" smtClean="0">
                          <a:solidFill>
                            <a:srgbClr val="000000"/>
                          </a:solidFill>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988787036"/>
              </p:ext>
            </p:extLst>
          </p:nvPr>
        </p:nvGraphicFramePr>
        <p:xfrm>
          <a:off x="1043607" y="15594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7.720,000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7,720,000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400283028"/>
              </p:ext>
            </p:extLst>
          </p:nvPr>
        </p:nvGraphicFramePr>
        <p:xfrm>
          <a:off x="1043607" y="184748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700,280,000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700.280,000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432880598"/>
              </p:ext>
            </p:extLst>
          </p:nvPr>
        </p:nvGraphicFramePr>
        <p:xfrm>
          <a:off x="1043607" y="220752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5,000,000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2297294746"/>
              </p:ext>
            </p:extLst>
          </p:nvPr>
        </p:nvGraphicFramePr>
        <p:xfrm>
          <a:off x="1043607" y="249556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695,280,000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695,280,000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4068884927"/>
              </p:ext>
            </p:extLst>
          </p:nvPr>
        </p:nvGraphicFramePr>
        <p:xfrm>
          <a:off x="1043607" y="278359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(80%)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556,224,000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10,000,000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3843187498"/>
              </p:ext>
            </p:extLst>
          </p:nvPr>
        </p:nvGraphicFramePr>
        <p:xfrm>
          <a:off x="1043607" y="30742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2464340724"/>
              </p:ext>
            </p:extLst>
          </p:nvPr>
        </p:nvGraphicFramePr>
        <p:xfrm>
          <a:off x="1043606" y="335965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934278215"/>
              </p:ext>
            </p:extLst>
          </p:nvPr>
        </p:nvGraphicFramePr>
        <p:xfrm>
          <a:off x="1043607" y="36476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957545833"/>
              </p:ext>
            </p:extLst>
          </p:nvPr>
        </p:nvGraphicFramePr>
        <p:xfrm>
          <a:off x="1043607" y="39357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$250.000.000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2448793123"/>
              </p:ext>
            </p:extLst>
          </p:nvPr>
        </p:nvGraphicFramePr>
        <p:xfrm>
          <a:off x="1043607" y="422375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173363822"/>
              </p:ext>
            </p:extLst>
          </p:nvPr>
        </p:nvGraphicFramePr>
        <p:xfrm>
          <a:off x="1043607" y="445577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139.056,000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685.280,000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571942532"/>
              </p:ext>
            </p:extLst>
          </p:nvPr>
        </p:nvGraphicFramePr>
        <p:xfrm>
          <a:off x="1043607" y="474380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5.181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25,531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1004868549"/>
              </p:ext>
            </p:extLst>
          </p:nvPr>
        </p:nvGraphicFramePr>
        <p:xfrm>
          <a:off x="1043608" y="501584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30.723,000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1081169723"/>
              </p:ext>
            </p:extLst>
          </p:nvPr>
        </p:nvGraphicFramePr>
        <p:xfrm>
          <a:off x="1043608" y="530387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4,726,000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38593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193588179"/>
              </p:ext>
            </p:extLst>
          </p:nvPr>
        </p:nvGraphicFramePr>
        <p:xfrm>
          <a:off x="1043607" y="47933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CONSTRUCTOR</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557789009"/>
              </p:ext>
            </p:extLst>
          </p:nvPr>
        </p:nvGraphicFramePr>
        <p:xfrm>
          <a:off x="1043607" y="1055400"/>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280.000.000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280,000,000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364619372"/>
              </p:ext>
            </p:extLst>
          </p:nvPr>
        </p:nvGraphicFramePr>
        <p:xfrm>
          <a:off x="1043607" y="127142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472334125"/>
              </p:ext>
            </p:extLst>
          </p:nvPr>
        </p:nvGraphicFramePr>
        <p:xfrm>
          <a:off x="1043607" y="15594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406609454"/>
              </p:ext>
            </p:extLst>
          </p:nvPr>
        </p:nvGraphicFramePr>
        <p:xfrm>
          <a:off x="1043607" y="184748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280,000,000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280,000.000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1686632366"/>
              </p:ext>
            </p:extLst>
          </p:nvPr>
        </p:nvGraphicFramePr>
        <p:xfrm>
          <a:off x="1043607" y="220752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2814181358"/>
              </p:ext>
            </p:extLst>
          </p:nvPr>
        </p:nvGraphicFramePr>
        <p:xfrm>
          <a:off x="1043607" y="249556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280,000.000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280,000.000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417896369"/>
              </p:ext>
            </p:extLst>
          </p:nvPr>
        </p:nvGraphicFramePr>
        <p:xfrm>
          <a:off x="1043607" y="278359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(70%)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196,000,000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788009701"/>
              </p:ext>
            </p:extLst>
          </p:nvPr>
        </p:nvGraphicFramePr>
        <p:xfrm>
          <a:off x="1043607" y="30742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84,000,000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273.000.000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510807696"/>
              </p:ext>
            </p:extLst>
          </p:nvPr>
        </p:nvGraphicFramePr>
        <p:xfrm>
          <a:off x="1043606" y="335965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a:effectLst/>
                          <a:latin typeface="Arial" panose="020B0604020202020204" pitchFamily="34" charset="0"/>
                          <a:cs typeface="Arial" panose="020B0604020202020204" pitchFamily="34" charset="0"/>
                        </a:rPr>
                        <a:t>0</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1104155131"/>
              </p:ext>
            </p:extLst>
          </p:nvPr>
        </p:nvGraphicFramePr>
        <p:xfrm>
          <a:off x="1043607" y="36476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84.000.000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273.000.000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4040917200"/>
              </p:ext>
            </p:extLst>
          </p:nvPr>
        </p:nvGraphicFramePr>
        <p:xfrm>
          <a:off x="1043607" y="39357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$180.000.000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5.400.000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788368689"/>
              </p:ext>
            </p:extLst>
          </p:nvPr>
        </p:nvGraphicFramePr>
        <p:xfrm>
          <a:off x="1043607" y="422375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506883064"/>
              </p:ext>
            </p:extLst>
          </p:nvPr>
        </p:nvGraphicFramePr>
        <p:xfrm>
          <a:off x="1043607" y="445577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84.000,000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273.000.000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4038407626"/>
              </p:ext>
            </p:extLst>
          </p:nvPr>
        </p:nvGraphicFramePr>
        <p:xfrm>
          <a:off x="1043607" y="474380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3.130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10.171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3718250498"/>
              </p:ext>
            </p:extLst>
          </p:nvPr>
        </p:nvGraphicFramePr>
        <p:xfrm>
          <a:off x="1043608" y="501584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13.857.000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1151124329"/>
              </p:ext>
            </p:extLst>
          </p:nvPr>
        </p:nvGraphicFramePr>
        <p:xfrm>
          <a:off x="1043608" y="530387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a:effectLst/>
                          <a:latin typeface="Arial" panose="020B0604020202020204" pitchFamily="34" charset="0"/>
                          <a:cs typeface="Arial" panose="020B0604020202020204" pitchFamily="34" charset="0"/>
                        </a:rPr>
                        <a:t>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4,707.000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38593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2699321" y="1780361"/>
            <a:ext cx="6049143" cy="3985706"/>
          </a:xfrm>
          <a:prstGeom prst="rect">
            <a:avLst/>
          </a:prstGeom>
          <a:noFill/>
          <a:ln w="9525">
            <a:noFill/>
            <a:miter lim="800000"/>
            <a:headEnd/>
            <a:tailEnd/>
          </a:ln>
        </p:spPr>
        <p:txBody>
          <a:bodyPr wrap="square">
            <a:spAutoFit/>
          </a:bodyPr>
          <a:lstStyle/>
          <a:p>
            <a:pPr marL="342900" indent="-342900" algn="just">
              <a:defRPr/>
            </a:pPr>
            <a:r>
              <a:rPr lang="es-CO" sz="2200" b="0" dirty="0" smtClean="0">
                <a:latin typeface="Arial" charset="0"/>
                <a:cs typeface="Arial" charset="0"/>
              </a:rPr>
              <a:t>Decreto 3032 de 2013</a:t>
            </a:r>
          </a:p>
          <a:p>
            <a:pPr marL="342900" indent="-342900" algn="just">
              <a:defRPr/>
            </a:pPr>
            <a:endParaRPr lang="es-CO" sz="2200" b="0" dirty="0" smtClean="0">
              <a:latin typeface="Arial" charset="0"/>
              <a:cs typeface="Arial" charset="0"/>
            </a:endParaRPr>
          </a:p>
          <a:p>
            <a:pPr marL="342900" indent="-342900" algn="just">
              <a:buFont typeface="+mj-lt"/>
              <a:buAutoNum type="alphaLcParenR"/>
              <a:defRPr/>
            </a:pPr>
            <a:r>
              <a:rPr lang="es-CO" sz="2000" dirty="0" smtClean="0">
                <a:latin typeface="Arial" charset="0"/>
                <a:cs typeface="Arial" charset="0"/>
                <a:hlinkClick r:id="" action="ppaction://noaction"/>
              </a:rPr>
              <a:t>Empleado   Conjunto 1</a:t>
            </a:r>
            <a:endParaRPr lang="es-CO" sz="2000" dirty="0">
              <a:latin typeface="Arial" charset="0"/>
              <a:cs typeface="Arial" charset="0"/>
              <a:hlinkClick r:id="" action="ppaction://noaction"/>
            </a:endParaRPr>
          </a:p>
          <a:p>
            <a:pPr marL="342900" indent="-342900" algn="just">
              <a:defRPr/>
            </a:pPr>
            <a:endParaRPr lang="es-CO" sz="2200" b="0" dirty="0">
              <a:latin typeface="Arial" charset="0"/>
              <a:cs typeface="Arial" charset="0"/>
            </a:endParaRPr>
          </a:p>
          <a:p>
            <a:pPr algn="just">
              <a:lnSpc>
                <a:spcPct val="150000"/>
              </a:lnSpc>
              <a:buClr>
                <a:srgbClr val="00338D"/>
              </a:buClr>
              <a:buSzPct val="75000"/>
              <a:defRPr/>
            </a:pPr>
            <a:r>
              <a:rPr lang="es-CO" sz="2200" dirty="0" smtClean="0">
                <a:latin typeface="Arial" charset="0"/>
                <a:cs typeface="Arial" charset="0"/>
              </a:rPr>
              <a:t>Sus ingresos brutos provienen, en una proporción igual o superior a </a:t>
            </a:r>
            <a:r>
              <a:rPr lang="es-CO" sz="2200" u="sng" dirty="0" smtClean="0">
                <a:latin typeface="Arial" charset="0"/>
                <a:cs typeface="Arial" charset="0"/>
              </a:rPr>
              <a:t>un ochenta por ciento (80%),</a:t>
            </a:r>
            <a:r>
              <a:rPr lang="es-CO" sz="2200" dirty="0" smtClean="0">
                <a:latin typeface="Arial" charset="0"/>
                <a:cs typeface="Arial" charset="0"/>
              </a:rPr>
              <a:t> </a:t>
            </a:r>
            <a:r>
              <a:rPr lang="es-CO" sz="2200" dirty="0" smtClean="0">
                <a:solidFill>
                  <a:srgbClr val="0070C0"/>
                </a:solidFill>
                <a:latin typeface="Arial" charset="0"/>
                <a:cs typeface="Arial" charset="0"/>
              </a:rPr>
              <a:t>de una vinculación laboral o legal y reglamentaria</a:t>
            </a:r>
            <a:r>
              <a:rPr lang="es-CO" sz="2200" dirty="0" smtClean="0">
                <a:latin typeface="Arial" charset="0"/>
                <a:cs typeface="Arial" charset="0"/>
              </a:rPr>
              <a:t>, independientemente de su denominación.</a:t>
            </a:r>
            <a:endParaRPr lang="es-CO" sz="2200" b="0" dirty="0">
              <a:latin typeface="Arial" charset="0"/>
              <a:cs typeface="Arial" charset="0"/>
            </a:endParaRPr>
          </a:p>
        </p:txBody>
      </p:sp>
      <p:sp>
        <p:nvSpPr>
          <p:cNvPr id="6" name="5 Abrir llave"/>
          <p:cNvSpPr/>
          <p:nvPr/>
        </p:nvSpPr>
        <p:spPr bwMode="auto">
          <a:xfrm>
            <a:off x="2123728" y="908050"/>
            <a:ext cx="504056" cy="547327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personas naturales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5513793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additive="base">
                                        <p:cTn id="11"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21" name="20 Tabla"/>
          <p:cNvGraphicFramePr>
            <a:graphicFrameLocks noGrp="1"/>
          </p:cNvGraphicFramePr>
          <p:nvPr>
            <p:extLst>
              <p:ext uri="{D42A27DB-BD31-4B8C-83A1-F6EECF244321}">
                <p14:modId xmlns:p14="http://schemas.microsoft.com/office/powerpoint/2010/main" val="1369345065"/>
              </p:ext>
            </p:extLst>
          </p:nvPr>
        </p:nvGraphicFramePr>
        <p:xfrm>
          <a:off x="971599" y="47933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SERVICIOS FINANCIEROS (CASA CAMBIO)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22" name="21 Tabla"/>
          <p:cNvGraphicFramePr>
            <a:graphicFrameLocks noGrp="1"/>
          </p:cNvGraphicFramePr>
          <p:nvPr>
            <p:extLst>
              <p:ext uri="{D42A27DB-BD31-4B8C-83A1-F6EECF244321}">
                <p14:modId xmlns:p14="http://schemas.microsoft.com/office/powerpoint/2010/main" val="3274039369"/>
              </p:ext>
            </p:extLst>
          </p:nvPr>
        </p:nvGraphicFramePr>
        <p:xfrm>
          <a:off x="971599" y="1055400"/>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610.000.000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610,000,000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3" name="22 Tabla"/>
          <p:cNvGraphicFramePr>
            <a:graphicFrameLocks noGrp="1"/>
          </p:cNvGraphicFramePr>
          <p:nvPr>
            <p:extLst>
              <p:ext uri="{D42A27DB-BD31-4B8C-83A1-F6EECF244321}">
                <p14:modId xmlns:p14="http://schemas.microsoft.com/office/powerpoint/2010/main" val="1222316347"/>
              </p:ext>
            </p:extLst>
          </p:nvPr>
        </p:nvGraphicFramePr>
        <p:xfrm>
          <a:off x="971599" y="127142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4239765200"/>
              </p:ext>
            </p:extLst>
          </p:nvPr>
        </p:nvGraphicFramePr>
        <p:xfrm>
          <a:off x="971599" y="15594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5" name="24 Tabla"/>
          <p:cNvGraphicFramePr>
            <a:graphicFrameLocks noGrp="1"/>
          </p:cNvGraphicFramePr>
          <p:nvPr>
            <p:extLst>
              <p:ext uri="{D42A27DB-BD31-4B8C-83A1-F6EECF244321}">
                <p14:modId xmlns:p14="http://schemas.microsoft.com/office/powerpoint/2010/main" val="294597843"/>
              </p:ext>
            </p:extLst>
          </p:nvPr>
        </p:nvGraphicFramePr>
        <p:xfrm>
          <a:off x="971599" y="184748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610,000,000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610,000.000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6" name="25 Tabla"/>
          <p:cNvGraphicFramePr>
            <a:graphicFrameLocks noGrp="1"/>
          </p:cNvGraphicFramePr>
          <p:nvPr>
            <p:extLst>
              <p:ext uri="{D42A27DB-BD31-4B8C-83A1-F6EECF244321}">
                <p14:modId xmlns:p14="http://schemas.microsoft.com/office/powerpoint/2010/main" val="1923611087"/>
              </p:ext>
            </p:extLst>
          </p:nvPr>
        </p:nvGraphicFramePr>
        <p:xfrm>
          <a:off x="971599" y="220752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7" name="26 Tabla"/>
          <p:cNvGraphicFramePr>
            <a:graphicFrameLocks noGrp="1"/>
          </p:cNvGraphicFramePr>
          <p:nvPr>
            <p:extLst>
              <p:ext uri="{D42A27DB-BD31-4B8C-83A1-F6EECF244321}">
                <p14:modId xmlns:p14="http://schemas.microsoft.com/office/powerpoint/2010/main" val="4152598047"/>
              </p:ext>
            </p:extLst>
          </p:nvPr>
        </p:nvGraphicFramePr>
        <p:xfrm>
          <a:off x="971599" y="249556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610,000.000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610,000.000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8" name="27 Tabla"/>
          <p:cNvGraphicFramePr>
            <a:graphicFrameLocks noGrp="1"/>
          </p:cNvGraphicFramePr>
          <p:nvPr>
            <p:extLst>
              <p:ext uri="{D42A27DB-BD31-4B8C-83A1-F6EECF244321}">
                <p14:modId xmlns:p14="http://schemas.microsoft.com/office/powerpoint/2010/main" val="530138934"/>
              </p:ext>
            </p:extLst>
          </p:nvPr>
        </p:nvGraphicFramePr>
        <p:xfrm>
          <a:off x="971599" y="278359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(65%)</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396.500,000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5.500,000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9" name="28 Tabla"/>
          <p:cNvGraphicFramePr>
            <a:graphicFrameLocks noGrp="1"/>
          </p:cNvGraphicFramePr>
          <p:nvPr>
            <p:extLst>
              <p:ext uri="{D42A27DB-BD31-4B8C-83A1-F6EECF244321}">
                <p14:modId xmlns:p14="http://schemas.microsoft.com/office/powerpoint/2010/main" val="278917256"/>
              </p:ext>
            </p:extLst>
          </p:nvPr>
        </p:nvGraphicFramePr>
        <p:xfrm>
          <a:off x="971599" y="30742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604.500.000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0" name="29 Tabla"/>
          <p:cNvGraphicFramePr>
            <a:graphicFrameLocks noGrp="1"/>
          </p:cNvGraphicFramePr>
          <p:nvPr>
            <p:extLst>
              <p:ext uri="{D42A27DB-BD31-4B8C-83A1-F6EECF244321}">
                <p14:modId xmlns:p14="http://schemas.microsoft.com/office/powerpoint/2010/main" val="1313621846"/>
              </p:ext>
            </p:extLst>
          </p:nvPr>
        </p:nvGraphicFramePr>
        <p:xfrm>
          <a:off x="971598" y="335965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1" name="30 Tabla"/>
          <p:cNvGraphicFramePr>
            <a:graphicFrameLocks noGrp="1"/>
          </p:cNvGraphicFramePr>
          <p:nvPr>
            <p:extLst>
              <p:ext uri="{D42A27DB-BD31-4B8C-83A1-F6EECF244321}">
                <p14:modId xmlns:p14="http://schemas.microsoft.com/office/powerpoint/2010/main" val="4061720765"/>
              </p:ext>
            </p:extLst>
          </p:nvPr>
        </p:nvGraphicFramePr>
        <p:xfrm>
          <a:off x="971599" y="3647688"/>
          <a:ext cx="7632848" cy="42672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604.500.000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$290.000.000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8.700.000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2" name="31 Tabla"/>
          <p:cNvGraphicFramePr>
            <a:graphicFrameLocks noGrp="1"/>
          </p:cNvGraphicFramePr>
          <p:nvPr>
            <p:extLst>
              <p:ext uri="{D42A27DB-BD31-4B8C-83A1-F6EECF244321}">
                <p14:modId xmlns:p14="http://schemas.microsoft.com/office/powerpoint/2010/main" val="1831151102"/>
              </p:ext>
            </p:extLst>
          </p:nvPr>
        </p:nvGraphicFramePr>
        <p:xfrm>
          <a:off x="971599" y="422375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3" name="32 Tabla"/>
          <p:cNvGraphicFramePr>
            <a:graphicFrameLocks noGrp="1"/>
          </p:cNvGraphicFramePr>
          <p:nvPr>
            <p:extLst>
              <p:ext uri="{D42A27DB-BD31-4B8C-83A1-F6EECF244321}">
                <p14:modId xmlns:p14="http://schemas.microsoft.com/office/powerpoint/2010/main" val="2610372924"/>
              </p:ext>
            </p:extLst>
          </p:nvPr>
        </p:nvGraphicFramePr>
        <p:xfrm>
          <a:off x="971599" y="445577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604.500.000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4" name="33 Tabla"/>
          <p:cNvGraphicFramePr>
            <a:graphicFrameLocks noGrp="1"/>
          </p:cNvGraphicFramePr>
          <p:nvPr>
            <p:extLst>
              <p:ext uri="{D42A27DB-BD31-4B8C-83A1-F6EECF244321}">
                <p14:modId xmlns:p14="http://schemas.microsoft.com/office/powerpoint/2010/main" val="1814521845"/>
              </p:ext>
            </p:extLst>
          </p:nvPr>
        </p:nvGraphicFramePr>
        <p:xfrm>
          <a:off x="971599" y="474380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7.954</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22.522</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5" name="34 Tabla"/>
          <p:cNvGraphicFramePr>
            <a:graphicFrameLocks noGrp="1"/>
          </p:cNvGraphicFramePr>
          <p:nvPr>
            <p:extLst>
              <p:ext uri="{D42A27DB-BD31-4B8C-83A1-F6EECF244321}">
                <p14:modId xmlns:p14="http://schemas.microsoft.com/office/powerpoint/2010/main" val="2263029078"/>
              </p:ext>
            </p:extLst>
          </p:nvPr>
        </p:nvGraphicFramePr>
        <p:xfrm>
          <a:off x="971600" y="501584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55.290,000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6" name="35 Tabla"/>
          <p:cNvGraphicFramePr>
            <a:graphicFrameLocks noGrp="1"/>
          </p:cNvGraphicFramePr>
          <p:nvPr>
            <p:extLst>
              <p:ext uri="{D42A27DB-BD31-4B8C-83A1-F6EECF244321}">
                <p14:modId xmlns:p14="http://schemas.microsoft.com/office/powerpoint/2010/main" val="2453770084"/>
              </p:ext>
            </p:extLst>
          </p:nvPr>
        </p:nvGraphicFramePr>
        <p:xfrm>
          <a:off x="971600" y="530387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a:effectLst/>
                          <a:latin typeface="Arial" panose="020B0604020202020204" pitchFamily="34" charset="0"/>
                          <a:cs typeface="Arial" panose="020B0604020202020204" pitchFamily="34" charset="0"/>
                        </a:rPr>
                        <a:t>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35,520.000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769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ppt_x"/>
                                          </p:val>
                                        </p:tav>
                                        <p:tav tm="100000">
                                          <p:val>
                                            <p:strVal val="#ppt_x"/>
                                          </p:val>
                                        </p:tav>
                                      </p:tavLst>
                                    </p:anim>
                                    <p:anim calcmode="lin" valueType="num">
                                      <p:cBhvr additive="base">
                                        <p:cTn id="5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fill="hold"/>
                                        <p:tgtEl>
                                          <p:spTgt spid="31"/>
                                        </p:tgtEl>
                                        <p:attrNameLst>
                                          <p:attrName>ppt_x</p:attrName>
                                        </p:attrNameLst>
                                      </p:cBhvr>
                                      <p:tavLst>
                                        <p:tav tm="0">
                                          <p:val>
                                            <p:strVal val="#ppt_x"/>
                                          </p:val>
                                        </p:tav>
                                        <p:tav tm="100000">
                                          <p:val>
                                            <p:strVal val="#ppt_x"/>
                                          </p:val>
                                        </p:tav>
                                      </p:tavLst>
                                    </p:anim>
                                    <p:anim calcmode="lin" valueType="num">
                                      <p:cBhvr additive="base">
                                        <p:cTn id="6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ppt_x"/>
                                          </p:val>
                                        </p:tav>
                                        <p:tav tm="100000">
                                          <p:val>
                                            <p:strVal val="#ppt_x"/>
                                          </p:val>
                                        </p:tav>
                                      </p:tavLst>
                                    </p:anim>
                                    <p:anim calcmode="lin" valueType="num">
                                      <p:cBhvr additive="base">
                                        <p:cTn id="6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additive="base">
                                        <p:cTn id="73" dur="500" fill="hold"/>
                                        <p:tgtEl>
                                          <p:spTgt spid="33"/>
                                        </p:tgtEl>
                                        <p:attrNameLst>
                                          <p:attrName>ppt_x</p:attrName>
                                        </p:attrNameLst>
                                      </p:cBhvr>
                                      <p:tavLst>
                                        <p:tav tm="0">
                                          <p:val>
                                            <p:strVal val="#ppt_x"/>
                                          </p:val>
                                        </p:tav>
                                        <p:tav tm="100000">
                                          <p:val>
                                            <p:strVal val="#ppt_x"/>
                                          </p:val>
                                        </p:tav>
                                      </p:tavLst>
                                    </p:anim>
                                    <p:anim calcmode="lin" valueType="num">
                                      <p:cBhvr additive="base">
                                        <p:cTn id="7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500" fill="hold"/>
                                        <p:tgtEl>
                                          <p:spTgt spid="34"/>
                                        </p:tgtEl>
                                        <p:attrNameLst>
                                          <p:attrName>ppt_x</p:attrName>
                                        </p:attrNameLst>
                                      </p:cBhvr>
                                      <p:tavLst>
                                        <p:tav tm="0">
                                          <p:val>
                                            <p:strVal val="#ppt_x"/>
                                          </p:val>
                                        </p:tav>
                                        <p:tav tm="100000">
                                          <p:val>
                                            <p:strVal val="#ppt_x"/>
                                          </p:val>
                                        </p:tav>
                                      </p:tavLst>
                                    </p:anim>
                                    <p:anim calcmode="lin" valueType="num">
                                      <p:cBhvr additive="base">
                                        <p:cTn id="8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additive="base">
                                        <p:cTn id="91" dur="500" fill="hold"/>
                                        <p:tgtEl>
                                          <p:spTgt spid="36"/>
                                        </p:tgtEl>
                                        <p:attrNameLst>
                                          <p:attrName>ppt_x</p:attrName>
                                        </p:attrNameLst>
                                      </p:cBhvr>
                                      <p:tavLst>
                                        <p:tav tm="0">
                                          <p:val>
                                            <p:strVal val="#ppt_x"/>
                                          </p:val>
                                        </p:tav>
                                        <p:tav tm="100000">
                                          <p:val>
                                            <p:strVal val="#ppt_x"/>
                                          </p:val>
                                        </p:tav>
                                      </p:tavLst>
                                    </p:anim>
                                    <p:anim calcmode="lin" valueType="num">
                                      <p:cBhvr additive="base">
                                        <p:cTn id="9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21" name="20 Tabla"/>
          <p:cNvGraphicFramePr>
            <a:graphicFrameLocks noGrp="1"/>
          </p:cNvGraphicFramePr>
          <p:nvPr>
            <p:extLst>
              <p:ext uri="{D42A27DB-BD31-4B8C-83A1-F6EECF244321}">
                <p14:modId xmlns:p14="http://schemas.microsoft.com/office/powerpoint/2010/main" val="4181797076"/>
              </p:ext>
            </p:extLst>
          </p:nvPr>
        </p:nvGraphicFramePr>
        <p:xfrm>
          <a:off x="1043607" y="47933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SERVICIOS FINANCIEROS (CASA CAMBIO)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22" name="21 Tabla"/>
          <p:cNvGraphicFramePr>
            <a:graphicFrameLocks noGrp="1"/>
          </p:cNvGraphicFramePr>
          <p:nvPr>
            <p:extLst>
              <p:ext uri="{D42A27DB-BD31-4B8C-83A1-F6EECF244321}">
                <p14:modId xmlns:p14="http://schemas.microsoft.com/office/powerpoint/2010/main" val="648427242"/>
              </p:ext>
            </p:extLst>
          </p:nvPr>
        </p:nvGraphicFramePr>
        <p:xfrm>
          <a:off x="1043607" y="1055400"/>
          <a:ext cx="7632849" cy="21336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724.000.000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724,000,000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3" name="22 Tabla"/>
          <p:cNvGraphicFramePr>
            <a:graphicFrameLocks noGrp="1"/>
          </p:cNvGraphicFramePr>
          <p:nvPr>
            <p:extLst>
              <p:ext uri="{D42A27DB-BD31-4B8C-83A1-F6EECF244321}">
                <p14:modId xmlns:p14="http://schemas.microsoft.com/office/powerpoint/2010/main" val="3698537232"/>
              </p:ext>
            </p:extLst>
          </p:nvPr>
        </p:nvGraphicFramePr>
        <p:xfrm>
          <a:off x="1043607" y="127142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3944026937"/>
              </p:ext>
            </p:extLst>
          </p:nvPr>
        </p:nvGraphicFramePr>
        <p:xfrm>
          <a:off x="1043607" y="15594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5" name="24 Tabla"/>
          <p:cNvGraphicFramePr>
            <a:graphicFrameLocks noGrp="1"/>
          </p:cNvGraphicFramePr>
          <p:nvPr>
            <p:extLst>
              <p:ext uri="{D42A27DB-BD31-4B8C-83A1-F6EECF244321}">
                <p14:modId xmlns:p14="http://schemas.microsoft.com/office/powerpoint/2010/main" val="3269607146"/>
              </p:ext>
            </p:extLst>
          </p:nvPr>
        </p:nvGraphicFramePr>
        <p:xfrm>
          <a:off x="1043607" y="184748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724,000,000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724,000.000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6" name="25 Tabla"/>
          <p:cNvGraphicFramePr>
            <a:graphicFrameLocks noGrp="1"/>
          </p:cNvGraphicFramePr>
          <p:nvPr>
            <p:extLst>
              <p:ext uri="{D42A27DB-BD31-4B8C-83A1-F6EECF244321}">
                <p14:modId xmlns:p14="http://schemas.microsoft.com/office/powerpoint/2010/main" val="2978642220"/>
              </p:ext>
            </p:extLst>
          </p:nvPr>
        </p:nvGraphicFramePr>
        <p:xfrm>
          <a:off x="1043607" y="220752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7" name="26 Tabla"/>
          <p:cNvGraphicFramePr>
            <a:graphicFrameLocks noGrp="1"/>
          </p:cNvGraphicFramePr>
          <p:nvPr>
            <p:extLst>
              <p:ext uri="{D42A27DB-BD31-4B8C-83A1-F6EECF244321}">
                <p14:modId xmlns:p14="http://schemas.microsoft.com/office/powerpoint/2010/main" val="3880216869"/>
              </p:ext>
            </p:extLst>
          </p:nvPr>
        </p:nvGraphicFramePr>
        <p:xfrm>
          <a:off x="1043607" y="249556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724,000.000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724,000.000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8" name="27 Tabla"/>
          <p:cNvGraphicFramePr>
            <a:graphicFrameLocks noGrp="1"/>
          </p:cNvGraphicFramePr>
          <p:nvPr>
            <p:extLst>
              <p:ext uri="{D42A27DB-BD31-4B8C-83A1-F6EECF244321}">
                <p14:modId xmlns:p14="http://schemas.microsoft.com/office/powerpoint/2010/main" val="4212469076"/>
              </p:ext>
            </p:extLst>
          </p:nvPr>
        </p:nvGraphicFramePr>
        <p:xfrm>
          <a:off x="1043607" y="278359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(80%)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579.200,000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5.500,000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9" name="28 Tabla"/>
          <p:cNvGraphicFramePr>
            <a:graphicFrameLocks noGrp="1"/>
          </p:cNvGraphicFramePr>
          <p:nvPr>
            <p:extLst>
              <p:ext uri="{D42A27DB-BD31-4B8C-83A1-F6EECF244321}">
                <p14:modId xmlns:p14="http://schemas.microsoft.com/office/powerpoint/2010/main" val="2433056578"/>
              </p:ext>
            </p:extLst>
          </p:nvPr>
        </p:nvGraphicFramePr>
        <p:xfrm>
          <a:off x="1043607" y="30742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144.800,000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718.500.000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0" name="29 Tabla"/>
          <p:cNvGraphicFramePr>
            <a:graphicFrameLocks noGrp="1"/>
          </p:cNvGraphicFramePr>
          <p:nvPr>
            <p:extLst>
              <p:ext uri="{D42A27DB-BD31-4B8C-83A1-F6EECF244321}">
                <p14:modId xmlns:p14="http://schemas.microsoft.com/office/powerpoint/2010/main" val="3157643612"/>
              </p:ext>
            </p:extLst>
          </p:nvPr>
        </p:nvGraphicFramePr>
        <p:xfrm>
          <a:off x="1043606" y="335965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1" name="30 Tabla"/>
          <p:cNvGraphicFramePr>
            <a:graphicFrameLocks noGrp="1"/>
          </p:cNvGraphicFramePr>
          <p:nvPr>
            <p:extLst>
              <p:ext uri="{D42A27DB-BD31-4B8C-83A1-F6EECF244321}">
                <p14:modId xmlns:p14="http://schemas.microsoft.com/office/powerpoint/2010/main" val="117846307"/>
              </p:ext>
            </p:extLst>
          </p:nvPr>
        </p:nvGraphicFramePr>
        <p:xfrm>
          <a:off x="1043607" y="3647688"/>
          <a:ext cx="7632848" cy="42672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144.800.000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718.500.000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2" name="31 Tabla"/>
          <p:cNvGraphicFramePr>
            <a:graphicFrameLocks noGrp="1"/>
          </p:cNvGraphicFramePr>
          <p:nvPr>
            <p:extLst>
              <p:ext uri="{D42A27DB-BD31-4B8C-83A1-F6EECF244321}">
                <p14:modId xmlns:p14="http://schemas.microsoft.com/office/powerpoint/2010/main" val="2967094233"/>
              </p:ext>
            </p:extLst>
          </p:nvPr>
        </p:nvGraphicFramePr>
        <p:xfrm>
          <a:off x="1043607" y="39357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$290.000.000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8.700.000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3" name="32 Tabla"/>
          <p:cNvGraphicFramePr>
            <a:graphicFrameLocks noGrp="1"/>
          </p:cNvGraphicFramePr>
          <p:nvPr>
            <p:extLst>
              <p:ext uri="{D42A27DB-BD31-4B8C-83A1-F6EECF244321}">
                <p14:modId xmlns:p14="http://schemas.microsoft.com/office/powerpoint/2010/main" val="2392625177"/>
              </p:ext>
            </p:extLst>
          </p:nvPr>
        </p:nvGraphicFramePr>
        <p:xfrm>
          <a:off x="1043607" y="422375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4" name="33 Tabla"/>
          <p:cNvGraphicFramePr>
            <a:graphicFrameLocks noGrp="1"/>
          </p:cNvGraphicFramePr>
          <p:nvPr>
            <p:extLst>
              <p:ext uri="{D42A27DB-BD31-4B8C-83A1-F6EECF244321}">
                <p14:modId xmlns:p14="http://schemas.microsoft.com/office/powerpoint/2010/main" val="3307436478"/>
              </p:ext>
            </p:extLst>
          </p:nvPr>
        </p:nvGraphicFramePr>
        <p:xfrm>
          <a:off x="1043607" y="445577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144.800,000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718.500.000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5" name="34 Tabla"/>
          <p:cNvGraphicFramePr>
            <a:graphicFrameLocks noGrp="1"/>
          </p:cNvGraphicFramePr>
          <p:nvPr>
            <p:extLst>
              <p:ext uri="{D42A27DB-BD31-4B8C-83A1-F6EECF244321}">
                <p14:modId xmlns:p14="http://schemas.microsoft.com/office/powerpoint/2010/main" val="2990765808"/>
              </p:ext>
            </p:extLst>
          </p:nvPr>
        </p:nvGraphicFramePr>
        <p:xfrm>
          <a:off x="1043607" y="474380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5.395</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26.769</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6" name="35 Tabla"/>
          <p:cNvGraphicFramePr>
            <a:graphicFrameLocks noGrp="1"/>
          </p:cNvGraphicFramePr>
          <p:nvPr>
            <p:extLst>
              <p:ext uri="{D42A27DB-BD31-4B8C-83A1-F6EECF244321}">
                <p14:modId xmlns:p14="http://schemas.microsoft.com/office/powerpoint/2010/main" val="968326526"/>
              </p:ext>
            </p:extLst>
          </p:nvPr>
        </p:nvGraphicFramePr>
        <p:xfrm>
          <a:off x="1043608" y="501584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32.619.000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37" name="36 Tabla"/>
          <p:cNvGraphicFramePr>
            <a:graphicFrameLocks noGrp="1"/>
          </p:cNvGraphicFramePr>
          <p:nvPr>
            <p:extLst>
              <p:ext uri="{D42A27DB-BD31-4B8C-83A1-F6EECF244321}">
                <p14:modId xmlns:p14="http://schemas.microsoft.com/office/powerpoint/2010/main" val="2442231216"/>
              </p:ext>
            </p:extLst>
          </p:nvPr>
        </p:nvGraphicFramePr>
        <p:xfrm>
          <a:off x="1043608" y="530387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a:effectLst/>
                          <a:latin typeface="Arial" panose="020B0604020202020204" pitchFamily="34" charset="0"/>
                          <a:cs typeface="Arial" panose="020B0604020202020204" pitchFamily="34" charset="0"/>
                        </a:rPr>
                        <a:t>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42.816.000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769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ppt_x"/>
                                          </p:val>
                                        </p:tav>
                                        <p:tav tm="100000">
                                          <p:val>
                                            <p:strVal val="#ppt_x"/>
                                          </p:val>
                                        </p:tav>
                                      </p:tavLst>
                                    </p:anim>
                                    <p:anim calcmode="lin" valueType="num">
                                      <p:cBhvr additive="base">
                                        <p:cTn id="3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ppt_x"/>
                                          </p:val>
                                        </p:tav>
                                        <p:tav tm="100000">
                                          <p:val>
                                            <p:strVal val="#ppt_x"/>
                                          </p:val>
                                        </p:tav>
                                      </p:tavLst>
                                    </p:anim>
                                    <p:anim calcmode="lin" valueType="num">
                                      <p:cBhvr additive="base">
                                        <p:cTn id="5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500" fill="hold"/>
                                        <p:tgtEl>
                                          <p:spTgt spid="31"/>
                                        </p:tgtEl>
                                        <p:attrNameLst>
                                          <p:attrName>ppt_x</p:attrName>
                                        </p:attrNameLst>
                                      </p:cBhvr>
                                      <p:tavLst>
                                        <p:tav tm="0">
                                          <p:val>
                                            <p:strVal val="#ppt_x"/>
                                          </p:val>
                                        </p:tav>
                                        <p:tav tm="100000">
                                          <p:val>
                                            <p:strVal val="#ppt_x"/>
                                          </p:val>
                                        </p:tav>
                                      </p:tavLst>
                                    </p:anim>
                                    <p:anim calcmode="lin" valueType="num">
                                      <p:cBhvr additive="base">
                                        <p:cTn id="6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ppt_x"/>
                                          </p:val>
                                        </p:tav>
                                        <p:tav tm="100000">
                                          <p:val>
                                            <p:strVal val="#ppt_x"/>
                                          </p:val>
                                        </p:tav>
                                      </p:tavLst>
                                    </p:anim>
                                    <p:anim calcmode="lin" valueType="num">
                                      <p:cBhvr additive="base">
                                        <p:cTn id="6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additive="base">
                                        <p:cTn id="73" dur="500" fill="hold"/>
                                        <p:tgtEl>
                                          <p:spTgt spid="33"/>
                                        </p:tgtEl>
                                        <p:attrNameLst>
                                          <p:attrName>ppt_x</p:attrName>
                                        </p:attrNameLst>
                                      </p:cBhvr>
                                      <p:tavLst>
                                        <p:tav tm="0">
                                          <p:val>
                                            <p:strVal val="#ppt_x"/>
                                          </p:val>
                                        </p:tav>
                                        <p:tav tm="100000">
                                          <p:val>
                                            <p:strVal val="#ppt_x"/>
                                          </p:val>
                                        </p:tav>
                                      </p:tavLst>
                                    </p:anim>
                                    <p:anim calcmode="lin" valueType="num">
                                      <p:cBhvr additive="base">
                                        <p:cTn id="7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500" fill="hold"/>
                                        <p:tgtEl>
                                          <p:spTgt spid="34"/>
                                        </p:tgtEl>
                                        <p:attrNameLst>
                                          <p:attrName>ppt_x</p:attrName>
                                        </p:attrNameLst>
                                      </p:cBhvr>
                                      <p:tavLst>
                                        <p:tav tm="0">
                                          <p:val>
                                            <p:strVal val="#ppt_x"/>
                                          </p:val>
                                        </p:tav>
                                        <p:tav tm="100000">
                                          <p:val>
                                            <p:strVal val="#ppt_x"/>
                                          </p:val>
                                        </p:tav>
                                      </p:tavLst>
                                    </p:anim>
                                    <p:anim calcmode="lin" valueType="num">
                                      <p:cBhvr additive="base">
                                        <p:cTn id="8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additive="base">
                                        <p:cTn id="91" dur="500" fill="hold"/>
                                        <p:tgtEl>
                                          <p:spTgt spid="36"/>
                                        </p:tgtEl>
                                        <p:attrNameLst>
                                          <p:attrName>ppt_x</p:attrName>
                                        </p:attrNameLst>
                                      </p:cBhvr>
                                      <p:tavLst>
                                        <p:tav tm="0">
                                          <p:val>
                                            <p:strVal val="#ppt_x"/>
                                          </p:val>
                                        </p:tav>
                                        <p:tav tm="100000">
                                          <p:val>
                                            <p:strVal val="#ppt_x"/>
                                          </p:val>
                                        </p:tav>
                                      </p:tavLst>
                                    </p:anim>
                                    <p:anim calcmode="lin" valueType="num">
                                      <p:cBhvr additive="base">
                                        <p:cTn id="9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7"/>
                                        </p:tgtEl>
                                        <p:attrNameLst>
                                          <p:attrName>style.visibility</p:attrName>
                                        </p:attrNameLst>
                                      </p:cBhvr>
                                      <p:to>
                                        <p:strVal val="visible"/>
                                      </p:to>
                                    </p:set>
                                    <p:anim calcmode="lin" valueType="num">
                                      <p:cBhvr additive="base">
                                        <p:cTn id="97" dur="500" fill="hold"/>
                                        <p:tgtEl>
                                          <p:spTgt spid="37"/>
                                        </p:tgtEl>
                                        <p:attrNameLst>
                                          <p:attrName>ppt_x</p:attrName>
                                        </p:attrNameLst>
                                      </p:cBhvr>
                                      <p:tavLst>
                                        <p:tav tm="0">
                                          <p:val>
                                            <p:strVal val="#ppt_x"/>
                                          </p:val>
                                        </p:tav>
                                        <p:tav tm="100000">
                                          <p:val>
                                            <p:strVal val="#ppt_x"/>
                                          </p:val>
                                        </p:tav>
                                      </p:tavLst>
                                    </p:anim>
                                    <p:anim calcmode="lin" valueType="num">
                                      <p:cBhvr additive="base">
                                        <p:cTn id="9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545072579"/>
              </p:ext>
            </p:extLst>
          </p:nvPr>
        </p:nvGraphicFramePr>
        <p:xfrm>
          <a:off x="1043607" y="404664"/>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SERVICIOS RESTAURANTE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119868148"/>
              </p:ext>
            </p:extLst>
          </p:nvPr>
        </p:nvGraphicFramePr>
        <p:xfrm>
          <a:off x="1043607" y="980728"/>
          <a:ext cx="7632849" cy="42672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107.300.000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107.300,000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3801810206"/>
              </p:ext>
            </p:extLst>
          </p:nvPr>
        </p:nvGraphicFramePr>
        <p:xfrm>
          <a:off x="1043607" y="119675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3651353421"/>
              </p:ext>
            </p:extLst>
          </p:nvPr>
        </p:nvGraphicFramePr>
        <p:xfrm>
          <a:off x="1043607" y="148478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1419648784"/>
              </p:ext>
            </p:extLst>
          </p:nvPr>
        </p:nvGraphicFramePr>
        <p:xfrm>
          <a:off x="1043607" y="1772816"/>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107.300,000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107.300.000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79525297"/>
              </p:ext>
            </p:extLst>
          </p:nvPr>
        </p:nvGraphicFramePr>
        <p:xfrm>
          <a:off x="1043607" y="21328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3390038180"/>
              </p:ext>
            </p:extLst>
          </p:nvPr>
        </p:nvGraphicFramePr>
        <p:xfrm>
          <a:off x="1043607" y="24208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107.300.000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107.300.000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253026375"/>
              </p:ext>
            </p:extLst>
          </p:nvPr>
        </p:nvGraphicFramePr>
        <p:xfrm>
          <a:off x="1043607" y="27089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(60%)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64.380,000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4.500,000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1748842038"/>
              </p:ext>
            </p:extLst>
          </p:nvPr>
        </p:nvGraphicFramePr>
        <p:xfrm>
          <a:off x="1043607" y="2999616"/>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42.920,000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102.800.000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904308330"/>
              </p:ext>
            </p:extLst>
          </p:nvPr>
        </p:nvGraphicFramePr>
        <p:xfrm>
          <a:off x="1043606" y="3284984"/>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2540594918"/>
              </p:ext>
            </p:extLst>
          </p:nvPr>
        </p:nvGraphicFramePr>
        <p:xfrm>
          <a:off x="1043607" y="3573016"/>
          <a:ext cx="7632848" cy="42672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42.920.000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102.800.000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520163619"/>
              </p:ext>
            </p:extLst>
          </p:nvPr>
        </p:nvGraphicFramePr>
        <p:xfrm>
          <a:off x="1043607" y="386104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$210.000.000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6.300.000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1154060190"/>
              </p:ext>
            </p:extLst>
          </p:nvPr>
        </p:nvGraphicFramePr>
        <p:xfrm>
          <a:off x="1043607" y="4149080"/>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a:effectLst/>
                          <a:latin typeface="Arial" panose="020B0604020202020204" pitchFamily="34" charset="0"/>
                          <a:cs typeface="Arial" panose="020B0604020202020204" pitchFamily="34" charset="0"/>
                        </a:rPr>
                        <a:t>0</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2476594407"/>
              </p:ext>
            </p:extLst>
          </p:nvPr>
        </p:nvGraphicFramePr>
        <p:xfrm>
          <a:off x="1043607" y="4381103"/>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42.920.000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102.800.000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3988455846"/>
              </p:ext>
            </p:extLst>
          </p:nvPr>
        </p:nvGraphicFramePr>
        <p:xfrm>
          <a:off x="1043607" y="4669135"/>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1.559</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3.830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2588673938"/>
              </p:ext>
            </p:extLst>
          </p:nvPr>
        </p:nvGraphicFramePr>
        <p:xfrm>
          <a:off x="1043608" y="4941168"/>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2.596.000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2714769703"/>
              </p:ext>
            </p:extLst>
          </p:nvPr>
        </p:nvGraphicFramePr>
        <p:xfrm>
          <a:off x="1043608" y="522920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769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236547136"/>
              </p:ext>
            </p:extLst>
          </p:nvPr>
        </p:nvGraphicFramePr>
        <p:xfrm>
          <a:off x="1043607" y="479336"/>
          <a:ext cx="7632848" cy="426720"/>
        </p:xfrm>
        <a:graphic>
          <a:graphicData uri="http://schemas.openxmlformats.org/drawingml/2006/table">
            <a:tbl>
              <a:tblPr>
                <a:tableStyleId>{5C22544A-7EE6-4342-B048-85BDC9FD1C3A}</a:tableStyleId>
              </a:tblPr>
              <a:tblGrid>
                <a:gridCol w="5040560"/>
                <a:gridCol w="1336792"/>
                <a:gridCol w="1255496"/>
              </a:tblGrid>
              <a:tr h="400050">
                <a:tc>
                  <a:txBody>
                    <a:bodyPr/>
                    <a:lstStyle/>
                    <a:p>
                      <a:pPr algn="ctr" fontAlgn="ctr"/>
                      <a:r>
                        <a:rPr lang="es-MX" sz="1400" b="1" u="none" strike="noStrike" dirty="0" smtClean="0">
                          <a:solidFill>
                            <a:schemeClr val="bg1"/>
                          </a:solidFill>
                          <a:effectLst/>
                          <a:latin typeface="Arial" panose="020B0604020202020204" pitchFamily="34" charset="0"/>
                          <a:cs typeface="Arial" panose="020B0604020202020204" pitchFamily="34" charset="0"/>
                        </a:rPr>
                        <a:t>T.C.P</a:t>
                      </a:r>
                      <a:r>
                        <a:rPr lang="es-MX" sz="1400" b="1" u="none" strike="noStrike" baseline="0" dirty="0" smtClean="0">
                          <a:solidFill>
                            <a:schemeClr val="bg1"/>
                          </a:solidFill>
                          <a:effectLst/>
                          <a:latin typeface="Arial" panose="020B0604020202020204" pitchFamily="34" charset="0"/>
                          <a:cs typeface="Arial" panose="020B0604020202020204" pitchFamily="34" charset="0"/>
                        </a:rPr>
                        <a:t> MANUFACTURERO (PRENDAS DE VESTIR, CUERO)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S. ORDINARIO</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DEPURACIÓN </a:t>
                      </a:r>
                      <a:r>
                        <a:rPr lang="es-MX" sz="1400" b="1" u="none" strike="noStrike" dirty="0" smtClean="0">
                          <a:solidFill>
                            <a:schemeClr val="bg1"/>
                          </a:solidFill>
                          <a:effectLst/>
                          <a:latin typeface="Arial" panose="020B0604020202020204" pitchFamily="34" charset="0"/>
                          <a:cs typeface="Arial" panose="020B0604020202020204" pitchFamily="34" charset="0"/>
                        </a:rPr>
                        <a:t>IMAS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959256816"/>
              </p:ext>
            </p:extLst>
          </p:nvPr>
        </p:nvGraphicFramePr>
        <p:xfrm>
          <a:off x="1043607" y="1055400"/>
          <a:ext cx="7632849" cy="426720"/>
        </p:xfrm>
        <a:graphic>
          <a:graphicData uri="http://schemas.openxmlformats.org/drawingml/2006/table">
            <a:tbl>
              <a:tblPr>
                <a:tableStyleId>{5C22544A-7EE6-4342-B048-85BDC9FD1C3A}</a:tableStyleId>
              </a:tblPr>
              <a:tblGrid>
                <a:gridCol w="5079054"/>
                <a:gridCol w="1390694"/>
                <a:gridCol w="1163101"/>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INGRESOS RECIBIDOS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520.000.000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520.000,000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90500">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1018776269"/>
              </p:ext>
            </p:extLst>
          </p:nvPr>
        </p:nvGraphicFramePr>
        <p:xfrm>
          <a:off x="1043607" y="1271424"/>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DIVIDENDOS NO GRAVADOS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4136242913"/>
              </p:ext>
            </p:extLst>
          </p:nvPr>
        </p:nvGraphicFramePr>
        <p:xfrm>
          <a:off x="1043607" y="1559456"/>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DEVOLUCIONES RABAJAS Y DESCUENTOS</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9" name="8 Tabla"/>
          <p:cNvGraphicFramePr>
            <a:graphicFrameLocks noGrp="1"/>
          </p:cNvGraphicFramePr>
          <p:nvPr>
            <p:extLst>
              <p:ext uri="{D42A27DB-BD31-4B8C-83A1-F6EECF244321}">
                <p14:modId xmlns:p14="http://schemas.microsoft.com/office/powerpoint/2010/main" val="335678847"/>
              </p:ext>
            </p:extLst>
          </p:nvPr>
        </p:nvGraphicFramePr>
        <p:xfrm>
          <a:off x="1043607" y="1847488"/>
          <a:ext cx="7632848" cy="295275"/>
        </p:xfrm>
        <a:graphic>
          <a:graphicData uri="http://schemas.openxmlformats.org/drawingml/2006/table">
            <a:tbl>
              <a:tblPr>
                <a:tableStyleId>{5C22544A-7EE6-4342-B048-85BDC9FD1C3A}</a:tableStyleId>
              </a:tblPr>
              <a:tblGrid>
                <a:gridCol w="5079054"/>
                <a:gridCol w="1401666"/>
                <a:gridCol w="1152128"/>
              </a:tblGrid>
              <a:tr h="29527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RECIBIDOS POR CONCEPTO DE RENTA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0" name="9 Tabla"/>
          <p:cNvGraphicFramePr>
            <a:graphicFrameLocks noGrp="1"/>
          </p:cNvGraphicFramePr>
          <p:nvPr>
            <p:extLst>
              <p:ext uri="{D42A27DB-BD31-4B8C-83A1-F6EECF244321}">
                <p14:modId xmlns:p14="http://schemas.microsoft.com/office/powerpoint/2010/main" val="2936111157"/>
              </p:ext>
            </p:extLst>
          </p:nvPr>
        </p:nvGraphicFramePr>
        <p:xfrm>
          <a:off x="1043607" y="2207528"/>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I.N.C.R.</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1" name="10 Tabla"/>
          <p:cNvGraphicFramePr>
            <a:graphicFrameLocks noGrp="1"/>
          </p:cNvGraphicFramePr>
          <p:nvPr>
            <p:extLst>
              <p:ext uri="{D42A27DB-BD31-4B8C-83A1-F6EECF244321}">
                <p14:modId xmlns:p14="http://schemas.microsoft.com/office/powerpoint/2010/main" val="2425363829"/>
              </p:ext>
            </p:extLst>
          </p:nvPr>
        </p:nvGraphicFramePr>
        <p:xfrm>
          <a:off x="1043607" y="2495560"/>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TOTAL INGRESOS NETOS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2" name="11 Tabla"/>
          <p:cNvGraphicFramePr>
            <a:graphicFrameLocks noGrp="1"/>
          </p:cNvGraphicFramePr>
          <p:nvPr>
            <p:extLst>
              <p:ext uri="{D42A27DB-BD31-4B8C-83A1-F6EECF244321}">
                <p14:modId xmlns:p14="http://schemas.microsoft.com/office/powerpoint/2010/main" val="3157860749"/>
              </p:ext>
            </p:extLst>
          </p:nvPr>
        </p:nvGraphicFramePr>
        <p:xfrm>
          <a:off x="1043607" y="2783592"/>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TOTAL COSTOS Y </a:t>
                      </a:r>
                      <a:r>
                        <a:rPr lang="es-MX" sz="1400" u="none" strike="noStrike" dirty="0" smtClean="0">
                          <a:effectLst/>
                          <a:latin typeface="Arial" panose="020B0604020202020204" pitchFamily="34" charset="0"/>
                          <a:cs typeface="Arial" panose="020B0604020202020204" pitchFamily="34" charset="0"/>
                        </a:rPr>
                        <a:t>DEDUCCIONES (90%)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468.000,000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smtClean="0">
                          <a:effectLst/>
                          <a:latin typeface="Arial" panose="020B0604020202020204" pitchFamily="34" charset="0"/>
                          <a:cs typeface="Arial" panose="020B0604020202020204" pitchFamily="34" charset="0"/>
                        </a:rPr>
                        <a:t>6.500,000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3" name="12 Tabla"/>
          <p:cNvGraphicFramePr>
            <a:graphicFrameLocks noGrp="1"/>
          </p:cNvGraphicFramePr>
          <p:nvPr>
            <p:extLst>
              <p:ext uri="{D42A27DB-BD31-4B8C-83A1-F6EECF244321}">
                <p14:modId xmlns:p14="http://schemas.microsoft.com/office/powerpoint/2010/main" val="899968259"/>
              </p:ext>
            </p:extLst>
          </p:nvPr>
        </p:nvGraphicFramePr>
        <p:xfrm>
          <a:off x="1043607" y="3074288"/>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ORDINARIA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3703906512"/>
              </p:ext>
            </p:extLst>
          </p:nvPr>
        </p:nvGraphicFramePr>
        <p:xfrm>
          <a:off x="1043606" y="3359656"/>
          <a:ext cx="7632849" cy="213360"/>
        </p:xfrm>
        <a:graphic>
          <a:graphicData uri="http://schemas.openxmlformats.org/drawingml/2006/table">
            <a:tbl>
              <a:tblPr>
                <a:tableStyleId>{5C22544A-7EE6-4342-B048-85BDC9FD1C3A}</a:tableStyleId>
              </a:tblPr>
              <a:tblGrid>
                <a:gridCol w="5079054"/>
                <a:gridCol w="1401667"/>
                <a:gridCol w="1152128"/>
              </a:tblGrid>
              <a:tr h="190500">
                <a:tc>
                  <a:txBody>
                    <a:bodyPr/>
                    <a:lstStyle/>
                    <a:p>
                      <a:pPr algn="l" fontAlgn="b"/>
                      <a:r>
                        <a:rPr lang="es-MX" sz="1400" u="none" strike="noStrike" dirty="0">
                          <a:effectLst/>
                          <a:latin typeface="Arial" panose="020B0604020202020204" pitchFamily="34" charset="0"/>
                          <a:cs typeface="Arial" panose="020B0604020202020204" pitchFamily="34" charset="0"/>
                        </a:rPr>
                        <a:t>COMPENSACIÓN POR EXCESO DE RENTA PRESUNTIVA</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u="none" strike="noStrike" dirty="0">
                          <a:effectLst/>
                          <a:latin typeface="Arial" panose="020B0604020202020204" pitchFamily="34" charset="0"/>
                          <a:cs typeface="Arial" panose="020B0604020202020204" pitchFamily="34" charset="0"/>
                        </a:rPr>
                        <a:t>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1027693929"/>
              </p:ext>
            </p:extLst>
          </p:nvPr>
        </p:nvGraphicFramePr>
        <p:xfrm>
          <a:off x="1043607" y="3647688"/>
          <a:ext cx="7632848" cy="42672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00025">
                <a:tc>
                  <a:txBody>
                    <a:bodyPr/>
                    <a:lstStyle/>
                    <a:p>
                      <a:pPr algn="l"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2978019828"/>
              </p:ext>
            </p:extLst>
          </p:nvPr>
        </p:nvGraphicFramePr>
        <p:xfrm>
          <a:off x="1043607" y="3935720"/>
          <a:ext cx="7632848" cy="213360"/>
        </p:xfrm>
        <a:graphic>
          <a:graphicData uri="http://schemas.openxmlformats.org/drawingml/2006/table">
            <a:tbl>
              <a:tblPr>
                <a:tableStyleId>{5C22544A-7EE6-4342-B048-85BDC9FD1C3A}</a:tableStyleId>
              </a:tblPr>
              <a:tblGrid>
                <a:gridCol w="5079054"/>
                <a:gridCol w="1401666"/>
                <a:gridCol w="1152128"/>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 PRESUNTIVA (patrimonio líquido </a:t>
                      </a:r>
                      <a:r>
                        <a:rPr lang="es-MX" sz="1400" b="1" u="none" strike="noStrike" dirty="0" smtClean="0">
                          <a:effectLst/>
                          <a:latin typeface="Arial" panose="020B0604020202020204" pitchFamily="34" charset="0"/>
                          <a:cs typeface="Arial" panose="020B0604020202020204" pitchFamily="34" charset="0"/>
                        </a:rPr>
                        <a:t>$250.000.000</a:t>
                      </a:r>
                      <a:r>
                        <a:rPr lang="es-MX" sz="1400" b="1" u="none" strike="noStrike" dirty="0">
                          <a:effectLst/>
                          <a:latin typeface="Arial" panose="020B0604020202020204" pitchFamily="34" charset="0"/>
                          <a:cs typeface="Arial" panose="020B0604020202020204" pitchFamily="34" charset="0"/>
                        </a:rPr>
                        <a: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7.500.000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2682482163"/>
              </p:ext>
            </p:extLst>
          </p:nvPr>
        </p:nvGraphicFramePr>
        <p:xfrm>
          <a:off x="1043607" y="4223752"/>
          <a:ext cx="7632847" cy="213360"/>
        </p:xfrm>
        <a:graphic>
          <a:graphicData uri="http://schemas.openxmlformats.org/drawingml/2006/table">
            <a:tbl>
              <a:tblPr>
                <a:tableStyleId>{5C22544A-7EE6-4342-B048-85BDC9FD1C3A}</a:tableStyleId>
              </a:tblPr>
              <a:tblGrid>
                <a:gridCol w="5079054"/>
                <a:gridCol w="1401666"/>
                <a:gridCol w="1152127"/>
              </a:tblGrid>
              <a:tr h="190500">
                <a:tc>
                  <a:txBody>
                    <a:bodyPr/>
                    <a:lstStyle/>
                    <a:p>
                      <a:pPr algn="l" fontAlgn="b"/>
                      <a:r>
                        <a:rPr lang="es-MX" sz="1400" b="1" u="none" strike="noStrike" dirty="0">
                          <a:effectLst/>
                          <a:latin typeface="Arial" panose="020B0604020202020204" pitchFamily="34" charset="0"/>
                          <a:cs typeface="Arial" panose="020B0604020202020204" pitchFamily="34" charset="0"/>
                        </a:rPr>
                        <a:t>RENTAS EXENTAS (LABORALES)</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a:effectLst/>
                          <a:latin typeface="Arial" panose="020B0604020202020204" pitchFamily="34" charset="0"/>
                          <a:cs typeface="Arial" panose="020B0604020202020204" pitchFamily="34" charset="0"/>
                        </a:rPr>
                        <a:t>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8" name="17 Tabla"/>
          <p:cNvGraphicFramePr>
            <a:graphicFrameLocks noGrp="1"/>
          </p:cNvGraphicFramePr>
          <p:nvPr>
            <p:extLst>
              <p:ext uri="{D42A27DB-BD31-4B8C-83A1-F6EECF244321}">
                <p14:modId xmlns:p14="http://schemas.microsoft.com/office/powerpoint/2010/main" val="455081874"/>
              </p:ext>
            </p:extLst>
          </p:nvPr>
        </p:nvGraphicFramePr>
        <p:xfrm>
          <a:off x="1043607" y="4455775"/>
          <a:ext cx="7632847" cy="213360"/>
        </p:xfrm>
        <a:graphic>
          <a:graphicData uri="http://schemas.openxmlformats.org/drawingml/2006/table">
            <a:tbl>
              <a:tblPr>
                <a:tableStyleId>{5C22544A-7EE6-4342-B048-85BDC9FD1C3A}</a:tableStyleId>
              </a:tblPr>
              <a:tblGrid>
                <a:gridCol w="5079054"/>
                <a:gridCol w="1401666"/>
                <a:gridCol w="1152127"/>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RENTA LÍQUIDA GRAVABLE</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52.000,000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513.500.000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19" name="18 Tabla"/>
          <p:cNvGraphicFramePr>
            <a:graphicFrameLocks noGrp="1"/>
          </p:cNvGraphicFramePr>
          <p:nvPr>
            <p:extLst>
              <p:ext uri="{D42A27DB-BD31-4B8C-83A1-F6EECF244321}">
                <p14:modId xmlns:p14="http://schemas.microsoft.com/office/powerpoint/2010/main" val="1466800952"/>
              </p:ext>
            </p:extLst>
          </p:nvPr>
        </p:nvGraphicFramePr>
        <p:xfrm>
          <a:off x="1043607" y="4743807"/>
          <a:ext cx="7632848" cy="213360"/>
        </p:xfrm>
        <a:graphic>
          <a:graphicData uri="http://schemas.openxmlformats.org/drawingml/2006/table">
            <a:tbl>
              <a:tblPr>
                <a:tableStyleId>{5C22544A-7EE6-4342-B048-85BDC9FD1C3A}</a:tableStyleId>
              </a:tblPr>
              <a:tblGrid>
                <a:gridCol w="5079054"/>
                <a:gridCol w="1401666"/>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R.L.G. y R.G.A. EXPRESADA EN UVT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1.937</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19.131</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0" name="19 Tabla"/>
          <p:cNvGraphicFramePr>
            <a:graphicFrameLocks noGrp="1"/>
          </p:cNvGraphicFramePr>
          <p:nvPr>
            <p:extLst>
              <p:ext uri="{D42A27DB-BD31-4B8C-83A1-F6EECF244321}">
                <p14:modId xmlns:p14="http://schemas.microsoft.com/office/powerpoint/2010/main" val="4045242618"/>
              </p:ext>
            </p:extLst>
          </p:nvPr>
        </p:nvGraphicFramePr>
        <p:xfrm>
          <a:off x="1043608" y="5015840"/>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S.O. (TABLA ART. 241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rPr>
                        <a:t>4.897.000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graphicFrame>
        <p:nvGraphicFramePr>
          <p:cNvPr id="21" name="20 Tabla"/>
          <p:cNvGraphicFramePr>
            <a:graphicFrameLocks noGrp="1"/>
          </p:cNvGraphicFramePr>
          <p:nvPr>
            <p:extLst>
              <p:ext uri="{D42A27DB-BD31-4B8C-83A1-F6EECF244321}">
                <p14:modId xmlns:p14="http://schemas.microsoft.com/office/powerpoint/2010/main" val="286990416"/>
              </p:ext>
            </p:extLst>
          </p:nvPr>
        </p:nvGraphicFramePr>
        <p:xfrm>
          <a:off x="1043608" y="5303872"/>
          <a:ext cx="7632847" cy="213360"/>
        </p:xfrm>
        <a:graphic>
          <a:graphicData uri="http://schemas.openxmlformats.org/drawingml/2006/table">
            <a:tbl>
              <a:tblPr>
                <a:tableStyleId>{5C22544A-7EE6-4342-B048-85BDC9FD1C3A}</a:tableStyleId>
              </a:tblPr>
              <a:tblGrid>
                <a:gridCol w="5079054"/>
                <a:gridCol w="1401665"/>
                <a:gridCol w="1152128"/>
              </a:tblGrid>
              <a:tr h="200025">
                <a:tc>
                  <a:txBody>
                    <a:bodyPr/>
                    <a:lstStyle/>
                    <a:p>
                      <a:pPr algn="l" fontAlgn="b"/>
                      <a:r>
                        <a:rPr lang="es-MX" sz="1400" b="1" u="none" strike="noStrike" dirty="0">
                          <a:effectLst/>
                          <a:latin typeface="Arial" panose="020B0604020202020204" pitchFamily="34" charset="0"/>
                          <a:cs typeface="Arial" panose="020B0604020202020204" pitchFamily="34" charset="0"/>
                        </a:rPr>
                        <a:t>IMPUESTO IMAS (TABLA ART. 340 E.T.)</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l" fontAlgn="b"/>
                      <a:r>
                        <a:rPr lang="es-MX" sz="1400" b="1" u="none" strike="noStrike" dirty="0">
                          <a:effectLst/>
                          <a:latin typeface="Arial" panose="020B0604020202020204" pitchFamily="34" charset="0"/>
                          <a:cs typeface="Arial" panose="020B0604020202020204" pitchFamily="34" charset="0"/>
                        </a:rPr>
                        <a:t> </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r" fontAlgn="b"/>
                      <a:r>
                        <a:rPr lang="es-MX" sz="1400" b="1" u="none" strike="noStrike" dirty="0" smtClean="0">
                          <a:effectLst/>
                          <a:latin typeface="Arial" panose="020B0604020202020204" pitchFamily="34" charset="0"/>
                          <a:cs typeface="Arial" panose="020B0604020202020204" pitchFamily="34" charset="0"/>
                          <a:hlinkClick r:id="rId5" action="ppaction://hlinksldjump"/>
                        </a:rPr>
                        <a:t>11.661.000</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7696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additive="base">
                                        <p:cTn id="97" dur="500" fill="hold"/>
                                        <p:tgtEl>
                                          <p:spTgt spid="21"/>
                                        </p:tgtEl>
                                        <p:attrNameLst>
                                          <p:attrName>ppt_x</p:attrName>
                                        </p:attrNameLst>
                                      </p:cBhvr>
                                      <p:tavLst>
                                        <p:tav tm="0">
                                          <p:val>
                                            <p:strVal val="#ppt_x"/>
                                          </p:val>
                                        </p:tav>
                                        <p:tav tm="100000">
                                          <p:val>
                                            <p:strVal val="#ppt_x"/>
                                          </p:val>
                                        </p:tav>
                                      </p:tavLst>
                                    </p:anim>
                                    <p:anim calcmode="lin" valueType="num">
                                      <p:cBhvr additive="base">
                                        <p:cTn id="9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Rectángulo"/>
          <p:cNvSpPr/>
          <p:nvPr/>
        </p:nvSpPr>
        <p:spPr>
          <a:xfrm>
            <a:off x="1297164" y="1188041"/>
            <a:ext cx="6779355" cy="584775"/>
          </a:xfrm>
          <a:prstGeom prst="rect">
            <a:avLst/>
          </a:prstGeom>
        </p:spPr>
        <p:txBody>
          <a:bodyPr wrap="none">
            <a:spAutoFit/>
          </a:bodyPr>
          <a:lstStyle/>
          <a:p>
            <a:pPr algn="ctr">
              <a:spcBef>
                <a:spcPct val="50000"/>
              </a:spcBef>
              <a:defRPr/>
            </a:pPr>
            <a:r>
              <a:rPr lang="es-ES" sz="3200" b="1" dirty="0">
                <a:solidFill>
                  <a:srgbClr val="000066"/>
                </a:solidFill>
              </a:rPr>
              <a:t>CLASIFICACIÓN PERSONAS NATURALES</a:t>
            </a:r>
          </a:p>
        </p:txBody>
      </p:sp>
      <p:sp>
        <p:nvSpPr>
          <p:cNvPr id="3" name="2 Rectángulo"/>
          <p:cNvSpPr/>
          <p:nvPr/>
        </p:nvSpPr>
        <p:spPr>
          <a:xfrm>
            <a:off x="2632945" y="2289646"/>
            <a:ext cx="3985450" cy="523220"/>
          </a:xfrm>
          <a:prstGeom prst="rect">
            <a:avLst/>
          </a:prstGeom>
        </p:spPr>
        <p:txBody>
          <a:bodyPr wrap="none">
            <a:spAutoFit/>
          </a:bodyPr>
          <a:lstStyle/>
          <a:p>
            <a:pPr algn="ctr">
              <a:spcBef>
                <a:spcPct val="50000"/>
              </a:spcBef>
              <a:defRPr/>
            </a:pPr>
            <a:r>
              <a:rPr lang="es-ES" sz="2800" b="1" dirty="0" smtClean="0"/>
              <a:t>OTROS CONTRIBUYENTES</a:t>
            </a:r>
            <a:endParaRPr lang="es-ES" sz="2800" b="1" dirty="0"/>
          </a:p>
        </p:txBody>
      </p:sp>
      <p:sp>
        <p:nvSpPr>
          <p:cNvPr id="4" name="3 Marcador de pie de página"/>
          <p:cNvSpPr>
            <a:spLocks noGrp="1"/>
          </p:cNvSpPr>
          <p:nvPr>
            <p:ph type="ftr" sz="quarter" idx="11"/>
          </p:nvPr>
        </p:nvSpPr>
        <p:spPr>
          <a:xfrm>
            <a:off x="755576" y="6520259"/>
            <a:ext cx="7920879" cy="365125"/>
          </a:xfrm>
        </p:spPr>
        <p:txBody>
          <a:body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7629949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Rectángulo"/>
          <p:cNvSpPr/>
          <p:nvPr/>
        </p:nvSpPr>
        <p:spPr>
          <a:xfrm>
            <a:off x="2782089" y="900009"/>
            <a:ext cx="3451138" cy="523220"/>
          </a:xfrm>
          <a:prstGeom prst="rect">
            <a:avLst/>
          </a:prstGeom>
        </p:spPr>
        <p:txBody>
          <a:bodyPr wrap="none">
            <a:spAutoFit/>
          </a:bodyPr>
          <a:lstStyle/>
          <a:p>
            <a:pPr algn="ctr">
              <a:spcBef>
                <a:spcPct val="50000"/>
              </a:spcBef>
              <a:defRPr/>
            </a:pPr>
            <a:r>
              <a:rPr lang="es-ES" sz="2800" b="1" dirty="0" smtClean="0">
                <a:solidFill>
                  <a:srgbClr val="000066"/>
                </a:solidFill>
              </a:rPr>
              <a:t>RÉGIMEN ORDINARIO</a:t>
            </a:r>
            <a:endParaRPr lang="es-ES" sz="2800" b="1" dirty="0">
              <a:solidFill>
                <a:srgbClr val="000066"/>
              </a:solidFill>
            </a:endParaRPr>
          </a:p>
        </p:txBody>
      </p:sp>
      <p:sp>
        <p:nvSpPr>
          <p:cNvPr id="5" name="4 Rectángulo"/>
          <p:cNvSpPr/>
          <p:nvPr/>
        </p:nvSpPr>
        <p:spPr>
          <a:xfrm>
            <a:off x="2607653" y="1908121"/>
            <a:ext cx="3977756" cy="400110"/>
          </a:xfrm>
          <a:prstGeom prst="rect">
            <a:avLst/>
          </a:prstGeom>
        </p:spPr>
        <p:txBody>
          <a:bodyPr wrap="none">
            <a:spAutoFit/>
          </a:bodyPr>
          <a:lstStyle/>
          <a:p>
            <a:pPr algn="ctr">
              <a:spcBef>
                <a:spcPct val="50000"/>
              </a:spcBef>
              <a:defRPr/>
            </a:pPr>
            <a:r>
              <a:rPr lang="es-ES" sz="2000" b="1" dirty="0">
                <a:solidFill>
                  <a:srgbClr val="000066"/>
                </a:solidFill>
              </a:rPr>
              <a:t>PERSONAS NATURALES RESIDENTES</a:t>
            </a:r>
          </a:p>
        </p:txBody>
      </p:sp>
      <p:sp>
        <p:nvSpPr>
          <p:cNvPr id="6" name="5 Rectángulo"/>
          <p:cNvSpPr/>
          <p:nvPr/>
        </p:nvSpPr>
        <p:spPr>
          <a:xfrm>
            <a:off x="512416" y="2780928"/>
            <a:ext cx="8092032" cy="707886"/>
          </a:xfrm>
          <a:prstGeom prst="rect">
            <a:avLst/>
          </a:prstGeom>
        </p:spPr>
        <p:txBody>
          <a:bodyPr wrap="square">
            <a:spAutoFit/>
          </a:bodyPr>
          <a:lstStyle/>
          <a:p>
            <a:pPr algn="just">
              <a:spcBef>
                <a:spcPct val="50000"/>
              </a:spcBef>
              <a:defRPr/>
            </a:pPr>
            <a:r>
              <a:rPr lang="es-ES" sz="2000" dirty="0"/>
              <a:t>Que presten servicios técnicos que </a:t>
            </a:r>
            <a:r>
              <a:rPr lang="es-ES" sz="2000" dirty="0" smtClean="0"/>
              <a:t>requieran la utilización de materiales o insumos especializados </a:t>
            </a:r>
            <a:r>
              <a:rPr lang="es-ES" sz="2000" dirty="0"/>
              <a:t>o </a:t>
            </a:r>
            <a:r>
              <a:rPr lang="es-ES" sz="2000" dirty="0" smtClean="0"/>
              <a:t>de maquinaria </a:t>
            </a:r>
            <a:r>
              <a:rPr lang="es-ES" sz="2000" dirty="0"/>
              <a:t>o equipo </a:t>
            </a:r>
            <a:r>
              <a:rPr lang="es-ES" sz="2000" dirty="0" smtClean="0"/>
              <a:t>especializado</a:t>
            </a:r>
            <a:endParaRPr lang="es-ES" sz="2000" dirty="0"/>
          </a:p>
        </p:txBody>
      </p:sp>
      <p:sp>
        <p:nvSpPr>
          <p:cNvPr id="7" name="6 Rectángulo"/>
          <p:cNvSpPr/>
          <p:nvPr/>
        </p:nvSpPr>
        <p:spPr>
          <a:xfrm>
            <a:off x="539551" y="3645024"/>
            <a:ext cx="8064897" cy="707886"/>
          </a:xfrm>
          <a:prstGeom prst="rect">
            <a:avLst/>
          </a:prstGeom>
        </p:spPr>
        <p:txBody>
          <a:bodyPr wrap="square">
            <a:spAutoFit/>
          </a:bodyPr>
          <a:lstStyle/>
          <a:p>
            <a:pPr algn="just">
              <a:spcBef>
                <a:spcPct val="50000"/>
              </a:spcBef>
              <a:defRPr/>
            </a:pPr>
            <a:r>
              <a:rPr lang="es-ES" sz="2000" dirty="0"/>
              <a:t>Que desarrollen actividades diferentes a la categoría de trabajador por cuenta propia</a:t>
            </a:r>
          </a:p>
        </p:txBody>
      </p:sp>
      <p:sp>
        <p:nvSpPr>
          <p:cNvPr id="8" name="7 Rectángulo"/>
          <p:cNvSpPr/>
          <p:nvPr/>
        </p:nvSpPr>
        <p:spPr>
          <a:xfrm>
            <a:off x="539553" y="4449306"/>
            <a:ext cx="8064896" cy="707886"/>
          </a:xfrm>
          <a:prstGeom prst="rect">
            <a:avLst/>
          </a:prstGeom>
        </p:spPr>
        <p:txBody>
          <a:bodyPr wrap="square">
            <a:spAutoFit/>
          </a:bodyPr>
          <a:lstStyle/>
          <a:p>
            <a:pPr algn="just">
              <a:spcBef>
                <a:spcPct val="50000"/>
              </a:spcBef>
              <a:defRPr/>
            </a:pPr>
            <a:r>
              <a:rPr lang="es-ES" sz="2000" dirty="0"/>
              <a:t>Las que clasifiquen en la categoría de trabajadores por cuenta propia pero con ingresos brutos superiores a 27.000 UVT ($ 727,391,000)</a:t>
            </a:r>
          </a:p>
        </p:txBody>
      </p:sp>
      <p:sp>
        <p:nvSpPr>
          <p:cNvPr id="12"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30577378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9" y="44624"/>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Rectángulo"/>
          <p:cNvSpPr/>
          <p:nvPr/>
        </p:nvSpPr>
        <p:spPr>
          <a:xfrm>
            <a:off x="403324" y="1200809"/>
            <a:ext cx="8496944" cy="5324535"/>
          </a:xfrm>
          <a:prstGeom prst="rect">
            <a:avLst/>
          </a:prstGeom>
        </p:spPr>
        <p:txBody>
          <a:bodyPr wrap="square">
            <a:spAutoFit/>
          </a:bodyPr>
          <a:lstStyle/>
          <a:p>
            <a:r>
              <a:rPr lang="es-MX" sz="2000" dirty="0">
                <a:cs typeface="Arial" panose="020B0604020202020204" pitchFamily="34" charset="0"/>
              </a:rPr>
              <a:t>Los siguientes contribuyentes se regirán únicamente por el sistema ordinario de determinación del impuesto sobre la renta.</a:t>
            </a:r>
          </a:p>
          <a:p>
            <a:pPr marL="285750" indent="-285750">
              <a:buFont typeface="Wingdings" panose="05000000000000000000" pitchFamily="2" charset="2"/>
              <a:buChar char="q"/>
            </a:pPr>
            <a:endParaRPr lang="es-MX" sz="2000" dirty="0">
              <a:cs typeface="Arial" panose="020B0604020202020204" pitchFamily="34" charset="0"/>
            </a:endParaRPr>
          </a:p>
          <a:p>
            <a:pPr marL="342900" indent="-342900">
              <a:buFont typeface="+mj-lt"/>
              <a:buAutoNum type="arabicPeriod"/>
            </a:pPr>
            <a:r>
              <a:rPr lang="es-MX" sz="2000" dirty="0">
                <a:cs typeface="Arial" panose="020B0604020202020204" pitchFamily="34" charset="0"/>
              </a:rPr>
              <a:t>Los notarios, los cuales deben llevar cuentas separadas de los ingresos de la prestación de servicios notariales y los ingresos de orígenes distintos.</a:t>
            </a:r>
          </a:p>
          <a:p>
            <a:pPr marL="342900" indent="-342900">
              <a:buFont typeface="+mj-lt"/>
              <a:buAutoNum type="arabicPeriod"/>
            </a:pPr>
            <a:endParaRPr lang="es-MX" sz="2000" dirty="0">
              <a:cs typeface="Arial" panose="020B0604020202020204" pitchFamily="34" charset="0"/>
            </a:endParaRPr>
          </a:p>
          <a:p>
            <a:pPr marL="342900" indent="-342900">
              <a:buFont typeface="+mj-lt"/>
              <a:buAutoNum type="arabicPeriod"/>
            </a:pPr>
            <a:r>
              <a:rPr lang="es-MX" sz="2000" dirty="0">
                <a:cs typeface="Arial" panose="020B0604020202020204" pitchFamily="34" charset="0"/>
              </a:rPr>
              <a:t>Las personas naturales nacionales o extranjeros residentes cuyos ingresos correspondan </a:t>
            </a:r>
            <a:r>
              <a:rPr lang="es-MX" sz="2000" u="sng" dirty="0">
                <a:cs typeface="Arial" panose="020B0604020202020204" pitchFamily="34" charset="0"/>
              </a:rPr>
              <a:t>únicamente</a:t>
            </a:r>
            <a:r>
              <a:rPr lang="es-MX" sz="2000" dirty="0">
                <a:cs typeface="Arial" panose="020B0604020202020204" pitchFamily="34" charset="0"/>
              </a:rPr>
              <a:t> a pensiones de jubilación, invalidez, vejez o riesgos laborales.</a:t>
            </a:r>
          </a:p>
          <a:p>
            <a:pPr marL="342900" indent="-342900">
              <a:buFont typeface="+mj-lt"/>
              <a:buAutoNum type="arabicPeriod"/>
            </a:pPr>
            <a:endParaRPr lang="es-MX" sz="2000" dirty="0">
              <a:cs typeface="Arial" panose="020B0604020202020204" pitchFamily="34" charset="0"/>
            </a:endParaRPr>
          </a:p>
          <a:p>
            <a:pPr marL="342900" indent="-342900">
              <a:buFont typeface="+mj-lt"/>
              <a:buAutoNum type="arabicPeriod"/>
            </a:pPr>
            <a:r>
              <a:rPr lang="es-MX" sz="2000" dirty="0">
                <a:cs typeface="Arial" panose="020B0604020202020204" pitchFamily="34" charset="0"/>
              </a:rPr>
              <a:t>Los servidores públicos diplomáticos consulares y administrativos del M.R.E.</a:t>
            </a:r>
          </a:p>
          <a:p>
            <a:pPr marL="342900" indent="-342900">
              <a:buFont typeface="+mj-lt"/>
              <a:buAutoNum type="arabicPeriod"/>
            </a:pPr>
            <a:endParaRPr lang="es-MX" sz="2000" dirty="0">
              <a:cs typeface="Arial" panose="020B0604020202020204" pitchFamily="34" charset="0"/>
            </a:endParaRPr>
          </a:p>
          <a:p>
            <a:pPr marL="342900" indent="-342900">
              <a:buFont typeface="+mj-lt"/>
              <a:buAutoNum type="arabicPeriod"/>
            </a:pPr>
            <a:r>
              <a:rPr lang="es-MX" sz="2000" dirty="0">
                <a:cs typeface="Arial" panose="020B0604020202020204" pitchFamily="34" charset="0"/>
              </a:rPr>
              <a:t>Las sucesiones ilíquidas de causantes nacionales o extranjeros.</a:t>
            </a:r>
          </a:p>
          <a:p>
            <a:pPr marL="342900" indent="-342900">
              <a:buFont typeface="+mj-lt"/>
              <a:buAutoNum type="arabicPeriod"/>
            </a:pPr>
            <a:endParaRPr lang="es-MX" sz="2000" dirty="0">
              <a:cs typeface="Arial" panose="020B0604020202020204" pitchFamily="34" charset="0"/>
            </a:endParaRPr>
          </a:p>
          <a:p>
            <a:pPr marL="342900" indent="-342900">
              <a:buFont typeface="+mj-lt"/>
              <a:buAutoNum type="arabicPeriod"/>
            </a:pPr>
            <a:r>
              <a:rPr lang="es-MX" sz="2000" dirty="0">
                <a:cs typeface="Arial" panose="020B0604020202020204" pitchFamily="34" charset="0"/>
              </a:rPr>
              <a:t>Las demás personas naturales nacionales o extranjeras residentes, que no clasifiquen dentro de las categorías de empleado o trabajador por cuenta </a:t>
            </a:r>
            <a:r>
              <a:rPr lang="es-MX" sz="2000" dirty="0" smtClean="0">
                <a:cs typeface="Arial" panose="020B0604020202020204" pitchFamily="34" charset="0"/>
              </a:rPr>
              <a:t>propia; por ejemplo</a:t>
            </a:r>
            <a:r>
              <a:rPr lang="es-MX" sz="2000" dirty="0">
                <a:cs typeface="Arial" panose="020B0604020202020204" pitchFamily="34" charset="0"/>
              </a:rPr>
              <a:t>: rentistas de capital.</a:t>
            </a:r>
          </a:p>
        </p:txBody>
      </p:sp>
      <p:sp>
        <p:nvSpPr>
          <p:cNvPr id="7"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6899172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97" y="72008"/>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Llamada de flecha a la izquierda"/>
          <p:cNvSpPr/>
          <p:nvPr/>
        </p:nvSpPr>
        <p:spPr>
          <a:xfrm>
            <a:off x="4976391" y="1412776"/>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latin typeface="Arial" panose="020B0604020202020204" pitchFamily="34" charset="0"/>
                <a:cs typeface="Arial" panose="020B0604020202020204" pitchFamily="34" charset="0"/>
              </a:rPr>
              <a:t>Los ingresos laborales no son iguales ni superan el 80%</a:t>
            </a:r>
          </a:p>
          <a:p>
            <a:pPr algn="ctr"/>
            <a:endParaRPr lang="es-MX" sz="1600" dirty="0">
              <a:solidFill>
                <a:schemeClr val="tx1"/>
              </a:solidFill>
              <a:latin typeface="Arial" panose="020B0604020202020204" pitchFamily="34" charset="0"/>
              <a:cs typeface="Arial" panose="020B0604020202020204" pitchFamily="34" charset="0"/>
            </a:endParaRPr>
          </a:p>
          <a:p>
            <a:pPr algn="ctr"/>
            <a:r>
              <a:rPr lang="es-MX" sz="1600" dirty="0">
                <a:solidFill>
                  <a:srgbClr val="00B050"/>
                </a:solidFill>
                <a:latin typeface="Arial" panose="020B0604020202020204" pitchFamily="34" charset="0"/>
                <a:cs typeface="Arial" panose="020B0604020202020204" pitchFamily="34" charset="0"/>
              </a:rPr>
              <a:t>OTROS</a:t>
            </a:r>
          </a:p>
          <a:p>
            <a:pPr algn="ctr"/>
            <a:r>
              <a:rPr lang="es-MX" sz="1600" dirty="0">
                <a:solidFill>
                  <a:srgbClr val="00B050"/>
                </a:solidFill>
                <a:latin typeface="Arial" panose="020B0604020202020204" pitchFamily="34" charset="0"/>
                <a:cs typeface="Arial" panose="020B0604020202020204" pitchFamily="34" charset="0"/>
              </a:rPr>
              <a:t>DECLARANTE</a:t>
            </a:r>
          </a:p>
        </p:txBody>
      </p:sp>
      <p:graphicFrame>
        <p:nvGraphicFramePr>
          <p:cNvPr id="6" name="5 Tabla"/>
          <p:cNvGraphicFramePr>
            <a:graphicFrameLocks noGrp="1"/>
          </p:cNvGraphicFramePr>
          <p:nvPr>
            <p:extLst>
              <p:ext uri="{D42A27DB-BD31-4B8C-83A1-F6EECF244321}">
                <p14:modId xmlns:p14="http://schemas.microsoft.com/office/powerpoint/2010/main" val="2619803856"/>
              </p:ext>
            </p:extLst>
          </p:nvPr>
        </p:nvGraphicFramePr>
        <p:xfrm>
          <a:off x="395536" y="1850718"/>
          <a:ext cx="4392488" cy="1074226"/>
        </p:xfrm>
        <a:graphic>
          <a:graphicData uri="http://schemas.openxmlformats.org/drawingml/2006/table">
            <a:tbl>
              <a:tblPr>
                <a:tableStyleId>{5C22544A-7EE6-4342-B048-85BDC9FD1C3A}</a:tableStyleId>
              </a:tblPr>
              <a:tblGrid>
                <a:gridCol w="1933811"/>
                <a:gridCol w="1594581"/>
                <a:gridCol w="864096"/>
              </a:tblGrid>
              <a:tr h="372045">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Laborales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20,000,000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33%</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37954">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Arrendamientos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40,000,000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67%</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4227">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60,000,000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1" name="10 Llamada de flecha a la izquierda"/>
          <p:cNvSpPr/>
          <p:nvPr/>
        </p:nvSpPr>
        <p:spPr>
          <a:xfrm>
            <a:off x="4976391" y="3888432"/>
            <a:ext cx="3744416" cy="242088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smtClean="0">
              <a:solidFill>
                <a:schemeClr val="tx1"/>
              </a:solidFill>
              <a:latin typeface="Arial" panose="020B0604020202020204" pitchFamily="34" charset="0"/>
              <a:cs typeface="Arial" panose="020B0604020202020204" pitchFamily="34" charset="0"/>
            </a:endParaRPr>
          </a:p>
          <a:p>
            <a:pPr algn="ctr"/>
            <a:r>
              <a:rPr lang="es-MX" sz="1600" dirty="0" smtClean="0">
                <a:solidFill>
                  <a:schemeClr val="tx1"/>
                </a:solidFill>
                <a:latin typeface="Arial" panose="020B0604020202020204" pitchFamily="34" charset="0"/>
                <a:cs typeface="Arial" panose="020B0604020202020204" pitchFamily="34" charset="0"/>
              </a:rPr>
              <a:t>Los ingresos por hotel y restaurante</a:t>
            </a:r>
          </a:p>
          <a:p>
            <a:pPr algn="ctr"/>
            <a:r>
              <a:rPr lang="es-MX" sz="1600" dirty="0" smtClean="0">
                <a:solidFill>
                  <a:schemeClr val="tx1"/>
                </a:solidFill>
                <a:latin typeface="Arial" panose="020B0604020202020204" pitchFamily="34" charset="0"/>
                <a:cs typeface="Arial" panose="020B0604020202020204" pitchFamily="34" charset="0"/>
              </a:rPr>
              <a:t>superan el 80%, pero exceden de los 27.000 UVT</a:t>
            </a:r>
          </a:p>
          <a:p>
            <a:pPr algn="ctr"/>
            <a:r>
              <a:rPr lang="es-MX" sz="1600" dirty="0" smtClean="0">
                <a:solidFill>
                  <a:srgbClr val="00B050"/>
                </a:solidFill>
                <a:latin typeface="Arial" panose="020B0604020202020204" pitchFamily="34" charset="0"/>
                <a:cs typeface="Arial" panose="020B0604020202020204" pitchFamily="34" charset="0"/>
              </a:rPr>
              <a:t>OTROS </a:t>
            </a:r>
            <a:r>
              <a:rPr lang="es-MX" sz="1600" dirty="0">
                <a:solidFill>
                  <a:srgbClr val="00B050"/>
                </a:solidFill>
                <a:latin typeface="Arial" panose="020B0604020202020204" pitchFamily="34" charset="0"/>
                <a:cs typeface="Arial" panose="020B0604020202020204" pitchFamily="34" charset="0"/>
              </a:rPr>
              <a:t>CONTRIBUYENTES DECLARANTE</a:t>
            </a:r>
          </a:p>
        </p:txBody>
      </p:sp>
      <p:graphicFrame>
        <p:nvGraphicFramePr>
          <p:cNvPr id="12" name="11 Tabla"/>
          <p:cNvGraphicFramePr>
            <a:graphicFrameLocks noGrp="1"/>
          </p:cNvGraphicFramePr>
          <p:nvPr>
            <p:extLst>
              <p:ext uri="{D42A27DB-BD31-4B8C-83A1-F6EECF244321}">
                <p14:modId xmlns:p14="http://schemas.microsoft.com/office/powerpoint/2010/main" val="67901056"/>
              </p:ext>
            </p:extLst>
          </p:nvPr>
        </p:nvGraphicFramePr>
        <p:xfrm>
          <a:off x="395535" y="4581128"/>
          <a:ext cx="4392489" cy="1048128"/>
        </p:xfrm>
        <a:graphic>
          <a:graphicData uri="http://schemas.openxmlformats.org/drawingml/2006/table">
            <a:tbl>
              <a:tblPr>
                <a:tableStyleId>{5C22544A-7EE6-4342-B048-85BDC9FD1C3A}</a:tableStyleId>
              </a:tblPr>
              <a:tblGrid>
                <a:gridCol w="2088232"/>
                <a:gridCol w="1584176"/>
                <a:gridCol w="720081"/>
              </a:tblGrid>
              <a:tr h="349376">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Hotel</a:t>
                      </a:r>
                      <a:r>
                        <a:rPr lang="es-MX" sz="1600" u="none" strike="noStrike" baseline="0" dirty="0" smtClean="0">
                          <a:solidFill>
                            <a:schemeClr val="tx1"/>
                          </a:solidFill>
                          <a:effectLst/>
                          <a:latin typeface="Arial" panose="020B0604020202020204" pitchFamily="34" charset="0"/>
                          <a:cs typeface="Arial" panose="020B0604020202020204" pitchFamily="34" charset="0"/>
                        </a:rPr>
                        <a:t> -</a:t>
                      </a:r>
                      <a:r>
                        <a:rPr lang="es-MX" sz="1600" u="none" strike="noStrike" dirty="0" smtClean="0">
                          <a:solidFill>
                            <a:schemeClr val="tx1"/>
                          </a:solidFill>
                          <a:effectLst/>
                          <a:latin typeface="Arial" panose="020B0604020202020204" pitchFamily="34" charset="0"/>
                          <a:cs typeface="Arial" panose="020B0604020202020204" pitchFamily="34" charset="0"/>
                        </a:rPr>
                        <a:t>restaurante</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730,000,000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94%</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49376">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Comisiones</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50,000,000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6%</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49376">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780,000,000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4"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212380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Llamada de flecha a la izquierda"/>
          <p:cNvSpPr/>
          <p:nvPr/>
        </p:nvSpPr>
        <p:spPr>
          <a:xfrm>
            <a:off x="4716016" y="1484784"/>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Arial" panose="020B0604020202020204" pitchFamily="34" charset="0"/>
                <a:cs typeface="Arial" panose="020B0604020202020204" pitchFamily="34" charset="0"/>
              </a:rPr>
              <a:t>Los ingresos laborales ni por servicio de transporte individualmente considerados ninguno supera el 80%</a:t>
            </a:r>
          </a:p>
          <a:p>
            <a:pPr algn="ctr"/>
            <a:r>
              <a:rPr lang="es-MX" sz="1400" dirty="0" smtClean="0">
                <a:solidFill>
                  <a:schemeClr val="tx1"/>
                </a:solidFill>
                <a:latin typeface="Arial" panose="020B0604020202020204" pitchFamily="34" charset="0"/>
                <a:cs typeface="Arial" panose="020B0604020202020204" pitchFamily="34" charset="0"/>
              </a:rPr>
              <a:t> </a:t>
            </a:r>
          </a:p>
          <a:p>
            <a:pPr algn="ctr"/>
            <a:r>
              <a:rPr lang="es-MX" sz="1400" dirty="0">
                <a:solidFill>
                  <a:srgbClr val="00B050"/>
                </a:solidFill>
                <a:latin typeface="Arial" panose="020B0604020202020204" pitchFamily="34" charset="0"/>
                <a:cs typeface="Arial" panose="020B0604020202020204" pitchFamily="34" charset="0"/>
              </a:rPr>
              <a:t>OTROS</a:t>
            </a:r>
          </a:p>
          <a:p>
            <a:pPr algn="ctr"/>
            <a:r>
              <a:rPr lang="es-MX" sz="1400" dirty="0" smtClean="0">
                <a:solidFill>
                  <a:srgbClr val="00B050"/>
                </a:solidFill>
                <a:latin typeface="Arial" panose="020B0604020202020204" pitchFamily="34" charset="0"/>
                <a:cs typeface="Arial" panose="020B0604020202020204" pitchFamily="34" charset="0"/>
              </a:rPr>
              <a:t>DECLARANTE</a:t>
            </a:r>
            <a:endParaRPr lang="es-MX" sz="1400" dirty="0">
              <a:solidFill>
                <a:srgbClr val="00B050"/>
              </a:solidFill>
              <a:latin typeface="Arial" panose="020B0604020202020204" pitchFamily="34" charset="0"/>
              <a:cs typeface="Arial" panose="020B0604020202020204" pitchFamily="34" charset="0"/>
            </a:endParaRPr>
          </a:p>
        </p:txBody>
      </p:sp>
      <p:sp>
        <p:nvSpPr>
          <p:cNvPr id="6" name="5 Llamada de flecha a la izquierda"/>
          <p:cNvSpPr/>
          <p:nvPr/>
        </p:nvSpPr>
        <p:spPr>
          <a:xfrm>
            <a:off x="4716016" y="4221088"/>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Arial" panose="020B0604020202020204" pitchFamily="34" charset="0"/>
                <a:cs typeface="Arial" panose="020B0604020202020204" pitchFamily="34" charset="0"/>
              </a:rPr>
              <a:t>Los ingresos por concepto de rentas de trabajo no superan el 80%</a:t>
            </a:r>
          </a:p>
          <a:p>
            <a:pPr algn="ctr"/>
            <a:endParaRPr lang="es-MX" sz="1400" dirty="0">
              <a:solidFill>
                <a:schemeClr val="tx1"/>
              </a:solidFill>
              <a:latin typeface="Arial" panose="020B0604020202020204" pitchFamily="34" charset="0"/>
              <a:cs typeface="Arial" panose="020B0604020202020204" pitchFamily="34" charset="0"/>
            </a:endParaRPr>
          </a:p>
          <a:p>
            <a:pPr algn="ctr"/>
            <a:r>
              <a:rPr lang="es-MX" sz="1400" dirty="0">
                <a:solidFill>
                  <a:srgbClr val="00B050"/>
                </a:solidFill>
                <a:latin typeface="Arial" panose="020B0604020202020204" pitchFamily="34" charset="0"/>
                <a:cs typeface="Arial" panose="020B0604020202020204" pitchFamily="34" charset="0"/>
              </a:rPr>
              <a:t>OTROS</a:t>
            </a:r>
          </a:p>
          <a:p>
            <a:pPr algn="ctr"/>
            <a:r>
              <a:rPr lang="es-MX" sz="1400" dirty="0">
                <a:solidFill>
                  <a:srgbClr val="00B050"/>
                </a:solidFill>
                <a:latin typeface="Arial" panose="020B0604020202020204" pitchFamily="34" charset="0"/>
                <a:cs typeface="Arial" panose="020B0604020202020204" pitchFamily="34" charset="0"/>
              </a:rPr>
              <a:t>DECLARANTE</a:t>
            </a:r>
          </a:p>
        </p:txBody>
      </p:sp>
      <p:graphicFrame>
        <p:nvGraphicFramePr>
          <p:cNvPr id="7" name="6 Tabla"/>
          <p:cNvGraphicFramePr>
            <a:graphicFrameLocks noGrp="1"/>
          </p:cNvGraphicFramePr>
          <p:nvPr>
            <p:extLst>
              <p:ext uri="{D42A27DB-BD31-4B8C-83A1-F6EECF244321}">
                <p14:modId xmlns:p14="http://schemas.microsoft.com/office/powerpoint/2010/main" val="2994364998"/>
              </p:ext>
            </p:extLst>
          </p:nvPr>
        </p:nvGraphicFramePr>
        <p:xfrm>
          <a:off x="323528" y="1700808"/>
          <a:ext cx="4248473" cy="1440160"/>
        </p:xfrm>
        <a:graphic>
          <a:graphicData uri="http://schemas.openxmlformats.org/drawingml/2006/table">
            <a:tbl>
              <a:tblPr>
                <a:tableStyleId>{5C22544A-7EE6-4342-B048-85BDC9FD1C3A}</a:tableStyleId>
              </a:tblPr>
              <a:tblGrid>
                <a:gridCol w="1710668"/>
                <a:gridCol w="1391093"/>
                <a:gridCol w="1146712"/>
              </a:tblGrid>
              <a:tr h="360040">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Laborales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35,000,000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28%</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0040">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Taxi</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38,000,000</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31%</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0040">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Herencia</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50,000,000</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41%</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0040">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123,000,000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48951227"/>
              </p:ext>
            </p:extLst>
          </p:nvPr>
        </p:nvGraphicFramePr>
        <p:xfrm>
          <a:off x="251520" y="4600561"/>
          <a:ext cx="4248472" cy="1132695"/>
        </p:xfrm>
        <a:graphic>
          <a:graphicData uri="http://schemas.openxmlformats.org/drawingml/2006/table">
            <a:tbl>
              <a:tblPr>
                <a:tableStyleId>{5C22544A-7EE6-4342-B048-85BDC9FD1C3A}</a:tableStyleId>
              </a:tblPr>
              <a:tblGrid>
                <a:gridCol w="1710667"/>
                <a:gridCol w="1391094"/>
                <a:gridCol w="1146711"/>
              </a:tblGrid>
              <a:tr h="377565">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Pensión</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55%</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7565">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Taxi</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25,000,000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45%</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7565">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55,000,000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403283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44624"/>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4 Tabla"/>
          <p:cNvGraphicFramePr>
            <a:graphicFrameLocks noGrp="1"/>
          </p:cNvGraphicFramePr>
          <p:nvPr>
            <p:extLst>
              <p:ext uri="{D42A27DB-BD31-4B8C-83A1-F6EECF244321}">
                <p14:modId xmlns:p14="http://schemas.microsoft.com/office/powerpoint/2010/main" val="2305043231"/>
              </p:ext>
            </p:extLst>
          </p:nvPr>
        </p:nvGraphicFramePr>
        <p:xfrm>
          <a:off x="683568" y="1916832"/>
          <a:ext cx="4032448" cy="1139568"/>
        </p:xfrm>
        <a:graphic>
          <a:graphicData uri="http://schemas.openxmlformats.org/drawingml/2006/table">
            <a:tbl>
              <a:tblPr>
                <a:tableStyleId>{5C22544A-7EE6-4342-B048-85BDC9FD1C3A}</a:tableStyleId>
              </a:tblPr>
              <a:tblGrid>
                <a:gridCol w="1850915"/>
                <a:gridCol w="1346120"/>
                <a:gridCol w="835413"/>
              </a:tblGrid>
              <a:tr h="379856">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Pensión</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39,000,000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80%</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9856">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Arrendamiento</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10,000,000</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20%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9856">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49,000,000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6" name="5 Llamada de flecha a la izquierda"/>
          <p:cNvSpPr/>
          <p:nvPr/>
        </p:nvSpPr>
        <p:spPr>
          <a:xfrm>
            <a:off x="5004048" y="1556792"/>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Arial" panose="020B0604020202020204" pitchFamily="34" charset="0"/>
                <a:cs typeface="Arial" panose="020B0604020202020204" pitchFamily="34" charset="0"/>
              </a:rPr>
              <a:t>Los ingresos por concepto de rentas de trabajo son iguales al 80%</a:t>
            </a:r>
          </a:p>
          <a:p>
            <a:pPr algn="ctr"/>
            <a:endParaRPr lang="es-MX" sz="1400" dirty="0">
              <a:solidFill>
                <a:schemeClr val="tx1"/>
              </a:solidFill>
              <a:latin typeface="Arial" panose="020B0604020202020204" pitchFamily="34" charset="0"/>
              <a:cs typeface="Arial" panose="020B0604020202020204" pitchFamily="34" charset="0"/>
            </a:endParaRPr>
          </a:p>
          <a:p>
            <a:pPr algn="ctr"/>
            <a:r>
              <a:rPr lang="es-MX" sz="1400" dirty="0">
                <a:solidFill>
                  <a:srgbClr val="00B050"/>
                </a:solidFill>
                <a:latin typeface="Arial" panose="020B0604020202020204" pitchFamily="34" charset="0"/>
                <a:cs typeface="Arial" panose="020B0604020202020204" pitchFamily="34" charset="0"/>
              </a:rPr>
              <a:t>OTRO</a:t>
            </a:r>
          </a:p>
          <a:p>
            <a:pPr algn="ctr"/>
            <a:r>
              <a:rPr lang="es-MX" sz="1400" dirty="0">
                <a:solidFill>
                  <a:srgbClr val="00B050"/>
                </a:solidFill>
                <a:latin typeface="Arial" panose="020B0604020202020204" pitchFamily="34" charset="0"/>
                <a:cs typeface="Arial" panose="020B0604020202020204" pitchFamily="34" charset="0"/>
              </a:rPr>
              <a:t>DECLARANTE</a:t>
            </a:r>
          </a:p>
        </p:txBody>
      </p:sp>
      <p:graphicFrame>
        <p:nvGraphicFramePr>
          <p:cNvPr id="7" name="6 Tabla"/>
          <p:cNvGraphicFramePr>
            <a:graphicFrameLocks noGrp="1"/>
          </p:cNvGraphicFramePr>
          <p:nvPr>
            <p:extLst>
              <p:ext uri="{D42A27DB-BD31-4B8C-83A1-F6EECF244321}">
                <p14:modId xmlns:p14="http://schemas.microsoft.com/office/powerpoint/2010/main" val="2182952266"/>
              </p:ext>
            </p:extLst>
          </p:nvPr>
        </p:nvGraphicFramePr>
        <p:xfrm>
          <a:off x="611560" y="4161642"/>
          <a:ext cx="4104457" cy="1211574"/>
        </p:xfrm>
        <a:graphic>
          <a:graphicData uri="http://schemas.openxmlformats.org/drawingml/2006/table">
            <a:tbl>
              <a:tblPr>
                <a:tableStyleId>{5C22544A-7EE6-4342-B048-85BDC9FD1C3A}</a:tableStyleId>
              </a:tblPr>
              <a:tblGrid>
                <a:gridCol w="1652679"/>
                <a:gridCol w="1343938"/>
                <a:gridCol w="1107840"/>
              </a:tblGrid>
              <a:tr h="403858">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Honorarios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40,000,000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62%</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03858">
                <a:tc>
                  <a:txBody>
                    <a:bodyPr/>
                    <a:lstStyle/>
                    <a:p>
                      <a:pPr algn="ctr" fontAlgn="b"/>
                      <a:r>
                        <a:rPr lang="es-MX" sz="1600" u="none" strike="noStrike">
                          <a:solidFill>
                            <a:schemeClr val="tx1"/>
                          </a:solidFill>
                          <a:effectLst/>
                          <a:latin typeface="Arial" panose="020B0604020202020204" pitchFamily="34" charset="0"/>
                          <a:cs typeface="Arial" panose="020B0604020202020204" pitchFamily="34" charset="0"/>
                        </a:rPr>
                        <a:t>Taxi</a:t>
                      </a:r>
                      <a:endParaRPr lang="es-MX" sz="1600" b="0"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25,000,000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a:solidFill>
                            <a:schemeClr val="tx1"/>
                          </a:solidFill>
                          <a:effectLst/>
                          <a:latin typeface="Arial" panose="020B0604020202020204" pitchFamily="34" charset="0"/>
                          <a:cs typeface="Arial" panose="020B0604020202020204" pitchFamily="34" charset="0"/>
                        </a:rPr>
                        <a:t>38%</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03858">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65,000,000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8" name="7 Llamada de flecha a la izquierda"/>
          <p:cNvSpPr/>
          <p:nvPr/>
        </p:nvSpPr>
        <p:spPr>
          <a:xfrm>
            <a:off x="5004048" y="3789040"/>
            <a:ext cx="3744416" cy="1872208"/>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Arial" panose="020B0604020202020204" pitchFamily="34" charset="0"/>
                <a:cs typeface="Arial" panose="020B0604020202020204" pitchFamily="34" charset="0"/>
              </a:rPr>
              <a:t>Los ingresos por rentas de trabajo no superan el 80%</a:t>
            </a:r>
          </a:p>
          <a:p>
            <a:pPr algn="ctr"/>
            <a:endParaRPr lang="es-MX" sz="1400" dirty="0">
              <a:solidFill>
                <a:schemeClr val="tx1"/>
              </a:solidFill>
              <a:latin typeface="Arial" panose="020B0604020202020204" pitchFamily="34" charset="0"/>
              <a:cs typeface="Arial" panose="020B0604020202020204" pitchFamily="34" charset="0"/>
            </a:endParaRPr>
          </a:p>
          <a:p>
            <a:pPr algn="ctr"/>
            <a:r>
              <a:rPr lang="es-MX" sz="1400" dirty="0">
                <a:solidFill>
                  <a:srgbClr val="00B050"/>
                </a:solidFill>
                <a:latin typeface="Arial" panose="020B0604020202020204" pitchFamily="34" charset="0"/>
                <a:cs typeface="Arial" panose="020B0604020202020204" pitchFamily="34" charset="0"/>
              </a:rPr>
              <a:t>OTROS</a:t>
            </a:r>
          </a:p>
          <a:p>
            <a:pPr algn="ctr"/>
            <a:r>
              <a:rPr lang="es-MX" sz="1400" dirty="0">
                <a:solidFill>
                  <a:srgbClr val="00B050"/>
                </a:solidFill>
                <a:latin typeface="Arial" panose="020B0604020202020204" pitchFamily="34" charset="0"/>
                <a:cs typeface="Arial" panose="020B0604020202020204" pitchFamily="34" charset="0"/>
              </a:rPr>
              <a:t>DECLARANTE</a:t>
            </a:r>
          </a:p>
        </p:txBody>
      </p:sp>
      <p:sp>
        <p:nvSpPr>
          <p:cNvPr id="10"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371770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2627784" y="908720"/>
            <a:ext cx="6049143" cy="5509200"/>
          </a:xfrm>
          <a:prstGeom prst="rect">
            <a:avLst/>
          </a:prstGeom>
          <a:noFill/>
          <a:ln w="9525">
            <a:noFill/>
            <a:miter lim="800000"/>
            <a:headEnd/>
            <a:tailEnd/>
          </a:ln>
        </p:spPr>
        <p:txBody>
          <a:bodyPr wrap="square">
            <a:spAutoFit/>
          </a:bodyPr>
          <a:lstStyle/>
          <a:p>
            <a:pPr marL="342900" indent="-342900" algn="just">
              <a:defRPr/>
            </a:pPr>
            <a:r>
              <a:rPr lang="es-CO" sz="2200" b="0" dirty="0" smtClean="0">
                <a:latin typeface="Arial" charset="0"/>
                <a:cs typeface="Arial" charset="0"/>
              </a:rPr>
              <a:t>Decreto 3032 de 2013</a:t>
            </a:r>
          </a:p>
          <a:p>
            <a:pPr marL="342900" indent="-342900" algn="just">
              <a:defRPr/>
            </a:pPr>
            <a:endParaRPr lang="es-CO" sz="2200" b="0" dirty="0" smtClean="0">
              <a:latin typeface="Arial" charset="0"/>
              <a:cs typeface="Arial" charset="0"/>
            </a:endParaRPr>
          </a:p>
          <a:p>
            <a:pPr marL="342900" indent="-342900" algn="just">
              <a:buFont typeface="+mj-lt"/>
              <a:buAutoNum type="alphaLcParenR"/>
              <a:defRPr/>
            </a:pPr>
            <a:r>
              <a:rPr lang="es-CO" sz="2000" dirty="0" smtClean="0">
                <a:latin typeface="Arial" charset="0"/>
                <a:cs typeface="Arial" charset="0"/>
                <a:hlinkClick r:id="" action="ppaction://noaction"/>
              </a:rPr>
              <a:t>Empleado   Conjunto 2</a:t>
            </a:r>
            <a:endParaRPr lang="es-CO" sz="2000" dirty="0">
              <a:latin typeface="Arial" charset="0"/>
              <a:cs typeface="Arial" charset="0"/>
              <a:hlinkClick r:id="" action="ppaction://noaction"/>
            </a:endParaRPr>
          </a:p>
          <a:p>
            <a:pPr marL="342900" indent="-342900" algn="just">
              <a:defRPr/>
            </a:pPr>
            <a:endParaRPr lang="es-CO" sz="2200" b="0" dirty="0">
              <a:latin typeface="Arial" charset="0"/>
              <a:cs typeface="Arial" charset="0"/>
            </a:endParaRPr>
          </a:p>
          <a:p>
            <a:pPr algn="just">
              <a:lnSpc>
                <a:spcPct val="120000"/>
              </a:lnSpc>
              <a:buClr>
                <a:srgbClr val="00338D"/>
              </a:buClr>
              <a:buSzPct val="75000"/>
              <a:defRPr/>
            </a:pPr>
            <a:r>
              <a:rPr lang="es-CO" sz="2200" b="0" dirty="0" smtClean="0">
                <a:latin typeface="Arial" charset="0"/>
                <a:cs typeface="Arial" charset="0"/>
              </a:rPr>
              <a:t>Sus </a:t>
            </a:r>
            <a:r>
              <a:rPr lang="es-CO" sz="2200" b="0" dirty="0">
                <a:latin typeface="Arial" charset="0"/>
                <a:cs typeface="Arial" charset="0"/>
              </a:rPr>
              <a:t>ingresos </a:t>
            </a:r>
            <a:r>
              <a:rPr lang="es-CO" sz="2200" dirty="0" smtClean="0">
                <a:latin typeface="Arial" charset="0"/>
                <a:cs typeface="Arial" charset="0"/>
              </a:rPr>
              <a:t>brutos provienen </a:t>
            </a:r>
            <a:r>
              <a:rPr lang="es-CO" sz="2200" b="0" dirty="0" smtClean="0">
                <a:latin typeface="Arial" charset="0"/>
                <a:cs typeface="Arial" charset="0"/>
              </a:rPr>
              <a:t>en </a:t>
            </a:r>
            <a:r>
              <a:rPr lang="es-CO" sz="2200" b="0" dirty="0">
                <a:latin typeface="Arial" charset="0"/>
                <a:cs typeface="Arial" charset="0"/>
              </a:rPr>
              <a:t>un porcentaje igual o superior a </a:t>
            </a:r>
            <a:r>
              <a:rPr lang="es-CO" sz="2200" b="0" u="sng" dirty="0">
                <a:latin typeface="Arial" charset="0"/>
                <a:cs typeface="Arial" charset="0"/>
              </a:rPr>
              <a:t>(80%) </a:t>
            </a:r>
            <a:r>
              <a:rPr lang="es-CO" sz="2200" b="0" dirty="0" smtClean="0">
                <a:latin typeface="Arial" charset="0"/>
                <a:cs typeface="Arial" charset="0"/>
              </a:rPr>
              <a:t>de la prestación de </a:t>
            </a:r>
            <a:r>
              <a:rPr lang="es-CO" sz="2200" b="0" u="sng" dirty="0" smtClean="0">
                <a:solidFill>
                  <a:srgbClr val="0070C0"/>
                </a:solidFill>
                <a:latin typeface="Arial" charset="0"/>
                <a:cs typeface="Arial" charset="0"/>
              </a:rPr>
              <a:t>servicios de manera personal</a:t>
            </a:r>
            <a:r>
              <a:rPr lang="es-CO" sz="2200" b="0" u="sng" dirty="0" smtClean="0">
                <a:latin typeface="Arial" charset="0"/>
                <a:cs typeface="Arial" charset="0"/>
              </a:rPr>
              <a:t>, </a:t>
            </a:r>
            <a:r>
              <a:rPr lang="es-CO" sz="2200" b="0" dirty="0" smtClean="0">
                <a:latin typeface="Arial" charset="0"/>
                <a:cs typeface="Arial" charset="0"/>
              </a:rPr>
              <a:t>o de </a:t>
            </a:r>
            <a:r>
              <a:rPr lang="es-CO" sz="2200" dirty="0" smtClean="0">
                <a:latin typeface="Arial" charset="0"/>
                <a:cs typeface="Arial" charset="0"/>
              </a:rPr>
              <a:t>la </a:t>
            </a:r>
            <a:r>
              <a:rPr lang="es-CO" sz="2200" dirty="0" smtClean="0">
                <a:solidFill>
                  <a:srgbClr val="0070C0"/>
                </a:solidFill>
                <a:latin typeface="Arial" charset="0"/>
                <a:cs typeface="Arial" charset="0"/>
              </a:rPr>
              <a:t>realización de una actividad económica, mediante una vinculación de cualquier naturaleza</a:t>
            </a:r>
            <a:r>
              <a:rPr lang="es-CO" sz="2200" dirty="0" smtClean="0">
                <a:latin typeface="Arial" charset="0"/>
                <a:cs typeface="Arial" charset="0"/>
              </a:rPr>
              <a:t>, independientemente de su denominación, y</a:t>
            </a:r>
            <a:endParaRPr lang="es-CO" sz="2200" b="0" dirty="0" smtClean="0">
              <a:latin typeface="Arial" charset="0"/>
              <a:cs typeface="Arial" charset="0"/>
            </a:endParaRPr>
          </a:p>
          <a:p>
            <a:pPr algn="just">
              <a:lnSpc>
                <a:spcPct val="120000"/>
              </a:lnSpc>
              <a:buClr>
                <a:srgbClr val="00338D"/>
              </a:buClr>
              <a:buSzPct val="75000"/>
              <a:buFont typeface="Wingdings" pitchFamily="2" charset="2"/>
              <a:buNone/>
              <a:defRPr/>
            </a:pPr>
            <a:endParaRPr lang="es-CO" sz="2200" b="0" dirty="0" smtClean="0">
              <a:latin typeface="Arial" charset="0"/>
              <a:cs typeface="Arial" charset="0"/>
            </a:endParaRPr>
          </a:p>
          <a:p>
            <a:pPr algn="just">
              <a:lnSpc>
                <a:spcPct val="120000"/>
              </a:lnSpc>
              <a:buClr>
                <a:srgbClr val="00338D"/>
              </a:buClr>
              <a:buSzPct val="75000"/>
              <a:buFont typeface="Wingdings" pitchFamily="2" charset="2"/>
              <a:buNone/>
              <a:defRPr/>
            </a:pPr>
            <a:r>
              <a:rPr lang="es-CO" sz="2200" b="0" dirty="0" smtClean="0">
                <a:latin typeface="Arial" charset="0"/>
                <a:cs typeface="Arial" charset="0"/>
              </a:rPr>
              <a:t>No </a:t>
            </a:r>
            <a:r>
              <a:rPr lang="es-CO" sz="2200" b="0" dirty="0">
                <a:latin typeface="Arial" charset="0"/>
                <a:cs typeface="Arial" charset="0"/>
              </a:rPr>
              <a:t>presta el respectivo </a:t>
            </a:r>
            <a:r>
              <a:rPr lang="es-CO" sz="2200" b="0" dirty="0" smtClean="0">
                <a:latin typeface="Arial" charset="0"/>
                <a:cs typeface="Arial" charset="0"/>
              </a:rPr>
              <a:t>servicio, o </a:t>
            </a:r>
            <a:r>
              <a:rPr lang="es-CO" sz="2200" b="0" dirty="0">
                <a:latin typeface="Arial" charset="0"/>
                <a:cs typeface="Arial" charset="0"/>
              </a:rPr>
              <a:t>no realiza la actividad económica, por su cuenta y </a:t>
            </a:r>
            <a:r>
              <a:rPr lang="es-CO" sz="2200" b="0" dirty="0" smtClean="0">
                <a:latin typeface="Arial" charset="0"/>
                <a:cs typeface="Arial" charset="0"/>
              </a:rPr>
              <a:t>riesgo</a:t>
            </a:r>
            <a:r>
              <a:rPr lang="es-CO" sz="2200" b="0" dirty="0">
                <a:latin typeface="Arial" charset="0"/>
                <a:cs typeface="Arial" charset="0"/>
              </a:rPr>
              <a:t>.</a:t>
            </a:r>
          </a:p>
        </p:txBody>
      </p:sp>
      <p:sp>
        <p:nvSpPr>
          <p:cNvPr id="6" name="5 Abrir llave"/>
          <p:cNvSpPr/>
          <p:nvPr/>
        </p:nvSpPr>
        <p:spPr bwMode="auto">
          <a:xfrm>
            <a:off x="2123728" y="908050"/>
            <a:ext cx="504056" cy="547327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8"/>
            <a:ext cx="208915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personas naturales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8315809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additive="base">
                                        <p:cTn id="11"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 calcmode="lin" valueType="num">
                                      <p:cBhvr additive="base">
                                        <p:cTn id="1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anim calcmode="lin" valueType="num">
                                      <p:cBhvr additive="base">
                                        <p:cTn id="23"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2008"/>
            <a:ext cx="1259632" cy="11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Llamada de flecha a la izquierda"/>
          <p:cNvSpPr/>
          <p:nvPr/>
        </p:nvSpPr>
        <p:spPr>
          <a:xfrm>
            <a:off x="5436096" y="2348880"/>
            <a:ext cx="3456384" cy="2448272"/>
          </a:xfrm>
          <a:prstGeom prst="leftArrowCallout">
            <a:avLst/>
          </a:prstGeom>
          <a:solidFill>
            <a:schemeClr val="bg2">
              <a:lumMod val="40000"/>
              <a:lumOff val="6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latin typeface="Arial" panose="020B0604020202020204" pitchFamily="34" charset="0"/>
                <a:cs typeface="Arial" panose="020B0604020202020204" pitchFamily="34" charset="0"/>
              </a:rPr>
              <a:t>Los ingresos laborales no superan el 80%</a:t>
            </a:r>
          </a:p>
          <a:p>
            <a:pPr algn="ctr"/>
            <a:endParaRPr lang="es-MX" sz="1600" dirty="0" smtClean="0">
              <a:solidFill>
                <a:schemeClr val="tx1"/>
              </a:solidFill>
              <a:latin typeface="Arial" panose="020B0604020202020204" pitchFamily="34" charset="0"/>
              <a:cs typeface="Arial" panose="020B0604020202020204" pitchFamily="34" charset="0"/>
            </a:endParaRPr>
          </a:p>
          <a:p>
            <a:pPr algn="ctr"/>
            <a:r>
              <a:rPr lang="es-MX" sz="1600" dirty="0" smtClean="0">
                <a:solidFill>
                  <a:srgbClr val="00B050"/>
                </a:solidFill>
                <a:latin typeface="Arial" panose="020B0604020202020204" pitchFamily="34" charset="0"/>
                <a:cs typeface="Arial" panose="020B0604020202020204" pitchFamily="34" charset="0"/>
              </a:rPr>
              <a:t>OTROS</a:t>
            </a:r>
          </a:p>
          <a:p>
            <a:pPr algn="ctr"/>
            <a:r>
              <a:rPr lang="es-MX" sz="1600" dirty="0" smtClean="0">
                <a:solidFill>
                  <a:srgbClr val="00B050"/>
                </a:solidFill>
                <a:latin typeface="Arial" panose="020B0604020202020204" pitchFamily="34" charset="0"/>
                <a:cs typeface="Arial" panose="020B0604020202020204" pitchFamily="34" charset="0"/>
              </a:rPr>
              <a:t>DECLARANTE</a:t>
            </a:r>
            <a:endParaRPr lang="es-MX" sz="1600" dirty="0">
              <a:solidFill>
                <a:srgbClr val="00B050"/>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700858813"/>
              </p:ext>
            </p:extLst>
          </p:nvPr>
        </p:nvGraphicFramePr>
        <p:xfrm>
          <a:off x="467544" y="2348880"/>
          <a:ext cx="4824536" cy="2448272"/>
        </p:xfrm>
        <a:graphic>
          <a:graphicData uri="http://schemas.openxmlformats.org/drawingml/2006/table">
            <a:tbl>
              <a:tblPr>
                <a:tableStyleId>{5C22544A-7EE6-4342-B048-85BDC9FD1C3A}</a:tableStyleId>
              </a:tblPr>
              <a:tblGrid>
                <a:gridCol w="2208824"/>
                <a:gridCol w="1433798"/>
                <a:gridCol w="1181914"/>
              </a:tblGrid>
              <a:tr h="410618">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Ingresos</a:t>
                      </a:r>
                      <a:r>
                        <a:rPr lang="es-MX" sz="1600" b="0" i="0" u="none" strike="noStrike" baseline="0" dirty="0" smtClean="0">
                          <a:solidFill>
                            <a:schemeClr val="tx1"/>
                          </a:solidFill>
                          <a:effectLst/>
                          <a:latin typeface="Arial" panose="020B0604020202020204" pitchFamily="34" charset="0"/>
                          <a:cs typeface="Arial" panose="020B0604020202020204" pitchFamily="34" charset="0"/>
                        </a:rPr>
                        <a:t> laborales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30,000,000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69%</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10618">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Ingresos presuntos</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3.200.000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7%</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805800">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Participaciones </a:t>
                      </a:r>
                      <a:r>
                        <a:rPr lang="es-MX" sz="1600" u="none" strike="noStrike" dirty="0" err="1" smtClean="0">
                          <a:solidFill>
                            <a:schemeClr val="tx1"/>
                          </a:solidFill>
                          <a:effectLst/>
                          <a:latin typeface="Arial" panose="020B0604020202020204" pitchFamily="34" charset="0"/>
                          <a:cs typeface="Arial" panose="020B0604020202020204" pitchFamily="34" charset="0"/>
                        </a:rPr>
                        <a:t>Ltda</a:t>
                      </a:r>
                      <a:r>
                        <a:rPr lang="es-MX" sz="1600" u="none" strike="noStrike" dirty="0" smtClean="0">
                          <a:solidFill>
                            <a:schemeClr val="tx1"/>
                          </a:solidFill>
                          <a:effectLst/>
                          <a:latin typeface="Arial" panose="020B0604020202020204" pitchFamily="34" charset="0"/>
                          <a:cs typeface="Arial" panose="020B0604020202020204" pitchFamily="34" charset="0"/>
                        </a:rPr>
                        <a:t> N.C.R.N.G.O.</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10.100,000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u="none" strike="noStrike" dirty="0" smtClean="0">
                          <a:solidFill>
                            <a:schemeClr val="tx1"/>
                          </a:solidFill>
                          <a:effectLst/>
                          <a:latin typeface="Arial" panose="020B0604020202020204" pitchFamily="34" charset="0"/>
                          <a:cs typeface="Arial" panose="020B0604020202020204" pitchFamily="34" charset="0"/>
                        </a:rPr>
                        <a:t>23%</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10618">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Patrimonio </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0" i="0" u="none" strike="noStrike" dirty="0" smtClean="0">
                          <a:solidFill>
                            <a:schemeClr val="tx1"/>
                          </a:solidFill>
                          <a:effectLst/>
                          <a:latin typeface="Arial" panose="020B0604020202020204" pitchFamily="34" charset="0"/>
                          <a:cs typeface="Arial" panose="020B0604020202020204" pitchFamily="34" charset="0"/>
                        </a:rPr>
                        <a:t>125.000.000</a:t>
                      </a:r>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endParaRPr lang="es-MX" sz="16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10618">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Total</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smtClean="0">
                          <a:solidFill>
                            <a:schemeClr val="tx1"/>
                          </a:solidFill>
                          <a:effectLst/>
                          <a:latin typeface="Arial" panose="020B0604020202020204" pitchFamily="34" charset="0"/>
                          <a:cs typeface="Arial" panose="020B0604020202020204" pitchFamily="34" charset="0"/>
                        </a:rPr>
                        <a:t>43,300,000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s-MX" sz="1600" b="1" u="none" strike="noStrike" dirty="0">
                          <a:solidFill>
                            <a:schemeClr val="tx1"/>
                          </a:solidFill>
                          <a:effectLst/>
                          <a:latin typeface="Arial" panose="020B0604020202020204" pitchFamily="34" charset="0"/>
                          <a:cs typeface="Arial" panose="020B0604020202020204" pitchFamily="34" charset="0"/>
                        </a:rPr>
                        <a:t>100%</a:t>
                      </a:r>
                      <a:endParaRPr lang="es-MX"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8"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299624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5616" cy="1243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Rectángulo redondeado"/>
          <p:cNvSpPr/>
          <p:nvPr/>
        </p:nvSpPr>
        <p:spPr>
          <a:xfrm>
            <a:off x="936104" y="1700808"/>
            <a:ext cx="7416824" cy="108012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tx1"/>
                </a:solidFill>
              </a:rPr>
              <a:t>Las Sucesiones de Causantes Residentes y Bienes Destinados a Fines Especiales (donaciones o asignaciones modales)</a:t>
            </a:r>
            <a:endParaRPr lang="es-MX" sz="2400" dirty="0">
              <a:solidFill>
                <a:schemeClr val="tx1"/>
              </a:solidFill>
            </a:endParaRPr>
          </a:p>
        </p:txBody>
      </p:sp>
      <p:sp>
        <p:nvSpPr>
          <p:cNvPr id="7" name="6 Rectángulo"/>
          <p:cNvSpPr/>
          <p:nvPr/>
        </p:nvSpPr>
        <p:spPr>
          <a:xfrm>
            <a:off x="1475656" y="3212976"/>
            <a:ext cx="244827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smtClean="0">
                <a:solidFill>
                  <a:schemeClr val="tx1"/>
                </a:solidFill>
                <a:latin typeface="Arial" panose="020B0604020202020204" pitchFamily="34" charset="0"/>
                <a:cs typeface="Arial" panose="020B0604020202020204" pitchFamily="34" charset="0"/>
              </a:rPr>
              <a:t>Sistema Ordinario</a:t>
            </a:r>
            <a:endParaRPr lang="es-MX" sz="2000" dirty="0">
              <a:solidFill>
                <a:schemeClr val="tx1"/>
              </a:solidFill>
              <a:latin typeface="Arial" panose="020B0604020202020204" pitchFamily="34" charset="0"/>
              <a:cs typeface="Arial" panose="020B0604020202020204" pitchFamily="34" charset="0"/>
            </a:endParaRPr>
          </a:p>
        </p:txBody>
      </p:sp>
      <p:sp>
        <p:nvSpPr>
          <p:cNvPr id="8" name="7 Rectángulo"/>
          <p:cNvSpPr/>
          <p:nvPr/>
        </p:nvSpPr>
        <p:spPr>
          <a:xfrm>
            <a:off x="5220072" y="3212976"/>
            <a:ext cx="2448272"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smtClean="0">
                <a:solidFill>
                  <a:schemeClr val="tx1"/>
                </a:solidFill>
                <a:latin typeface="Arial" panose="020B0604020202020204" pitchFamily="34" charset="0"/>
                <a:cs typeface="Arial" panose="020B0604020202020204" pitchFamily="34" charset="0"/>
              </a:rPr>
              <a:t>Renta Presuntiva</a:t>
            </a:r>
            <a:endParaRPr lang="es-MX" sz="2000" dirty="0">
              <a:solidFill>
                <a:schemeClr val="tx1"/>
              </a:solidFill>
              <a:latin typeface="Arial" panose="020B0604020202020204" pitchFamily="34" charset="0"/>
              <a:cs typeface="Arial" panose="020B0604020202020204" pitchFamily="34" charset="0"/>
            </a:endParaRPr>
          </a:p>
        </p:txBody>
      </p:sp>
      <p:sp>
        <p:nvSpPr>
          <p:cNvPr id="12" name="3 Marcador de pie de página"/>
          <p:cNvSpPr txBox="1">
            <a:spLocks/>
          </p:cNvSpPr>
          <p:nvPr/>
        </p:nvSpPr>
        <p:spPr>
          <a:xfrm>
            <a:off x="755576" y="6520259"/>
            <a:ext cx="7920879" cy="365125"/>
          </a:xfrm>
          <a:prstGeom prst="rect">
            <a:avLst/>
          </a:prstGeom>
        </p:spPr>
        <p:txBody>
          <a:bodyPr vert="horz" lIns="91440" tIns="45720" rIns="91440" bIns="45720" rtlCol="0" anchor="ctr"/>
          <a:lstStyle>
            <a:defPPr>
              <a:defRPr lang="es-MX"/>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b="1" dirty="0" smtClean="0">
                <a:solidFill>
                  <a:schemeClr val="tx1"/>
                </a:solidFill>
              </a:rPr>
              <a:t>Carlos Jair Acosta Plazas – Contador Público Javeriano; Especialista en Finanzas y Tributación</a:t>
            </a:r>
            <a:endParaRPr lang="es-MX" sz="1400" b="1" dirty="0">
              <a:solidFill>
                <a:schemeClr val="tx1"/>
              </a:solidFill>
            </a:endParaRPr>
          </a:p>
        </p:txBody>
      </p:sp>
    </p:spTree>
    <p:extLst>
      <p:ext uri="{BB962C8B-B14F-4D97-AF65-F5344CB8AC3E}">
        <p14:creationId xmlns:p14="http://schemas.microsoft.com/office/powerpoint/2010/main" val="64133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5616" cy="1243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Rectángulo redondeado"/>
          <p:cNvSpPr/>
          <p:nvPr/>
        </p:nvSpPr>
        <p:spPr>
          <a:xfrm>
            <a:off x="1475656" y="836712"/>
            <a:ext cx="6768752" cy="5040560"/>
          </a:xfrm>
          <a:prstGeom prst="roundRect">
            <a:avLst/>
          </a:prstGeom>
          <a:solidFill>
            <a:schemeClr val="tx2">
              <a:lumMod val="60000"/>
              <a:lumOff val="4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s-MX" sz="4800" b="1" dirty="0" smtClean="0">
                <a:solidFill>
                  <a:schemeClr val="bg1"/>
                </a:solidFill>
              </a:rPr>
              <a:t>GRACIAS POR SU ASISTENCIA</a:t>
            </a:r>
            <a:endParaRPr lang="es-MX" sz="4800" b="1" dirty="0">
              <a:solidFill>
                <a:schemeClr val="bg1"/>
              </a:solidFill>
            </a:endParaRPr>
          </a:p>
        </p:txBody>
      </p:sp>
    </p:spTree>
    <p:extLst>
      <p:ext uri="{BB962C8B-B14F-4D97-AF65-F5344CB8AC3E}">
        <p14:creationId xmlns:p14="http://schemas.microsoft.com/office/powerpoint/2010/main" val="11976386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Rafael Antonio Duarte Nieto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500342639"/>
              </p:ext>
            </p:extLst>
          </p:nvPr>
        </p:nvGraphicFramePr>
        <p:xfrm>
          <a:off x="323530" y="44624"/>
          <a:ext cx="8136902" cy="6744213"/>
        </p:xfrm>
        <a:graphic>
          <a:graphicData uri="http://schemas.openxmlformats.org/drawingml/2006/table">
            <a:tbl>
              <a:tblPr>
                <a:tableStyleId>{5C22544A-7EE6-4342-B048-85BDC9FD1C3A}</a:tableStyleId>
              </a:tblPr>
              <a:tblGrid>
                <a:gridCol w="4848727"/>
                <a:gridCol w="1123312"/>
                <a:gridCol w="2164863"/>
              </a:tblGrid>
              <a:tr h="251973">
                <a:tc>
                  <a:txBody>
                    <a:bodyPr/>
                    <a:lstStyle/>
                    <a:p>
                      <a:pPr algn="ctr" fontAlgn="b"/>
                      <a:r>
                        <a:rPr lang="es-MX" sz="1300" b="1" u="none" strike="noStrike" dirty="0">
                          <a:effectLst/>
                          <a:latin typeface="Arial" panose="020B0604020202020204" pitchFamily="34" charset="0"/>
                          <a:cs typeface="Arial" panose="020B0604020202020204" pitchFamily="34" charset="0"/>
                        </a:rPr>
                        <a:t>ACTIVIDAD </a:t>
                      </a:r>
                      <a:endParaRPr lang="es-MX" sz="13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s-MX" sz="1300" b="1" u="none" strike="noStrike">
                          <a:effectLst/>
                          <a:latin typeface="Arial" panose="020B0604020202020204" pitchFamily="34" charset="0"/>
                          <a:cs typeface="Arial" panose="020B0604020202020204" pitchFamily="34" charset="0"/>
                        </a:rPr>
                        <a:t>Para RGA desde</a:t>
                      </a:r>
                      <a:endParaRPr lang="es-MX" sz="13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fontAlgn="b"/>
                      <a:r>
                        <a:rPr lang="es-MX" sz="1300" b="1" u="none" strike="noStrike" dirty="0">
                          <a:effectLst/>
                          <a:latin typeface="Arial" panose="020B0604020202020204" pitchFamily="34" charset="0"/>
                          <a:cs typeface="Arial" panose="020B0604020202020204" pitchFamily="34" charset="0"/>
                        </a:rPr>
                        <a:t>IMAS</a:t>
                      </a:r>
                      <a:endParaRPr lang="es-MX" sz="13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Actividades deportivas y otras actividades de esparcimiento</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4.057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1,77% * (RGA en UVT 4.057)</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endParaRPr lang="es-MX" sz="1300" u="none" strike="noStrike" dirty="0" smtClean="0">
                        <a:effectLst/>
                        <a:latin typeface="Arial" panose="020B0604020202020204" pitchFamily="34" charset="0"/>
                        <a:cs typeface="Arial" panose="020B0604020202020204" pitchFamily="34" charset="0"/>
                      </a:endParaRPr>
                    </a:p>
                    <a:p>
                      <a:pPr algn="l" fontAlgn="b"/>
                      <a:r>
                        <a:rPr lang="es-MX" sz="1300" u="none" strike="noStrike" dirty="0" smtClean="0">
                          <a:effectLst/>
                          <a:latin typeface="Arial" panose="020B0604020202020204" pitchFamily="34" charset="0"/>
                          <a:cs typeface="Arial" panose="020B0604020202020204" pitchFamily="34" charset="0"/>
                        </a:rPr>
                        <a:t>, </a:t>
                      </a:r>
                      <a:r>
                        <a:rPr lang="es-MX" sz="1300" u="none" strike="noStrike" dirty="0">
                          <a:effectLst/>
                          <a:latin typeface="Arial" panose="020B0604020202020204" pitchFamily="34" charset="0"/>
                          <a:cs typeface="Arial" panose="020B0604020202020204" pitchFamily="34" charset="0"/>
                        </a:rPr>
                        <a:t>silvicultura y pesca</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7.143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5" action="ppaction://hlinksldjump"/>
                        </a:rPr>
                        <a:t>1,23% * (RGA en UVT 7.143)</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Comercio al por mayor</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4.057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6" action="ppaction://hlinksldjump"/>
                        </a:rPr>
                        <a:t>0,82% * (RGA en UVT 4.057)</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Comercio al por menor</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5.409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7" action="ppaction://hlinksldjump"/>
                        </a:rPr>
                        <a:t>0,82% * (RGA en UVT 5.409)</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Comercio de vehículos automotores, accesorios y productos conexos</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4.549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0,95% * (RGA en UVT 4.549)</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Construcción</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2.090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8" action="ppaction://hlinksldjump"/>
                        </a:rPr>
                        <a:t>2,17% * (RGA en UVT 2.090</a:t>
                      </a:r>
                      <a:r>
                        <a:rPr lang="es-MX" sz="1300" u="none" strike="noStrike" dirty="0">
                          <a:effectLst/>
                          <a:latin typeface="Arial" panose="020B0604020202020204" pitchFamily="34" charset="0"/>
                          <a:cs typeface="Arial" panose="020B0604020202020204" pitchFamily="34" charset="0"/>
                        </a:rPr>
                        <a:t>)</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Electricidad, gas y vapor</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3.934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2,97% * (RGA en UVT 3.934)</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Fabricación de productos minerales y otros</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4.795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2,18%* (RGA en UVT - 4.795)</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dirty="0">
                          <a:effectLst/>
                          <a:latin typeface="Arial" panose="020B0604020202020204" pitchFamily="34" charset="0"/>
                          <a:cs typeface="Arial" panose="020B0604020202020204" pitchFamily="34" charset="0"/>
                        </a:rPr>
                        <a:t>Fabricación de sustancias químicas</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4.549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2,77% * (RGA en UVT - 4.549)</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Industria de la madera, corcho y papel</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4.549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2,3% * (RGA en UVT - 4.549)</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dirty="0">
                          <a:effectLst/>
                          <a:latin typeface="Arial" panose="020B0604020202020204" pitchFamily="34" charset="0"/>
                          <a:cs typeface="Arial" panose="020B0604020202020204" pitchFamily="34" charset="0"/>
                        </a:rPr>
                        <a:t>Manufactura alimentos</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4.549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1,13% * (RGA en UVT - 4.549)</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Manufactura textiles, prendas de vestir y cuero</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4.303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9" action="ppaction://hlinksldjump"/>
                        </a:rPr>
                        <a:t>2,93% * (RGA en UVT - 4.303)</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Minería</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4.057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4,96% * (RGA en UVT - 4.057)</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Servicio de transporte, almacenamiento y comunicaciones</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4.795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rPr>
                        <a:t>2,79% * (RGA en UVT 4.795)</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a:effectLst/>
                          <a:latin typeface="Arial" panose="020B0604020202020204" pitchFamily="34" charset="0"/>
                          <a:cs typeface="Arial" panose="020B0604020202020204" pitchFamily="34" charset="0"/>
                        </a:rPr>
                        <a:t>Servicios de hoteles, restaurantes y similares</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a:effectLst/>
                          <a:latin typeface="Arial" panose="020B0604020202020204" pitchFamily="34" charset="0"/>
                          <a:cs typeface="Arial" panose="020B0604020202020204" pitchFamily="34" charset="0"/>
                        </a:rPr>
                        <a:t>3.934 UVT</a:t>
                      </a:r>
                      <a:endParaRPr lang="es-MX" sz="13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10" action="ppaction://hlinksldjump"/>
                        </a:rPr>
                        <a:t>1,55% * (RGA en UVT 3.934)</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51973">
                <a:tc>
                  <a:txBody>
                    <a:bodyPr/>
                    <a:lstStyle/>
                    <a:p>
                      <a:pPr algn="l" fontAlgn="b"/>
                      <a:r>
                        <a:rPr lang="es-MX" sz="1300" u="none" strike="noStrike" dirty="0">
                          <a:effectLst/>
                          <a:latin typeface="Arial" panose="020B0604020202020204" pitchFamily="34" charset="0"/>
                          <a:cs typeface="Arial" panose="020B0604020202020204" pitchFamily="34" charset="0"/>
                        </a:rPr>
                        <a:t>Servicios financieros</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11" action="ppaction://hlinksldjump"/>
                        </a:rPr>
                        <a:t>1.844 UVT</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b"/>
                      <a:r>
                        <a:rPr lang="es-MX" sz="1300" u="none" strike="noStrike" dirty="0">
                          <a:effectLst/>
                          <a:latin typeface="Arial" panose="020B0604020202020204" pitchFamily="34" charset="0"/>
                          <a:cs typeface="Arial" panose="020B0604020202020204" pitchFamily="34" charset="0"/>
                          <a:hlinkClick r:id="rId12" action="ppaction://hlinksldjump"/>
                        </a:rPr>
                        <a:t>6,4% * (RGA en UVT -1.844)</a:t>
                      </a:r>
                      <a:endParaRPr lang="es-MX" sz="13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5729688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318206613"/>
              </p:ext>
            </p:extLst>
          </p:nvPr>
        </p:nvGraphicFramePr>
        <p:xfrm>
          <a:off x="1115616" y="1080160"/>
          <a:ext cx="7488832" cy="5157152"/>
        </p:xfrm>
        <a:graphic>
          <a:graphicData uri="http://schemas.openxmlformats.org/drawingml/2006/table">
            <a:tbl>
              <a:tblPr>
                <a:tableStyleId>{5C22544A-7EE6-4342-B048-85BDC9FD1C3A}</a:tableStyleId>
              </a:tblPr>
              <a:tblGrid>
                <a:gridCol w="4751940"/>
                <a:gridCol w="1513700"/>
                <a:gridCol w="1223192"/>
              </a:tblGrid>
              <a:tr h="537145">
                <a:tc>
                  <a:txBody>
                    <a:bodyPr/>
                    <a:lstStyle/>
                    <a:p>
                      <a:pPr algn="ctr" fontAlgn="b"/>
                      <a:r>
                        <a:rPr lang="es-MX" sz="1800" b="1" u="none" strike="noStrike" dirty="0">
                          <a:effectLst/>
                          <a:latin typeface="Arial" panose="020B0604020202020204" pitchFamily="34" charset="0"/>
                          <a:cs typeface="Arial" panose="020B0604020202020204" pitchFamily="34" charset="0"/>
                        </a:rPr>
                        <a:t>CONCEPTO</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800" b="1" u="none" strike="noStrike">
                          <a:effectLst/>
                          <a:latin typeface="Arial" panose="020B0604020202020204" pitchFamily="34" charset="0"/>
                          <a:cs typeface="Arial" panose="020B0604020202020204" pitchFamily="34" charset="0"/>
                        </a:rPr>
                        <a:t>S. ORDINARIO</a:t>
                      </a:r>
                      <a:endParaRPr lang="es-MX" sz="18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800" b="1" u="none" strike="noStrike" dirty="0">
                          <a:effectLst/>
                          <a:latin typeface="Arial" panose="020B0604020202020204" pitchFamily="34" charset="0"/>
                          <a:cs typeface="Arial" panose="020B0604020202020204" pitchFamily="34" charset="0"/>
                        </a:rPr>
                        <a:t>S. IMAN</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68572">
                <a:tc>
                  <a:txBody>
                    <a:bodyPr/>
                    <a:lstStyle/>
                    <a:p>
                      <a:pPr algn="l" fontAlgn="b"/>
                      <a:r>
                        <a:rPr lang="es-MX" sz="1800" u="none" strike="noStrike">
                          <a:effectLst/>
                          <a:latin typeface="Arial" panose="020B0604020202020204" pitchFamily="34" charset="0"/>
                          <a:cs typeface="Arial" panose="020B0604020202020204" pitchFamily="34" charset="0"/>
                        </a:rPr>
                        <a:t>Intereses de vivienda</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16,600,000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22271">
                <a:tc>
                  <a:txBody>
                    <a:bodyPr/>
                    <a:lstStyle/>
                    <a:p>
                      <a:pPr algn="l" fontAlgn="b"/>
                      <a:r>
                        <a:rPr lang="es-MX" sz="1800" u="none" strike="noStrike">
                          <a:effectLst/>
                          <a:latin typeface="Arial" panose="020B0604020202020204" pitchFamily="34" charset="0"/>
                          <a:cs typeface="Arial" panose="020B0604020202020204" pitchFamily="34" charset="0"/>
                        </a:rPr>
                        <a:t>Medicina prepagada</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4,200,000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35696">
                <a:tc>
                  <a:txBody>
                    <a:bodyPr/>
                    <a:lstStyle/>
                    <a:p>
                      <a:pPr algn="l" fontAlgn="b"/>
                      <a:r>
                        <a:rPr lang="es-MX" sz="1800" u="none" strike="noStrike" dirty="0">
                          <a:effectLst/>
                          <a:latin typeface="Arial" panose="020B0604020202020204" pitchFamily="34" charset="0"/>
                          <a:cs typeface="Arial" panose="020B0604020202020204" pitchFamily="34" charset="0"/>
                        </a:rPr>
                        <a:t>Aportes obligatorios a salud</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smtClean="0">
                          <a:effectLst/>
                          <a:latin typeface="Arial" panose="020B0604020202020204" pitchFamily="34" charset="0"/>
                          <a:cs typeface="Arial" panose="020B0604020202020204" pitchFamily="34" charset="0"/>
                        </a:rPr>
                        <a:t>12,074,000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smtClean="0">
                          <a:effectLst/>
                          <a:latin typeface="Arial" panose="020B0604020202020204" pitchFamily="34" charset="0"/>
                          <a:cs typeface="Arial" panose="020B0604020202020204" pitchFamily="34" charset="0"/>
                        </a:rPr>
                        <a:t>12,074,000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8798">
                <a:tc>
                  <a:txBody>
                    <a:bodyPr/>
                    <a:lstStyle/>
                    <a:p>
                      <a:pPr algn="l" fontAlgn="b"/>
                      <a:r>
                        <a:rPr lang="es-MX" sz="1800" u="none" strike="noStrike">
                          <a:effectLst/>
                          <a:latin typeface="Arial" panose="020B0604020202020204" pitchFamily="34" charset="0"/>
                          <a:cs typeface="Arial" panose="020B0604020202020204" pitchFamily="34" charset="0"/>
                        </a:rPr>
                        <a:t>Deducción por dependientes</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10,306,000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52497">
                <a:tc>
                  <a:txBody>
                    <a:bodyPr/>
                    <a:lstStyle/>
                    <a:p>
                      <a:pPr algn="l" fontAlgn="b"/>
                      <a:r>
                        <a:rPr lang="es-MX" sz="1800" u="none" strike="noStrike">
                          <a:effectLst/>
                          <a:latin typeface="Arial" panose="020B0604020202020204" pitchFamily="34" charset="0"/>
                          <a:cs typeface="Arial" panose="020B0604020202020204" pitchFamily="34" charset="0"/>
                        </a:rPr>
                        <a:t>Salarios y prestaciones sociales secretaria</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    22,140,000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52497">
                <a:tc>
                  <a:txBody>
                    <a:bodyPr/>
                    <a:lstStyle/>
                    <a:p>
                      <a:pPr algn="l" fontAlgn="b"/>
                      <a:r>
                        <a:rPr lang="es-MX" sz="1800" u="none" strike="noStrike">
                          <a:effectLst/>
                          <a:latin typeface="Arial" panose="020B0604020202020204" pitchFamily="34" charset="0"/>
                          <a:cs typeface="Arial" panose="020B0604020202020204" pitchFamily="34" charset="0"/>
                        </a:rPr>
                        <a:t>Seguridad social secretaria</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      4,140,000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52497">
                <a:tc>
                  <a:txBody>
                    <a:bodyPr/>
                    <a:lstStyle/>
                    <a:p>
                      <a:pPr algn="l" fontAlgn="b"/>
                      <a:r>
                        <a:rPr lang="es-MX" sz="1800" u="none" strike="noStrike">
                          <a:effectLst/>
                          <a:latin typeface="Arial" panose="020B0604020202020204" pitchFamily="34" charset="0"/>
                          <a:cs typeface="Arial" panose="020B0604020202020204" pitchFamily="34" charset="0"/>
                        </a:rPr>
                        <a:t>Honorarios</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25,000,000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537145">
                <a:tc>
                  <a:txBody>
                    <a:bodyPr/>
                    <a:lstStyle/>
                    <a:p>
                      <a:pPr algn="l" fontAlgn="b"/>
                      <a:r>
                        <a:rPr lang="es-MX" sz="1800" u="none" strike="noStrike">
                          <a:effectLst/>
                          <a:latin typeface="Arial" panose="020B0604020202020204" pitchFamily="34" charset="0"/>
                          <a:cs typeface="Arial" panose="020B0604020202020204" pitchFamily="34" charset="0"/>
                        </a:rPr>
                        <a:t>Arriendo oficinas</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30,000,000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537145">
                <a:tc>
                  <a:txBody>
                    <a:bodyPr/>
                    <a:lstStyle/>
                    <a:p>
                      <a:pPr algn="l" fontAlgn="b"/>
                      <a:r>
                        <a:rPr lang="es-MX" sz="1800" u="none" strike="noStrike">
                          <a:effectLst/>
                          <a:latin typeface="Arial" panose="020B0604020202020204" pitchFamily="34" charset="0"/>
                          <a:cs typeface="Arial" panose="020B0604020202020204" pitchFamily="34" charset="0"/>
                        </a:rPr>
                        <a:t>Servicios públicos</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6,800,000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674016">
                <a:tc>
                  <a:txBody>
                    <a:bodyPr/>
                    <a:lstStyle/>
                    <a:p>
                      <a:pPr algn="l" fontAlgn="b"/>
                      <a:r>
                        <a:rPr lang="es-MX" sz="1800" u="none" strike="noStrike">
                          <a:effectLst/>
                          <a:latin typeface="Arial" panose="020B0604020202020204" pitchFamily="34" charset="0"/>
                          <a:cs typeface="Arial" panose="020B0604020202020204" pitchFamily="34" charset="0"/>
                        </a:rPr>
                        <a:t>Otros gastos con expensas necesarias</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11,900,000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537145">
                <a:tc>
                  <a:txBody>
                    <a:bodyPr/>
                    <a:lstStyle/>
                    <a:p>
                      <a:pPr algn="l" fontAlgn="b"/>
                      <a:r>
                        <a:rPr lang="es-MX" sz="1800" b="1" u="none" strike="noStrike">
                          <a:effectLst/>
                          <a:latin typeface="Arial" panose="020B0604020202020204" pitchFamily="34" charset="0"/>
                          <a:cs typeface="Arial" panose="020B0604020202020204" pitchFamily="34" charset="0"/>
                        </a:rPr>
                        <a:t>TOTAL DEDUCCIONES</a:t>
                      </a:r>
                      <a:endParaRPr lang="es-MX" sz="18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b="1" u="none" strike="noStrike" dirty="0" smtClean="0">
                          <a:effectLst/>
                          <a:latin typeface="Arial" panose="020B0604020202020204" pitchFamily="34" charset="0"/>
                          <a:cs typeface="Arial" panose="020B0604020202020204" pitchFamily="34" charset="0"/>
                        </a:rPr>
                        <a:t>      </a:t>
                      </a:r>
                      <a:r>
                        <a:rPr lang="es-MX" sz="1800" b="1" u="none" strike="noStrike" dirty="0" smtClean="0">
                          <a:effectLst/>
                          <a:latin typeface="Arial" panose="020B0604020202020204" pitchFamily="34" charset="0"/>
                          <a:cs typeface="Arial" panose="020B0604020202020204" pitchFamily="34" charset="0"/>
                          <a:hlinkClick r:id="rId5" action="ppaction://hlinksldjump"/>
                        </a:rPr>
                        <a:t>143,160,000</a:t>
                      </a:r>
                      <a:r>
                        <a:rPr lang="es-MX" sz="1800" b="1" u="none" strike="noStrike" dirty="0" smtClean="0">
                          <a:effectLst/>
                          <a:latin typeface="Arial" panose="020B0604020202020204" pitchFamily="34" charset="0"/>
                          <a:cs typeface="Arial" panose="020B0604020202020204" pitchFamily="34" charset="0"/>
                        </a:rPr>
                        <a:t> </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b="1" u="none" strike="noStrike" dirty="0">
                          <a:effectLst/>
                          <a:latin typeface="Arial" panose="020B0604020202020204" pitchFamily="34" charset="0"/>
                          <a:cs typeface="Arial" panose="020B0604020202020204" pitchFamily="34" charset="0"/>
                        </a:rPr>
                        <a:t>     </a:t>
                      </a:r>
                      <a:r>
                        <a:rPr lang="es-MX" sz="1800" b="1" u="none" strike="noStrike" dirty="0" smtClean="0">
                          <a:effectLst/>
                          <a:latin typeface="Arial" panose="020B0604020202020204" pitchFamily="34" charset="0"/>
                          <a:cs typeface="Arial" panose="020B0604020202020204" pitchFamily="34" charset="0"/>
                        </a:rPr>
                        <a:t>12,074,000 </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
        <p:nvSpPr>
          <p:cNvPr id="6" name="5 Rectángulo"/>
          <p:cNvSpPr/>
          <p:nvPr/>
        </p:nvSpPr>
        <p:spPr>
          <a:xfrm>
            <a:off x="1043608" y="548680"/>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DEDUCCIONES</a:t>
            </a:r>
            <a:endParaRPr lang="es-MX"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2260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p:cNvSpPr/>
          <p:nvPr/>
        </p:nvSpPr>
        <p:spPr>
          <a:xfrm>
            <a:off x="755576" y="1268760"/>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DEDUCCIONES</a:t>
            </a:r>
            <a:endParaRPr lang="es-MX" b="1" dirty="0">
              <a:solidFill>
                <a:schemeClr val="tx1"/>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589719904"/>
              </p:ext>
            </p:extLst>
          </p:nvPr>
        </p:nvGraphicFramePr>
        <p:xfrm>
          <a:off x="899593" y="2708920"/>
          <a:ext cx="7272807" cy="2194560"/>
        </p:xfrm>
        <a:graphic>
          <a:graphicData uri="http://schemas.openxmlformats.org/drawingml/2006/table">
            <a:tbl>
              <a:tblPr>
                <a:tableStyleId>{5C22544A-7EE6-4342-B048-85BDC9FD1C3A}</a:tableStyleId>
              </a:tblPr>
              <a:tblGrid>
                <a:gridCol w="4614198"/>
                <a:gridCol w="1470404"/>
                <a:gridCol w="1188205"/>
              </a:tblGrid>
              <a:tr h="190500">
                <a:tc>
                  <a:txBody>
                    <a:bodyPr/>
                    <a:lstStyle/>
                    <a:p>
                      <a:pPr algn="ctr" fontAlgn="b"/>
                      <a:r>
                        <a:rPr lang="es-MX" sz="1600" b="1" u="none" strike="noStrike" dirty="0">
                          <a:effectLst/>
                          <a:latin typeface="Arial" panose="020B0604020202020204" pitchFamily="34" charset="0"/>
                          <a:cs typeface="Arial" panose="020B0604020202020204" pitchFamily="34" charset="0"/>
                        </a:rPr>
                        <a:t>CONCEPTO</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b"/>
                      <a:r>
                        <a:rPr lang="es-MX" sz="1600" b="1" u="none" strike="noStrike">
                          <a:effectLst/>
                          <a:latin typeface="Arial" panose="020B0604020202020204" pitchFamily="34" charset="0"/>
                          <a:cs typeface="Arial" panose="020B0604020202020204" pitchFamily="34" charset="0"/>
                        </a:rPr>
                        <a:t>S. ORDINARIO</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b"/>
                      <a:r>
                        <a:rPr lang="es-MX" sz="1600" b="1" u="none" strike="noStrike" dirty="0">
                          <a:effectLst/>
                          <a:latin typeface="Arial" panose="020B0604020202020204" pitchFamily="34" charset="0"/>
                          <a:cs typeface="Arial" panose="020B0604020202020204" pitchFamily="34" charset="0"/>
                        </a:rPr>
                        <a:t>S. IMAN</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r>
              <a:tr h="190500">
                <a:tc>
                  <a:txBody>
                    <a:bodyPr/>
                    <a:lstStyle/>
                    <a:p>
                      <a:pPr algn="l" fontAlgn="b"/>
                      <a:r>
                        <a:rPr lang="es-MX" sz="1600" u="none" strike="noStrike">
                          <a:effectLst/>
                          <a:latin typeface="Arial" panose="020B0604020202020204" pitchFamily="34" charset="0"/>
                          <a:cs typeface="Arial" panose="020B0604020202020204" pitchFamily="34" charset="0"/>
                        </a:rPr>
                        <a:t>Intereses de vivienda</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      9,600,000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a:effectLst/>
                          <a:latin typeface="Arial" panose="020B0604020202020204" pitchFamily="34" charset="0"/>
                          <a:cs typeface="Arial" panose="020B0604020202020204" pitchFamily="34" charset="0"/>
                        </a:rPr>
                        <a:t>0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u="none" strike="noStrike">
                          <a:effectLst/>
                          <a:latin typeface="Arial" panose="020B0604020202020204" pitchFamily="34" charset="0"/>
                          <a:cs typeface="Arial" panose="020B0604020202020204" pitchFamily="34" charset="0"/>
                        </a:rPr>
                        <a:t>Medicina prepagada</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      2,400,000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a:effectLst/>
                          <a:latin typeface="Arial" panose="020B0604020202020204" pitchFamily="34" charset="0"/>
                          <a:cs typeface="Arial" panose="020B0604020202020204" pitchFamily="34" charset="0"/>
                        </a:rPr>
                        <a:t>0 </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u="none" strike="noStrike">
                          <a:effectLst/>
                          <a:latin typeface="Arial" panose="020B0604020202020204" pitchFamily="34" charset="0"/>
                          <a:cs typeface="Arial" panose="020B0604020202020204" pitchFamily="34" charset="0"/>
                        </a:rPr>
                        <a:t>Aportes obligatorios a salud</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      </a:t>
                      </a:r>
                      <a:r>
                        <a:rPr lang="es-MX" sz="1600" u="none" strike="noStrike" dirty="0" smtClean="0">
                          <a:effectLst/>
                          <a:latin typeface="Arial" panose="020B0604020202020204" pitchFamily="34" charset="0"/>
                          <a:cs typeface="Arial" panose="020B0604020202020204" pitchFamily="34" charset="0"/>
                        </a:rPr>
                        <a:t>6.824.000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smtClean="0">
                          <a:effectLst/>
                          <a:latin typeface="Arial" panose="020B0604020202020204" pitchFamily="34" charset="0"/>
                          <a:cs typeface="Arial" panose="020B0604020202020204" pitchFamily="34" charset="0"/>
                        </a:rPr>
                        <a:t>6.824.000</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u="none" strike="noStrike">
                          <a:effectLst/>
                          <a:latin typeface="Arial" panose="020B0604020202020204" pitchFamily="34" charset="0"/>
                          <a:cs typeface="Arial" panose="020B0604020202020204" pitchFamily="34" charset="0"/>
                        </a:rPr>
                        <a:t>Deducción por dependientes</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      8,589,120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u="none" strike="noStrike">
                          <a:effectLst/>
                          <a:latin typeface="Arial" panose="020B0604020202020204" pitchFamily="34" charset="0"/>
                          <a:cs typeface="Arial" panose="020B0604020202020204" pitchFamily="34" charset="0"/>
                        </a:rPr>
                        <a:t>Deducciones relacionadas con los honorarios</a:t>
                      </a:r>
                      <a:endParaRPr lang="es-MX" sz="16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           6,400,000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u="none" strike="noStrike" dirty="0">
                          <a:effectLst/>
                          <a:latin typeface="Arial" panose="020B0604020202020204" pitchFamily="34" charset="0"/>
                          <a:cs typeface="Arial" panose="020B0604020202020204" pitchFamily="34" charset="0"/>
                        </a:rPr>
                        <a:t>0 </a:t>
                      </a:r>
                      <a:endParaRPr lang="es-MX"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b="1" u="none" strike="noStrike">
                          <a:effectLst/>
                          <a:latin typeface="Arial" panose="020B0604020202020204" pitchFamily="34" charset="0"/>
                          <a:cs typeface="Arial" panose="020B0604020202020204" pitchFamily="34" charset="0"/>
                        </a:rPr>
                        <a:t>TOTAL DEDUCCIONES</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         </a:t>
                      </a:r>
                      <a:r>
                        <a:rPr lang="es-MX" sz="1600" b="1" u="none" strike="noStrike" dirty="0" smtClean="0">
                          <a:effectLst/>
                          <a:latin typeface="Arial" panose="020B0604020202020204" pitchFamily="34" charset="0"/>
                          <a:cs typeface="Arial" panose="020B0604020202020204" pitchFamily="34" charset="0"/>
                          <a:hlinkClick r:id="rId5" action="ppaction://hlinksldjump"/>
                        </a:rPr>
                        <a:t>33,813.000</a:t>
                      </a:r>
                      <a:r>
                        <a:rPr lang="es-MX" sz="1600" b="1" u="none" strike="noStrike" dirty="0" smtClean="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     </a:t>
                      </a:r>
                      <a:r>
                        <a:rPr lang="es-MX" sz="1600" b="1" u="none" strike="noStrike" dirty="0" smtClean="0">
                          <a:effectLst/>
                          <a:latin typeface="Arial" panose="020B0604020202020204" pitchFamily="34" charset="0"/>
                          <a:cs typeface="Arial" panose="020B0604020202020204" pitchFamily="34" charset="0"/>
                        </a:rPr>
                        <a:t>6.824.000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187810686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849252789"/>
              </p:ext>
            </p:extLst>
          </p:nvPr>
        </p:nvGraphicFramePr>
        <p:xfrm>
          <a:off x="971599" y="620688"/>
          <a:ext cx="7704857" cy="1950720"/>
        </p:xfrm>
        <a:graphic>
          <a:graphicData uri="http://schemas.openxmlformats.org/drawingml/2006/table">
            <a:tbl>
              <a:tblPr>
                <a:tableStyleId>{5C22544A-7EE6-4342-B048-85BDC9FD1C3A}</a:tableStyleId>
              </a:tblPr>
              <a:tblGrid>
                <a:gridCol w="2966345"/>
                <a:gridCol w="1146414"/>
                <a:gridCol w="1299270"/>
                <a:gridCol w="1146414"/>
                <a:gridCol w="1146414"/>
              </a:tblGrid>
              <a:tr h="190500">
                <a:tc gridSpan="5">
                  <a:txBody>
                    <a:bodyPr/>
                    <a:lstStyle/>
                    <a:p>
                      <a:pPr algn="ctr" fontAlgn="ctr"/>
                      <a:r>
                        <a:rPr lang="es-MX" sz="1800" b="1" u="none" strike="noStrike" dirty="0">
                          <a:effectLst/>
                          <a:latin typeface="Arial" panose="020B0604020202020204" pitchFamily="34" charset="0"/>
                          <a:cs typeface="Arial" panose="020B0604020202020204" pitchFamily="34" charset="0"/>
                        </a:rPr>
                        <a:t>EXCESO DE RENTA PRESUNTIVA DEL AÑO GRAVABLE 2012</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485775">
                <a:tc>
                  <a:txBody>
                    <a:bodyPr/>
                    <a:lstStyle/>
                    <a:p>
                      <a:pPr algn="ctr" fontAlgn="ctr"/>
                      <a:r>
                        <a:rPr lang="es-MX" sz="1400" b="1" u="none" strike="noStrike">
                          <a:effectLst/>
                          <a:latin typeface="Arial" panose="020B0604020202020204" pitchFamily="34" charset="0"/>
                          <a:cs typeface="Arial" panose="020B0604020202020204" pitchFamily="34" charset="0"/>
                        </a:rPr>
                        <a:t>CONCEPTO</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a:effectLst/>
                          <a:latin typeface="Arial" panose="020B0604020202020204" pitchFamily="34" charset="0"/>
                          <a:cs typeface="Arial" panose="020B0604020202020204" pitchFamily="34" charset="0"/>
                        </a:rPr>
                        <a:t>VALOR</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a:effectLst/>
                          <a:latin typeface="Arial" panose="020B0604020202020204" pitchFamily="34" charset="0"/>
                          <a:cs typeface="Arial" panose="020B0604020202020204" pitchFamily="34" charset="0"/>
                        </a:rPr>
                        <a:t>COMPONENTE  DE REAJUSTE FISCAL</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a:effectLst/>
                          <a:latin typeface="Arial" panose="020B0604020202020204" pitchFamily="34" charset="0"/>
                          <a:cs typeface="Arial" panose="020B0604020202020204" pitchFamily="34" charset="0"/>
                        </a:rPr>
                        <a:t>REAJUSTE FISCAL</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b="1" u="none" strike="noStrike" dirty="0">
                          <a:effectLst/>
                          <a:latin typeface="Arial" panose="020B0604020202020204" pitchFamily="34" charset="0"/>
                          <a:cs typeface="Arial" panose="020B0604020202020204" pitchFamily="34" charset="0"/>
                        </a:rPr>
                        <a:t>S. </a:t>
                      </a:r>
                      <a:r>
                        <a:rPr lang="es-MX" sz="1400" b="1" u="none" strike="noStrike" dirty="0" smtClean="0">
                          <a:effectLst/>
                          <a:latin typeface="Arial" panose="020B0604020202020204" pitchFamily="34" charset="0"/>
                          <a:cs typeface="Arial" panose="020B0604020202020204" pitchFamily="34" charset="0"/>
                        </a:rPr>
                        <a:t>ORDINARIO</a:t>
                      </a: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800" u="none" strike="noStrike">
                          <a:effectLst/>
                          <a:latin typeface="Arial" panose="020B0604020202020204" pitchFamily="34" charset="0"/>
                          <a:cs typeface="Arial" panose="020B0604020202020204" pitchFamily="34" charset="0"/>
                        </a:rPr>
                        <a:t>EXCESO DE RENTA PRESUNTIVA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3,400,000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800" u="none" strike="noStrike">
                          <a:effectLst/>
                          <a:latin typeface="Arial" panose="020B0604020202020204" pitchFamily="34" charset="0"/>
                          <a:cs typeface="Arial" panose="020B0604020202020204" pitchFamily="34" charset="0"/>
                        </a:rPr>
                        <a:t>2.40%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           81,600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3,481,600 </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gridSpan="4">
                  <a:txBody>
                    <a:bodyPr/>
                    <a:lstStyle/>
                    <a:p>
                      <a:pPr algn="ctr" fontAlgn="b"/>
                      <a:r>
                        <a:rPr lang="es-MX" sz="1600" b="1" u="none" strike="noStrike">
                          <a:effectLst/>
                          <a:latin typeface="Arial" panose="020B0604020202020204" pitchFamily="34" charset="0"/>
                          <a:cs typeface="Arial" panose="020B0604020202020204" pitchFamily="34" charset="0"/>
                        </a:rPr>
                        <a:t>TOTAL RENTA PRESUNTIVA REAJUSTADA AÑO GRAVABLE 2013</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r" fontAlgn="b"/>
                      <a:r>
                        <a:rPr lang="es-MX" sz="1600" b="1" u="none" strike="noStrike" dirty="0">
                          <a:effectLst/>
                          <a:latin typeface="Arial" panose="020B0604020202020204" pitchFamily="34" charset="0"/>
                          <a:cs typeface="Arial" panose="020B0604020202020204" pitchFamily="34" charset="0"/>
                        </a:rPr>
                        <a:t>     </a:t>
                      </a:r>
                      <a:r>
                        <a:rPr lang="es-MX" sz="1600" b="1" u="none" strike="noStrike" dirty="0">
                          <a:effectLst/>
                          <a:latin typeface="Arial" panose="020B0604020202020204" pitchFamily="34" charset="0"/>
                          <a:cs typeface="Arial" panose="020B0604020202020204" pitchFamily="34" charset="0"/>
                          <a:hlinkClick r:id="rId5" action="ppaction://hlinksldjump"/>
                        </a:rPr>
                        <a:t>3,482,000</a:t>
                      </a:r>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1842026515"/>
              </p:ext>
            </p:extLst>
          </p:nvPr>
        </p:nvGraphicFramePr>
        <p:xfrm>
          <a:off x="971600" y="4358600"/>
          <a:ext cx="7704856" cy="1950720"/>
        </p:xfrm>
        <a:graphic>
          <a:graphicData uri="http://schemas.openxmlformats.org/drawingml/2006/table">
            <a:tbl>
              <a:tblPr>
                <a:tableStyleId>{5C22544A-7EE6-4342-B048-85BDC9FD1C3A}</a:tableStyleId>
              </a:tblPr>
              <a:tblGrid>
                <a:gridCol w="2966345"/>
                <a:gridCol w="1146414"/>
                <a:gridCol w="1299269"/>
                <a:gridCol w="1068692"/>
                <a:gridCol w="1224136"/>
              </a:tblGrid>
              <a:tr h="190500">
                <a:tc gridSpan="5">
                  <a:txBody>
                    <a:bodyPr/>
                    <a:lstStyle/>
                    <a:p>
                      <a:pPr algn="ctr" fontAlgn="ctr"/>
                      <a:r>
                        <a:rPr lang="es-MX" sz="1600" b="1" u="none" strike="noStrike" dirty="0">
                          <a:effectLst/>
                          <a:latin typeface="Arial" panose="020B0604020202020204" pitchFamily="34" charset="0"/>
                          <a:cs typeface="Arial" panose="020B0604020202020204" pitchFamily="34" charset="0"/>
                        </a:rPr>
                        <a:t>EXCESO DE RENTA PRESUNTIVA DEL AÑO GRAVABLE 2012</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485775">
                <a:tc>
                  <a:txBody>
                    <a:bodyPr/>
                    <a:lstStyle/>
                    <a:p>
                      <a:pPr algn="ctr" fontAlgn="ctr"/>
                      <a:r>
                        <a:rPr lang="es-MX" sz="1600" b="1" u="none" strike="noStrike">
                          <a:effectLst/>
                          <a:latin typeface="Arial" panose="020B0604020202020204" pitchFamily="34" charset="0"/>
                          <a:cs typeface="Arial" panose="020B0604020202020204" pitchFamily="34" charset="0"/>
                        </a:rPr>
                        <a:t>CONCEPTO</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600" b="1" u="none" strike="noStrike">
                          <a:effectLst/>
                          <a:latin typeface="Arial" panose="020B0604020202020204" pitchFamily="34" charset="0"/>
                          <a:cs typeface="Arial" panose="020B0604020202020204" pitchFamily="34" charset="0"/>
                        </a:rPr>
                        <a:t>VALOR</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600" b="1" u="none" strike="noStrike">
                          <a:effectLst/>
                          <a:latin typeface="Arial" panose="020B0604020202020204" pitchFamily="34" charset="0"/>
                          <a:cs typeface="Arial" panose="020B0604020202020204" pitchFamily="34" charset="0"/>
                        </a:rPr>
                        <a:t>COMPONENTE  DE REAJUSTE FISCAL</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600" b="1" u="none" strike="noStrike">
                          <a:effectLst/>
                          <a:latin typeface="Arial" panose="020B0604020202020204" pitchFamily="34" charset="0"/>
                          <a:cs typeface="Arial" panose="020B0604020202020204" pitchFamily="34" charset="0"/>
                        </a:rPr>
                        <a:t>REAJUSTE FISCAL</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600" b="1" u="none" strike="noStrike" dirty="0">
                          <a:effectLst/>
                          <a:latin typeface="Arial" panose="020B0604020202020204" pitchFamily="34" charset="0"/>
                          <a:cs typeface="Arial" panose="020B0604020202020204" pitchFamily="34" charset="0"/>
                        </a:rPr>
                        <a:t>S. </a:t>
                      </a:r>
                      <a:r>
                        <a:rPr lang="es-MX" sz="1600" b="1" u="none" strike="noStrike" dirty="0" smtClean="0">
                          <a:effectLst/>
                          <a:latin typeface="Arial" panose="020B0604020202020204" pitchFamily="34" charset="0"/>
                          <a:cs typeface="Arial" panose="020B0604020202020204" pitchFamily="34" charset="0"/>
                        </a:rPr>
                        <a:t>ORDINARIO</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l" fontAlgn="b"/>
                      <a:r>
                        <a:rPr lang="es-MX" sz="1600" b="1" u="none" strike="noStrike">
                          <a:effectLst/>
                          <a:latin typeface="Arial" panose="020B0604020202020204" pitchFamily="34" charset="0"/>
                          <a:cs typeface="Arial" panose="020B0604020202020204" pitchFamily="34" charset="0"/>
                        </a:rPr>
                        <a:t>EXCESO DE RENTA PRESUNTIVA  </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     4,000,000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600" b="1" u="none" strike="noStrike">
                          <a:effectLst/>
                          <a:latin typeface="Arial" panose="020B0604020202020204" pitchFamily="34" charset="0"/>
                          <a:cs typeface="Arial" panose="020B0604020202020204" pitchFamily="34" charset="0"/>
                        </a:rPr>
                        <a:t>2.40%</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           96,000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600" b="1" u="none" strike="noStrike" dirty="0">
                          <a:effectLst/>
                          <a:latin typeface="Arial" panose="020B0604020202020204" pitchFamily="34" charset="0"/>
                          <a:cs typeface="Arial" panose="020B0604020202020204" pitchFamily="34" charset="0"/>
                        </a:rPr>
                        <a:t>4,096,000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gridSpan="4">
                  <a:txBody>
                    <a:bodyPr/>
                    <a:lstStyle/>
                    <a:p>
                      <a:pPr algn="ctr" fontAlgn="b"/>
                      <a:r>
                        <a:rPr lang="es-MX" sz="1600" b="1" u="none" strike="noStrike">
                          <a:effectLst/>
                          <a:latin typeface="Arial" panose="020B0604020202020204" pitchFamily="34" charset="0"/>
                          <a:cs typeface="Arial" panose="020B0604020202020204" pitchFamily="34" charset="0"/>
                        </a:rPr>
                        <a:t>TOTAL RENTA PRESUNTIVA REAJUSTADA AÑO GRAVABLE 2013</a:t>
                      </a:r>
                      <a:endParaRPr lang="es-MX" sz="16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r" fontAlgn="b"/>
                      <a:r>
                        <a:rPr lang="es-MX" sz="1600" b="1" u="none" strike="noStrike" dirty="0">
                          <a:effectLst/>
                          <a:latin typeface="Arial" panose="020B0604020202020204" pitchFamily="34" charset="0"/>
                          <a:cs typeface="Arial" panose="020B0604020202020204" pitchFamily="34" charset="0"/>
                        </a:rPr>
                        <a:t>     </a:t>
                      </a:r>
                      <a:r>
                        <a:rPr lang="es-MX" sz="1600" b="1" u="none" strike="noStrike" dirty="0">
                          <a:effectLst/>
                          <a:latin typeface="Arial" panose="020B0604020202020204" pitchFamily="34" charset="0"/>
                          <a:cs typeface="Arial" panose="020B0604020202020204" pitchFamily="34" charset="0"/>
                          <a:hlinkClick r:id="rId6" action="ppaction://hlinksldjump"/>
                        </a:rPr>
                        <a:t>4,096,000</a:t>
                      </a:r>
                      <a:r>
                        <a:rPr lang="es-MX" sz="1600" b="1" u="none" strike="noStrike" dirty="0">
                          <a:effectLst/>
                          <a:latin typeface="Arial" panose="020B0604020202020204" pitchFamily="34" charset="0"/>
                          <a:cs typeface="Arial" panose="020B0604020202020204" pitchFamily="34" charset="0"/>
                        </a:rPr>
                        <a:t> </a:t>
                      </a:r>
                      <a:endParaRPr lang="es-MX" sz="16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28671687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576569326"/>
              </p:ext>
            </p:extLst>
          </p:nvPr>
        </p:nvGraphicFramePr>
        <p:xfrm>
          <a:off x="755576" y="332656"/>
          <a:ext cx="7920880" cy="6172200"/>
        </p:xfrm>
        <a:graphic>
          <a:graphicData uri="http://schemas.openxmlformats.org/drawingml/2006/table">
            <a:tbl>
              <a:tblPr>
                <a:tableStyleId>{5C22544A-7EE6-4342-B048-85BDC9FD1C3A}</a:tableStyleId>
              </a:tblPr>
              <a:tblGrid>
                <a:gridCol w="5483688"/>
                <a:gridCol w="1218596"/>
                <a:gridCol w="1218596"/>
              </a:tblGrid>
              <a:tr h="227102">
                <a:tc gridSpan="3">
                  <a:txBody>
                    <a:bodyPr/>
                    <a:lstStyle/>
                    <a:p>
                      <a:pPr algn="ctr" fontAlgn="b"/>
                      <a:r>
                        <a:rPr lang="es-MX" sz="1500" b="1" u="none" strike="noStrike" dirty="0">
                          <a:effectLst/>
                          <a:latin typeface="Arial" panose="020B0604020202020204" pitchFamily="34" charset="0"/>
                          <a:cs typeface="Arial" panose="020B0604020202020204" pitchFamily="34" charset="0"/>
                        </a:rPr>
                        <a:t>RENTA EXENTA LABORAL ART. 206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hMerge="1">
                  <a:txBody>
                    <a:bodyPr/>
                    <a:lstStyle/>
                    <a:p>
                      <a:endParaRPr lang="es-MX"/>
                    </a:p>
                  </a:txBody>
                  <a:tcPr/>
                </a:tc>
                <a:tc hMerge="1">
                  <a:txBody>
                    <a:bodyPr/>
                    <a:lstStyle/>
                    <a:p>
                      <a:endParaRPr lang="es-MX"/>
                    </a:p>
                  </a:txBody>
                  <a:tcPr/>
                </a:tc>
              </a:tr>
              <a:tr h="227102">
                <a:tc>
                  <a:txBody>
                    <a:bodyPr/>
                    <a:lstStyle/>
                    <a:p>
                      <a:pPr algn="l" fontAlgn="b"/>
                      <a:r>
                        <a:rPr lang="es-MX" sz="1500" b="1" u="none" strike="noStrike" dirty="0">
                          <a:effectLst/>
                          <a:latin typeface="Arial" panose="020B0604020202020204" pitchFamily="34" charset="0"/>
                          <a:cs typeface="Arial" panose="020B0604020202020204" pitchFamily="34" charset="0"/>
                        </a:rPr>
                        <a:t>INGRESOS LABORALES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ctr"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Salario y demás pagos laborales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276,456,000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Intereses de cesantías recibidos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2,500,000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b="0" i="0" u="none" strike="noStrike" dirty="0" smtClean="0">
                          <a:solidFill>
                            <a:srgbClr val="000000"/>
                          </a:solidFill>
                          <a:effectLst/>
                          <a:latin typeface="Arial" panose="020B0604020202020204" pitchFamily="34" charset="0"/>
                          <a:cs typeface="Arial" panose="020B0604020202020204" pitchFamily="34" charset="0"/>
                        </a:rPr>
                        <a:t>Honorarios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b="0" i="0" u="none" strike="noStrike" dirty="0" smtClean="0">
                          <a:solidFill>
                            <a:srgbClr val="000000"/>
                          </a:solidFill>
                          <a:effectLst/>
                          <a:latin typeface="Arial" panose="020B0604020202020204" pitchFamily="34" charset="0"/>
                          <a:cs typeface="Arial" panose="020B0604020202020204" pitchFamily="34" charset="0"/>
                        </a:rPr>
                        <a:t>154.987.000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Información Adicional</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Aportes obligatorios  a fondo de pensiones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16.842,500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Aportes voluntarios a fondo de pensiones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22,000,000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Ahorro en cuenta AFC</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15,000,000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Promedio salario últimos 6 meses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23,038,000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b="1" u="none" strike="noStrike" dirty="0">
                          <a:effectLst/>
                          <a:latin typeface="Arial" panose="020B0604020202020204" pitchFamily="34" charset="0"/>
                          <a:cs typeface="Arial" panose="020B0604020202020204" pitchFamily="34" charset="0"/>
                        </a:rPr>
                        <a:t>Total ingresos </a:t>
                      </a:r>
                      <a:r>
                        <a:rPr lang="es-MX" sz="1500" b="1" u="none" strike="noStrike" dirty="0" smtClean="0">
                          <a:effectLst/>
                          <a:latin typeface="Arial" panose="020B0604020202020204" pitchFamily="34" charset="0"/>
                          <a:cs typeface="Arial" panose="020B0604020202020204" pitchFamily="34" charset="0"/>
                        </a:rPr>
                        <a:t>por</a:t>
                      </a:r>
                      <a:r>
                        <a:rPr lang="es-MX" sz="1500" b="1" u="none" strike="noStrike" baseline="0" dirty="0" smtClean="0">
                          <a:effectLst/>
                          <a:latin typeface="Arial" panose="020B0604020202020204" pitchFamily="34" charset="0"/>
                          <a:cs typeface="Arial" panose="020B0604020202020204" pitchFamily="34" charset="0"/>
                        </a:rPr>
                        <a:t> rentas de trabajo</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433.943,000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r>
              <a:tr h="227102">
                <a:tc gridSpan="2">
                  <a:txBody>
                    <a:bodyPr/>
                    <a:lstStyle/>
                    <a:p>
                      <a:pPr algn="l" fontAlgn="b"/>
                      <a:r>
                        <a:rPr lang="es-MX" sz="1500" u="none" strike="noStrike" dirty="0">
                          <a:effectLst/>
                          <a:latin typeface="Arial" panose="020B0604020202020204" pitchFamily="34" charset="0"/>
                          <a:cs typeface="Arial" panose="020B0604020202020204" pitchFamily="34" charset="0"/>
                        </a:rPr>
                        <a:t>(-) Ingresos no constitutivos de rentas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es-MX"/>
                    </a:p>
                  </a:txBody>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u="none" strike="noStrike" dirty="0">
                          <a:effectLst/>
                          <a:latin typeface="Arial" panose="020B0604020202020204" pitchFamily="34" charset="0"/>
                          <a:cs typeface="Arial" panose="020B0604020202020204" pitchFamily="34" charset="0"/>
                        </a:rPr>
                        <a:t>Total ingresos no </a:t>
                      </a:r>
                      <a:r>
                        <a:rPr lang="es-MX" sz="1500" u="none" strike="noStrike" dirty="0" smtClean="0">
                          <a:effectLst/>
                          <a:latin typeface="Arial" panose="020B0604020202020204" pitchFamily="34" charset="0"/>
                          <a:cs typeface="Arial" panose="020B0604020202020204" pitchFamily="34" charset="0"/>
                        </a:rPr>
                        <a:t>constitutivos </a:t>
                      </a:r>
                      <a:r>
                        <a:rPr lang="es-MX" sz="1500" u="none" strike="noStrike" dirty="0">
                          <a:effectLst/>
                          <a:latin typeface="Arial" panose="020B0604020202020204" pitchFamily="34" charset="0"/>
                          <a:cs typeface="Arial" panose="020B0604020202020204" pitchFamily="34" charset="0"/>
                        </a:rPr>
                        <a:t>de renta ni ganancia ocasional</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es-MX"/>
                    </a:p>
                  </a:txBody>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b="1" u="none" strike="noStrike" dirty="0">
                          <a:effectLst/>
                          <a:latin typeface="Arial" panose="020B0604020202020204" pitchFamily="34" charset="0"/>
                          <a:cs typeface="Arial" panose="020B0604020202020204" pitchFamily="34" charset="0"/>
                        </a:rPr>
                        <a:t>Rentas Exentas Directas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hMerge="1">
                  <a:txBody>
                    <a:bodyPr/>
                    <a:lstStyle/>
                    <a:p>
                      <a:endParaRPr lang="es-MX"/>
                    </a:p>
                  </a:txBody>
                  <a:tcPr/>
                </a:tc>
                <a:tc>
                  <a:txBody>
                    <a:bodyPr/>
                    <a:lstStyle/>
                    <a:p>
                      <a:pPr algn="l" fontAlgn="b"/>
                      <a:r>
                        <a:rPr lang="es-MX" sz="1500" b="1"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Aportes obligatorios a pensiones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16.842,500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dirty="0">
                          <a:effectLst/>
                          <a:latin typeface="Arial" panose="020B0604020202020204" pitchFamily="34" charset="0"/>
                          <a:cs typeface="Arial" panose="020B0604020202020204" pitchFamily="34" charset="0"/>
                        </a:rPr>
                        <a:t>Aportes voluntarios a pensiones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22,000,000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a:effectLst/>
                          <a:latin typeface="Arial" panose="020B0604020202020204" pitchFamily="34" charset="0"/>
                          <a:cs typeface="Arial" panose="020B0604020202020204" pitchFamily="34" charset="0"/>
                        </a:rPr>
                        <a:t>Ahorro en cuenta AFC</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15,000,000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a:effectLst/>
                          <a:latin typeface="Arial" panose="020B0604020202020204" pitchFamily="34" charset="0"/>
                          <a:cs typeface="Arial" panose="020B0604020202020204" pitchFamily="34" charset="0"/>
                        </a:rPr>
                        <a:t>Gastos de entierro</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a:effectLst/>
                          <a:latin typeface="Arial" panose="020B0604020202020204" pitchFamily="34" charset="0"/>
                          <a:cs typeface="Arial" panose="020B0604020202020204" pitchFamily="34" charset="0"/>
                        </a:rPr>
                        <a:t>Cesantías - Limitadas                                           (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a:txBody>
                    <a:bodyPr/>
                    <a:lstStyle/>
                    <a:p>
                      <a:pPr algn="l" fontAlgn="b"/>
                      <a:r>
                        <a:rPr lang="es-MX" sz="1500" u="none" strike="noStrike">
                          <a:effectLst/>
                          <a:latin typeface="Arial" panose="020B0604020202020204" pitchFamily="34" charset="0"/>
                          <a:cs typeface="Arial" panose="020B0604020202020204" pitchFamily="34" charset="0"/>
                        </a:rPr>
                        <a:t>Intereses sobre Cesantías - Limitados          (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r" fontAlgn="b"/>
                      <a:r>
                        <a:rPr lang="es-MX" sz="1500" u="none" strike="noStrike" dirty="0">
                          <a:effectLst/>
                          <a:latin typeface="Arial" panose="020B0604020202020204" pitchFamily="34" charset="0"/>
                          <a:cs typeface="Arial" panose="020B0604020202020204" pitchFamily="34" charset="0"/>
                        </a:rPr>
                        <a:t>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b="1" u="none" strike="noStrike" dirty="0">
                          <a:effectLst/>
                          <a:latin typeface="Arial" panose="020B0604020202020204" pitchFamily="34" charset="0"/>
                          <a:cs typeface="Arial" panose="020B0604020202020204" pitchFamily="34" charset="0"/>
                        </a:rPr>
                        <a:t>Total rentas exentas directas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53.843,000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b="1" u="none" strike="noStrike" dirty="0">
                          <a:effectLst/>
                          <a:latin typeface="Arial" panose="020B0604020202020204" pitchFamily="34" charset="0"/>
                          <a:cs typeface="Arial" panose="020B0604020202020204" pitchFamily="34" charset="0"/>
                        </a:rPr>
                        <a:t>Sub Total Ingresos laborales gravables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380.100,000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u="none" strike="noStrike">
                          <a:effectLst/>
                          <a:latin typeface="Arial" panose="020B0604020202020204" pitchFamily="34" charset="0"/>
                          <a:cs typeface="Arial" panose="020B0604020202020204" pitchFamily="34" charset="0"/>
                        </a:rPr>
                        <a:t>(-) Renta exenta Numeral 10 Art. 206 E.T.  25%</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c hMerge="1">
                  <a:txBody>
                    <a:bodyPr/>
                    <a:lstStyle/>
                    <a:p>
                      <a:endParaRPr lang="es-MX"/>
                    </a:p>
                  </a:txBody>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77,302,000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40000"/>
                        <a:lumOff val="60000"/>
                      </a:schemeClr>
                    </a:solidFill>
                  </a:tcPr>
                </a:tc>
              </a:tr>
              <a:tr h="227102">
                <a:tc gridSpan="2">
                  <a:txBody>
                    <a:bodyPr/>
                    <a:lstStyle/>
                    <a:p>
                      <a:pPr algn="l" fontAlgn="b"/>
                      <a:r>
                        <a:rPr lang="es-MX" sz="1500" b="1" u="none" strike="noStrike" dirty="0">
                          <a:effectLst/>
                          <a:latin typeface="Arial" panose="020B0604020202020204" pitchFamily="34" charset="0"/>
                          <a:cs typeface="Arial" panose="020B0604020202020204" pitchFamily="34" charset="0"/>
                        </a:rPr>
                        <a:t>TOTAL RENTAS EXENTAS LABORALES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5" action="ppaction://hlinksldjump"/>
                        </a:rPr>
                        <a:t>131.145.000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r>
            </a:tbl>
          </a:graphicData>
        </a:graphic>
      </p:graphicFrame>
    </p:spTree>
    <p:extLst>
      <p:ext uri="{BB962C8B-B14F-4D97-AF65-F5344CB8AC3E}">
        <p14:creationId xmlns:p14="http://schemas.microsoft.com/office/powerpoint/2010/main" val="39113637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009057928"/>
              </p:ext>
            </p:extLst>
          </p:nvPr>
        </p:nvGraphicFramePr>
        <p:xfrm>
          <a:off x="755575" y="260644"/>
          <a:ext cx="7632849" cy="6505650"/>
        </p:xfrm>
        <a:graphic>
          <a:graphicData uri="http://schemas.openxmlformats.org/drawingml/2006/table">
            <a:tbl>
              <a:tblPr>
                <a:tableStyleId>{5C22544A-7EE6-4342-B048-85BDC9FD1C3A}</a:tableStyleId>
              </a:tblPr>
              <a:tblGrid>
                <a:gridCol w="5244919"/>
                <a:gridCol w="1193965"/>
                <a:gridCol w="1193965"/>
              </a:tblGrid>
              <a:tr h="240950">
                <a:tc gridSpan="3">
                  <a:txBody>
                    <a:bodyPr/>
                    <a:lstStyle/>
                    <a:p>
                      <a:pPr algn="ctr" fontAlgn="b"/>
                      <a:r>
                        <a:rPr lang="es-MX" sz="1500" u="none" strike="noStrike" dirty="0">
                          <a:effectLst/>
                          <a:latin typeface="Arial" panose="020B0604020202020204" pitchFamily="34" charset="0"/>
                          <a:cs typeface="Arial" panose="020B0604020202020204" pitchFamily="34" charset="0"/>
                        </a:rPr>
                        <a:t>RENTA EXENTA LABORAL ART. 206 E.T.</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hMerge="1">
                  <a:txBody>
                    <a:bodyPr/>
                    <a:lstStyle/>
                    <a:p>
                      <a:endParaRPr lang="es-MX"/>
                    </a:p>
                  </a:txBody>
                  <a:tcPr/>
                </a:tc>
              </a:tr>
              <a:tr h="240950">
                <a:tc>
                  <a:txBody>
                    <a:bodyPr/>
                    <a:lstStyle/>
                    <a:p>
                      <a:pPr algn="l" fontAlgn="b"/>
                      <a:r>
                        <a:rPr lang="es-MX" sz="1500" u="none" strike="noStrike" dirty="0">
                          <a:effectLst/>
                          <a:latin typeface="Arial" panose="020B0604020202020204" pitchFamily="34" charset="0"/>
                          <a:cs typeface="Arial" panose="020B0604020202020204" pitchFamily="34" charset="0"/>
                        </a:rPr>
                        <a:t>INGRESOS LABORALES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lumMod val="40000"/>
                        <a:lumOff val="60000"/>
                      </a:schemeClr>
                    </a:solidFill>
                  </a:tcPr>
                </a:tc>
                <a:tc>
                  <a:txBody>
                    <a:bodyPr/>
                    <a:lstStyle/>
                    <a:p>
                      <a:pPr algn="ctr" fontAlgn="b"/>
                      <a:r>
                        <a:rPr lang="es-MX" sz="1500" u="none" strike="noStrike">
                          <a:effectLst/>
                          <a:latin typeface="Arial" panose="020B0604020202020204" pitchFamily="34" charset="0"/>
                          <a:cs typeface="Arial" panose="020B0604020202020204" pitchFamily="34" charset="0"/>
                        </a:rPr>
                        <a:t> </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solidFill>
                      <a:schemeClr val="bg2">
                        <a:lumMod val="40000"/>
                        <a:lumOff val="60000"/>
                      </a:schemeClr>
                    </a:solidFill>
                  </a:tcPr>
                </a:tc>
                <a:tc>
                  <a:txBody>
                    <a:bodyPr/>
                    <a:lstStyle/>
                    <a:p>
                      <a:pPr algn="ctr"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Salario y demás pagos laborales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130,600,000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Intereses de cesantías recibidos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1,800,000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b="0" i="0" u="none" strike="noStrike" dirty="0" smtClean="0">
                          <a:solidFill>
                            <a:srgbClr val="000000"/>
                          </a:solidFill>
                          <a:effectLst/>
                          <a:latin typeface="Arial" panose="020B0604020202020204" pitchFamily="34" charset="0"/>
                          <a:cs typeface="Arial" panose="020B0604020202020204" pitchFamily="34" charset="0"/>
                        </a:rPr>
                        <a:t>Honorarios</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b="0" i="0" u="none" strike="noStrike" dirty="0" smtClean="0">
                          <a:solidFill>
                            <a:srgbClr val="000000"/>
                          </a:solidFill>
                          <a:effectLst/>
                          <a:latin typeface="Arial" panose="020B0604020202020204" pitchFamily="34" charset="0"/>
                          <a:cs typeface="Arial" panose="020B0604020202020204" pitchFamily="34" charset="0"/>
                        </a:rPr>
                        <a:t>12.800.000</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Información Adicional</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l" fontAlgn="b"/>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Aportes obligatorios  a fondo de pensiones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6,529,800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Aportes voluntarios a fondo de pensiones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8,600,000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Ahorro en cuenta AFC</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7,140,000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l" fontAlgn="b"/>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Promedio salario últimos 6 meses (405 UVT)</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10,883,000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gridSpan="2">
                  <a:txBody>
                    <a:bodyPr/>
                    <a:lstStyle/>
                    <a:p>
                      <a:pPr algn="l" fontAlgn="b"/>
                      <a:r>
                        <a:rPr lang="es-MX" sz="1500" b="1" u="none" strike="noStrike" dirty="0">
                          <a:effectLst/>
                          <a:latin typeface="Arial" panose="020B0604020202020204" pitchFamily="34" charset="0"/>
                          <a:cs typeface="Arial" panose="020B0604020202020204" pitchFamily="34" charset="0"/>
                        </a:rPr>
                        <a:t>Total ingresos </a:t>
                      </a:r>
                      <a:r>
                        <a:rPr lang="es-MX" sz="1500" b="1" u="none" strike="noStrike" dirty="0" smtClean="0">
                          <a:effectLst/>
                          <a:latin typeface="Arial" panose="020B0604020202020204" pitchFamily="34" charset="0"/>
                          <a:cs typeface="Arial" panose="020B0604020202020204" pitchFamily="34" charset="0"/>
                        </a:rPr>
                        <a:t>por</a:t>
                      </a:r>
                      <a:r>
                        <a:rPr lang="es-MX" sz="1500" b="1" u="none" strike="noStrike" baseline="0" dirty="0" smtClean="0">
                          <a:effectLst/>
                          <a:latin typeface="Arial" panose="020B0604020202020204" pitchFamily="34" charset="0"/>
                          <a:cs typeface="Arial" panose="020B0604020202020204" pitchFamily="34" charset="0"/>
                        </a:rPr>
                        <a:t> rentas de trabajo</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145,200,000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40950">
                <a:tc gridSpan="2">
                  <a:txBody>
                    <a:bodyPr/>
                    <a:lstStyle/>
                    <a:p>
                      <a:pPr algn="l" fontAlgn="b"/>
                      <a:r>
                        <a:rPr lang="es-MX" sz="1500" u="none" strike="noStrike">
                          <a:effectLst/>
                          <a:latin typeface="Arial" panose="020B0604020202020204" pitchFamily="34" charset="0"/>
                          <a:cs typeface="Arial" panose="020B0604020202020204" pitchFamily="34" charset="0"/>
                        </a:rPr>
                        <a:t>(-) Ingresos no constitutivos de rentas</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gridSpan="2">
                  <a:txBody>
                    <a:bodyPr/>
                    <a:lstStyle/>
                    <a:p>
                      <a:pPr algn="l" fontAlgn="b"/>
                      <a:r>
                        <a:rPr lang="es-MX" sz="1500" b="1" u="none" strike="noStrike">
                          <a:effectLst/>
                          <a:latin typeface="Arial" panose="020B0604020202020204" pitchFamily="34" charset="0"/>
                          <a:cs typeface="Arial" panose="020B0604020202020204" pitchFamily="34" charset="0"/>
                        </a:rPr>
                        <a:t>Total ingresos no costitutivos de renta ni ganancia ocasional</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a:effectLst/>
                          <a:latin typeface="Arial" panose="020B0604020202020204" pitchFamily="34" charset="0"/>
                          <a:cs typeface="Arial" panose="020B0604020202020204" pitchFamily="34" charset="0"/>
                        </a:rPr>
                        <a:t>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40950">
                <a:tc gridSpan="2">
                  <a:txBody>
                    <a:bodyPr/>
                    <a:lstStyle/>
                    <a:p>
                      <a:pPr algn="l" fontAlgn="b"/>
                      <a:r>
                        <a:rPr lang="es-MX" sz="1500" u="none" strike="noStrike">
                          <a:effectLst/>
                          <a:latin typeface="Arial" panose="020B0604020202020204" pitchFamily="34" charset="0"/>
                          <a:cs typeface="Arial" panose="020B0604020202020204" pitchFamily="34" charset="0"/>
                        </a:rPr>
                        <a:t>Rentas Exentas Directas</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Aportes obligatorios a pensiones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dirty="0" smtClean="0">
                          <a:effectLst/>
                          <a:latin typeface="Arial" panose="020B0604020202020204" pitchFamily="34" charset="0"/>
                          <a:cs typeface="Arial" panose="020B0604020202020204" pitchFamily="34" charset="0"/>
                        </a:rPr>
                        <a:t>7.442,987</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Aportes voluntarios a pensiones</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8,600,000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dirty="0">
                          <a:effectLst/>
                          <a:latin typeface="Arial" panose="020B0604020202020204" pitchFamily="34" charset="0"/>
                          <a:cs typeface="Arial" panose="020B0604020202020204" pitchFamily="34" charset="0"/>
                        </a:rPr>
                        <a:t>Ahorro en cuenta AFC</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7,140,000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Gastos de entierro</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Cesantías - Limitadas                                           (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dirty="0">
                          <a:effectLst/>
                          <a:latin typeface="Arial" panose="020B0604020202020204" pitchFamily="34" charset="0"/>
                          <a:cs typeface="Arial" panose="020B0604020202020204" pitchFamily="34" charset="0"/>
                        </a:rPr>
                        <a:t> </a:t>
                      </a:r>
                      <a:endParaRPr lang="es-MX" sz="15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a:txBody>
                    <a:bodyPr/>
                    <a:lstStyle/>
                    <a:p>
                      <a:pPr algn="l" fontAlgn="b"/>
                      <a:r>
                        <a:rPr lang="es-MX" sz="1500" u="none" strike="noStrike">
                          <a:effectLst/>
                          <a:latin typeface="Arial" panose="020B0604020202020204" pitchFamily="34" charset="0"/>
                          <a:cs typeface="Arial" panose="020B0604020202020204" pitchFamily="34" charset="0"/>
                        </a:rPr>
                        <a:t>Inter. sobre Cesantías 350 - 410 - Límite       ( 90%)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500" u="none" strike="noStrike">
                          <a:effectLst/>
                          <a:latin typeface="Arial" panose="020B0604020202020204" pitchFamily="34" charset="0"/>
                          <a:cs typeface="Arial" panose="020B0604020202020204" pitchFamily="34" charset="0"/>
                        </a:rPr>
                        <a:t>1,620,000</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500" u="none" strike="noStrike">
                          <a:effectLst/>
                          <a:latin typeface="Arial" panose="020B0604020202020204" pitchFamily="34" charset="0"/>
                          <a:cs typeface="Arial" panose="020B0604020202020204" pitchFamily="34" charset="0"/>
                        </a:rPr>
                        <a:t> </a:t>
                      </a:r>
                      <a:endParaRPr lang="es-MX" sz="15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gridSpan="2">
                  <a:txBody>
                    <a:bodyPr/>
                    <a:lstStyle/>
                    <a:p>
                      <a:pPr algn="l" fontAlgn="b"/>
                      <a:r>
                        <a:rPr lang="es-MX" sz="1500" b="1" u="none" strike="noStrike" dirty="0">
                          <a:effectLst/>
                          <a:latin typeface="Arial" panose="020B0604020202020204" pitchFamily="34" charset="0"/>
                          <a:cs typeface="Arial" panose="020B0604020202020204" pitchFamily="34" charset="0"/>
                        </a:rPr>
                        <a:t>Total rentas exentas directas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24,802,987</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240950">
                <a:tc gridSpan="2">
                  <a:txBody>
                    <a:bodyPr/>
                    <a:lstStyle/>
                    <a:p>
                      <a:pPr algn="l" fontAlgn="b"/>
                      <a:r>
                        <a:rPr lang="es-MX" sz="1500" b="1" u="none" strike="noStrike" dirty="0">
                          <a:effectLst/>
                          <a:latin typeface="Arial" panose="020B0604020202020204" pitchFamily="34" charset="0"/>
                          <a:cs typeface="Arial" panose="020B0604020202020204" pitchFamily="34" charset="0"/>
                        </a:rPr>
                        <a:t>Sub Total Ingresos laborales gravables</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120.397.013</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gridSpan="2">
                  <a:txBody>
                    <a:bodyPr/>
                    <a:lstStyle/>
                    <a:p>
                      <a:pPr algn="l" fontAlgn="b"/>
                      <a:r>
                        <a:rPr lang="es-MX" sz="1500" b="1" u="none" strike="noStrike" dirty="0">
                          <a:effectLst/>
                          <a:latin typeface="Arial" panose="020B0604020202020204" pitchFamily="34" charset="0"/>
                          <a:cs typeface="Arial" panose="020B0604020202020204" pitchFamily="34" charset="0"/>
                        </a:rPr>
                        <a:t>(-) Renta exenta Numeral 10 Art. 206 E.T.  25</a:t>
                      </a:r>
                      <a:r>
                        <a:rPr lang="es-MX" sz="1500" b="1" u="none" strike="noStrike" dirty="0" smtClean="0">
                          <a:effectLst/>
                          <a:latin typeface="Arial" panose="020B0604020202020204" pitchFamily="34" charset="0"/>
                          <a:cs typeface="Arial" panose="020B0604020202020204" pitchFamily="34" charset="0"/>
                        </a:rPr>
                        <a:t>% (limitada</a:t>
                      </a:r>
                      <a:r>
                        <a:rPr lang="es-MX" sz="1500" b="1" u="none" strike="noStrike" baseline="0" dirty="0" smtClean="0">
                          <a:effectLst/>
                          <a:latin typeface="Arial" panose="020B0604020202020204" pitchFamily="34" charset="0"/>
                          <a:cs typeface="Arial" panose="020B0604020202020204" pitchFamily="34" charset="0"/>
                        </a:rPr>
                        <a:t> a $77.302.000)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rPr>
                        <a:t>30.099,253</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40950">
                <a:tc gridSpan="2">
                  <a:txBody>
                    <a:bodyPr/>
                    <a:lstStyle/>
                    <a:p>
                      <a:pPr algn="l" fontAlgn="b"/>
                      <a:r>
                        <a:rPr lang="es-MX" sz="1500" b="1" u="none" strike="noStrike">
                          <a:effectLst/>
                          <a:latin typeface="Arial" panose="020B0604020202020204" pitchFamily="34" charset="0"/>
                          <a:cs typeface="Arial" panose="020B0604020202020204" pitchFamily="34" charset="0"/>
                        </a:rPr>
                        <a:t>TOTAL RENTAS EXENTAS LABORALES</a:t>
                      </a:r>
                      <a:endParaRPr lang="es-MX" sz="15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es-MX"/>
                    </a:p>
                  </a:txBody>
                  <a:tcPr/>
                </a:tc>
                <a:tc>
                  <a:txBody>
                    <a:bodyPr/>
                    <a:lstStyle/>
                    <a:p>
                      <a:pPr algn="r" fontAlgn="b"/>
                      <a:r>
                        <a:rPr lang="es-MX" sz="1500" b="1" u="none" strike="noStrike" dirty="0" smtClean="0">
                          <a:effectLst/>
                          <a:latin typeface="Arial" panose="020B0604020202020204" pitchFamily="34" charset="0"/>
                          <a:cs typeface="Arial" panose="020B0604020202020204" pitchFamily="34" charset="0"/>
                          <a:hlinkClick r:id="rId5" action="ppaction://hlinksldjump"/>
                        </a:rPr>
                        <a:t>54,902,000</a:t>
                      </a:r>
                      <a:endParaRPr lang="es-MX" sz="15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5765641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228595498"/>
              </p:ext>
            </p:extLst>
          </p:nvPr>
        </p:nvGraphicFramePr>
        <p:xfrm>
          <a:off x="971600" y="980728"/>
          <a:ext cx="7056785" cy="5328594"/>
        </p:xfrm>
        <a:graphic>
          <a:graphicData uri="http://schemas.openxmlformats.org/drawingml/2006/table">
            <a:tbl>
              <a:tblPr>
                <a:tableStyleId>{5C22544A-7EE6-4342-B048-85BDC9FD1C3A}</a:tableStyleId>
              </a:tblPr>
              <a:tblGrid>
                <a:gridCol w="1251268"/>
                <a:gridCol w="979854"/>
                <a:gridCol w="1306471"/>
                <a:gridCol w="1306471"/>
                <a:gridCol w="901649"/>
                <a:gridCol w="1311072"/>
              </a:tblGrid>
              <a:tr h="297698">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UVT 2013</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800" b="1" u="none" strike="noStrike">
                          <a:solidFill>
                            <a:schemeClr val="bg1"/>
                          </a:solidFill>
                          <a:effectLst/>
                          <a:latin typeface="Arial" panose="020B0604020202020204" pitchFamily="34" charset="0"/>
                          <a:cs typeface="Arial" panose="020B0604020202020204" pitchFamily="34" charset="0"/>
                        </a:rPr>
                        <a:t>  26,841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800" b="1" u="none" strike="noStrike">
                          <a:solidFill>
                            <a:schemeClr val="bg1"/>
                          </a:solidFill>
                          <a:effectLst/>
                          <a:latin typeface="Arial" panose="020B0604020202020204" pitchFamily="34" charset="0"/>
                          <a:cs typeface="Arial" panose="020B0604020202020204" pitchFamily="34" charset="0"/>
                        </a:rPr>
                        <a:t>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800" b="1" u="none" strike="noStrike">
                          <a:solidFill>
                            <a:schemeClr val="bg1"/>
                          </a:solidFill>
                          <a:effectLst/>
                          <a:latin typeface="Arial" panose="020B0604020202020204" pitchFamily="34" charset="0"/>
                          <a:cs typeface="Arial" panose="020B0604020202020204" pitchFamily="34" charset="0"/>
                        </a:rPr>
                        <a:t>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800" b="1" u="none" strike="noStrike">
                          <a:solidFill>
                            <a:schemeClr val="bg1"/>
                          </a:solidFill>
                          <a:effectLst/>
                          <a:latin typeface="Arial" panose="020B0604020202020204" pitchFamily="34" charset="0"/>
                          <a:cs typeface="Arial" panose="020B0604020202020204" pitchFamily="34" charset="0"/>
                        </a:rPr>
                        <a:t>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800" b="1" u="none" strike="noStrike" dirty="0">
                          <a:solidFill>
                            <a:schemeClr val="bg1"/>
                          </a:solidFill>
                          <a:effectLst/>
                          <a:latin typeface="Arial" panose="020B0604020202020204" pitchFamily="34" charset="0"/>
                          <a:cs typeface="Arial" panose="020B0604020202020204" pitchFamily="34" charset="0"/>
                        </a:rPr>
                        <a:t> </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1160822">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RGA Total Anual desde (en UVT)</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IMAN EN UVT</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IMAN EN PESOS</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RGA Total Anual desde (en UVT)</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IMAN EN UVT</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IMAN EN PESOS</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297698">
                <a:tc rowSpan="2">
                  <a:txBody>
                    <a:bodyPr/>
                    <a:lstStyle/>
                    <a:p>
                      <a:pPr algn="ctr" fontAlgn="ctr"/>
                      <a:r>
                        <a:rPr lang="es-MX" sz="1800" b="1" u="none" strike="noStrike" dirty="0">
                          <a:effectLst/>
                          <a:latin typeface="Arial" panose="020B0604020202020204" pitchFamily="34" charset="0"/>
                          <a:cs typeface="Arial" panose="020B0604020202020204" pitchFamily="34" charset="0"/>
                        </a:rPr>
                        <a:t>MENOS DE 1.548</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vMerge="1">
                  <a:txBody>
                    <a:bodyPr/>
                    <a:lstStyle/>
                    <a:p>
                      <a:endParaRPr lang="es-MX"/>
                    </a:p>
                  </a:txBody>
                  <a:tcPr/>
                </a:tc>
                <a:tc>
                  <a:txBody>
                    <a:bodyPr/>
                    <a:lstStyle/>
                    <a:p>
                      <a:pPr algn="ctr" fontAlgn="ctr"/>
                      <a:r>
                        <a:rPr lang="es-MX" sz="1800" u="none" strike="noStrike">
                          <a:effectLst/>
                          <a:latin typeface="Arial" panose="020B0604020202020204" pitchFamily="34" charset="0"/>
                          <a:cs typeface="Arial" panose="020B0604020202020204" pitchFamily="34" charset="0"/>
                        </a:rPr>
                        <a:t>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3,339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95.51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2,563,584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1,548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1.05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28,183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3,421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101.98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2,737,245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1,588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1.08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28,988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3,502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108.64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2,916,006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1,629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1.11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29,794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3,584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115.49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3,099,867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1,670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30,599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3,665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122.54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3,289,096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1,710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1.16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31,136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3,747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129.76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3,482,888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1,751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2.38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63,882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3,828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137.18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3,682,048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1,792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65,224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3,910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144.78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3,886,040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1,833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2.49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66,834</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3,991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152.58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hlinkClick r:id="rId5" action="ppaction://hlinksldjump"/>
                        </a:rPr>
                        <a:t>4,095,400</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1,873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4.76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127,763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4,072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168.71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4,528,345</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1,914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4.86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130,447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4,276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189.92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5,097,643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97698">
                <a:tc>
                  <a:txBody>
                    <a:bodyPr/>
                    <a:lstStyle/>
                    <a:p>
                      <a:pPr algn="ctr" fontAlgn="ctr"/>
                      <a:r>
                        <a:rPr lang="es-MX" sz="1800" u="none" strike="noStrike">
                          <a:effectLst/>
                          <a:latin typeface="Arial" panose="020B0604020202020204" pitchFamily="34" charset="0"/>
                          <a:cs typeface="Arial" panose="020B0604020202020204" pitchFamily="34" charset="0"/>
                        </a:rPr>
                        <a:t>1,955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4.96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133,131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4,480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212.27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5,697,539</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
        <p:nvSpPr>
          <p:cNvPr id="6" name="5 Rectángulo"/>
          <p:cNvSpPr/>
          <p:nvPr/>
        </p:nvSpPr>
        <p:spPr>
          <a:xfrm>
            <a:off x="899592" y="188640"/>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IMPUESTO MÍNIMO ALTERNATIVO NACIONAL - IMAN</a:t>
            </a:r>
            <a:endParaRPr lang="es-MX"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9091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7171" name="8 CuadroTexto"/>
          <p:cNvSpPr txBox="1">
            <a:spLocks noChangeArrowheads="1"/>
          </p:cNvSpPr>
          <p:nvPr/>
        </p:nvSpPr>
        <p:spPr bwMode="auto">
          <a:xfrm>
            <a:off x="1979712" y="585256"/>
            <a:ext cx="6696744" cy="5940088"/>
          </a:xfrm>
          <a:prstGeom prst="rect">
            <a:avLst/>
          </a:prstGeom>
          <a:noFill/>
          <a:ln w="9525">
            <a:noFill/>
            <a:miter lim="800000"/>
            <a:headEnd/>
            <a:tailEnd/>
          </a:ln>
        </p:spPr>
        <p:txBody>
          <a:bodyPr wrap="square">
            <a:spAutoFit/>
          </a:bodyPr>
          <a:lstStyle/>
          <a:p>
            <a:pPr marL="342900" indent="-342900" algn="just">
              <a:buFont typeface="+mj-lt"/>
              <a:buAutoNum type="alphaLcParenR"/>
              <a:defRPr/>
            </a:pPr>
            <a:r>
              <a:rPr lang="es-CO" sz="2000" dirty="0" smtClean="0">
                <a:latin typeface="Arial" charset="0"/>
                <a:cs typeface="Arial" charset="0"/>
                <a:hlinkClick r:id="" action="ppaction://noaction"/>
              </a:rPr>
              <a:t>Empleado   Conjunto 3</a:t>
            </a:r>
            <a:endParaRPr lang="es-CO" sz="2000" dirty="0">
              <a:latin typeface="Arial" charset="0"/>
              <a:cs typeface="Arial" charset="0"/>
              <a:hlinkClick r:id="" action="ppaction://noaction"/>
            </a:endParaRPr>
          </a:p>
          <a:p>
            <a:pPr marL="342900" indent="-342900" algn="just">
              <a:defRPr/>
            </a:pPr>
            <a:endParaRPr lang="es-CO" sz="2000" b="0" dirty="0">
              <a:latin typeface="Arial" charset="0"/>
              <a:cs typeface="Arial" charset="0"/>
            </a:endParaRPr>
          </a:p>
          <a:p>
            <a:pPr marL="342900" indent="-342900" algn="just">
              <a:buClr>
                <a:srgbClr val="00338D"/>
              </a:buClr>
              <a:buSzPct val="75000"/>
              <a:buFont typeface="Arial" panose="020B0604020202020204" pitchFamily="34" charset="0"/>
              <a:buChar char="•"/>
              <a:defRPr/>
            </a:pPr>
            <a:r>
              <a:rPr lang="es-CO" sz="2000" b="0" dirty="0" smtClean="0">
                <a:latin typeface="Arial" charset="0"/>
                <a:cs typeface="Arial" charset="0"/>
              </a:rPr>
              <a:t>Sus </a:t>
            </a:r>
            <a:r>
              <a:rPr lang="es-CO" sz="2000" b="0" dirty="0">
                <a:latin typeface="Arial" charset="0"/>
                <a:cs typeface="Arial" charset="0"/>
              </a:rPr>
              <a:t>ingresos correspondan en un porcentaje igual o superior a (80%) </a:t>
            </a:r>
            <a:r>
              <a:rPr lang="es-CO" sz="2000" b="0" dirty="0" smtClean="0">
                <a:latin typeface="Arial" charset="0"/>
                <a:cs typeface="Arial" charset="0"/>
              </a:rPr>
              <a:t>de la </a:t>
            </a:r>
            <a:r>
              <a:rPr lang="es-CO" sz="2000" b="0" dirty="0" smtClean="0">
                <a:solidFill>
                  <a:srgbClr val="0070C0"/>
                </a:solidFill>
                <a:latin typeface="Arial" charset="0"/>
                <a:cs typeface="Arial" charset="0"/>
              </a:rPr>
              <a:t>prestación de servicios de manera personal</a:t>
            </a:r>
            <a:r>
              <a:rPr lang="es-CO" sz="2000" b="0" dirty="0" smtClean="0">
                <a:latin typeface="Arial" charset="0"/>
                <a:cs typeface="Arial" charset="0"/>
              </a:rPr>
              <a:t>.</a:t>
            </a:r>
            <a:endParaRPr lang="es-CO" sz="2000" b="0" dirty="0">
              <a:latin typeface="Arial" charset="0"/>
              <a:cs typeface="Arial" charset="0"/>
            </a:endParaRPr>
          </a:p>
          <a:p>
            <a:pPr marL="342900" indent="-342900" algn="just">
              <a:buClr>
                <a:srgbClr val="00338D"/>
              </a:buClr>
              <a:buSzPct val="75000"/>
              <a:buFont typeface="Arial" panose="020B0604020202020204" pitchFamily="34" charset="0"/>
              <a:buChar char="•"/>
              <a:defRPr/>
            </a:pPr>
            <a:r>
              <a:rPr lang="es-CO" sz="2000" b="0" dirty="0" smtClean="0">
                <a:latin typeface="Arial" charset="0"/>
                <a:cs typeface="Arial" charset="0"/>
              </a:rPr>
              <a:t>Presta </a:t>
            </a:r>
            <a:r>
              <a:rPr lang="es-CO" sz="2000" b="0" dirty="0">
                <a:latin typeface="Arial" charset="0"/>
                <a:cs typeface="Arial" charset="0"/>
              </a:rPr>
              <a:t>el respectivo </a:t>
            </a:r>
            <a:r>
              <a:rPr lang="es-CO" sz="2000" b="0" dirty="0" smtClean="0">
                <a:latin typeface="Arial" charset="0"/>
                <a:cs typeface="Arial" charset="0"/>
              </a:rPr>
              <a:t>servicio, o realiza </a:t>
            </a:r>
            <a:r>
              <a:rPr lang="es-CO" sz="2000" b="0" dirty="0">
                <a:latin typeface="Arial" charset="0"/>
                <a:cs typeface="Arial" charset="0"/>
              </a:rPr>
              <a:t>la actividad económica, </a:t>
            </a:r>
            <a:r>
              <a:rPr lang="es-CO" sz="2000" b="0" dirty="0">
                <a:solidFill>
                  <a:srgbClr val="0070C0"/>
                </a:solidFill>
                <a:latin typeface="Arial" charset="0"/>
                <a:cs typeface="Arial" charset="0"/>
              </a:rPr>
              <a:t>por su cuenta y </a:t>
            </a:r>
            <a:r>
              <a:rPr lang="es-CO" sz="2000" b="0" dirty="0" smtClean="0">
                <a:solidFill>
                  <a:srgbClr val="0070C0"/>
                </a:solidFill>
                <a:latin typeface="Arial" charset="0"/>
                <a:cs typeface="Arial" charset="0"/>
              </a:rPr>
              <a:t>riesgo</a:t>
            </a:r>
            <a:r>
              <a:rPr lang="es-CO" sz="2000" b="0" dirty="0" smtClean="0">
                <a:latin typeface="Arial" charset="0"/>
                <a:cs typeface="Arial" charset="0"/>
              </a:rPr>
              <a:t>.</a:t>
            </a:r>
          </a:p>
          <a:p>
            <a:pPr marL="342900" indent="-342900" algn="just">
              <a:buClr>
                <a:srgbClr val="00338D"/>
              </a:buClr>
              <a:buSzPct val="75000"/>
              <a:buFont typeface="Arial" panose="020B0604020202020204" pitchFamily="34" charset="0"/>
              <a:buChar char="•"/>
              <a:defRPr/>
            </a:pPr>
            <a:r>
              <a:rPr lang="es-CO" sz="2000" b="0" dirty="0" smtClean="0">
                <a:latin typeface="Arial" charset="0"/>
                <a:cs typeface="Arial" charset="0"/>
              </a:rPr>
              <a:t>No presta </a:t>
            </a:r>
            <a:r>
              <a:rPr lang="es-CO" sz="2000" b="0" u="sng" dirty="0" smtClean="0">
                <a:latin typeface="Arial" charset="0"/>
                <a:cs typeface="Arial" charset="0"/>
                <a:hlinkClick r:id="" action="ppaction://noaction"/>
              </a:rPr>
              <a:t>servicios técnicos </a:t>
            </a:r>
            <a:r>
              <a:rPr lang="es-CO" sz="2000" b="0" u="sng" dirty="0" smtClean="0">
                <a:latin typeface="Arial" charset="0"/>
                <a:cs typeface="Arial" charset="0"/>
              </a:rPr>
              <a:t>que </a:t>
            </a:r>
            <a:r>
              <a:rPr lang="es-CO" sz="2000" u="sng" dirty="0" smtClean="0">
                <a:solidFill>
                  <a:srgbClr val="0070C0"/>
                </a:solidFill>
                <a:latin typeface="Arial" charset="0"/>
                <a:cs typeface="Arial" charset="0"/>
              </a:rPr>
              <a:t>requieran </a:t>
            </a:r>
            <a:r>
              <a:rPr lang="es-CO" sz="2000" b="0" u="sng" dirty="0">
                <a:latin typeface="Arial" charset="0"/>
                <a:cs typeface="Arial" charset="0"/>
              </a:rPr>
              <a:t>la utilización de </a:t>
            </a:r>
            <a:r>
              <a:rPr lang="es-CO" sz="2000" b="0" u="sng" dirty="0">
                <a:solidFill>
                  <a:srgbClr val="0070C0"/>
                </a:solidFill>
                <a:latin typeface="Arial" charset="0"/>
                <a:cs typeface="Arial" charset="0"/>
              </a:rPr>
              <a:t>materiales o insumos especializados o de maquinaria o equipo especializado</a:t>
            </a:r>
            <a:r>
              <a:rPr lang="es-CO" sz="2000" b="0" dirty="0" smtClean="0">
                <a:latin typeface="Arial" charset="0"/>
                <a:cs typeface="Arial" charset="0"/>
              </a:rPr>
              <a:t>,</a:t>
            </a:r>
          </a:p>
          <a:p>
            <a:pPr marL="342900" indent="-342900" algn="just">
              <a:buClr>
                <a:srgbClr val="00338D"/>
              </a:buClr>
              <a:buSzPct val="75000"/>
              <a:buFont typeface="Arial" panose="020B0604020202020204" pitchFamily="34" charset="0"/>
              <a:buChar char="•"/>
              <a:defRPr/>
            </a:pPr>
            <a:r>
              <a:rPr lang="es-CO" sz="2000" b="0" dirty="0" smtClean="0">
                <a:latin typeface="Arial" charset="0"/>
                <a:cs typeface="Arial" charset="0"/>
              </a:rPr>
              <a:t>El </a:t>
            </a:r>
            <a:r>
              <a:rPr lang="es-CO" sz="2000" b="0" dirty="0">
                <a:latin typeface="Arial" charset="0"/>
                <a:cs typeface="Arial" charset="0"/>
              </a:rPr>
              <a:t>desarrollo </a:t>
            </a:r>
            <a:r>
              <a:rPr lang="es-CO" sz="2000" b="0" dirty="0" smtClean="0">
                <a:latin typeface="Arial" charset="0"/>
                <a:cs typeface="Arial" charset="0"/>
              </a:rPr>
              <a:t>alguna de </a:t>
            </a:r>
            <a:r>
              <a:rPr lang="es-CO" sz="2000" b="0" dirty="0">
                <a:latin typeface="Arial" charset="0"/>
                <a:cs typeface="Arial" charset="0"/>
              </a:rPr>
              <a:t>las actividades señaladas en el artículo 340 del Estatuto Tributario le genera </a:t>
            </a:r>
            <a:r>
              <a:rPr lang="es-CO" sz="2000" b="0" dirty="0" smtClean="0">
                <a:solidFill>
                  <a:srgbClr val="0070C0"/>
                </a:solidFill>
                <a:latin typeface="Arial" charset="0"/>
                <a:cs typeface="Arial" charset="0"/>
              </a:rPr>
              <a:t>menos </a:t>
            </a:r>
            <a:r>
              <a:rPr lang="es-CO" sz="2000" b="0" dirty="0">
                <a:solidFill>
                  <a:srgbClr val="0070C0"/>
                </a:solidFill>
                <a:latin typeface="Arial" charset="0"/>
                <a:cs typeface="Arial" charset="0"/>
              </a:rPr>
              <a:t>del veinte por ciento (20%) de sus ingresos </a:t>
            </a:r>
            <a:r>
              <a:rPr lang="es-CO" sz="2000" b="0" dirty="0" smtClean="0">
                <a:solidFill>
                  <a:srgbClr val="0070C0"/>
                </a:solidFill>
                <a:latin typeface="Arial" charset="0"/>
                <a:cs typeface="Arial" charset="0"/>
              </a:rPr>
              <a:t>brutos</a:t>
            </a:r>
          </a:p>
          <a:p>
            <a:pPr marL="342900" indent="-342900" algn="just">
              <a:buClr>
                <a:srgbClr val="00338D"/>
              </a:buClr>
              <a:buSzPct val="75000"/>
              <a:buFont typeface="Arial" panose="020B0604020202020204" pitchFamily="34" charset="0"/>
              <a:buChar char="•"/>
              <a:defRPr/>
            </a:pPr>
            <a:r>
              <a:rPr lang="es-CO" sz="2000" b="0" dirty="0">
                <a:latin typeface="Arial" charset="0"/>
                <a:cs typeface="Arial" charset="0"/>
              </a:rPr>
              <a:t>No deriva más del </a:t>
            </a:r>
            <a:r>
              <a:rPr lang="es-CO" sz="2000" b="0" dirty="0" smtClean="0">
                <a:latin typeface="Arial" charset="0"/>
                <a:cs typeface="Arial" charset="0"/>
              </a:rPr>
              <a:t>veinte </a:t>
            </a:r>
            <a:r>
              <a:rPr lang="es-CO" sz="2000" b="0" dirty="0">
                <a:latin typeface="Arial" charset="0"/>
                <a:cs typeface="Arial" charset="0"/>
              </a:rPr>
              <a:t>por </a:t>
            </a:r>
            <a:r>
              <a:rPr lang="es-CO" sz="2000" b="0" dirty="0" smtClean="0">
                <a:latin typeface="Arial" charset="0"/>
                <a:cs typeface="Arial" charset="0"/>
              </a:rPr>
              <a:t>ciento (</a:t>
            </a:r>
            <a:r>
              <a:rPr lang="es-CO" sz="2000" b="0" dirty="0">
                <a:latin typeface="Arial" charset="0"/>
                <a:cs typeface="Arial" charset="0"/>
              </a:rPr>
              <a:t>20%) de sus ingresos del </a:t>
            </a:r>
            <a:r>
              <a:rPr lang="es-CO" sz="2000" b="0" dirty="0">
                <a:solidFill>
                  <a:srgbClr val="0070C0"/>
                </a:solidFill>
                <a:latin typeface="Arial" charset="0"/>
                <a:cs typeface="Arial" charset="0"/>
              </a:rPr>
              <a:t>expendio, compraventa o distribución de bienes y mercancías, al por mayor o al por menor</a:t>
            </a:r>
            <a:r>
              <a:rPr lang="es-CO" sz="2000" b="0" dirty="0">
                <a:latin typeface="Arial" charset="0"/>
                <a:cs typeface="Arial" charset="0"/>
              </a:rPr>
              <a:t>; ni </a:t>
            </a:r>
            <a:r>
              <a:rPr lang="es-CO" sz="2000" b="0" dirty="0" smtClean="0">
                <a:latin typeface="Arial" charset="0"/>
                <a:cs typeface="Arial" charset="0"/>
              </a:rPr>
              <a:t>de </a:t>
            </a:r>
            <a:r>
              <a:rPr lang="es-CO" sz="2000" b="0" dirty="0">
                <a:latin typeface="Arial" charset="0"/>
                <a:cs typeface="Arial" charset="0"/>
              </a:rPr>
              <a:t>la producción, extracción, fabricación, confección, preparación, transformación, manufactura y ensamblaje de cualquier clase de materiales o </a:t>
            </a:r>
            <a:r>
              <a:rPr lang="es-CO" sz="2000" b="0" dirty="0" smtClean="0">
                <a:latin typeface="Arial" charset="0"/>
                <a:cs typeface="Arial" charset="0"/>
              </a:rPr>
              <a:t>bienes.</a:t>
            </a:r>
            <a:endParaRPr lang="es-CO" sz="2000" b="0" dirty="0">
              <a:latin typeface="Arial" charset="0"/>
              <a:cs typeface="Arial" charset="0"/>
            </a:endParaRPr>
          </a:p>
        </p:txBody>
      </p:sp>
      <p:sp>
        <p:nvSpPr>
          <p:cNvPr id="6" name="5 Abrir llave"/>
          <p:cNvSpPr/>
          <p:nvPr/>
        </p:nvSpPr>
        <p:spPr bwMode="auto">
          <a:xfrm>
            <a:off x="1619672" y="548680"/>
            <a:ext cx="504056" cy="5904656"/>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7" name="Rectangle 3"/>
          <p:cNvSpPr>
            <a:spLocks noChangeArrowheads="1"/>
          </p:cNvSpPr>
          <p:nvPr/>
        </p:nvSpPr>
        <p:spPr bwMode="auto">
          <a:xfrm>
            <a:off x="34925" y="2636839"/>
            <a:ext cx="1584747" cy="1296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fontScale="70000" lnSpcReduction="20000"/>
          </a:bodyPr>
          <a:lstStyle>
            <a:lvl1pPr marL="342900" indent="-342900" defTabSz="762000" eaLnBrk="0" hangingPunct="0">
              <a:defRPr b="1">
                <a:solidFill>
                  <a:schemeClr val="tx1"/>
                </a:solidFill>
                <a:latin typeface="Arial" charset="0"/>
                <a:cs typeface="Arial" charset="0"/>
              </a:defRPr>
            </a:lvl1pPr>
            <a:lvl2pPr marL="742950" indent="-285750" defTabSz="762000" eaLnBrk="0" hangingPunct="0">
              <a:defRPr b="1">
                <a:solidFill>
                  <a:schemeClr val="tx1"/>
                </a:solidFill>
                <a:latin typeface="Arial" charset="0"/>
                <a:cs typeface="Arial" charset="0"/>
              </a:defRPr>
            </a:lvl2pPr>
            <a:lvl3pPr marL="79375" indent="-44450" defTabSz="762000" eaLnBrk="0" hangingPunct="0">
              <a:defRPr b="1">
                <a:solidFill>
                  <a:schemeClr val="tx1"/>
                </a:solidFill>
                <a:latin typeface="Arial" charset="0"/>
                <a:cs typeface="Arial" charset="0"/>
              </a:defRPr>
            </a:lvl3pPr>
            <a:lvl4pPr marL="1600200" indent="-228600" defTabSz="762000" eaLnBrk="0" hangingPunct="0">
              <a:defRPr b="1">
                <a:solidFill>
                  <a:schemeClr val="tx1"/>
                </a:solidFill>
                <a:latin typeface="Arial" charset="0"/>
                <a:cs typeface="Arial" charset="0"/>
              </a:defRPr>
            </a:lvl4pPr>
            <a:lvl5pPr marL="2057400" indent="-228600" defTabSz="762000" eaLnBrk="0" hangingPunct="0">
              <a:defRPr b="1">
                <a:solidFill>
                  <a:schemeClr val="tx1"/>
                </a:solidFill>
                <a:latin typeface="Arial" charset="0"/>
                <a:cs typeface="Arial" charset="0"/>
              </a:defRPr>
            </a:lvl5pPr>
            <a:lvl6pPr marL="2514600" indent="-228600" defTabSz="762000" eaLnBrk="0" fontAlgn="base" hangingPunct="0">
              <a:spcBef>
                <a:spcPct val="0"/>
              </a:spcBef>
              <a:spcAft>
                <a:spcPct val="0"/>
              </a:spcAft>
              <a:defRPr b="1">
                <a:solidFill>
                  <a:schemeClr val="tx1"/>
                </a:solidFill>
                <a:latin typeface="Arial" charset="0"/>
                <a:cs typeface="Arial" charset="0"/>
              </a:defRPr>
            </a:lvl6pPr>
            <a:lvl7pPr marL="2971800" indent="-228600" defTabSz="762000" eaLnBrk="0" fontAlgn="base" hangingPunct="0">
              <a:spcBef>
                <a:spcPct val="0"/>
              </a:spcBef>
              <a:spcAft>
                <a:spcPct val="0"/>
              </a:spcAft>
              <a:defRPr b="1">
                <a:solidFill>
                  <a:schemeClr val="tx1"/>
                </a:solidFill>
                <a:latin typeface="Arial" charset="0"/>
                <a:cs typeface="Arial" charset="0"/>
              </a:defRPr>
            </a:lvl7pPr>
            <a:lvl8pPr marL="3429000" indent="-228600" defTabSz="762000" eaLnBrk="0" fontAlgn="base" hangingPunct="0">
              <a:spcBef>
                <a:spcPct val="0"/>
              </a:spcBef>
              <a:spcAft>
                <a:spcPct val="0"/>
              </a:spcAft>
              <a:defRPr b="1">
                <a:solidFill>
                  <a:schemeClr val="tx1"/>
                </a:solidFill>
                <a:latin typeface="Arial" charset="0"/>
                <a:cs typeface="Arial" charset="0"/>
              </a:defRPr>
            </a:lvl8pPr>
            <a:lvl9pPr marL="3886200" indent="-228600" defTabSz="762000" eaLnBrk="0" fontAlgn="base" hangingPunct="0">
              <a:spcBef>
                <a:spcPct val="0"/>
              </a:spcBef>
              <a:spcAft>
                <a:spcPct val="0"/>
              </a:spcAft>
              <a:defRPr b="1">
                <a:solidFill>
                  <a:schemeClr val="tx1"/>
                </a:solidFill>
                <a:latin typeface="Arial" charset="0"/>
                <a:cs typeface="Arial" charset="0"/>
              </a:defRPr>
            </a:lvl9pPr>
          </a:lstStyle>
          <a:p>
            <a:pPr algn="just">
              <a:defRPr/>
            </a:pPr>
            <a:r>
              <a:rPr lang="es-CO" sz="2400" dirty="0">
                <a:solidFill>
                  <a:schemeClr val="accent6">
                    <a:lumMod val="75000"/>
                  </a:schemeClr>
                </a:solidFill>
              </a:rPr>
              <a:t>Clasificación </a:t>
            </a:r>
            <a:r>
              <a:rPr lang="es-CO" sz="2400" dirty="0" smtClean="0">
                <a:solidFill>
                  <a:schemeClr val="accent6">
                    <a:lumMod val="75000"/>
                  </a:schemeClr>
                </a:solidFill>
              </a:rPr>
              <a:t>de las </a:t>
            </a:r>
            <a:r>
              <a:rPr lang="es-CO" sz="2400" dirty="0">
                <a:solidFill>
                  <a:schemeClr val="accent6">
                    <a:lumMod val="75000"/>
                  </a:schemeClr>
                </a:solidFill>
              </a:rPr>
              <a:t>personas naturales</a:t>
            </a:r>
            <a:endParaRPr lang="es-CO" sz="2400" dirty="0"/>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6654500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 calcmode="lin" valueType="num">
                                      <p:cBhvr additive="base">
                                        <p:cTn id="25"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p:cNvSpPr/>
          <p:nvPr/>
        </p:nvSpPr>
        <p:spPr>
          <a:xfrm>
            <a:off x="1187624" y="116632"/>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anose="020B0604020202020204" pitchFamily="34" charset="0"/>
                <a:cs typeface="Arial" panose="020B0604020202020204" pitchFamily="34" charset="0"/>
              </a:rPr>
              <a:t>IMPUESTO MÍNIMO ALTERNATIVO NACIONAL - IMAN</a:t>
            </a:r>
            <a:endParaRPr lang="es-MX" b="1" dirty="0">
              <a:solidFill>
                <a:schemeClr val="tx1"/>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103483762"/>
              </p:ext>
            </p:extLst>
          </p:nvPr>
        </p:nvGraphicFramePr>
        <p:xfrm>
          <a:off x="1187624" y="1771987"/>
          <a:ext cx="7200800" cy="4825365"/>
        </p:xfrm>
        <a:graphic>
          <a:graphicData uri="http://schemas.openxmlformats.org/drawingml/2006/table">
            <a:tbl>
              <a:tblPr>
                <a:tableStyleId>{5C22544A-7EE6-4342-B048-85BDC9FD1C3A}</a:tableStyleId>
              </a:tblPr>
              <a:tblGrid>
                <a:gridCol w="1314508"/>
                <a:gridCol w="1029376"/>
                <a:gridCol w="1159860"/>
                <a:gridCol w="1372502"/>
                <a:gridCol w="947220"/>
                <a:gridCol w="1377334"/>
              </a:tblGrid>
              <a:tr h="190500">
                <a:tc>
                  <a:txBody>
                    <a:bodyPr/>
                    <a:lstStyle/>
                    <a:p>
                      <a:pPr algn="ctr" fontAlgn="ctr"/>
                      <a:r>
                        <a:rPr lang="es-MX" sz="1800" u="none" strike="noStrike" dirty="0">
                          <a:effectLst/>
                          <a:latin typeface="Arial" panose="020B0604020202020204" pitchFamily="34" charset="0"/>
                          <a:cs typeface="Arial" panose="020B0604020202020204" pitchFamily="34" charset="0"/>
                        </a:rPr>
                        <a:t>1,996</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8.43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226,270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4,683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235.75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6,327,766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2,036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8.71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233,785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4,887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260.34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6,987,786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2,118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13.74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368,795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dirty="0">
                          <a:effectLst/>
                          <a:latin typeface="Arial" panose="020B0604020202020204" pitchFamily="34" charset="0"/>
                          <a:cs typeface="Arial" panose="020B0604020202020204" pitchFamily="34" charset="0"/>
                          <a:hlinkClick r:id="rId5" action="ppaction://hlinksldjump"/>
                        </a:rPr>
                        <a:t>5,091</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286.03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7,677,331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2,199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14.26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382,753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dirty="0">
                          <a:effectLst/>
                          <a:latin typeface="Arial" panose="020B0604020202020204" pitchFamily="34" charset="0"/>
                          <a:cs typeface="Arial" panose="020B0604020202020204" pitchFamily="34" charset="0"/>
                        </a:rPr>
                        <a:t>5,294</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312.81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8,396,133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2,281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19.81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531,720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5,498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340.66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9,143,655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2,362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25.7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689,814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5,701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369.57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9,919,628</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dirty="0">
                          <a:effectLst/>
                          <a:latin typeface="Arial" panose="020B0604020202020204" pitchFamily="34" charset="0"/>
                          <a:cs typeface="Arial" panose="020B0604020202020204" pitchFamily="34" charset="0"/>
                        </a:rPr>
                        <a:t>2,443</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26.57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713,165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5,905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399.52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10,723,516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2,525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35.56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954,466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6,109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430.49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11,554,782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2,606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45.05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1,209,187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6,312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462.46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12,412,889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2,688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46.43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1,246,228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6,516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495.43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13,297,837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2,769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55.58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1,491,823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6,720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529.36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14,208,552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2,851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60.7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1,629,249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6,923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564.23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15,144,497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2,932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66.02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1,772,043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7,127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600.04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16,105,674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3,014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71.54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1,920,205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7,330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636.75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17,091,007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3,095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77.24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2,073,199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7,534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674.35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18,100,228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00025">
                <a:tc>
                  <a:txBody>
                    <a:bodyPr/>
                    <a:lstStyle/>
                    <a:p>
                      <a:pPr algn="ctr" fontAlgn="ctr"/>
                      <a:r>
                        <a:rPr lang="es-MX" sz="1800" u="none" strike="noStrike">
                          <a:effectLst/>
                          <a:latin typeface="Arial" panose="020B0604020202020204" pitchFamily="34" charset="0"/>
                          <a:cs typeface="Arial" panose="020B0604020202020204" pitchFamily="34" charset="0"/>
                        </a:rPr>
                        <a:t>3,177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83.14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2,231,561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7,738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712.8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19,132,265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3,258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89.23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2,395,022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7,941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800" u="none" strike="noStrike">
                          <a:effectLst/>
                          <a:latin typeface="Arial" panose="020B0604020202020204" pitchFamily="34" charset="0"/>
                          <a:cs typeface="Arial" panose="020B0604020202020204" pitchFamily="34" charset="0"/>
                        </a:rPr>
                        <a:t>752.1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20,187,116</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3561605452"/>
              </p:ext>
            </p:extLst>
          </p:nvPr>
        </p:nvGraphicFramePr>
        <p:xfrm>
          <a:off x="1187626" y="804894"/>
          <a:ext cx="7200797" cy="967922"/>
        </p:xfrm>
        <a:graphic>
          <a:graphicData uri="http://schemas.openxmlformats.org/drawingml/2006/table">
            <a:tbl>
              <a:tblPr>
                <a:tableStyleId>{5C22544A-7EE6-4342-B048-85BDC9FD1C3A}</a:tableStyleId>
              </a:tblPr>
              <a:tblGrid>
                <a:gridCol w="1276804"/>
                <a:gridCol w="999850"/>
                <a:gridCol w="1334300"/>
                <a:gridCol w="1331966"/>
                <a:gridCol w="920049"/>
                <a:gridCol w="1337828"/>
              </a:tblGrid>
              <a:tr h="191068">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UVT 2013</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b"/>
                      <a:r>
                        <a:rPr lang="es-MX" sz="1400" b="1" u="none" strike="noStrike">
                          <a:solidFill>
                            <a:schemeClr val="bg1"/>
                          </a:solidFill>
                          <a:effectLst/>
                          <a:latin typeface="Arial" panose="020B0604020202020204" pitchFamily="34" charset="0"/>
                          <a:cs typeface="Arial" panose="020B0604020202020204" pitchFamily="34" charset="0"/>
                        </a:rPr>
                        <a:t>  26,841 </a:t>
                      </a:r>
                      <a:endParaRPr lang="es-MX" sz="14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400" b="1" u="none" strike="noStrike">
                          <a:solidFill>
                            <a:schemeClr val="bg1"/>
                          </a:solidFill>
                          <a:effectLst/>
                          <a:latin typeface="Arial" panose="020B0604020202020204" pitchFamily="34" charset="0"/>
                          <a:cs typeface="Arial" panose="020B0604020202020204" pitchFamily="34" charset="0"/>
                        </a:rPr>
                        <a:t> </a:t>
                      </a:r>
                      <a:endParaRPr lang="es-MX" sz="14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400" b="1" u="none" strike="noStrike">
                          <a:solidFill>
                            <a:schemeClr val="bg1"/>
                          </a:solidFill>
                          <a:effectLst/>
                          <a:latin typeface="Arial" panose="020B0604020202020204" pitchFamily="34" charset="0"/>
                          <a:cs typeface="Arial" panose="020B0604020202020204" pitchFamily="34" charset="0"/>
                        </a:rPr>
                        <a:t> </a:t>
                      </a:r>
                      <a:endParaRPr lang="es-MX" sz="14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400" b="1" u="none" strike="noStrike">
                          <a:solidFill>
                            <a:schemeClr val="bg1"/>
                          </a:solidFill>
                          <a:effectLst/>
                          <a:latin typeface="Arial" panose="020B0604020202020204" pitchFamily="34" charset="0"/>
                          <a:cs typeface="Arial" panose="020B0604020202020204" pitchFamily="34" charset="0"/>
                        </a:rPr>
                        <a:t> </a:t>
                      </a:r>
                      <a:endParaRPr lang="es-MX" sz="14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745037">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RGA Total Anual desde (en UVT)</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a:solidFill>
                            <a:schemeClr val="bg1"/>
                          </a:solidFill>
                          <a:effectLst/>
                          <a:latin typeface="Arial" panose="020B0604020202020204" pitchFamily="34" charset="0"/>
                          <a:cs typeface="Arial" panose="020B0604020202020204" pitchFamily="34" charset="0"/>
                        </a:rPr>
                        <a:t>IMAN EN UVT</a:t>
                      </a:r>
                      <a:endParaRPr lang="es-MX" sz="14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IMAN EN PESOS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RGA Total Anual desde (en UVT)</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IMAN EN UVT</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IMAN EN PESOS</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38061717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p:cNvSpPr/>
          <p:nvPr/>
        </p:nvSpPr>
        <p:spPr>
          <a:xfrm>
            <a:off x="1115616" y="332978"/>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IMPUESTO MÍNIMO ALTERNATIVO NACIONAL - IMAN</a:t>
            </a:r>
            <a:endParaRPr lang="es-MX" b="1" dirty="0">
              <a:solidFill>
                <a:schemeClr val="bg1"/>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298612776"/>
              </p:ext>
            </p:extLst>
          </p:nvPr>
        </p:nvGraphicFramePr>
        <p:xfrm>
          <a:off x="1187621" y="1053058"/>
          <a:ext cx="6768754" cy="4248150"/>
        </p:xfrm>
        <a:graphic>
          <a:graphicData uri="http://schemas.openxmlformats.org/drawingml/2006/table">
            <a:tbl>
              <a:tblPr>
                <a:tableStyleId>{5C22544A-7EE6-4342-B048-85BDC9FD1C3A}</a:tableStyleId>
              </a:tblPr>
              <a:tblGrid>
                <a:gridCol w="2326760"/>
                <a:gridCol w="2044727"/>
                <a:gridCol w="2397267"/>
              </a:tblGrid>
              <a:tr h="0">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RGA Total Anual desde (en UVT)</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 IMAN EN UVT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IMAN EN PESOS</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r h="190500">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800" u="none" strike="noStrike">
                          <a:effectLst/>
                          <a:latin typeface="Arial" panose="020B0604020202020204" pitchFamily="34" charset="0"/>
                          <a:cs typeface="Arial" panose="020B0604020202020204" pitchFamily="34" charset="0"/>
                        </a:rPr>
                        <a:t>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8,145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792.22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21,263,977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8,349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833.12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22,361,774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8,552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874.79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23,480,238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8,756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917.21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24,618,834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8,959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960.34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25,776,486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9,163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1,004.16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26,952,659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9,367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1,048.64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28,146,546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9,570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1,093.75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29,357,344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9,774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1,139.48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30,584,783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9,978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1,185.78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31,827,521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10,181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1,232.62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33,084,753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10,385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1,279.99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dirty="0">
                          <a:effectLst/>
                          <a:latin typeface="Arial" panose="020B0604020202020204" pitchFamily="34" charset="0"/>
                          <a:cs typeface="Arial" panose="020B0604020202020204" pitchFamily="34" charset="0"/>
                        </a:rPr>
                        <a:t>34,356,212</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19222686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sp>
        <p:nvSpPr>
          <p:cNvPr id="5" name="4 Rectángulo"/>
          <p:cNvSpPr/>
          <p:nvPr/>
        </p:nvSpPr>
        <p:spPr>
          <a:xfrm>
            <a:off x="971600" y="409873"/>
            <a:ext cx="7200800" cy="36004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anose="020B0604020202020204" pitchFamily="34" charset="0"/>
                <a:cs typeface="Arial" panose="020B0604020202020204" pitchFamily="34" charset="0"/>
              </a:rPr>
              <a:t>IMPUESTO MÍNIMO ALTERNATIVO NACIONAL - IMAN</a:t>
            </a:r>
            <a:endParaRPr lang="es-MX" b="1" dirty="0">
              <a:solidFill>
                <a:schemeClr val="bg1"/>
              </a:solidFill>
              <a:latin typeface="Arial" panose="020B060402020202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3374610887"/>
              </p:ext>
            </p:extLst>
          </p:nvPr>
        </p:nvGraphicFramePr>
        <p:xfrm>
          <a:off x="1115617" y="1760126"/>
          <a:ext cx="6840761" cy="4621202"/>
        </p:xfrm>
        <a:graphic>
          <a:graphicData uri="http://schemas.openxmlformats.org/drawingml/2006/table">
            <a:tbl>
              <a:tblPr>
                <a:tableStyleId>{5C22544A-7EE6-4342-B048-85BDC9FD1C3A}</a:tableStyleId>
              </a:tblPr>
              <a:tblGrid>
                <a:gridCol w="2351511"/>
                <a:gridCol w="2066481"/>
                <a:gridCol w="2422769"/>
              </a:tblGrid>
              <a:tr h="190500">
                <a:tc>
                  <a:txBody>
                    <a:bodyPr/>
                    <a:lstStyle/>
                    <a:p>
                      <a:pPr algn="ctr" fontAlgn="ctr"/>
                      <a:r>
                        <a:rPr lang="es-MX" sz="1800" u="none" strike="noStrike" dirty="0">
                          <a:effectLst/>
                          <a:latin typeface="Arial" panose="020B0604020202020204" pitchFamily="34" charset="0"/>
                          <a:cs typeface="Arial" panose="020B0604020202020204" pitchFamily="34" charset="0"/>
                        </a:rPr>
                        <a:t>10,588</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1,327.85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35,640,822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10,792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1,376.16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36,937,511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dirty="0">
                          <a:effectLst/>
                          <a:latin typeface="Arial" panose="020B0604020202020204" pitchFamily="34" charset="0"/>
                          <a:cs typeface="Arial" panose="020B0604020202020204" pitchFamily="34" charset="0"/>
                        </a:rPr>
                        <a:t>10,996</a:t>
                      </a:r>
                      <a:endParaRPr lang="es-MX"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1,424.90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38,245,741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11,199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1,474.04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39,564,708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11,403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1,523.54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40,893,337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11,607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1,573.37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42,230,824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11,810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1,623.49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43,576,095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63527">
                <a:tc>
                  <a:txBody>
                    <a:bodyPr/>
                    <a:lstStyle/>
                    <a:p>
                      <a:pPr algn="ctr" fontAlgn="ctr"/>
                      <a:r>
                        <a:rPr lang="es-MX" sz="1800" u="none" strike="noStrike">
                          <a:effectLst/>
                          <a:latin typeface="Arial" panose="020B0604020202020204" pitchFamily="34" charset="0"/>
                          <a:cs typeface="Arial" panose="020B0604020202020204" pitchFamily="34" charset="0"/>
                        </a:rPr>
                        <a:t>12,014</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1,673.89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44,928,881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12,217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1,724.51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46,287,573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12,421</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1,775.33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47,651,633</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12,625</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1,826.31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49,019,987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12,828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1,877.42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50,391,830</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13,032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1,928.63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51,766,358</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13,236</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1,979.89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53,142,227</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90500">
                <a:tc>
                  <a:txBody>
                    <a:bodyPr/>
                    <a:lstStyle/>
                    <a:p>
                      <a:pPr algn="ctr" fontAlgn="ctr"/>
                      <a:r>
                        <a:rPr lang="es-MX" sz="1800" u="none" strike="noStrike">
                          <a:effectLst/>
                          <a:latin typeface="Arial" panose="020B0604020202020204" pitchFamily="34" charset="0"/>
                          <a:cs typeface="Arial" panose="020B0604020202020204" pitchFamily="34" charset="0"/>
                        </a:rPr>
                        <a:t>13,439</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ctr"/>
                      <a:r>
                        <a:rPr lang="es-MX" sz="1800" u="none" strike="noStrike">
                          <a:effectLst/>
                          <a:latin typeface="Arial" panose="020B0604020202020204" pitchFamily="34" charset="0"/>
                          <a:cs typeface="Arial" panose="020B0604020202020204" pitchFamily="34" charset="0"/>
                        </a:rPr>
                        <a:t> 2,031.18 </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b"/>
                      <a:r>
                        <a:rPr lang="es-MX" sz="1800" u="none" strike="noStrike">
                          <a:effectLst/>
                          <a:latin typeface="Arial" panose="020B0604020202020204" pitchFamily="34" charset="0"/>
                          <a:cs typeface="Arial" panose="020B0604020202020204" pitchFamily="34" charset="0"/>
                        </a:rPr>
                        <a:t>54,518,902</a:t>
                      </a:r>
                      <a:endParaRPr lang="es-MX" sz="18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0">
                <a:tc>
                  <a:txBody>
                    <a:bodyPr/>
                    <a:lstStyle/>
                    <a:p>
                      <a:pPr algn="ctr" fontAlgn="ctr"/>
                      <a:r>
                        <a:rPr lang="es-MX" sz="1800" b="1" u="none" strike="noStrike">
                          <a:effectLst/>
                          <a:latin typeface="Arial" panose="020B0604020202020204" pitchFamily="34" charset="0"/>
                          <a:cs typeface="Arial" panose="020B0604020202020204" pitchFamily="34" charset="0"/>
                        </a:rPr>
                        <a:t>Mas de 13.643</a:t>
                      </a:r>
                      <a:endParaRPr lang="es-MX" sz="18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2">
                  <a:txBody>
                    <a:bodyPr/>
                    <a:lstStyle/>
                    <a:p>
                      <a:pPr algn="ctr" fontAlgn="ctr"/>
                      <a:r>
                        <a:rPr lang="es-MX" sz="1800" b="1" u="none" strike="noStrike" dirty="0">
                          <a:effectLst/>
                          <a:latin typeface="Arial" panose="020B0604020202020204" pitchFamily="34" charset="0"/>
                          <a:cs typeface="Arial" panose="020B0604020202020204" pitchFamily="34" charset="0"/>
                          <a:hlinkClick r:id="rId5" action="ppaction://hlinksldjump"/>
                        </a:rPr>
                        <a:t> </a:t>
                      </a:r>
                      <a:r>
                        <a:rPr lang="es-MX" sz="1800" b="1" u="none" strike="noStrike" dirty="0" smtClean="0">
                          <a:effectLst/>
                          <a:latin typeface="Arial" panose="020B0604020202020204" pitchFamily="34" charset="0"/>
                          <a:cs typeface="Arial" panose="020B0604020202020204" pitchFamily="34" charset="0"/>
                          <a:hlinkClick r:id="rId5" action="ppaction://hlinksldjump"/>
                        </a:rPr>
                        <a:t>27</a:t>
                      </a:r>
                      <a:r>
                        <a:rPr lang="es-MX" sz="1800" b="1" u="none" strike="noStrike" dirty="0">
                          <a:effectLst/>
                          <a:latin typeface="Arial" panose="020B0604020202020204" pitchFamily="34" charset="0"/>
                          <a:cs typeface="Arial" panose="020B0604020202020204" pitchFamily="34" charset="0"/>
                          <a:hlinkClick r:id="rId5" action="ppaction://hlinksldjump"/>
                        </a:rPr>
                        <a:t>%*</a:t>
                      </a:r>
                      <a:r>
                        <a:rPr lang="es-MX" sz="1800" b="1" u="none" strike="noStrike" dirty="0" smtClean="0">
                          <a:effectLst/>
                          <a:latin typeface="Arial" panose="020B0604020202020204" pitchFamily="34" charset="0"/>
                          <a:cs typeface="Arial" panose="020B0604020202020204" pitchFamily="34" charset="0"/>
                          <a:hlinkClick r:id="rId5" action="ppaction://hlinksldjump"/>
                        </a:rPr>
                        <a:t>RGA-1.622</a:t>
                      </a:r>
                      <a:endParaRPr lang="es-MX"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s-MX"/>
                    </a:p>
                  </a:txBody>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3984612867"/>
              </p:ext>
            </p:extLst>
          </p:nvPr>
        </p:nvGraphicFramePr>
        <p:xfrm>
          <a:off x="1115616" y="1219860"/>
          <a:ext cx="6768754" cy="558165"/>
        </p:xfrm>
        <a:graphic>
          <a:graphicData uri="http://schemas.openxmlformats.org/drawingml/2006/table">
            <a:tbl>
              <a:tblPr>
                <a:tableStyleId>{5C22544A-7EE6-4342-B048-85BDC9FD1C3A}</a:tableStyleId>
              </a:tblPr>
              <a:tblGrid>
                <a:gridCol w="2326760"/>
                <a:gridCol w="2044727"/>
                <a:gridCol w="2397267"/>
              </a:tblGrid>
              <a:tr h="0">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RGA Total Anual desde (en UVT)</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a:solidFill>
                            <a:schemeClr val="bg1"/>
                          </a:solidFill>
                          <a:effectLst/>
                          <a:latin typeface="Arial" panose="020B0604020202020204" pitchFamily="34" charset="0"/>
                          <a:cs typeface="Arial" panose="020B0604020202020204" pitchFamily="34" charset="0"/>
                        </a:rPr>
                        <a:t> IMAN EN UVT </a:t>
                      </a:r>
                      <a:endParaRPr lang="es-MX" sz="18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ctr" fontAlgn="ctr"/>
                      <a:r>
                        <a:rPr lang="es-MX" sz="1800" b="1" u="none" strike="noStrike" dirty="0">
                          <a:solidFill>
                            <a:schemeClr val="bg1"/>
                          </a:solidFill>
                          <a:effectLst/>
                          <a:latin typeface="Arial" panose="020B0604020202020204" pitchFamily="34" charset="0"/>
                          <a:cs typeface="Arial" panose="020B0604020202020204" pitchFamily="34" charset="0"/>
                        </a:rPr>
                        <a:t>IMAN EN PESOS</a:t>
                      </a:r>
                      <a:endParaRPr lang="es-MX" sz="18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r>
            </a:tbl>
          </a:graphicData>
        </a:graphic>
      </p:graphicFrame>
    </p:spTree>
    <p:extLst>
      <p:ext uri="{BB962C8B-B14F-4D97-AF65-F5344CB8AC3E}">
        <p14:creationId xmlns:p14="http://schemas.microsoft.com/office/powerpoint/2010/main" val="21605026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252049307"/>
              </p:ext>
            </p:extLst>
          </p:nvPr>
        </p:nvGraphicFramePr>
        <p:xfrm>
          <a:off x="899592" y="1124744"/>
          <a:ext cx="7632848" cy="4607454"/>
        </p:xfrm>
        <a:graphic>
          <a:graphicData uri="http://schemas.openxmlformats.org/drawingml/2006/table">
            <a:tbl>
              <a:tblPr>
                <a:tableStyleId>{5C22544A-7EE6-4342-B048-85BDC9FD1C3A}</a:tableStyleId>
              </a:tblPr>
              <a:tblGrid>
                <a:gridCol w="1262233"/>
                <a:gridCol w="1719563"/>
                <a:gridCol w="1522911"/>
                <a:gridCol w="1719563"/>
                <a:gridCol w="1408578"/>
              </a:tblGrid>
              <a:tr h="359788">
                <a:tc gridSpan="5">
                  <a:txBody>
                    <a:bodyPr/>
                    <a:lstStyle/>
                    <a:p>
                      <a:pPr algn="ctr" fontAlgn="ctr"/>
                      <a:r>
                        <a:rPr lang="es-MX" sz="1400" b="1" u="none" strike="noStrike" dirty="0">
                          <a:solidFill>
                            <a:schemeClr val="bg1"/>
                          </a:solidFill>
                          <a:effectLst/>
                          <a:latin typeface="Arial" panose="020B0604020202020204" pitchFamily="34" charset="0"/>
                          <a:cs typeface="Arial" panose="020B0604020202020204" pitchFamily="34" charset="0"/>
                        </a:rPr>
                        <a:t>CÁLCULO IMPUESTO IMAN ÚLTIMO RANGO DE LA TABLA ART. 333 E.T.</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359788">
                <a:tc>
                  <a:txBody>
                    <a:bodyPr/>
                    <a:lstStyle/>
                    <a:p>
                      <a:pPr algn="ctr" fontAlgn="ctr"/>
                      <a:endParaRPr lang="es-MX" sz="1400" b="1"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u="none" strike="noStrike">
                          <a:effectLst/>
                          <a:latin typeface="Arial" panose="020B0604020202020204" pitchFamily="34" charset="0"/>
                          <a:cs typeface="Arial" panose="020B0604020202020204" pitchFamily="34" charset="0"/>
                        </a:rPr>
                        <a:t>R.G.A. en UVT</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u="none" strike="noStrike">
                          <a:effectLst/>
                          <a:latin typeface="Arial" panose="020B0604020202020204" pitchFamily="34" charset="0"/>
                          <a:cs typeface="Arial" panose="020B0604020202020204" pitchFamily="34" charset="0"/>
                        </a:rPr>
                        <a:t>IMPUESTO en UVT</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u="none" strike="noStrike">
                          <a:effectLst/>
                          <a:latin typeface="Arial" panose="020B0604020202020204" pitchFamily="34" charset="0"/>
                          <a:cs typeface="Arial" panose="020B0604020202020204" pitchFamily="34" charset="0"/>
                        </a:rPr>
                        <a:t>% DE TRIBUTACION</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es-MX" sz="1400" u="none" strike="noStrike">
                          <a:effectLst/>
                          <a:latin typeface="Arial" panose="020B0604020202020204" pitchFamily="34" charset="0"/>
                          <a:cs typeface="Arial" panose="020B0604020202020204" pitchFamily="34" charset="0"/>
                        </a:rPr>
                        <a:t>IMPUESTO en $$$</a:t>
                      </a:r>
                      <a:endParaRPr lang="es-MX" sz="1400" b="1"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12,421.00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         1,775.33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14.29%</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47,651,633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12,625.00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dirty="0">
                          <a:effectLst/>
                          <a:latin typeface="Arial" panose="020B0604020202020204" pitchFamily="34" charset="0"/>
                          <a:cs typeface="Arial" panose="020B0604020202020204" pitchFamily="34" charset="0"/>
                        </a:rPr>
                        <a:t>         1,826.31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14.47%</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49,019,987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12,828.00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         1,877.42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14.64%</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50,391,830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13,032.00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         1,928.63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dirty="0">
                          <a:effectLst/>
                          <a:latin typeface="Arial" panose="020B0604020202020204" pitchFamily="34" charset="0"/>
                          <a:cs typeface="Arial" panose="020B0604020202020204" pitchFamily="34" charset="0"/>
                        </a:rPr>
                        <a:t>14.80%</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51,766,358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dirty="0">
                          <a:effectLst/>
                          <a:latin typeface="Arial" panose="020B0604020202020204" pitchFamily="34" charset="0"/>
                          <a:cs typeface="Arial" panose="020B0604020202020204" pitchFamily="34" charset="0"/>
                        </a:rPr>
                        <a:t>          13,236.00 </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a:effectLst/>
                          <a:latin typeface="Arial" panose="020B0604020202020204" pitchFamily="34" charset="0"/>
                          <a:cs typeface="Arial" panose="020B0604020202020204" pitchFamily="34" charset="0"/>
                        </a:rPr>
                        <a:t>         1,979.89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s-MX" sz="1400" u="none" strike="noStrike" dirty="0">
                          <a:effectLst/>
                          <a:latin typeface="Arial" panose="020B0604020202020204" pitchFamily="34" charset="0"/>
                          <a:cs typeface="Arial" panose="020B0604020202020204" pitchFamily="34" charset="0"/>
                        </a:rPr>
                        <a:t>14.96%</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u="none" strike="noStrike">
                          <a:effectLst/>
                          <a:latin typeface="Arial" panose="020B0604020202020204" pitchFamily="34" charset="0"/>
                          <a:cs typeface="Arial" panose="020B0604020202020204" pitchFamily="34" charset="0"/>
                        </a:rPr>
                        <a:t>          53,142,227 </a:t>
                      </a:r>
                      <a:endParaRPr lang="es-MX" sz="1400" b="0" i="0" u="none" strike="noStrike">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13,439.00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         2,031.18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15.11%</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54,518,902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CC33"/>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13,800.00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         2,104.00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15.25%</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56,473,464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r>
              <a:tr h="310103">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13,800.00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         3,288.06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23.83%</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algn="l" fontAlgn="b"/>
                      <a:r>
                        <a:rPr lang="es-MX" sz="1400" b="1" u="none" strike="noStrike" dirty="0">
                          <a:solidFill>
                            <a:schemeClr val="bg1"/>
                          </a:solidFill>
                          <a:effectLst/>
                          <a:latin typeface="Arial" panose="020B0604020202020204" pitchFamily="34" charset="0"/>
                          <a:cs typeface="Arial" panose="020B0604020202020204" pitchFamily="34" charset="0"/>
                        </a:rPr>
                        <a:t>          88,254,818 </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s-MX" sz="1400" b="1" i="0" u="none" strike="noStrike" dirty="0" smtClean="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400" u="none" strike="noStrike" dirty="0" smtClean="0">
                          <a:effectLst/>
                          <a:latin typeface="Arial" panose="020B0604020202020204" pitchFamily="34" charset="0"/>
                          <a:cs typeface="Arial" panose="020B0604020202020204" pitchFamily="34" charset="0"/>
                        </a:rPr>
                        <a:t>27% * RGA - 1.622 = VR IMPUESTO EN UVT</a:t>
                      </a:r>
                      <a:endParaRPr lang="es-MX" sz="1400" b="1" i="0" u="none" strike="noStrike" dirty="0" smtClean="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s-MX" sz="1400" b="1" i="0" u="none" strike="noStrike" dirty="0" smtClean="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400" b="1" u="none" strike="noStrike" dirty="0" smtClean="0">
                          <a:solidFill>
                            <a:schemeClr val="bg1"/>
                          </a:solidFill>
                          <a:effectLst/>
                          <a:latin typeface="Arial" panose="020B0604020202020204" pitchFamily="34" charset="0"/>
                          <a:cs typeface="Arial" panose="020B0604020202020204" pitchFamily="34" charset="0"/>
                        </a:rPr>
                        <a:t>(27% * RGA) - 1.622 = VR IMPUESTO EN UVT</a:t>
                      </a:r>
                      <a:endParaRPr lang="es-MX" sz="1400" b="1" i="0" u="none" strike="noStrike" dirty="0" smtClean="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s-MX" sz="1400" b="1" i="0" u="none" strike="noStrike" dirty="0" smtClean="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9894">
                <a:tc>
                  <a:txBody>
                    <a:bodyPr/>
                    <a:lstStyle/>
                    <a:p>
                      <a:pPr algn="l" fontAlgn="b"/>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3">
                  <a:txBody>
                    <a:bodyPr/>
                    <a:lstStyle/>
                    <a:p>
                      <a:pPr algn="ctr" fontAlgn="b"/>
                      <a:r>
                        <a:rPr lang="es-MX" sz="1400" b="1" u="none" strike="noStrike" dirty="0">
                          <a:solidFill>
                            <a:schemeClr val="bg1"/>
                          </a:solidFill>
                          <a:effectLst/>
                          <a:latin typeface="Arial" panose="020B0604020202020204" pitchFamily="34" charset="0"/>
                          <a:cs typeface="Arial" panose="020B0604020202020204" pitchFamily="34" charset="0"/>
                        </a:rPr>
                        <a:t>27% * (RGA - 1.622) = VR IMPUESTO EN UVT</a:t>
                      </a:r>
                      <a:endParaRPr lang="es-MX" sz="1400" b="1" i="0" u="none" strike="noStrike" dirty="0">
                        <a:solidFill>
                          <a:schemeClr val="bg1"/>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hMerge="1">
                  <a:txBody>
                    <a:bodyPr/>
                    <a:lstStyle/>
                    <a:p>
                      <a:endParaRPr lang="es-MX"/>
                    </a:p>
                  </a:txBody>
                  <a:tcPr/>
                </a:tc>
                <a:tc hMerge="1">
                  <a:txBody>
                    <a:bodyPr/>
                    <a:lstStyle/>
                    <a:p>
                      <a:endParaRPr lang="es-MX"/>
                    </a:p>
                  </a:txBody>
                  <a:tcPr/>
                </a:tc>
                <a:tc>
                  <a:txBody>
                    <a:bodyPr/>
                    <a:lstStyle/>
                    <a:p>
                      <a:pPr algn="l" fontAlgn="b"/>
                      <a:r>
                        <a:rPr lang="es-MX" sz="1400" b="0" i="0" u="none" strike="noStrike" dirty="0" smtClean="0">
                          <a:solidFill>
                            <a:srgbClr val="000000"/>
                          </a:solidFill>
                          <a:effectLst/>
                          <a:latin typeface="Arial" panose="020B0604020202020204" pitchFamily="34" charset="0"/>
                          <a:cs typeface="Arial" panose="020B0604020202020204" pitchFamily="34" charset="0"/>
                        </a:rPr>
                        <a:t>    </a:t>
                      </a:r>
                      <a:r>
                        <a:rPr lang="es-MX" sz="1400" b="0" i="0" u="none" strike="noStrike" dirty="0" smtClean="0">
                          <a:solidFill>
                            <a:srgbClr val="000000"/>
                          </a:solidFill>
                          <a:effectLst/>
                          <a:latin typeface="Arial" panose="020B0604020202020204" pitchFamily="34" charset="0"/>
                          <a:cs typeface="Arial" panose="020B0604020202020204" pitchFamily="34" charset="0"/>
                          <a:hlinkClick r:id="rId5" action="ppaction://hlinksldjump"/>
                        </a:rPr>
                        <a:t>*</a:t>
                      </a:r>
                      <a:endParaRPr lang="es-MX" sz="1400" b="0" i="0" u="none" strike="noStrike" dirty="0">
                        <a:solidFill>
                          <a:srgbClr val="000000"/>
                        </a:solidFill>
                        <a:effectLst/>
                        <a:latin typeface="Arial" panose="020B0604020202020204" pitchFamily="34" charset="0"/>
                        <a:cs typeface="Arial" panose="020B0604020202020204" pitchFamily="34" charset="0"/>
                      </a:endParaRPr>
                    </a:p>
                  </a:txBody>
                  <a:tcPr marL="8566" marR="8566" marT="856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133093763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686858378"/>
              </p:ext>
            </p:extLst>
          </p:nvPr>
        </p:nvGraphicFramePr>
        <p:xfrm>
          <a:off x="539550" y="620688"/>
          <a:ext cx="7848874" cy="5904657"/>
        </p:xfrm>
        <a:graphic>
          <a:graphicData uri="http://schemas.openxmlformats.org/drawingml/2006/table">
            <a:tbl>
              <a:tblPr/>
              <a:tblGrid>
                <a:gridCol w="1088289"/>
                <a:gridCol w="1088289"/>
                <a:gridCol w="1207799"/>
                <a:gridCol w="4464497"/>
              </a:tblGrid>
              <a:tr h="637835">
                <a:tc gridSpan="4">
                  <a:txBody>
                    <a:bodyPr/>
                    <a:lstStyle/>
                    <a:p>
                      <a:pPr algn="ctr" fontAlgn="b"/>
                      <a:r>
                        <a:rPr lang="es-AR" sz="2000" b="1" i="0" u="none" strike="noStrike" dirty="0">
                          <a:solidFill>
                            <a:srgbClr val="000000"/>
                          </a:solidFill>
                          <a:latin typeface="Arial"/>
                        </a:rPr>
                        <a:t>TABLA DEL IMPUESTO SOBRE LA RENTA  Y </a:t>
                      </a:r>
                      <a:r>
                        <a:rPr lang="es-AR" sz="2000" b="1" i="0" u="none" strike="noStrike" dirty="0" smtClean="0">
                          <a:solidFill>
                            <a:srgbClr val="000000"/>
                          </a:solidFill>
                          <a:latin typeface="Arial"/>
                        </a:rPr>
                        <a:t>COMPLEMENTARIOS ART. 241 E.T.</a:t>
                      </a:r>
                      <a:endParaRPr lang="es-AR" sz="2000" b="1" i="0" u="none" strike="noStrike" dirty="0">
                        <a:solidFill>
                          <a:srgbClr val="000000"/>
                        </a:solidFill>
                        <a:latin typeface="Arial"/>
                      </a:endParaRP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s-AR"/>
                    </a:p>
                  </a:txBody>
                  <a:tcPr/>
                </a:tc>
                <a:tc hMerge="1">
                  <a:txBody>
                    <a:bodyPr/>
                    <a:lstStyle/>
                    <a:p>
                      <a:endParaRPr lang="es-AR"/>
                    </a:p>
                  </a:txBody>
                  <a:tcPr/>
                </a:tc>
                <a:tc hMerge="1">
                  <a:txBody>
                    <a:bodyPr/>
                    <a:lstStyle/>
                    <a:p>
                      <a:endParaRPr lang="es-AR"/>
                    </a:p>
                  </a:txBody>
                  <a:tcPr/>
                </a:tc>
              </a:tr>
              <a:tr h="406673">
                <a:tc gridSpan="2">
                  <a:txBody>
                    <a:bodyPr/>
                    <a:lstStyle/>
                    <a:p>
                      <a:pPr algn="ctr" fontAlgn="ctr"/>
                      <a:r>
                        <a:rPr lang="es-AR" sz="1600" b="1" i="0" u="none" strike="noStrike" dirty="0">
                          <a:solidFill>
                            <a:srgbClr val="000000"/>
                          </a:solidFill>
                          <a:latin typeface="Arial"/>
                        </a:rPr>
                        <a:t>RANGOS EN UVT</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es-AR"/>
                    </a:p>
                  </a:txBody>
                  <a:tcPr/>
                </a:tc>
                <a:tc rowSpan="2">
                  <a:txBody>
                    <a:bodyPr/>
                    <a:lstStyle/>
                    <a:p>
                      <a:pPr algn="ctr" fontAlgn="ctr"/>
                      <a:r>
                        <a:rPr lang="es-AR" sz="1600" b="1" i="0" u="none" strike="noStrike">
                          <a:solidFill>
                            <a:srgbClr val="000000"/>
                          </a:solidFill>
                          <a:latin typeface="Arial"/>
                        </a:rPr>
                        <a:t>TARIFA MARGINAL</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rowSpan="2">
                  <a:txBody>
                    <a:bodyPr/>
                    <a:lstStyle/>
                    <a:p>
                      <a:pPr algn="ctr" fontAlgn="ctr"/>
                      <a:r>
                        <a:rPr lang="es-AR" sz="1600" b="1" i="0" u="none" strike="noStrike" dirty="0">
                          <a:solidFill>
                            <a:srgbClr val="000000"/>
                          </a:solidFill>
                          <a:latin typeface="Arial"/>
                        </a:rPr>
                        <a:t>IMPUESTO</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r>
              <a:tr h="782024">
                <a:tc>
                  <a:txBody>
                    <a:bodyPr/>
                    <a:lstStyle/>
                    <a:p>
                      <a:pPr algn="ctr" fontAlgn="ctr"/>
                      <a:r>
                        <a:rPr lang="es-AR" sz="1600" b="1" i="0" u="none" strike="noStrike" dirty="0">
                          <a:solidFill>
                            <a:srgbClr val="000000"/>
                          </a:solidFill>
                          <a:latin typeface="Arial"/>
                        </a:rPr>
                        <a:t>DESDE</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ctr" fontAlgn="ctr"/>
                      <a:r>
                        <a:rPr lang="es-AR" sz="1600" b="1" i="0" u="none" strike="noStrike" dirty="0">
                          <a:solidFill>
                            <a:srgbClr val="000000"/>
                          </a:solidFill>
                          <a:latin typeface="Arial"/>
                        </a:rPr>
                        <a:t>HASTA</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vMerge="1">
                  <a:txBody>
                    <a:bodyPr/>
                    <a:lstStyle/>
                    <a:p>
                      <a:endParaRPr lang="es-AR"/>
                    </a:p>
                  </a:txBody>
                  <a:tcPr/>
                </a:tc>
                <a:tc vMerge="1">
                  <a:txBody>
                    <a:bodyPr/>
                    <a:lstStyle/>
                    <a:p>
                      <a:endParaRPr lang="es-AR"/>
                    </a:p>
                  </a:txBody>
                  <a:tcPr/>
                </a:tc>
              </a:tr>
              <a:tr h="51203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600" b="0" i="0" u="none" strike="noStrike" dirty="0" smtClean="0">
                          <a:solidFill>
                            <a:srgbClr val="000000"/>
                          </a:solidFill>
                          <a:latin typeface="Arial"/>
                        </a:rPr>
                        <a:t>De</a:t>
                      </a:r>
                      <a:r>
                        <a:rPr lang="es-AR" sz="1600" b="0" i="0" u="none" strike="noStrike" baseline="0" dirty="0" smtClean="0">
                          <a:solidFill>
                            <a:srgbClr val="000000"/>
                          </a:solidFill>
                          <a:latin typeface="Arial"/>
                        </a:rPr>
                        <a:t> 0 a</a:t>
                      </a:r>
                      <a:endParaRPr lang="es-AR" sz="1600" b="0" i="0" u="none" strike="noStrike" dirty="0" smtClean="0">
                        <a:solidFill>
                          <a:srgbClr val="000000"/>
                        </a:solidFill>
                        <a:latin typeface="Arial"/>
                      </a:endParaRP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600" b="0" i="0" u="none" strike="noStrike" dirty="0" smtClean="0">
                          <a:solidFill>
                            <a:srgbClr val="000000"/>
                          </a:solidFill>
                          <a:latin typeface="Arial"/>
                        </a:rPr>
                        <a:t>1.090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AR" sz="1600" b="0" i="0" u="none" strike="noStrike" dirty="0" smtClean="0">
                          <a:solidFill>
                            <a:srgbClr val="000000"/>
                          </a:solidFill>
                          <a:latin typeface="Arial"/>
                        </a:rPr>
                        <a:t>0%</a:t>
                      </a:r>
                      <a:r>
                        <a:rPr lang="es-AR" sz="1600" b="0" i="0" u="none" strike="noStrike" dirty="0" smtClean="0">
                          <a:solidFill>
                            <a:srgbClr val="000000"/>
                          </a:solidFill>
                          <a:effectLst>
                            <a:outerShdw blurRad="38100" dist="38100" dir="2700000" algn="tl">
                              <a:srgbClr val="000000">
                                <a:alpha val="43137"/>
                              </a:srgbClr>
                            </a:outerShdw>
                          </a:effectLst>
                          <a:latin typeface="Arial"/>
                        </a:rPr>
                        <a:t> </a:t>
                      </a:r>
                      <a:endParaRPr lang="es-AR" sz="1600" b="0" i="0" u="none" strike="noStrike" dirty="0">
                        <a:solidFill>
                          <a:srgbClr val="000000"/>
                        </a:solidFill>
                        <a:effectLst>
                          <a:outerShdw blurRad="38100" dist="38100" dir="2700000" algn="tl">
                            <a:srgbClr val="000000">
                              <a:alpha val="43137"/>
                            </a:srgbClr>
                          </a:outerShdw>
                        </a:effectLst>
                        <a:latin typeface="Arial"/>
                      </a:endParaRP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auto"/>
                      <a:r>
                        <a:rPr lang="es-AR" sz="1600" b="0" i="0" u="none" strike="noStrike" dirty="0">
                          <a:solidFill>
                            <a:srgbClr val="000000"/>
                          </a:solidFill>
                          <a:effectLst>
                            <a:outerShdw blurRad="38100" dist="38100" dir="2700000" algn="tl">
                              <a:srgbClr val="000000">
                                <a:alpha val="43137"/>
                              </a:srgbClr>
                            </a:outerShdw>
                          </a:effectLst>
                          <a:latin typeface="Arial"/>
                        </a:rPr>
                        <a:t>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188698">
                <a:tc>
                  <a:txBody>
                    <a:bodyPr/>
                    <a:lstStyle/>
                    <a:p>
                      <a:pPr algn="ctr" fontAlgn="b"/>
                      <a:r>
                        <a:rPr lang="es-AR" sz="1600" b="0" i="0" u="none" strike="noStrike" dirty="0">
                          <a:solidFill>
                            <a:srgbClr val="000000"/>
                          </a:solidFill>
                          <a:latin typeface="Arial"/>
                        </a:rPr>
                        <a:t>&gt; 1.090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rPr>
                        <a:t>1.700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rPr>
                        <a:t>19%</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just" fontAlgn="auto"/>
                      <a:r>
                        <a:rPr lang="es-AR" sz="1600" b="0" i="0" u="none" strike="noStrike" dirty="0">
                          <a:solidFill>
                            <a:srgbClr val="000000"/>
                          </a:solidFill>
                          <a:latin typeface="Arial"/>
                        </a:rPr>
                        <a:t>(Renta Gravable o Ganancia </a:t>
                      </a:r>
                      <a:r>
                        <a:rPr lang="es-AR" sz="1600" b="0" i="0" u="none" strike="noStrike" dirty="0" smtClean="0">
                          <a:solidFill>
                            <a:srgbClr val="000000"/>
                          </a:solidFill>
                          <a:latin typeface="Arial"/>
                        </a:rPr>
                        <a:t>Ocasional </a:t>
                      </a:r>
                      <a:r>
                        <a:rPr lang="es-AR" sz="1600" b="0" i="0" u="none" strike="noStrike" dirty="0">
                          <a:solidFill>
                            <a:srgbClr val="000000"/>
                          </a:solidFill>
                          <a:latin typeface="Arial"/>
                        </a:rPr>
                        <a:t>Gravable expresada en UVT menos 1.090 UVT) * 19%</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188698">
                <a:tc>
                  <a:txBody>
                    <a:bodyPr/>
                    <a:lstStyle/>
                    <a:p>
                      <a:pPr algn="ctr" fontAlgn="b"/>
                      <a:r>
                        <a:rPr lang="es-AR" sz="1600" b="0" i="0" u="none" strike="noStrike" dirty="0">
                          <a:solidFill>
                            <a:srgbClr val="000000"/>
                          </a:solidFill>
                          <a:latin typeface="Arial"/>
                        </a:rPr>
                        <a:t>&gt; 1.700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rPr>
                        <a:t>4.100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hlinkClick r:id="rId5" action="ppaction://hlinksldjump"/>
                        </a:rPr>
                        <a:t>28%</a:t>
                      </a:r>
                      <a:endParaRPr lang="es-AR" sz="1600" b="0" i="0" u="none" strike="noStrike" dirty="0">
                        <a:solidFill>
                          <a:srgbClr val="000000"/>
                        </a:solidFill>
                        <a:latin typeface="Arial"/>
                      </a:endParaRP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just" fontAlgn="auto"/>
                      <a:r>
                        <a:rPr lang="es-AR" sz="1600" b="0" i="0" u="none" strike="noStrike" dirty="0">
                          <a:solidFill>
                            <a:srgbClr val="000000"/>
                          </a:solidFill>
                          <a:latin typeface="Arial"/>
                        </a:rPr>
                        <a:t>(Renta Gravable o Ganancia </a:t>
                      </a:r>
                      <a:r>
                        <a:rPr lang="es-AR" sz="1600" b="0" i="0" u="none" strike="noStrike" dirty="0" smtClean="0">
                          <a:solidFill>
                            <a:srgbClr val="000000"/>
                          </a:solidFill>
                          <a:latin typeface="Arial"/>
                        </a:rPr>
                        <a:t>Ocasional </a:t>
                      </a:r>
                      <a:r>
                        <a:rPr lang="es-AR" sz="1600" b="0" i="0" u="none" strike="noStrike" dirty="0">
                          <a:solidFill>
                            <a:srgbClr val="000000"/>
                          </a:solidFill>
                          <a:latin typeface="Arial"/>
                        </a:rPr>
                        <a:t>Gravable expresada en UVT menos 1.700 UVT) * 28% más 116 UVT</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188698">
                <a:tc>
                  <a:txBody>
                    <a:bodyPr/>
                    <a:lstStyle/>
                    <a:p>
                      <a:pPr algn="ctr" fontAlgn="b"/>
                      <a:r>
                        <a:rPr lang="es-AR" sz="1600" b="0" i="0" u="none" strike="noStrike">
                          <a:solidFill>
                            <a:srgbClr val="000000"/>
                          </a:solidFill>
                          <a:latin typeface="Arial"/>
                        </a:rPr>
                        <a:t>&gt; 4.100</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rPr>
                        <a:t>En adelante</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b"/>
                      <a:r>
                        <a:rPr lang="es-AR" sz="1600" b="0" i="0" u="none" strike="noStrike" dirty="0">
                          <a:solidFill>
                            <a:srgbClr val="000000"/>
                          </a:solidFill>
                          <a:latin typeface="Arial"/>
                          <a:hlinkClick r:id="rId6" action="ppaction://hlinksldjump"/>
                        </a:rPr>
                        <a:t>33%</a:t>
                      </a:r>
                      <a:endParaRPr lang="es-AR" sz="1600" b="0" i="0" u="none" strike="noStrike" dirty="0">
                        <a:solidFill>
                          <a:srgbClr val="000000"/>
                        </a:solidFill>
                        <a:latin typeface="Arial"/>
                      </a:endParaRP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just" fontAlgn="auto"/>
                      <a:r>
                        <a:rPr lang="es-AR" sz="1600" b="0" i="0" u="none" strike="noStrike" dirty="0">
                          <a:solidFill>
                            <a:srgbClr val="000000"/>
                          </a:solidFill>
                          <a:latin typeface="Arial"/>
                        </a:rPr>
                        <a:t>(Renta Gravable o Ganancia </a:t>
                      </a:r>
                      <a:r>
                        <a:rPr lang="es-AR" sz="1600" b="0" i="0" u="none" strike="noStrike" dirty="0" smtClean="0">
                          <a:solidFill>
                            <a:srgbClr val="000000"/>
                          </a:solidFill>
                          <a:latin typeface="Arial"/>
                        </a:rPr>
                        <a:t>Ocasional </a:t>
                      </a:r>
                      <a:r>
                        <a:rPr lang="es-AR" sz="1600" b="0" i="0" u="none" strike="noStrike" dirty="0">
                          <a:solidFill>
                            <a:srgbClr val="000000"/>
                          </a:solidFill>
                          <a:latin typeface="Arial"/>
                        </a:rPr>
                        <a:t>Gravable expresada en UVT menos 4.100 UVT) * 33% más 788 UVT</a:t>
                      </a:r>
                    </a:p>
                  </a:txBody>
                  <a:tcPr marL="8546" marR="8546" marT="8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bl>
          </a:graphicData>
        </a:graphic>
      </p:graphicFrame>
    </p:spTree>
    <p:extLst>
      <p:ext uri="{BB962C8B-B14F-4D97-AF65-F5344CB8AC3E}">
        <p14:creationId xmlns:p14="http://schemas.microsoft.com/office/powerpoint/2010/main" val="239382576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04" cy="104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277225" y="6124575"/>
            <a:ext cx="866775" cy="733425"/>
          </a:xfrm>
          <a:prstGeom prst="rect">
            <a:avLst/>
          </a:prstGeom>
          <a:solidFill>
            <a:schemeClr val="accent1">
              <a:lumMod val="20000"/>
              <a:lumOff val="80000"/>
            </a:schemeClr>
          </a:solidFill>
          <a:ln>
            <a:noFill/>
          </a:ln>
          <a:extLst/>
        </p:spPr>
      </p:pic>
      <p:sp>
        <p:nvSpPr>
          <p:cNvPr id="4" name="3 Marcador de pie de página"/>
          <p:cNvSpPr>
            <a:spLocks noGrp="1"/>
          </p:cNvSpPr>
          <p:nvPr>
            <p:ph type="ftr" sz="quarter" idx="11"/>
          </p:nvPr>
        </p:nvSpPr>
        <p:spPr>
          <a:xfrm>
            <a:off x="2339752" y="6491287"/>
            <a:ext cx="4824536" cy="365125"/>
          </a:xfrm>
        </p:spPr>
        <p:txBody>
          <a:bodyPr/>
          <a:lstStyle/>
          <a:p>
            <a:r>
              <a:rPr lang="es-MX" b="1" smtClean="0">
                <a:solidFill>
                  <a:srgbClr val="002060"/>
                </a:solidFill>
                <a:latin typeface="Arial Rounded MT Bold" panose="020F0704030504030204" pitchFamily="34" charset="0"/>
              </a:rPr>
              <a:t>Cesar E.Anzola   - Contador Público Tributarista</a:t>
            </a:r>
            <a:endParaRPr lang="es-MX" b="1" dirty="0">
              <a:solidFill>
                <a:srgbClr val="002060"/>
              </a:solidFill>
              <a:latin typeface="Arial Rounded MT Bold" panose="020F07040305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892055675"/>
              </p:ext>
            </p:extLst>
          </p:nvPr>
        </p:nvGraphicFramePr>
        <p:xfrm>
          <a:off x="755574" y="260648"/>
          <a:ext cx="7920882" cy="6217920"/>
        </p:xfrm>
        <a:graphic>
          <a:graphicData uri="http://schemas.openxmlformats.org/drawingml/2006/table">
            <a:tbl>
              <a:tblPr>
                <a:tableStyleId>{5C22544A-7EE6-4342-B048-85BDC9FD1C3A}</a:tableStyleId>
              </a:tblPr>
              <a:tblGrid>
                <a:gridCol w="1320147"/>
                <a:gridCol w="1320147"/>
                <a:gridCol w="1320147"/>
                <a:gridCol w="1320147"/>
                <a:gridCol w="1320147"/>
                <a:gridCol w="1320147"/>
              </a:tblGrid>
              <a:tr h="161925">
                <a:tc gridSpan="6">
                  <a:txBody>
                    <a:bodyPr/>
                    <a:lstStyle/>
                    <a:p>
                      <a:pPr algn="ctr" fontAlgn="t"/>
                      <a:r>
                        <a:rPr lang="es-MX" sz="1700" b="1" u="none" strike="noStrike" dirty="0">
                          <a:effectLst/>
                          <a:latin typeface="Arial" panose="020B0604020202020204" pitchFamily="34" charset="0"/>
                          <a:cs typeface="Arial" panose="020B0604020202020204" pitchFamily="34" charset="0"/>
                        </a:rPr>
                        <a:t>Tabla del IMAS </a:t>
                      </a:r>
                      <a:r>
                        <a:rPr lang="es-MX" sz="1700" b="1" u="none" strike="noStrike" dirty="0" smtClean="0">
                          <a:effectLst/>
                          <a:latin typeface="Arial" panose="020B0604020202020204" pitchFamily="34" charset="0"/>
                          <a:cs typeface="Arial" panose="020B0604020202020204" pitchFamily="34" charset="0"/>
                        </a:rPr>
                        <a:t>(Artículo </a:t>
                      </a:r>
                      <a:r>
                        <a:rPr lang="es-MX" sz="1700" b="1" u="none" strike="noStrike" dirty="0">
                          <a:effectLst/>
                          <a:latin typeface="Arial" panose="020B0604020202020204" pitchFamily="34" charset="0"/>
                          <a:cs typeface="Arial" panose="020B0604020202020204" pitchFamily="34" charset="0"/>
                        </a:rPr>
                        <a:t>334 del E.T.)</a:t>
                      </a:r>
                      <a:endParaRPr lang="es-MX" sz="1700" b="1" i="0" u="none" strike="noStrike" dirty="0">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161925">
                <a:tc gridSpan="2">
                  <a:txBody>
                    <a:bodyPr/>
                    <a:lstStyle/>
                    <a:p>
                      <a:pPr algn="ctr" fontAlgn="ctr"/>
                      <a:r>
                        <a:rPr lang="es-MX" sz="1700" b="1" u="none" strike="noStrike">
                          <a:effectLst/>
                          <a:latin typeface="Arial" panose="020B0604020202020204" pitchFamily="34" charset="0"/>
                          <a:cs typeface="Arial" panose="020B0604020202020204" pitchFamily="34" charset="0"/>
                        </a:rPr>
                        <a:t>Renta liquida en UVT</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rowSpan="2">
                  <a:txBody>
                    <a:bodyPr/>
                    <a:lstStyle/>
                    <a:p>
                      <a:pPr algn="ctr" fontAlgn="ctr"/>
                      <a:r>
                        <a:rPr lang="es-MX" sz="1700" b="1" u="none" strike="noStrike">
                          <a:effectLst/>
                          <a:latin typeface="Arial" panose="020B0604020202020204" pitchFamily="34" charset="0"/>
                          <a:cs typeface="Arial" panose="020B0604020202020204" pitchFamily="34" charset="0"/>
                        </a:rPr>
                        <a:t>Impuesto en UVT</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gridSpan="2">
                  <a:txBody>
                    <a:bodyPr/>
                    <a:lstStyle/>
                    <a:p>
                      <a:pPr algn="ctr" fontAlgn="ctr"/>
                      <a:r>
                        <a:rPr lang="es-MX" sz="1700" b="1" u="none" strike="noStrike">
                          <a:effectLst/>
                          <a:latin typeface="Arial" panose="020B0604020202020204" pitchFamily="34" charset="0"/>
                          <a:cs typeface="Arial" panose="020B0604020202020204" pitchFamily="34" charset="0"/>
                        </a:rPr>
                        <a:t>Renta liquida en UVT</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endParaRPr lang="es-MX"/>
                    </a:p>
                  </a:txBody>
                  <a:tcPr/>
                </a:tc>
                <a:tc rowSpan="2">
                  <a:txBody>
                    <a:bodyPr/>
                    <a:lstStyle/>
                    <a:p>
                      <a:pPr algn="ctr" fontAlgn="ctr"/>
                      <a:r>
                        <a:rPr lang="es-MX" sz="1700" b="1" u="none" strike="noStrike" dirty="0">
                          <a:effectLst/>
                          <a:latin typeface="Arial" panose="020B0604020202020204" pitchFamily="34" charset="0"/>
                          <a:cs typeface="Arial" panose="020B0604020202020204" pitchFamily="34" charset="0"/>
                        </a:rPr>
                        <a:t>Impuesto en UVT</a:t>
                      </a:r>
                      <a:endParaRPr lang="es-MX" sz="1700" b="1" i="0" u="none" strike="noStrike" dirty="0">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r>
              <a:tr h="228600">
                <a:tc>
                  <a:txBody>
                    <a:bodyPr/>
                    <a:lstStyle/>
                    <a:p>
                      <a:pPr algn="ctr" fontAlgn="ctr"/>
                      <a:r>
                        <a:rPr lang="es-MX" sz="1700" b="1" u="none" strike="noStrike">
                          <a:effectLst/>
                          <a:latin typeface="Arial" panose="020B0604020202020204" pitchFamily="34" charset="0"/>
                          <a:cs typeface="Arial" panose="020B0604020202020204" pitchFamily="34" charset="0"/>
                        </a:rPr>
                        <a:t>Desde</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es-MX" sz="1700" b="1" u="none" strike="noStrike">
                          <a:effectLst/>
                          <a:latin typeface="Arial" panose="020B0604020202020204" pitchFamily="34" charset="0"/>
                          <a:cs typeface="Arial" panose="020B0604020202020204" pitchFamily="34" charset="0"/>
                        </a:rPr>
                        <a:t>Hasta</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vMerge="1">
                  <a:txBody>
                    <a:bodyPr/>
                    <a:lstStyle/>
                    <a:p>
                      <a:endParaRPr lang="es-MX"/>
                    </a:p>
                  </a:txBody>
                  <a:tcPr/>
                </a:tc>
                <a:tc>
                  <a:txBody>
                    <a:bodyPr/>
                    <a:lstStyle/>
                    <a:p>
                      <a:pPr algn="ctr" fontAlgn="ctr"/>
                      <a:r>
                        <a:rPr lang="es-MX" sz="1700" b="1" u="none" strike="noStrike">
                          <a:effectLst/>
                          <a:latin typeface="Arial" panose="020B0604020202020204" pitchFamily="34" charset="0"/>
                          <a:cs typeface="Arial" panose="020B0604020202020204" pitchFamily="34" charset="0"/>
                        </a:rPr>
                        <a:t>Desde</a:t>
                      </a:r>
                      <a:endParaRPr lang="es-MX" sz="1700" b="1" i="0" u="none" strike="noStrike">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es-MX" sz="1700" b="1" u="none" strike="noStrike" dirty="0">
                          <a:effectLst/>
                          <a:latin typeface="Arial" panose="020B0604020202020204" pitchFamily="34" charset="0"/>
                          <a:cs typeface="Arial" panose="020B0604020202020204" pitchFamily="34" charset="0"/>
                        </a:rPr>
                        <a:t>Hasta</a:t>
                      </a:r>
                      <a:endParaRPr lang="es-MX" sz="1700" b="1" i="0" u="none" strike="noStrike" dirty="0">
                        <a:solidFill>
                          <a:srgbClr val="FFFFFF"/>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vMerge="1">
                  <a:txBody>
                    <a:bodyPr/>
                    <a:lstStyle/>
                    <a:p>
                      <a:endParaRPr lang="es-MX"/>
                    </a:p>
                  </a:txBody>
                  <a:tcPr/>
                </a:tc>
              </a:tr>
              <a:tr h="228600">
                <a:tc>
                  <a:txBody>
                    <a:bodyPr/>
                    <a:lstStyle/>
                    <a:p>
                      <a:pPr algn="ctr" fontAlgn="ctr"/>
                      <a:r>
                        <a:rPr lang="es-MX" sz="1700" u="none" strike="noStrike">
                          <a:effectLst/>
                          <a:latin typeface="Arial" panose="020B0604020202020204" pitchFamily="34" charset="0"/>
                          <a:cs typeface="Arial" panose="020B0604020202020204" pitchFamily="34" charset="0"/>
                        </a:rPr>
                        <a:t>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1,548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2,688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2,769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75.24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1,548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1,588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1.08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2,769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2,851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84.3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1,588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1,629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2,851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2,932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93.35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1,629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1,670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1.13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2,932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3,014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102.4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1,670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1,710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1.16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3,014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3,095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111.46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79070">
                <a:tc>
                  <a:txBody>
                    <a:bodyPr/>
                    <a:lstStyle/>
                    <a:p>
                      <a:pPr algn="ctr" fontAlgn="ctr"/>
                      <a:r>
                        <a:rPr lang="es-MX" sz="1700" u="none" strike="noStrike">
                          <a:effectLst/>
                          <a:latin typeface="Arial" panose="020B0604020202020204" pitchFamily="34" charset="0"/>
                          <a:cs typeface="Arial" panose="020B0604020202020204" pitchFamily="34" charset="0"/>
                        </a:rPr>
                        <a:t>1,710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1,751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1.19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3,095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3,177</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122.79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1,751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1,792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2.43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3,177</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3,258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136.13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1,792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1,833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2.48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3,258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3,339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149.47</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1,833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1,873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2.54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3,339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3,421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162.82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1,873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1,914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4.85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3,421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3,502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176.16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1,914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1,955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4.96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3,502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3,584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189.5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1,955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1,996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5.06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3,584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3,665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202.84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1,996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2,036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8.6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3,665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3,747</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216.18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dirty="0">
                          <a:effectLst/>
                          <a:latin typeface="Arial" panose="020B0604020202020204" pitchFamily="34" charset="0"/>
                          <a:cs typeface="Arial" panose="020B0604020202020204" pitchFamily="34" charset="0"/>
                        </a:rPr>
                        <a:t>2,036</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2,118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8.89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3,747</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3,828</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229.52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2,118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2,199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14.02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3,828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3,910</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242.86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2,199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2,281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20.92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3,910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3,991</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256.21</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dirty="0">
                          <a:effectLst/>
                          <a:latin typeface="Arial" panose="020B0604020202020204" pitchFamily="34" charset="0"/>
                          <a:cs typeface="Arial" panose="020B0604020202020204" pitchFamily="34" charset="0"/>
                        </a:rPr>
                        <a:t>2,281</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2,362</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29.98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3,991</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4,072</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hlinkClick r:id="rId5" action="ppaction://hlinksldjump"/>
                        </a:rPr>
                        <a:t>269.55</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dirty="0">
                          <a:effectLst/>
                          <a:latin typeface="Arial" panose="020B0604020202020204" pitchFamily="34" charset="0"/>
                          <a:cs typeface="Arial" panose="020B0604020202020204" pitchFamily="34" charset="0"/>
                        </a:rPr>
                        <a:t>2,362</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2,443</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39.03</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4,072</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4,276</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282.89</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2,443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2,525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48.08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4,276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4,480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316.24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2,525</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2,606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57.14</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4,480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4,683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349.6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r h="161925">
                <a:tc>
                  <a:txBody>
                    <a:bodyPr/>
                    <a:lstStyle/>
                    <a:p>
                      <a:pPr algn="ctr" fontAlgn="ctr"/>
                      <a:r>
                        <a:rPr lang="es-MX" sz="1700" u="none" strike="noStrike">
                          <a:effectLst/>
                          <a:latin typeface="Arial" panose="020B0604020202020204" pitchFamily="34" charset="0"/>
                          <a:cs typeface="Arial" panose="020B0604020202020204" pitchFamily="34" charset="0"/>
                        </a:rPr>
                        <a:t>2,606</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2,688</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66.19</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4,683</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a:effectLst/>
                          <a:latin typeface="Arial" panose="020B0604020202020204" pitchFamily="34" charset="0"/>
                          <a:cs typeface="Arial" panose="020B0604020202020204" pitchFamily="34" charset="0"/>
                        </a:rPr>
                        <a:t>4,700</a:t>
                      </a:r>
                      <a:endParaRPr lang="es-MX" sz="17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fontAlgn="ctr"/>
                      <a:r>
                        <a:rPr lang="es-MX" sz="1700" u="none" strike="noStrike" dirty="0">
                          <a:effectLst/>
                          <a:latin typeface="Arial" panose="020B0604020202020204" pitchFamily="34" charset="0"/>
                          <a:cs typeface="Arial" panose="020B0604020202020204" pitchFamily="34" charset="0"/>
                        </a:rPr>
                        <a:t>382.95</a:t>
                      </a:r>
                      <a:endParaRPr lang="es-MX" sz="1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1636327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1907580" y="1484784"/>
            <a:ext cx="6912892" cy="4893647"/>
          </a:xfrm>
          <a:prstGeom prst="rect">
            <a:avLst/>
          </a:prstGeom>
          <a:noFill/>
          <a:ln w="9525">
            <a:noFill/>
            <a:miter lim="800000"/>
            <a:headEnd/>
            <a:tailEnd/>
          </a:ln>
        </p:spPr>
        <p:txBody>
          <a:bodyPr wrap="square">
            <a:spAutoFit/>
          </a:bodyPr>
          <a:lstStyle/>
          <a:p>
            <a:pPr algn="just">
              <a:defRPr/>
            </a:pPr>
            <a:endParaRPr lang="es-CO" sz="2400" b="0" dirty="0">
              <a:latin typeface="Arial" charset="0"/>
              <a:cs typeface="Arial" charset="0"/>
            </a:endParaRPr>
          </a:p>
          <a:p>
            <a:pPr marL="342900" indent="-342900" algn="just">
              <a:lnSpc>
                <a:spcPct val="150000"/>
              </a:lnSpc>
              <a:defRPr/>
            </a:pPr>
            <a:r>
              <a:rPr lang="es-CO" sz="2400" dirty="0">
                <a:latin typeface="Arial" charset="0"/>
                <a:cs typeface="Arial" charset="0"/>
              </a:rPr>
              <a:t>	</a:t>
            </a:r>
            <a:r>
              <a:rPr lang="es-CO" sz="2400" b="0" dirty="0" smtClean="0">
                <a:latin typeface="Arial" charset="0"/>
                <a:cs typeface="Arial" charset="0"/>
              </a:rPr>
              <a:t>Se </a:t>
            </a:r>
            <a:r>
              <a:rPr lang="es-CO" sz="2400" b="0" dirty="0">
                <a:latin typeface="Arial" charset="0"/>
                <a:cs typeface="Arial" charset="0"/>
              </a:rPr>
              <a:t>considera servicio personal toda actividad, labor o trabajo prestado </a:t>
            </a:r>
            <a:r>
              <a:rPr lang="es-CO" sz="2400" b="0" dirty="0">
                <a:solidFill>
                  <a:srgbClr val="0070C0"/>
                </a:solidFill>
                <a:latin typeface="Arial" charset="0"/>
                <a:cs typeface="Arial" charset="0"/>
              </a:rPr>
              <a:t>directamente por una persona natural</a:t>
            </a:r>
            <a:r>
              <a:rPr lang="es-CO" sz="2400" b="0" dirty="0">
                <a:latin typeface="Arial" charset="0"/>
                <a:cs typeface="Arial" charset="0"/>
              </a:rPr>
              <a:t>, que se concreta en, </a:t>
            </a:r>
            <a:r>
              <a:rPr lang="es-CO" sz="2400" b="0" dirty="0">
                <a:solidFill>
                  <a:srgbClr val="0070C0"/>
                </a:solidFill>
                <a:latin typeface="Arial" charset="0"/>
                <a:cs typeface="Arial" charset="0"/>
              </a:rPr>
              <a:t>una obligación de hacer</a:t>
            </a:r>
            <a:r>
              <a:rPr lang="es-CO" sz="2400" b="0" dirty="0">
                <a:latin typeface="Arial" charset="0"/>
                <a:cs typeface="Arial" charset="0"/>
              </a:rPr>
              <a:t>, sin importar que en la misma predomine el factor material o intelectual, y que </a:t>
            </a:r>
            <a:r>
              <a:rPr lang="es-CO" sz="2400" b="0" dirty="0">
                <a:solidFill>
                  <a:srgbClr val="0070C0"/>
                </a:solidFill>
                <a:latin typeface="Arial" charset="0"/>
                <a:cs typeface="Arial" charset="0"/>
              </a:rPr>
              <a:t>genera una contraprestación en dinero o en especie</a:t>
            </a:r>
            <a:r>
              <a:rPr lang="es-CO" sz="2400" b="0" dirty="0">
                <a:latin typeface="Arial" charset="0"/>
                <a:cs typeface="Arial" charset="0"/>
              </a:rPr>
              <a:t>, independientemente de su denominación o forma de remuneración</a:t>
            </a:r>
            <a:r>
              <a:rPr lang="es-CO" sz="2400" b="0" dirty="0" smtClean="0">
                <a:latin typeface="Arial" charset="0"/>
                <a:cs typeface="Arial" charset="0"/>
              </a:rPr>
              <a:t>.</a:t>
            </a:r>
            <a:endParaRPr lang="es-CO" sz="2400" b="0" dirty="0">
              <a:latin typeface="Arial" charset="0"/>
              <a:cs typeface="Arial" charset="0"/>
            </a:endParaRPr>
          </a:p>
        </p:txBody>
      </p:sp>
      <p:sp>
        <p:nvSpPr>
          <p:cNvPr id="4" name="3 Rectángulo"/>
          <p:cNvSpPr/>
          <p:nvPr/>
        </p:nvSpPr>
        <p:spPr>
          <a:xfrm>
            <a:off x="107505" y="3750131"/>
            <a:ext cx="1800199" cy="830997"/>
          </a:xfrm>
          <a:prstGeom prst="rect">
            <a:avLst/>
          </a:prstGeom>
        </p:spPr>
        <p:txBody>
          <a:bodyPr wrap="square">
            <a:spAutoFit/>
          </a:bodyPr>
          <a:lstStyle/>
          <a:p>
            <a:r>
              <a:rPr lang="es-CO" sz="2400" dirty="0" smtClean="0">
                <a:solidFill>
                  <a:srgbClr val="0070C0"/>
                </a:solidFill>
                <a:latin typeface="Arial" charset="0"/>
                <a:cs typeface="Arial" charset="0"/>
              </a:rPr>
              <a:t>Servicios Personales </a:t>
            </a:r>
            <a:endParaRPr lang="es-CO" sz="2400" dirty="0"/>
          </a:p>
        </p:txBody>
      </p:sp>
      <p:sp>
        <p:nvSpPr>
          <p:cNvPr id="6" name="8 CuadroTexto"/>
          <p:cNvSpPr txBox="1">
            <a:spLocks noChangeArrowheads="1"/>
          </p:cNvSpPr>
          <p:nvPr/>
        </p:nvSpPr>
        <p:spPr bwMode="auto">
          <a:xfrm>
            <a:off x="683568" y="1311151"/>
            <a:ext cx="8433445" cy="461665"/>
          </a:xfrm>
          <a:prstGeom prst="rect">
            <a:avLst/>
          </a:prstGeom>
          <a:noFill/>
          <a:ln w="9525">
            <a:noFill/>
            <a:miter lim="800000"/>
            <a:headEnd/>
            <a:tailEnd/>
          </a:ln>
        </p:spPr>
        <p:txBody>
          <a:bodyPr wrap="square">
            <a:spAutoFit/>
          </a:bodyPr>
          <a:lstStyle/>
          <a:p>
            <a:pPr algn="just">
              <a:defRPr/>
            </a:pPr>
            <a:r>
              <a:rPr lang="es-CO" sz="2400" dirty="0">
                <a:solidFill>
                  <a:schemeClr val="accent6">
                    <a:lumMod val="75000"/>
                  </a:schemeClr>
                </a:solidFill>
                <a:latin typeface="Arial" charset="0"/>
                <a:cs typeface="Arial" charset="0"/>
              </a:rPr>
              <a:t>Clasificación de las personas naturales (Decreto 3032</a:t>
            </a:r>
            <a:r>
              <a:rPr lang="es-CO" sz="2400" dirty="0" smtClean="0">
                <a:solidFill>
                  <a:schemeClr val="accent6">
                    <a:lumMod val="75000"/>
                  </a:schemeClr>
                </a:solidFill>
                <a:latin typeface="Arial" charset="0"/>
                <a:cs typeface="Arial" charset="0"/>
              </a:rPr>
              <a:t>)</a:t>
            </a:r>
            <a:endParaRPr lang="es-CO" sz="2400" dirty="0">
              <a:latin typeface="Arial" charset="0"/>
              <a:cs typeface="Arial" charset="0"/>
            </a:endParaRPr>
          </a:p>
        </p:txBody>
      </p:sp>
      <p:sp>
        <p:nvSpPr>
          <p:cNvPr id="7" name="6 Abrir llave"/>
          <p:cNvSpPr/>
          <p:nvPr/>
        </p:nvSpPr>
        <p:spPr bwMode="auto">
          <a:xfrm>
            <a:off x="1835696" y="1988840"/>
            <a:ext cx="504056" cy="439248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142582671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CuadroTexto"/>
          <p:cNvSpPr txBox="1">
            <a:spLocks noChangeArrowheads="1"/>
          </p:cNvSpPr>
          <p:nvPr/>
        </p:nvSpPr>
        <p:spPr bwMode="auto">
          <a:xfrm>
            <a:off x="1857375" y="0"/>
            <a:ext cx="7215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r" eaLnBrk="1" hangingPunct="1"/>
            <a:r>
              <a:rPr lang="es-CO" altLang="es-CO" sz="2800" i="1">
                <a:latin typeface="Calibri" pitchFamily="34" charset="0"/>
              </a:rPr>
              <a:t>IMPUESTO SOBRE LA RENTA</a:t>
            </a:r>
            <a:endParaRPr lang="es-ES" altLang="es-CO" sz="2800" i="1">
              <a:latin typeface="Calibri" pitchFamily="34" charset="0"/>
            </a:endParaRPr>
          </a:p>
        </p:txBody>
      </p:sp>
      <p:sp>
        <p:nvSpPr>
          <p:cNvPr id="5" name="8 CuadroTexto"/>
          <p:cNvSpPr txBox="1">
            <a:spLocks noChangeArrowheads="1"/>
          </p:cNvSpPr>
          <p:nvPr/>
        </p:nvSpPr>
        <p:spPr bwMode="auto">
          <a:xfrm>
            <a:off x="2627783" y="2089879"/>
            <a:ext cx="6336829" cy="4523867"/>
          </a:xfrm>
          <a:prstGeom prst="rect">
            <a:avLst/>
          </a:prstGeom>
          <a:noFill/>
          <a:ln w="9525">
            <a:noFill/>
            <a:miter lim="800000"/>
            <a:headEnd/>
            <a:tailEnd/>
          </a:ln>
        </p:spPr>
        <p:txBody>
          <a:bodyPr wrap="square">
            <a:spAutoFit/>
          </a:bodyPr>
          <a:lstStyle/>
          <a:p>
            <a:pPr marL="342900" indent="-342900" algn="just">
              <a:lnSpc>
                <a:spcPct val="120000"/>
              </a:lnSpc>
              <a:defRPr/>
            </a:pPr>
            <a:r>
              <a:rPr lang="es-CO" sz="2200" b="0" dirty="0">
                <a:solidFill>
                  <a:srgbClr val="0070C0"/>
                </a:solidFill>
                <a:latin typeface="Arial" charset="0"/>
                <a:cs typeface="Arial" charset="0"/>
              </a:rPr>
              <a:t>	</a:t>
            </a:r>
            <a:r>
              <a:rPr lang="es-CO" sz="2200" b="0" dirty="0" smtClean="0">
                <a:latin typeface="Arial" charset="0"/>
                <a:cs typeface="Arial" charset="0"/>
              </a:rPr>
              <a:t>Se </a:t>
            </a:r>
            <a:r>
              <a:rPr lang="es-CO" sz="2200" b="0" dirty="0">
                <a:latin typeface="Arial" charset="0"/>
                <a:cs typeface="Arial" charset="0"/>
              </a:rPr>
              <a:t>entiende por profesión liberal, toda actividad personal en la cual predomina </a:t>
            </a:r>
            <a:r>
              <a:rPr lang="es-CO" sz="2200" b="0" dirty="0">
                <a:solidFill>
                  <a:srgbClr val="0070C0"/>
                </a:solidFill>
                <a:latin typeface="Arial" charset="0"/>
                <a:cs typeface="Arial" charset="0"/>
              </a:rPr>
              <a:t>el ejercicio del intelecto</a:t>
            </a:r>
            <a:r>
              <a:rPr lang="es-CO" sz="2200" b="0" dirty="0">
                <a:latin typeface="Arial" charset="0"/>
                <a:cs typeface="Arial" charset="0"/>
              </a:rPr>
              <a:t>, </a:t>
            </a:r>
            <a:r>
              <a:rPr lang="es-CO" sz="2200" b="0" dirty="0">
                <a:solidFill>
                  <a:srgbClr val="0070C0"/>
                </a:solidFill>
                <a:latin typeface="Arial" charset="0"/>
                <a:cs typeface="Arial" charset="0"/>
              </a:rPr>
              <a:t>reconocida por el Estado </a:t>
            </a:r>
            <a:r>
              <a:rPr lang="es-CO" sz="2200" b="0" dirty="0">
                <a:latin typeface="Arial" charset="0"/>
                <a:cs typeface="Arial" charset="0"/>
              </a:rPr>
              <a:t>y para cuyo ejercicio se requiere:</a:t>
            </a:r>
          </a:p>
          <a:p>
            <a:pPr marL="342900" indent="-342900" algn="just">
              <a:lnSpc>
                <a:spcPct val="120000"/>
              </a:lnSpc>
              <a:defRPr/>
            </a:pPr>
            <a:endParaRPr lang="es-CO" sz="2200" b="0" dirty="0">
              <a:latin typeface="Arial" charset="0"/>
              <a:cs typeface="Arial" charset="0"/>
            </a:endParaRPr>
          </a:p>
          <a:p>
            <a:pPr marL="342900" indent="-342900" algn="just">
              <a:lnSpc>
                <a:spcPct val="120000"/>
              </a:lnSpc>
              <a:buFont typeface="+mj-lt"/>
              <a:buAutoNum type="arabicPeriod"/>
              <a:defRPr/>
            </a:pPr>
            <a:r>
              <a:rPr lang="es-CO" sz="2200" b="0" dirty="0">
                <a:latin typeface="Arial" charset="0"/>
                <a:cs typeface="Arial" charset="0"/>
              </a:rPr>
              <a:t>Habilitación mediante </a:t>
            </a:r>
            <a:r>
              <a:rPr lang="es-CO" sz="2200" b="0" dirty="0">
                <a:solidFill>
                  <a:srgbClr val="0070C0"/>
                </a:solidFill>
                <a:latin typeface="Arial" charset="0"/>
                <a:cs typeface="Arial" charset="0"/>
              </a:rPr>
              <a:t>título académico de estudios y grado de educación superior</a:t>
            </a:r>
            <a:r>
              <a:rPr lang="es-CO" sz="2200" b="0" dirty="0">
                <a:latin typeface="Arial" charset="0"/>
                <a:cs typeface="Arial" charset="0"/>
              </a:rPr>
              <a:t>; o </a:t>
            </a:r>
            <a:r>
              <a:rPr lang="es-CO" sz="2200" b="0" dirty="0" smtClean="0">
                <a:solidFill>
                  <a:srgbClr val="0070C0"/>
                </a:solidFill>
                <a:latin typeface="Arial" charset="0"/>
                <a:cs typeface="Arial" charset="0"/>
              </a:rPr>
              <a:t>habilitación </a:t>
            </a:r>
            <a:r>
              <a:rPr lang="es-CO" sz="2200" b="0" dirty="0">
                <a:solidFill>
                  <a:srgbClr val="0070C0"/>
                </a:solidFill>
                <a:latin typeface="Arial" charset="0"/>
                <a:cs typeface="Arial" charset="0"/>
              </a:rPr>
              <a:t>Estatal </a:t>
            </a:r>
            <a:r>
              <a:rPr lang="es-CO" sz="2200" b="0" dirty="0">
                <a:latin typeface="Arial" charset="0"/>
                <a:cs typeface="Arial" charset="0"/>
              </a:rPr>
              <a:t>para las personas que, sin título profesional fueron autorizadas para ejercer. </a:t>
            </a:r>
          </a:p>
          <a:p>
            <a:pPr marL="342900" indent="-342900" algn="just">
              <a:lnSpc>
                <a:spcPct val="120000"/>
              </a:lnSpc>
              <a:buFont typeface="+mj-lt"/>
              <a:buAutoNum type="arabicPeriod"/>
              <a:defRPr/>
            </a:pPr>
            <a:endParaRPr lang="es-CO" sz="2200" b="0" dirty="0">
              <a:latin typeface="Arial" charset="0"/>
              <a:cs typeface="Arial" charset="0"/>
            </a:endParaRPr>
          </a:p>
        </p:txBody>
      </p:sp>
      <p:sp>
        <p:nvSpPr>
          <p:cNvPr id="4" name="3 Abrir llave"/>
          <p:cNvSpPr/>
          <p:nvPr/>
        </p:nvSpPr>
        <p:spPr bwMode="auto">
          <a:xfrm>
            <a:off x="2267744" y="1988840"/>
            <a:ext cx="504056" cy="4392488"/>
          </a:xfrm>
          <a:prstGeom prst="leftBrace">
            <a:avLst>
              <a:gd name="adj1" fmla="val 21526"/>
              <a:gd name="adj2" fmla="val 50000"/>
            </a:avLst>
          </a:prstGeom>
          <a:noFill/>
          <a:ln w="15875" cap="flat" cmpd="sng" algn="ctr">
            <a:solidFill>
              <a:schemeClr val="tx1"/>
            </a:solidFill>
            <a:prstDash val="solid"/>
            <a:round/>
            <a:headEnd type="none" w="med" len="med"/>
            <a:tailEnd type="none" w="med" len="med"/>
          </a:ln>
          <a:effectLst>
            <a:innerShdw blurRad="63500" dist="50800" dir="18900000">
              <a:prstClr val="black">
                <a:alpha val="50000"/>
              </a:prstClr>
            </a:innerShdw>
          </a:effectLst>
          <a:scene3d>
            <a:camera prst="orthographicFront"/>
            <a:lightRig rig="threePt" dir="t"/>
          </a:scene3d>
          <a:sp3d extrusionH="76200">
            <a:bevelT/>
            <a:extrusionClr>
              <a:schemeClr val="tx1"/>
            </a:extrusionClr>
          </a:sp3d>
        </p:spPr>
        <p:txBody>
          <a:bodyPr/>
          <a:lstStyle/>
          <a:p>
            <a:pPr>
              <a:defRPr/>
            </a:pPr>
            <a:endParaRPr lang="es-CO">
              <a:latin typeface="Arial" charset="0"/>
            </a:endParaRPr>
          </a:p>
        </p:txBody>
      </p:sp>
      <p:sp>
        <p:nvSpPr>
          <p:cNvPr id="6" name="5 Rectángulo"/>
          <p:cNvSpPr/>
          <p:nvPr/>
        </p:nvSpPr>
        <p:spPr>
          <a:xfrm>
            <a:off x="240006" y="3534107"/>
            <a:ext cx="1811714" cy="830997"/>
          </a:xfrm>
          <a:prstGeom prst="rect">
            <a:avLst/>
          </a:prstGeom>
        </p:spPr>
        <p:txBody>
          <a:bodyPr wrap="none">
            <a:spAutoFit/>
          </a:bodyPr>
          <a:lstStyle/>
          <a:p>
            <a:r>
              <a:rPr lang="es-CO" sz="2400" dirty="0" smtClean="0">
                <a:solidFill>
                  <a:srgbClr val="0070C0"/>
                </a:solidFill>
                <a:latin typeface="Arial" charset="0"/>
                <a:cs typeface="Arial" charset="0"/>
              </a:rPr>
              <a:t>Profesiones</a:t>
            </a:r>
          </a:p>
          <a:p>
            <a:r>
              <a:rPr lang="es-CO" sz="2400" dirty="0" smtClean="0">
                <a:solidFill>
                  <a:srgbClr val="0070C0"/>
                </a:solidFill>
                <a:latin typeface="Arial" charset="0"/>
                <a:cs typeface="Arial" charset="0"/>
              </a:rPr>
              <a:t>Liberales</a:t>
            </a:r>
            <a:r>
              <a:rPr lang="es-CO" sz="2400" dirty="0" smtClean="0">
                <a:latin typeface="Arial" charset="0"/>
                <a:cs typeface="Arial" charset="0"/>
              </a:rPr>
              <a:t>: </a:t>
            </a:r>
            <a:endParaRPr lang="es-CO" sz="2400" dirty="0"/>
          </a:p>
        </p:txBody>
      </p:sp>
      <p:sp>
        <p:nvSpPr>
          <p:cNvPr id="7" name="8 CuadroTexto"/>
          <p:cNvSpPr txBox="1">
            <a:spLocks noChangeArrowheads="1"/>
          </p:cNvSpPr>
          <p:nvPr/>
        </p:nvSpPr>
        <p:spPr bwMode="auto">
          <a:xfrm>
            <a:off x="683568" y="1311151"/>
            <a:ext cx="8433445" cy="461665"/>
          </a:xfrm>
          <a:prstGeom prst="rect">
            <a:avLst/>
          </a:prstGeom>
          <a:noFill/>
          <a:ln w="9525">
            <a:noFill/>
            <a:miter lim="800000"/>
            <a:headEnd/>
            <a:tailEnd/>
          </a:ln>
        </p:spPr>
        <p:txBody>
          <a:bodyPr wrap="square">
            <a:spAutoFit/>
          </a:bodyPr>
          <a:lstStyle/>
          <a:p>
            <a:pPr algn="just">
              <a:defRPr/>
            </a:pPr>
            <a:r>
              <a:rPr lang="es-CO" sz="2400" dirty="0">
                <a:solidFill>
                  <a:schemeClr val="accent6">
                    <a:lumMod val="75000"/>
                  </a:schemeClr>
                </a:solidFill>
                <a:latin typeface="Arial" charset="0"/>
                <a:cs typeface="Arial" charset="0"/>
              </a:rPr>
              <a:t>Clasificación de las personas naturales (Decreto 3032</a:t>
            </a:r>
            <a:r>
              <a:rPr lang="es-CO" sz="2400" dirty="0" smtClean="0">
                <a:solidFill>
                  <a:schemeClr val="accent6">
                    <a:lumMod val="75000"/>
                  </a:schemeClr>
                </a:solidFill>
                <a:latin typeface="Arial" charset="0"/>
                <a:cs typeface="Arial" charset="0"/>
              </a:rPr>
              <a:t>)</a:t>
            </a:r>
            <a:endParaRPr lang="es-CO" sz="2400" dirty="0">
              <a:latin typeface="Arial" charset="0"/>
              <a:cs typeface="Arial" charset="0"/>
            </a:endParaRPr>
          </a:p>
        </p:txBody>
      </p:sp>
      <p:sp>
        <p:nvSpPr>
          <p:cNvPr id="8" name="3 Marcador de pie de página"/>
          <p:cNvSpPr>
            <a:spLocks noGrp="1"/>
          </p:cNvSpPr>
          <p:nvPr>
            <p:ph type="ftr" sz="quarter" idx="11"/>
          </p:nvPr>
        </p:nvSpPr>
        <p:spPr>
          <a:xfrm>
            <a:off x="2123728" y="6491287"/>
            <a:ext cx="5400600" cy="365125"/>
          </a:xfrm>
        </p:spPr>
        <p:txBody>
          <a:bodyPr/>
          <a:lstStyle/>
          <a:p>
            <a:r>
              <a:rPr lang="es-MX" b="1" dirty="0" smtClean="0">
                <a:solidFill>
                  <a:srgbClr val="002060"/>
                </a:solidFill>
                <a:latin typeface="Arial Rounded MT Bold" panose="020F0704030504030204" pitchFamily="34" charset="0"/>
              </a:rPr>
              <a:t>Cesar I. Hernández  - Contador Público  </a:t>
            </a:r>
            <a:r>
              <a:rPr lang="es-MX" b="1" dirty="0" err="1" smtClean="0">
                <a:solidFill>
                  <a:srgbClr val="002060"/>
                </a:solidFill>
                <a:latin typeface="Arial Rounded MT Bold" panose="020F0704030504030204" pitchFamily="34" charset="0"/>
              </a:rPr>
              <a:t>Tributarista</a:t>
            </a:r>
            <a:endParaRPr lang="es-MX" b="1"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47251812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TotalTime>
  <Words>7758</Words>
  <Application>Microsoft Office PowerPoint</Application>
  <PresentationFormat>Presentación en pantalla (4:3)</PresentationFormat>
  <Paragraphs>2196</Paragraphs>
  <Slides>75</Slides>
  <Notes>0</Notes>
  <HiddenSlides>0</HiddenSlides>
  <MMClips>0</MMClips>
  <ScaleCrop>false</ScaleCrop>
  <HeadingPairs>
    <vt:vector size="4" baseType="variant">
      <vt:variant>
        <vt:lpstr>Tema</vt:lpstr>
      </vt:variant>
      <vt:variant>
        <vt:i4>1</vt:i4>
      </vt:variant>
      <vt:variant>
        <vt:lpstr>Títulos de diapositiva</vt:lpstr>
      </vt:variant>
      <vt:variant>
        <vt:i4>75</vt:i4>
      </vt:variant>
    </vt:vector>
  </HeadingPairs>
  <TitlesOfParts>
    <vt:vector size="7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 SOBRE LA RENTA PARA LA EQUIDAD “CREE”</dc:title>
  <dc:creator>Toshiba-User</dc:creator>
  <cp:lastModifiedBy>Guillermo Arturo Segura Vargas</cp:lastModifiedBy>
  <cp:revision>119</cp:revision>
  <dcterms:created xsi:type="dcterms:W3CDTF">2014-02-21T21:21:54Z</dcterms:created>
  <dcterms:modified xsi:type="dcterms:W3CDTF">2014-05-13T01:09:20Z</dcterms:modified>
</cp:coreProperties>
</file>