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1" r:id="rId6"/>
    <p:sldId id="282" r:id="rId7"/>
    <p:sldId id="283" r:id="rId8"/>
    <p:sldId id="284" r:id="rId9"/>
    <p:sldId id="285" r:id="rId10"/>
    <p:sldId id="286" r:id="rId11"/>
    <p:sldId id="279"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onardo Camacho Serrano" initials="LCS"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59" autoAdjust="0"/>
    <p:restoredTop sz="95915"/>
  </p:normalViewPr>
  <p:slideViewPr>
    <p:cSldViewPr snapToGrid="0">
      <p:cViewPr varScale="1">
        <p:scale>
          <a:sx n="108" d="100"/>
          <a:sy n="108" d="100"/>
        </p:scale>
        <p:origin x="402" y="102"/>
      </p:cViewPr>
      <p:guideLst/>
    </p:cSldViewPr>
  </p:slideViewPr>
  <p:outlineViewPr>
    <p:cViewPr>
      <p:scale>
        <a:sx n="33" d="100"/>
        <a:sy n="33" d="100"/>
      </p:scale>
      <p:origin x="0" y="-11544"/>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3794236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252075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3339224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24222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2682460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177595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8" name="Marcador de pie de página 7"/>
          <p:cNvSpPr>
            <a:spLocks noGrp="1"/>
          </p:cNvSpPr>
          <p:nvPr>
            <p:ph type="ftr" sz="quarter" idx="11"/>
          </p:nvPr>
        </p:nvSpPr>
        <p:spPr/>
        <p:txBody>
          <a:bodyPr/>
          <a:lstStyle/>
          <a:p>
            <a:endParaRPr lang="es-CO" dirty="0"/>
          </a:p>
        </p:txBody>
      </p:sp>
      <p:sp>
        <p:nvSpPr>
          <p:cNvPr id="9" name="Marcador de número de diapositiva 8"/>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360124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4" name="Marcador de pie de página 3"/>
          <p:cNvSpPr>
            <a:spLocks noGrp="1"/>
          </p:cNvSpPr>
          <p:nvPr>
            <p:ph type="ftr" sz="quarter" idx="11"/>
          </p:nvPr>
        </p:nvSpPr>
        <p:spPr/>
        <p:txBody>
          <a:bodyPr/>
          <a:lstStyle/>
          <a:p>
            <a:endParaRPr lang="es-CO" dirty="0"/>
          </a:p>
        </p:txBody>
      </p:sp>
      <p:sp>
        <p:nvSpPr>
          <p:cNvPr id="5" name="Marcador de número de diapositiva 4"/>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1894105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3" name="Marcador de pie de página 2"/>
          <p:cNvSpPr>
            <a:spLocks noGrp="1"/>
          </p:cNvSpPr>
          <p:nvPr>
            <p:ph type="ftr" sz="quarter" idx="11"/>
          </p:nvPr>
        </p:nvSpPr>
        <p:spPr/>
        <p:txBody>
          <a:bodyPr/>
          <a:lstStyle/>
          <a:p>
            <a:endParaRPr lang="es-CO" dirty="0"/>
          </a:p>
        </p:txBody>
      </p:sp>
      <p:sp>
        <p:nvSpPr>
          <p:cNvPr id="4" name="Marcador de número de diapositiva 3"/>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264574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4183578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9B56F34-1AF4-4363-B3E5-6DA0E94DBBC3}" type="datetimeFigureOut">
              <a:rPr lang="es-CO" smtClean="0"/>
              <a:t>04/04/2022</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D0971907-BC5D-4545-A713-7A53F9FBCAEC}" type="slidenum">
              <a:rPr lang="es-CO" smtClean="0"/>
              <a:t>‹Nº›</a:t>
            </a:fld>
            <a:endParaRPr lang="es-CO" dirty="0"/>
          </a:p>
        </p:txBody>
      </p:sp>
    </p:spTree>
    <p:extLst>
      <p:ext uri="{BB962C8B-B14F-4D97-AF65-F5344CB8AC3E}">
        <p14:creationId xmlns:p14="http://schemas.microsoft.com/office/powerpoint/2010/main" val="1891322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B56F34-1AF4-4363-B3E5-6DA0E94DBBC3}" type="datetimeFigureOut">
              <a:rPr lang="es-CO" smtClean="0"/>
              <a:t>04/04/2022</a:t>
            </a:fld>
            <a:endParaRPr lang="es-CO"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71907-BC5D-4545-A713-7A53F9FBCAEC}" type="slidenum">
              <a:rPr lang="es-CO" smtClean="0"/>
              <a:t>‹Nº›</a:t>
            </a:fld>
            <a:endParaRPr lang="es-CO" dirty="0"/>
          </a:p>
        </p:txBody>
      </p:sp>
    </p:spTree>
    <p:extLst>
      <p:ext uri="{BB962C8B-B14F-4D97-AF65-F5344CB8AC3E}">
        <p14:creationId xmlns:p14="http://schemas.microsoft.com/office/powerpoint/2010/main" val="925434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abamobile.com/web/beneficios-del-iot-para-empresas/" TargetMode="External"/><Relationship Id="rId7" Type="http://schemas.openxmlformats.org/officeDocument/2006/relationships/hyperlink" Target="https://www.youtube.com/watch?v=Z2DK6QJX1rs" TargetMode="External"/><Relationship Id="rId2" Type="http://schemas.openxmlformats.org/officeDocument/2006/relationships/hyperlink" Target="https://www.iberdrola.com/innovacion/cuarta-revolucion-industrial" TargetMode="External"/><Relationship Id="rId1" Type="http://schemas.openxmlformats.org/officeDocument/2006/relationships/slideLayout" Target="../slideLayouts/slideLayout1.xml"/><Relationship Id="rId6" Type="http://schemas.openxmlformats.org/officeDocument/2006/relationships/hyperlink" Target="https://www.youtube.com/watch?v=TxZPEBGvP0w&amp;ab_channel=ElEspectador" TargetMode="External"/><Relationship Id="rId5" Type="http://schemas.openxmlformats.org/officeDocument/2006/relationships/hyperlink" Target="https://www.youtube.com/watch?v=fWrY571yHYI&amp;ab_channel=DWEspa%C3%B1ol" TargetMode="External"/><Relationship Id="rId4" Type="http://schemas.openxmlformats.org/officeDocument/2006/relationships/hyperlink" Target="https://psicologiaymente.com/psicologia/ventajas-desventajas-de-internet"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Z2DK6QJX1rs&amp;ab_channel=UniversidaddeDeusto/DeustukoUnibertsitatea"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TxZPEBGvP0w&amp;ab_channel=ElEspectado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Z2DK6QJX1r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a:bodyPr>
          <a:lstStyle/>
          <a:p>
            <a:r>
              <a:rPr lang="es-CO" sz="4000" b="1" dirty="0" smtClean="0"/>
              <a:t>INTERNET DE LAS COSAS </a:t>
            </a:r>
            <a:r>
              <a:rPr lang="es-CO" sz="4000" b="1" i="1" dirty="0" err="1" smtClean="0"/>
              <a:t>IoT</a:t>
            </a:r>
            <a:r>
              <a:rPr lang="es-CO" sz="4000" b="1" dirty="0" smtClean="0"/>
              <a:t> </a:t>
            </a:r>
            <a:br>
              <a:rPr lang="es-CO" sz="4000" b="1" dirty="0" smtClean="0"/>
            </a:br>
            <a:r>
              <a:rPr lang="es-CO" sz="4000" b="1" dirty="0" smtClean="0"/>
              <a:t>EN EL MUNDO EMPRESARIAL</a:t>
            </a:r>
            <a:r>
              <a:rPr lang="es-CO" sz="4000" b="1" dirty="0"/>
              <a:t/>
            </a:r>
            <a:br>
              <a:rPr lang="es-CO" sz="4000" b="1" dirty="0"/>
            </a:br>
            <a:endParaRPr lang="es-CO" sz="4000" dirty="0"/>
          </a:p>
        </p:txBody>
      </p:sp>
      <p:sp>
        <p:nvSpPr>
          <p:cNvPr id="3" name="Subtítulo 2"/>
          <p:cNvSpPr>
            <a:spLocks noGrp="1"/>
          </p:cNvSpPr>
          <p:nvPr>
            <p:ph type="subTitle" idx="1"/>
          </p:nvPr>
        </p:nvSpPr>
        <p:spPr>
          <a:xfrm>
            <a:off x="7057748" y="6021325"/>
            <a:ext cx="5001087" cy="419424"/>
          </a:xfrm>
        </p:spPr>
        <p:txBody>
          <a:bodyPr>
            <a:normAutofit fontScale="85000" lnSpcReduction="20000"/>
          </a:bodyPr>
          <a:lstStyle/>
          <a:p>
            <a:r>
              <a:rPr lang="es-CO" sz="3200" b="1" dirty="0" smtClean="0"/>
              <a:t>P</a:t>
            </a:r>
            <a:r>
              <a:rPr lang="es-CO" b="1" dirty="0" smtClean="0"/>
              <a:t>rofesora: Carolina Romero Arboleda</a:t>
            </a:r>
            <a:endParaRPr lang="es-CO"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9986" y="3861665"/>
            <a:ext cx="3142565" cy="1381726"/>
          </a:xfrm>
          <a:prstGeom prst="rect">
            <a:avLst/>
          </a:prstGeom>
        </p:spPr>
      </p:pic>
    </p:spTree>
    <p:extLst>
      <p:ext uri="{BB962C8B-B14F-4D97-AF65-F5344CB8AC3E}">
        <p14:creationId xmlns:p14="http://schemas.microsoft.com/office/powerpoint/2010/main" val="14423062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50006" y="618186"/>
            <a:ext cx="10689464" cy="773578"/>
          </a:xfrm>
        </p:spPr>
        <p:txBody>
          <a:bodyPr>
            <a:noAutofit/>
          </a:bodyPr>
          <a:lstStyle/>
          <a:p>
            <a:r>
              <a:rPr lang="es-CO" sz="4000" b="1" dirty="0" smtClean="0"/>
              <a:t>REFERENCIAS</a:t>
            </a:r>
            <a:endParaRPr lang="es-CO" sz="4000" dirty="0"/>
          </a:p>
        </p:txBody>
      </p:sp>
      <p:sp>
        <p:nvSpPr>
          <p:cNvPr id="3" name="Subtítulo 2"/>
          <p:cNvSpPr>
            <a:spLocks noGrp="1"/>
          </p:cNvSpPr>
          <p:nvPr>
            <p:ph type="subTitle" idx="1"/>
          </p:nvPr>
        </p:nvSpPr>
        <p:spPr>
          <a:xfrm>
            <a:off x="850006" y="1146220"/>
            <a:ext cx="10689464" cy="5059272"/>
          </a:xfrm>
        </p:spPr>
        <p:txBody>
          <a:bodyPr>
            <a:normAutofit/>
          </a:bodyPr>
          <a:lstStyle/>
          <a:p>
            <a:endParaRPr lang="es-CO" b="1" dirty="0" smtClean="0"/>
          </a:p>
          <a:p>
            <a:pPr algn="just"/>
            <a:r>
              <a:rPr lang="es-CO" dirty="0">
                <a:hlinkClick r:id="rId2"/>
              </a:rPr>
              <a:t>https://</a:t>
            </a:r>
            <a:r>
              <a:rPr lang="es-CO" dirty="0" smtClean="0">
                <a:hlinkClick r:id="rId2"/>
              </a:rPr>
              <a:t>www.iberdrola.com/innovacion/cuarta-revolucion-industrial</a:t>
            </a:r>
            <a:endParaRPr lang="es-CO" dirty="0" smtClean="0"/>
          </a:p>
          <a:p>
            <a:pPr algn="just"/>
            <a:r>
              <a:rPr lang="es-CO" dirty="0">
                <a:hlinkClick r:id="rId3"/>
              </a:rPr>
              <a:t>https://abamobile.com/web/beneficios-del-iot-para-empresas</a:t>
            </a:r>
            <a:r>
              <a:rPr lang="es-CO" dirty="0" smtClean="0">
                <a:hlinkClick r:id="rId3"/>
              </a:rPr>
              <a:t>/</a:t>
            </a:r>
            <a:endParaRPr lang="es-CO" dirty="0" smtClean="0"/>
          </a:p>
          <a:p>
            <a:pPr algn="just"/>
            <a:r>
              <a:rPr lang="es-CO" dirty="0">
                <a:hlinkClick r:id="rId4"/>
              </a:rPr>
              <a:t>https://</a:t>
            </a:r>
            <a:r>
              <a:rPr lang="es-CO" dirty="0" smtClean="0">
                <a:hlinkClick r:id="rId4"/>
              </a:rPr>
              <a:t>psicologiaymente.com/psicologia/ventajas-desventajas-de-internet</a:t>
            </a:r>
            <a:endParaRPr lang="es-CO" dirty="0" smtClean="0"/>
          </a:p>
          <a:p>
            <a:pPr algn="just"/>
            <a:r>
              <a:rPr lang="es-CO" dirty="0" smtClean="0">
                <a:hlinkClick r:id="rId5"/>
              </a:rPr>
              <a:t>https</a:t>
            </a:r>
            <a:r>
              <a:rPr lang="es-CO" dirty="0">
                <a:hlinkClick r:id="rId5"/>
              </a:rPr>
              <a:t>://</a:t>
            </a:r>
            <a:r>
              <a:rPr lang="es-CO" dirty="0" smtClean="0">
                <a:hlinkClick r:id="rId5"/>
              </a:rPr>
              <a:t>www.youtube.com/watch?v=fWrY571yHYI&amp;ab_channel=DWEspa%C3%B1ol</a:t>
            </a:r>
            <a:endParaRPr lang="es-CO" dirty="0" smtClean="0"/>
          </a:p>
          <a:p>
            <a:pPr algn="just"/>
            <a:r>
              <a:rPr lang="es-CO" dirty="0">
                <a:hlinkClick r:id="rId6"/>
              </a:rPr>
              <a:t>https://</a:t>
            </a:r>
            <a:r>
              <a:rPr lang="es-CO" dirty="0" smtClean="0">
                <a:hlinkClick r:id="rId6"/>
              </a:rPr>
              <a:t>www.youtube.com/watch?v=TxZPEBGvP0w&amp;ab_channel=ElEspectador</a:t>
            </a:r>
            <a:endParaRPr lang="es-CO" dirty="0" smtClean="0"/>
          </a:p>
          <a:p>
            <a:pPr algn="just"/>
            <a:r>
              <a:rPr lang="es-CO" dirty="0">
                <a:hlinkClick r:id="rId7"/>
              </a:rPr>
              <a:t>https://</a:t>
            </a:r>
            <a:r>
              <a:rPr lang="es-CO" dirty="0" smtClean="0">
                <a:hlinkClick r:id="rId7"/>
              </a:rPr>
              <a:t>www.youtube.com/watch?v=Z2DK6QJX1rs</a:t>
            </a:r>
            <a:endParaRPr lang="es-CO" dirty="0" smtClean="0"/>
          </a:p>
          <a:p>
            <a:pPr algn="just"/>
            <a:endParaRPr lang="es-CO" dirty="0" smtClean="0"/>
          </a:p>
          <a:p>
            <a:pPr algn="just"/>
            <a:endParaRPr lang="es-CO" dirty="0"/>
          </a:p>
          <a:p>
            <a:pPr algn="just"/>
            <a:r>
              <a:rPr lang="es-CO" dirty="0" smtClean="0"/>
              <a:t> </a:t>
            </a:r>
            <a:endParaRPr lang="es-CO" b="1" dirty="0"/>
          </a:p>
        </p:txBody>
      </p:sp>
      <p:pic>
        <p:nvPicPr>
          <p:cNvPr id="5" name="Imagen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2903630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
        <p:nvSpPr>
          <p:cNvPr id="6" name="Título 1"/>
          <p:cNvSpPr>
            <a:spLocks noGrp="1"/>
          </p:cNvSpPr>
          <p:nvPr>
            <p:ph type="ctrTitle"/>
          </p:nvPr>
        </p:nvSpPr>
        <p:spPr>
          <a:xfrm>
            <a:off x="850007" y="2664419"/>
            <a:ext cx="9985420" cy="848105"/>
          </a:xfrm>
        </p:spPr>
        <p:txBody>
          <a:bodyPr>
            <a:noAutofit/>
          </a:bodyPr>
          <a:lstStyle/>
          <a:p>
            <a:r>
              <a:rPr lang="es-CO" sz="7200" b="1" dirty="0" smtClean="0"/>
              <a:t>¡GRACIAS!</a:t>
            </a:r>
            <a:endParaRPr lang="es-CO" sz="7200" b="1" dirty="0"/>
          </a:p>
        </p:txBody>
      </p:sp>
      <p:sp>
        <p:nvSpPr>
          <p:cNvPr id="2" name="Rectangle 3"/>
          <p:cNvSpPr>
            <a:spLocks noChangeArrowheads="1"/>
          </p:cNvSpPr>
          <p:nvPr/>
        </p:nvSpPr>
        <p:spPr bwMode="auto">
          <a:xfrm>
            <a:off x="0" y="-550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dirty="0"/>
          </a:p>
        </p:txBody>
      </p:sp>
      <p:sp>
        <p:nvSpPr>
          <p:cNvPr id="3" name="Rectangle 4"/>
          <p:cNvSpPr>
            <a:spLocks noChangeArrowheads="1"/>
          </p:cNvSpPr>
          <p:nvPr/>
        </p:nvSpPr>
        <p:spPr bwMode="auto">
          <a:xfrm>
            <a:off x="1675408" y="2590800"/>
            <a:ext cx="879061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CO" dirty="0"/>
          </a:p>
        </p:txBody>
      </p:sp>
      <p:sp>
        <p:nvSpPr>
          <p:cNvPr id="7" name="Rectangle 7"/>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s-ES" sz="1800" b="0" i="0" u="none" strike="noStrike" cap="none" normalizeH="0" baseline="0" dirty="0" smtClean="0">
              <a:ln>
                <a:noFill/>
              </a:ln>
              <a:solidFill>
                <a:schemeClr val="tx1"/>
              </a:solidFill>
              <a:effectLst/>
              <a:latin typeface="Arial" panose="020B0604020202020204" pitchFamily="34" charset="0"/>
            </a:endParaRPr>
          </a:p>
        </p:txBody>
      </p:sp>
      <p:sp>
        <p:nvSpPr>
          <p:cNvPr id="8" name="Rectangle 8"/>
          <p:cNvSpPr>
            <a:spLocks noChangeArrowheads="1"/>
          </p:cNvSpPr>
          <p:nvPr/>
        </p:nvSpPr>
        <p:spPr bwMode="auto">
          <a:xfrm>
            <a:off x="0" y="25336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1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kumimoji="0" lang="es-E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53247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848105"/>
          </a:xfrm>
        </p:spPr>
        <p:txBody>
          <a:bodyPr>
            <a:normAutofit/>
          </a:bodyPr>
          <a:lstStyle/>
          <a:p>
            <a:r>
              <a:rPr lang="es-CO" sz="4000" b="1" dirty="0" smtClean="0"/>
              <a:t>AGENDA</a:t>
            </a:r>
            <a:endParaRPr lang="es-CO" sz="4000" dirty="0"/>
          </a:p>
        </p:txBody>
      </p:sp>
      <p:sp>
        <p:nvSpPr>
          <p:cNvPr id="3" name="Subtítulo 2"/>
          <p:cNvSpPr>
            <a:spLocks noGrp="1"/>
          </p:cNvSpPr>
          <p:nvPr>
            <p:ph type="subTitle" idx="1"/>
          </p:nvPr>
        </p:nvSpPr>
        <p:spPr>
          <a:xfrm>
            <a:off x="1524000" y="2073499"/>
            <a:ext cx="9144000" cy="3184301"/>
          </a:xfrm>
        </p:spPr>
        <p:txBody>
          <a:bodyPr>
            <a:normAutofit/>
          </a:bodyPr>
          <a:lstStyle/>
          <a:p>
            <a:endParaRPr lang="es-CO" b="1" dirty="0" smtClean="0"/>
          </a:p>
          <a:p>
            <a:pPr marL="457200" indent="-457200" algn="l">
              <a:buFont typeface="+mj-lt"/>
              <a:buAutoNum type="arabicPeriod"/>
            </a:pPr>
            <a:r>
              <a:rPr lang="es-CO" dirty="0" smtClean="0"/>
              <a:t>Introducción</a:t>
            </a:r>
            <a:r>
              <a:rPr lang="es-CO" b="1" dirty="0" smtClean="0"/>
              <a:t> </a:t>
            </a:r>
            <a:endParaRPr lang="es-CO" dirty="0" smtClean="0"/>
          </a:p>
          <a:p>
            <a:pPr marL="457200" indent="-457200" algn="l">
              <a:buFont typeface="+mj-lt"/>
              <a:buAutoNum type="arabicPeriod"/>
            </a:pPr>
            <a:r>
              <a:rPr lang="es-CO" dirty="0" smtClean="0"/>
              <a:t>Transformación digital: Ventajas del </a:t>
            </a:r>
            <a:r>
              <a:rPr lang="es-CO" i="1" dirty="0" err="1" smtClean="0"/>
              <a:t>IoT</a:t>
            </a:r>
            <a:r>
              <a:rPr lang="es-CO" dirty="0" smtClean="0"/>
              <a:t> para el mundo empresarial</a:t>
            </a:r>
            <a:endParaRPr lang="es-CO" dirty="0" smtClean="0"/>
          </a:p>
          <a:p>
            <a:pPr marL="457200" indent="-457200" algn="l">
              <a:buFont typeface="+mj-lt"/>
              <a:buAutoNum type="arabicPeriod"/>
            </a:pPr>
            <a:r>
              <a:rPr lang="es-CO" dirty="0" smtClean="0"/>
              <a:t>¿Qué significa </a:t>
            </a:r>
            <a:r>
              <a:rPr lang="es-CO" i="1" dirty="0" smtClean="0"/>
              <a:t>Internet of </a:t>
            </a:r>
            <a:r>
              <a:rPr lang="es-CO" i="1" dirty="0" err="1" smtClean="0"/>
              <a:t>Things</a:t>
            </a:r>
            <a:r>
              <a:rPr lang="es-CO" dirty="0" smtClean="0"/>
              <a:t>?</a:t>
            </a:r>
          </a:p>
          <a:p>
            <a:pPr marL="457200" indent="-457200" algn="l">
              <a:buFont typeface="+mj-lt"/>
              <a:buAutoNum type="arabicPeriod"/>
            </a:pPr>
            <a:r>
              <a:rPr lang="es-CO" dirty="0" smtClean="0"/>
              <a:t>¿Cuál es la aplicación de </a:t>
            </a:r>
            <a:r>
              <a:rPr lang="es-CO" i="1" dirty="0" err="1" smtClean="0"/>
              <a:t>IoT</a:t>
            </a:r>
            <a:r>
              <a:rPr lang="es-CO" dirty="0" smtClean="0"/>
              <a:t> </a:t>
            </a:r>
            <a:r>
              <a:rPr lang="es-CO" dirty="0"/>
              <a:t>en el sector empresarial?</a:t>
            </a:r>
          </a:p>
          <a:p>
            <a:pPr marL="457200" indent="-457200" algn="l">
              <a:buFont typeface="+mj-lt"/>
              <a:buAutoNum type="arabicPeriod"/>
            </a:pPr>
            <a:r>
              <a:rPr lang="es-CO" dirty="0" smtClean="0"/>
              <a:t>¿Qué ventajas ofrece el </a:t>
            </a:r>
            <a:r>
              <a:rPr lang="es-CO" i="1" dirty="0" err="1" smtClean="0"/>
              <a:t>IoT</a:t>
            </a:r>
            <a:r>
              <a:rPr lang="es-CO" dirty="0" smtClean="0"/>
              <a:t> en el sector empresarial?</a:t>
            </a:r>
          </a:p>
          <a:p>
            <a:pPr marL="457200" indent="-457200" algn="l">
              <a:buFont typeface="+mj-lt"/>
              <a:buAutoNum type="arabicPeriod"/>
            </a:pPr>
            <a:r>
              <a:rPr lang="es-CO" dirty="0" smtClean="0"/>
              <a:t>Referencias</a:t>
            </a:r>
            <a:endParaRPr lang="es-CO"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270088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95088"/>
            <a:ext cx="9144000" cy="848105"/>
          </a:xfrm>
        </p:spPr>
        <p:txBody>
          <a:bodyPr>
            <a:normAutofit/>
          </a:bodyPr>
          <a:lstStyle/>
          <a:p>
            <a:r>
              <a:rPr lang="es-CO" sz="4400" b="1" dirty="0"/>
              <a:t>INTRODUCCIÓN</a:t>
            </a:r>
            <a:endParaRPr lang="es-CO" sz="4400" b="1" dirty="0"/>
          </a:p>
        </p:txBody>
      </p:sp>
      <p:sp>
        <p:nvSpPr>
          <p:cNvPr id="3" name="Subtítulo 2"/>
          <p:cNvSpPr>
            <a:spLocks noGrp="1"/>
          </p:cNvSpPr>
          <p:nvPr>
            <p:ph type="subTitle" idx="1"/>
          </p:nvPr>
        </p:nvSpPr>
        <p:spPr>
          <a:xfrm>
            <a:off x="850006" y="681001"/>
            <a:ext cx="10689464" cy="5101613"/>
          </a:xfrm>
        </p:spPr>
        <p:txBody>
          <a:bodyPr>
            <a:normAutofit/>
          </a:bodyPr>
          <a:lstStyle/>
          <a:p>
            <a:endParaRPr lang="es-CO" b="1" dirty="0" smtClean="0"/>
          </a:p>
          <a:p>
            <a:pPr algn="just"/>
            <a:r>
              <a:rPr lang="es-CO" dirty="0" smtClean="0"/>
              <a:t>El </a:t>
            </a:r>
            <a:r>
              <a:rPr lang="es-CO" dirty="0"/>
              <a:t>internet de las cosas es uno de los pilares fundamentales de la Revolución tecnológica 4.0 y la Transformación digital. El termino hace referencia a la interconexión entre todo tipo de dispositivos y su capacidad de comunicarse con ellos gracias a la conectividad de </a:t>
            </a:r>
            <a:r>
              <a:rPr lang="es-CO" dirty="0" smtClean="0"/>
              <a:t>Internet. </a:t>
            </a:r>
          </a:p>
          <a:p>
            <a:pPr algn="just"/>
            <a:endParaRPr lang="es-CO" dirty="0" smtClean="0"/>
          </a:p>
          <a:p>
            <a:pPr algn="just"/>
            <a:r>
              <a:rPr lang="es-CO" dirty="0" smtClean="0"/>
              <a:t>Con </a:t>
            </a:r>
            <a:r>
              <a:rPr lang="es-CO" dirty="0"/>
              <a:t>un 60% de la población mundial conectada a Internet, vivimos en la era de la interconexión, es raro ver personas que no tengan como mínimo un</a:t>
            </a:r>
            <a:r>
              <a:rPr lang="es-CO" i="1" dirty="0"/>
              <a:t> </a:t>
            </a:r>
            <a:r>
              <a:rPr lang="es-CO" i="1" dirty="0" err="1"/>
              <a:t>smartphone</a:t>
            </a:r>
            <a:r>
              <a:rPr lang="es-CO" i="1" dirty="0"/>
              <a:t> </a:t>
            </a:r>
            <a:r>
              <a:rPr lang="es-CO" dirty="0"/>
              <a:t>o Internet en su hogar. Tanto es así, que se ha creado una industria llamada «el Internet de las cosas».</a:t>
            </a:r>
          </a:p>
          <a:p>
            <a:pPr algn="just"/>
            <a:endParaRPr lang="es-CO" dirty="0"/>
          </a:p>
          <a:p>
            <a:pPr algn="just"/>
            <a:r>
              <a:rPr lang="es-CO" dirty="0">
                <a:hlinkClick r:id="rId2"/>
              </a:rPr>
              <a:t>https://www.youtube.com/watch?v=Z2DK6QJX1rs&amp;ab_channel=UniversidaddeDeusto%2FDeustukoUnibertsitatea</a:t>
            </a:r>
            <a:endParaRPr lang="es-CO" dirty="0"/>
          </a:p>
          <a:p>
            <a:pPr algn="just"/>
            <a:endParaRPr lang="es-CO" dirty="0" smtClean="0"/>
          </a:p>
          <a:p>
            <a:pPr algn="just"/>
            <a:endParaRPr lang="es-CO" b="1" i="1" dirty="0"/>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3677619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22738" y="458151"/>
            <a:ext cx="9144000" cy="848105"/>
          </a:xfrm>
        </p:spPr>
        <p:txBody>
          <a:bodyPr>
            <a:normAutofit fontScale="90000"/>
          </a:bodyPr>
          <a:lstStyle/>
          <a:p>
            <a:r>
              <a:rPr lang="es-CO" sz="4000" b="1" dirty="0" smtClean="0"/>
              <a:t>TRANSFORMACIÓN DIGITAL: </a:t>
            </a:r>
            <a:r>
              <a:rPr lang="es-CO" sz="4000" b="1" i="1" dirty="0" err="1" smtClean="0"/>
              <a:t>IoT</a:t>
            </a:r>
            <a:r>
              <a:rPr lang="es-CO" sz="4000" b="1" dirty="0" smtClean="0"/>
              <a:t> EN EL MUNDO EMPRESARIAL</a:t>
            </a:r>
            <a:endParaRPr lang="es-CO" sz="4000" dirty="0"/>
          </a:p>
        </p:txBody>
      </p:sp>
      <p:sp>
        <p:nvSpPr>
          <p:cNvPr id="3" name="Subtítulo 2"/>
          <p:cNvSpPr>
            <a:spLocks noGrp="1"/>
          </p:cNvSpPr>
          <p:nvPr>
            <p:ph type="subTitle" idx="1"/>
          </p:nvPr>
        </p:nvSpPr>
        <p:spPr>
          <a:xfrm>
            <a:off x="850006" y="1146220"/>
            <a:ext cx="10689464" cy="4926106"/>
          </a:xfrm>
        </p:spPr>
        <p:txBody>
          <a:bodyPr>
            <a:normAutofit/>
          </a:bodyPr>
          <a:lstStyle/>
          <a:p>
            <a:endParaRPr lang="es-CO" b="1" dirty="0" smtClean="0"/>
          </a:p>
          <a:p>
            <a:pPr algn="just"/>
            <a:r>
              <a:rPr lang="es-CO" dirty="0" smtClean="0"/>
              <a:t> </a:t>
            </a:r>
          </a:p>
          <a:p>
            <a:pPr algn="just"/>
            <a:r>
              <a:rPr lang="es-CO" dirty="0"/>
              <a:t>Un ejemplo de dispositivo </a:t>
            </a:r>
            <a:r>
              <a:rPr lang="es-CO" i="1" dirty="0" err="1"/>
              <a:t>IoT</a:t>
            </a:r>
            <a:r>
              <a:rPr lang="es-CO" dirty="0"/>
              <a:t> es el altavoz inteligente Amazon de Alexa, el cual se encuentra conectado a la red de redes para obtener información e interactúa con otros dispositivos para darnos la capacidad de controlarlos a través de simples comandos de voz. </a:t>
            </a:r>
            <a:endParaRPr lang="es-CO" b="1" i="1" dirty="0"/>
          </a:p>
          <a:p>
            <a:pPr algn="just"/>
            <a:endParaRPr lang="es-CO" dirty="0" smtClean="0"/>
          </a:p>
          <a:p>
            <a:pPr algn="just"/>
            <a:r>
              <a:rPr lang="es-CO" dirty="0">
                <a:hlinkClick r:id="rId2"/>
              </a:rPr>
              <a:t>https://</a:t>
            </a:r>
            <a:r>
              <a:rPr lang="es-CO" dirty="0" smtClean="0">
                <a:hlinkClick r:id="rId2"/>
              </a:rPr>
              <a:t>www.youtube.com/watch?v=TxZPEBGvP0w&amp;ab_channel=ElEspectador</a:t>
            </a:r>
            <a:endParaRPr lang="es-CO" dirty="0" smtClean="0"/>
          </a:p>
          <a:p>
            <a:pPr algn="just"/>
            <a:endParaRPr lang="es-CO" dirty="0"/>
          </a:p>
          <a:p>
            <a:pPr algn="just"/>
            <a:endParaRPr lang="es-CO" b="1" dirty="0"/>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418437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622738" y="372642"/>
            <a:ext cx="9144000" cy="848105"/>
          </a:xfrm>
        </p:spPr>
        <p:txBody>
          <a:bodyPr>
            <a:normAutofit/>
          </a:bodyPr>
          <a:lstStyle/>
          <a:p>
            <a:r>
              <a:rPr lang="es-CO" sz="4000" b="1" dirty="0" smtClean="0"/>
              <a:t>¿QUÉ SIGNIFICA </a:t>
            </a:r>
            <a:r>
              <a:rPr lang="es-CO" sz="4000" b="1" i="1" dirty="0" smtClean="0"/>
              <a:t>INTERNET OF THINGS</a:t>
            </a:r>
            <a:r>
              <a:rPr lang="es-CO" sz="4000" b="1" dirty="0" smtClean="0"/>
              <a:t>?</a:t>
            </a:r>
            <a:endParaRPr lang="es-CO" sz="4000" dirty="0"/>
          </a:p>
        </p:txBody>
      </p:sp>
      <p:sp>
        <p:nvSpPr>
          <p:cNvPr id="3" name="Subtítulo 2"/>
          <p:cNvSpPr>
            <a:spLocks noGrp="1"/>
          </p:cNvSpPr>
          <p:nvPr>
            <p:ph type="subTitle" idx="1"/>
          </p:nvPr>
        </p:nvSpPr>
        <p:spPr>
          <a:xfrm>
            <a:off x="850006" y="1146220"/>
            <a:ext cx="10689464" cy="4108360"/>
          </a:xfrm>
        </p:spPr>
        <p:txBody>
          <a:bodyPr>
            <a:normAutofit/>
          </a:bodyPr>
          <a:lstStyle/>
          <a:p>
            <a:endParaRPr lang="es-CO" b="1" dirty="0" smtClean="0"/>
          </a:p>
          <a:p>
            <a:pPr algn="just"/>
            <a:r>
              <a:rPr lang="es-CO" dirty="0" smtClean="0"/>
              <a:t>El Internet de las cosas ha sido identificado por medio de sus siglas en ingles </a:t>
            </a:r>
            <a:r>
              <a:rPr lang="es-CO" i="1" dirty="0" err="1" smtClean="0"/>
              <a:t>IoT</a:t>
            </a:r>
            <a:r>
              <a:rPr lang="es-CO" i="1" dirty="0" smtClean="0"/>
              <a:t>, </a:t>
            </a:r>
            <a:r>
              <a:rPr lang="es-CO" dirty="0" smtClean="0"/>
              <a:t>y básicamente es el intercambio de datos que se establece desde o hacia cualquier dispositivo inteligente conectado a Internet, para ser aprovechado en el estudio del comportamiento humano, sus gustos, preferencias y de esta forma lograr facilitar las actividades del día a día.</a:t>
            </a:r>
          </a:p>
          <a:p>
            <a:pPr algn="just"/>
            <a:endParaRPr lang="es-CO" dirty="0"/>
          </a:p>
          <a:p>
            <a:pPr algn="just"/>
            <a:r>
              <a:rPr lang="es-CO" dirty="0" smtClean="0"/>
              <a:t>El objetivo principal de </a:t>
            </a:r>
            <a:r>
              <a:rPr lang="es-CO" i="1" dirty="0" err="1" smtClean="0"/>
              <a:t>IoT</a:t>
            </a:r>
            <a:r>
              <a:rPr lang="es-CO" dirty="0" smtClean="0"/>
              <a:t> además de aportar soluciones en diferentes tecnologías, es capturar información para procesarla y aprovecharla en cualquier sector.</a:t>
            </a:r>
          </a:p>
          <a:p>
            <a:pPr algn="just"/>
            <a:endParaRPr lang="es-CO" dirty="0"/>
          </a:p>
          <a:p>
            <a:pPr algn="just"/>
            <a:endParaRPr lang="es-CO" dirty="0"/>
          </a:p>
          <a:p>
            <a:pPr algn="just"/>
            <a:endParaRPr lang="es-CO" b="1"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37767086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50006" y="618186"/>
            <a:ext cx="10689464" cy="773578"/>
          </a:xfrm>
        </p:spPr>
        <p:txBody>
          <a:bodyPr>
            <a:noAutofit/>
          </a:bodyPr>
          <a:lstStyle/>
          <a:p>
            <a:r>
              <a:rPr lang="es-CO" sz="4000" b="1" dirty="0" smtClean="0"/>
              <a:t>¿CUÁL ES LA APLICACIÓN DE </a:t>
            </a:r>
            <a:r>
              <a:rPr lang="es-CO" sz="4000" b="1" i="1" dirty="0" err="1" smtClean="0"/>
              <a:t>IoT</a:t>
            </a:r>
            <a:r>
              <a:rPr lang="es-CO" sz="4000" b="1" dirty="0" smtClean="0"/>
              <a:t> EN EL SECTOR EMPRESARIAL?</a:t>
            </a:r>
            <a:endParaRPr lang="es-CO" sz="4000" dirty="0"/>
          </a:p>
        </p:txBody>
      </p:sp>
      <p:sp>
        <p:nvSpPr>
          <p:cNvPr id="3" name="Subtítulo 2"/>
          <p:cNvSpPr>
            <a:spLocks noGrp="1"/>
          </p:cNvSpPr>
          <p:nvPr>
            <p:ph type="subTitle" idx="1"/>
          </p:nvPr>
        </p:nvSpPr>
        <p:spPr>
          <a:xfrm>
            <a:off x="850006" y="1146219"/>
            <a:ext cx="10689464" cy="4357935"/>
          </a:xfrm>
        </p:spPr>
        <p:txBody>
          <a:bodyPr>
            <a:normAutofit lnSpcReduction="10000"/>
          </a:bodyPr>
          <a:lstStyle/>
          <a:p>
            <a:endParaRPr lang="es-CO" b="1" dirty="0" smtClean="0"/>
          </a:p>
          <a:p>
            <a:pPr algn="just"/>
            <a:r>
              <a:rPr lang="es-CO" dirty="0" smtClean="0"/>
              <a:t>Se estima que actualmente hay más de 50.000 millones de dispositivos conectados a Internet, el doble de hace cinco años.  </a:t>
            </a:r>
          </a:p>
          <a:p>
            <a:pPr algn="just"/>
            <a:endParaRPr lang="es-CO" dirty="0" smtClean="0"/>
          </a:p>
          <a:p>
            <a:pPr algn="just"/>
            <a:r>
              <a:rPr lang="es-CO" dirty="0"/>
              <a:t>Altavoces inteligentes que nos permiten 'hablar' con nuestra casa, pulseras que miden </a:t>
            </a:r>
            <a:r>
              <a:rPr lang="es-CO" dirty="0" smtClean="0"/>
              <a:t>nuestros signos vitales </a:t>
            </a:r>
            <a:r>
              <a:rPr lang="es-CO" dirty="0"/>
              <a:t>y las calorías quemadas durante el ejercicio, </a:t>
            </a:r>
            <a:r>
              <a:rPr lang="es-CO" dirty="0" smtClean="0"/>
              <a:t>televisores conectados </a:t>
            </a:r>
            <a:r>
              <a:rPr lang="es-CO" dirty="0"/>
              <a:t>a </a:t>
            </a:r>
            <a:r>
              <a:rPr lang="es-CO" dirty="0" smtClean="0"/>
              <a:t>internet; no se trata de una tendencia, sino de toda una industria en sí misma. </a:t>
            </a:r>
          </a:p>
          <a:p>
            <a:pPr algn="just"/>
            <a:endParaRPr lang="es-CO" dirty="0" smtClean="0"/>
          </a:p>
          <a:p>
            <a:pPr algn="just"/>
            <a:r>
              <a:rPr lang="es-CO" dirty="0" smtClean="0"/>
              <a:t>Los </a:t>
            </a:r>
            <a:r>
              <a:rPr lang="es-CO" dirty="0"/>
              <a:t>dispositivos móviles y las </a:t>
            </a:r>
            <a:r>
              <a:rPr lang="es-CO" dirty="0" smtClean="0"/>
              <a:t>aplicaciones juegan </a:t>
            </a:r>
            <a:r>
              <a:rPr lang="es-CO" dirty="0"/>
              <a:t>un papel muy importante en el internet de las cosas, ya que son dispositivos que se conectan fácilmente y que cada vez usamos </a:t>
            </a:r>
            <a:r>
              <a:rPr lang="es-CO" dirty="0" smtClean="0"/>
              <a:t>más.</a:t>
            </a:r>
            <a:endParaRPr lang="es-CO" dirty="0"/>
          </a:p>
          <a:p>
            <a:pPr algn="just"/>
            <a:endParaRPr lang="es-CO" dirty="0"/>
          </a:p>
          <a:p>
            <a:pPr algn="just"/>
            <a:endParaRPr lang="es-CO" dirty="0"/>
          </a:p>
          <a:p>
            <a:pPr algn="just"/>
            <a:endParaRPr lang="es-CO" dirty="0"/>
          </a:p>
          <a:p>
            <a:pPr algn="just"/>
            <a:endParaRPr lang="es-CO" dirty="0"/>
          </a:p>
          <a:p>
            <a:pPr algn="just"/>
            <a:endParaRPr lang="es-CO" b="1"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3215846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50006" y="618186"/>
            <a:ext cx="10689464" cy="773578"/>
          </a:xfrm>
        </p:spPr>
        <p:txBody>
          <a:bodyPr>
            <a:noAutofit/>
          </a:bodyPr>
          <a:lstStyle/>
          <a:p>
            <a:r>
              <a:rPr lang="es-CO" sz="4000" b="1" dirty="0"/>
              <a:t>¿ CUÁL ES LA APLICACIÓN DE </a:t>
            </a:r>
            <a:r>
              <a:rPr lang="es-CO" sz="4000" b="1" i="1" dirty="0" err="1" smtClean="0"/>
              <a:t>IoT</a:t>
            </a:r>
            <a:r>
              <a:rPr lang="es-CO" sz="4000" b="1" dirty="0" smtClean="0"/>
              <a:t> EN EL SECTOR EMPRESARIAL?</a:t>
            </a:r>
            <a:endParaRPr lang="es-CO" sz="4000" dirty="0"/>
          </a:p>
        </p:txBody>
      </p:sp>
      <p:sp>
        <p:nvSpPr>
          <p:cNvPr id="3" name="Subtítulo 2"/>
          <p:cNvSpPr>
            <a:spLocks noGrp="1"/>
          </p:cNvSpPr>
          <p:nvPr>
            <p:ph type="subTitle" idx="1"/>
          </p:nvPr>
        </p:nvSpPr>
        <p:spPr>
          <a:xfrm>
            <a:off x="850006" y="1146220"/>
            <a:ext cx="10689464" cy="4636394"/>
          </a:xfrm>
        </p:spPr>
        <p:txBody>
          <a:bodyPr>
            <a:normAutofit fontScale="92500" lnSpcReduction="10000"/>
          </a:bodyPr>
          <a:lstStyle/>
          <a:p>
            <a:endParaRPr lang="es-CO" b="1" dirty="0" smtClean="0"/>
          </a:p>
          <a:p>
            <a:pPr algn="just"/>
            <a:r>
              <a:rPr lang="es-CO" dirty="0"/>
              <a:t>Todo ello propicia que la movilidad corporativa sea una estrategia cada vez más implantada en las empresas. Para poder tener toda la información, reportar datos o comunicarse desde cualquier </a:t>
            </a:r>
            <a:r>
              <a:rPr lang="es-CO" dirty="0" smtClean="0"/>
              <a:t>lugar.</a:t>
            </a:r>
          </a:p>
          <a:p>
            <a:pPr algn="just"/>
            <a:endParaRPr lang="es-CO" dirty="0" smtClean="0"/>
          </a:p>
          <a:p>
            <a:pPr algn="just"/>
            <a:r>
              <a:rPr lang="es-CO" dirty="0" smtClean="0"/>
              <a:t>Con </a:t>
            </a:r>
            <a:r>
              <a:rPr lang="es-CO" dirty="0"/>
              <a:t>el paso de los años, los dispositivos móviles se han ido incorporando al trabajo diario de las personas, siendo un elemento indispensable en la empresa. Los </a:t>
            </a:r>
            <a:r>
              <a:rPr lang="es-CO" i="1" dirty="0" err="1"/>
              <a:t>smartphones</a:t>
            </a:r>
            <a:r>
              <a:rPr lang="es-CO" dirty="0"/>
              <a:t> han marcado el cambio en las estrategias de movilidad corporativas</a:t>
            </a:r>
            <a:r>
              <a:rPr lang="es-CO" dirty="0" smtClean="0"/>
              <a:t>.</a:t>
            </a:r>
          </a:p>
          <a:p>
            <a:pPr algn="just"/>
            <a:endParaRPr lang="es-CO" dirty="0"/>
          </a:p>
          <a:p>
            <a:pPr algn="just"/>
            <a:r>
              <a:rPr lang="es-CO" dirty="0" smtClean="0"/>
              <a:t>El mayor impacto en el sector empresarial se está presentando en movilidad, pulseras y </a:t>
            </a:r>
            <a:r>
              <a:rPr lang="es-CO" dirty="0" err="1" smtClean="0"/>
              <a:t>s</a:t>
            </a:r>
            <a:r>
              <a:rPr lang="es-CO" i="1" dirty="0" err="1" smtClean="0"/>
              <a:t>mart</a:t>
            </a:r>
            <a:r>
              <a:rPr lang="es-CO" i="1" dirty="0" smtClean="0"/>
              <a:t> home.</a:t>
            </a:r>
            <a:r>
              <a:rPr lang="es-CO" dirty="0" smtClean="0"/>
              <a:t>  </a:t>
            </a:r>
            <a:endParaRPr lang="es-CO" dirty="0"/>
          </a:p>
          <a:p>
            <a:pPr algn="just"/>
            <a:endParaRPr lang="es-CO" dirty="0"/>
          </a:p>
          <a:p>
            <a:pPr algn="just"/>
            <a:r>
              <a:rPr lang="es-CO" dirty="0">
                <a:hlinkClick r:id="rId2"/>
              </a:rPr>
              <a:t>https://</a:t>
            </a:r>
            <a:r>
              <a:rPr lang="es-CO" dirty="0" smtClean="0">
                <a:hlinkClick r:id="rId2"/>
              </a:rPr>
              <a:t>www.youtube.com/watch?v=Z2DK6QJX1rs</a:t>
            </a:r>
            <a:endParaRPr lang="es-CO" dirty="0" smtClean="0"/>
          </a:p>
          <a:p>
            <a:pPr algn="just"/>
            <a:endParaRPr lang="es-CO" dirty="0"/>
          </a:p>
          <a:p>
            <a:pPr algn="just"/>
            <a:endParaRPr lang="es-CO" dirty="0"/>
          </a:p>
          <a:p>
            <a:pPr algn="just"/>
            <a:endParaRPr lang="es-CO" dirty="0"/>
          </a:p>
          <a:p>
            <a:pPr algn="just"/>
            <a:endParaRPr lang="es-CO" b="1" dirty="0"/>
          </a:p>
        </p:txBody>
      </p:sp>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13640553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50006" y="618186"/>
            <a:ext cx="10689464" cy="773578"/>
          </a:xfrm>
        </p:spPr>
        <p:txBody>
          <a:bodyPr>
            <a:noAutofit/>
          </a:bodyPr>
          <a:lstStyle/>
          <a:p>
            <a:r>
              <a:rPr lang="es-CO" sz="4000" b="1" dirty="0"/>
              <a:t>¿ </a:t>
            </a:r>
            <a:r>
              <a:rPr lang="es-CO" sz="4000" b="1" dirty="0" smtClean="0"/>
              <a:t>QUÉ VENTAJAS OFRECE </a:t>
            </a:r>
            <a:r>
              <a:rPr lang="es-CO" sz="4000" b="1" i="1" dirty="0" err="1" smtClean="0"/>
              <a:t>IoT</a:t>
            </a:r>
            <a:r>
              <a:rPr lang="es-CO" sz="4000" b="1" dirty="0" smtClean="0"/>
              <a:t> EN EL SECTOR EMPRESARIAL?</a:t>
            </a:r>
            <a:endParaRPr lang="es-CO" sz="4000" dirty="0"/>
          </a:p>
        </p:txBody>
      </p:sp>
      <p:sp>
        <p:nvSpPr>
          <p:cNvPr id="3" name="Subtítulo 2"/>
          <p:cNvSpPr>
            <a:spLocks noGrp="1"/>
          </p:cNvSpPr>
          <p:nvPr>
            <p:ph type="subTitle" idx="1"/>
          </p:nvPr>
        </p:nvSpPr>
        <p:spPr>
          <a:xfrm>
            <a:off x="850006" y="1146220"/>
            <a:ext cx="10689464" cy="4108360"/>
          </a:xfrm>
        </p:spPr>
        <p:txBody>
          <a:bodyPr>
            <a:normAutofit/>
          </a:bodyPr>
          <a:lstStyle/>
          <a:p>
            <a:endParaRPr lang="es-CO" b="1" dirty="0" smtClean="0"/>
          </a:p>
          <a:p>
            <a:pPr algn="just"/>
            <a:r>
              <a:rPr lang="es-CO" b="1" dirty="0" smtClean="0"/>
              <a:t>Reducción de costos: </a:t>
            </a:r>
            <a:r>
              <a:rPr lang="es-CO" dirty="0" smtClean="0"/>
              <a:t>En </a:t>
            </a:r>
            <a:r>
              <a:rPr lang="es-CO" dirty="0"/>
              <a:t>primer lugar, el </a:t>
            </a:r>
            <a:r>
              <a:rPr lang="es-CO" i="1" dirty="0" err="1"/>
              <a:t>IoT</a:t>
            </a:r>
            <a:r>
              <a:rPr lang="es-CO" dirty="0"/>
              <a:t> permite automatizar procesos del negocio</a:t>
            </a:r>
            <a:r>
              <a:rPr lang="es-CO" b="1" dirty="0"/>
              <a:t>, </a:t>
            </a:r>
            <a:r>
              <a:rPr lang="es-CO" dirty="0"/>
              <a:t>identificando gastos incensarios o que pueden ser minimizados. Así, </a:t>
            </a:r>
            <a:r>
              <a:rPr lang="es-CO" dirty="0" smtClean="0"/>
              <a:t>se adoptan </a:t>
            </a:r>
            <a:r>
              <a:rPr lang="es-CO" dirty="0"/>
              <a:t>nuevas medidas que contribuyan de forma positiva al rendimiento de la empresa.</a:t>
            </a:r>
            <a:endParaRPr lang="es-CO" dirty="0" smtClean="0"/>
          </a:p>
          <a:p>
            <a:pPr algn="just"/>
            <a:endParaRPr lang="es-CO" dirty="0"/>
          </a:p>
          <a:p>
            <a:pPr algn="just"/>
            <a:r>
              <a:rPr lang="es-CO" b="1" dirty="0" smtClean="0"/>
              <a:t>Fomenta la productividad: </a:t>
            </a:r>
            <a:r>
              <a:rPr lang="es-CO" dirty="0"/>
              <a:t>A través de la automatización se consigue optimizar las etapas de producción del negocio, consiguiendo un ahorro en el tiempo de ejecución de las tareas y, en consecuencia, fomentando la productividad de la empresa. Además, se conseguirán eliminar o minimizar las acciones repetitivas y monótonas.</a:t>
            </a:r>
            <a:endParaRPr lang="es-CO" b="1" dirty="0"/>
          </a:p>
          <a:p>
            <a:pPr algn="just"/>
            <a:endParaRPr lang="es-CO" dirty="0"/>
          </a:p>
          <a:p>
            <a:pPr algn="just"/>
            <a:endParaRPr lang="es-CO" dirty="0"/>
          </a:p>
          <a:p>
            <a:pPr algn="just"/>
            <a:endParaRPr lang="es-CO" dirty="0"/>
          </a:p>
          <a:p>
            <a:pPr algn="just"/>
            <a:endParaRPr lang="es-CO" b="1"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23439065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50006" y="618186"/>
            <a:ext cx="10689464" cy="773578"/>
          </a:xfrm>
        </p:spPr>
        <p:txBody>
          <a:bodyPr>
            <a:noAutofit/>
          </a:bodyPr>
          <a:lstStyle/>
          <a:p>
            <a:r>
              <a:rPr lang="es-CO" sz="4000" b="1" dirty="0"/>
              <a:t>¿ </a:t>
            </a:r>
            <a:r>
              <a:rPr lang="es-CO" sz="4000" b="1" dirty="0" smtClean="0"/>
              <a:t>QUÉ VENTAJAS OFRECE </a:t>
            </a:r>
            <a:r>
              <a:rPr lang="es-CO" sz="4000" b="1" i="1" dirty="0" err="1" smtClean="0"/>
              <a:t>IoT</a:t>
            </a:r>
            <a:r>
              <a:rPr lang="es-CO" sz="4000" b="1" dirty="0" smtClean="0"/>
              <a:t> EN EL SECTOR EMPRESARIAL?</a:t>
            </a:r>
            <a:endParaRPr lang="es-CO" sz="4000" dirty="0"/>
          </a:p>
        </p:txBody>
      </p:sp>
      <p:sp>
        <p:nvSpPr>
          <p:cNvPr id="3" name="Subtítulo 2"/>
          <p:cNvSpPr>
            <a:spLocks noGrp="1"/>
          </p:cNvSpPr>
          <p:nvPr>
            <p:ph type="subTitle" idx="1"/>
          </p:nvPr>
        </p:nvSpPr>
        <p:spPr>
          <a:xfrm>
            <a:off x="850006" y="1146220"/>
            <a:ext cx="10689464" cy="5059272"/>
          </a:xfrm>
        </p:spPr>
        <p:txBody>
          <a:bodyPr>
            <a:normAutofit fontScale="85000" lnSpcReduction="20000"/>
          </a:bodyPr>
          <a:lstStyle/>
          <a:p>
            <a:endParaRPr lang="es-CO" b="1" dirty="0" smtClean="0"/>
          </a:p>
          <a:p>
            <a:pPr algn="just"/>
            <a:r>
              <a:rPr lang="es-CO" sz="2800" b="1" dirty="0" smtClean="0"/>
              <a:t>Mejora la toma de decisiones: </a:t>
            </a:r>
            <a:r>
              <a:rPr lang="es-CO" sz="2800" dirty="0"/>
              <a:t>El Internet de las cosas (</a:t>
            </a:r>
            <a:r>
              <a:rPr lang="es-CO" sz="2800" i="1" dirty="0" err="1"/>
              <a:t>IoT</a:t>
            </a:r>
            <a:r>
              <a:rPr lang="es-CO" sz="2800" dirty="0"/>
              <a:t>) ofrece a los directivos un enorme volumen de datos sobre el negocio, permitiendo tomar decisiones más acertadas y con mejores resultados</a:t>
            </a:r>
            <a:r>
              <a:rPr lang="es-CO" sz="2800" dirty="0" smtClean="0"/>
              <a:t>.</a:t>
            </a:r>
          </a:p>
          <a:p>
            <a:pPr algn="just"/>
            <a:endParaRPr lang="es-CO" sz="2800" dirty="0"/>
          </a:p>
          <a:p>
            <a:pPr algn="just"/>
            <a:r>
              <a:rPr lang="es-CO" sz="2800" b="1" dirty="0" smtClean="0"/>
              <a:t>Mejora el servicio al cliente: </a:t>
            </a:r>
            <a:r>
              <a:rPr lang="es-CO" sz="2800" dirty="0"/>
              <a:t>Disponer de una gran información sobre </a:t>
            </a:r>
            <a:r>
              <a:rPr lang="es-CO" sz="2800" dirty="0" smtClean="0"/>
              <a:t>el público objetivo</a:t>
            </a:r>
            <a:r>
              <a:rPr lang="es-CO" sz="2800" dirty="0"/>
              <a:t> </a:t>
            </a:r>
            <a:r>
              <a:rPr lang="es-CO" sz="2800" dirty="0" smtClean="0"/>
              <a:t>permite </a:t>
            </a:r>
            <a:r>
              <a:rPr lang="es-CO" sz="2800" dirty="0"/>
              <a:t>identificar de forma mucho más precisa y personalizada sus intereses, </a:t>
            </a:r>
            <a:r>
              <a:rPr lang="es-CO" sz="2800" dirty="0" smtClean="0"/>
              <a:t>necesidades</a:t>
            </a:r>
            <a:r>
              <a:rPr lang="es-CO" sz="2800" dirty="0"/>
              <a:t>, </a:t>
            </a:r>
            <a:r>
              <a:rPr lang="es-CO" sz="2800" dirty="0" smtClean="0"/>
              <a:t>gustos</a:t>
            </a:r>
            <a:r>
              <a:rPr lang="es-CO" sz="2800" dirty="0"/>
              <a:t>, </a:t>
            </a:r>
            <a:r>
              <a:rPr lang="es-CO" sz="2800" dirty="0" smtClean="0"/>
              <a:t>comportamiento </a:t>
            </a:r>
            <a:r>
              <a:rPr lang="es-CO" sz="2800" dirty="0"/>
              <a:t>y, en definitiva, conocer cómo adaptar </a:t>
            </a:r>
            <a:r>
              <a:rPr lang="es-CO" sz="2800" dirty="0" smtClean="0"/>
              <a:t>los </a:t>
            </a:r>
            <a:r>
              <a:rPr lang="es-CO" sz="2800" dirty="0"/>
              <a:t>productos y servicios a sus requerimientos.</a:t>
            </a:r>
            <a:endParaRPr lang="es-CO" sz="2800" dirty="0"/>
          </a:p>
          <a:p>
            <a:pPr algn="just"/>
            <a:endParaRPr lang="es-CO" sz="2800" dirty="0"/>
          </a:p>
          <a:p>
            <a:pPr algn="just"/>
            <a:r>
              <a:rPr lang="es-CO" sz="2800" b="1" dirty="0" smtClean="0"/>
              <a:t>Desarrollar nuevas estrategias de negocio:</a:t>
            </a:r>
            <a:r>
              <a:rPr lang="es-CO" sz="2800" dirty="0" smtClean="0"/>
              <a:t>. </a:t>
            </a:r>
            <a:r>
              <a:rPr lang="es-CO" sz="2800" dirty="0"/>
              <a:t>Así, el </a:t>
            </a:r>
            <a:r>
              <a:rPr lang="es-CO" sz="2800" i="1" dirty="0" err="1"/>
              <a:t>IoT</a:t>
            </a:r>
            <a:r>
              <a:rPr lang="es-CO" sz="2800" dirty="0"/>
              <a:t> permite ir identificando los cambios que van teniendo lugar y conocer las nuevas tendencias que se avecinan en los próximos años.</a:t>
            </a:r>
            <a:endParaRPr lang="es-CO" sz="2800" dirty="0" smtClean="0"/>
          </a:p>
          <a:p>
            <a:pPr algn="just"/>
            <a:endParaRPr lang="es-CO" dirty="0"/>
          </a:p>
          <a:p>
            <a:pPr algn="just"/>
            <a:r>
              <a:rPr lang="es-CO" dirty="0" smtClean="0"/>
              <a:t> </a:t>
            </a:r>
            <a:endParaRPr lang="es-CO" b="1"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5408" y="5782614"/>
            <a:ext cx="2445831" cy="1075386"/>
          </a:xfrm>
          <a:prstGeom prst="rect">
            <a:avLst/>
          </a:prstGeom>
        </p:spPr>
      </p:pic>
    </p:spTree>
    <p:extLst>
      <p:ext uri="{BB962C8B-B14F-4D97-AF65-F5344CB8AC3E}">
        <p14:creationId xmlns:p14="http://schemas.microsoft.com/office/powerpoint/2010/main" val="101685959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3212</TotalTime>
  <Words>583</Words>
  <Application>Microsoft Office PowerPoint</Application>
  <PresentationFormat>Panorámica</PresentationFormat>
  <Paragraphs>80</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Calibri</vt:lpstr>
      <vt:lpstr>Calibri Light</vt:lpstr>
      <vt:lpstr>Times New Roman</vt:lpstr>
      <vt:lpstr>Tema de Office</vt:lpstr>
      <vt:lpstr>INTERNET DE LAS COSAS IoT  EN EL MUNDO EMPRESARIAL </vt:lpstr>
      <vt:lpstr>AGENDA</vt:lpstr>
      <vt:lpstr>INTRODUCCIÓN</vt:lpstr>
      <vt:lpstr>TRANSFORMACIÓN DIGITAL: IoT EN EL MUNDO EMPRESARIAL</vt:lpstr>
      <vt:lpstr>¿QUÉ SIGNIFICA INTERNET OF THINGS?</vt:lpstr>
      <vt:lpstr>¿CUÁL ES LA APLICACIÓN DE IoT EN EL SECTOR EMPRESARIAL?</vt:lpstr>
      <vt:lpstr>¿ CUÁL ES LA APLICACIÓN DE IoT EN EL SECTOR EMPRESARIAL?</vt:lpstr>
      <vt:lpstr>¿ QUÉ VENTAJAS OFRECE IoT EN EL SECTOR EMPRESARIAL?</vt:lpstr>
      <vt:lpstr>¿ QUÉ VENTAJAS OFRECE IoT EN EL SECTOR EMPRESARIAL?</vt:lpstr>
      <vt:lpstr>REFERENCIAS</vt:lpstr>
      <vt:lpstr>¡GRACIAS!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MODELO REA, PARA EL ENTENDIMIENTO E IMPLEMENTACIÓN DEL SISTEMA DE INFORMACIÓN CONTABLE</dc:title>
  <dc:creator>KEVAM1</dc:creator>
  <cp:lastModifiedBy>CAROLINA ROMERO ARBOLEDA</cp:lastModifiedBy>
  <cp:revision>48</cp:revision>
  <dcterms:created xsi:type="dcterms:W3CDTF">2015-03-20T08:44:12Z</dcterms:created>
  <dcterms:modified xsi:type="dcterms:W3CDTF">2022-04-05T03:17:36Z</dcterms:modified>
</cp:coreProperties>
</file>