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notesMasterIdLst>
    <p:notesMasterId r:id="rId19"/>
  </p:notesMasterIdLst>
  <p:sldIdLst>
    <p:sldId id="313" r:id="rId2"/>
    <p:sldId id="304" r:id="rId3"/>
    <p:sldId id="328" r:id="rId4"/>
    <p:sldId id="330" r:id="rId5"/>
    <p:sldId id="331" r:id="rId6"/>
    <p:sldId id="337" r:id="rId7"/>
    <p:sldId id="338" r:id="rId8"/>
    <p:sldId id="339" r:id="rId9"/>
    <p:sldId id="332" r:id="rId10"/>
    <p:sldId id="340" r:id="rId11"/>
    <p:sldId id="334" r:id="rId12"/>
    <p:sldId id="341" r:id="rId13"/>
    <p:sldId id="342" r:id="rId14"/>
    <p:sldId id="343" r:id="rId15"/>
    <p:sldId id="344" r:id="rId16"/>
    <p:sldId id="345" r:id="rId17"/>
    <p:sldId id="308" r:id="rId1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1A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1" autoAdjust="0"/>
    <p:restoredTop sz="94622" autoAdjust="0"/>
  </p:normalViewPr>
  <p:slideViewPr>
    <p:cSldViewPr>
      <p:cViewPr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923566-DFB4-4A15-83FB-FD5DC9D54202}" type="datetimeFigureOut">
              <a:rPr lang="es-CO" smtClean="0"/>
              <a:pPr/>
              <a:t>30/11/2015</a:t>
            </a:fld>
            <a:endParaRPr lang="es-CO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9C77B-7939-43C1-A612-68CCA028351E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66973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A0D6-4ACE-4F99-B2B0-347DFA6DDBBC}" type="datetimeFigureOut">
              <a:rPr lang="es-CO" smtClean="0"/>
              <a:pPr/>
              <a:t>30/11/2015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6FB647DA-5C20-42D7-BD15-7D9809595F6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23335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A0D6-4ACE-4F99-B2B0-347DFA6DDBBC}" type="datetimeFigureOut">
              <a:rPr lang="es-CO" smtClean="0"/>
              <a:pPr/>
              <a:t>30/11/2015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FB647DA-5C20-42D7-BD15-7D9809595F6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627749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A0D6-4ACE-4F99-B2B0-347DFA6DDBBC}" type="datetimeFigureOut">
              <a:rPr lang="es-CO" smtClean="0"/>
              <a:pPr/>
              <a:t>30/11/2015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FB647DA-5C20-42D7-BD15-7D9809595F68}" type="slidenum">
              <a:rPr lang="es-CO" smtClean="0"/>
              <a:pPr/>
              <a:t>‹Nº›</a:t>
            </a:fld>
            <a:endParaRPr lang="es-CO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52195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A0D6-4ACE-4F99-B2B0-347DFA6DDBBC}" type="datetimeFigureOut">
              <a:rPr lang="es-CO" smtClean="0"/>
              <a:pPr/>
              <a:t>30/11/2015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FB647DA-5C20-42D7-BD15-7D9809595F6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447592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A0D6-4ACE-4F99-B2B0-347DFA6DDBBC}" type="datetimeFigureOut">
              <a:rPr lang="es-CO" smtClean="0"/>
              <a:pPr/>
              <a:t>30/11/2015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FB647DA-5C20-42D7-BD15-7D9809595F68}" type="slidenum">
              <a:rPr lang="es-CO" smtClean="0"/>
              <a:pPr/>
              <a:t>‹Nº›</a:t>
            </a:fld>
            <a:endParaRPr lang="es-CO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3767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A0D6-4ACE-4F99-B2B0-347DFA6DDBBC}" type="datetimeFigureOut">
              <a:rPr lang="es-CO" smtClean="0"/>
              <a:pPr/>
              <a:t>30/11/2015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FB647DA-5C20-42D7-BD15-7D9809595F6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865824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A0D6-4ACE-4F99-B2B0-347DFA6DDBBC}" type="datetimeFigureOut">
              <a:rPr lang="es-CO" smtClean="0"/>
              <a:pPr/>
              <a:t>30/11/2015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647DA-5C20-42D7-BD15-7D9809595F6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091484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A0D6-4ACE-4F99-B2B0-347DFA6DDBBC}" type="datetimeFigureOut">
              <a:rPr lang="es-CO" smtClean="0"/>
              <a:pPr/>
              <a:t>30/11/2015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647DA-5C20-42D7-BD15-7D9809595F6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483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A0D6-4ACE-4F99-B2B0-347DFA6DDBBC}" type="datetimeFigureOut">
              <a:rPr lang="es-CO" smtClean="0"/>
              <a:pPr/>
              <a:t>30/11/2015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647DA-5C20-42D7-BD15-7D9809595F6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643834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A0D6-4ACE-4F99-B2B0-347DFA6DDBBC}" type="datetimeFigureOut">
              <a:rPr lang="es-CO" smtClean="0"/>
              <a:pPr/>
              <a:t>30/11/2015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FB647DA-5C20-42D7-BD15-7D9809595F6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23220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A0D6-4ACE-4F99-B2B0-347DFA6DDBBC}" type="datetimeFigureOut">
              <a:rPr lang="es-CO" smtClean="0"/>
              <a:pPr/>
              <a:t>30/11/2015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FB647DA-5C20-42D7-BD15-7D9809595F6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28586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A0D6-4ACE-4F99-B2B0-347DFA6DDBBC}" type="datetimeFigureOut">
              <a:rPr lang="es-CO" smtClean="0"/>
              <a:pPr/>
              <a:t>30/11/2015</a:t>
            </a:fld>
            <a:endParaRPr lang="es-CO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FB647DA-5C20-42D7-BD15-7D9809595F6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43789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A0D6-4ACE-4F99-B2B0-347DFA6DDBBC}" type="datetimeFigureOut">
              <a:rPr lang="es-CO" smtClean="0"/>
              <a:pPr/>
              <a:t>30/11/2015</a:t>
            </a:fld>
            <a:endParaRPr lang="es-C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647DA-5C20-42D7-BD15-7D9809595F6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69812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A0D6-4ACE-4F99-B2B0-347DFA6DDBBC}" type="datetimeFigureOut">
              <a:rPr lang="es-CO" smtClean="0"/>
              <a:pPr/>
              <a:t>30/11/2015</a:t>
            </a:fld>
            <a:endParaRPr lang="es-CO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647DA-5C20-42D7-BD15-7D9809595F6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57354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A0D6-4ACE-4F99-B2B0-347DFA6DDBBC}" type="datetimeFigureOut">
              <a:rPr lang="es-CO" smtClean="0"/>
              <a:pPr/>
              <a:t>30/11/2015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647DA-5C20-42D7-BD15-7D9809595F6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47581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A0D6-4ACE-4F99-B2B0-347DFA6DDBBC}" type="datetimeFigureOut">
              <a:rPr lang="es-CO" smtClean="0"/>
              <a:pPr/>
              <a:t>30/11/2015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FB647DA-5C20-42D7-BD15-7D9809595F6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18953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4A0D6-4ACE-4F99-B2B0-347DFA6DDBBC}" type="datetimeFigureOut">
              <a:rPr lang="es-CO" smtClean="0"/>
              <a:pPr/>
              <a:t>30/11/2015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FB647DA-5C20-42D7-BD15-7D9809595F6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2560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  <p:sldLayoutId id="2147483707" r:id="rId15"/>
    <p:sldLayoutId id="214748370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s-CO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Consejo Técnico de la Contaduría Publica</a:t>
            </a:r>
            <a:br>
              <a:rPr lang="es-CO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Documento de Orientación Técnica </a:t>
            </a:r>
            <a:r>
              <a:rPr lang="es-CO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es-CO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CO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Contabilidad NIIF para Centros Comerciales y Otras Propiedades Horizontales</a:t>
            </a:r>
            <a:endParaRPr lang="es-CO" sz="2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 bwMode="auto">
          <a:xfrm>
            <a:off x="0" y="6453337"/>
            <a:ext cx="9144000" cy="40466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/>
            <a:endParaRPr lang="es-CO" sz="1050" dirty="0" smtClean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5496" y="6011996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Audire - Bogotá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Diciembre 1 de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2015</a:t>
            </a:r>
            <a:endParaRPr lang="es-ES" dirty="0"/>
          </a:p>
        </p:txBody>
      </p:sp>
      <p:pic>
        <p:nvPicPr>
          <p:cNvPr id="1026" name="Imagen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717032"/>
            <a:ext cx="1800200" cy="1612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936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CuadroTexto"/>
          <p:cNvSpPr txBox="1"/>
          <p:nvPr/>
        </p:nvSpPr>
        <p:spPr>
          <a:xfrm>
            <a:off x="251520" y="476672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200" b="1" dirty="0" smtClean="0">
                <a:latin typeface="Arial" pitchFamily="34" charset="0"/>
                <a:cs typeface="Arial" pitchFamily="34" charset="0"/>
              </a:rPr>
              <a:t>Marcos Técnicos Contables Aplicables</a:t>
            </a:r>
            <a:endParaRPr lang="es-ES"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n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237312"/>
            <a:ext cx="514996" cy="46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1384220"/>
              </p:ext>
            </p:extLst>
          </p:nvPr>
        </p:nvGraphicFramePr>
        <p:xfrm>
          <a:off x="1524000" y="1397000"/>
          <a:ext cx="7008441" cy="46986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6147"/>
                <a:gridCol w="2336147"/>
                <a:gridCol w="2336147"/>
              </a:tblGrid>
              <a:tr h="599133">
                <a:tc>
                  <a:txBody>
                    <a:bodyPr/>
                    <a:lstStyle/>
                    <a:p>
                      <a:pPr algn="ctr"/>
                      <a:r>
                        <a:rPr lang="es-CO" b="1" dirty="0" smtClean="0"/>
                        <a:t>Grupo 1</a:t>
                      </a:r>
                    </a:p>
                    <a:p>
                      <a:pPr algn="ctr"/>
                      <a:r>
                        <a:rPr lang="es-CO" sz="1200" b="1" dirty="0" smtClean="0"/>
                        <a:t>(Dec. 2784/12 y 3024/13)</a:t>
                      </a:r>
                      <a:endParaRPr lang="es-C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b="1" dirty="0" smtClean="0"/>
                        <a:t>Grupo 2</a:t>
                      </a:r>
                    </a:p>
                    <a:p>
                      <a:pPr algn="ctr"/>
                      <a:r>
                        <a:rPr lang="es-CO" sz="1200" b="1" dirty="0" smtClean="0"/>
                        <a:t>(Decreto 3022 de 2013)</a:t>
                      </a:r>
                      <a:endParaRPr lang="es-C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b="1" dirty="0" smtClean="0"/>
                        <a:t>Grupo 3</a:t>
                      </a:r>
                    </a:p>
                    <a:p>
                      <a:pPr algn="ctr"/>
                      <a:r>
                        <a:rPr lang="es-CO" sz="1200" b="1" dirty="0" smtClean="0"/>
                        <a:t>(Dec.</a:t>
                      </a:r>
                      <a:r>
                        <a:rPr lang="es-CO" sz="1200" b="1" baseline="0" dirty="0" smtClean="0"/>
                        <a:t> 2706/12 y 3019/13)</a:t>
                      </a:r>
                      <a:endParaRPr lang="es-CO" sz="1200" b="1" dirty="0"/>
                    </a:p>
                  </a:txBody>
                  <a:tcPr/>
                </a:tc>
              </a:tr>
              <a:tr h="738657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s-CO" sz="1200" b="1" dirty="0" smtClean="0"/>
                        <a:t>Emisores</a:t>
                      </a:r>
                      <a:r>
                        <a:rPr lang="es-CO" sz="1200" b="1" baseline="0" dirty="0" smtClean="0"/>
                        <a:t> de Valores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s-CO" sz="1200" b="1" baseline="0" dirty="0" smtClean="0"/>
                        <a:t>Entidades de Interés Publico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s-CO" sz="1200" b="1" baseline="0" dirty="0" smtClean="0"/>
                        <a:t>Entidades que cuenten con mas de 200 trabajadores o activos totales superiores a 30.000 SMMLV y que;</a:t>
                      </a:r>
                    </a:p>
                    <a:p>
                      <a:pPr marL="0" indent="0">
                        <a:buNone/>
                      </a:pPr>
                      <a:endParaRPr lang="es-CO" sz="1200" b="1" baseline="0" dirty="0" smtClean="0"/>
                    </a:p>
                    <a:p>
                      <a:pPr marL="228600" indent="-228600">
                        <a:buAutoNum type="alphaLcParenR"/>
                      </a:pPr>
                      <a:r>
                        <a:rPr lang="es-CO" sz="1100" b="1" baseline="0" dirty="0" smtClean="0"/>
                        <a:t>Sean subordinadas o sucursal de compañía extranjera que aplique NIIF Plenas</a:t>
                      </a:r>
                    </a:p>
                    <a:p>
                      <a:pPr marL="228600" marR="0" indent="-2286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lang="es-CO" sz="1100" b="1" baseline="0" dirty="0" smtClean="0"/>
                        <a:t>Sean subordinadas o sucursal de compañía local que aplique NIIF Plenas</a:t>
                      </a:r>
                    </a:p>
                    <a:p>
                      <a:pPr marL="228600" indent="-228600">
                        <a:buAutoNum type="alphaLcParenR"/>
                      </a:pPr>
                      <a:r>
                        <a:rPr lang="es-CO" sz="1100" b="1" baseline="0" dirty="0" smtClean="0"/>
                        <a:t>Ser matriz, asociada o negocio conjunto de una o mas entidades extranjeras que apliquen NIIF Plenas y</a:t>
                      </a:r>
                    </a:p>
                    <a:p>
                      <a:pPr marL="228600" indent="-228600">
                        <a:buAutoNum type="alphaLcParenR"/>
                      </a:pPr>
                      <a:r>
                        <a:rPr lang="es-CO" sz="1100" b="1" baseline="0" dirty="0" smtClean="0"/>
                        <a:t>Realizar importaciones o exportación mas del 50%</a:t>
                      </a:r>
                    </a:p>
                    <a:p>
                      <a:pPr marL="0" indent="0">
                        <a:buNone/>
                      </a:pPr>
                      <a:endParaRPr lang="es-CO" sz="1200" b="1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200" b="1" dirty="0" smtClean="0"/>
                    </a:p>
                    <a:p>
                      <a:endParaRPr lang="es-CO" sz="1200" b="1" dirty="0" smtClean="0"/>
                    </a:p>
                    <a:p>
                      <a:endParaRPr lang="es-CO" sz="1200" b="1" dirty="0" smtClean="0"/>
                    </a:p>
                    <a:p>
                      <a:endParaRPr lang="es-CO" sz="1200" b="1" dirty="0" smtClean="0"/>
                    </a:p>
                    <a:p>
                      <a:endParaRPr lang="es-CO" sz="1200" b="1" dirty="0" smtClean="0"/>
                    </a:p>
                    <a:p>
                      <a:endParaRPr lang="es-CO" sz="1200" b="1" dirty="0" smtClean="0"/>
                    </a:p>
                    <a:p>
                      <a:endParaRPr lang="es-CO" sz="1200" b="1" dirty="0" smtClean="0"/>
                    </a:p>
                    <a:p>
                      <a:endParaRPr lang="es-CO" sz="1200" b="1" dirty="0" smtClean="0"/>
                    </a:p>
                    <a:p>
                      <a:r>
                        <a:rPr lang="es-CO" sz="1200" b="1" dirty="0" smtClean="0"/>
                        <a:t>Aquellas</a:t>
                      </a:r>
                      <a:r>
                        <a:rPr lang="es-CO" sz="1200" b="1" baseline="0" dirty="0" smtClean="0"/>
                        <a:t> entidades que no están clasificados ni como Grupo 1 ni como Grupo 3.</a:t>
                      </a:r>
                      <a:endParaRPr lang="es-C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endParaRPr lang="es-CO" sz="1200" b="1" dirty="0" smtClean="0"/>
                    </a:p>
                    <a:p>
                      <a:pPr marL="228600" indent="-228600">
                        <a:buAutoNum type="arabicPeriod"/>
                      </a:pPr>
                      <a:endParaRPr lang="es-CO" sz="1200" b="1" dirty="0" smtClean="0"/>
                    </a:p>
                    <a:p>
                      <a:pPr marL="228600" indent="-228600">
                        <a:buAutoNum type="arabicPeriod"/>
                      </a:pPr>
                      <a:endParaRPr lang="es-CO" sz="1200" b="1" dirty="0" smtClean="0"/>
                    </a:p>
                    <a:p>
                      <a:pPr marL="228600" indent="-228600">
                        <a:buAutoNum type="arabicPeriod"/>
                      </a:pPr>
                      <a:endParaRPr lang="es-CO" sz="1200" b="1" dirty="0" smtClean="0"/>
                    </a:p>
                    <a:p>
                      <a:pPr marL="228600" indent="-228600">
                        <a:buAutoNum type="arabicPeriod"/>
                      </a:pPr>
                      <a:r>
                        <a:rPr lang="es-CO" sz="1200" b="1" dirty="0" smtClean="0"/>
                        <a:t>Contar</a:t>
                      </a:r>
                      <a:r>
                        <a:rPr lang="es-CO" sz="1200" b="1" baseline="0" dirty="0" smtClean="0"/>
                        <a:t> con una planta de personal no superior a 10 trabajadores.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s-CO" sz="1200" b="1" baseline="0" dirty="0" smtClean="0"/>
                        <a:t>Poseer activos totales, excluida la vivienda, por valor inferior a 500 SMMLV.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s-CO" sz="1200" b="1" baseline="0" dirty="0" smtClean="0"/>
                        <a:t>Tener ingresos brutos anuales inferiores a 6.000 SMMLV</a:t>
                      </a:r>
                      <a:endParaRPr lang="es-CO" sz="12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979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CuadroTexto"/>
          <p:cNvSpPr txBox="1"/>
          <p:nvPr/>
        </p:nvSpPr>
        <p:spPr>
          <a:xfrm>
            <a:off x="251520" y="476672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200" b="1" dirty="0" smtClean="0">
                <a:latin typeface="Arial" pitchFamily="34" charset="0"/>
                <a:cs typeface="Arial" pitchFamily="34" charset="0"/>
              </a:rPr>
              <a:t>Sincronización con OP-14 ESAL</a:t>
            </a:r>
            <a:endParaRPr lang="es-E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475656" y="1174441"/>
            <a:ext cx="65221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b="1" dirty="0" smtClean="0"/>
              <a:t>Aplicación </a:t>
            </a:r>
            <a:r>
              <a:rPr lang="es-CO" b="1" dirty="0" smtClean="0"/>
              <a:t>prospectiva del Método Diferido y de la Contabilidad de Fondos</a:t>
            </a:r>
          </a:p>
        </p:txBody>
      </p:sp>
      <p:pic>
        <p:nvPicPr>
          <p:cNvPr id="4" name="Imagen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766101"/>
            <a:ext cx="727278" cy="65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976841"/>
              </p:ext>
            </p:extLst>
          </p:nvPr>
        </p:nvGraphicFramePr>
        <p:xfrm>
          <a:off x="1335804" y="2060848"/>
          <a:ext cx="6981130" cy="3466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0565"/>
                <a:gridCol w="3490565"/>
              </a:tblGrid>
              <a:tr h="402070"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Método</a:t>
                      </a:r>
                      <a:r>
                        <a:rPr lang="es-CO" baseline="0" dirty="0" smtClean="0"/>
                        <a:t> Diferido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Contabilidad de Fondos</a:t>
                      </a:r>
                      <a:endParaRPr lang="es-CO" dirty="0"/>
                    </a:p>
                  </a:txBody>
                  <a:tcPr/>
                </a:tc>
              </a:tr>
              <a:tr h="462025"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 smtClean="0"/>
                        <a:t>Si Contribución = Gastos; Ingreso</a:t>
                      </a:r>
                      <a:endParaRPr lang="es-CO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 smtClean="0"/>
                        <a:t>Fondo (similar) Centro de Costos</a:t>
                      </a:r>
                      <a:endParaRPr lang="es-CO" sz="1400" b="1" dirty="0"/>
                    </a:p>
                  </a:txBody>
                  <a:tcPr/>
                </a:tc>
              </a:tr>
              <a:tr h="40765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1" dirty="0" smtClean="0"/>
                        <a:t>Si Contribución = Gasto</a:t>
                      </a:r>
                      <a:r>
                        <a:rPr lang="es-CO" sz="1400" b="1" baseline="0" dirty="0" smtClean="0"/>
                        <a:t> Diferido</a:t>
                      </a:r>
                      <a:r>
                        <a:rPr lang="es-CO" sz="1400" b="1" dirty="0" smtClean="0"/>
                        <a:t>; Ingreso Diferido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400" b="1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1" dirty="0" smtClean="0"/>
                        <a:t>Si</a:t>
                      </a:r>
                      <a:r>
                        <a:rPr lang="es-CO" sz="1400" b="1" baseline="0" dirty="0" smtClean="0"/>
                        <a:t> Contribución = Activo; Ingreso Diferido</a:t>
                      </a:r>
                      <a:endParaRPr lang="es-CO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 sz="1400" b="1" dirty="0" smtClean="0"/>
                    </a:p>
                    <a:p>
                      <a:pPr algn="ctr"/>
                      <a:r>
                        <a:rPr lang="es-CO" sz="1400" b="1" dirty="0" smtClean="0"/>
                        <a:t>Asignación</a:t>
                      </a:r>
                      <a:r>
                        <a:rPr lang="es-CO" sz="1400" b="1" baseline="0" dirty="0" smtClean="0"/>
                        <a:t> de Activos, Pasivos, Ingresos y Gastos por cada Fondo</a:t>
                      </a:r>
                      <a:endParaRPr lang="es-CO" sz="1400" b="1" dirty="0"/>
                    </a:p>
                  </a:txBody>
                  <a:tcPr/>
                </a:tc>
              </a:tr>
              <a:tr h="40765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1" dirty="0" smtClean="0"/>
                        <a:t>Si Aportes Restrictivos = Activos; Activo Neto Permanente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s-CO" sz="1400" b="1" dirty="0" smtClean="0"/>
                    </a:p>
                    <a:p>
                      <a:pPr algn="ctr"/>
                      <a:r>
                        <a:rPr lang="es-CO" sz="1400" b="1" dirty="0" smtClean="0"/>
                        <a:t>Igual</a:t>
                      </a:r>
                      <a:r>
                        <a:rPr lang="es-CO" sz="1400" b="1" baseline="0" dirty="0" smtClean="0"/>
                        <a:t> que en el Método Diferido las contribuciones se convierten en ingresos dependiendo del uso y el momento, de lo contrario son ingresos diferidos</a:t>
                      </a:r>
                      <a:endParaRPr lang="es-CO" sz="1400" b="1" dirty="0"/>
                    </a:p>
                  </a:txBody>
                  <a:tcPr/>
                </a:tc>
              </a:tr>
              <a:tr h="40765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1" dirty="0" smtClean="0"/>
                        <a:t>Si Aportes sin Restricciones = Ingresos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s-CO" sz="1400" b="1" dirty="0"/>
                    </a:p>
                  </a:txBody>
                  <a:tcPr/>
                </a:tc>
              </a:tr>
              <a:tr h="407653"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 smtClean="0"/>
                        <a:t>Restricciones Temporales (Internamente en Activo Neto)</a:t>
                      </a:r>
                      <a:endParaRPr lang="es-CO" sz="14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s-CO" sz="1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888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CuadroTexto"/>
          <p:cNvSpPr txBox="1"/>
          <p:nvPr/>
        </p:nvSpPr>
        <p:spPr>
          <a:xfrm>
            <a:off x="251520" y="47667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2000" b="1" dirty="0"/>
              <a:t>Tratamiento de Activos </a:t>
            </a:r>
            <a:r>
              <a:rPr lang="es-CO" sz="2000" b="1" dirty="0" smtClean="0"/>
              <a:t>– Ingresos Especializados</a:t>
            </a:r>
            <a:endParaRPr lang="es-CO" sz="2000" b="1" dirty="0"/>
          </a:p>
        </p:txBody>
      </p:sp>
      <p:pic>
        <p:nvPicPr>
          <p:cNvPr id="4" name="Imagen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6093296"/>
            <a:ext cx="727278" cy="65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218387"/>
              </p:ext>
            </p:extLst>
          </p:nvPr>
        </p:nvGraphicFramePr>
        <p:xfrm>
          <a:off x="1547664" y="892288"/>
          <a:ext cx="7200800" cy="51206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600400"/>
                <a:gridCol w="3600400"/>
              </a:tblGrid>
              <a:tr h="370840">
                <a:tc>
                  <a:txBody>
                    <a:bodyPr/>
                    <a:lstStyle/>
                    <a:p>
                      <a:r>
                        <a:rPr lang="es-CO" sz="1400" dirty="0" smtClean="0"/>
                        <a:t>Fondo de imprevistos</a:t>
                      </a:r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400" b="1" dirty="0" smtClean="0">
                          <a:solidFill>
                            <a:srgbClr val="FF0000"/>
                          </a:solidFill>
                        </a:rPr>
                        <a:t>Asignación por separación de concepto del 1% sobre</a:t>
                      </a:r>
                      <a:r>
                        <a:rPr lang="es-CO" sz="1400" b="1" baseline="0" dirty="0" smtClean="0">
                          <a:solidFill>
                            <a:srgbClr val="FF0000"/>
                          </a:solidFill>
                        </a:rPr>
                        <a:t> el presupuesto (Limite 50%)</a:t>
                      </a:r>
                      <a:endParaRPr lang="es-CO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400" b="1" dirty="0" smtClean="0"/>
                        <a:t>Cuentas por cobrar</a:t>
                      </a:r>
                      <a:endParaRPr lang="es-CO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400" b="1" dirty="0" smtClean="0">
                          <a:solidFill>
                            <a:srgbClr val="FF0000"/>
                          </a:solidFill>
                        </a:rPr>
                        <a:t>Por efecto del cobro de las expensas comunes ordinarias y extraordinarias, Contrapartida: Ingresos.</a:t>
                      </a:r>
                      <a:endParaRPr lang="es-CO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400" b="1" dirty="0" smtClean="0"/>
                        <a:t>Expensas comunes necesarias</a:t>
                      </a:r>
                      <a:endParaRPr lang="es-CO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400" b="1" dirty="0" smtClean="0">
                          <a:solidFill>
                            <a:srgbClr val="FF0000"/>
                          </a:solidFill>
                        </a:rPr>
                        <a:t>Expensas necesarias para mantenimiento</a:t>
                      </a:r>
                      <a:r>
                        <a:rPr lang="es-CO" sz="1400" b="1" baseline="0" dirty="0" smtClean="0">
                          <a:solidFill>
                            <a:srgbClr val="FF0000"/>
                          </a:solidFill>
                        </a:rPr>
                        <a:t>: Cuotas de Administración y Sostenimiento: Ingresos.</a:t>
                      </a:r>
                      <a:endParaRPr lang="es-CO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1" dirty="0" smtClean="0"/>
                        <a:t>Expensas obligatorias</a:t>
                      </a:r>
                    </a:p>
                    <a:p>
                      <a:endParaRPr lang="es-CO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400" b="1" dirty="0" smtClean="0">
                          <a:solidFill>
                            <a:srgbClr val="FF0000"/>
                          </a:solidFill>
                        </a:rPr>
                        <a:t>Otras expensas diferentes a las comunes</a:t>
                      </a:r>
                      <a:r>
                        <a:rPr lang="es-CO" sz="1400" b="1" baseline="0" dirty="0" smtClean="0">
                          <a:solidFill>
                            <a:srgbClr val="FF0000"/>
                          </a:solidFill>
                        </a:rPr>
                        <a:t> exigidas por la Ley 675 de 2001: Ingresos.</a:t>
                      </a:r>
                      <a:endParaRPr lang="es-CO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400" b="1" dirty="0" smtClean="0"/>
                        <a:t>Expensas comunes extraordinarias</a:t>
                      </a:r>
                      <a:endParaRPr lang="es-CO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400" b="1" dirty="0" smtClean="0">
                          <a:solidFill>
                            <a:srgbClr val="FF0000"/>
                          </a:solidFill>
                        </a:rPr>
                        <a:t>Surgen por</a:t>
                      </a:r>
                      <a:r>
                        <a:rPr lang="es-CO" sz="1400" b="1" baseline="0" dirty="0" smtClean="0">
                          <a:solidFill>
                            <a:srgbClr val="FF0000"/>
                          </a:solidFill>
                        </a:rPr>
                        <a:t> imprevistos que no se alcanzan a cubrir con el fondo de imprevistos: Ingresos o Ingresos Diferidos (Pasivo) si existe Activo.</a:t>
                      </a:r>
                      <a:endParaRPr lang="es-CO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400" b="1" dirty="0" smtClean="0"/>
                        <a:t>Intereses</a:t>
                      </a:r>
                      <a:r>
                        <a:rPr lang="es-CO" sz="1400" b="1" baseline="0" dirty="0" smtClean="0"/>
                        <a:t> Moratorios - Multas</a:t>
                      </a:r>
                      <a:endParaRPr lang="es-CO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400" b="1" dirty="0" smtClean="0">
                          <a:solidFill>
                            <a:srgbClr val="FF0000"/>
                          </a:solidFill>
                        </a:rPr>
                        <a:t>Ingresos (Deterioro calculado</a:t>
                      </a:r>
                      <a:r>
                        <a:rPr lang="es-CO" sz="1400" b="1" baseline="0" dirty="0" smtClean="0">
                          <a:solidFill>
                            <a:srgbClr val="FF0000"/>
                          </a:solidFill>
                        </a:rPr>
                        <a:t> por no cobro)</a:t>
                      </a:r>
                      <a:endParaRPr lang="es-CO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400" b="1" dirty="0" smtClean="0"/>
                        <a:t>Explotación de bienes comunes</a:t>
                      </a:r>
                      <a:endParaRPr lang="es-CO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400" b="1" dirty="0" smtClean="0">
                          <a:solidFill>
                            <a:srgbClr val="FF0000"/>
                          </a:solidFill>
                        </a:rPr>
                        <a:t>No genera activo generalmente,</a:t>
                      </a:r>
                      <a:r>
                        <a:rPr lang="es-CO" sz="1400" b="1" baseline="0" dirty="0" smtClean="0">
                          <a:solidFill>
                            <a:srgbClr val="FF0000"/>
                          </a:solidFill>
                        </a:rPr>
                        <a:t> aclaración OP-178/14 - Depreciación</a:t>
                      </a:r>
                      <a:endParaRPr lang="es-CO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18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CuadroTexto"/>
          <p:cNvSpPr txBox="1"/>
          <p:nvPr/>
        </p:nvSpPr>
        <p:spPr>
          <a:xfrm>
            <a:off x="251520" y="47667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2000" b="1" dirty="0"/>
              <a:t>Tratamiento de Activos </a:t>
            </a:r>
            <a:r>
              <a:rPr lang="es-CO" sz="2000" b="1" dirty="0" smtClean="0"/>
              <a:t>– Ingresos Especializados</a:t>
            </a:r>
            <a:endParaRPr lang="es-CO" sz="2000" b="1" dirty="0"/>
          </a:p>
        </p:txBody>
      </p:sp>
      <p:pic>
        <p:nvPicPr>
          <p:cNvPr id="4" name="Imagen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6093296"/>
            <a:ext cx="727278" cy="65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2366240"/>
              </p:ext>
            </p:extLst>
          </p:nvPr>
        </p:nvGraphicFramePr>
        <p:xfrm>
          <a:off x="1331640" y="1916832"/>
          <a:ext cx="7200800" cy="31750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600400"/>
                <a:gridCol w="3600400"/>
              </a:tblGrid>
              <a:tr h="370840">
                <a:tc>
                  <a:txBody>
                    <a:bodyPr/>
                    <a:lstStyle/>
                    <a:p>
                      <a:r>
                        <a:rPr lang="es-CO" sz="1400" dirty="0" smtClean="0"/>
                        <a:t>Bienes</a:t>
                      </a:r>
                      <a:r>
                        <a:rPr lang="es-CO" sz="1400" baseline="0" dirty="0" smtClean="0"/>
                        <a:t> comunes esenciales</a:t>
                      </a:r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400" b="1" dirty="0" smtClean="0">
                          <a:solidFill>
                            <a:srgbClr val="FF0000"/>
                          </a:solidFill>
                        </a:rPr>
                        <a:t>No son activos,</a:t>
                      </a:r>
                      <a:r>
                        <a:rPr lang="es-CO" sz="1400" b="1" baseline="0" dirty="0" smtClean="0">
                          <a:solidFill>
                            <a:srgbClr val="FF0000"/>
                          </a:solidFill>
                        </a:rPr>
                        <a:t> coeficiente de propiedad</a:t>
                      </a:r>
                      <a:endParaRPr lang="es-CO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400" b="1" dirty="0" smtClean="0"/>
                        <a:t>Bienes</a:t>
                      </a:r>
                      <a:r>
                        <a:rPr lang="es-CO" sz="1400" b="1" baseline="0" dirty="0" smtClean="0"/>
                        <a:t> comunes de uso exclusivo</a:t>
                      </a:r>
                      <a:endParaRPr lang="es-CO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400" b="1" dirty="0" smtClean="0">
                          <a:solidFill>
                            <a:srgbClr val="FF0000"/>
                          </a:solidFill>
                        </a:rPr>
                        <a:t>Uso privado;</a:t>
                      </a:r>
                      <a:r>
                        <a:rPr lang="es-CO" sz="1400" b="1" baseline="0" dirty="0" smtClean="0">
                          <a:solidFill>
                            <a:srgbClr val="FF0000"/>
                          </a:solidFill>
                        </a:rPr>
                        <a:t> terrazas, cubiertas, patios interiores; No son activos</a:t>
                      </a:r>
                      <a:endParaRPr lang="es-CO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400" b="1" dirty="0" smtClean="0"/>
                        <a:t>Bienes comunes desafectados</a:t>
                      </a:r>
                      <a:endParaRPr lang="es-CO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400" b="1" dirty="0" smtClean="0">
                          <a:solidFill>
                            <a:srgbClr val="FF0000"/>
                          </a:solidFill>
                        </a:rPr>
                        <a:t>Son de</a:t>
                      </a:r>
                      <a:r>
                        <a:rPr lang="es-CO" sz="1400" b="1" baseline="0" dirty="0" smtClean="0">
                          <a:solidFill>
                            <a:srgbClr val="FF0000"/>
                          </a:solidFill>
                        </a:rPr>
                        <a:t> propiedad de la copropiedad; Son Activos (Voto de mas del 70% de los coeficientes de propiedad)</a:t>
                      </a:r>
                      <a:endParaRPr lang="es-CO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1" dirty="0" smtClean="0"/>
                        <a:t>Gastos pagados por anticipado</a:t>
                      </a:r>
                    </a:p>
                    <a:p>
                      <a:endParaRPr lang="es-CO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400" b="1" dirty="0" smtClean="0">
                          <a:solidFill>
                            <a:srgbClr val="FF0000"/>
                          </a:solidFill>
                        </a:rPr>
                        <a:t>Otros activos no financieros</a:t>
                      </a:r>
                      <a:endParaRPr lang="es-CO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400" b="1" dirty="0" smtClean="0"/>
                        <a:t>Indemnizaciones por seguros</a:t>
                      </a:r>
                      <a:endParaRPr lang="es-CO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400" b="1" dirty="0" smtClean="0">
                          <a:solidFill>
                            <a:srgbClr val="FF0000"/>
                          </a:solidFill>
                        </a:rPr>
                        <a:t>Cuenta por Cobrar</a:t>
                      </a:r>
                      <a:r>
                        <a:rPr lang="es-CO" sz="1400" b="1" baseline="0" dirty="0" smtClean="0">
                          <a:solidFill>
                            <a:srgbClr val="FF0000"/>
                          </a:solidFill>
                        </a:rPr>
                        <a:t> vs Pasivo por Ingresos Diferidos</a:t>
                      </a:r>
                      <a:endParaRPr lang="es-CO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400" b="1" dirty="0" smtClean="0"/>
                        <a:t>Donaciones</a:t>
                      </a:r>
                      <a:endParaRPr lang="es-CO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400" b="1" dirty="0" smtClean="0">
                          <a:solidFill>
                            <a:srgbClr val="FF0000"/>
                          </a:solidFill>
                        </a:rPr>
                        <a:t>Ingresos</a:t>
                      </a:r>
                      <a:endParaRPr lang="es-CO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09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CuadroTexto"/>
          <p:cNvSpPr txBox="1"/>
          <p:nvPr/>
        </p:nvSpPr>
        <p:spPr>
          <a:xfrm>
            <a:off x="251520" y="47667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2000" b="1" dirty="0"/>
              <a:t>Tratamiento de </a:t>
            </a:r>
            <a:r>
              <a:rPr lang="es-CO" sz="2000" b="1" dirty="0" smtClean="0"/>
              <a:t>Pasivos – Gastos Especializados</a:t>
            </a:r>
            <a:endParaRPr lang="es-CO" sz="2000" b="1" dirty="0"/>
          </a:p>
        </p:txBody>
      </p:sp>
      <p:pic>
        <p:nvPicPr>
          <p:cNvPr id="4" name="Imagen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6093296"/>
            <a:ext cx="727278" cy="65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2287948"/>
              </p:ext>
            </p:extLst>
          </p:nvPr>
        </p:nvGraphicFramePr>
        <p:xfrm>
          <a:off x="1259632" y="1844824"/>
          <a:ext cx="7200800" cy="34848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600400"/>
                <a:gridCol w="3600400"/>
              </a:tblGrid>
              <a:tr h="370840">
                <a:tc>
                  <a:txBody>
                    <a:bodyPr/>
                    <a:lstStyle/>
                    <a:p>
                      <a:r>
                        <a:rPr lang="es-CO" sz="1400" dirty="0" smtClean="0"/>
                        <a:t>Gastos por mantenimiento de bienes</a:t>
                      </a:r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 smtClean="0">
                          <a:solidFill>
                            <a:srgbClr val="FF0000"/>
                          </a:solidFill>
                        </a:rPr>
                        <a:t>Gastos vs Pasivo</a:t>
                      </a:r>
                      <a:endParaRPr lang="es-CO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400" b="1" dirty="0" smtClean="0"/>
                        <a:t>Gastos por</a:t>
                      </a:r>
                      <a:r>
                        <a:rPr lang="es-CO" sz="1400" b="1" baseline="0" dirty="0" smtClean="0"/>
                        <a:t> seguros</a:t>
                      </a:r>
                      <a:endParaRPr lang="es-CO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 smtClean="0">
                          <a:solidFill>
                            <a:srgbClr val="FF0000"/>
                          </a:solidFill>
                        </a:rPr>
                        <a:t>Gastos vs Pasivo</a:t>
                      </a:r>
                      <a:endParaRPr lang="es-CO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400" b="1" dirty="0" smtClean="0"/>
                        <a:t>Gastos por vigilancia</a:t>
                      </a:r>
                      <a:endParaRPr lang="es-CO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 smtClean="0">
                          <a:solidFill>
                            <a:srgbClr val="FF0000"/>
                          </a:solidFill>
                        </a:rPr>
                        <a:t>Gastos vs Pasivo</a:t>
                      </a:r>
                      <a:endParaRPr lang="es-CO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1" dirty="0" smtClean="0"/>
                        <a:t>Gastos por servicios de aseo</a:t>
                      </a:r>
                    </a:p>
                    <a:p>
                      <a:endParaRPr lang="es-CO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 smtClean="0">
                          <a:solidFill>
                            <a:srgbClr val="FF0000"/>
                          </a:solidFill>
                        </a:rPr>
                        <a:t>Gastos vs Pasivo</a:t>
                      </a:r>
                      <a:endParaRPr lang="es-CO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400" b="1" dirty="0" smtClean="0"/>
                        <a:t>Gastos por servicios públicos</a:t>
                      </a:r>
                      <a:endParaRPr lang="es-CO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 smtClean="0">
                          <a:solidFill>
                            <a:srgbClr val="FF0000"/>
                          </a:solidFill>
                        </a:rPr>
                        <a:t>Gastos vs Pasivo</a:t>
                      </a:r>
                      <a:endParaRPr lang="es-CO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400" b="1" dirty="0" smtClean="0"/>
                        <a:t>Gastos de papelería</a:t>
                      </a:r>
                      <a:endParaRPr lang="es-CO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1" dirty="0" smtClean="0">
                          <a:solidFill>
                            <a:srgbClr val="FF0000"/>
                          </a:solidFill>
                        </a:rPr>
                        <a:t>Gastos vs Pasivo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400" b="1" dirty="0" smtClean="0"/>
                        <a:t>Gastos por depreciaciones</a:t>
                      </a:r>
                      <a:endParaRPr lang="es-CO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1" dirty="0" smtClean="0">
                          <a:solidFill>
                            <a:srgbClr val="FF0000"/>
                          </a:solidFill>
                        </a:rPr>
                        <a:t>Gastos vs Pasivo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400" b="1" dirty="0" smtClean="0"/>
                        <a:t>Gastos por honorarios</a:t>
                      </a:r>
                      <a:endParaRPr lang="es-CO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1" dirty="0" smtClean="0">
                          <a:solidFill>
                            <a:srgbClr val="FF0000"/>
                          </a:solidFill>
                        </a:rPr>
                        <a:t>Gastos vs Pasivo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400" b="1" dirty="0" smtClean="0"/>
                        <a:t>Gastos financieros</a:t>
                      </a:r>
                      <a:endParaRPr lang="es-CO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1" dirty="0" smtClean="0">
                          <a:solidFill>
                            <a:srgbClr val="FF0000"/>
                          </a:solidFill>
                        </a:rPr>
                        <a:t>Gastos vs Pasivo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133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CuadroTexto"/>
          <p:cNvSpPr txBox="1"/>
          <p:nvPr/>
        </p:nvSpPr>
        <p:spPr>
          <a:xfrm>
            <a:off x="251520" y="47667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2000" b="1" dirty="0"/>
              <a:t>Tratamiento de </a:t>
            </a:r>
            <a:r>
              <a:rPr lang="es-CO" sz="2000" b="1" dirty="0" smtClean="0"/>
              <a:t>Patrimonio</a:t>
            </a:r>
            <a:endParaRPr lang="es-CO" sz="2000" b="1" dirty="0"/>
          </a:p>
        </p:txBody>
      </p:sp>
      <p:pic>
        <p:nvPicPr>
          <p:cNvPr id="4" name="Imagen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6093296"/>
            <a:ext cx="727278" cy="65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575455"/>
              </p:ext>
            </p:extLst>
          </p:nvPr>
        </p:nvGraphicFramePr>
        <p:xfrm>
          <a:off x="1115616" y="2780928"/>
          <a:ext cx="7200800" cy="12598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600400"/>
                <a:gridCol w="3600400"/>
              </a:tblGrid>
              <a:tr h="370840">
                <a:tc>
                  <a:txBody>
                    <a:bodyPr/>
                    <a:lstStyle/>
                    <a:p>
                      <a:r>
                        <a:rPr lang="es-CO" sz="1400" dirty="0" smtClean="0"/>
                        <a:t>Excedentes</a:t>
                      </a:r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 smtClean="0">
                          <a:solidFill>
                            <a:srgbClr val="FF0000"/>
                          </a:solidFill>
                        </a:rPr>
                        <a:t>Patrimonio</a:t>
                      </a:r>
                      <a:endParaRPr lang="es-CO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400" b="1" dirty="0" smtClean="0"/>
                        <a:t>Apropiación como reservas</a:t>
                      </a:r>
                      <a:endParaRPr lang="es-CO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 smtClean="0">
                          <a:solidFill>
                            <a:srgbClr val="FF0000"/>
                          </a:solidFill>
                        </a:rPr>
                        <a:t>Patrimonio</a:t>
                      </a:r>
                      <a:endParaRPr lang="es-CO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400" b="1" dirty="0" smtClean="0"/>
                        <a:t>Excedentes con restricción</a:t>
                      </a:r>
                      <a:endParaRPr lang="es-CO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 smtClean="0">
                          <a:solidFill>
                            <a:srgbClr val="FF0000"/>
                          </a:solidFill>
                        </a:rPr>
                        <a:t>Patrimonio según disposición de los copropietarios</a:t>
                      </a:r>
                      <a:endParaRPr lang="es-CO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27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CuadroTexto"/>
          <p:cNvSpPr txBox="1"/>
          <p:nvPr/>
        </p:nvSpPr>
        <p:spPr>
          <a:xfrm>
            <a:off x="251520" y="47667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2000" b="1" dirty="0" smtClean="0"/>
              <a:t>Otras disposiciones</a:t>
            </a:r>
            <a:endParaRPr lang="es-CO" sz="2000" b="1" dirty="0"/>
          </a:p>
        </p:txBody>
      </p:sp>
      <p:pic>
        <p:nvPicPr>
          <p:cNvPr id="4" name="Imagen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6093296"/>
            <a:ext cx="727278" cy="65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1547664" y="2101535"/>
            <a:ext cx="652214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b="1" dirty="0" smtClean="0"/>
              <a:t>Revisoría Fiscal Obligatoria: Conjuntos de Uso Comercial o Mixto: Art. 56 Ley 675/2001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O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b="1" dirty="0" smtClean="0"/>
              <a:t>Revisoría Fiscal Potestativa en las Otras Copropiedades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O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b="1" dirty="0" smtClean="0"/>
              <a:t>Modelo de Estados Financieros y Notas Grupo 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O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b="1" dirty="0" smtClean="0"/>
              <a:t>Preguntas y Respuestas asociadas a las Copropiedades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9723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Marcador de pie de página"/>
          <p:cNvSpPr>
            <a:spLocks noGrp="1"/>
          </p:cNvSpPr>
          <p:nvPr>
            <p:ph type="ftr" sz="quarter" idx="11"/>
          </p:nvPr>
        </p:nvSpPr>
        <p:spPr bwMode="auto">
          <a:xfrm>
            <a:off x="0" y="6453337"/>
            <a:ext cx="9144000" cy="40466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/>
            <a:endParaRPr lang="es-CO" sz="1050" dirty="0" smtClean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191683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i="1" dirty="0" smtClean="0">
                <a:latin typeface="Arial" pitchFamily="34" charset="0"/>
                <a:cs typeface="Arial" pitchFamily="34" charset="0"/>
              </a:rPr>
              <a:t>Muchas Gracias</a:t>
            </a:r>
            <a:endParaRPr lang="es-ES" sz="32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5496" y="6011996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Bogotá,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Diciembre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de 2015</a:t>
            </a:r>
            <a:endParaRPr lang="es-ES" dirty="0"/>
          </a:p>
        </p:txBody>
      </p:sp>
      <p:pic>
        <p:nvPicPr>
          <p:cNvPr id="8" name="Imagen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4462" y="3703590"/>
            <a:ext cx="1235076" cy="1106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710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 bwMode="auto">
          <a:xfrm>
            <a:off x="0" y="6453337"/>
            <a:ext cx="9144000" cy="40466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/>
            <a:endParaRPr lang="es-CO" sz="1050" dirty="0" smtClean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51520" y="476672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200" b="1" dirty="0" smtClean="0">
                <a:latin typeface="Arial" pitchFamily="34" charset="0"/>
                <a:cs typeface="Arial" pitchFamily="34" charset="0"/>
              </a:rPr>
              <a:t>Objetivo</a:t>
            </a:r>
            <a:endParaRPr lang="es-E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574960" y="2834062"/>
            <a:ext cx="652214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b="1" dirty="0" smtClean="0"/>
              <a:t>Concretar </a:t>
            </a:r>
            <a:r>
              <a:rPr lang="es-CO" b="1" dirty="0" smtClean="0"/>
              <a:t>las bases de contabilidad y presentación de información de las Copropiedades según Orientación la Profesional </a:t>
            </a:r>
            <a:r>
              <a:rPr lang="es-CO" b="1" dirty="0" smtClean="0"/>
              <a:t>No</a:t>
            </a:r>
            <a:r>
              <a:rPr lang="es-CO" b="1" dirty="0" smtClean="0"/>
              <a:t>. </a:t>
            </a:r>
            <a:r>
              <a:rPr lang="es-CO" b="1" dirty="0" smtClean="0"/>
              <a:t>15 </a:t>
            </a:r>
            <a:r>
              <a:rPr lang="es-CO" b="1" dirty="0" smtClean="0"/>
              <a:t>– </a:t>
            </a:r>
            <a:r>
              <a:rPr lang="es-CO" b="1" dirty="0" smtClean="0"/>
              <a:t>del Consejo Técnico de la Contaduría Publica</a:t>
            </a:r>
            <a:endParaRPr lang="es-CO" dirty="0"/>
          </a:p>
        </p:txBody>
      </p:sp>
      <p:pic>
        <p:nvPicPr>
          <p:cNvPr id="9" name="Imagen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7695" y="4941168"/>
            <a:ext cx="1235076" cy="1106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663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CuadroTexto"/>
          <p:cNvSpPr txBox="1"/>
          <p:nvPr/>
        </p:nvSpPr>
        <p:spPr>
          <a:xfrm>
            <a:off x="251520" y="476672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200" b="1" dirty="0" smtClean="0">
                <a:latin typeface="Arial" pitchFamily="34" charset="0"/>
                <a:cs typeface="Arial" pitchFamily="34" charset="0"/>
              </a:rPr>
              <a:t>Contenido</a:t>
            </a:r>
            <a:endParaRPr lang="es-E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493197" y="1916832"/>
            <a:ext cx="683711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s-CO" b="1" dirty="0" smtClean="0"/>
              <a:t>Concepto de Copropiedad y Alcance</a:t>
            </a:r>
            <a:endParaRPr lang="es-CO" b="1" dirty="0"/>
          </a:p>
          <a:p>
            <a:pPr marL="342900" indent="-342900">
              <a:buAutoNum type="arabicPeriod"/>
            </a:pPr>
            <a:r>
              <a:rPr lang="es-CO" b="1" dirty="0" smtClean="0"/>
              <a:t>Obligación de llevar contabilidad</a:t>
            </a:r>
          </a:p>
          <a:p>
            <a:pPr marL="342900" indent="-342900">
              <a:buAutoNum type="arabicPeriod"/>
            </a:pPr>
            <a:r>
              <a:rPr lang="es-CO" b="1" dirty="0" smtClean="0"/>
              <a:t>Marcos Técnicos</a:t>
            </a:r>
            <a:r>
              <a:rPr lang="es-CO" b="1" dirty="0" smtClean="0"/>
              <a:t> Contables Aplicables</a:t>
            </a:r>
          </a:p>
          <a:p>
            <a:pPr marL="342900" indent="-342900">
              <a:buAutoNum type="arabicPeriod"/>
            </a:pPr>
            <a:r>
              <a:rPr lang="es-CO" b="1" dirty="0" smtClean="0"/>
              <a:t>Sincronización con Orientación Profesional No. 14 – ESAL</a:t>
            </a:r>
          </a:p>
          <a:p>
            <a:pPr marL="342900" indent="-342900">
              <a:buAutoNum type="arabicPeriod"/>
            </a:pPr>
            <a:r>
              <a:rPr lang="es-CO" b="1" dirty="0" smtClean="0"/>
              <a:t>Tratamiento de Activos - Ingresos Especializados</a:t>
            </a:r>
          </a:p>
          <a:p>
            <a:pPr marL="342900" indent="-342900">
              <a:buAutoNum type="arabicPeriod"/>
            </a:pPr>
            <a:r>
              <a:rPr lang="es-CO" b="1" dirty="0" smtClean="0"/>
              <a:t>Tratamiento de Pasivos - Gastos Especializados</a:t>
            </a:r>
          </a:p>
          <a:p>
            <a:pPr marL="342900" indent="-342900">
              <a:buFontTx/>
              <a:buAutoNum type="arabicPeriod"/>
            </a:pPr>
            <a:r>
              <a:rPr lang="es-CO" b="1" dirty="0"/>
              <a:t>Tratamiento de Patrimonio</a:t>
            </a:r>
          </a:p>
          <a:p>
            <a:pPr marL="342900" indent="-342900">
              <a:buAutoNum type="arabicPeriod"/>
            </a:pPr>
            <a:r>
              <a:rPr lang="es-CO" b="1" dirty="0" smtClean="0"/>
              <a:t>Otras Disposiciones</a:t>
            </a:r>
          </a:p>
          <a:p>
            <a:pPr marL="342900" indent="-342900">
              <a:buAutoNum type="arabicPeriod"/>
            </a:pPr>
            <a:endParaRPr lang="es-CO" b="1" dirty="0" smtClean="0"/>
          </a:p>
        </p:txBody>
      </p:sp>
      <p:pic>
        <p:nvPicPr>
          <p:cNvPr id="4" name="Imagen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7695" y="4941168"/>
            <a:ext cx="1235076" cy="1106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652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CuadroTexto"/>
          <p:cNvSpPr txBox="1"/>
          <p:nvPr/>
        </p:nvSpPr>
        <p:spPr>
          <a:xfrm>
            <a:off x="251520" y="476672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200" b="1" dirty="0" smtClean="0">
                <a:latin typeface="Arial" pitchFamily="34" charset="0"/>
                <a:cs typeface="Arial" pitchFamily="34" charset="0"/>
              </a:rPr>
              <a:t>Concepto y Alcance</a:t>
            </a:r>
            <a:endParaRPr lang="es-ES"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n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6148" y="5855483"/>
            <a:ext cx="731020" cy="654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ángulo 8"/>
          <p:cNvSpPr/>
          <p:nvPr/>
        </p:nvSpPr>
        <p:spPr>
          <a:xfrm>
            <a:off x="899592" y="5583433"/>
            <a:ext cx="306997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100" b="1" i="1" dirty="0" smtClean="0"/>
              <a:t>* </a:t>
            </a:r>
            <a:r>
              <a:rPr lang="es-CO" sz="1100" b="1" i="1" dirty="0" smtClean="0"/>
              <a:t>Fuente</a:t>
            </a:r>
            <a:r>
              <a:rPr lang="es-CO" sz="1100" b="1" i="1" dirty="0"/>
              <a:t>: </a:t>
            </a:r>
            <a:r>
              <a:rPr lang="es-CO" sz="1100" b="1" i="1" dirty="0" smtClean="0"/>
              <a:t>Unidad Administrativa Especial de Catastro Distrital – Censo Inmobiliario 2013</a:t>
            </a:r>
            <a:endParaRPr lang="es-CO" sz="1100" i="1" dirty="0"/>
          </a:p>
        </p:txBody>
      </p:sp>
      <p:sp>
        <p:nvSpPr>
          <p:cNvPr id="10" name="Rectángulo 9"/>
          <p:cNvSpPr/>
          <p:nvPr/>
        </p:nvSpPr>
        <p:spPr>
          <a:xfrm>
            <a:off x="1310927" y="1657971"/>
            <a:ext cx="65221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b="1" dirty="0" smtClean="0"/>
              <a:t>Bogotá cuenta con 2.361.293 Predios Urbanos *</a:t>
            </a:r>
            <a:endParaRPr lang="es-CO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5088" y="2027303"/>
            <a:ext cx="5212080" cy="3398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90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CuadroTexto"/>
          <p:cNvSpPr txBox="1"/>
          <p:nvPr/>
        </p:nvSpPr>
        <p:spPr>
          <a:xfrm>
            <a:off x="251520" y="476672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200" b="1" dirty="0" smtClean="0">
                <a:latin typeface="Arial" pitchFamily="34" charset="0"/>
                <a:cs typeface="Arial" pitchFamily="34" charset="0"/>
              </a:rPr>
              <a:t>Obligación de Llevar Contabilidad</a:t>
            </a:r>
            <a:endParaRPr lang="es-ES"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n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458211"/>
            <a:ext cx="1235076" cy="1106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1856858"/>
              </p:ext>
            </p:extLst>
          </p:nvPr>
        </p:nvGraphicFramePr>
        <p:xfrm>
          <a:off x="1331640" y="1412776"/>
          <a:ext cx="7067724" cy="35661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533862"/>
                <a:gridCol w="3533862"/>
              </a:tblGrid>
              <a:tr h="370840">
                <a:tc>
                  <a:txBody>
                    <a:bodyPr/>
                    <a:lstStyle/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r>
                        <a:rPr lang="es-CO" dirty="0" smtClean="0"/>
                        <a:t>Art. 45 de la Ley 190 de 1995</a:t>
                      </a:r>
                    </a:p>
                    <a:p>
                      <a:endParaRPr lang="es-CO" sz="1600" dirty="0" smtClean="0"/>
                    </a:p>
                    <a:p>
                      <a:r>
                        <a:rPr lang="es-CO" sz="1600" dirty="0" smtClean="0"/>
                        <a:t>(Régimen de Administración Publica</a:t>
                      </a:r>
                      <a:r>
                        <a:rPr lang="es-CO" sz="1600" baseline="0" dirty="0" smtClean="0"/>
                        <a:t> – Capitulo IV. Sistemas de Control - ESAL</a:t>
                      </a:r>
                      <a:r>
                        <a:rPr lang="es-CO" sz="1600" dirty="0" smtClean="0"/>
                        <a:t>)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lang="es-CO" sz="1200" b="0" i="1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 conformidad con la reglamentación que al efecto expide el Gobierno Nacional, todas las personas jurídicas y las personas naturales que cumplan los requisitos señalados en el reglamento, </a:t>
                      </a:r>
                      <a:r>
                        <a:rPr lang="es-CO" sz="1200" b="1" i="1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deberán llevar contabilidad, de acuerdo con los principios generalmente aceptados. </a:t>
                      </a:r>
                      <a:r>
                        <a:rPr lang="es-CO" sz="1200" b="0" i="1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Habrá obligación de consolidar los estados financieros por parte de los entes bajo control. Cuando se cumplan los requisitos, los estados básicos y los estados financieros consolidados deberán ser sometidos a una auditoría financiera. El Gobierno podrá expedir normas con el objeto de que tal auditoría contribuya a detectar y revelar situaciones que constituyan prácticas violatorias de las disposiciones o principios a que se refiere la presente Ley.” </a:t>
                      </a:r>
                      <a:r>
                        <a:rPr lang="es-CO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(Subrayado y negrilla por fuera del texto original). </a:t>
                      </a:r>
                      <a:endParaRPr lang="es-CO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591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CuadroTexto"/>
          <p:cNvSpPr txBox="1"/>
          <p:nvPr/>
        </p:nvSpPr>
        <p:spPr>
          <a:xfrm>
            <a:off x="251520" y="476672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200" b="1" dirty="0" smtClean="0">
                <a:latin typeface="Arial" pitchFamily="34" charset="0"/>
                <a:cs typeface="Arial" pitchFamily="34" charset="0"/>
              </a:rPr>
              <a:t>Obligación de Llevar Contabilidad</a:t>
            </a:r>
            <a:endParaRPr lang="es-ES"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n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458211"/>
            <a:ext cx="1235076" cy="1106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322391"/>
              </p:ext>
            </p:extLst>
          </p:nvPr>
        </p:nvGraphicFramePr>
        <p:xfrm>
          <a:off x="1331640" y="1988840"/>
          <a:ext cx="7067724" cy="25603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533862"/>
                <a:gridCol w="3533862"/>
              </a:tblGrid>
              <a:tr h="2560320">
                <a:tc>
                  <a:txBody>
                    <a:bodyPr/>
                    <a:lstStyle/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r>
                        <a:rPr lang="es-CO" dirty="0" smtClean="0"/>
                        <a:t>Art. 364 del</a:t>
                      </a:r>
                      <a:r>
                        <a:rPr lang="es-CO" baseline="0" dirty="0" smtClean="0"/>
                        <a:t> Estatuto Tributario</a:t>
                      </a:r>
                      <a:endParaRPr lang="es-CO" dirty="0" smtClean="0"/>
                    </a:p>
                    <a:p>
                      <a:endParaRPr lang="es-CO" sz="1600" dirty="0" smtClean="0"/>
                    </a:p>
                    <a:p>
                      <a:r>
                        <a:rPr lang="es-CO" sz="1600" dirty="0" smtClean="0"/>
                        <a:t>(ESAL)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800" b="0" i="1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LAS ENTIDADES SIN ANIMO DE LUCRO ESTAN OBLIGADAS A LLEVAR LIBROS DE CONTABILIDAD REGISTRADOS. “Las entidades sin ánimo de lucro, deberán llevar libros de contabilidad, en la forma que indique el Gobierno Nacional”. </a:t>
                      </a:r>
                      <a:endParaRPr lang="es-CO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50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CuadroTexto"/>
          <p:cNvSpPr txBox="1"/>
          <p:nvPr/>
        </p:nvSpPr>
        <p:spPr>
          <a:xfrm>
            <a:off x="251520" y="476672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200" b="1" dirty="0" smtClean="0">
                <a:latin typeface="Arial" pitchFamily="34" charset="0"/>
                <a:cs typeface="Arial" pitchFamily="34" charset="0"/>
              </a:rPr>
              <a:t>Obligación de Llevar Contabilidad</a:t>
            </a:r>
            <a:endParaRPr lang="es-ES"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n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458211"/>
            <a:ext cx="1235076" cy="1106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888718"/>
              </p:ext>
            </p:extLst>
          </p:nvPr>
        </p:nvGraphicFramePr>
        <p:xfrm>
          <a:off x="755576" y="1340768"/>
          <a:ext cx="7848872" cy="41452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924436"/>
                <a:gridCol w="3924436"/>
              </a:tblGrid>
              <a:tr h="2560320">
                <a:tc>
                  <a:txBody>
                    <a:bodyPr/>
                    <a:lstStyle/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r>
                        <a:rPr lang="es-CO" sz="1800" b="1" i="1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Inc. 2° del Art. 2° del Decreto 2500 de 1986</a:t>
                      </a:r>
                      <a:r>
                        <a:rPr lang="es-CO" sz="1800" b="0" i="1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endParaRPr lang="es-CO" sz="1600" dirty="0" smtClean="0"/>
                    </a:p>
                    <a:p>
                      <a:r>
                        <a:rPr lang="es-CO" sz="1600" dirty="0" smtClean="0"/>
                        <a:t>(ESAL)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400" b="0" i="1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“A partir del 1 de enero de 1.987, las entidades sin ánimo de lucro, con excepción de las entidades de Derecho Público, juntas de acción comunal, juntas de defensa civil, y las entidades previstas en el Art. 5° del presente decreto, </a:t>
                      </a:r>
                      <a:r>
                        <a:rPr lang="es-CO" sz="1400" b="1" i="1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deberán llevar libros de contabilidad y registrarlos en las oficinas de la Administración de impuestos Nacionales que corresponda a su domicilio. </a:t>
                      </a:r>
                      <a:r>
                        <a:rPr lang="es-CO" sz="1400" b="0" i="1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contabilidad deberá sujetarse, incluido el régimen sancionatorio, a lo dispuesto en el Título IV del Código de Comercio y el Capítulo V del Decreto 2821 de 1974. Tendrán el carácter de obligatorios los libros Mayor y Balances y Diario, o, en defecto de estos dos, el libro de cuenta y razón”. (</a:t>
                      </a:r>
                      <a:r>
                        <a:rPr lang="es-CO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Subrayado y negrilla por fuera del texto original). </a:t>
                      </a:r>
                      <a:endParaRPr lang="es-CO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305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CuadroTexto"/>
          <p:cNvSpPr txBox="1"/>
          <p:nvPr/>
        </p:nvSpPr>
        <p:spPr>
          <a:xfrm>
            <a:off x="251520" y="476672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200" b="1" dirty="0" smtClean="0">
                <a:latin typeface="Arial" pitchFamily="34" charset="0"/>
                <a:cs typeface="Arial" pitchFamily="34" charset="0"/>
              </a:rPr>
              <a:t>Obligación de Llevar Contabilidad</a:t>
            </a:r>
            <a:endParaRPr lang="es-ES"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n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845253"/>
            <a:ext cx="803028" cy="719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958346"/>
              </p:ext>
            </p:extLst>
          </p:nvPr>
        </p:nvGraphicFramePr>
        <p:xfrm>
          <a:off x="755576" y="1340768"/>
          <a:ext cx="7848872" cy="42976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924436"/>
                <a:gridCol w="3924436"/>
              </a:tblGrid>
              <a:tr h="2560320">
                <a:tc>
                  <a:txBody>
                    <a:bodyPr/>
                    <a:lstStyle/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r>
                        <a:rPr lang="es-CO" sz="1800" b="1" i="1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Art. 51 de la Ley 675 de 2001</a:t>
                      </a:r>
                      <a:endParaRPr lang="es-CO" sz="1800" b="0" i="1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CO" sz="1600" dirty="0" smtClean="0"/>
                    </a:p>
                    <a:p>
                      <a:r>
                        <a:rPr lang="es-CO" sz="1600" dirty="0" smtClean="0"/>
                        <a:t>(Régimen</a:t>
                      </a:r>
                      <a:r>
                        <a:rPr lang="es-CO" sz="1600" baseline="0" dirty="0" smtClean="0"/>
                        <a:t> de Propiedad Horizontal)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b="1" i="1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“ARTÍCULO 51. Funciones del Administrador. </a:t>
                      </a:r>
                      <a:r>
                        <a:rPr lang="es-CO" sz="1200" b="0" i="1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administración inmediata del edificio o conjunto estará a cargo del Administrador, quien tiene facultades de ejecución, conservación, representación y recaudo. Sus funciones básicas son las siguientes: </a:t>
                      </a:r>
                    </a:p>
                    <a:p>
                      <a:endParaRPr lang="es-CO" sz="1200" b="0" i="1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CO" sz="1200" b="0" i="1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“1. Convocar a la Asamblea a reuniones ordinarias o extraordinarias y someter a su aprobación el inventario y balance general de las cuentas del ejercicio anterior, y un presupuesto detallado de gastos e ingresos correspondientes al nuevo ejercicio anual, incluyendo las primas de seguros. (…). </a:t>
                      </a:r>
                      <a:endParaRPr lang="es-CO" sz="12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CO" sz="1200" b="0" i="1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 Preparar y someter a consideración del Consejo de Administración las cuentas anuales, el informe para la Asamblea General anual de propietarios, el presupuesto de ingresos y egresos para cada vigencia, el balance general de las cuentas del ejercicio anterior, los balances de prueba y su respectiva ejecución presupuestal. </a:t>
                      </a:r>
                      <a:endParaRPr lang="es-CO" sz="12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CO" sz="1200" b="0" i="1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 Llevar bajo su dependencia y responsabilidad, la contabilidad del edificio o conjunto. (…)” </a:t>
                      </a:r>
                      <a:endParaRPr lang="es-CO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363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CuadroTexto"/>
          <p:cNvSpPr txBox="1"/>
          <p:nvPr/>
        </p:nvSpPr>
        <p:spPr>
          <a:xfrm>
            <a:off x="251520" y="476672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200" b="1" dirty="0" smtClean="0">
                <a:latin typeface="Arial" pitchFamily="34" charset="0"/>
                <a:cs typeface="Arial" pitchFamily="34" charset="0"/>
              </a:rPr>
              <a:t>Marcos Técnicos Contables Aplicables</a:t>
            </a:r>
            <a:endParaRPr lang="es-E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475656" y="1174441"/>
            <a:ext cx="65221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b="1" dirty="0" smtClean="0"/>
              <a:t>Sincronización </a:t>
            </a:r>
            <a:r>
              <a:rPr lang="es-CO" b="1" dirty="0" smtClean="0"/>
              <a:t>con clasificación en el marco del proceso de convergencia</a:t>
            </a:r>
          </a:p>
        </p:txBody>
      </p:sp>
      <p:pic>
        <p:nvPicPr>
          <p:cNvPr id="4" name="Imagen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517232"/>
            <a:ext cx="1235076" cy="1106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1769096" y="2053016"/>
            <a:ext cx="560580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b="1" dirty="0" smtClean="0"/>
              <a:t>El documento es coherente con las anteriores orientaciones profesionales sobre el manejo del proceso de convergencia en aplicación a las ESAL (Entendiendo que el IASB no ha emitido un marco técnico de aplicación a las mismas):</a:t>
            </a:r>
          </a:p>
          <a:p>
            <a:pPr algn="just"/>
            <a:endParaRPr lang="es-CO" b="1" dirty="0"/>
          </a:p>
          <a:p>
            <a:pPr algn="just"/>
            <a:r>
              <a:rPr lang="es-CO" b="1" dirty="0" smtClean="0"/>
              <a:t>Grupo 1: Decreto 2784/12 y sus </a:t>
            </a:r>
            <a:r>
              <a:rPr lang="es-CO" b="1" dirty="0" smtClean="0"/>
              <a:t>modificatorios</a:t>
            </a:r>
          </a:p>
          <a:p>
            <a:pPr algn="just"/>
            <a:endParaRPr lang="es-CO" b="1" dirty="0" smtClean="0"/>
          </a:p>
          <a:p>
            <a:pPr algn="just"/>
            <a:r>
              <a:rPr lang="es-CO" b="1" dirty="0" smtClean="0"/>
              <a:t>Grupo 2: Decreto </a:t>
            </a:r>
            <a:r>
              <a:rPr lang="es-CO" b="1" dirty="0" smtClean="0"/>
              <a:t>3022/13 y su modificatorio (2267 de 2014)</a:t>
            </a:r>
          </a:p>
          <a:p>
            <a:pPr algn="just"/>
            <a:endParaRPr lang="es-CO" b="1" dirty="0" smtClean="0"/>
          </a:p>
          <a:p>
            <a:pPr algn="just"/>
            <a:r>
              <a:rPr lang="es-CO" b="1" dirty="0" smtClean="0"/>
              <a:t>Grupo 3: Decreto 2706/12 y su </a:t>
            </a:r>
            <a:r>
              <a:rPr lang="es-CO" b="1" dirty="0" smtClean="0"/>
              <a:t>modificatorio (3019 de 2013)</a:t>
            </a:r>
            <a:endParaRPr lang="es-CO" b="1" dirty="0"/>
          </a:p>
        </p:txBody>
      </p:sp>
    </p:spTree>
    <p:extLst>
      <p:ext uri="{BB962C8B-B14F-4D97-AF65-F5344CB8AC3E}">
        <p14:creationId xmlns:p14="http://schemas.microsoft.com/office/powerpoint/2010/main" val="96322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815</TotalTime>
  <Words>1340</Words>
  <Application>Microsoft Office PowerPoint</Application>
  <PresentationFormat>Presentación en pantalla (4:3)</PresentationFormat>
  <Paragraphs>172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3" baseType="lpstr">
      <vt:lpstr>MS PGothic</vt:lpstr>
      <vt:lpstr>Arial</vt:lpstr>
      <vt:lpstr>Calibri</vt:lpstr>
      <vt:lpstr>Century Gothic</vt:lpstr>
      <vt:lpstr>Wingdings 3</vt:lpstr>
      <vt:lpstr>Espiral</vt:lpstr>
      <vt:lpstr>Consejo Técnico de la Contaduría Publica Documento de Orientación Técnica 15 Contabilidad NIIF para Centros Comerciales y Otras Propiedades Horizontales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 Eduardo</dc:creator>
  <cp:lastModifiedBy>Elmer</cp:lastModifiedBy>
  <cp:revision>102</cp:revision>
  <dcterms:created xsi:type="dcterms:W3CDTF">2012-09-04T01:48:18Z</dcterms:created>
  <dcterms:modified xsi:type="dcterms:W3CDTF">2015-12-01T04:33:56Z</dcterms:modified>
</cp:coreProperties>
</file>