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9" r:id="rId3"/>
    <p:sldId id="271" r:id="rId4"/>
    <p:sldId id="270" r:id="rId5"/>
    <p:sldId id="274" r:id="rId6"/>
    <p:sldId id="273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68" r:id="rId1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37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2CB7-F9BF-40A5-B9EF-14E6325F02B5}" type="datetimeFigureOut">
              <a:rPr lang="es-CO" smtClean="0"/>
              <a:t>26/05/2017</a:t>
            </a:fld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DDBB-E4CB-4973-9E27-EBBCF6D22AD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69674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2CB7-F9BF-40A5-B9EF-14E6325F02B5}" type="datetimeFigureOut">
              <a:rPr lang="es-CO" smtClean="0"/>
              <a:t>26/05/2017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DDBB-E4CB-4973-9E27-EBBCF6D22AD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58607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2CB7-F9BF-40A5-B9EF-14E6325F02B5}" type="datetimeFigureOut">
              <a:rPr lang="es-CO" smtClean="0"/>
              <a:t>26/05/2017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DDBB-E4CB-4973-9E27-EBBCF6D22AD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3966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2CB7-F9BF-40A5-B9EF-14E6325F02B5}" type="datetimeFigureOut">
              <a:rPr lang="es-CO" smtClean="0"/>
              <a:t>26/05/2017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DDBB-E4CB-4973-9E27-EBBCF6D22AD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812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2CB7-F9BF-40A5-B9EF-14E6325F02B5}" type="datetimeFigureOut">
              <a:rPr lang="es-CO" smtClean="0"/>
              <a:t>26/05/2017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DDBB-E4CB-4973-9E27-EBBCF6D22AD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4860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2CB7-F9BF-40A5-B9EF-14E6325F02B5}" type="datetimeFigureOut">
              <a:rPr lang="es-CO" smtClean="0"/>
              <a:t>26/05/2017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DDBB-E4CB-4973-9E27-EBBCF6D22AD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3775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2CB7-F9BF-40A5-B9EF-14E6325F02B5}" type="datetimeFigureOut">
              <a:rPr lang="es-CO" smtClean="0"/>
              <a:t>26/05/2017</a:t>
            </a:fld>
            <a:endParaRPr lang="es-CO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DDBB-E4CB-4973-9E27-EBBCF6D22AD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7546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2CB7-F9BF-40A5-B9EF-14E6325F02B5}" type="datetimeFigureOut">
              <a:rPr lang="es-CO" smtClean="0"/>
              <a:t>26/05/2017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DDBB-E4CB-4973-9E27-EBBCF6D22AD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43333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2CB7-F9BF-40A5-B9EF-14E6325F02B5}" type="datetimeFigureOut">
              <a:rPr lang="es-CO" smtClean="0"/>
              <a:t>26/05/2017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DDBB-E4CB-4973-9E27-EBBCF6D22AD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80458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2CB7-F9BF-40A5-B9EF-14E6325F02B5}" type="datetimeFigureOut">
              <a:rPr lang="es-CO" smtClean="0"/>
              <a:t>26/05/2017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DDBB-E4CB-4973-9E27-EBBCF6D22AD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66518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2CB7-F9BF-40A5-B9EF-14E6325F02B5}" type="datetimeFigureOut">
              <a:rPr lang="es-CO" smtClean="0"/>
              <a:t>26/05/2017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DDBB-E4CB-4973-9E27-EBBCF6D22AD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70845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2204864"/>
            <a:ext cx="8229600" cy="3484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52CB7-F9BF-40A5-B9EF-14E6325F02B5}" type="datetimeFigureOut">
              <a:rPr lang="es-CO" smtClean="0"/>
              <a:t>26/05/2017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4DDBB-E4CB-4973-9E27-EBBCF6D22AD2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11" name="10 CuadroTexto"/>
          <p:cNvSpPr txBox="1"/>
          <p:nvPr userDrawn="1"/>
        </p:nvSpPr>
        <p:spPr>
          <a:xfrm>
            <a:off x="7030616" y="6409928"/>
            <a:ext cx="17091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dirty="0" smtClean="0"/>
              <a:t>Posgrados en Ciencias Contables</a:t>
            </a:r>
            <a:endParaRPr lang="es-CO" sz="900" dirty="0"/>
          </a:p>
        </p:txBody>
      </p:sp>
      <p:cxnSp>
        <p:nvCxnSpPr>
          <p:cNvPr id="14" name="13 Conector recto"/>
          <p:cNvCxnSpPr/>
          <p:nvPr userDrawn="1"/>
        </p:nvCxnSpPr>
        <p:spPr>
          <a:xfrm>
            <a:off x="0" y="6533107"/>
            <a:ext cx="70306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774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hdl.handle.net/2268.2/1243" TargetMode="External"/><Relationship Id="rId2" Type="http://schemas.openxmlformats.org/officeDocument/2006/relationships/hyperlink" Target="https://www.pwc.ru/ru/events/2014/assets/2-gruss-eng.pdf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O" dirty="0" smtClean="0"/>
              <a:t>AUDIRE</a:t>
            </a:r>
          </a:p>
          <a:p>
            <a:r>
              <a:rPr lang="es-CO" dirty="0" smtClean="0"/>
              <a:t>Febrero 21 de 2017</a:t>
            </a:r>
          </a:p>
          <a:p>
            <a:endParaRPr lang="es-CO" dirty="0"/>
          </a:p>
          <a:p>
            <a:r>
              <a:rPr lang="es-CO" dirty="0" smtClean="0"/>
              <a:t>Elmer Adrián Camacho Zabala</a:t>
            </a:r>
            <a:endParaRPr lang="es-CO" dirty="0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5800" y="2273300"/>
            <a:ext cx="7772400" cy="1470025"/>
          </a:xfrm>
        </p:spPr>
        <p:txBody>
          <a:bodyPr/>
          <a:lstStyle/>
          <a:p>
            <a:pPr algn="ctr"/>
            <a:r>
              <a:rPr lang="es-CO" b="1" dirty="0" smtClean="0"/>
              <a:t>RETOS EN LA APLICACIÓN DE LA NIIF 15</a:t>
            </a:r>
            <a:br>
              <a:rPr lang="es-CO" b="1" dirty="0" smtClean="0"/>
            </a:br>
            <a:endParaRPr lang="es-CO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550" y="991329"/>
            <a:ext cx="2961650" cy="11390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0508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Retos en la Aplicación Identificados en el Mundo</a:t>
            </a:r>
            <a:endParaRPr lang="es-CO" b="1" dirty="0"/>
          </a:p>
        </p:txBody>
      </p:sp>
      <p:sp>
        <p:nvSpPr>
          <p:cNvPr id="7" name="Rectángulo redondeado 6"/>
          <p:cNvSpPr/>
          <p:nvPr/>
        </p:nvSpPr>
        <p:spPr>
          <a:xfrm>
            <a:off x="323528" y="1902842"/>
            <a:ext cx="2952328" cy="16561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O" b="1" u="sng" dirty="0" smtClean="0"/>
              <a:t>Sector Automotor:</a:t>
            </a:r>
          </a:p>
          <a:p>
            <a:pPr algn="just"/>
            <a:endParaRPr lang="es-CO" dirty="0"/>
          </a:p>
          <a:p>
            <a:pPr marL="285750" indent="-285750" algn="just">
              <a:buFontTx/>
              <a:buChar char="-"/>
            </a:pPr>
            <a:r>
              <a:rPr lang="es-CO" dirty="0" smtClean="0"/>
              <a:t>Servicios Adicionales / Garantías de Servicio</a:t>
            </a:r>
          </a:p>
          <a:p>
            <a:pPr marL="285750" indent="-285750" algn="just">
              <a:buFontTx/>
              <a:buChar char="-"/>
            </a:pPr>
            <a:r>
              <a:rPr lang="es-CO" dirty="0" smtClean="0"/>
              <a:t>Mantenimiento / Repuestos</a:t>
            </a:r>
            <a:endParaRPr lang="es-CO" dirty="0"/>
          </a:p>
        </p:txBody>
      </p:sp>
      <p:sp>
        <p:nvSpPr>
          <p:cNvPr id="8" name="Rectángulo redondeado 7"/>
          <p:cNvSpPr/>
          <p:nvPr/>
        </p:nvSpPr>
        <p:spPr>
          <a:xfrm>
            <a:off x="3094717" y="4293029"/>
            <a:ext cx="2952328" cy="16561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O" b="1" u="sng" dirty="0" smtClean="0"/>
              <a:t>Sector Software:</a:t>
            </a:r>
          </a:p>
          <a:p>
            <a:pPr algn="just"/>
            <a:endParaRPr lang="es-CO" dirty="0"/>
          </a:p>
          <a:p>
            <a:pPr marL="285750" indent="-285750" algn="just">
              <a:buFontTx/>
              <a:buChar char="-"/>
            </a:pPr>
            <a:r>
              <a:rPr lang="es-CO" dirty="0" smtClean="0"/>
              <a:t>Licencias</a:t>
            </a:r>
          </a:p>
          <a:p>
            <a:pPr marL="285750" indent="-285750" algn="just">
              <a:buFontTx/>
              <a:buChar char="-"/>
            </a:pPr>
            <a:r>
              <a:rPr lang="es-CO" dirty="0" smtClean="0"/>
              <a:t>Combinación de Servicios</a:t>
            </a:r>
          </a:p>
          <a:p>
            <a:pPr marL="285750" indent="-285750" algn="just">
              <a:buFontTx/>
              <a:buChar char="-"/>
            </a:pPr>
            <a:r>
              <a:rPr lang="es-CO" dirty="0" smtClean="0"/>
              <a:t>Ingresos Variables</a:t>
            </a:r>
            <a:endParaRPr lang="es-CO" dirty="0"/>
          </a:p>
        </p:txBody>
      </p:sp>
      <p:sp>
        <p:nvSpPr>
          <p:cNvPr id="9" name="Rectángulo redondeado 8"/>
          <p:cNvSpPr/>
          <p:nvPr/>
        </p:nvSpPr>
        <p:spPr>
          <a:xfrm>
            <a:off x="5719395" y="1915221"/>
            <a:ext cx="2952328" cy="16561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O" sz="1600" b="1" u="sng" dirty="0" smtClean="0"/>
              <a:t>Sector Salud y Cuidados</a:t>
            </a:r>
          </a:p>
          <a:p>
            <a:pPr algn="just"/>
            <a:endParaRPr lang="es-CO" sz="1600" dirty="0"/>
          </a:p>
          <a:p>
            <a:pPr marL="285750" indent="-285750" algn="just">
              <a:buFontTx/>
              <a:buChar char="-"/>
            </a:pPr>
            <a:r>
              <a:rPr lang="es-CO" sz="1600" dirty="0" smtClean="0"/>
              <a:t>Servicios Complementarios</a:t>
            </a:r>
          </a:p>
          <a:p>
            <a:pPr marL="285750" indent="-285750" algn="just">
              <a:buFontTx/>
              <a:buChar char="-"/>
            </a:pPr>
            <a:r>
              <a:rPr lang="es-CO" sz="1600" dirty="0" smtClean="0"/>
              <a:t>Licencias</a:t>
            </a:r>
          </a:p>
          <a:p>
            <a:pPr marL="285750" indent="-285750" algn="just">
              <a:buFontTx/>
              <a:buChar char="-"/>
            </a:pPr>
            <a:r>
              <a:rPr lang="es-CO" sz="1600" dirty="0" smtClean="0"/>
              <a:t>Combinación de Servicios</a:t>
            </a:r>
          </a:p>
          <a:p>
            <a:pPr marL="285750" indent="-285750" algn="just">
              <a:buFontTx/>
              <a:buChar char="-"/>
            </a:pPr>
            <a:endParaRPr lang="es-CO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07433"/>
            <a:ext cx="1941979" cy="116973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742" y="2636845"/>
            <a:ext cx="1403648" cy="105273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740" y="2764566"/>
            <a:ext cx="1403649" cy="104286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330870"/>
            <a:ext cx="1894933" cy="129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61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Retos en la Aplicación Identificados en el Mundo</a:t>
            </a:r>
            <a:endParaRPr lang="es-CO" b="1" dirty="0"/>
          </a:p>
        </p:txBody>
      </p:sp>
      <p:sp>
        <p:nvSpPr>
          <p:cNvPr id="7" name="Rectángulo redondeado 6"/>
          <p:cNvSpPr/>
          <p:nvPr/>
        </p:nvSpPr>
        <p:spPr>
          <a:xfrm>
            <a:off x="323528" y="1902842"/>
            <a:ext cx="2952328" cy="1656184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O" b="1" u="sng" dirty="0" smtClean="0"/>
              <a:t>Sector Energía:</a:t>
            </a:r>
          </a:p>
          <a:p>
            <a:pPr algn="just"/>
            <a:endParaRPr lang="es-CO" dirty="0"/>
          </a:p>
          <a:p>
            <a:pPr marL="285750" indent="-285750" algn="just">
              <a:buFontTx/>
              <a:buChar char="-"/>
            </a:pPr>
            <a:r>
              <a:rPr lang="es-CO" dirty="0" smtClean="0"/>
              <a:t>Componente Variable por Tarifas</a:t>
            </a:r>
            <a:endParaRPr lang="es-CO" dirty="0"/>
          </a:p>
        </p:txBody>
      </p:sp>
      <p:sp>
        <p:nvSpPr>
          <p:cNvPr id="8" name="Rectángulo redondeado 7"/>
          <p:cNvSpPr/>
          <p:nvPr/>
        </p:nvSpPr>
        <p:spPr>
          <a:xfrm>
            <a:off x="3094717" y="4293029"/>
            <a:ext cx="2952328" cy="1656184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O" sz="1600" b="1" u="sng" dirty="0" smtClean="0"/>
              <a:t>Sector Construcción:</a:t>
            </a:r>
          </a:p>
          <a:p>
            <a:pPr algn="just"/>
            <a:endParaRPr lang="es-CO" sz="1600" dirty="0"/>
          </a:p>
          <a:p>
            <a:pPr marL="285750" indent="-285750" algn="just">
              <a:buFontTx/>
              <a:buChar char="-"/>
            </a:pPr>
            <a:r>
              <a:rPr lang="es-CO" sz="1600" dirty="0" smtClean="0"/>
              <a:t>Pagos por hitos</a:t>
            </a:r>
          </a:p>
          <a:p>
            <a:pPr marL="285750" indent="-285750" algn="just">
              <a:buFontTx/>
              <a:buChar char="-"/>
            </a:pPr>
            <a:r>
              <a:rPr lang="es-CO" sz="1600" dirty="0" smtClean="0"/>
              <a:t>Componente variable</a:t>
            </a:r>
          </a:p>
          <a:p>
            <a:pPr marL="285750" indent="-285750" algn="just">
              <a:buFontTx/>
              <a:buChar char="-"/>
            </a:pPr>
            <a:r>
              <a:rPr lang="es-CO" sz="1600" dirty="0" smtClean="0"/>
              <a:t>Garantías</a:t>
            </a:r>
          </a:p>
          <a:p>
            <a:pPr marL="285750" indent="-285750" algn="just">
              <a:buFontTx/>
              <a:buChar char="-"/>
            </a:pPr>
            <a:r>
              <a:rPr lang="es-CO" sz="1600" dirty="0" smtClean="0"/>
              <a:t>Paso del dinero en el tiempo</a:t>
            </a:r>
            <a:endParaRPr lang="es-CO" sz="1600" dirty="0"/>
          </a:p>
        </p:txBody>
      </p:sp>
      <p:sp>
        <p:nvSpPr>
          <p:cNvPr id="9" name="Rectángulo redondeado 8"/>
          <p:cNvSpPr/>
          <p:nvPr/>
        </p:nvSpPr>
        <p:spPr>
          <a:xfrm>
            <a:off x="5734472" y="1915111"/>
            <a:ext cx="2952328" cy="193022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O" sz="1600" b="1" u="sng" dirty="0" smtClean="0"/>
              <a:t>Sector Estado</a:t>
            </a:r>
          </a:p>
          <a:p>
            <a:pPr algn="just"/>
            <a:endParaRPr lang="es-CO" sz="1600" dirty="0"/>
          </a:p>
          <a:p>
            <a:pPr marL="285750" indent="-285750" algn="just">
              <a:buFontTx/>
              <a:buChar char="-"/>
            </a:pPr>
            <a:r>
              <a:rPr lang="es-CO" sz="1600" dirty="0" smtClean="0"/>
              <a:t>Contratos de Concesión</a:t>
            </a:r>
          </a:p>
          <a:p>
            <a:pPr marL="285750" indent="-285750" algn="just">
              <a:buFontTx/>
              <a:buChar char="-"/>
            </a:pPr>
            <a:r>
              <a:rPr lang="es-CO" sz="1600" dirty="0" smtClean="0"/>
              <a:t>Componente Variable</a:t>
            </a:r>
          </a:p>
          <a:p>
            <a:pPr marL="285750" indent="-285750" algn="just">
              <a:buFontTx/>
              <a:buChar char="-"/>
            </a:pPr>
            <a:r>
              <a:rPr lang="es-CO" sz="1600" dirty="0" smtClean="0"/>
              <a:t>Paso del dinero en el tiempo</a:t>
            </a:r>
          </a:p>
          <a:p>
            <a:pPr marL="285750" indent="-285750" algn="just">
              <a:buFontTx/>
              <a:buChar char="-"/>
            </a:pPr>
            <a:r>
              <a:rPr lang="es-CO" sz="1600" dirty="0" smtClean="0"/>
              <a:t>Costos Incrementales</a:t>
            </a:r>
          </a:p>
          <a:p>
            <a:pPr marL="285750" indent="-285750" algn="just">
              <a:buFontTx/>
              <a:buChar char="-"/>
            </a:pP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41104"/>
            <a:ext cx="1746873" cy="116003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313" y="2432561"/>
            <a:ext cx="1883701" cy="141277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550" y="4355805"/>
            <a:ext cx="1793776" cy="134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7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Retos en la Aplicación Identificados en el Mundo</a:t>
            </a:r>
            <a:endParaRPr lang="es-CO" b="1" dirty="0"/>
          </a:p>
        </p:txBody>
      </p:sp>
      <p:sp>
        <p:nvSpPr>
          <p:cNvPr id="7" name="Rectángulo redondeado 6"/>
          <p:cNvSpPr/>
          <p:nvPr/>
        </p:nvSpPr>
        <p:spPr>
          <a:xfrm>
            <a:off x="323528" y="1902842"/>
            <a:ext cx="2952328" cy="1656184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O" b="1" u="sng" dirty="0" smtClean="0"/>
              <a:t>Sector Grandes Superficies:</a:t>
            </a:r>
          </a:p>
          <a:p>
            <a:pPr algn="just"/>
            <a:endParaRPr lang="es-CO" dirty="0"/>
          </a:p>
          <a:p>
            <a:pPr marL="285750" indent="-285750" algn="just">
              <a:buFontTx/>
              <a:buChar char="-"/>
            </a:pPr>
            <a:r>
              <a:rPr lang="es-CO" dirty="0" smtClean="0"/>
              <a:t>Programas de Fidelización</a:t>
            </a:r>
          </a:p>
          <a:p>
            <a:pPr marL="285750" indent="-285750" algn="just">
              <a:buFontTx/>
              <a:buChar char="-"/>
            </a:pPr>
            <a:r>
              <a:rPr lang="es-CO" dirty="0" smtClean="0"/>
              <a:t>Garantías</a:t>
            </a:r>
            <a:endParaRPr lang="es-CO" dirty="0"/>
          </a:p>
        </p:txBody>
      </p:sp>
      <p:sp>
        <p:nvSpPr>
          <p:cNvPr id="8" name="Rectángulo redondeado 7"/>
          <p:cNvSpPr/>
          <p:nvPr/>
        </p:nvSpPr>
        <p:spPr>
          <a:xfrm>
            <a:off x="3094717" y="4293029"/>
            <a:ext cx="2952328" cy="1656184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O" sz="1600" b="1" u="sng" dirty="0" smtClean="0"/>
              <a:t>Sector Transporte y Logística:</a:t>
            </a:r>
          </a:p>
          <a:p>
            <a:pPr algn="just"/>
            <a:endParaRPr lang="es-CO" sz="1600" dirty="0"/>
          </a:p>
          <a:p>
            <a:pPr marL="285750" indent="-285750" algn="just">
              <a:buFontTx/>
              <a:buChar char="-"/>
            </a:pPr>
            <a:r>
              <a:rPr lang="es-CO" sz="1600" dirty="0" smtClean="0"/>
              <a:t>Combinación de contratos</a:t>
            </a:r>
          </a:p>
          <a:p>
            <a:pPr marL="285750" indent="-285750" algn="just">
              <a:buFontTx/>
              <a:buChar char="-"/>
            </a:pPr>
            <a:r>
              <a:rPr lang="es-CO" sz="1600" dirty="0" smtClean="0"/>
              <a:t>Pagos por hitos</a:t>
            </a:r>
          </a:p>
          <a:p>
            <a:pPr marL="285750" indent="-285750" algn="just">
              <a:buFontTx/>
              <a:buChar char="-"/>
            </a:pPr>
            <a:r>
              <a:rPr lang="es-CO" sz="1600" dirty="0" smtClean="0"/>
              <a:t>Programas de </a:t>
            </a:r>
            <a:r>
              <a:rPr lang="es-CO" sz="1600" dirty="0" err="1" smtClean="0"/>
              <a:t>Fidelizacion</a:t>
            </a:r>
            <a:endParaRPr lang="es-CO" sz="1600" dirty="0" smtClean="0"/>
          </a:p>
          <a:p>
            <a:pPr marL="285750" indent="-285750" algn="just">
              <a:buFontTx/>
              <a:buChar char="-"/>
            </a:pPr>
            <a:endParaRPr lang="es-CO" sz="1600" dirty="0"/>
          </a:p>
        </p:txBody>
      </p:sp>
      <p:sp>
        <p:nvSpPr>
          <p:cNvPr id="9" name="Rectángulo redondeado 8"/>
          <p:cNvSpPr/>
          <p:nvPr/>
        </p:nvSpPr>
        <p:spPr>
          <a:xfrm>
            <a:off x="5734472" y="1915111"/>
            <a:ext cx="2952328" cy="193022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O" sz="1600" b="1" u="sng" dirty="0" smtClean="0"/>
              <a:t>Sector Telecomunicaciones:</a:t>
            </a:r>
          </a:p>
          <a:p>
            <a:pPr algn="just"/>
            <a:endParaRPr lang="es-CO" sz="1600" dirty="0"/>
          </a:p>
          <a:p>
            <a:pPr marL="285750" indent="-285750" algn="just">
              <a:buFontTx/>
              <a:buChar char="-"/>
            </a:pPr>
            <a:r>
              <a:rPr lang="es-CO" sz="1600" dirty="0" smtClean="0"/>
              <a:t>Múltiples Obligaciones</a:t>
            </a:r>
          </a:p>
          <a:p>
            <a:pPr marL="285750" indent="-285750" algn="just">
              <a:buFontTx/>
              <a:buChar char="-"/>
            </a:pPr>
            <a:r>
              <a:rPr lang="es-CO" sz="1600" dirty="0" smtClean="0"/>
              <a:t>Costos Incrementales</a:t>
            </a:r>
          </a:p>
          <a:p>
            <a:pPr marL="285750" indent="-285750" algn="just">
              <a:buFontTx/>
              <a:buChar char="-"/>
            </a:pPr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93029"/>
            <a:ext cx="2078517" cy="163787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056" y="1915111"/>
            <a:ext cx="1944216" cy="194421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992206"/>
            <a:ext cx="1493011" cy="223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11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Otros Retos en la Aplicación Identificados en Colombia</a:t>
            </a:r>
            <a:endParaRPr lang="es-CO" b="1" dirty="0"/>
          </a:p>
        </p:txBody>
      </p:sp>
      <p:sp>
        <p:nvSpPr>
          <p:cNvPr id="7" name="Rectángulo redondeado 6"/>
          <p:cNvSpPr/>
          <p:nvPr/>
        </p:nvSpPr>
        <p:spPr>
          <a:xfrm>
            <a:off x="323528" y="1902842"/>
            <a:ext cx="2952328" cy="1656184"/>
          </a:xfrm>
          <a:prstGeom prst="round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O" b="1" u="sng" dirty="0" smtClean="0"/>
              <a:t>Sector Servicios Derecho:</a:t>
            </a:r>
          </a:p>
          <a:p>
            <a:pPr algn="just"/>
            <a:endParaRPr lang="es-CO" dirty="0"/>
          </a:p>
          <a:p>
            <a:pPr marL="285750" indent="-285750" algn="just">
              <a:buFontTx/>
              <a:buChar char="-"/>
            </a:pPr>
            <a:r>
              <a:rPr lang="es-CO" dirty="0" smtClean="0"/>
              <a:t>Múltiples Obligaciones</a:t>
            </a:r>
          </a:p>
          <a:p>
            <a:pPr marL="285750" indent="-285750" algn="just">
              <a:buFontTx/>
              <a:buChar char="-"/>
            </a:pPr>
            <a:r>
              <a:rPr lang="es-CO" dirty="0" smtClean="0"/>
              <a:t>Componente Variable</a:t>
            </a:r>
          </a:p>
          <a:p>
            <a:pPr marL="285750" indent="-285750" algn="just">
              <a:buFontTx/>
              <a:buChar char="-"/>
            </a:pPr>
            <a:endParaRPr lang="es-CO" dirty="0" smtClean="0"/>
          </a:p>
          <a:p>
            <a:pPr marL="285750" indent="-285750" algn="just">
              <a:buFontTx/>
              <a:buChar char="-"/>
            </a:pPr>
            <a:endParaRPr lang="es-CO" dirty="0"/>
          </a:p>
        </p:txBody>
      </p:sp>
      <p:sp>
        <p:nvSpPr>
          <p:cNvPr id="8" name="Rectángulo redondeado 7"/>
          <p:cNvSpPr/>
          <p:nvPr/>
        </p:nvSpPr>
        <p:spPr>
          <a:xfrm>
            <a:off x="3094717" y="4293029"/>
            <a:ext cx="2952328" cy="1656184"/>
          </a:xfrm>
          <a:prstGeom prst="round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O" sz="1600" b="1" u="sng" dirty="0" smtClean="0"/>
              <a:t>Sector Interventoría:</a:t>
            </a:r>
          </a:p>
          <a:p>
            <a:pPr algn="just"/>
            <a:endParaRPr lang="es-CO" sz="1600" dirty="0"/>
          </a:p>
          <a:p>
            <a:pPr marL="285750" indent="-285750" algn="just">
              <a:buFontTx/>
              <a:buChar char="-"/>
            </a:pPr>
            <a:r>
              <a:rPr lang="es-CO" sz="1600" dirty="0" smtClean="0"/>
              <a:t>Múltiples Obligaciones</a:t>
            </a:r>
          </a:p>
          <a:p>
            <a:pPr marL="285750" indent="-285750" algn="just">
              <a:buFontTx/>
              <a:buChar char="-"/>
            </a:pPr>
            <a:r>
              <a:rPr lang="es-CO" sz="1600" dirty="0" smtClean="0"/>
              <a:t>Componente Variable</a:t>
            </a:r>
          </a:p>
          <a:p>
            <a:pPr marL="285750" indent="-285750" algn="just">
              <a:buFontTx/>
              <a:buChar char="-"/>
            </a:pPr>
            <a:endParaRPr lang="es-CO" sz="1600" dirty="0"/>
          </a:p>
        </p:txBody>
      </p:sp>
      <p:sp>
        <p:nvSpPr>
          <p:cNvPr id="9" name="Rectángulo redondeado 8"/>
          <p:cNvSpPr/>
          <p:nvPr/>
        </p:nvSpPr>
        <p:spPr>
          <a:xfrm>
            <a:off x="5734472" y="1915111"/>
            <a:ext cx="2952328" cy="1930226"/>
          </a:xfrm>
          <a:prstGeom prst="round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O" sz="1600" b="1" u="sng" dirty="0" smtClean="0"/>
              <a:t>Sector Servicios Consultoría:</a:t>
            </a:r>
          </a:p>
          <a:p>
            <a:pPr algn="just"/>
            <a:endParaRPr lang="es-CO" sz="1600" dirty="0"/>
          </a:p>
          <a:p>
            <a:pPr marL="285750" indent="-285750" algn="just">
              <a:buFontTx/>
              <a:buChar char="-"/>
            </a:pPr>
            <a:r>
              <a:rPr lang="es-CO" sz="1600" dirty="0" smtClean="0"/>
              <a:t>Múltiples Obligaciones</a:t>
            </a:r>
          </a:p>
          <a:p>
            <a:pPr marL="285750" indent="-285750" algn="just">
              <a:buFontTx/>
              <a:buChar char="-"/>
            </a:pPr>
            <a:r>
              <a:rPr lang="es-CO" sz="1600" dirty="0" smtClean="0"/>
              <a:t>Costos Incrementales</a:t>
            </a:r>
          </a:p>
          <a:p>
            <a:pPr marL="285750" indent="-285750" algn="just">
              <a:buFontTx/>
              <a:buChar char="-"/>
            </a:pPr>
            <a:r>
              <a:rPr lang="es-CO" sz="1600" dirty="0" smtClean="0"/>
              <a:t>Componente Variable</a:t>
            </a:r>
          </a:p>
          <a:p>
            <a:pPr marL="285750" indent="-285750" algn="just">
              <a:buFontTx/>
              <a:buChar char="-"/>
            </a:pP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10359"/>
            <a:ext cx="2017779" cy="205797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74" y="2017022"/>
            <a:ext cx="1726404" cy="172640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728" y="4327805"/>
            <a:ext cx="2514072" cy="128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92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Preparación</a:t>
            </a:r>
            <a:endParaRPr lang="es-CO" b="1" dirty="0"/>
          </a:p>
        </p:txBody>
      </p:sp>
      <p:sp>
        <p:nvSpPr>
          <p:cNvPr id="7" name="Elipse 6"/>
          <p:cNvSpPr/>
          <p:nvPr/>
        </p:nvSpPr>
        <p:spPr>
          <a:xfrm>
            <a:off x="6743633" y="2896636"/>
            <a:ext cx="1728192" cy="160238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Transición</a:t>
            </a:r>
            <a:endParaRPr lang="es-CO" b="1" dirty="0"/>
          </a:p>
        </p:txBody>
      </p:sp>
      <p:sp>
        <p:nvSpPr>
          <p:cNvPr id="8" name="Elipse 7"/>
          <p:cNvSpPr/>
          <p:nvPr/>
        </p:nvSpPr>
        <p:spPr>
          <a:xfrm>
            <a:off x="2536985" y="2878899"/>
            <a:ext cx="1656184" cy="163786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Implementación</a:t>
            </a:r>
            <a:endParaRPr lang="es-CO" sz="1400" b="1" dirty="0"/>
          </a:p>
        </p:txBody>
      </p:sp>
      <p:sp>
        <p:nvSpPr>
          <p:cNvPr id="9" name="Elipse 8"/>
          <p:cNvSpPr/>
          <p:nvPr/>
        </p:nvSpPr>
        <p:spPr>
          <a:xfrm>
            <a:off x="4640309" y="2914373"/>
            <a:ext cx="1656184" cy="160238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Despliegue</a:t>
            </a:r>
          </a:p>
          <a:p>
            <a:pPr algn="ctr"/>
            <a:r>
              <a:rPr lang="es-CO" sz="1400" b="1" dirty="0" smtClean="0"/>
              <a:t>Estrategia</a:t>
            </a:r>
            <a:endParaRPr lang="es-CO" sz="1400" b="1" dirty="0"/>
          </a:p>
        </p:txBody>
      </p:sp>
      <p:sp>
        <p:nvSpPr>
          <p:cNvPr id="11" name="Elipse 10"/>
          <p:cNvSpPr/>
          <p:nvPr/>
        </p:nvSpPr>
        <p:spPr>
          <a:xfrm>
            <a:off x="433661" y="2878899"/>
            <a:ext cx="1656184" cy="160238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Modelo de la Organización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494113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Referencias Bibliográficas</a:t>
            </a:r>
            <a:endParaRPr lang="es-CO" b="1" dirty="0"/>
          </a:p>
        </p:txBody>
      </p:sp>
      <p:sp>
        <p:nvSpPr>
          <p:cNvPr id="10" name="Rectángulo redondeado 9"/>
          <p:cNvSpPr/>
          <p:nvPr/>
        </p:nvSpPr>
        <p:spPr>
          <a:xfrm>
            <a:off x="1434480" y="2204864"/>
            <a:ext cx="6275040" cy="3170073"/>
          </a:xfrm>
          <a:prstGeom prst="round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O" b="1" dirty="0" smtClean="0"/>
              <a:t>Christph Cruss, </a:t>
            </a:r>
            <a:r>
              <a:rPr lang="es-CO" dirty="0" smtClean="0"/>
              <a:t>Partner, PwCGermany</a:t>
            </a:r>
            <a:r>
              <a:rPr lang="es-CO" b="1" u="sng" dirty="0" smtClean="0"/>
              <a:t>.</a:t>
            </a:r>
            <a:r>
              <a:rPr lang="es-CO" dirty="0" smtClean="0"/>
              <a:t> 29 de Julio de 2014</a:t>
            </a:r>
            <a:r>
              <a:rPr lang="es-CO" dirty="0"/>
              <a:t>. </a:t>
            </a:r>
            <a:r>
              <a:rPr lang="es-CO" dirty="0">
                <a:hlinkClick r:id="rId2"/>
              </a:rPr>
              <a:t>https://</a:t>
            </a:r>
            <a:r>
              <a:rPr lang="es-CO" dirty="0" smtClean="0">
                <a:hlinkClick r:id="rId2"/>
              </a:rPr>
              <a:t>www.pwc.ru/ru/events/2014/assets/2-gruss-eng.pdf</a:t>
            </a:r>
            <a:r>
              <a:rPr lang="es-CO" dirty="0" smtClean="0"/>
              <a:t>.</a:t>
            </a:r>
          </a:p>
          <a:p>
            <a:pPr algn="just"/>
            <a:endParaRPr lang="es-CO" b="1" u="sng" dirty="0" smtClean="0"/>
          </a:p>
          <a:p>
            <a:pPr algn="just"/>
            <a:r>
              <a:rPr lang="es-CO" b="1" dirty="0" smtClean="0"/>
              <a:t>International Accounting Standards Board. IASB.</a:t>
            </a:r>
          </a:p>
          <a:p>
            <a:pPr marL="285750" indent="-285750" algn="just">
              <a:buFontTx/>
              <a:buChar char="-"/>
            </a:pPr>
            <a:endParaRPr lang="es-CO" dirty="0" smtClean="0"/>
          </a:p>
          <a:p>
            <a:pPr algn="just"/>
            <a:r>
              <a:rPr lang="es-CO" b="1" dirty="0" smtClean="0"/>
              <a:t>Peter Maxime, </a:t>
            </a:r>
            <a:r>
              <a:rPr lang="es-CO" dirty="0" smtClean="0"/>
              <a:t>HEC-Ecole de gestión de I’Ulg, Master en sciences de gestión. 2015-2016. </a:t>
            </a:r>
            <a:r>
              <a:rPr lang="es-CO" dirty="0" smtClean="0">
                <a:hlinkClick r:id="rId3"/>
              </a:rPr>
              <a:t>http://hdl.handle.net/2268.2/1243</a:t>
            </a:r>
            <a:r>
              <a:rPr lang="es-CO" dirty="0" smtClean="0"/>
              <a:t>. </a:t>
            </a:r>
            <a:endParaRPr lang="es-CO" dirty="0"/>
          </a:p>
          <a:p>
            <a:pPr algn="just"/>
            <a:endParaRPr lang="es-CO" b="1" u="sng" dirty="0"/>
          </a:p>
          <a:p>
            <a:pPr marL="285750" indent="-285750" algn="just">
              <a:buFontTx/>
              <a:buChar char="-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32809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94" y="2346932"/>
            <a:ext cx="6946398" cy="2306204"/>
          </a:xfrm>
        </p:spPr>
      </p:pic>
    </p:spTree>
    <p:extLst>
      <p:ext uri="{BB962C8B-B14F-4D97-AF65-F5344CB8AC3E}">
        <p14:creationId xmlns:p14="http://schemas.microsoft.com/office/powerpoint/2010/main" val="101772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ANTECEDENTES (*)</a:t>
            </a:r>
            <a:endParaRPr lang="es-CO" b="1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835696" y="2276872"/>
            <a:ext cx="4040188" cy="3951288"/>
          </a:xfrm>
        </p:spPr>
        <p:txBody>
          <a:bodyPr>
            <a:normAutofit fontScale="62500" lnSpcReduction="20000"/>
          </a:bodyPr>
          <a:lstStyle/>
          <a:p>
            <a:r>
              <a:rPr lang="es-CO" b="1" u="sng" dirty="0" smtClean="0"/>
              <a:t>Se sustituyen (NIIF 15 – 2014):</a:t>
            </a:r>
          </a:p>
          <a:p>
            <a:pPr marL="0" indent="0" algn="just">
              <a:buNone/>
            </a:pPr>
            <a:endParaRPr lang="es-CO" dirty="0"/>
          </a:p>
          <a:p>
            <a:pPr marL="0" indent="0" algn="just">
              <a:buNone/>
            </a:pPr>
            <a:r>
              <a:rPr lang="es-CO" b="1" dirty="0" smtClean="0"/>
              <a:t>NIC 18 Ingreso de Actividades Ordinarias 1982 – 1993 – 2001</a:t>
            </a:r>
          </a:p>
          <a:p>
            <a:pPr marL="0" indent="0" algn="just">
              <a:buNone/>
            </a:pPr>
            <a:endParaRPr lang="es-CO" b="1" dirty="0"/>
          </a:p>
          <a:p>
            <a:pPr marL="0" indent="0" algn="just">
              <a:buNone/>
            </a:pPr>
            <a:r>
              <a:rPr lang="es-CO" b="1" dirty="0" smtClean="0"/>
              <a:t>NIC 11 Contratos de Construcción – 1979</a:t>
            </a:r>
          </a:p>
          <a:p>
            <a:pPr marL="0" indent="0" algn="just">
              <a:buNone/>
            </a:pPr>
            <a:endParaRPr lang="es-CO" dirty="0"/>
          </a:p>
          <a:p>
            <a:pPr marL="0" indent="0" algn="just">
              <a:buNone/>
            </a:pPr>
            <a:r>
              <a:rPr lang="es-CO" dirty="0" smtClean="0"/>
              <a:t>SIC31 Ingresos – Permutas de Servicios de Publicidad – 2001</a:t>
            </a:r>
          </a:p>
          <a:p>
            <a:pPr marL="0" indent="0" algn="just">
              <a:buNone/>
            </a:pPr>
            <a:endParaRPr lang="es-CO" dirty="0"/>
          </a:p>
          <a:p>
            <a:pPr marL="0" indent="0" algn="just">
              <a:buNone/>
            </a:pPr>
            <a:r>
              <a:rPr lang="es-CO" dirty="0" smtClean="0"/>
              <a:t>CINIIF 13 Programas de Fidelización de Clientes – 2007</a:t>
            </a:r>
          </a:p>
          <a:p>
            <a:pPr marL="0" indent="0" algn="just">
              <a:buNone/>
            </a:pPr>
            <a:endParaRPr lang="es-CO" dirty="0"/>
          </a:p>
          <a:p>
            <a:pPr marL="0" indent="0" algn="just">
              <a:buNone/>
            </a:pPr>
            <a:r>
              <a:rPr lang="es-CO" dirty="0" smtClean="0"/>
              <a:t>CINIIF 15 Acuerdos para la construcción de Inmuebles – 2008</a:t>
            </a:r>
          </a:p>
          <a:p>
            <a:pPr marL="0" indent="0" algn="just">
              <a:buNone/>
            </a:pPr>
            <a:endParaRPr lang="es-CO" dirty="0"/>
          </a:p>
          <a:p>
            <a:pPr marL="0" indent="0" algn="just">
              <a:buNone/>
            </a:pPr>
            <a:r>
              <a:rPr lang="es-CO" dirty="0" smtClean="0"/>
              <a:t>CINIIF 18 Transferencias de Activos procedentes de Clientes -2009 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 smtClean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16931"/>
            <a:ext cx="1540509" cy="1186192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6228184" y="2780928"/>
            <a:ext cx="2746648" cy="122413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VIGENCIA: 1 DE ENERO DE 2018</a:t>
            </a:r>
            <a:endParaRPr lang="es-CO" b="1" dirty="0"/>
          </a:p>
        </p:txBody>
      </p:sp>
      <p:sp>
        <p:nvSpPr>
          <p:cNvPr id="10" name="Rectángulo 9"/>
          <p:cNvSpPr/>
          <p:nvPr/>
        </p:nvSpPr>
        <p:spPr>
          <a:xfrm>
            <a:off x="6732240" y="5085184"/>
            <a:ext cx="1738536" cy="7829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(*) NIIF Marca Registrada IASB  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33869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BASES CONCEPTUALES</a:t>
            </a:r>
            <a:endParaRPr lang="es-CO" b="1" dirty="0"/>
          </a:p>
        </p:txBody>
      </p:sp>
      <p:sp>
        <p:nvSpPr>
          <p:cNvPr id="10" name="Rectángulo redondeado 9"/>
          <p:cNvSpPr/>
          <p:nvPr/>
        </p:nvSpPr>
        <p:spPr>
          <a:xfrm>
            <a:off x="81244" y="865181"/>
            <a:ext cx="2664296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Identificar el contrato (s) con el cliente</a:t>
            </a:r>
            <a:endParaRPr lang="es-CO" b="1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1717671" y="2043452"/>
            <a:ext cx="2664296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Identificar las obligaciones de desempeño</a:t>
            </a:r>
            <a:endParaRPr lang="es-CO" b="1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2986654" y="3192175"/>
            <a:ext cx="2664296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Determinar el precio de la transacción</a:t>
            </a:r>
            <a:endParaRPr lang="es-CO" b="1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4381967" y="4304234"/>
            <a:ext cx="2664296" cy="10081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Asignar el Precio</a:t>
            </a:r>
            <a:endParaRPr lang="es-CO" b="1" dirty="0"/>
          </a:p>
        </p:txBody>
      </p:sp>
      <p:sp>
        <p:nvSpPr>
          <p:cNvPr id="14" name="Rectángulo redondeado 13"/>
          <p:cNvSpPr/>
          <p:nvPr/>
        </p:nvSpPr>
        <p:spPr>
          <a:xfrm>
            <a:off x="6228184" y="5398870"/>
            <a:ext cx="2664296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Reconocer el Ingreso</a:t>
            </a:r>
            <a:endParaRPr lang="es-CO" b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7" y="3809109"/>
            <a:ext cx="1467988" cy="20938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4220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Identificación del Contrato </a:t>
            </a:r>
            <a:endParaRPr lang="es-CO" b="1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686173"/>
          </a:xfrm>
        </p:spPr>
        <p:txBody>
          <a:bodyPr/>
          <a:lstStyle/>
          <a:p>
            <a:r>
              <a:rPr lang="es-CO" b="1" dirty="0" smtClean="0"/>
              <a:t>Un contrato es una acuerdo entre dos o mas partes que crea derechos y obligaciones.</a:t>
            </a:r>
            <a:endParaRPr lang="es-CO" b="1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es-CO" dirty="0" smtClean="0"/>
              <a:t>Aprobación del Contrato por las partes.</a:t>
            </a:r>
          </a:p>
          <a:p>
            <a:pPr marL="457200" indent="-457200">
              <a:buAutoNum type="arabicPeriod"/>
            </a:pPr>
            <a:r>
              <a:rPr lang="es-CO" dirty="0" smtClean="0"/>
              <a:t>Identificación de los derechos de cada parte.</a:t>
            </a:r>
          </a:p>
          <a:p>
            <a:pPr marL="457200" indent="-457200">
              <a:buAutoNum type="arabicPeriod"/>
            </a:pPr>
            <a:r>
              <a:rPr lang="es-CO" dirty="0" smtClean="0"/>
              <a:t>Identificación de las condiciones de los bienes o servicios a transferir.</a:t>
            </a:r>
          </a:p>
          <a:p>
            <a:pPr marL="457200" indent="-457200">
              <a:buAutoNum type="arabicPeriod"/>
            </a:pPr>
            <a:r>
              <a:rPr lang="es-CO" dirty="0" smtClean="0"/>
              <a:t>Existe fundamento comercial; flujos de efectivo futuro.</a:t>
            </a:r>
          </a:p>
          <a:p>
            <a:pPr marL="457200" indent="-457200">
              <a:buAutoNum type="arabicPeriod"/>
            </a:pPr>
            <a:r>
              <a:rPr lang="es-CO" dirty="0" smtClean="0"/>
              <a:t>Probabilidad del recaudo.</a:t>
            </a:r>
          </a:p>
          <a:p>
            <a:pPr marL="457200" indent="-457200">
              <a:buAutoNum type="arabicPeriod"/>
            </a:pPr>
            <a:endParaRPr lang="es-CO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153910"/>
            <a:ext cx="1950720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7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Identificación de las Obligaciones de Desempeño </a:t>
            </a:r>
            <a:endParaRPr lang="es-CO" b="1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686173"/>
          </a:xfrm>
        </p:spPr>
        <p:txBody>
          <a:bodyPr/>
          <a:lstStyle/>
          <a:p>
            <a:r>
              <a:rPr lang="es-CO" b="1" dirty="0" smtClean="0"/>
              <a:t>Un compromiso de transferir al cliente; </a:t>
            </a:r>
            <a:endParaRPr lang="es-CO" b="1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622277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s-CO" dirty="0" smtClean="0"/>
              <a:t>Un bien o servicio (o grupo de ellos)</a:t>
            </a:r>
          </a:p>
          <a:p>
            <a:pPr marL="457200" indent="-457200">
              <a:buAutoNum type="arabicPeriod"/>
            </a:pPr>
            <a:r>
              <a:rPr lang="es-CO" dirty="0" smtClean="0"/>
              <a:t>Una serie de bienes o servicios distintos pero que obedecen al mismo patrón de transferencia.</a:t>
            </a:r>
          </a:p>
          <a:p>
            <a:pPr marL="457200" indent="-457200">
              <a:buAutoNum type="arabicPeriod"/>
            </a:pP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86013"/>
            <a:ext cx="3442890" cy="2340593"/>
          </a:xfrm>
          <a:prstGeom prst="rect">
            <a:avLst/>
          </a:prstGeom>
        </p:spPr>
      </p:pic>
      <p:sp>
        <p:nvSpPr>
          <p:cNvPr id="5" name="Flecha curvada hacia la derecha 4"/>
          <p:cNvSpPr/>
          <p:nvPr/>
        </p:nvSpPr>
        <p:spPr>
          <a:xfrm>
            <a:off x="4788024" y="4797152"/>
            <a:ext cx="1008112" cy="158417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372200" y="5013176"/>
            <a:ext cx="2314600" cy="1080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Reconocimiento del Ingreso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88754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Medición: Determinación del Precio</a:t>
            </a:r>
            <a:endParaRPr lang="es-CO" b="1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686173"/>
          </a:xfrm>
        </p:spPr>
        <p:txBody>
          <a:bodyPr>
            <a:normAutofit fontScale="85000" lnSpcReduction="10000"/>
          </a:bodyPr>
          <a:lstStyle/>
          <a:p>
            <a:r>
              <a:rPr lang="es-CO" b="1" dirty="0" smtClean="0"/>
              <a:t>Importe de la contraprestación a la que una entidad espera tener derecho a cambio de transferir los bienes o servicios comprometidos con el cliente;</a:t>
            </a:r>
            <a:endParaRPr lang="es-CO" b="1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86373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es-CO" dirty="0" smtClean="0"/>
              <a:t>Se excluyen los importes recaudados a nombre de terceros.</a:t>
            </a:r>
          </a:p>
          <a:p>
            <a:pPr marL="457200" indent="-457200">
              <a:buAutoNum type="arabicPeriod"/>
            </a:pPr>
            <a:r>
              <a:rPr lang="es-CO" dirty="0" smtClean="0"/>
              <a:t>Puede incluir importes fijos, variables o ambos.</a:t>
            </a:r>
          </a:p>
          <a:p>
            <a:pPr marL="457200" indent="-457200">
              <a:buAutoNum type="arabicPeriod"/>
            </a:pPr>
            <a:endParaRPr lang="es-CO" dirty="0"/>
          </a:p>
          <a:p>
            <a:pPr marL="0" indent="0">
              <a:buNone/>
            </a:pPr>
            <a:r>
              <a:rPr lang="es-CO" u="sng" dirty="0" smtClean="0"/>
              <a:t>Métodos:</a:t>
            </a:r>
            <a:r>
              <a:rPr lang="es-CO" dirty="0" smtClean="0"/>
              <a:t> </a:t>
            </a:r>
          </a:p>
          <a:p>
            <a:pPr>
              <a:buFontTx/>
              <a:buChar char="-"/>
            </a:pPr>
            <a:r>
              <a:rPr lang="es-CO" dirty="0" smtClean="0"/>
              <a:t>Valor Esperado</a:t>
            </a:r>
          </a:p>
          <a:p>
            <a:pPr>
              <a:buFontTx/>
              <a:buChar char="-"/>
            </a:pPr>
            <a:r>
              <a:rPr lang="es-CO" dirty="0" smtClean="0"/>
              <a:t>Importe mas Probable        </a:t>
            </a:r>
          </a:p>
          <a:p>
            <a:pPr marL="457200" indent="-457200">
              <a:buAutoNum type="arabicPeriod"/>
            </a:pPr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Componente Financiero Separado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58857"/>
            <a:ext cx="2620919" cy="258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9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Asignación del Precio</a:t>
            </a:r>
            <a:endParaRPr lang="es-CO" b="1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686173"/>
          </a:xfrm>
        </p:spPr>
        <p:txBody>
          <a:bodyPr>
            <a:normAutofit/>
          </a:bodyPr>
          <a:lstStyle/>
          <a:p>
            <a:r>
              <a:rPr lang="es-CO" b="1" dirty="0" smtClean="0"/>
              <a:t>Asignación del Precio a cada Obligación de Desempeño;</a:t>
            </a:r>
            <a:endParaRPr lang="es-CO" b="1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18421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s-CO" dirty="0" smtClean="0"/>
              <a:t>Precios de Venta Independiente:</a:t>
            </a:r>
          </a:p>
          <a:p>
            <a:pPr>
              <a:buFontTx/>
              <a:buChar char="-"/>
            </a:pPr>
            <a:r>
              <a:rPr lang="es-CO" dirty="0" smtClean="0"/>
              <a:t>Evaluación de Mercado</a:t>
            </a:r>
          </a:p>
          <a:p>
            <a:pPr>
              <a:buFontTx/>
              <a:buChar char="-"/>
            </a:pPr>
            <a:r>
              <a:rPr lang="es-CO" dirty="0" smtClean="0"/>
              <a:t>Costo mas Margen</a:t>
            </a:r>
          </a:p>
          <a:p>
            <a:pPr>
              <a:buFontTx/>
              <a:buChar char="-"/>
            </a:pPr>
            <a:r>
              <a:rPr lang="es-CO" dirty="0" smtClean="0"/>
              <a:t>Precio Residual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 smtClean="0"/>
              <a:t>2. Asignación de un descuento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3. Asignación de la contraprestación variable</a:t>
            </a:r>
          </a:p>
          <a:p>
            <a:pPr marL="457200" indent="-457200">
              <a:buAutoNum type="arabicPeriod"/>
            </a:pP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873427"/>
            <a:ext cx="1994718" cy="199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Costos del Contrato</a:t>
            </a:r>
            <a:endParaRPr lang="es-CO" b="1" dirty="0"/>
          </a:p>
        </p:txBody>
      </p:sp>
      <p:sp>
        <p:nvSpPr>
          <p:cNvPr id="7" name="Rectángulo 6"/>
          <p:cNvSpPr/>
          <p:nvPr/>
        </p:nvSpPr>
        <p:spPr>
          <a:xfrm>
            <a:off x="1259632" y="2178666"/>
            <a:ext cx="3024336" cy="12241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Costos Incrementales (Ej. Comisiones) = Activo</a:t>
            </a:r>
            <a:endParaRPr lang="es-CO" b="1" dirty="0"/>
          </a:p>
        </p:txBody>
      </p:sp>
      <p:sp>
        <p:nvSpPr>
          <p:cNvPr id="8" name="Rectángulo 7"/>
          <p:cNvSpPr/>
          <p:nvPr/>
        </p:nvSpPr>
        <p:spPr>
          <a:xfrm>
            <a:off x="4860032" y="3717032"/>
            <a:ext cx="3024336" cy="122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Costos = Normas Inventarios o Prop., Planta y Eq o Intangibles; Caso Contrario: Activo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37349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6092" y="421088"/>
            <a:ext cx="8229600" cy="994122"/>
          </a:xfrm>
        </p:spPr>
        <p:txBody>
          <a:bodyPr/>
          <a:lstStyle/>
          <a:p>
            <a:r>
              <a:rPr lang="es-CO" b="1" dirty="0" smtClean="0"/>
              <a:t>Ejemplos de Aplicación</a:t>
            </a:r>
            <a:endParaRPr lang="es-CO" b="1" dirty="0"/>
          </a:p>
        </p:txBody>
      </p:sp>
      <p:sp>
        <p:nvSpPr>
          <p:cNvPr id="7" name="Rectángulo 6"/>
          <p:cNvSpPr/>
          <p:nvPr/>
        </p:nvSpPr>
        <p:spPr>
          <a:xfrm>
            <a:off x="571838" y="1350648"/>
            <a:ext cx="3744416" cy="20742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u="sng" dirty="0" smtClean="0"/>
              <a:t>Venta de un bien normal – Factura:</a:t>
            </a:r>
          </a:p>
          <a:p>
            <a:pPr algn="ctr"/>
            <a:endParaRPr lang="es-CO" dirty="0"/>
          </a:p>
          <a:p>
            <a:pPr algn="ctr"/>
            <a:endParaRPr lang="es-CO" dirty="0" smtClean="0"/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Una empresa vende un televisor por $1.500.000 de contado o a plazos</a:t>
            </a:r>
            <a:endParaRPr lang="es-CO" dirty="0"/>
          </a:p>
        </p:txBody>
      </p:sp>
      <p:sp>
        <p:nvSpPr>
          <p:cNvPr id="8" name="Rectángulo 7"/>
          <p:cNvSpPr/>
          <p:nvPr/>
        </p:nvSpPr>
        <p:spPr>
          <a:xfrm>
            <a:off x="4572000" y="1368011"/>
            <a:ext cx="3947346" cy="2246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u="sng" dirty="0" smtClean="0"/>
              <a:t>Venta de licencia e implementación de un software – Contrato:</a:t>
            </a:r>
          </a:p>
          <a:p>
            <a:pPr algn="ctr"/>
            <a:endParaRPr lang="es-CO" b="1" u="sng" dirty="0"/>
          </a:p>
          <a:p>
            <a:pPr algn="just"/>
            <a:r>
              <a:rPr lang="es-CO" dirty="0" smtClean="0"/>
              <a:t>Una empresa vende un ERP y su Implementación por valor de $1.000 millones, en solo paquete, en el mercado la licencia de ese mismo tipo de ERP tiene un valor de $300 millones.</a:t>
            </a:r>
            <a:endParaRPr lang="es-CO" dirty="0"/>
          </a:p>
        </p:txBody>
      </p:sp>
      <p:sp>
        <p:nvSpPr>
          <p:cNvPr id="3" name="Flecha abajo 2"/>
          <p:cNvSpPr/>
          <p:nvPr/>
        </p:nvSpPr>
        <p:spPr>
          <a:xfrm>
            <a:off x="2202878" y="3561371"/>
            <a:ext cx="482336" cy="85337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Flecha abajo 5"/>
          <p:cNvSpPr/>
          <p:nvPr/>
        </p:nvSpPr>
        <p:spPr>
          <a:xfrm>
            <a:off x="6424944" y="3753985"/>
            <a:ext cx="241455" cy="55404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571838" y="4450209"/>
            <a:ext cx="3744416" cy="16290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O" b="1" dirty="0" smtClean="0"/>
              <a:t>Es un contrato que contiene una sola obligación de desempeño, se cumple cuando se entrega el televisor, allí se reconoce el ingreso por $1.500.000 (Evaluación de Mercado) </a:t>
            </a:r>
            <a:endParaRPr lang="es-CO" b="1" dirty="0"/>
          </a:p>
        </p:txBody>
      </p:sp>
      <p:sp>
        <p:nvSpPr>
          <p:cNvPr id="9" name="Rectángulo 8"/>
          <p:cNvSpPr/>
          <p:nvPr/>
        </p:nvSpPr>
        <p:spPr>
          <a:xfrm>
            <a:off x="4453588" y="4322240"/>
            <a:ext cx="4320480" cy="2203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O" sz="1600" b="1" dirty="0"/>
              <a:t> </a:t>
            </a:r>
            <a:r>
              <a:rPr lang="es-CO" sz="1600" b="1" dirty="0" smtClean="0"/>
              <a:t>Es un contrato que contiene dos obligaciones de desempeño; la Venta de Licencia que en el mercado tiene un valor de $300 millones, reconoce dicho ingreso cuando se cumpla la obligación de desempeño; la instalación y el saldo (valor residual) corresponde a la otra obligación de desempeño que la debe reconocer en la medida que se desarrolle (Métodos Producto o Recurso)</a:t>
            </a:r>
            <a:endParaRPr lang="es-CO" sz="1600" b="1" dirty="0"/>
          </a:p>
        </p:txBody>
      </p:sp>
    </p:spTree>
    <p:extLst>
      <p:ext uri="{BB962C8B-B14F-4D97-AF65-F5344CB8AC3E}">
        <p14:creationId xmlns:p14="http://schemas.microsoft.com/office/powerpoint/2010/main" val="367823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736</Words>
  <Application>Microsoft Office PowerPoint</Application>
  <PresentationFormat>Presentación en pantalla (4:3)</PresentationFormat>
  <Paragraphs>144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Arial</vt:lpstr>
      <vt:lpstr>Calibri</vt:lpstr>
      <vt:lpstr>Tema de Office</vt:lpstr>
      <vt:lpstr>RETOS EN LA APLICACIÓN DE LA NIIF 15 </vt:lpstr>
      <vt:lpstr>ANTECEDENTES (*)</vt:lpstr>
      <vt:lpstr>BASES CONCEPTUALES</vt:lpstr>
      <vt:lpstr>Identificación del Contrato </vt:lpstr>
      <vt:lpstr>Identificación de las Obligaciones de Desempeño </vt:lpstr>
      <vt:lpstr>Medición: Determinación del Precio</vt:lpstr>
      <vt:lpstr>Asignación del Precio</vt:lpstr>
      <vt:lpstr>Costos del Contrato</vt:lpstr>
      <vt:lpstr>Ejemplos de Aplicación</vt:lpstr>
      <vt:lpstr>Retos en la Aplicación Identificados en el Mundo</vt:lpstr>
      <vt:lpstr>Retos en la Aplicación Identificados en el Mundo</vt:lpstr>
      <vt:lpstr>Retos en la Aplicación Identificados en el Mundo</vt:lpstr>
      <vt:lpstr>Otros Retos en la Aplicación Identificados en Colombia</vt:lpstr>
      <vt:lpstr>Preparación</vt:lpstr>
      <vt:lpstr>Referencias Bibliográficas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Guillermo Arturo Segura Vargas</dc:creator>
  <cp:lastModifiedBy>Hernando Bermudez Gomez</cp:lastModifiedBy>
  <cp:revision>51</cp:revision>
  <dcterms:created xsi:type="dcterms:W3CDTF">2014-10-18T00:01:18Z</dcterms:created>
  <dcterms:modified xsi:type="dcterms:W3CDTF">2017-05-26T14:25:16Z</dcterms:modified>
</cp:coreProperties>
</file>