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9" r:id="rId2"/>
    <p:sldId id="309" r:id="rId3"/>
    <p:sldId id="326" r:id="rId4"/>
    <p:sldId id="327" r:id="rId5"/>
    <p:sldId id="328" r:id="rId6"/>
    <p:sldId id="329" r:id="rId7"/>
    <p:sldId id="330" r:id="rId8"/>
    <p:sldId id="331" r:id="rId9"/>
    <p:sldId id="332" r:id="rId10"/>
    <p:sldId id="333" r:id="rId11"/>
    <p:sldId id="334" r:id="rId12"/>
    <p:sldId id="335" r:id="rId13"/>
    <p:sldId id="336" r:id="rId14"/>
    <p:sldId id="337" r:id="rId15"/>
    <p:sldId id="338" r:id="rId16"/>
    <p:sldId id="339" r:id="rId17"/>
    <p:sldId id="341" r:id="rId18"/>
    <p:sldId id="342" r:id="rId19"/>
    <p:sldId id="343" r:id="rId20"/>
    <p:sldId id="344" r:id="rId21"/>
    <p:sldId id="345" r:id="rId22"/>
    <p:sldId id="346" r:id="rId23"/>
    <p:sldId id="320" r:id="rId24"/>
    <p:sldId id="351" r:id="rId25"/>
    <p:sldId id="354" r:id="rId26"/>
    <p:sldId id="350" r:id="rId27"/>
    <p:sldId id="352" r:id="rId28"/>
    <p:sldId id="353" r:id="rId29"/>
    <p:sldId id="311" r:id="rId30"/>
    <p:sldId id="312" r:id="rId31"/>
    <p:sldId id="313" r:id="rId32"/>
    <p:sldId id="314" r:id="rId33"/>
    <p:sldId id="315" r:id="rId34"/>
    <p:sldId id="316" r:id="rId35"/>
    <p:sldId id="317" r:id="rId36"/>
    <p:sldId id="318" r:id="rId37"/>
    <p:sldId id="256" r:id="rId38"/>
    <p:sldId id="257" r:id="rId39"/>
    <p:sldId id="264" r:id="rId40"/>
    <p:sldId id="275" r:id="rId41"/>
    <p:sldId id="262" r:id="rId42"/>
    <p:sldId id="258" r:id="rId43"/>
    <p:sldId id="259" r:id="rId44"/>
    <p:sldId id="260" r:id="rId45"/>
    <p:sldId id="261" r:id="rId46"/>
    <p:sldId id="274" r:id="rId47"/>
    <p:sldId id="265" r:id="rId48"/>
    <p:sldId id="266" r:id="rId49"/>
    <p:sldId id="267" r:id="rId50"/>
    <p:sldId id="268" r:id="rId51"/>
    <p:sldId id="269" r:id="rId52"/>
    <p:sldId id="270" r:id="rId53"/>
    <p:sldId id="271" r:id="rId54"/>
    <p:sldId id="272" r:id="rId55"/>
    <p:sldId id="273" r:id="rId56"/>
    <p:sldId id="302" r:id="rId57"/>
    <p:sldId id="303" r:id="rId58"/>
    <p:sldId id="304" r:id="rId59"/>
    <p:sldId id="305" r:id="rId60"/>
    <p:sldId id="306" r:id="rId61"/>
    <p:sldId id="307" r:id="rId62"/>
    <p:sldId id="308" r:id="rId63"/>
    <p:sldId id="284" r:id="rId64"/>
    <p:sldId id="285" r:id="rId65"/>
    <p:sldId id="286" r:id="rId66"/>
    <p:sldId id="287" r:id="rId67"/>
    <p:sldId id="288" r:id="rId68"/>
    <p:sldId id="289" r:id="rId69"/>
    <p:sldId id="300" r:id="rId70"/>
    <p:sldId id="290" r:id="rId71"/>
    <p:sldId id="291" r:id="rId72"/>
    <p:sldId id="292" r:id="rId73"/>
    <p:sldId id="293" r:id="rId74"/>
    <p:sldId id="294" r:id="rId75"/>
    <p:sldId id="301" r:id="rId76"/>
    <p:sldId id="295" r:id="rId77"/>
    <p:sldId id="296" r:id="rId78"/>
    <p:sldId id="297" r:id="rId79"/>
    <p:sldId id="298" r:id="rId80"/>
    <p:sldId id="299" r:id="rId81"/>
    <p:sldId id="283" r:id="rId82"/>
    <p:sldId id="277" r:id="rId83"/>
    <p:sldId id="278" r:id="rId84"/>
    <p:sldId id="279" r:id="rId85"/>
    <p:sldId id="280" r:id="rId86"/>
    <p:sldId id="281" r:id="rId87"/>
    <p:sldId id="282" r:id="rId88"/>
    <p:sldId id="321" r:id="rId89"/>
    <p:sldId id="322" r:id="rId9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DE716B-71DC-4366-8688-16938843198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CO"/>
        </a:p>
      </dgm:t>
    </dgm:pt>
    <dgm:pt modelId="{1C43A242-9215-4AD4-85B8-C4A363C3EE3C}">
      <dgm:prSet phldrT="[Texto]"/>
      <dgm:spPr/>
      <dgm:t>
        <a:bodyPr/>
        <a:lstStyle/>
        <a:p>
          <a:r>
            <a:rPr lang="es-CO" dirty="0" smtClean="0"/>
            <a:t>Framework (1989)</a:t>
          </a:r>
        </a:p>
        <a:p>
          <a:r>
            <a:rPr lang="es-CO" dirty="0" err="1" smtClean="0"/>
            <a:t>paragraphs</a:t>
          </a:r>
          <a:endParaRPr lang="es-CO" dirty="0"/>
        </a:p>
      </dgm:t>
    </dgm:pt>
    <dgm:pt modelId="{8402A334-4476-4F0F-8D59-45B965734231}" type="parTrans" cxnId="{96DC0AFD-1897-4C37-8D5C-1133F9198465}">
      <dgm:prSet/>
      <dgm:spPr/>
      <dgm:t>
        <a:bodyPr/>
        <a:lstStyle/>
        <a:p>
          <a:endParaRPr lang="es-CO"/>
        </a:p>
      </dgm:t>
    </dgm:pt>
    <dgm:pt modelId="{FD8C4033-959C-4EB6-B130-7320D8FD8C49}" type="sibTrans" cxnId="{96DC0AFD-1897-4C37-8D5C-1133F9198465}">
      <dgm:prSet/>
      <dgm:spPr/>
      <dgm:t>
        <a:bodyPr/>
        <a:lstStyle/>
        <a:p>
          <a:endParaRPr lang="es-CO"/>
        </a:p>
      </dgm:t>
    </dgm:pt>
    <dgm:pt modelId="{DEA3453F-AD5A-4EBE-A7FF-CD1C92F64182}">
      <dgm:prSet phldrT="[Texto]"/>
      <dgm:spPr/>
      <dgm:t>
        <a:bodyPr/>
        <a:lstStyle/>
        <a:p>
          <a:r>
            <a:rPr lang="es-CO" dirty="0" err="1" smtClean="0"/>
            <a:t>Preface</a:t>
          </a:r>
          <a:r>
            <a:rPr lang="es-CO" dirty="0" smtClean="0"/>
            <a:t> and </a:t>
          </a:r>
          <a:r>
            <a:rPr lang="es-CO" dirty="0" err="1" smtClean="0"/>
            <a:t>Introduction</a:t>
          </a:r>
          <a:r>
            <a:rPr lang="es-CO" dirty="0" smtClean="0"/>
            <a:t> </a:t>
          </a:r>
          <a:r>
            <a:rPr lang="es-CO" dirty="0" err="1" smtClean="0"/>
            <a:t>paragraphs</a:t>
          </a:r>
          <a:r>
            <a:rPr lang="es-CO" dirty="0" smtClean="0"/>
            <a:t> 1–5</a:t>
          </a:r>
          <a:endParaRPr lang="es-CO" dirty="0"/>
        </a:p>
      </dgm:t>
    </dgm:pt>
    <dgm:pt modelId="{8CD07E64-EC5A-45E5-9F32-3B7DA70B16F7}" type="parTrans" cxnId="{924995BB-3798-4BBF-87A8-7303FE5A55AA}">
      <dgm:prSet/>
      <dgm:spPr/>
      <dgm:t>
        <a:bodyPr/>
        <a:lstStyle/>
        <a:p>
          <a:endParaRPr lang="es-CO"/>
        </a:p>
      </dgm:t>
    </dgm:pt>
    <dgm:pt modelId="{FECF8123-77D3-4B23-BF9D-0E03647D3EDB}" type="sibTrans" cxnId="{924995BB-3798-4BBF-87A8-7303FE5A55AA}">
      <dgm:prSet/>
      <dgm:spPr/>
      <dgm:t>
        <a:bodyPr/>
        <a:lstStyle/>
        <a:p>
          <a:endParaRPr lang="es-CO"/>
        </a:p>
      </dgm:t>
    </dgm:pt>
    <dgm:pt modelId="{CECEE267-DFBF-494C-93CE-596FC5710E7D}">
      <dgm:prSet phldrT="[Texto]"/>
      <dgm:spPr/>
      <dgm:t>
        <a:bodyPr/>
        <a:lstStyle/>
        <a:p>
          <a:r>
            <a:rPr lang="es-CO" dirty="0" smtClean="0"/>
            <a:t>Conceptual Framework 2010</a:t>
          </a:r>
        </a:p>
        <a:p>
          <a:r>
            <a:rPr lang="es-CO" dirty="0" err="1" smtClean="0"/>
            <a:t>paragraphs</a:t>
          </a:r>
          <a:endParaRPr lang="es-CO" dirty="0"/>
        </a:p>
      </dgm:t>
    </dgm:pt>
    <dgm:pt modelId="{261FE785-1963-4E32-A93E-468AD5540490}" type="parTrans" cxnId="{6A1DAE45-E65A-46BE-BE79-E5C59CCF2885}">
      <dgm:prSet/>
      <dgm:spPr/>
      <dgm:t>
        <a:bodyPr/>
        <a:lstStyle/>
        <a:p>
          <a:endParaRPr lang="es-CO"/>
        </a:p>
      </dgm:t>
    </dgm:pt>
    <dgm:pt modelId="{9DF755F3-1616-414C-B2FB-A1733BAF2744}" type="sibTrans" cxnId="{6A1DAE45-E65A-46BE-BE79-E5C59CCF2885}">
      <dgm:prSet/>
      <dgm:spPr/>
      <dgm:t>
        <a:bodyPr/>
        <a:lstStyle/>
        <a:p>
          <a:endParaRPr lang="es-CO"/>
        </a:p>
      </dgm:t>
    </dgm:pt>
    <dgm:pt modelId="{1483138B-3C54-4C1C-A2EF-209B98B469E4}">
      <dgm:prSet phldrT="[Texto]"/>
      <dgm:spPr/>
      <dgm:t>
        <a:bodyPr/>
        <a:lstStyle/>
        <a:p>
          <a:r>
            <a:rPr lang="es-CO" dirty="0" err="1" smtClean="0"/>
            <a:t>Introduction</a:t>
          </a:r>
          <a:endParaRPr lang="es-CO" dirty="0"/>
        </a:p>
      </dgm:t>
    </dgm:pt>
    <dgm:pt modelId="{A92E5A06-E848-4C61-9A5D-C2217CF149CD}" type="parTrans" cxnId="{B0D9D118-9321-4832-9A61-B44B8A592C46}">
      <dgm:prSet/>
      <dgm:spPr/>
      <dgm:t>
        <a:bodyPr/>
        <a:lstStyle/>
        <a:p>
          <a:endParaRPr lang="es-CO"/>
        </a:p>
      </dgm:t>
    </dgm:pt>
    <dgm:pt modelId="{59461108-95FB-415F-8A48-71E0ED7A684D}" type="sibTrans" cxnId="{B0D9D118-9321-4832-9A61-B44B8A592C46}">
      <dgm:prSet/>
      <dgm:spPr/>
      <dgm:t>
        <a:bodyPr/>
        <a:lstStyle/>
        <a:p>
          <a:endParaRPr lang="es-CO"/>
        </a:p>
      </dgm:t>
    </dgm:pt>
    <dgm:pt modelId="{B5F0BD28-8535-4A58-BD4E-B3EFEE4B426F}" type="pres">
      <dgm:prSet presAssocID="{DCDE716B-71DC-4366-8688-169388431987}" presName="Name0" presStyleCnt="0">
        <dgm:presLayoutVars>
          <dgm:dir/>
          <dgm:animLvl val="lvl"/>
          <dgm:resizeHandles val="exact"/>
        </dgm:presLayoutVars>
      </dgm:prSet>
      <dgm:spPr/>
      <dgm:t>
        <a:bodyPr/>
        <a:lstStyle/>
        <a:p>
          <a:endParaRPr lang="es-CO"/>
        </a:p>
      </dgm:t>
    </dgm:pt>
    <dgm:pt modelId="{27AB1031-0294-4635-836F-01FBC0C6AB97}" type="pres">
      <dgm:prSet presAssocID="{1C43A242-9215-4AD4-85B8-C4A363C3EE3C}" presName="composite" presStyleCnt="0"/>
      <dgm:spPr/>
    </dgm:pt>
    <dgm:pt modelId="{D748ADA4-829B-41A9-947B-5ABDE3E4B8A2}" type="pres">
      <dgm:prSet presAssocID="{1C43A242-9215-4AD4-85B8-C4A363C3EE3C}" presName="parTx" presStyleLbl="alignNode1" presStyleIdx="0" presStyleCnt="2">
        <dgm:presLayoutVars>
          <dgm:chMax val="0"/>
          <dgm:chPref val="0"/>
          <dgm:bulletEnabled val="1"/>
        </dgm:presLayoutVars>
      </dgm:prSet>
      <dgm:spPr/>
      <dgm:t>
        <a:bodyPr/>
        <a:lstStyle/>
        <a:p>
          <a:endParaRPr lang="es-CO"/>
        </a:p>
      </dgm:t>
    </dgm:pt>
    <dgm:pt modelId="{2BC0EA8B-5BC1-462B-A547-66B0E718C212}" type="pres">
      <dgm:prSet presAssocID="{1C43A242-9215-4AD4-85B8-C4A363C3EE3C}" presName="desTx" presStyleLbl="alignAccFollowNode1" presStyleIdx="0" presStyleCnt="2" custLinFactNeighborX="268" custLinFactNeighborY="-1296">
        <dgm:presLayoutVars>
          <dgm:bulletEnabled val="1"/>
        </dgm:presLayoutVars>
      </dgm:prSet>
      <dgm:spPr/>
      <dgm:t>
        <a:bodyPr/>
        <a:lstStyle/>
        <a:p>
          <a:endParaRPr lang="es-CO"/>
        </a:p>
      </dgm:t>
    </dgm:pt>
    <dgm:pt modelId="{7C706FB9-C39A-467D-B01A-6D2E2F8C9D75}" type="pres">
      <dgm:prSet presAssocID="{FD8C4033-959C-4EB6-B130-7320D8FD8C49}" presName="space" presStyleCnt="0"/>
      <dgm:spPr/>
    </dgm:pt>
    <dgm:pt modelId="{5A9BC2CD-EF98-4DC6-82CD-67B1B0F69FF8}" type="pres">
      <dgm:prSet presAssocID="{CECEE267-DFBF-494C-93CE-596FC5710E7D}" presName="composite" presStyleCnt="0"/>
      <dgm:spPr/>
    </dgm:pt>
    <dgm:pt modelId="{F5A8C55D-68B9-4BFB-B516-3BD2ACFEADAD}" type="pres">
      <dgm:prSet presAssocID="{CECEE267-DFBF-494C-93CE-596FC5710E7D}" presName="parTx" presStyleLbl="alignNode1" presStyleIdx="1" presStyleCnt="2">
        <dgm:presLayoutVars>
          <dgm:chMax val="0"/>
          <dgm:chPref val="0"/>
          <dgm:bulletEnabled val="1"/>
        </dgm:presLayoutVars>
      </dgm:prSet>
      <dgm:spPr/>
      <dgm:t>
        <a:bodyPr/>
        <a:lstStyle/>
        <a:p>
          <a:endParaRPr lang="es-CO"/>
        </a:p>
      </dgm:t>
    </dgm:pt>
    <dgm:pt modelId="{D49803D2-D8E3-4895-B28E-1E1BD30A8C72}" type="pres">
      <dgm:prSet presAssocID="{CECEE267-DFBF-494C-93CE-596FC5710E7D}" presName="desTx" presStyleLbl="alignAccFollowNode1" presStyleIdx="1" presStyleCnt="2">
        <dgm:presLayoutVars>
          <dgm:bulletEnabled val="1"/>
        </dgm:presLayoutVars>
      </dgm:prSet>
      <dgm:spPr/>
      <dgm:t>
        <a:bodyPr/>
        <a:lstStyle/>
        <a:p>
          <a:endParaRPr lang="es-CO"/>
        </a:p>
      </dgm:t>
    </dgm:pt>
  </dgm:ptLst>
  <dgm:cxnLst>
    <dgm:cxn modelId="{B7F2AD71-58D3-4D59-A482-7C018D6182BC}" type="presOf" srcId="{DEA3453F-AD5A-4EBE-A7FF-CD1C92F64182}" destId="{2BC0EA8B-5BC1-462B-A547-66B0E718C212}" srcOrd="0" destOrd="0" presId="urn:microsoft.com/office/officeart/2005/8/layout/hList1"/>
    <dgm:cxn modelId="{D1A5236A-5A1A-487B-803D-30C4E596B835}" type="presOf" srcId="{DCDE716B-71DC-4366-8688-169388431987}" destId="{B5F0BD28-8535-4A58-BD4E-B3EFEE4B426F}" srcOrd="0" destOrd="0" presId="urn:microsoft.com/office/officeart/2005/8/layout/hList1"/>
    <dgm:cxn modelId="{96DC0AFD-1897-4C37-8D5C-1133F9198465}" srcId="{DCDE716B-71DC-4366-8688-169388431987}" destId="{1C43A242-9215-4AD4-85B8-C4A363C3EE3C}" srcOrd="0" destOrd="0" parTransId="{8402A334-4476-4F0F-8D59-45B965734231}" sibTransId="{FD8C4033-959C-4EB6-B130-7320D8FD8C49}"/>
    <dgm:cxn modelId="{6A1DAE45-E65A-46BE-BE79-E5C59CCF2885}" srcId="{DCDE716B-71DC-4366-8688-169388431987}" destId="{CECEE267-DFBF-494C-93CE-596FC5710E7D}" srcOrd="1" destOrd="0" parTransId="{261FE785-1963-4E32-A93E-468AD5540490}" sibTransId="{9DF755F3-1616-414C-B2FB-A1733BAF2744}"/>
    <dgm:cxn modelId="{924995BB-3798-4BBF-87A8-7303FE5A55AA}" srcId="{1C43A242-9215-4AD4-85B8-C4A363C3EE3C}" destId="{DEA3453F-AD5A-4EBE-A7FF-CD1C92F64182}" srcOrd="0" destOrd="0" parTransId="{8CD07E64-EC5A-45E5-9F32-3B7DA70B16F7}" sibTransId="{FECF8123-77D3-4B23-BF9D-0E03647D3EDB}"/>
    <dgm:cxn modelId="{71AC353F-3B3B-4712-BF4B-01182C836380}" type="presOf" srcId="{1483138B-3C54-4C1C-A2EF-209B98B469E4}" destId="{D49803D2-D8E3-4895-B28E-1E1BD30A8C72}" srcOrd="0" destOrd="0" presId="urn:microsoft.com/office/officeart/2005/8/layout/hList1"/>
    <dgm:cxn modelId="{B0D9D118-9321-4832-9A61-B44B8A592C46}" srcId="{CECEE267-DFBF-494C-93CE-596FC5710E7D}" destId="{1483138B-3C54-4C1C-A2EF-209B98B469E4}" srcOrd="0" destOrd="0" parTransId="{A92E5A06-E848-4C61-9A5D-C2217CF149CD}" sibTransId="{59461108-95FB-415F-8A48-71E0ED7A684D}"/>
    <dgm:cxn modelId="{19734B27-1ED4-48EB-B545-1E531823C38D}" type="presOf" srcId="{1C43A242-9215-4AD4-85B8-C4A363C3EE3C}" destId="{D748ADA4-829B-41A9-947B-5ABDE3E4B8A2}" srcOrd="0" destOrd="0" presId="urn:microsoft.com/office/officeart/2005/8/layout/hList1"/>
    <dgm:cxn modelId="{AE2C046F-6351-4CF8-A308-CBEE3834B729}" type="presOf" srcId="{CECEE267-DFBF-494C-93CE-596FC5710E7D}" destId="{F5A8C55D-68B9-4BFB-B516-3BD2ACFEADAD}" srcOrd="0" destOrd="0" presId="urn:microsoft.com/office/officeart/2005/8/layout/hList1"/>
    <dgm:cxn modelId="{912678B5-5BDC-4628-9A96-1889926B1CB4}" type="presParOf" srcId="{B5F0BD28-8535-4A58-BD4E-B3EFEE4B426F}" destId="{27AB1031-0294-4635-836F-01FBC0C6AB97}" srcOrd="0" destOrd="0" presId="urn:microsoft.com/office/officeart/2005/8/layout/hList1"/>
    <dgm:cxn modelId="{F76D4D1E-44DA-4AC9-B582-536C13C44151}" type="presParOf" srcId="{27AB1031-0294-4635-836F-01FBC0C6AB97}" destId="{D748ADA4-829B-41A9-947B-5ABDE3E4B8A2}" srcOrd="0" destOrd="0" presId="urn:microsoft.com/office/officeart/2005/8/layout/hList1"/>
    <dgm:cxn modelId="{0BA8C1BE-B8C9-45E1-91D4-522B96E173C7}" type="presParOf" srcId="{27AB1031-0294-4635-836F-01FBC0C6AB97}" destId="{2BC0EA8B-5BC1-462B-A547-66B0E718C212}" srcOrd="1" destOrd="0" presId="urn:microsoft.com/office/officeart/2005/8/layout/hList1"/>
    <dgm:cxn modelId="{DFDFB624-3FF1-4EA2-9651-D43A190347E0}" type="presParOf" srcId="{B5F0BD28-8535-4A58-BD4E-B3EFEE4B426F}" destId="{7C706FB9-C39A-467D-B01A-6D2E2F8C9D75}" srcOrd="1" destOrd="0" presId="urn:microsoft.com/office/officeart/2005/8/layout/hList1"/>
    <dgm:cxn modelId="{00C137B5-CC6B-4410-A3ED-2FFF830E3DA4}" type="presParOf" srcId="{B5F0BD28-8535-4A58-BD4E-B3EFEE4B426F}" destId="{5A9BC2CD-EF98-4DC6-82CD-67B1B0F69FF8}" srcOrd="2" destOrd="0" presId="urn:microsoft.com/office/officeart/2005/8/layout/hList1"/>
    <dgm:cxn modelId="{BCBEC51E-D031-4033-9D60-19A8BA9AABB1}" type="presParOf" srcId="{5A9BC2CD-EF98-4DC6-82CD-67B1B0F69FF8}" destId="{F5A8C55D-68B9-4BFB-B516-3BD2ACFEADAD}" srcOrd="0" destOrd="0" presId="urn:microsoft.com/office/officeart/2005/8/layout/hList1"/>
    <dgm:cxn modelId="{08BAEE26-0681-4EBD-9F92-2F3994A6739F}" type="presParOf" srcId="{5A9BC2CD-EF98-4DC6-82CD-67B1B0F69FF8}" destId="{D49803D2-D8E3-4895-B28E-1E1BD30A8C72}"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48ADA4-829B-41A9-947B-5ABDE3E4B8A2}">
      <dsp:nvSpPr>
        <dsp:cNvPr id="0" name=""/>
        <dsp:cNvSpPr/>
      </dsp:nvSpPr>
      <dsp:spPr>
        <a:xfrm>
          <a:off x="40" y="753130"/>
          <a:ext cx="3845569" cy="150034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a:lnSpc>
              <a:spcPct val="90000"/>
            </a:lnSpc>
            <a:spcBef>
              <a:spcPct val="0"/>
            </a:spcBef>
            <a:spcAft>
              <a:spcPct val="35000"/>
            </a:spcAft>
          </a:pPr>
          <a:r>
            <a:rPr lang="es-CO" sz="2700" kern="1200" dirty="0" smtClean="0"/>
            <a:t>Framework (1989)</a:t>
          </a:r>
        </a:p>
        <a:p>
          <a:pPr lvl="0" algn="ctr" defTabSz="1200150">
            <a:lnSpc>
              <a:spcPct val="90000"/>
            </a:lnSpc>
            <a:spcBef>
              <a:spcPct val="0"/>
            </a:spcBef>
            <a:spcAft>
              <a:spcPct val="35000"/>
            </a:spcAft>
          </a:pPr>
          <a:r>
            <a:rPr lang="es-CO" sz="2700" kern="1200" dirty="0" err="1" smtClean="0"/>
            <a:t>paragraphs</a:t>
          </a:r>
          <a:endParaRPr lang="es-CO" sz="2700" kern="1200" dirty="0"/>
        </a:p>
      </dsp:txBody>
      <dsp:txXfrm>
        <a:off x="40" y="753130"/>
        <a:ext cx="3845569" cy="1500345"/>
      </dsp:txXfrm>
    </dsp:sp>
    <dsp:sp modelId="{2BC0EA8B-5BC1-462B-A547-66B0E718C212}">
      <dsp:nvSpPr>
        <dsp:cNvPr id="0" name=""/>
        <dsp:cNvSpPr/>
      </dsp:nvSpPr>
      <dsp:spPr>
        <a:xfrm>
          <a:off x="10346" y="2233784"/>
          <a:ext cx="3845569" cy="151935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s-CO" sz="2700" kern="1200" dirty="0" err="1" smtClean="0"/>
            <a:t>Preface</a:t>
          </a:r>
          <a:r>
            <a:rPr lang="es-CO" sz="2700" kern="1200" dirty="0" smtClean="0"/>
            <a:t> and </a:t>
          </a:r>
          <a:r>
            <a:rPr lang="es-CO" sz="2700" kern="1200" dirty="0" err="1" smtClean="0"/>
            <a:t>Introduction</a:t>
          </a:r>
          <a:r>
            <a:rPr lang="es-CO" sz="2700" kern="1200" dirty="0" smtClean="0"/>
            <a:t> </a:t>
          </a:r>
          <a:r>
            <a:rPr lang="es-CO" sz="2700" kern="1200" dirty="0" err="1" smtClean="0"/>
            <a:t>paragraphs</a:t>
          </a:r>
          <a:r>
            <a:rPr lang="es-CO" sz="2700" kern="1200" dirty="0" smtClean="0"/>
            <a:t> 1–5</a:t>
          </a:r>
          <a:endParaRPr lang="es-CO" sz="2700" kern="1200" dirty="0"/>
        </a:p>
      </dsp:txBody>
      <dsp:txXfrm>
        <a:off x="10346" y="2233784"/>
        <a:ext cx="3845569" cy="1519357"/>
      </dsp:txXfrm>
    </dsp:sp>
    <dsp:sp modelId="{F5A8C55D-68B9-4BFB-B516-3BD2ACFEADAD}">
      <dsp:nvSpPr>
        <dsp:cNvPr id="0" name=""/>
        <dsp:cNvSpPr/>
      </dsp:nvSpPr>
      <dsp:spPr>
        <a:xfrm>
          <a:off x="4383989" y="753130"/>
          <a:ext cx="3845569" cy="150034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a:lnSpc>
              <a:spcPct val="90000"/>
            </a:lnSpc>
            <a:spcBef>
              <a:spcPct val="0"/>
            </a:spcBef>
            <a:spcAft>
              <a:spcPct val="35000"/>
            </a:spcAft>
          </a:pPr>
          <a:r>
            <a:rPr lang="es-CO" sz="2700" kern="1200" dirty="0" smtClean="0"/>
            <a:t>Conceptual Framework 2010</a:t>
          </a:r>
        </a:p>
        <a:p>
          <a:pPr lvl="0" algn="ctr" defTabSz="1200150">
            <a:lnSpc>
              <a:spcPct val="90000"/>
            </a:lnSpc>
            <a:spcBef>
              <a:spcPct val="0"/>
            </a:spcBef>
            <a:spcAft>
              <a:spcPct val="35000"/>
            </a:spcAft>
          </a:pPr>
          <a:r>
            <a:rPr lang="es-CO" sz="2700" kern="1200" dirty="0" err="1" smtClean="0"/>
            <a:t>paragraphs</a:t>
          </a:r>
          <a:endParaRPr lang="es-CO" sz="2700" kern="1200" dirty="0"/>
        </a:p>
      </dsp:txBody>
      <dsp:txXfrm>
        <a:off x="4383989" y="753130"/>
        <a:ext cx="3845569" cy="1500345"/>
      </dsp:txXfrm>
    </dsp:sp>
    <dsp:sp modelId="{D49803D2-D8E3-4895-B28E-1E1BD30A8C72}">
      <dsp:nvSpPr>
        <dsp:cNvPr id="0" name=""/>
        <dsp:cNvSpPr/>
      </dsp:nvSpPr>
      <dsp:spPr>
        <a:xfrm>
          <a:off x="4383989" y="2253475"/>
          <a:ext cx="3845569" cy="151935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s-CO" sz="2700" kern="1200" dirty="0" err="1" smtClean="0"/>
            <a:t>Introduction</a:t>
          </a:r>
          <a:endParaRPr lang="es-CO" sz="2700" kern="1200" dirty="0"/>
        </a:p>
      </dsp:txBody>
      <dsp:txXfrm>
        <a:off x="4383989" y="2253475"/>
        <a:ext cx="3845569" cy="1519357"/>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13457B3-AEC4-4719-B0E9-98F62BAB8DB1}" type="datetimeFigureOut">
              <a:rPr lang="es-CO" smtClean="0"/>
              <a:pPr/>
              <a:t>08/04/2011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A7F3D9BF-54A8-4050-9B65-6AC16F8CC87A}"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457B3-AEC4-4719-B0E9-98F62BAB8DB1}" type="datetimeFigureOut">
              <a:rPr lang="es-CO" smtClean="0"/>
              <a:pPr/>
              <a:t>08/04/2011</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3D9BF-54A8-4050-9B65-6AC16F8CC87A}"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fasb.org/project/cf_phase-g.shtml" TargetMode="External"/><Relationship Id="rId3" Type="http://schemas.openxmlformats.org/officeDocument/2006/relationships/hyperlink" Target="http://www.fasb.org/project/cf_phase-b.shtml" TargetMode="External"/><Relationship Id="rId7" Type="http://schemas.openxmlformats.org/officeDocument/2006/relationships/hyperlink" Target="http://www.fasb.org/project/cf_phase-f.shtml" TargetMode="External"/><Relationship Id="rId2" Type="http://schemas.openxmlformats.org/officeDocument/2006/relationships/hyperlink" Target="http://www.fasb.org/project/cf_phase-a.shtml" TargetMode="External"/><Relationship Id="rId1" Type="http://schemas.openxmlformats.org/officeDocument/2006/relationships/slideLayout" Target="../slideLayouts/slideLayout2.xml"/><Relationship Id="rId6" Type="http://schemas.openxmlformats.org/officeDocument/2006/relationships/hyperlink" Target="http://www.fasb.org/project/cf_phase-e.shtml" TargetMode="External"/><Relationship Id="rId5" Type="http://schemas.openxmlformats.org/officeDocument/2006/relationships/hyperlink" Target="http://www.fasb.org/project/cf_phase-d.shtml" TargetMode="External"/><Relationship Id="rId4" Type="http://schemas.openxmlformats.org/officeDocument/2006/relationships/hyperlink" Target="http://www.fasb.org/project/cf_phase-c.shtml" TargetMode="External"/><Relationship Id="rId9" Type="http://schemas.openxmlformats.org/officeDocument/2006/relationships/hyperlink" Target="http://www.fasb.org/project/cf_phase-h.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fasb.org/project/cf_phase-a.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hyperlink" Target="http://www.kpmg.com/Global/en/IssuesAndInsights/ArticlesPublications/IFRS-briefing-sheets/Pages/IFRS-briefing-sheet-issue-219.aspx" TargetMode="External"/><Relationship Id="rId7" Type="http://schemas.openxmlformats.org/officeDocument/2006/relationships/hyperlink" Target="http://www.ifrs.org/Home.htm"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hyperlink" Target="http://www.fasb.org/home" TargetMode="Externa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fasb.org/cs/ContentServer?c=Document_C&amp;pagename=FASB/Document_C/DocumentPage&amp;cid=1175801856967" TargetMode="External"/><Relationship Id="rId2" Type="http://schemas.openxmlformats.org/officeDocument/2006/relationships/hyperlink" Target="http://www.fasb.org/cs/ContentServer?c=Document_C&amp;pagename=FASB/Document_C/DocumentPage&amp;cid=1218220086560"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solidFill>
                  <a:schemeClr val="tx2"/>
                </a:solidFill>
              </a:rPr>
              <a:t>NUEVO MARCO CONCEPTUAL</a:t>
            </a:r>
            <a:endParaRPr lang="es-CO" dirty="0">
              <a:solidFill>
                <a:schemeClr val="tx2"/>
              </a:solidFill>
            </a:endParaRPr>
          </a:p>
        </p:txBody>
      </p:sp>
      <p:sp>
        <p:nvSpPr>
          <p:cNvPr id="3" name="2 Subtítulo"/>
          <p:cNvSpPr>
            <a:spLocks noGrp="1"/>
          </p:cNvSpPr>
          <p:nvPr>
            <p:ph type="subTitle" idx="1"/>
          </p:nvPr>
        </p:nvSpPr>
        <p:spPr/>
        <p:txBody>
          <a:bodyPr/>
          <a:lstStyle/>
          <a:p>
            <a:r>
              <a:rPr lang="es-CO" dirty="0" smtClean="0">
                <a:solidFill>
                  <a:schemeClr val="tx2"/>
                </a:solidFill>
              </a:rPr>
              <a:t>Objetivos de los Reportes Financieros</a:t>
            </a:r>
          </a:p>
          <a:p>
            <a:r>
              <a:rPr lang="es-CO" dirty="0" smtClean="0">
                <a:solidFill>
                  <a:schemeClr val="tx2"/>
                </a:solidFill>
              </a:rPr>
              <a:t>Características Cualitativas de la Información Financiera</a:t>
            </a:r>
            <a:endParaRPr lang="es-CO" dirty="0">
              <a:solidFill>
                <a:schemeClr val="tx2"/>
              </a:solidFill>
            </a:endParaRPr>
          </a:p>
        </p:txBody>
      </p:sp>
      <p:pic>
        <p:nvPicPr>
          <p:cNvPr id="1026" name="Picture 2" descr="C:\Users\Edgar\Desktop\MC 16-11-2010\PUJ.gif"/>
          <p:cNvPicPr>
            <a:picLocks noChangeAspect="1" noChangeArrowheads="1"/>
          </p:cNvPicPr>
          <p:nvPr/>
        </p:nvPicPr>
        <p:blipFill>
          <a:blip r:embed="rId2" cstate="print"/>
          <a:srcRect/>
          <a:stretch>
            <a:fillRect/>
          </a:stretch>
        </p:blipFill>
        <p:spPr bwMode="auto">
          <a:xfrm>
            <a:off x="3857620" y="928670"/>
            <a:ext cx="1181100" cy="14763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7500" lnSpcReduction="20000"/>
          </a:bodyPr>
          <a:lstStyle/>
          <a:p>
            <a:pPr>
              <a:buNone/>
            </a:pPr>
            <a:r>
              <a:rPr lang="es-CO" dirty="0" smtClean="0"/>
              <a:t>FASES DEL PROYECTO</a:t>
            </a:r>
          </a:p>
          <a:p>
            <a:pPr>
              <a:buNone/>
            </a:pPr>
            <a:endParaRPr lang="es-CO" dirty="0" smtClean="0"/>
          </a:p>
          <a:p>
            <a:pPr marL="514350" indent="-514350">
              <a:buAutoNum type="alphaUcPeriod"/>
            </a:pPr>
            <a:r>
              <a:rPr lang="en-US" b="1" dirty="0" smtClean="0">
                <a:hlinkClick r:id="rId2"/>
              </a:rPr>
              <a:t>Objectives and qualitative characteristics </a:t>
            </a:r>
            <a:endParaRPr lang="en-US" b="1" dirty="0" smtClean="0"/>
          </a:p>
          <a:p>
            <a:pPr marL="514350" indent="-514350">
              <a:buAutoNum type="alphaUcPeriod"/>
            </a:pPr>
            <a:r>
              <a:rPr lang="en-US" b="1" dirty="0" smtClean="0">
                <a:hlinkClick r:id="rId3"/>
              </a:rPr>
              <a:t>Definitions of elements, recognition and </a:t>
            </a:r>
            <a:r>
              <a:rPr lang="en-US" b="1" dirty="0" err="1" smtClean="0">
                <a:hlinkClick r:id="rId3"/>
              </a:rPr>
              <a:t>derecognition</a:t>
            </a:r>
            <a:r>
              <a:rPr lang="en-US" b="1" dirty="0" smtClean="0">
                <a:hlinkClick r:id="rId3"/>
              </a:rPr>
              <a:t> </a:t>
            </a:r>
            <a:r>
              <a:rPr lang="en-US" dirty="0" smtClean="0"/>
              <a:t> </a:t>
            </a:r>
          </a:p>
          <a:p>
            <a:pPr marL="514350" indent="-514350">
              <a:buAutoNum type="alphaUcPeriod"/>
            </a:pPr>
            <a:r>
              <a:rPr lang="en-US" b="1" dirty="0" smtClean="0">
                <a:hlinkClick r:id="rId4"/>
              </a:rPr>
              <a:t>Measurement </a:t>
            </a:r>
            <a:endParaRPr lang="en-US" b="1" dirty="0" smtClean="0"/>
          </a:p>
          <a:p>
            <a:pPr marL="514350" indent="-514350">
              <a:buAutoNum type="alphaUcPeriod"/>
            </a:pPr>
            <a:r>
              <a:rPr lang="en-US" b="1" dirty="0" smtClean="0">
                <a:hlinkClick r:id="rId5"/>
              </a:rPr>
              <a:t>Reporting entity concept </a:t>
            </a:r>
            <a:endParaRPr lang="en-US" b="1" dirty="0" smtClean="0"/>
          </a:p>
          <a:p>
            <a:pPr marL="514350" indent="-514350">
              <a:buAutoNum type="alphaUcPeriod"/>
            </a:pPr>
            <a:r>
              <a:rPr lang="en-US" b="1" dirty="0" smtClean="0">
                <a:hlinkClick r:id="rId6"/>
              </a:rPr>
              <a:t>Boundaries of financial reporting, and Presentation and Disclosure </a:t>
            </a:r>
            <a:endParaRPr lang="en-US" b="1" dirty="0" smtClean="0"/>
          </a:p>
          <a:p>
            <a:pPr marL="514350" indent="-514350">
              <a:buAutoNum type="alphaUcPeriod"/>
            </a:pPr>
            <a:r>
              <a:rPr lang="en-US" b="1" dirty="0" smtClean="0">
                <a:hlinkClick r:id="rId7"/>
              </a:rPr>
              <a:t>Purpose and status of the framework </a:t>
            </a:r>
            <a:endParaRPr lang="en-US" b="1" dirty="0" smtClean="0"/>
          </a:p>
          <a:p>
            <a:pPr marL="514350" indent="-514350">
              <a:buAutoNum type="alphaUcPeriod"/>
            </a:pPr>
            <a:r>
              <a:rPr lang="en-US" b="1" dirty="0" smtClean="0">
                <a:hlinkClick r:id="rId8"/>
              </a:rPr>
              <a:t>Application of the framework to not-for-profit entities </a:t>
            </a:r>
            <a:endParaRPr lang="en-US" b="1" dirty="0" smtClean="0"/>
          </a:p>
          <a:p>
            <a:pPr marL="514350" indent="-514350">
              <a:buAutoNum type="alphaUcPeriod"/>
            </a:pPr>
            <a:r>
              <a:rPr lang="en-US" b="1" dirty="0" smtClean="0">
                <a:hlinkClick r:id="rId9"/>
              </a:rPr>
              <a:t>Remaining Issues, if any </a:t>
            </a:r>
            <a:r>
              <a:rPr lang="en-US" dirty="0" smtClean="0"/>
              <a:t> </a:t>
            </a:r>
          </a:p>
          <a:p>
            <a:pPr>
              <a:buNone/>
            </a:pPr>
            <a:endParaRPr lang="es-CO" dirty="0"/>
          </a:p>
        </p:txBody>
      </p:sp>
      <p:sp>
        <p:nvSpPr>
          <p:cNvPr id="4" name="1 Título"/>
          <p:cNvSpPr>
            <a:spLocks noGrp="1"/>
          </p:cNvSpPr>
          <p:nvPr>
            <p:ph type="title"/>
          </p:nvPr>
        </p:nvSpPr>
        <p:spPr/>
        <p:txBody>
          <a:bodyPr>
            <a:normAutofit fontScale="90000"/>
          </a:bodyPr>
          <a:lstStyle/>
          <a:p>
            <a:r>
              <a:rPr lang="en-US" i="1" dirty="0" smtClean="0"/>
              <a:t>International Convergence of Accounting Standards</a:t>
            </a:r>
            <a:endParaRPr lang="es-CO"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492896"/>
            <a:ext cx="8229600" cy="3633267"/>
          </a:xfrm>
        </p:spPr>
        <p:txBody>
          <a:bodyPr>
            <a:normAutofit/>
          </a:bodyPr>
          <a:lstStyle/>
          <a:p>
            <a:r>
              <a:rPr lang="en-US" sz="5400" b="1" dirty="0" smtClean="0">
                <a:hlinkClick r:id="rId2"/>
              </a:rPr>
              <a:t>Objectives and qualitative characteristics </a:t>
            </a:r>
            <a:endParaRPr lang="en-US" sz="5400" b="1" dirty="0" smtClean="0"/>
          </a:p>
          <a:p>
            <a:endParaRPr lang="es-CO" sz="5400" dirty="0"/>
          </a:p>
        </p:txBody>
      </p:sp>
      <p:sp>
        <p:nvSpPr>
          <p:cNvPr id="4" name="1 Título"/>
          <p:cNvSpPr>
            <a:spLocks noGrp="1"/>
          </p:cNvSpPr>
          <p:nvPr>
            <p:ph type="title"/>
          </p:nvPr>
        </p:nvSpPr>
        <p:spPr/>
        <p:txBody>
          <a:bodyPr>
            <a:normAutofit fontScale="90000"/>
          </a:bodyPr>
          <a:lstStyle/>
          <a:p>
            <a:r>
              <a:rPr lang="en-US" i="1" dirty="0" smtClean="0"/>
              <a:t>International Convergence of Accounting Standards</a:t>
            </a:r>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7170" name="Picture 2"/>
          <p:cNvPicPr>
            <a:picLocks noChangeAspect="1" noChangeArrowheads="1"/>
          </p:cNvPicPr>
          <p:nvPr/>
        </p:nvPicPr>
        <p:blipFill>
          <a:blip r:embed="rId2" cstate="print"/>
          <a:srcRect/>
          <a:stretch>
            <a:fillRect/>
          </a:stretch>
        </p:blipFill>
        <p:spPr bwMode="auto">
          <a:xfrm>
            <a:off x="0" y="0"/>
            <a:ext cx="9288422" cy="66693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endParaRPr lang="es-CO"/>
          </a:p>
        </p:txBody>
      </p:sp>
      <p:pic>
        <p:nvPicPr>
          <p:cNvPr id="819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endParaRPr lang="es-CO"/>
          </a:p>
        </p:txBody>
      </p:sp>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endParaRPr lang="es-CO"/>
          </a:p>
        </p:txBody>
      </p:sp>
      <p:pic>
        <p:nvPicPr>
          <p:cNvPr id="10242" name="Picture 2"/>
          <p:cNvPicPr>
            <a:picLocks noChangeAspect="1" noChangeArrowheads="1"/>
          </p:cNvPicPr>
          <p:nvPr/>
        </p:nvPicPr>
        <p:blipFill>
          <a:blip r:embed="rId2" cstate="print"/>
          <a:srcRect/>
          <a:stretch>
            <a:fillRect/>
          </a:stretch>
        </p:blipFill>
        <p:spPr bwMode="auto">
          <a:xfrm>
            <a:off x="0" y="0"/>
            <a:ext cx="12192000" cy="762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2844" y="180402"/>
            <a:ext cx="8640960" cy="6463308"/>
          </a:xfrm>
          <a:prstGeom prst="rect">
            <a:avLst/>
          </a:prstGeom>
        </p:spPr>
        <p:txBody>
          <a:bodyPr wrap="square">
            <a:spAutoFit/>
          </a:bodyPr>
          <a:lstStyle/>
          <a:p>
            <a:pPr algn="ctr"/>
            <a:r>
              <a:rPr lang="en-US" dirty="0"/>
              <a:t>THE CONCEPTUAL FRAMEWORK FOR FINANCIAL REPORTING</a:t>
            </a:r>
          </a:p>
          <a:p>
            <a:endParaRPr lang="es-CO" dirty="0" smtClean="0"/>
          </a:p>
          <a:p>
            <a:r>
              <a:rPr lang="es-CO" dirty="0" smtClean="0"/>
              <a:t>CONTENTS</a:t>
            </a:r>
            <a:endParaRPr lang="es-CO" dirty="0"/>
          </a:p>
          <a:p>
            <a:pPr algn="r"/>
            <a:r>
              <a:rPr lang="es-CO" i="1" dirty="0" err="1"/>
              <a:t>paragraphs</a:t>
            </a:r>
            <a:endParaRPr lang="es-CO" i="1" dirty="0"/>
          </a:p>
          <a:p>
            <a:r>
              <a:rPr lang="es-CO" b="1" dirty="0"/>
              <a:t>FOREWORD</a:t>
            </a:r>
          </a:p>
          <a:p>
            <a:r>
              <a:rPr lang="en-US" b="1" dirty="0"/>
              <a:t>THE </a:t>
            </a:r>
            <a:r>
              <a:rPr lang="en-US" b="1" i="1" dirty="0"/>
              <a:t>CONCEPTUAL FRAMEWORK FOR FINANCIAL</a:t>
            </a:r>
          </a:p>
          <a:p>
            <a:r>
              <a:rPr lang="es-CO" b="1" i="1" dirty="0"/>
              <a:t>REPORTING</a:t>
            </a:r>
          </a:p>
          <a:p>
            <a:r>
              <a:rPr lang="es-CO" b="1" dirty="0"/>
              <a:t>INTRODUCTION</a:t>
            </a:r>
          </a:p>
          <a:p>
            <a:r>
              <a:rPr lang="es-CO" b="1" dirty="0" err="1"/>
              <a:t>Purpose</a:t>
            </a:r>
            <a:r>
              <a:rPr lang="es-CO" b="1" dirty="0"/>
              <a:t> and status</a:t>
            </a:r>
          </a:p>
          <a:p>
            <a:r>
              <a:rPr lang="es-CO" b="1" dirty="0" err="1"/>
              <a:t>Scope</a:t>
            </a:r>
            <a:endParaRPr lang="es-CO" b="1" dirty="0"/>
          </a:p>
          <a:p>
            <a:r>
              <a:rPr lang="es-CO" b="1" dirty="0"/>
              <a:t>CHAPTERS</a:t>
            </a:r>
          </a:p>
          <a:p>
            <a:r>
              <a:rPr lang="en-US" b="1" dirty="0"/>
              <a:t>1 </a:t>
            </a:r>
            <a:r>
              <a:rPr lang="en-US" b="1" dirty="0">
                <a:solidFill>
                  <a:srgbClr val="FF0000"/>
                </a:solidFill>
              </a:rPr>
              <a:t>The objective of general purpose </a:t>
            </a:r>
            <a:r>
              <a:rPr lang="en-US" b="1" dirty="0" smtClean="0">
                <a:solidFill>
                  <a:srgbClr val="FF0000"/>
                </a:solidFill>
              </a:rPr>
              <a:t>financial </a:t>
            </a:r>
            <a:r>
              <a:rPr lang="es-CO" b="1" dirty="0" err="1" smtClean="0">
                <a:solidFill>
                  <a:srgbClr val="FF0000"/>
                </a:solidFill>
              </a:rPr>
              <a:t>reporting</a:t>
            </a:r>
            <a:r>
              <a:rPr lang="es-CO" b="1" dirty="0" smtClean="0">
                <a:solidFill>
                  <a:srgbClr val="FF0000"/>
                </a:solidFill>
              </a:rPr>
              <a:t>                                             OB1–OB21</a:t>
            </a:r>
            <a:endParaRPr lang="es-CO" b="1" dirty="0">
              <a:solidFill>
                <a:srgbClr val="FF0000"/>
              </a:solidFill>
            </a:endParaRPr>
          </a:p>
          <a:p>
            <a:r>
              <a:rPr lang="en-US" b="1" dirty="0"/>
              <a:t>2 The reporting entity </a:t>
            </a:r>
            <a:r>
              <a:rPr lang="en-US" b="1" i="1" dirty="0"/>
              <a:t>to be added</a:t>
            </a:r>
          </a:p>
          <a:p>
            <a:r>
              <a:rPr lang="en-US" b="1" dirty="0"/>
              <a:t>3 </a:t>
            </a:r>
            <a:r>
              <a:rPr lang="en-US" b="1" dirty="0">
                <a:solidFill>
                  <a:srgbClr val="FF0000"/>
                </a:solidFill>
              </a:rPr>
              <a:t>Qualitative characteristics of useful financial information </a:t>
            </a:r>
            <a:r>
              <a:rPr lang="en-US" b="1" dirty="0" smtClean="0">
                <a:solidFill>
                  <a:srgbClr val="FF0000"/>
                </a:solidFill>
              </a:rPr>
              <a:t>                                   QC1–QC39</a:t>
            </a:r>
            <a:endParaRPr lang="en-US" b="1" dirty="0">
              <a:solidFill>
                <a:srgbClr val="FF0000"/>
              </a:solidFill>
            </a:endParaRPr>
          </a:p>
          <a:p>
            <a:r>
              <a:rPr lang="en-US" b="1" dirty="0"/>
              <a:t>4 The </a:t>
            </a:r>
            <a:r>
              <a:rPr lang="en-US" b="1" i="1" dirty="0"/>
              <a:t>Framework (1989): the remaining text</a:t>
            </a:r>
          </a:p>
          <a:p>
            <a:r>
              <a:rPr lang="es-CO" dirty="0" err="1"/>
              <a:t>Underlying</a:t>
            </a:r>
            <a:r>
              <a:rPr lang="es-CO" dirty="0"/>
              <a:t> </a:t>
            </a:r>
            <a:r>
              <a:rPr lang="es-CO" dirty="0" err="1"/>
              <a:t>assumption</a:t>
            </a:r>
            <a:r>
              <a:rPr lang="es-CO" dirty="0"/>
              <a:t> </a:t>
            </a:r>
            <a:r>
              <a:rPr lang="es-CO" dirty="0" smtClean="0"/>
              <a:t>                                                                                                                 4.1</a:t>
            </a:r>
            <a:endParaRPr lang="es-CO" dirty="0"/>
          </a:p>
          <a:p>
            <a:r>
              <a:rPr lang="en-US" dirty="0"/>
              <a:t>The elements of financial statements </a:t>
            </a:r>
            <a:r>
              <a:rPr lang="en-US" dirty="0" smtClean="0"/>
              <a:t>                                                                               4.2–4.36</a:t>
            </a:r>
            <a:endParaRPr lang="en-US" dirty="0"/>
          </a:p>
          <a:p>
            <a:r>
              <a:rPr lang="en-US" dirty="0"/>
              <a:t>Recognition of the elements of financial statements </a:t>
            </a:r>
            <a:r>
              <a:rPr lang="en-US" dirty="0" smtClean="0"/>
              <a:t>                                                   4.37–4.53</a:t>
            </a:r>
            <a:endParaRPr lang="en-US" dirty="0"/>
          </a:p>
          <a:p>
            <a:r>
              <a:rPr lang="en-US" dirty="0"/>
              <a:t>Measurement of the elements of financial statements </a:t>
            </a:r>
            <a:r>
              <a:rPr lang="en-US" dirty="0" smtClean="0"/>
              <a:t>                                               4.54–4.56</a:t>
            </a:r>
            <a:endParaRPr lang="en-US" dirty="0"/>
          </a:p>
          <a:p>
            <a:r>
              <a:rPr lang="en-US" dirty="0"/>
              <a:t>Concepts of capital and capital maintenance </a:t>
            </a:r>
            <a:r>
              <a:rPr lang="en-US" dirty="0" smtClean="0"/>
              <a:t>                                                                4.57–4.65</a:t>
            </a:r>
            <a:endParaRPr lang="en-US" dirty="0"/>
          </a:p>
          <a:p>
            <a:r>
              <a:rPr lang="en-US" b="1" dirty="0"/>
              <a:t>BOARD APPROVAL OF THE </a:t>
            </a:r>
            <a:r>
              <a:rPr lang="en-US" b="1" i="1" dirty="0"/>
              <a:t>CONCEPTUAL FRAMEWORK 2010</a:t>
            </a:r>
          </a:p>
          <a:p>
            <a:r>
              <a:rPr lang="es-CO" b="1" dirty="0"/>
              <a:t>BASIS FOR CONCLUSIONS</a:t>
            </a:r>
          </a:p>
          <a:p>
            <a:r>
              <a:rPr lang="es-CO" b="1" dirty="0"/>
              <a:t>TABLE OF CONCORDANCE</a:t>
            </a:r>
            <a:endParaRPr lang="es-CO"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Marco Conceptual Anterior</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3200" b="1" dirty="0"/>
              <a:t>PRÓLOGO</a:t>
            </a:r>
          </a:p>
          <a:p>
            <a:r>
              <a:rPr lang="es-CO" sz="3200" b="1" dirty="0" smtClean="0"/>
              <a:t>INTRODUCCIÓN</a:t>
            </a:r>
            <a:endParaRPr lang="es-CO" sz="3200" b="1" dirty="0"/>
          </a:p>
          <a:p>
            <a:r>
              <a:rPr lang="es-CO" sz="3200" b="1" dirty="0"/>
              <a:t>Propósito y valor </a:t>
            </a:r>
            <a:r>
              <a:rPr lang="es-CO" sz="3200" b="1" dirty="0" smtClean="0"/>
              <a:t>normativo</a:t>
            </a:r>
            <a:endParaRPr lang="es-CO" sz="3200" b="1" dirty="0"/>
          </a:p>
          <a:p>
            <a:r>
              <a:rPr lang="es-CO" sz="3200" b="1" dirty="0"/>
              <a:t>Alcance </a:t>
            </a:r>
            <a:endParaRPr lang="es-CO"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Marco Conceptual Anterior</a:t>
            </a:r>
            <a:endParaRPr lang="es-CO" dirty="0"/>
          </a:p>
        </p:txBody>
      </p:sp>
      <p:sp>
        <p:nvSpPr>
          <p:cNvPr id="5" name="4 Redondear rectángulo de esquina diagonal"/>
          <p:cNvSpPr/>
          <p:nvPr/>
        </p:nvSpPr>
        <p:spPr>
          <a:xfrm>
            <a:off x="395536" y="1196752"/>
            <a:ext cx="8280920" cy="54006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1600" b="1" dirty="0" smtClean="0"/>
              <a:t>Propósito y valor normativo</a:t>
            </a:r>
          </a:p>
          <a:p>
            <a:pPr algn="just"/>
            <a:r>
              <a:rPr lang="es-CO" sz="1600" dirty="0" smtClean="0"/>
              <a:t>1 Este </a:t>
            </a:r>
            <a:r>
              <a:rPr lang="es-CO" sz="1600" i="1" dirty="0" smtClean="0"/>
              <a:t>Marco Conceptual establece conceptos que subyacen en la preparación y </a:t>
            </a:r>
            <a:r>
              <a:rPr lang="es-CO" sz="1600" dirty="0" smtClean="0"/>
              <a:t>presentación de los estados financieros para usuarios externos. El propósito del mismo es:</a:t>
            </a:r>
          </a:p>
          <a:p>
            <a:pPr algn="just"/>
            <a:r>
              <a:rPr lang="es-CO" sz="1600" dirty="0" smtClean="0"/>
              <a:t>(a) ayudar al Consejo del IASC en el desarrollo de futuras Normas Internacionales de Contabilidad, y en su revisión de las ya existentes;</a:t>
            </a:r>
          </a:p>
          <a:p>
            <a:pPr algn="just"/>
            <a:r>
              <a:rPr lang="es-CO" sz="1600" dirty="0" smtClean="0"/>
              <a:t>(b) ayudar al Consejo del IASC a promover la armonización de las regulaciones, normas contables y procedimientos relativos a la presentación de estados financieros, mediante el suministro de una base para la reducción del número de tratamientos contables alternativos permitidos por las Normas Internacionales de Contabilidad;</a:t>
            </a:r>
          </a:p>
          <a:p>
            <a:pPr algn="just"/>
            <a:r>
              <a:rPr lang="es-CO" sz="1600" dirty="0" smtClean="0"/>
              <a:t>(c) ayudar a los organismos nacionales de emisión de normas en el desarrollo de las normas nacionales;</a:t>
            </a:r>
          </a:p>
          <a:p>
            <a:pPr algn="just"/>
            <a:r>
              <a:rPr lang="es-CO" sz="1600" dirty="0" smtClean="0"/>
              <a:t>(d) ayudar a los elaboradores de los estados financieros en la aplicación de las Normas Internacionales de Contabilidad, y en el tratamiento de materias que no han sido todavía objeto de una Norma Internacional de Contabilidad;</a:t>
            </a:r>
          </a:p>
          <a:p>
            <a:pPr algn="just"/>
            <a:r>
              <a:rPr lang="es-CO" sz="1600" dirty="0" smtClean="0"/>
              <a:t>(e) ayudar a los auditores en el proceso de formarse una opinión sobre si los estados financieros se preparan de conformidad con las Normas Internacionales de Contabilidad;</a:t>
            </a:r>
          </a:p>
          <a:p>
            <a:pPr algn="just"/>
            <a:r>
              <a:rPr lang="es-CO" sz="1600" dirty="0" smtClean="0"/>
              <a:t>(f) ayudar a los usuarios de los estados financieros en la interpretación de la información contenida en estados financieros preparados de conformidad con las Normas Internacionales de Contabilidad; y</a:t>
            </a:r>
          </a:p>
          <a:p>
            <a:pPr algn="just"/>
            <a:r>
              <a:rPr lang="es-CO" sz="1600" dirty="0" smtClean="0"/>
              <a:t>(g) suministrar, a todos aquéllos interesados en la labor del IASC, información acerca de su enfoque para la formulación de las Normas Internacionales de Contabilidad.</a:t>
            </a:r>
            <a:endParaRPr lang="es-CO" sz="1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dondear rectángulo de esquina diagonal"/>
          <p:cNvSpPr/>
          <p:nvPr/>
        </p:nvSpPr>
        <p:spPr>
          <a:xfrm>
            <a:off x="971600" y="1484784"/>
            <a:ext cx="7632848" cy="504056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000" dirty="0" smtClean="0"/>
              <a:t>Este </a:t>
            </a:r>
            <a:r>
              <a:rPr lang="es-CO" sz="2000" i="1" dirty="0" smtClean="0"/>
              <a:t>Marco Conceptual no es una Norma Internacional de Contabilidad, y por tanto no </a:t>
            </a:r>
            <a:r>
              <a:rPr lang="es-CO" sz="2000" dirty="0" smtClean="0"/>
              <a:t>define reglas para ningún tipo particular de medida o presentación. Tampoco tiene poder derogatorio sobre ninguna Norma Internacional de Contabilidad.</a:t>
            </a:r>
          </a:p>
          <a:p>
            <a:pPr algn="just"/>
            <a:endParaRPr lang="es-CO" sz="2000" dirty="0" smtClean="0"/>
          </a:p>
          <a:p>
            <a:pPr algn="just"/>
            <a:r>
              <a:rPr lang="es-CO" sz="2000" dirty="0" smtClean="0"/>
              <a:t>El Consejo del IASC reconoce que, en un número limitado de casos, puede haber un conflicto entre el </a:t>
            </a:r>
            <a:r>
              <a:rPr lang="es-CO" sz="2000" i="1" dirty="0" smtClean="0"/>
              <a:t>Marco Conceptual y alguna Norma Internacional de Contabilidad. En </a:t>
            </a:r>
            <a:r>
              <a:rPr lang="es-CO" sz="2000" dirty="0" smtClean="0"/>
              <a:t>tales casos, los requisitos fijados en la Norma afectada prevalecen sobre las disposiciones del </a:t>
            </a:r>
            <a:r>
              <a:rPr lang="es-CO" sz="2000" i="1" dirty="0" smtClean="0"/>
              <a:t>Marco Conceptual. No obstante, como el Consejo del IASC se guiará por el Marco Conceptual al desarrollar futuras Normas o revisar las existentes, el número de casos de </a:t>
            </a:r>
            <a:r>
              <a:rPr lang="es-CO" sz="2000" dirty="0" smtClean="0"/>
              <a:t>conflicto entre el </a:t>
            </a:r>
            <a:r>
              <a:rPr lang="es-CO" sz="2000" i="1" dirty="0" smtClean="0"/>
              <a:t>Marco Conceptual y las Normas Internacionales de Contabilidad </a:t>
            </a:r>
            <a:r>
              <a:rPr lang="es-CO" sz="2000" dirty="0" smtClean="0"/>
              <a:t>disminuirá con el tiempo.</a:t>
            </a:r>
            <a:endParaRPr lang="es-CO" sz="2000" dirty="0"/>
          </a:p>
        </p:txBody>
      </p:sp>
      <p:sp>
        <p:nvSpPr>
          <p:cNvPr id="5" name="1 Título"/>
          <p:cNvSpPr>
            <a:spLocks noGrp="1"/>
          </p:cNvSpPr>
          <p:nvPr>
            <p:ph type="title"/>
          </p:nvPr>
        </p:nvSpPr>
        <p:spPr/>
        <p:txBody>
          <a:bodyPr>
            <a:normAutofit/>
          </a:bodyPr>
          <a:lstStyle/>
          <a:p>
            <a:r>
              <a:rPr lang="es-CO" dirty="0" smtClean="0"/>
              <a:t>El Marco Conceptual Anterior</a:t>
            </a:r>
            <a:endParaRPr lang="es-C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solidFill>
                  <a:schemeClr val="tx2"/>
                </a:solidFill>
              </a:rPr>
              <a:t>INTRODUCCIÓN</a:t>
            </a:r>
            <a:endParaRPr lang="es-CO" dirty="0">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dondear rectángulo de esquina diagonal"/>
          <p:cNvSpPr/>
          <p:nvPr/>
        </p:nvSpPr>
        <p:spPr>
          <a:xfrm>
            <a:off x="539552" y="1484784"/>
            <a:ext cx="8280920" cy="504056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2800" b="1" dirty="0" smtClean="0"/>
              <a:t>Alcance</a:t>
            </a:r>
          </a:p>
          <a:p>
            <a:r>
              <a:rPr lang="es-CO" sz="2800" dirty="0" smtClean="0"/>
              <a:t>El </a:t>
            </a:r>
            <a:r>
              <a:rPr lang="es-CO" sz="2800" i="1" dirty="0" smtClean="0"/>
              <a:t>Marco Conceptual trata:</a:t>
            </a:r>
          </a:p>
          <a:p>
            <a:r>
              <a:rPr lang="es-CO" sz="2800" i="1" dirty="0" smtClean="0"/>
              <a:t>(a) </a:t>
            </a:r>
            <a:r>
              <a:rPr lang="es-CO" sz="2800" dirty="0" smtClean="0"/>
              <a:t>el objetivo de los estados financieros;</a:t>
            </a:r>
          </a:p>
          <a:p>
            <a:r>
              <a:rPr lang="es-CO" sz="2800" dirty="0" smtClean="0"/>
              <a:t>(b) las características cualitativas que determinan la utilidad de la información de los estados financieros;</a:t>
            </a:r>
          </a:p>
          <a:p>
            <a:r>
              <a:rPr lang="es-CO" sz="2800" dirty="0" smtClean="0"/>
              <a:t>(c) la definición, reconocimiento y medición de los elementos que constituyen los estados financieros; y</a:t>
            </a:r>
          </a:p>
          <a:p>
            <a:r>
              <a:rPr lang="es-CO" sz="2800" dirty="0" smtClean="0"/>
              <a:t>(d) los conceptos de capital y de mantenimiento del capital</a:t>
            </a:r>
            <a:endParaRPr lang="es-CO" sz="2800" dirty="0"/>
          </a:p>
        </p:txBody>
      </p:sp>
      <p:sp>
        <p:nvSpPr>
          <p:cNvPr id="5" name="1 Título"/>
          <p:cNvSpPr>
            <a:spLocks noGrp="1"/>
          </p:cNvSpPr>
          <p:nvPr>
            <p:ph type="title"/>
          </p:nvPr>
        </p:nvSpPr>
        <p:spPr/>
        <p:txBody>
          <a:bodyPr>
            <a:normAutofit/>
          </a:bodyPr>
          <a:lstStyle/>
          <a:p>
            <a:r>
              <a:rPr lang="es-CO" dirty="0" smtClean="0"/>
              <a:t>El Marco Conceptual Anterior</a:t>
            </a:r>
            <a:endParaRPr lang="es-CO"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dondear rectángulo de esquina diagonal"/>
          <p:cNvSpPr/>
          <p:nvPr/>
        </p:nvSpPr>
        <p:spPr>
          <a:xfrm>
            <a:off x="395536" y="1556792"/>
            <a:ext cx="8136904" cy="432048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smtClean="0"/>
              <a:t>The Introduction has been carried forward from the </a:t>
            </a:r>
            <a:r>
              <a:rPr lang="en-US" sz="3200" i="1" dirty="0" smtClean="0"/>
              <a:t>Framework (1989). This will </a:t>
            </a:r>
            <a:r>
              <a:rPr lang="en-US" sz="3200" dirty="0" smtClean="0"/>
              <a:t>be updated when the IASB considers the purpose of the </a:t>
            </a:r>
            <a:r>
              <a:rPr lang="en-US" sz="3200" i="1" dirty="0" smtClean="0"/>
              <a:t>Conceptual Framework.</a:t>
            </a:r>
          </a:p>
          <a:p>
            <a:r>
              <a:rPr lang="en-US" sz="3200" dirty="0" smtClean="0"/>
              <a:t>Until then, the purpose and the status of the </a:t>
            </a:r>
            <a:r>
              <a:rPr lang="en-US" sz="3200" i="1" dirty="0" smtClean="0"/>
              <a:t>Conceptual Framework are the same  </a:t>
            </a:r>
            <a:r>
              <a:rPr lang="es-CO" sz="3200" dirty="0" smtClean="0"/>
              <a:t>as </a:t>
            </a:r>
            <a:r>
              <a:rPr lang="es-CO" sz="3200" dirty="0" err="1" smtClean="0"/>
              <a:t>before</a:t>
            </a:r>
            <a:r>
              <a:rPr lang="es-CO" sz="3200" dirty="0" smtClean="0"/>
              <a:t>.</a:t>
            </a:r>
            <a:endParaRPr lang="es-CO" sz="3200" dirty="0"/>
          </a:p>
        </p:txBody>
      </p:sp>
      <p:sp>
        <p:nvSpPr>
          <p:cNvPr id="4" name="1 Título"/>
          <p:cNvSpPr>
            <a:spLocks noGrp="1"/>
          </p:cNvSpPr>
          <p:nvPr>
            <p:ph type="title"/>
          </p:nvPr>
        </p:nvSpPr>
        <p:spPr/>
        <p:txBody>
          <a:bodyPr>
            <a:normAutofit/>
          </a:bodyPr>
          <a:lstStyle/>
          <a:p>
            <a:r>
              <a:rPr lang="es-CO" dirty="0" smtClean="0"/>
              <a:t>Nuevo Marco</a:t>
            </a:r>
            <a:endParaRPr lang="es-CO"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dirty="0"/>
              <a:t>Conceptual Framework</a:t>
            </a:r>
            <a:br>
              <a:rPr lang="es-CO" b="1" dirty="0"/>
            </a:br>
            <a:r>
              <a:rPr lang="es-CO" b="1" dirty="0" err="1"/>
              <a:t>for</a:t>
            </a:r>
            <a:r>
              <a:rPr lang="es-CO" b="1" dirty="0"/>
              <a:t> </a:t>
            </a:r>
            <a:r>
              <a:rPr lang="es-CO" b="1" dirty="0" err="1"/>
              <a:t>Financial</a:t>
            </a:r>
            <a:r>
              <a:rPr lang="es-CO" b="1" dirty="0"/>
              <a:t> </a:t>
            </a:r>
            <a:r>
              <a:rPr lang="es-CO" b="1" dirty="0" err="1"/>
              <a:t>Reporting</a:t>
            </a:r>
            <a:r>
              <a:rPr lang="es-CO" b="1" dirty="0"/>
              <a:t> 2010</a:t>
            </a:r>
            <a:endParaRPr lang="es-CO" dirty="0"/>
          </a:p>
        </p:txBody>
      </p:sp>
      <p:graphicFrame>
        <p:nvGraphicFramePr>
          <p:cNvPr id="4" name="3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solidFill>
                  <a:schemeClr val="tx2"/>
                </a:solidFill>
              </a:rPr>
              <a:t>OBJETIVO DE LOS REPORTES FINANCIEROS</a:t>
            </a:r>
            <a:endParaRPr lang="es-CO" dirty="0">
              <a:solidFill>
                <a:schemeClr val="tx2"/>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Marco Conceptual Anterior</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OBJETIVOS MARCO CONCEPTUAL IASB (1989)</a:t>
            </a:r>
          </a:p>
          <a:p>
            <a:pPr algn="ctr">
              <a:buFont typeface="Arial" pitchFamily="34" charset="0"/>
              <a:buChar char="•"/>
            </a:pPr>
            <a:r>
              <a:rPr lang="es-CO" dirty="0" smtClean="0"/>
              <a:t> Información acerca de la situación financiera</a:t>
            </a:r>
          </a:p>
          <a:p>
            <a:pPr algn="ctr">
              <a:buFont typeface="Arial" pitchFamily="34" charset="0"/>
              <a:buChar char="•"/>
            </a:pPr>
            <a:r>
              <a:rPr lang="es-CO" dirty="0" smtClean="0"/>
              <a:t>Información acerca del desempeño, gestión de la administración</a:t>
            </a:r>
          </a:p>
          <a:p>
            <a:pPr algn="ctr">
              <a:buFont typeface="Arial" pitchFamily="34" charset="0"/>
              <a:buChar char="•"/>
            </a:pPr>
            <a:r>
              <a:rPr lang="es-CO" dirty="0" smtClean="0"/>
              <a:t>Información acerca de los cambios en la situación financiera</a:t>
            </a:r>
          </a:p>
          <a:p>
            <a:pPr algn="ctr">
              <a:buFont typeface="Arial" pitchFamily="34" charset="0"/>
              <a:buChar char="•"/>
            </a:pPr>
            <a:r>
              <a:rPr lang="es-CO" dirty="0" smtClean="0"/>
              <a:t> Los estados financieros cubren necesidades comunes de los usuarios</a:t>
            </a:r>
          </a:p>
          <a:p>
            <a:pPr algn="ctr">
              <a:buFont typeface="Arial" pitchFamily="34" charset="0"/>
              <a:buChar char="•"/>
            </a:pPr>
            <a:r>
              <a:rPr lang="es-CO" dirty="0" smtClean="0"/>
              <a:t>Evaluar capacidad de generar efectivo o equivalentes de efectivo</a:t>
            </a:r>
          </a:p>
          <a:p>
            <a:pPr algn="ctr">
              <a:buFont typeface="Arial" pitchFamily="34" charset="0"/>
              <a:buChar char="•"/>
            </a:pPr>
            <a:r>
              <a:rPr lang="es-CO" dirty="0" smtClean="0"/>
              <a:t>Evaluar su estructura financiera, liquidez y solvencia</a:t>
            </a:r>
          </a:p>
          <a:p>
            <a:pPr algn="ctr">
              <a:buFont typeface="Arial" pitchFamily="34" charset="0"/>
              <a:buChar char="•"/>
            </a:pPr>
            <a:r>
              <a:rPr lang="es-CO" dirty="0" smtClean="0"/>
              <a:t>Capacidad de adaptación a los cambios del ambiente en que opera</a:t>
            </a:r>
          </a:p>
          <a:p>
            <a:pPr algn="ctr">
              <a:buFont typeface="Arial" pitchFamily="34" charset="0"/>
              <a:buChar char="•"/>
            </a:pPr>
            <a:r>
              <a:rPr lang="es-CO" dirty="0" smtClean="0"/>
              <a:t> Los EF incluyen notas, información complementaria y cualquier otra información relevante.</a:t>
            </a:r>
            <a:endParaRPr lang="es-CO"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5" name="Picture 7"/>
          <p:cNvPicPr>
            <a:picLocks noChangeAspect="1" noChangeArrowheads="1"/>
          </p:cNvPicPr>
          <p:nvPr/>
        </p:nvPicPr>
        <p:blipFill>
          <a:blip r:embed="rId2" cstate="print"/>
          <a:srcRect/>
          <a:stretch>
            <a:fillRect/>
          </a:stretch>
        </p:blipFill>
        <p:spPr bwMode="auto">
          <a:xfrm>
            <a:off x="419258" y="1203201"/>
            <a:ext cx="8041174" cy="4674071"/>
          </a:xfrm>
          <a:prstGeom prst="rect">
            <a:avLst/>
          </a:prstGeom>
          <a:noFill/>
          <a:ln w="9525">
            <a:noFill/>
            <a:miter lim="800000"/>
            <a:headEnd/>
            <a:tailEnd/>
          </a:ln>
          <a:effectLst/>
        </p:spPr>
      </p:pic>
      <p:sp>
        <p:nvSpPr>
          <p:cNvPr id="14" name="1 Título"/>
          <p:cNvSpPr txBox="1">
            <a:spLocks/>
          </p:cNvSpPr>
          <p:nvPr/>
        </p:nvSpPr>
        <p:spPr>
          <a:xfrm>
            <a:off x="609600" y="116632"/>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CO" sz="4400" b="0" i="0" u="none" strike="noStrike" kern="1200" cap="none" spc="0" normalizeH="0" baseline="0" noProof="0" dirty="0" smtClean="0">
                <a:ln>
                  <a:noFill/>
                </a:ln>
                <a:solidFill>
                  <a:schemeClr val="tx1"/>
                </a:solidFill>
                <a:effectLst/>
                <a:uLnTx/>
                <a:uFillTx/>
                <a:latin typeface="+mj-lt"/>
                <a:ea typeface="+mj-ea"/>
                <a:cs typeface="+mj-cs"/>
              </a:rPr>
              <a:t>El Marco Conceptual Anterior</a:t>
            </a:r>
            <a:endParaRPr kumimoji="0" lang="es-CO"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b="1" dirty="0" smtClean="0"/>
              <a:t>Objetivo de los Reportes financieros de propósito general</a:t>
            </a:r>
            <a:r>
              <a:rPr lang="es-CO" dirty="0" smtClean="0"/>
              <a:t>:</a:t>
            </a:r>
          </a:p>
          <a:p>
            <a:pPr algn="ctr"/>
            <a:endParaRPr lang="es-CO" dirty="0" smtClean="0"/>
          </a:p>
          <a:p>
            <a:pPr algn="ctr"/>
            <a:r>
              <a:rPr lang="es-CO" dirty="0" smtClean="0"/>
              <a:t>Proveer información financiera acerca de la entidad reportante que sea útil a los inversores presentes y potenciales, prestamistas y otros acreedores en la toma de decisiones sobre proveer recursos hacia la entidad.</a:t>
            </a:r>
          </a:p>
          <a:p>
            <a:pPr algn="ctr"/>
            <a:endParaRPr lang="es-CO"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Consideraciones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dirty="0" smtClean="0"/>
              <a:t>El marco conceptual debe incluir el objetivo de los </a:t>
            </a:r>
            <a:r>
              <a:rPr lang="es-CO" b="1" u="sng" dirty="0" smtClean="0"/>
              <a:t>reportes financieros</a:t>
            </a:r>
            <a:r>
              <a:rPr lang="es-CO" dirty="0" smtClean="0"/>
              <a:t>, y no solo de los estados financieros</a:t>
            </a:r>
          </a:p>
          <a:p>
            <a:endParaRPr lang="es-CO" dirty="0" smtClean="0"/>
          </a:p>
          <a:p>
            <a:r>
              <a:rPr lang="es-CO" dirty="0" smtClean="0"/>
              <a:t>Los Consejos concluyeron que el objetivo de la información debe especificar la </a:t>
            </a:r>
            <a:r>
              <a:rPr lang="es-CO" b="1" u="sng" dirty="0" smtClean="0"/>
              <a:t>entidad reportante</a:t>
            </a:r>
          </a:p>
          <a:p>
            <a:endParaRPr lang="es-CO" b="1" u="sng" dirty="0" smtClean="0"/>
          </a:p>
          <a:p>
            <a:r>
              <a:rPr lang="es-CO" dirty="0" smtClean="0"/>
              <a:t>Los Consejos  concluyeron que el objetivo de los reportes financieros debe centrarse en los usuarios que toman decisiones acerca de </a:t>
            </a:r>
            <a:r>
              <a:rPr lang="es-CO" b="1" u="sng" dirty="0" smtClean="0"/>
              <a:t>proveer recursos </a:t>
            </a:r>
            <a:r>
              <a:rPr lang="es-CO" dirty="0" smtClean="0"/>
              <a:t>a la entidad.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smtClean="0">
                <a:solidFill>
                  <a:schemeClr val="tx2"/>
                </a:solidFill>
              </a:rPr>
              <a:t>Información acerca de los recursos económicos de la entidad reportante, exigencias y cambios en tales recursos y exigencias.</a:t>
            </a:r>
            <a:endParaRPr lang="es-CO" dirty="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Consideraciones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s-CO" dirty="0" smtClean="0"/>
              <a:t> El concepto “Desempeño financiero” es más amplio que el de “Situación financiera”, incluye información sobre el ingreso integral o comprehensivo. (</a:t>
            </a:r>
            <a:r>
              <a:rPr lang="es-CO" dirty="0" err="1" smtClean="0"/>
              <a:t>BfC</a:t>
            </a:r>
            <a:r>
              <a:rPr lang="es-CO" dirty="0" smtClean="0"/>
              <a:t>)</a:t>
            </a:r>
          </a:p>
          <a:p>
            <a:pPr>
              <a:buFont typeface="Arial" pitchFamily="34" charset="0"/>
              <a:buChar char="•"/>
            </a:pPr>
            <a:r>
              <a:rPr lang="es-CO" dirty="0" smtClean="0"/>
              <a:t> Uso de los conceptos recursos económicos (</a:t>
            </a:r>
            <a:r>
              <a:rPr lang="es-CO" i="1" dirty="0" err="1" smtClean="0"/>
              <a:t>economic</a:t>
            </a:r>
            <a:r>
              <a:rPr lang="es-CO" i="1" dirty="0" smtClean="0"/>
              <a:t> </a:t>
            </a:r>
            <a:r>
              <a:rPr lang="es-CO" i="1" dirty="0" err="1" smtClean="0"/>
              <a:t>resources</a:t>
            </a:r>
            <a:r>
              <a:rPr lang="es-CO" dirty="0" smtClean="0"/>
              <a:t>) y exigible (</a:t>
            </a:r>
            <a:r>
              <a:rPr lang="es-CO" i="1" dirty="0" err="1" smtClean="0"/>
              <a:t>claims</a:t>
            </a:r>
            <a:r>
              <a:rPr lang="es-CO" dirty="0" smtClean="0"/>
              <a:t>) en lugar de activos, y pasivo y patrimonio, respectivamente. (</a:t>
            </a:r>
            <a:r>
              <a:rPr lang="es-CO" dirty="0" err="1" smtClean="0"/>
              <a:t>BfC</a:t>
            </a:r>
            <a:r>
              <a:rPr lang="es-CO" dirty="0" smtClean="0"/>
              <a:t>)</a:t>
            </a:r>
          </a:p>
          <a:p>
            <a:pPr>
              <a:buFont typeface="Arial" pitchFamily="34" charset="0"/>
              <a:buChar char="•"/>
            </a:pPr>
            <a:endParaRPr lang="es-CO"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n-US" i="1" dirty="0" smtClean="0"/>
              <a:t>International Convergence of Accounting Standards</a:t>
            </a:r>
            <a:endParaRPr lang="es-CO" dirty="0"/>
          </a:p>
        </p:txBody>
      </p:sp>
      <p:pic>
        <p:nvPicPr>
          <p:cNvPr id="1026" name="Picture 2" descr="http://t3.gstatic.com/images?q=tbn:ANd9GcSD-edrwre2Nzn2VQY19IrsuUGHLQ6vdoUXygtVu3AV3Xi43vuH"/>
          <p:cNvPicPr>
            <a:picLocks noChangeAspect="1" noChangeArrowheads="1"/>
          </p:cNvPicPr>
          <p:nvPr/>
        </p:nvPicPr>
        <p:blipFill>
          <a:blip r:embed="rId2" cstate="print"/>
          <a:srcRect/>
          <a:stretch>
            <a:fillRect/>
          </a:stretch>
        </p:blipFill>
        <p:spPr bwMode="auto">
          <a:xfrm>
            <a:off x="2699792" y="2780928"/>
            <a:ext cx="2767606" cy="864096"/>
          </a:xfrm>
          <a:prstGeom prst="rect">
            <a:avLst/>
          </a:prstGeom>
          <a:noFill/>
        </p:spPr>
      </p:pic>
      <p:pic>
        <p:nvPicPr>
          <p:cNvPr id="1028" name="Picture 4" descr="http://2.bp.blogspot.com/_CAMIwroXg-A/R7XX_RqVecI/AAAAAAAACe0/570i52GDR6M/s400/IFRS+224.116.JPG">
            <a:hlinkClick r:id="rId3"/>
          </p:cNvPr>
          <p:cNvPicPr>
            <a:picLocks noChangeAspect="1" noChangeArrowheads="1"/>
          </p:cNvPicPr>
          <p:nvPr/>
        </p:nvPicPr>
        <p:blipFill>
          <a:blip r:embed="rId4" cstate="print"/>
          <a:srcRect/>
          <a:stretch>
            <a:fillRect/>
          </a:stretch>
        </p:blipFill>
        <p:spPr bwMode="auto">
          <a:xfrm>
            <a:off x="683568" y="1700808"/>
            <a:ext cx="1944216" cy="1006827"/>
          </a:xfrm>
          <a:prstGeom prst="rect">
            <a:avLst/>
          </a:prstGeom>
          <a:noFill/>
        </p:spPr>
      </p:pic>
      <p:pic>
        <p:nvPicPr>
          <p:cNvPr id="1030" name="Picture 6" descr="FASB: Financial Accountin Standards Board">
            <a:hlinkClick r:id="rId5"/>
          </p:cNvPr>
          <p:cNvPicPr>
            <a:picLocks noChangeAspect="1" noChangeArrowheads="1"/>
          </p:cNvPicPr>
          <p:nvPr/>
        </p:nvPicPr>
        <p:blipFill>
          <a:blip r:embed="rId6" cstate="print"/>
          <a:srcRect/>
          <a:stretch>
            <a:fillRect/>
          </a:stretch>
        </p:blipFill>
        <p:spPr bwMode="auto">
          <a:xfrm>
            <a:off x="5004048" y="3789040"/>
            <a:ext cx="3888432" cy="720080"/>
          </a:xfrm>
          <a:prstGeom prst="rect">
            <a:avLst/>
          </a:prstGeom>
          <a:noFill/>
        </p:spPr>
      </p:pic>
      <p:pic>
        <p:nvPicPr>
          <p:cNvPr id="1032" name="Picture 8" descr="IFRS Foundation">
            <a:hlinkClick r:id="rId7"/>
          </p:cNvPr>
          <p:cNvPicPr>
            <a:picLocks noChangeAspect="1" noChangeArrowheads="1"/>
          </p:cNvPicPr>
          <p:nvPr/>
        </p:nvPicPr>
        <p:blipFill>
          <a:blip r:embed="rId8" cstate="print"/>
          <a:srcRect/>
          <a:stretch>
            <a:fillRect/>
          </a:stretch>
        </p:blipFill>
        <p:spPr bwMode="auto">
          <a:xfrm>
            <a:off x="856134" y="2708920"/>
            <a:ext cx="1699642" cy="402067"/>
          </a:xfrm>
          <a:prstGeom prst="rect">
            <a:avLst/>
          </a:prstGeom>
          <a:noFill/>
        </p:spPr>
      </p:pic>
      <p:sp>
        <p:nvSpPr>
          <p:cNvPr id="9" name="8 Rectángulo"/>
          <p:cNvSpPr/>
          <p:nvPr/>
        </p:nvSpPr>
        <p:spPr>
          <a:xfrm>
            <a:off x="611560" y="4869160"/>
            <a:ext cx="8208912" cy="1569660"/>
          </a:xfrm>
          <a:prstGeom prst="rect">
            <a:avLst/>
          </a:prstGeom>
        </p:spPr>
        <p:txBody>
          <a:bodyPr wrap="square">
            <a:spAutoFit/>
          </a:bodyPr>
          <a:lstStyle/>
          <a:p>
            <a:pPr algn="ctr"/>
            <a:r>
              <a:rPr lang="es-CO" sz="3200" b="1" dirty="0" smtClean="0"/>
              <a:t>La frase “Convergencia </a:t>
            </a:r>
            <a:r>
              <a:rPr lang="es-CO" sz="3200" b="1" dirty="0"/>
              <a:t>I</a:t>
            </a:r>
            <a:r>
              <a:rPr lang="es-CO" sz="3200" b="1" dirty="0" smtClean="0"/>
              <a:t>nternacional de Normas de Contabilidad” se refiere tanto a una meta y al camino seguido para alcanzarla.</a:t>
            </a:r>
            <a:endParaRPr lang="es-CO" sz="32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Consideraciones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s-CO" dirty="0" smtClean="0"/>
              <a:t>Se eliminan algunos aspectos, por ejemplo, el ED indicaba que la información sobre los recursos económicos y el exigible, aunque podría ayudar a estimar el valor de la entidad aclaraba que tal no es el propósito de la información financiera. (ED)</a:t>
            </a:r>
          </a:p>
          <a:p>
            <a:endParaRPr lang="es-CO" dirty="0" smtClean="0"/>
          </a:p>
          <a:p>
            <a:pPr>
              <a:buFont typeface="Arial" pitchFamily="34" charset="0"/>
              <a:buChar char="•"/>
            </a:pPr>
            <a:r>
              <a:rPr lang="es-CO" dirty="0" smtClean="0"/>
              <a:t>El planteamiento de los objetivos son el fundamento del marco conceptual (</a:t>
            </a:r>
            <a:r>
              <a:rPr lang="es-CO" dirty="0" err="1" smtClean="0"/>
              <a:t>FAQs</a:t>
            </a:r>
            <a:r>
              <a:rPr lang="es-CO" dirty="0" smtClean="0"/>
              <a:t>)</a:t>
            </a:r>
            <a:endParaRPr lang="es-CO"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OBJETIVOS DEL NUEVO MARCO CONCEPTUAL (OB13 A OB21)</a:t>
            </a:r>
          </a:p>
          <a:p>
            <a:pPr algn="ctr"/>
            <a:endParaRPr lang="es-CO" dirty="0" smtClean="0"/>
          </a:p>
          <a:p>
            <a:pPr>
              <a:buFont typeface="Arial" pitchFamily="34" charset="0"/>
              <a:buChar char="•"/>
            </a:pPr>
            <a:r>
              <a:rPr lang="es-CO" dirty="0" smtClean="0"/>
              <a:t> Información sobre los recursos económicos y el exigible:</a:t>
            </a:r>
          </a:p>
          <a:p>
            <a:pPr lvl="1">
              <a:buFont typeface="Arial" pitchFamily="34" charset="0"/>
              <a:buChar char="•"/>
            </a:pPr>
            <a:r>
              <a:rPr lang="es-CO" dirty="0" smtClean="0"/>
              <a:t> Evaluar las fortalezas y debilidades financieras, liquidez y solvencia, predecir flujos de efectivo.</a:t>
            </a:r>
          </a:p>
          <a:p>
            <a:pPr lvl="1"/>
            <a:endParaRPr lang="es-CO" dirty="0" smtClean="0"/>
          </a:p>
          <a:p>
            <a:pPr>
              <a:buFont typeface="Arial" pitchFamily="34" charset="0"/>
              <a:buChar char="•"/>
            </a:pPr>
            <a:r>
              <a:rPr lang="es-CO" dirty="0" smtClean="0"/>
              <a:t>Cambios en los recursos económicos y el exigible: </a:t>
            </a:r>
          </a:p>
          <a:p>
            <a:pPr lvl="1">
              <a:buFont typeface="Arial" pitchFamily="34" charset="0"/>
              <a:buChar char="•"/>
            </a:pPr>
            <a:r>
              <a:rPr lang="es-CO" dirty="0" smtClean="0"/>
              <a:t> El usuario debe estar en capacidad de distinguir si las fuentes surgen del desempeño financiero o de otras fuentes, como emisión de deuda o patrimonio</a:t>
            </a:r>
          </a:p>
          <a:p>
            <a:pPr lvl="1"/>
            <a:endParaRPr lang="es-CO"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s-CO" dirty="0" smtClean="0"/>
              <a:t> Desempeño financiero reflejado por la causación contable:</a:t>
            </a:r>
          </a:p>
          <a:p>
            <a:pPr lvl="1">
              <a:buFont typeface="Arial" pitchFamily="34" charset="0"/>
              <a:buChar char="•"/>
            </a:pPr>
            <a:r>
              <a:rPr lang="es-CO" dirty="0" smtClean="0"/>
              <a:t>  Refleja los recursos económicos y el exigible generados por los hechos económicos, independientemente de las entradas y salidas de efectivo. Provee mejor información sobre el desempeño financiero que contabilidad base caja.</a:t>
            </a:r>
          </a:p>
          <a:p>
            <a:pPr lvl="1">
              <a:buFont typeface="Arial" pitchFamily="34" charset="0"/>
              <a:buChar char="•"/>
            </a:pPr>
            <a:r>
              <a:rPr lang="es-CO" dirty="0" smtClean="0"/>
              <a:t> Refleja mejor los flujos de fondos obtenidos, informa sobre los flujos generados por la operación, distinto de los obtenidos de inversionistas o prestamistas.</a:t>
            </a:r>
          </a:p>
          <a:p>
            <a:pPr lvl="1">
              <a:buFont typeface="Arial" pitchFamily="34" charset="0"/>
              <a:buChar char="•"/>
            </a:pPr>
            <a:r>
              <a:rPr lang="es-CO" dirty="0" smtClean="0"/>
              <a:t> La información debe reflejar si las fluctuaciones de los precios de mercado o de las tasas de interés, incrementan o disminuyen los recursos económicos o el exigible de la entidad, y como afecta su capacidad de generar flujos netos de efectivo.</a:t>
            </a:r>
          </a:p>
          <a:p>
            <a:pPr algn="ctr"/>
            <a:endParaRPr lang="es-CO"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s-CO" dirty="0" smtClean="0"/>
              <a:t> Desempeño financiero reflejado por flujos de caja pasados: </a:t>
            </a:r>
          </a:p>
          <a:p>
            <a:pPr lvl="1">
              <a:buFont typeface="Arial" pitchFamily="34" charset="0"/>
              <a:buChar char="•"/>
            </a:pPr>
            <a:r>
              <a:rPr lang="es-CO" dirty="0" smtClean="0"/>
              <a:t>  Los flujos de caja de un período permiten a los usuarios comprender la operación de la entidad y evaluar sus </a:t>
            </a:r>
          </a:p>
          <a:p>
            <a:pPr lvl="1"/>
            <a:r>
              <a:rPr lang="es-CO" dirty="0" smtClean="0"/>
              <a:t>actividades de financiación e inversión. </a:t>
            </a:r>
          </a:p>
          <a:p>
            <a:pPr lvl="1"/>
            <a:endParaRPr lang="es-CO" dirty="0" smtClean="0"/>
          </a:p>
          <a:p>
            <a:pPr>
              <a:buFont typeface="Arial" pitchFamily="34" charset="0"/>
              <a:buChar char="•"/>
            </a:pPr>
            <a:r>
              <a:rPr lang="es-CO" dirty="0" smtClean="0"/>
              <a:t>Cambios en los recursos económicos y el pasivo exigible no resultantes del desempeño financiero:</a:t>
            </a:r>
          </a:p>
          <a:p>
            <a:pPr lvl="1">
              <a:buFont typeface="Arial" pitchFamily="34" charset="0"/>
              <a:buChar char="•"/>
            </a:pPr>
            <a:r>
              <a:rPr lang="es-CO" dirty="0" smtClean="0"/>
              <a:t>Los cambios en los recursos económicos y el exigible pueden surgir de otras fuentes distintas al desempeño financiero de la entidad, por ejemplo: emisión de acciones. La entidad debe informar sobre estos cambios y su impacto en el desempeño financiero en el futuro. </a:t>
            </a:r>
          </a:p>
          <a:p>
            <a:pPr>
              <a:buFont typeface="Arial" pitchFamily="34" charset="0"/>
              <a:buChar char="•"/>
            </a:pPr>
            <a:endParaRPr lang="es-CO" dirty="0" smtClean="0"/>
          </a:p>
          <a:p>
            <a:pPr>
              <a:buFont typeface="Arial" pitchFamily="34" charset="0"/>
              <a:buChar char="•"/>
            </a:pPr>
            <a:endParaRPr lang="es-CO" dirty="0" smtClean="0"/>
          </a:p>
          <a:p>
            <a:pPr algn="ctr"/>
            <a:endParaRPr lang="es-CO"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¿Y en Colombia?</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dirty="0" smtClean="0"/>
              <a:t>ARTICULO 3o OBJETIVOS BASICOS. La información contable debe servir fundamentalmente para:</a:t>
            </a:r>
            <a:endParaRPr lang="es-CO" dirty="0" smtClean="0"/>
          </a:p>
          <a:p>
            <a:r>
              <a:rPr lang="es-ES_tradnl" dirty="0" smtClean="0"/>
              <a:t> </a:t>
            </a:r>
            <a:endParaRPr lang="es-CO" dirty="0" smtClean="0"/>
          </a:p>
          <a:p>
            <a:r>
              <a:rPr lang="es-ES_tradnl" dirty="0" smtClean="0"/>
              <a:t>1. Conocer y demostrar los recursos controlados por un ente económico, las obligaciones que tenga de transferir recursos a otros entes, los cambios que hubieren experimentado tales recursos y el resultado obtenido en el período.</a:t>
            </a:r>
            <a:endParaRPr lang="es-CO" dirty="0" smtClean="0"/>
          </a:p>
          <a:p>
            <a:r>
              <a:rPr lang="es-ES_tradnl" dirty="0" smtClean="0"/>
              <a:t> </a:t>
            </a:r>
            <a:endParaRPr lang="es-CO" dirty="0" smtClean="0"/>
          </a:p>
          <a:p>
            <a:r>
              <a:rPr lang="es-ES_tradnl" dirty="0" smtClean="0"/>
              <a:t>2. Predecir flujos de efectivo.</a:t>
            </a:r>
            <a:endParaRPr lang="es-CO" dirty="0" smtClean="0"/>
          </a:p>
          <a:p>
            <a:r>
              <a:rPr lang="es-ES_tradnl" dirty="0" smtClean="0"/>
              <a:t> </a:t>
            </a:r>
            <a:endParaRPr lang="es-CO" dirty="0" smtClean="0"/>
          </a:p>
          <a:p>
            <a:r>
              <a:rPr lang="es-ES_tradnl" dirty="0" smtClean="0"/>
              <a:t>3. Apoyar a los administradores en la planeación, organización y dirección de los negocios.</a:t>
            </a:r>
            <a:endParaRPr lang="es-CO" dirty="0" smtClean="0"/>
          </a:p>
          <a:p>
            <a:r>
              <a:rPr lang="es-ES_tradnl" dirty="0" smtClean="0"/>
              <a:t> </a:t>
            </a:r>
            <a:endParaRPr lang="es-CO" dirty="0" smtClean="0"/>
          </a:p>
          <a:p>
            <a:r>
              <a:rPr lang="es-ES_tradnl" dirty="0" smtClean="0"/>
              <a:t>4. Tomar decisiones en materia de inversiones y crédito.</a:t>
            </a:r>
            <a:endParaRPr lang="es-CO"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¿Y en Colombia?</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dirty="0" smtClean="0"/>
              <a:t> </a:t>
            </a:r>
            <a:endParaRPr lang="es-CO" dirty="0" smtClean="0"/>
          </a:p>
          <a:p>
            <a:r>
              <a:rPr lang="es-ES_tradnl" dirty="0" smtClean="0"/>
              <a:t>5. Evaluar la gestión de los administradores del ente económico.</a:t>
            </a:r>
            <a:endParaRPr lang="es-CO" dirty="0" smtClean="0"/>
          </a:p>
          <a:p>
            <a:r>
              <a:rPr lang="es-ES_tradnl" dirty="0" smtClean="0"/>
              <a:t> </a:t>
            </a:r>
            <a:endParaRPr lang="es-CO" dirty="0" smtClean="0"/>
          </a:p>
          <a:p>
            <a:r>
              <a:rPr lang="es-ES_tradnl" dirty="0" smtClean="0"/>
              <a:t>6. Ejercer control sobre las operaciones del ente económico.</a:t>
            </a:r>
            <a:endParaRPr lang="es-CO" dirty="0" smtClean="0"/>
          </a:p>
          <a:p>
            <a:r>
              <a:rPr lang="es-ES_tradnl" dirty="0" smtClean="0"/>
              <a:t> </a:t>
            </a:r>
            <a:endParaRPr lang="es-CO" dirty="0" smtClean="0"/>
          </a:p>
          <a:p>
            <a:r>
              <a:rPr lang="es-ES_tradnl" dirty="0" smtClean="0"/>
              <a:t>7. Fundamentar la determinación de cargas tributarias, precios y tarifas.</a:t>
            </a:r>
            <a:endParaRPr lang="es-CO" dirty="0" smtClean="0"/>
          </a:p>
          <a:p>
            <a:r>
              <a:rPr lang="es-ES_tradnl" dirty="0" smtClean="0"/>
              <a:t> </a:t>
            </a:r>
            <a:endParaRPr lang="es-CO" dirty="0" smtClean="0"/>
          </a:p>
          <a:p>
            <a:r>
              <a:rPr lang="es-ES_tradnl" dirty="0" smtClean="0"/>
              <a:t>8. Ayudar a la conformación de la información estadística nacional, y</a:t>
            </a:r>
            <a:endParaRPr lang="es-CO" dirty="0" smtClean="0"/>
          </a:p>
          <a:p>
            <a:r>
              <a:rPr lang="es-ES_tradnl" dirty="0" smtClean="0"/>
              <a:t> </a:t>
            </a:r>
            <a:endParaRPr lang="es-CO" dirty="0" smtClean="0"/>
          </a:p>
          <a:p>
            <a:r>
              <a:rPr lang="es-ES_tradnl" dirty="0" smtClean="0"/>
              <a:t>9. Contribuir a la evaluación del beneficio o impacto social que la actividad económica de un ente represente para la comunidad.</a:t>
            </a:r>
            <a:endParaRPr lang="es-CO" dirty="0" smtClean="0"/>
          </a:p>
          <a:p>
            <a:pPr algn="ctr"/>
            <a:endParaRPr lang="es-CO"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Conclusiones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es-CO" dirty="0" smtClean="0"/>
              <a:t> Los objetivos del reporte financiero están direccionados básicamente a evaluar los flujos de efectivo de la entidad.</a:t>
            </a:r>
          </a:p>
          <a:p>
            <a:endParaRPr lang="es-CO" dirty="0" smtClean="0"/>
          </a:p>
          <a:p>
            <a:pPr>
              <a:buFont typeface="Arial" pitchFamily="34" charset="0"/>
              <a:buChar char="•"/>
            </a:pPr>
            <a:r>
              <a:rPr lang="es-CO" dirty="0" smtClean="0"/>
              <a:t> Los objetivos se enfocan en la utilidad se debe brindar a ciertos usuarios, como inversionistas y prestamistas (banqueros).</a:t>
            </a:r>
          </a:p>
          <a:p>
            <a:pPr>
              <a:buFont typeface="Arial" pitchFamily="34" charset="0"/>
              <a:buChar char="•"/>
            </a:pPr>
            <a:endParaRPr lang="es-CO" dirty="0" smtClean="0"/>
          </a:p>
          <a:p>
            <a:pPr>
              <a:buFont typeface="Arial" pitchFamily="34" charset="0"/>
              <a:buChar char="•"/>
            </a:pPr>
            <a:r>
              <a:rPr lang="es-CO" dirty="0" smtClean="0"/>
              <a:t> Aunque en el estándar se eliminó lo relacionado con la valoración de la entidad, la información financiera tiende hacia ese objetivo.</a:t>
            </a:r>
          </a:p>
          <a:p>
            <a:pPr>
              <a:buFont typeface="Arial" pitchFamily="34" charset="0"/>
              <a:buChar char="•"/>
            </a:pPr>
            <a:endParaRPr lang="es-CO" dirty="0" smtClean="0"/>
          </a:p>
          <a:p>
            <a:pPr>
              <a:buFont typeface="Arial" pitchFamily="34" charset="0"/>
              <a:buChar char="•"/>
            </a:pPr>
            <a:r>
              <a:rPr lang="es-CO" dirty="0" smtClean="0"/>
              <a:t> El impacto para Colombia, consiste en analizar la importancia  de los flujos de efectivo y el beneficio en delimitar el número o diversidad de usuarios.</a:t>
            </a:r>
            <a:endParaRPr lang="es-CO"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CO" dirty="0" smtClean="0">
                <a:solidFill>
                  <a:schemeClr val="tx2"/>
                </a:solidFill>
              </a:rPr>
              <a:t>CARACTERÍSTICAS CUALITATIVAS DE LA INFORMACIÓN FINANCIERA</a:t>
            </a:r>
            <a:endParaRPr lang="es-CO" dirty="0">
              <a:solidFill>
                <a:schemeClr val="tx2"/>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Características Cualitativas de los estados financieros (1989)</a:t>
            </a:r>
            <a:endParaRPr lang="es-CO" dirty="0"/>
          </a:p>
        </p:txBody>
      </p:sp>
      <p:sp>
        <p:nvSpPr>
          <p:cNvPr id="6" name="5 Rectángulo"/>
          <p:cNvSpPr/>
          <p:nvPr/>
        </p:nvSpPr>
        <p:spPr>
          <a:xfrm>
            <a:off x="357158" y="2428868"/>
            <a:ext cx="200026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Comprensibilidad</a:t>
            </a:r>
            <a:endParaRPr lang="es-CO" dirty="0"/>
          </a:p>
        </p:txBody>
      </p:sp>
      <p:sp>
        <p:nvSpPr>
          <p:cNvPr id="8" name="7 Rectángulo"/>
          <p:cNvSpPr/>
          <p:nvPr/>
        </p:nvSpPr>
        <p:spPr>
          <a:xfrm>
            <a:off x="2428860" y="2428868"/>
            <a:ext cx="200026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Relevancia</a:t>
            </a:r>
            <a:endParaRPr lang="es-CO" dirty="0"/>
          </a:p>
        </p:txBody>
      </p:sp>
      <p:sp>
        <p:nvSpPr>
          <p:cNvPr id="9" name="8 Rectángulo"/>
          <p:cNvSpPr/>
          <p:nvPr/>
        </p:nvSpPr>
        <p:spPr>
          <a:xfrm>
            <a:off x="4500562" y="2428868"/>
            <a:ext cx="200026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Fiabilidad</a:t>
            </a:r>
            <a:endParaRPr lang="es-CO" dirty="0"/>
          </a:p>
        </p:txBody>
      </p:sp>
      <p:sp>
        <p:nvSpPr>
          <p:cNvPr id="10" name="9 Rectángulo"/>
          <p:cNvSpPr/>
          <p:nvPr/>
        </p:nvSpPr>
        <p:spPr>
          <a:xfrm>
            <a:off x="6572264" y="2428868"/>
            <a:ext cx="2000264"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Comparabilidad</a:t>
            </a:r>
            <a:endParaRPr lang="es-CO" dirty="0"/>
          </a:p>
        </p:txBody>
      </p:sp>
      <p:sp>
        <p:nvSpPr>
          <p:cNvPr id="11" name="10 Rectángulo"/>
          <p:cNvSpPr/>
          <p:nvPr/>
        </p:nvSpPr>
        <p:spPr>
          <a:xfrm>
            <a:off x="2357422" y="3857628"/>
            <a:ext cx="4071966"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Oportunidad</a:t>
            </a:r>
          </a:p>
          <a:p>
            <a:pPr algn="ctr"/>
            <a:r>
              <a:rPr lang="es-CO" dirty="0" smtClean="0"/>
              <a:t>Costo beneficio</a:t>
            </a:r>
          </a:p>
          <a:p>
            <a:pPr algn="ctr"/>
            <a:r>
              <a:rPr lang="es-CO" dirty="0" smtClean="0"/>
              <a:t>Equilibrio entre características</a:t>
            </a:r>
          </a:p>
        </p:txBody>
      </p:sp>
      <p:sp>
        <p:nvSpPr>
          <p:cNvPr id="12" name="11 CuadroTexto"/>
          <p:cNvSpPr txBox="1"/>
          <p:nvPr/>
        </p:nvSpPr>
        <p:spPr>
          <a:xfrm>
            <a:off x="571472" y="4000504"/>
            <a:ext cx="1428760" cy="369332"/>
          </a:xfrm>
          <a:prstGeom prst="rect">
            <a:avLst/>
          </a:prstGeom>
          <a:noFill/>
        </p:spPr>
        <p:txBody>
          <a:bodyPr wrap="square" rtlCol="0">
            <a:spAutoFit/>
          </a:bodyPr>
          <a:lstStyle/>
          <a:p>
            <a:r>
              <a:rPr lang="es-CO" dirty="0" smtClean="0"/>
              <a:t>Restricciones</a:t>
            </a:r>
            <a:endParaRPr lang="es-CO"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Características Cualitativas de la información financiera útil (2010)</a:t>
            </a:r>
            <a:endParaRPr lang="es-CO" dirty="0"/>
          </a:p>
        </p:txBody>
      </p:sp>
      <p:sp>
        <p:nvSpPr>
          <p:cNvPr id="6" name="5 Rectángulo"/>
          <p:cNvSpPr/>
          <p:nvPr/>
        </p:nvSpPr>
        <p:spPr>
          <a:xfrm>
            <a:off x="1571604" y="3643314"/>
            <a:ext cx="178595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Comparabilidad</a:t>
            </a:r>
            <a:endParaRPr lang="es-CO" dirty="0"/>
          </a:p>
        </p:txBody>
      </p:sp>
      <p:sp>
        <p:nvSpPr>
          <p:cNvPr id="10" name="9 Rectángulo"/>
          <p:cNvSpPr/>
          <p:nvPr/>
        </p:nvSpPr>
        <p:spPr>
          <a:xfrm>
            <a:off x="3428992" y="3643314"/>
            <a:ext cx="1571636"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Verificabilidad</a:t>
            </a:r>
            <a:endParaRPr lang="es-CO" dirty="0"/>
          </a:p>
        </p:txBody>
      </p:sp>
      <p:sp>
        <p:nvSpPr>
          <p:cNvPr id="11" name="10 Rectángulo"/>
          <p:cNvSpPr/>
          <p:nvPr/>
        </p:nvSpPr>
        <p:spPr>
          <a:xfrm>
            <a:off x="1571604" y="5357826"/>
            <a:ext cx="7215238" cy="357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Costo</a:t>
            </a:r>
          </a:p>
        </p:txBody>
      </p:sp>
      <p:sp>
        <p:nvSpPr>
          <p:cNvPr id="13" name="12 Rectángulo"/>
          <p:cNvSpPr/>
          <p:nvPr/>
        </p:nvSpPr>
        <p:spPr>
          <a:xfrm>
            <a:off x="5072066" y="3643314"/>
            <a:ext cx="1714512"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Oportunidad</a:t>
            </a:r>
            <a:endParaRPr lang="es-CO" dirty="0"/>
          </a:p>
        </p:txBody>
      </p:sp>
      <p:sp>
        <p:nvSpPr>
          <p:cNvPr id="14" name="13 Rectángulo"/>
          <p:cNvSpPr/>
          <p:nvPr/>
        </p:nvSpPr>
        <p:spPr>
          <a:xfrm>
            <a:off x="6858016" y="3643314"/>
            <a:ext cx="1857388"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Comprensibilidad</a:t>
            </a:r>
            <a:endParaRPr lang="es-CO" dirty="0"/>
          </a:p>
        </p:txBody>
      </p:sp>
      <p:sp>
        <p:nvSpPr>
          <p:cNvPr id="17" name="16 CuadroTexto"/>
          <p:cNvSpPr txBox="1"/>
          <p:nvPr/>
        </p:nvSpPr>
        <p:spPr>
          <a:xfrm>
            <a:off x="500034" y="2571744"/>
            <a:ext cx="1628844" cy="369332"/>
          </a:xfrm>
          <a:prstGeom prst="rect">
            <a:avLst/>
          </a:prstGeom>
          <a:noFill/>
        </p:spPr>
        <p:txBody>
          <a:bodyPr wrap="none" rtlCol="0">
            <a:spAutoFit/>
          </a:bodyPr>
          <a:lstStyle/>
          <a:p>
            <a:r>
              <a:rPr lang="es-CO" dirty="0" smtClean="0"/>
              <a:t>Fundamentales</a:t>
            </a:r>
            <a:endParaRPr lang="es-CO" dirty="0"/>
          </a:p>
        </p:txBody>
      </p:sp>
      <p:sp>
        <p:nvSpPr>
          <p:cNvPr id="19" name="18 CuadroTexto"/>
          <p:cNvSpPr txBox="1"/>
          <p:nvPr/>
        </p:nvSpPr>
        <p:spPr>
          <a:xfrm>
            <a:off x="857224" y="3143248"/>
            <a:ext cx="311116" cy="1754326"/>
          </a:xfrm>
          <a:prstGeom prst="rect">
            <a:avLst/>
          </a:prstGeom>
          <a:noFill/>
        </p:spPr>
        <p:txBody>
          <a:bodyPr wrap="square" rtlCol="0">
            <a:spAutoFit/>
          </a:bodyPr>
          <a:lstStyle/>
          <a:p>
            <a:pPr algn="ctr"/>
            <a:r>
              <a:rPr lang="es-CO" dirty="0" smtClean="0"/>
              <a:t>Mejora</a:t>
            </a:r>
            <a:endParaRPr lang="es-CO" dirty="0"/>
          </a:p>
        </p:txBody>
      </p:sp>
      <p:sp>
        <p:nvSpPr>
          <p:cNvPr id="20" name="19 Elipse"/>
          <p:cNvSpPr/>
          <p:nvPr/>
        </p:nvSpPr>
        <p:spPr>
          <a:xfrm>
            <a:off x="2285984" y="2214554"/>
            <a:ext cx="2071702"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Relevancia</a:t>
            </a:r>
            <a:endParaRPr lang="es-CO" dirty="0"/>
          </a:p>
        </p:txBody>
      </p:sp>
      <p:sp>
        <p:nvSpPr>
          <p:cNvPr id="22" name="21 Elipse"/>
          <p:cNvSpPr/>
          <p:nvPr/>
        </p:nvSpPr>
        <p:spPr>
          <a:xfrm>
            <a:off x="4500562" y="2285992"/>
            <a:ext cx="2357454" cy="7143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Representación Fiel</a:t>
            </a:r>
            <a:endParaRPr lang="es-CO" dirty="0"/>
          </a:p>
        </p:txBody>
      </p:sp>
      <p:sp>
        <p:nvSpPr>
          <p:cNvPr id="23" name="22 CuadroTexto"/>
          <p:cNvSpPr txBox="1"/>
          <p:nvPr/>
        </p:nvSpPr>
        <p:spPr>
          <a:xfrm>
            <a:off x="214282" y="5357826"/>
            <a:ext cx="1210396" cy="369332"/>
          </a:xfrm>
          <a:prstGeom prst="rect">
            <a:avLst/>
          </a:prstGeom>
          <a:noFill/>
        </p:spPr>
        <p:txBody>
          <a:bodyPr wrap="none" rtlCol="0">
            <a:spAutoFit/>
          </a:bodyPr>
          <a:lstStyle/>
          <a:p>
            <a:r>
              <a:rPr lang="es-CO" dirty="0" smtClean="0"/>
              <a:t>Restricción</a:t>
            </a:r>
            <a:endParaRPr lang="es-C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pPr>
              <a:buNone/>
            </a:pPr>
            <a:r>
              <a:rPr lang="es-CO" sz="3800" b="1" dirty="0" smtClean="0"/>
              <a:t>Meta</a:t>
            </a:r>
          </a:p>
          <a:p>
            <a:pPr>
              <a:buNone/>
            </a:pPr>
            <a:r>
              <a:rPr lang="es-CO" dirty="0" smtClean="0"/>
              <a:t>Es un conjunto único de estándares internacionales de contabilidad de alta calidad, que las empresas en todo el mundo utilicen, tanto para la presentación de informes financieros nacionales y transfronterizos.</a:t>
            </a:r>
            <a:br>
              <a:rPr lang="es-CO" dirty="0" smtClean="0"/>
            </a:br>
            <a:r>
              <a:rPr lang="es-CO" dirty="0" smtClean="0"/>
              <a:t>  </a:t>
            </a:r>
          </a:p>
          <a:p>
            <a:pPr>
              <a:buNone/>
            </a:pPr>
            <a:r>
              <a:rPr lang="es-CO" sz="3800" b="1" dirty="0"/>
              <a:t>Camino</a:t>
            </a:r>
          </a:p>
          <a:p>
            <a:pPr>
              <a:buNone/>
            </a:pPr>
            <a:r>
              <a:rPr lang="es-CO" dirty="0" smtClean="0"/>
              <a:t>Es la colaboración de FASB y el International </a:t>
            </a:r>
            <a:r>
              <a:rPr lang="es-CO" dirty="0" err="1" smtClean="0"/>
              <a:t>Accounting</a:t>
            </a:r>
            <a:r>
              <a:rPr lang="es-CO" dirty="0" smtClean="0"/>
              <a:t> </a:t>
            </a:r>
            <a:r>
              <a:rPr lang="es-CO" dirty="0" err="1" smtClean="0"/>
              <a:t>Standards</a:t>
            </a:r>
            <a:r>
              <a:rPr lang="es-CO" dirty="0" smtClean="0"/>
              <a:t> </a:t>
            </a:r>
            <a:r>
              <a:rPr lang="es-CO" dirty="0" err="1" smtClean="0"/>
              <a:t>Board</a:t>
            </a:r>
            <a:r>
              <a:rPr lang="es-CO" dirty="0" smtClean="0"/>
              <a:t> (IASB),  tanto para mejorar los US-GAAP y las Normas Internacionales de Información Financiera (NIIF) y eliminar las diferencias entre ellos.</a:t>
            </a:r>
          </a:p>
          <a:p>
            <a:pPr>
              <a:buNone/>
            </a:pPr>
            <a:endParaRPr lang="es-CO" dirty="0"/>
          </a:p>
        </p:txBody>
      </p:sp>
      <p:sp>
        <p:nvSpPr>
          <p:cNvPr id="4" name="1 Título"/>
          <p:cNvSpPr>
            <a:spLocks noGrp="1"/>
          </p:cNvSpPr>
          <p:nvPr>
            <p:ph type="title"/>
          </p:nvPr>
        </p:nvSpPr>
        <p:spPr/>
        <p:txBody>
          <a:bodyPr>
            <a:normAutofit fontScale="90000"/>
          </a:bodyPr>
          <a:lstStyle/>
          <a:p>
            <a:r>
              <a:rPr lang="en-US" i="1" dirty="0" smtClean="0"/>
              <a:t>International Convergence of Accounting Standards</a:t>
            </a:r>
            <a:endParaRPr lang="es-CO"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Relevancia</a:t>
            </a:r>
            <a:endParaRPr lang="es-CO" dirty="0"/>
          </a:p>
        </p:txBody>
      </p:sp>
      <p:sp>
        <p:nvSpPr>
          <p:cNvPr id="3" name="2 Subtítulo"/>
          <p:cNvSpPr>
            <a:spLocks noGrp="1"/>
          </p:cNvSpPr>
          <p:nvPr>
            <p:ph type="subTitle" idx="1"/>
          </p:nvPr>
        </p:nvSpPr>
        <p:spPr/>
        <p:txBody>
          <a:bodyPr/>
          <a:lstStyle/>
          <a:p>
            <a:r>
              <a:rPr lang="es-CO" dirty="0" smtClean="0"/>
              <a:t>Características Cualitativas de la Información Financiera</a:t>
            </a:r>
            <a:endParaRPr lang="es-CO"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Marco Conceptual Anterior</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t>La Información </a:t>
            </a:r>
            <a:r>
              <a:rPr lang="es-CO" sz="2800" b="1" u="sng" dirty="0" smtClean="0"/>
              <a:t>relevante </a:t>
            </a:r>
            <a:r>
              <a:rPr lang="es-CO" sz="2800" dirty="0" smtClean="0"/>
              <a:t>cuando:</a:t>
            </a:r>
          </a:p>
          <a:p>
            <a:pPr algn="ctr"/>
            <a:endParaRPr lang="es-CO" sz="2800" dirty="0" smtClean="0"/>
          </a:p>
          <a:p>
            <a:pPr algn="ctr"/>
            <a:r>
              <a:rPr lang="es-CO" sz="2800" b="1" u="sng" dirty="0" smtClean="0"/>
              <a:t>Ejerce</a:t>
            </a:r>
            <a:r>
              <a:rPr lang="es-CO" sz="2800" dirty="0" smtClean="0"/>
              <a:t> influencia en las decisiones económicas de los usuarios.</a:t>
            </a:r>
          </a:p>
          <a:p>
            <a:pPr algn="ctr"/>
            <a:endParaRPr lang="es-CO" sz="2800" dirty="0" smtClean="0"/>
          </a:p>
          <a:p>
            <a:pPr algn="ctr"/>
            <a:r>
              <a:rPr lang="es-CO" sz="2800" dirty="0" smtClean="0"/>
              <a:t>Valor predictivo - confirmativo </a:t>
            </a:r>
          </a:p>
          <a:p>
            <a:pPr algn="ctr"/>
            <a:endParaRPr lang="es-CO" sz="2800" dirty="0" smtClean="0"/>
          </a:p>
          <a:p>
            <a:pPr algn="ctr"/>
            <a:r>
              <a:rPr lang="es-CO" sz="2800" dirty="0" smtClean="0"/>
              <a:t>Importancia relativa</a:t>
            </a:r>
            <a:endParaRPr lang="es-CO"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Consideraciones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dirty="0" smtClean="0"/>
              <a:t>La información de relevancia en el CON 2 (FASB) y en el Marco Conceptual (IASC 1989) era similar.</a:t>
            </a:r>
          </a:p>
          <a:p>
            <a:pPr algn="ctr"/>
            <a:endParaRPr lang="es-CO" sz="2800" dirty="0" smtClean="0"/>
          </a:p>
          <a:p>
            <a:pPr algn="ctr"/>
            <a:r>
              <a:rPr lang="es-CO" sz="2800" dirty="0" smtClean="0"/>
              <a:t>En el proceso de discusión se hizo notar que el ejercicio de influencia sobre las decisiones de los usuarios era una cuestión difícil (o imposible) de evaluar.</a:t>
            </a:r>
            <a:endParaRPr lang="es-CO"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400" dirty="0" smtClean="0"/>
              <a:t>La relevancia es la </a:t>
            </a:r>
            <a:r>
              <a:rPr lang="es-CO" sz="2400" b="1" u="sng" dirty="0" smtClean="0"/>
              <a:t>capacidad </a:t>
            </a:r>
            <a:r>
              <a:rPr lang="es-CO" sz="2400" dirty="0" smtClean="0"/>
              <a:t>de la información para hacer una diferencia en las decisiones tomadas por los usuarios.</a:t>
            </a:r>
          </a:p>
          <a:p>
            <a:pPr algn="ctr"/>
            <a:endParaRPr lang="es-CO" sz="2400" dirty="0" smtClean="0"/>
          </a:p>
          <a:p>
            <a:pPr algn="ctr"/>
            <a:r>
              <a:rPr lang="es-CO" sz="2400" dirty="0" smtClean="0"/>
              <a:t>La materialidad es vista como un aspecto de la relevancia que se determina al nivel de cada entidad.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¿Y en Colombia?</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2800" b="1" dirty="0" smtClean="0"/>
              <a:t>D.R. 2649 de 1993 -  Artículo 4:</a:t>
            </a:r>
            <a:r>
              <a:rPr lang="es-CO" sz="2800" dirty="0" smtClean="0"/>
              <a:t>	</a:t>
            </a:r>
          </a:p>
          <a:p>
            <a:pPr algn="ctr"/>
            <a:r>
              <a:rPr lang="es-CO" sz="2800" dirty="0" smtClean="0"/>
              <a:t>“La información es pertinente cuando posee valor de realimentación, valor de predicción y es oportuna”</a:t>
            </a:r>
          </a:p>
          <a:p>
            <a:pPr algn="ctr"/>
            <a:endParaRPr lang="es-CO"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Conclusiones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es-CO" sz="2400" dirty="0" smtClean="0"/>
          </a:p>
          <a:p>
            <a:pPr>
              <a:buFont typeface="Arial" pitchFamily="34" charset="0"/>
              <a:buChar char="•"/>
            </a:pPr>
            <a:r>
              <a:rPr lang="es-CO" sz="2400" dirty="0" smtClean="0"/>
              <a:t>Recoge elementos del Concept </a:t>
            </a:r>
            <a:r>
              <a:rPr lang="es-CO" sz="2400" dirty="0" err="1" smtClean="0"/>
              <a:t>Statements</a:t>
            </a:r>
            <a:r>
              <a:rPr lang="es-CO" sz="2400" dirty="0" smtClean="0"/>
              <a:t> No. 2 (FASB) – Marco conceptual (IASC)</a:t>
            </a:r>
          </a:p>
          <a:p>
            <a:pPr>
              <a:buFont typeface="Arial" pitchFamily="34" charset="0"/>
              <a:buChar char="•"/>
            </a:pPr>
            <a:endParaRPr lang="es-CO" sz="2400" dirty="0" smtClean="0"/>
          </a:p>
          <a:p>
            <a:pPr>
              <a:buFont typeface="Arial" pitchFamily="34" charset="0"/>
              <a:buChar char="•"/>
            </a:pPr>
            <a:r>
              <a:rPr lang="es-CO" sz="2400" dirty="0" smtClean="0"/>
              <a:t>La relevancia sigue siendo considerada una característica cualitativa de la información financiera. </a:t>
            </a:r>
          </a:p>
          <a:p>
            <a:pPr>
              <a:buFont typeface="Arial" pitchFamily="34" charset="0"/>
              <a:buChar char="•"/>
            </a:pPr>
            <a:endParaRPr lang="es-CO" sz="2400" dirty="0" smtClean="0"/>
          </a:p>
          <a:p>
            <a:pPr>
              <a:buFont typeface="Arial" pitchFamily="34" charset="0"/>
              <a:buChar char="•"/>
            </a:pPr>
            <a:r>
              <a:rPr lang="es-CO" sz="2400" dirty="0" smtClean="0"/>
              <a:t>Se hace explícita la relevancia como característica fundamental.</a:t>
            </a:r>
          </a:p>
          <a:p>
            <a:pPr>
              <a:buFont typeface="Arial" pitchFamily="34" charset="0"/>
              <a:buChar char="•"/>
            </a:pPr>
            <a:endParaRPr lang="es-CO" sz="2400" dirty="0" smtClean="0"/>
          </a:p>
          <a:p>
            <a:pPr algn="ctr">
              <a:buFont typeface="Arial" pitchFamily="34" charset="0"/>
              <a:buChar char="•"/>
            </a:pPr>
            <a:endParaRPr lang="es-CO" sz="24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Fiabilidad</a:t>
            </a:r>
            <a:endParaRPr lang="es-CO" dirty="0"/>
          </a:p>
        </p:txBody>
      </p:sp>
      <p:sp>
        <p:nvSpPr>
          <p:cNvPr id="3" name="2 Subtítulo"/>
          <p:cNvSpPr>
            <a:spLocks noGrp="1"/>
          </p:cNvSpPr>
          <p:nvPr>
            <p:ph type="subTitle" idx="1"/>
          </p:nvPr>
        </p:nvSpPr>
        <p:spPr/>
        <p:txBody>
          <a:bodyPr/>
          <a:lstStyle/>
          <a:p>
            <a:r>
              <a:rPr lang="es-CO" dirty="0" smtClean="0"/>
              <a:t>Características Cualitativas de la Información Financiera</a:t>
            </a:r>
            <a:endParaRPr lang="es-CO"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Marco Conceptual Anterior</a:t>
            </a:r>
            <a:endParaRPr lang="es-CO" dirty="0"/>
          </a:p>
        </p:txBody>
      </p:sp>
      <p:sp>
        <p:nvSpPr>
          <p:cNvPr id="5" name="4 Redondear rectángulo de esquina diagonal"/>
          <p:cNvSpPr/>
          <p:nvPr/>
        </p:nvSpPr>
        <p:spPr>
          <a:xfrm>
            <a:off x="642910" y="1556792"/>
            <a:ext cx="7858180" cy="480116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000" dirty="0" smtClean="0"/>
              <a:t>Dentro del Marco Conceptual anterior (1989) se señalaba la “Fiabilidad” como una de las características cualitativas</a:t>
            </a:r>
          </a:p>
          <a:p>
            <a:pPr algn="just"/>
            <a:endParaRPr lang="es-CO" sz="2000" dirty="0" smtClean="0"/>
          </a:p>
          <a:p>
            <a:pPr algn="just"/>
            <a:endParaRPr lang="es-CO" sz="2000" dirty="0" smtClean="0"/>
          </a:p>
          <a:p>
            <a:pPr algn="just"/>
            <a:r>
              <a:rPr lang="es-CO" sz="2000" dirty="0" smtClean="0"/>
              <a:t>A su vez, la fiabilidad incluía:</a:t>
            </a:r>
          </a:p>
          <a:p>
            <a:pPr algn="just"/>
            <a:endParaRPr lang="es-CO" sz="2000" dirty="0" smtClean="0"/>
          </a:p>
          <a:p>
            <a:pPr algn="just">
              <a:buFont typeface="Arial" pitchFamily="34" charset="0"/>
              <a:buChar char="•"/>
            </a:pPr>
            <a:r>
              <a:rPr lang="es-CO" sz="2000" dirty="0" smtClean="0"/>
              <a:t>Representación Fiel</a:t>
            </a:r>
          </a:p>
          <a:p>
            <a:pPr algn="just">
              <a:buFont typeface="Arial" pitchFamily="34" charset="0"/>
              <a:buChar char="•"/>
            </a:pPr>
            <a:r>
              <a:rPr lang="es-CO" sz="2000" dirty="0" smtClean="0"/>
              <a:t>Esencia sobre la forma</a:t>
            </a:r>
          </a:p>
          <a:p>
            <a:pPr algn="just">
              <a:buFont typeface="Arial" pitchFamily="34" charset="0"/>
              <a:buChar char="•"/>
            </a:pPr>
            <a:r>
              <a:rPr lang="es-CO" sz="2000" dirty="0" smtClean="0"/>
              <a:t>Neutralidad</a:t>
            </a:r>
          </a:p>
          <a:p>
            <a:pPr algn="just">
              <a:buFont typeface="Arial" pitchFamily="34" charset="0"/>
              <a:buChar char="•"/>
            </a:pPr>
            <a:r>
              <a:rPr lang="es-CO" sz="2000" dirty="0" smtClean="0"/>
              <a:t>Prudencia </a:t>
            </a:r>
          </a:p>
          <a:p>
            <a:pPr algn="just">
              <a:buFont typeface="Arial" pitchFamily="34" charset="0"/>
              <a:buChar char="•"/>
            </a:pPr>
            <a:r>
              <a:rPr lang="es-CO" sz="2000" dirty="0" smtClean="0"/>
              <a:t>Integridad</a:t>
            </a:r>
          </a:p>
          <a:p>
            <a:pPr algn="just">
              <a:buFont typeface="Arial" pitchFamily="34" charset="0"/>
              <a:buChar char="•"/>
            </a:pPr>
            <a:endParaRPr lang="es-CO" sz="2000" dirty="0" smtClean="0"/>
          </a:p>
          <a:p>
            <a:pPr algn="just"/>
            <a:r>
              <a:rPr lang="es-CO" sz="2000" dirty="0" smtClean="0"/>
              <a:t>No existía claridad sobre la definición de fiabilidad. Se establecía en torno a las definiciones de las anteriores características secundarias.</a:t>
            </a:r>
            <a:endParaRPr lang="es-CO" sz="2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Marco Conceptual Anterior</a:t>
            </a:r>
            <a:endParaRPr lang="es-CO" dirty="0"/>
          </a:p>
        </p:txBody>
      </p:sp>
      <p:sp>
        <p:nvSpPr>
          <p:cNvPr id="5" name="4 Redondear rectángulo de esquina diagonal"/>
          <p:cNvSpPr/>
          <p:nvPr/>
        </p:nvSpPr>
        <p:spPr>
          <a:xfrm>
            <a:off x="971600" y="1556792"/>
            <a:ext cx="6672234" cy="4372538"/>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sz="2000" b="1" u="sng" dirty="0" smtClean="0"/>
              <a:t>Equilibro entre las características cualitativas</a:t>
            </a:r>
            <a:r>
              <a:rPr lang="es-CO" sz="2000" dirty="0" smtClean="0"/>
              <a:t>:</a:t>
            </a:r>
          </a:p>
          <a:p>
            <a:pPr algn="just"/>
            <a:endParaRPr lang="es-CO" sz="2000" b="1" u="sng" dirty="0" smtClean="0"/>
          </a:p>
          <a:p>
            <a:pPr algn="just"/>
            <a:r>
              <a:rPr lang="es-CO" sz="2000" dirty="0" smtClean="0"/>
              <a:t>El balance de las diferentes características cualitativas era cuestión de juicio profesional.</a:t>
            </a:r>
          </a:p>
          <a:p>
            <a:pPr algn="just"/>
            <a:endParaRPr lang="es-CO" sz="2000" dirty="0" smtClean="0"/>
          </a:p>
          <a:p>
            <a:pPr algn="just"/>
            <a:r>
              <a:rPr lang="es-CO" sz="2000" dirty="0" smtClean="0"/>
              <a:t>Ejemplo: Oportunidad.    Relevancia -  Fiabilidad </a:t>
            </a:r>
            <a:endParaRPr lang="es-CO" sz="2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Consideraciones</a:t>
            </a:r>
            <a:endParaRPr lang="es-CO" dirty="0"/>
          </a:p>
        </p:txBody>
      </p:sp>
      <p:sp>
        <p:nvSpPr>
          <p:cNvPr id="5" name="4 Redondear rectángulo de esquina diagonal"/>
          <p:cNvSpPr/>
          <p:nvPr/>
        </p:nvSpPr>
        <p:spPr>
          <a:xfrm>
            <a:off x="971600" y="1556792"/>
            <a:ext cx="6408712" cy="408678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u="sng" dirty="0" smtClean="0"/>
          </a:p>
          <a:p>
            <a:pPr algn="ctr"/>
            <a:endParaRPr lang="es-CO" sz="2000" b="1" u="sng" dirty="0" smtClean="0"/>
          </a:p>
          <a:p>
            <a:pPr algn="ctr"/>
            <a:r>
              <a:rPr lang="es-CO" sz="2000" b="1" u="sng" dirty="0" smtClean="0"/>
              <a:t>Principales Propuestas:</a:t>
            </a:r>
          </a:p>
          <a:p>
            <a:pPr algn="ctr"/>
            <a:endParaRPr lang="es-CO" sz="2000" dirty="0" smtClean="0"/>
          </a:p>
          <a:p>
            <a:pPr marL="342900" indent="-342900" algn="just">
              <a:buFont typeface="Arial" pitchFamily="34" charset="0"/>
              <a:buChar char="•"/>
            </a:pPr>
            <a:r>
              <a:rPr lang="es-CO" sz="2000" b="1" u="sng" dirty="0" smtClean="0"/>
              <a:t>Fiabilidad           Representación fie</a:t>
            </a:r>
            <a:r>
              <a:rPr lang="es-CO" sz="2000" u="sng" dirty="0" smtClean="0"/>
              <a:t>l:</a:t>
            </a:r>
            <a:r>
              <a:rPr lang="es-CO" sz="2000" dirty="0" smtClean="0"/>
              <a:t> </a:t>
            </a:r>
            <a:r>
              <a:rPr lang="es-ES" sz="2000" dirty="0" smtClean="0"/>
              <a:t>Ni el Concept </a:t>
            </a:r>
            <a:r>
              <a:rPr lang="es-ES" sz="2000" dirty="0" err="1" smtClean="0"/>
              <a:t>Statement</a:t>
            </a:r>
            <a:r>
              <a:rPr lang="es-ES" sz="2000" dirty="0" smtClean="0"/>
              <a:t> 2, ni el Marco Conceptual (1989) transmitían un sentido claro de la palabra fiabilidad. Se propone utilizar el término “representación fiel” generando una mayor coherencia con la definición propuesta.</a:t>
            </a:r>
          </a:p>
          <a:p>
            <a:pPr marL="342900" indent="-342900" algn="just">
              <a:buFont typeface="Arial" pitchFamily="34" charset="0"/>
              <a:buChar char="•"/>
            </a:pPr>
            <a:endParaRPr lang="es-ES" sz="2000" dirty="0" smtClean="0"/>
          </a:p>
          <a:p>
            <a:pPr marL="342900" indent="-342900" algn="just">
              <a:buFont typeface="Arial" pitchFamily="34" charset="0"/>
              <a:buChar char="•"/>
            </a:pPr>
            <a:r>
              <a:rPr lang="es-ES" sz="2000" b="1" u="sng" dirty="0" smtClean="0"/>
              <a:t>Esencia sobre Forma</a:t>
            </a:r>
            <a:r>
              <a:rPr lang="es-ES" sz="2000" dirty="0" smtClean="0"/>
              <a:t>: Se elimina como elemento,  por cuanto se considera redundante separarlo del concepto de representación fiel</a:t>
            </a:r>
          </a:p>
          <a:p>
            <a:pPr marL="342900" indent="-342900" algn="just">
              <a:buAutoNum type="arabicParenR"/>
            </a:pPr>
            <a:endParaRPr lang="es-CO" sz="2000" dirty="0" smtClean="0"/>
          </a:p>
          <a:p>
            <a:pPr algn="ctr"/>
            <a:endParaRPr lang="es-CO" sz="2000" dirty="0"/>
          </a:p>
        </p:txBody>
      </p:sp>
      <p:cxnSp>
        <p:nvCxnSpPr>
          <p:cNvPr id="6" name="5 Conector recto de flecha"/>
          <p:cNvCxnSpPr/>
          <p:nvPr/>
        </p:nvCxnSpPr>
        <p:spPr>
          <a:xfrm>
            <a:off x="2643174" y="2500306"/>
            <a:ext cx="71438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lnSpcReduction="10000"/>
          </a:bodyPr>
          <a:lstStyle/>
          <a:p>
            <a:pPr>
              <a:buNone/>
            </a:pPr>
            <a:r>
              <a:rPr lang="es-CO" b="1" dirty="0" smtClean="0"/>
              <a:t>Documentos de Referencia</a:t>
            </a:r>
          </a:p>
          <a:p>
            <a:pPr>
              <a:buNone/>
            </a:pPr>
            <a:endParaRPr lang="es-CO" b="1" dirty="0" smtClean="0"/>
          </a:p>
          <a:p>
            <a:pPr marL="514350" indent="-514350">
              <a:buAutoNum type="arabicPlain" startAt="2002"/>
            </a:pPr>
            <a:r>
              <a:rPr lang="es-CO" dirty="0" smtClean="0"/>
              <a:t>  -  </a:t>
            </a:r>
            <a:r>
              <a:rPr lang="es-CO" dirty="0" smtClean="0">
                <a:hlinkClick r:id="rId2"/>
              </a:rPr>
              <a:t>Acuerdo </a:t>
            </a:r>
            <a:r>
              <a:rPr lang="es-CO" dirty="0">
                <a:hlinkClick r:id="rId2"/>
              </a:rPr>
              <a:t>de Norwalk</a:t>
            </a:r>
            <a:r>
              <a:rPr lang="es-CO" dirty="0"/>
              <a:t> </a:t>
            </a:r>
          </a:p>
          <a:p>
            <a:pPr marL="514350" indent="-514350">
              <a:buNone/>
            </a:pPr>
            <a:r>
              <a:rPr lang="es-CO" dirty="0" smtClean="0"/>
              <a:t>2006  -  Memorando </a:t>
            </a:r>
            <a:r>
              <a:rPr lang="es-CO" dirty="0"/>
              <a:t>de Entendimiento (</a:t>
            </a:r>
            <a:r>
              <a:rPr lang="es-CO" dirty="0" err="1"/>
              <a:t>MoU</a:t>
            </a:r>
            <a:r>
              <a:rPr lang="es-CO" dirty="0"/>
              <a:t>) entre el IASB y el FASB, </a:t>
            </a:r>
            <a:endParaRPr lang="es-CO" dirty="0" smtClean="0"/>
          </a:p>
          <a:p>
            <a:pPr marL="514350" indent="-514350">
              <a:buNone/>
            </a:pPr>
            <a:r>
              <a:rPr lang="es-CO" dirty="0" smtClean="0"/>
              <a:t>2008  -  Memorando de Entendimiento (</a:t>
            </a:r>
            <a:r>
              <a:rPr lang="es-CO" dirty="0" err="1" smtClean="0"/>
              <a:t>MoU</a:t>
            </a:r>
            <a:r>
              <a:rPr lang="es-CO" dirty="0" smtClean="0"/>
              <a:t>) entre el IASB y el FASB Actualizado </a:t>
            </a:r>
            <a:r>
              <a:rPr lang="es-CO" dirty="0"/>
              <a:t>en </a:t>
            </a:r>
            <a:r>
              <a:rPr lang="es-CO" dirty="0">
                <a:hlinkClick r:id="rId3"/>
              </a:rPr>
              <a:t>2008</a:t>
            </a:r>
            <a:r>
              <a:rPr lang="es-CO" dirty="0"/>
              <a:t>.</a:t>
            </a:r>
            <a:endParaRPr lang="es-CO" dirty="0" smtClean="0"/>
          </a:p>
          <a:p>
            <a:pPr>
              <a:buNone/>
            </a:pPr>
            <a:r>
              <a:rPr lang="es-CO" dirty="0" smtClean="0"/>
              <a:t>2009 - -  Memorando de Entendimiento (</a:t>
            </a:r>
            <a:r>
              <a:rPr lang="es-CO" dirty="0" err="1" smtClean="0"/>
              <a:t>MoU</a:t>
            </a:r>
            <a:r>
              <a:rPr lang="es-CO" dirty="0" smtClean="0"/>
              <a:t>) entre el IASB y el FASB</a:t>
            </a:r>
            <a:endParaRPr lang="es-CO" dirty="0"/>
          </a:p>
        </p:txBody>
      </p:sp>
      <p:sp>
        <p:nvSpPr>
          <p:cNvPr id="4" name="1 Título"/>
          <p:cNvSpPr>
            <a:spLocks noGrp="1"/>
          </p:cNvSpPr>
          <p:nvPr>
            <p:ph type="title"/>
          </p:nvPr>
        </p:nvSpPr>
        <p:spPr/>
        <p:txBody>
          <a:bodyPr>
            <a:normAutofit fontScale="90000"/>
          </a:bodyPr>
          <a:lstStyle/>
          <a:p>
            <a:r>
              <a:rPr lang="en-US" i="1" dirty="0" smtClean="0"/>
              <a:t>International Convergence of Accounting Standards</a:t>
            </a:r>
            <a:endParaRPr lang="es-CO"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Consideraciones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2000" b="1" u="sng" dirty="0" smtClean="0"/>
          </a:p>
          <a:p>
            <a:pPr algn="ctr"/>
            <a:endParaRPr lang="es-CO" sz="2000" b="1" u="sng" dirty="0" smtClean="0"/>
          </a:p>
          <a:p>
            <a:pPr algn="ctr"/>
            <a:endParaRPr lang="es-CO" sz="2000" b="1" u="sng" dirty="0" smtClean="0"/>
          </a:p>
          <a:p>
            <a:pPr algn="ctr"/>
            <a:endParaRPr lang="es-CO" sz="2000" b="1" u="sng" dirty="0" smtClean="0"/>
          </a:p>
          <a:p>
            <a:pPr algn="ctr"/>
            <a:r>
              <a:rPr lang="es-CO" sz="2000" b="1" u="sng" dirty="0" smtClean="0"/>
              <a:t>Principales Propuestas:</a:t>
            </a:r>
          </a:p>
          <a:p>
            <a:pPr marL="342900" indent="-342900" algn="just"/>
            <a:endParaRPr lang="es-CO" sz="2000" dirty="0" smtClean="0"/>
          </a:p>
          <a:p>
            <a:pPr marL="342900" indent="-342900" algn="just">
              <a:buFont typeface="Arial" pitchFamily="34" charset="0"/>
              <a:buChar char="•"/>
            </a:pPr>
            <a:r>
              <a:rPr lang="es-ES" sz="2000" b="1" u="sng" dirty="0" smtClean="0"/>
              <a:t>Prudencia</a:t>
            </a:r>
            <a:r>
              <a:rPr lang="es-ES" sz="2000" dirty="0" smtClean="0"/>
              <a:t>: No se incluye la prudencia como un aspecto dentro de la representación fiel. Puede entrar en conflicto con la neutralidad (Sesgo).</a:t>
            </a:r>
          </a:p>
          <a:p>
            <a:pPr marL="342900" indent="-342900" algn="just">
              <a:buFont typeface="Arial" pitchFamily="34" charset="0"/>
              <a:buChar char="•"/>
            </a:pPr>
            <a:endParaRPr lang="es-ES" sz="2000" dirty="0" smtClean="0"/>
          </a:p>
          <a:p>
            <a:pPr marL="342900" indent="-342900" algn="just">
              <a:buFont typeface="Arial" pitchFamily="34" charset="0"/>
              <a:buChar char="•"/>
            </a:pPr>
            <a:r>
              <a:rPr lang="es-ES" sz="2000" b="1" u="sng" dirty="0" smtClean="0"/>
              <a:t>Verificabilidad</a:t>
            </a:r>
            <a:r>
              <a:rPr lang="es-ES" sz="2000" dirty="0" smtClean="0"/>
              <a:t> (Concept </a:t>
            </a:r>
            <a:r>
              <a:rPr lang="es-ES" sz="2000" dirty="0" err="1" smtClean="0"/>
              <a:t>Statemens</a:t>
            </a:r>
            <a:r>
              <a:rPr lang="es-ES" sz="2000" dirty="0" smtClean="0"/>
              <a:t> 2): ahora es una característica cualitativa de mejora. No puede excluirse información útil que no pueda ser verificada directamente.</a:t>
            </a:r>
          </a:p>
          <a:p>
            <a:pPr marL="342900" indent="-342900" algn="just"/>
            <a:endParaRPr lang="es-ES" sz="2000" dirty="0" smtClean="0"/>
          </a:p>
          <a:p>
            <a:pPr marL="342900" indent="-342900" algn="just"/>
            <a:endParaRPr lang="es-ES" sz="2000" dirty="0" smtClean="0"/>
          </a:p>
          <a:p>
            <a:pPr marL="342900" indent="-342900" algn="just"/>
            <a:endParaRPr lang="es-ES" sz="2000" dirty="0" smtClean="0"/>
          </a:p>
          <a:p>
            <a:pPr marL="342900" indent="-342900" algn="just">
              <a:buAutoNum type="arabicParenR"/>
            </a:pPr>
            <a:endParaRPr lang="es-CO" sz="2000" dirty="0" smtClean="0"/>
          </a:p>
          <a:p>
            <a:pPr algn="ctr"/>
            <a:endParaRPr lang="es-CO" sz="2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957986" cy="43011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b="1" u="sng" dirty="0" smtClean="0"/>
              <a:t>Características del nuevo Marco Conceptual</a:t>
            </a:r>
          </a:p>
          <a:p>
            <a:endParaRPr lang="es-ES" sz="2000" dirty="0" smtClean="0"/>
          </a:p>
          <a:p>
            <a:pPr algn="just"/>
            <a:r>
              <a:rPr lang="es-ES" sz="2000" b="1" u="sng" dirty="0" smtClean="0"/>
              <a:t>Representación Fiel (</a:t>
            </a:r>
            <a:r>
              <a:rPr lang="es-ES" sz="2000" b="1" u="sng" dirty="0" err="1" smtClean="0"/>
              <a:t>Faithful</a:t>
            </a:r>
            <a:r>
              <a:rPr lang="es-ES" sz="2000" b="1" u="sng" dirty="0" smtClean="0"/>
              <a:t> </a:t>
            </a:r>
            <a:r>
              <a:rPr lang="es-ES" sz="2000" b="1" u="sng" dirty="0" err="1" smtClean="0"/>
              <a:t>representation</a:t>
            </a:r>
            <a:r>
              <a:rPr lang="es-ES" sz="2000" b="1" u="sng" dirty="0" smtClean="0"/>
              <a:t>):</a:t>
            </a:r>
            <a:r>
              <a:rPr lang="es-ES" sz="2000" dirty="0" smtClean="0"/>
              <a:t>  Los reportes financieros son la representación de numerosos hechos económicos (fenómenos económicos) y por lo tanto </a:t>
            </a:r>
            <a:r>
              <a:rPr lang="es-ES" sz="2800" dirty="0" smtClean="0">
                <a:solidFill>
                  <a:srgbClr val="FFFF00"/>
                </a:solidFill>
              </a:rPr>
              <a:t>la información financiera debe ser capaz de presentar fielmente lo que pretende representar.</a:t>
            </a:r>
            <a:endParaRPr lang="es-ES" sz="2000" dirty="0" smtClean="0">
              <a:solidFill>
                <a:srgbClr val="FFFF00"/>
              </a:solidFill>
            </a:endParaRPr>
          </a:p>
          <a:p>
            <a:pPr algn="just"/>
            <a:endParaRPr lang="es-ES" sz="2000" dirty="0" smtClean="0"/>
          </a:p>
          <a:p>
            <a:pPr algn="just"/>
            <a:r>
              <a:rPr lang="es-ES" sz="2000" dirty="0" smtClean="0"/>
              <a:t>Para tal efecto, la información debe ser </a:t>
            </a:r>
            <a:r>
              <a:rPr lang="es-ES" sz="2000" b="1" u="sng" dirty="0" smtClean="0"/>
              <a:t>completa</a:t>
            </a:r>
            <a:r>
              <a:rPr lang="es-ES" sz="2000" dirty="0" smtClean="0"/>
              <a:t>, </a:t>
            </a:r>
            <a:r>
              <a:rPr lang="es-ES" sz="2000" b="1" u="sng" dirty="0" smtClean="0"/>
              <a:t>neutral</a:t>
            </a:r>
            <a:r>
              <a:rPr lang="es-ES" sz="2000" dirty="0" smtClean="0"/>
              <a:t>, y </a:t>
            </a:r>
            <a:r>
              <a:rPr lang="es-ES" sz="2000" b="1" u="sng" dirty="0" smtClean="0"/>
              <a:t>libre de errores.</a:t>
            </a:r>
            <a:endParaRPr lang="es-ES" sz="2000" dirty="0" smtClean="0"/>
          </a:p>
          <a:p>
            <a:endParaRPr lang="es-CO" sz="20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815110" cy="422966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sz="2000" b="1" u="sng" dirty="0" smtClean="0"/>
              <a:t>Características del nuevo Marco Conceptual</a:t>
            </a:r>
          </a:p>
          <a:p>
            <a:endParaRPr lang="es-ES" sz="2000" b="1" u="sng" dirty="0" smtClean="0"/>
          </a:p>
          <a:p>
            <a:pPr algn="just"/>
            <a:r>
              <a:rPr lang="es-ES" sz="2000" dirty="0" smtClean="0"/>
              <a:t>Finalmente, se resalta que la representación fiel </a:t>
            </a:r>
            <a:r>
              <a:rPr lang="es-ES" sz="2000" b="1" u="sng" dirty="0" smtClean="0"/>
              <a:t>no siempre resulta en información útil</a:t>
            </a:r>
            <a:r>
              <a:rPr lang="es-ES" sz="2000" dirty="0" smtClean="0"/>
              <a:t>, </a:t>
            </a:r>
          </a:p>
          <a:p>
            <a:pPr algn="just"/>
            <a:endParaRPr lang="es-ES" sz="2000" dirty="0" smtClean="0"/>
          </a:p>
          <a:p>
            <a:pPr algn="just"/>
            <a:r>
              <a:rPr lang="es-ES" sz="2000" dirty="0" smtClean="0"/>
              <a:t>Ejemplo: el costo nulo de un activo adquirido sin un desembolso efectivo.</a:t>
            </a:r>
          </a:p>
          <a:p>
            <a:endParaRPr lang="es-CO" sz="2000" dirty="0" smtClean="0"/>
          </a:p>
          <a:p>
            <a:endParaRPr lang="es-CO" sz="20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500034" y="1357298"/>
            <a:ext cx="8143932" cy="514353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b="1" u="sng" dirty="0" smtClean="0"/>
          </a:p>
          <a:p>
            <a:r>
              <a:rPr lang="es-ES" b="1" u="sng" dirty="0" smtClean="0"/>
              <a:t>Aplicar las características cualitativas</a:t>
            </a:r>
          </a:p>
          <a:p>
            <a:endParaRPr lang="es-ES" b="1" u="sng" dirty="0" smtClean="0"/>
          </a:p>
          <a:p>
            <a:pPr lvl="0"/>
            <a:endParaRPr lang="es-ES" dirty="0" smtClean="0"/>
          </a:p>
          <a:p>
            <a:pPr lvl="0"/>
            <a:endParaRPr lang="es-ES" dirty="0" smtClean="0"/>
          </a:p>
          <a:p>
            <a:pPr lvl="0"/>
            <a:endParaRPr lang="es-ES" dirty="0" smtClean="0"/>
          </a:p>
          <a:p>
            <a:pPr lvl="0"/>
            <a:endParaRPr lang="es-ES" dirty="0" smtClean="0"/>
          </a:p>
          <a:p>
            <a:pPr lvl="0"/>
            <a:endParaRPr lang="es-ES" dirty="0" smtClean="0"/>
          </a:p>
          <a:p>
            <a:pPr lvl="0"/>
            <a:endParaRPr lang="es-ES" dirty="0" smtClean="0"/>
          </a:p>
          <a:p>
            <a:pPr lvl="0"/>
            <a:endParaRPr lang="es-ES" dirty="0" smtClean="0"/>
          </a:p>
          <a:p>
            <a:pPr lvl="0"/>
            <a:endParaRPr lang="es-ES" dirty="0" smtClean="0"/>
          </a:p>
          <a:p>
            <a:pPr lvl="0"/>
            <a:endParaRPr lang="es-ES" dirty="0" smtClean="0"/>
          </a:p>
          <a:p>
            <a:pPr lvl="0"/>
            <a:endParaRPr lang="es-ES" dirty="0" smtClean="0"/>
          </a:p>
          <a:p>
            <a:pPr lvl="0"/>
            <a:endParaRPr lang="es-ES" dirty="0" smtClean="0"/>
          </a:p>
          <a:p>
            <a:endParaRPr lang="es-ES" b="1" u="sng" dirty="0" smtClean="0"/>
          </a:p>
          <a:p>
            <a:endParaRPr lang="es-ES" b="1" u="sng" dirty="0" smtClean="0"/>
          </a:p>
          <a:p>
            <a:endParaRPr lang="es-CO" dirty="0" smtClean="0"/>
          </a:p>
          <a:p>
            <a:endParaRPr lang="es-CO" dirty="0"/>
          </a:p>
        </p:txBody>
      </p:sp>
      <p:sp>
        <p:nvSpPr>
          <p:cNvPr id="4" name="3 Proceso"/>
          <p:cNvSpPr/>
          <p:nvPr/>
        </p:nvSpPr>
        <p:spPr>
          <a:xfrm>
            <a:off x="1000100" y="2285992"/>
            <a:ext cx="2000264" cy="1428760"/>
          </a:xfrm>
          <a:prstGeom prst="flowChart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Identifique el hecho económico</a:t>
            </a:r>
            <a:endParaRPr lang="es-ES" dirty="0"/>
          </a:p>
        </p:txBody>
      </p:sp>
      <p:sp>
        <p:nvSpPr>
          <p:cNvPr id="6" name="5 Proceso"/>
          <p:cNvSpPr/>
          <p:nvPr/>
        </p:nvSpPr>
        <p:spPr>
          <a:xfrm>
            <a:off x="4857752" y="2214554"/>
            <a:ext cx="3143272" cy="1500198"/>
          </a:xfrm>
          <a:prstGeom prst="flowChartProcess">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Identifique la información mas relevante disponible que se pueda representar fiablemente</a:t>
            </a:r>
            <a:endParaRPr lang="es-ES" dirty="0"/>
          </a:p>
        </p:txBody>
      </p:sp>
      <p:sp>
        <p:nvSpPr>
          <p:cNvPr id="7" name="6 Decisión"/>
          <p:cNvSpPr/>
          <p:nvPr/>
        </p:nvSpPr>
        <p:spPr>
          <a:xfrm>
            <a:off x="2214546" y="4071942"/>
            <a:ext cx="3714776" cy="2000264"/>
          </a:xfrm>
          <a:prstGeom prst="flowChartDecision">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Esta información esta disponible y puede representarse fiablemente?</a:t>
            </a:r>
            <a:endParaRPr lang="es-ES" dirty="0"/>
          </a:p>
        </p:txBody>
      </p:sp>
      <p:sp>
        <p:nvSpPr>
          <p:cNvPr id="8" name="7 Terminador"/>
          <p:cNvSpPr/>
          <p:nvPr/>
        </p:nvSpPr>
        <p:spPr>
          <a:xfrm>
            <a:off x="6429388" y="4500570"/>
            <a:ext cx="2071702" cy="1071570"/>
          </a:xfrm>
          <a:prstGeom prst="flowChartTerminator">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Las características cualitativas se han aplicado correctamente</a:t>
            </a:r>
            <a:endParaRPr lang="es-ES" dirty="0"/>
          </a:p>
        </p:txBody>
      </p:sp>
      <p:cxnSp>
        <p:nvCxnSpPr>
          <p:cNvPr id="10" name="9 Conector recto de flecha"/>
          <p:cNvCxnSpPr>
            <a:stCxn id="4" idx="3"/>
          </p:cNvCxnSpPr>
          <p:nvPr/>
        </p:nvCxnSpPr>
        <p:spPr>
          <a:xfrm>
            <a:off x="3000364" y="3000372"/>
            <a:ext cx="1785950"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a:stCxn id="6" idx="2"/>
          </p:cNvCxnSpPr>
          <p:nvPr/>
        </p:nvCxnSpPr>
        <p:spPr>
          <a:xfrm rot="5400000">
            <a:off x="5357818" y="3500438"/>
            <a:ext cx="857256" cy="1285884"/>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a:off x="5929322" y="5072074"/>
            <a:ext cx="428628" cy="1588"/>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0" name="19 CuadroTexto"/>
          <p:cNvSpPr txBox="1"/>
          <p:nvPr/>
        </p:nvSpPr>
        <p:spPr>
          <a:xfrm>
            <a:off x="5929322" y="4714884"/>
            <a:ext cx="428628" cy="369332"/>
          </a:xfrm>
          <a:prstGeom prst="rect">
            <a:avLst/>
          </a:prstGeom>
          <a:noFill/>
        </p:spPr>
        <p:txBody>
          <a:bodyPr wrap="square" rtlCol="0">
            <a:spAutoFit/>
          </a:bodyPr>
          <a:lstStyle/>
          <a:p>
            <a:r>
              <a:rPr lang="es-ES" dirty="0" smtClean="0">
                <a:solidFill>
                  <a:srgbClr val="FFFF00"/>
                </a:solidFill>
              </a:rPr>
              <a:t>SI</a:t>
            </a:r>
            <a:endParaRPr lang="es-ES" dirty="0">
              <a:solidFill>
                <a:srgbClr val="FFFF00"/>
              </a:solidFill>
            </a:endParaRPr>
          </a:p>
        </p:txBody>
      </p:sp>
      <p:cxnSp>
        <p:nvCxnSpPr>
          <p:cNvPr id="21" name="20 Conector recto de flecha"/>
          <p:cNvCxnSpPr/>
          <p:nvPr/>
        </p:nvCxnSpPr>
        <p:spPr>
          <a:xfrm rot="5400000" flipH="1" flipV="1">
            <a:off x="3570676" y="3571479"/>
            <a:ext cx="1000926" cy="1589"/>
          </a:xfrm>
          <a:prstGeom prst="straightConnector1">
            <a:avLst/>
          </a:prstGeom>
          <a:ln>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5" name="24 CuadroTexto"/>
          <p:cNvSpPr txBox="1"/>
          <p:nvPr/>
        </p:nvSpPr>
        <p:spPr>
          <a:xfrm>
            <a:off x="4143372" y="3416858"/>
            <a:ext cx="571504" cy="369332"/>
          </a:xfrm>
          <a:prstGeom prst="rect">
            <a:avLst/>
          </a:prstGeom>
          <a:noFill/>
        </p:spPr>
        <p:txBody>
          <a:bodyPr wrap="square" rtlCol="0">
            <a:spAutoFit/>
          </a:bodyPr>
          <a:lstStyle/>
          <a:p>
            <a:r>
              <a:rPr lang="es-ES" dirty="0" smtClean="0">
                <a:solidFill>
                  <a:srgbClr val="FFFF00"/>
                </a:solidFill>
              </a:rPr>
              <a:t>NO</a:t>
            </a:r>
            <a:endParaRPr lang="es-ES" dirty="0">
              <a:solidFill>
                <a:srgbClr val="FFFF00"/>
              </a:solidFill>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¿Y en Colombia?</a:t>
            </a:r>
            <a:endParaRPr lang="es-CO" dirty="0"/>
          </a:p>
        </p:txBody>
      </p:sp>
      <p:sp>
        <p:nvSpPr>
          <p:cNvPr id="5" name="4 Redondear rectángulo de esquina diagonal"/>
          <p:cNvSpPr/>
          <p:nvPr/>
        </p:nvSpPr>
        <p:spPr>
          <a:xfrm>
            <a:off x="971600" y="1556792"/>
            <a:ext cx="7172300" cy="4372538"/>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2000" dirty="0" smtClean="0"/>
              <a:t>El Artículo 4 del Decreto 2649 de 1993, presenta una visión similar a la propuesta por el nuevo marco conceptual:</a:t>
            </a:r>
          </a:p>
          <a:p>
            <a:pPr algn="just"/>
            <a:endParaRPr lang="es-ES" sz="2000" dirty="0" smtClean="0"/>
          </a:p>
          <a:p>
            <a:pPr lvl="0" algn="just"/>
            <a:r>
              <a:rPr lang="es-ES" sz="2000" dirty="0" smtClean="0"/>
              <a:t>La confiabilidad es una característica que hace a la información útil.</a:t>
            </a:r>
          </a:p>
          <a:p>
            <a:pPr lvl="0" algn="just"/>
            <a:endParaRPr lang="es-ES" sz="2000" dirty="0" smtClean="0"/>
          </a:p>
          <a:p>
            <a:pPr algn="just"/>
            <a:r>
              <a:rPr lang="es-ES" sz="2000" dirty="0" smtClean="0"/>
              <a:t>Para que la información sea confiable se requiere que sea </a:t>
            </a:r>
            <a:r>
              <a:rPr lang="es-ES" sz="2000" b="1" u="sng" dirty="0" smtClean="0"/>
              <a:t>Neutral, </a:t>
            </a:r>
            <a:r>
              <a:rPr lang="es-ES" sz="2000" dirty="0" smtClean="0"/>
              <a:t>Verificable, y </a:t>
            </a:r>
            <a:r>
              <a:rPr lang="es-ES" sz="2000" b="1" u="sng" dirty="0" smtClean="0"/>
              <a:t>que represente fielmente los hechos económicos.</a:t>
            </a:r>
            <a:endParaRPr lang="es-CO" sz="2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Conclusiones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s-CO" sz="2000" dirty="0" smtClean="0"/>
              <a:t>La reducción de las características cualitativas disminuye las alternativas tanto en la formulación de normas como en la aplicación del juicio profesional</a:t>
            </a:r>
          </a:p>
          <a:p>
            <a:pPr algn="ctr">
              <a:buFont typeface="Arial" pitchFamily="34" charset="0"/>
              <a:buChar char="•"/>
            </a:pPr>
            <a:endParaRPr lang="es-CO" sz="2000" dirty="0" smtClean="0"/>
          </a:p>
          <a:p>
            <a:pPr algn="ctr">
              <a:buFont typeface="Arial" pitchFamily="34" charset="0"/>
              <a:buChar char="•"/>
            </a:pPr>
            <a:r>
              <a:rPr lang="es-CO" sz="2000" dirty="0" smtClean="0"/>
              <a:t> Sin embargo, el reconocimiento de que el cumplimiento de una característica cualitativa (representación fiel) no necesariamente resulta en información útil, puede dar lugar a múltiples discusiones en la formulación de estándares.</a:t>
            </a:r>
            <a:endParaRPr lang="es-CO" sz="2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p:cNvSpPr>
            <a:spLocks noGrp="1"/>
          </p:cNvSpPr>
          <p:nvPr>
            <p:ph type="ctrTitle"/>
          </p:nvPr>
        </p:nvSpPr>
        <p:spPr/>
        <p:txBody>
          <a:bodyPr/>
          <a:lstStyle/>
          <a:p>
            <a:r>
              <a:rPr lang="es-CO" dirty="0" smtClean="0"/>
              <a:t>Comparabilidad - Verificabilidad</a:t>
            </a:r>
          </a:p>
        </p:txBody>
      </p:sp>
      <p:sp>
        <p:nvSpPr>
          <p:cNvPr id="3" name="2 Subtítulo"/>
          <p:cNvSpPr>
            <a:spLocks noGrp="1"/>
          </p:cNvSpPr>
          <p:nvPr>
            <p:ph type="subTitle" idx="1"/>
          </p:nvPr>
        </p:nvSpPr>
        <p:spPr/>
        <p:txBody>
          <a:bodyPr rtlCol="0">
            <a:normAutofit/>
          </a:bodyPr>
          <a:lstStyle/>
          <a:p>
            <a:pPr fontAlgn="auto">
              <a:spcAft>
                <a:spcPts val="0"/>
              </a:spcAft>
              <a:buFont typeface="Arial" pitchFamily="34" charset="0"/>
              <a:buNone/>
              <a:defRPr/>
            </a:pPr>
            <a:r>
              <a:rPr lang="es-CO" dirty="0" smtClean="0"/>
              <a:t>Características Cualitativas de la Información Financiera</a:t>
            </a:r>
            <a:endParaRPr lang="es-CO"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title"/>
          </p:nvPr>
        </p:nvSpPr>
        <p:spPr/>
        <p:txBody>
          <a:bodyPr/>
          <a:lstStyle/>
          <a:p>
            <a:r>
              <a:rPr lang="es-CO" smtClean="0"/>
              <a:t>El Marco Conceptual Anterior</a:t>
            </a:r>
          </a:p>
        </p:txBody>
      </p:sp>
      <p:sp>
        <p:nvSpPr>
          <p:cNvPr id="5" name="4 Redondear rectángulo de esquina diagonal"/>
          <p:cNvSpPr/>
          <p:nvPr/>
        </p:nvSpPr>
        <p:spPr>
          <a:xfrm>
            <a:off x="971550" y="1484313"/>
            <a:ext cx="6408738" cy="3960812"/>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CO" sz="2000" dirty="0"/>
              <a:t>Comparabilidad              A lo largo del tiempo</a:t>
            </a:r>
          </a:p>
          <a:p>
            <a:pPr algn="just" fontAlgn="auto">
              <a:spcBef>
                <a:spcPts val="0"/>
              </a:spcBef>
              <a:spcAft>
                <a:spcPts val="0"/>
              </a:spcAft>
              <a:defRPr/>
            </a:pPr>
            <a:r>
              <a:rPr lang="es-CO" sz="2000" dirty="0"/>
              <a:t>		          Entidades diferentes</a:t>
            </a:r>
          </a:p>
          <a:p>
            <a:pPr algn="just" fontAlgn="auto">
              <a:spcBef>
                <a:spcPts val="0"/>
              </a:spcBef>
              <a:spcAft>
                <a:spcPts val="0"/>
              </a:spcAft>
              <a:defRPr/>
            </a:pPr>
            <a:r>
              <a:rPr lang="es-CO" sz="2000" dirty="0"/>
              <a:t>                                          </a:t>
            </a:r>
            <a:r>
              <a:rPr lang="es-CO" sz="2000" dirty="0" err="1"/>
              <a:t>Fiabillidad</a:t>
            </a:r>
            <a:r>
              <a:rPr lang="es-CO" sz="2000" dirty="0"/>
              <a:t> y relevancia</a:t>
            </a:r>
          </a:p>
          <a:p>
            <a:pPr algn="just" fontAlgn="auto">
              <a:spcBef>
                <a:spcPts val="0"/>
              </a:spcBef>
              <a:spcAft>
                <a:spcPts val="0"/>
              </a:spcAft>
              <a:defRPr/>
            </a:pPr>
            <a:endParaRPr lang="es-CO" sz="2000" dirty="0"/>
          </a:p>
          <a:p>
            <a:pPr algn="just" fontAlgn="auto">
              <a:spcBef>
                <a:spcPts val="0"/>
              </a:spcBef>
              <a:spcAft>
                <a:spcPts val="0"/>
              </a:spcAft>
              <a:defRPr/>
            </a:pPr>
            <a:r>
              <a:rPr lang="es-CO" sz="2000" dirty="0"/>
              <a:t>Verificabilidad          No existe explícitamente  como una       		      característica cualitativa </a:t>
            </a:r>
          </a:p>
          <a:p>
            <a:pPr algn="just" fontAlgn="auto">
              <a:spcBef>
                <a:spcPts val="0"/>
              </a:spcBef>
              <a:spcAft>
                <a:spcPts val="0"/>
              </a:spcAft>
              <a:defRPr/>
            </a:pPr>
            <a:r>
              <a:rPr lang="es-CO" dirty="0"/>
              <a:t>		       		 </a:t>
            </a:r>
          </a:p>
        </p:txBody>
      </p:sp>
      <p:cxnSp>
        <p:nvCxnSpPr>
          <p:cNvPr id="6" name="Straight Arrow Connector 5"/>
          <p:cNvCxnSpPr/>
          <p:nvPr/>
        </p:nvCxnSpPr>
        <p:spPr>
          <a:xfrm>
            <a:off x="2987675" y="2636838"/>
            <a:ext cx="431800" cy="1587"/>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8" name="Straight Arrow Connector 7"/>
          <p:cNvCxnSpPr/>
          <p:nvPr/>
        </p:nvCxnSpPr>
        <p:spPr>
          <a:xfrm>
            <a:off x="2987675" y="2924175"/>
            <a:ext cx="431800"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9" name="Straight Arrow Connector 8"/>
          <p:cNvCxnSpPr/>
          <p:nvPr/>
        </p:nvCxnSpPr>
        <p:spPr>
          <a:xfrm>
            <a:off x="2987675" y="3213100"/>
            <a:ext cx="431800" cy="158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0" name="Straight Arrow Connector 9"/>
          <p:cNvCxnSpPr/>
          <p:nvPr/>
        </p:nvCxnSpPr>
        <p:spPr>
          <a:xfrm>
            <a:off x="2843213" y="3789363"/>
            <a:ext cx="433387" cy="1587"/>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p:txBody>
          <a:bodyPr/>
          <a:lstStyle/>
          <a:p>
            <a:r>
              <a:rPr lang="es-CO" smtClean="0"/>
              <a:t>Consideraciones</a:t>
            </a:r>
          </a:p>
        </p:txBody>
      </p:sp>
      <p:sp>
        <p:nvSpPr>
          <p:cNvPr id="5" name="4 Redondear rectángulo de esquina diagonal"/>
          <p:cNvSpPr/>
          <p:nvPr/>
        </p:nvSpPr>
        <p:spPr>
          <a:xfrm>
            <a:off x="971550" y="1557338"/>
            <a:ext cx="6480175" cy="395922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CO" sz="2000" b="1" dirty="0">
                <a:effectLst>
                  <a:outerShdw blurRad="38100" dist="38100" dir="2700000" algn="tl">
                    <a:srgbClr val="000000">
                      <a:alpha val="43137"/>
                    </a:srgbClr>
                  </a:outerShdw>
                </a:effectLst>
              </a:rPr>
              <a:t>COMPARABILIDAD: </a:t>
            </a:r>
            <a:r>
              <a:rPr lang="es-CO" sz="2000" dirty="0"/>
              <a:t>se considera una característica secundaria a la relevancia y la representación fiel.</a:t>
            </a:r>
          </a:p>
          <a:p>
            <a:pPr algn="just" fontAlgn="auto">
              <a:spcBef>
                <a:spcPts val="0"/>
              </a:spcBef>
              <a:spcAft>
                <a:spcPts val="0"/>
              </a:spcAft>
              <a:defRPr/>
            </a:pPr>
            <a:r>
              <a:rPr lang="es-CO" sz="2000" b="1" dirty="0">
                <a:effectLst>
                  <a:outerShdw blurRad="38100" dist="38100" dir="2700000" algn="tl">
                    <a:srgbClr val="000000">
                      <a:alpha val="43137"/>
                    </a:srgbClr>
                  </a:outerShdw>
                </a:effectLst>
              </a:rPr>
              <a:t>VERIFICABILIDAD: </a:t>
            </a:r>
            <a:r>
              <a:rPr lang="es-CO" sz="2000" dirty="0"/>
              <a:t>no se incluye explícitamente el concepto de esta cualidad, porque se considera que hace parte de la fiabilidad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p:txBody>
          <a:bodyPr/>
          <a:lstStyle/>
          <a:p>
            <a:r>
              <a:rPr lang="es-CO" smtClean="0"/>
              <a:t>Nuevo Marco</a:t>
            </a:r>
          </a:p>
        </p:txBody>
      </p:sp>
      <p:sp>
        <p:nvSpPr>
          <p:cNvPr id="5" name="4 Redondear rectángulo de esquina diagonal"/>
          <p:cNvSpPr/>
          <p:nvPr/>
        </p:nvSpPr>
        <p:spPr>
          <a:xfrm>
            <a:off x="971550" y="1557338"/>
            <a:ext cx="6408738" cy="395922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CO" sz="2000" b="1" dirty="0">
                <a:effectLst>
                  <a:outerShdw blurRad="38100" dist="38100" dir="2700000" algn="tl">
                    <a:srgbClr val="000000">
                      <a:alpha val="43137"/>
                    </a:srgbClr>
                  </a:outerShdw>
                </a:effectLst>
              </a:rPr>
              <a:t>COMPARABILIDAD: </a:t>
            </a:r>
            <a:r>
              <a:rPr lang="es-CO" sz="2000" dirty="0"/>
              <a:t>es la característica cualitativa que permite a los usuarios identificar y comprender las similitudes y diferencias entre partidas. Requiere al menos de dos elementos.</a:t>
            </a:r>
          </a:p>
          <a:p>
            <a:pPr algn="just" fontAlgn="auto">
              <a:spcBef>
                <a:spcPts val="0"/>
              </a:spcBef>
              <a:spcAft>
                <a:spcPts val="0"/>
              </a:spcAft>
              <a:defRPr/>
            </a:pPr>
            <a:r>
              <a:rPr lang="es-CO" sz="2000" dirty="0"/>
              <a:t>La coherencia ayuda a la comparabilidad a cumplir su objetivo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n-US" sz="3200" b="1" dirty="0"/>
              <a:t>Projects where the Boards are currently working jointly on areas identified for</a:t>
            </a:r>
            <a:br>
              <a:rPr lang="en-US" sz="3200" b="1" dirty="0"/>
            </a:br>
            <a:r>
              <a:rPr lang="en-US" sz="3200" b="1" dirty="0"/>
              <a:t>improvement in IFRSs and US GAAP</a:t>
            </a:r>
            <a:endParaRPr lang="es-CO" sz="3200" dirty="0"/>
          </a:p>
        </p:txBody>
      </p:sp>
      <p:pic>
        <p:nvPicPr>
          <p:cNvPr id="6146" name="Picture 2"/>
          <p:cNvPicPr>
            <a:picLocks noGrp="1" noChangeAspect="1" noChangeArrowheads="1"/>
          </p:cNvPicPr>
          <p:nvPr>
            <p:ph idx="1"/>
          </p:nvPr>
        </p:nvPicPr>
        <p:blipFill>
          <a:blip r:embed="rId2" cstate="print"/>
          <a:srcRect/>
          <a:stretch>
            <a:fillRect/>
          </a:stretch>
        </p:blipFill>
        <p:spPr bwMode="auto">
          <a:xfrm>
            <a:off x="251521" y="188640"/>
            <a:ext cx="8352928" cy="626469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p:txBody>
          <a:bodyPr/>
          <a:lstStyle/>
          <a:p>
            <a:r>
              <a:rPr lang="es-CO" smtClean="0"/>
              <a:t>Nuevo Marco</a:t>
            </a:r>
          </a:p>
        </p:txBody>
      </p:sp>
      <p:sp>
        <p:nvSpPr>
          <p:cNvPr id="5" name="4 Redondear rectángulo de esquina diagonal"/>
          <p:cNvSpPr/>
          <p:nvPr/>
        </p:nvSpPr>
        <p:spPr>
          <a:xfrm>
            <a:off x="971550" y="1557338"/>
            <a:ext cx="6408738" cy="395922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endParaRPr lang="es-CO" sz="2000" b="1" dirty="0">
              <a:effectLst>
                <a:outerShdw blurRad="38100" dist="38100" dir="2700000" algn="tl">
                  <a:srgbClr val="000000">
                    <a:alpha val="43137"/>
                  </a:srgbClr>
                </a:outerShdw>
              </a:effectLst>
            </a:endParaRPr>
          </a:p>
          <a:p>
            <a:pPr algn="just" fontAlgn="auto">
              <a:spcBef>
                <a:spcPts val="0"/>
              </a:spcBef>
              <a:spcAft>
                <a:spcPts val="0"/>
              </a:spcAft>
              <a:defRPr/>
            </a:pPr>
            <a:endParaRPr lang="es-CO" sz="2000" b="1" dirty="0">
              <a:effectLst>
                <a:outerShdw blurRad="38100" dist="38100" dir="2700000" algn="tl">
                  <a:srgbClr val="000000">
                    <a:alpha val="43137"/>
                  </a:srgbClr>
                </a:outerShdw>
              </a:effectLst>
            </a:endParaRPr>
          </a:p>
          <a:p>
            <a:pPr algn="just" fontAlgn="auto">
              <a:spcBef>
                <a:spcPts val="0"/>
              </a:spcBef>
              <a:spcAft>
                <a:spcPts val="0"/>
              </a:spcAft>
              <a:defRPr/>
            </a:pPr>
            <a:r>
              <a:rPr lang="es-CO" sz="2000" b="1" dirty="0">
                <a:effectLst>
                  <a:outerShdw blurRad="38100" dist="38100" dir="2700000" algn="tl">
                    <a:srgbClr val="000000">
                      <a:alpha val="43137"/>
                    </a:srgbClr>
                  </a:outerShdw>
                </a:effectLst>
              </a:rPr>
              <a:t>VERIFICABILIDAD: </a:t>
            </a:r>
            <a:r>
              <a:rPr lang="es-CO" sz="2000" dirty="0"/>
              <a:t>Asegura a los usuarios que la información representa fielmente cada uno de los hechos económicos que busca representar.</a:t>
            </a:r>
          </a:p>
          <a:p>
            <a:pPr algn="just" fontAlgn="auto">
              <a:spcBef>
                <a:spcPts val="0"/>
              </a:spcBef>
              <a:spcAft>
                <a:spcPts val="0"/>
              </a:spcAft>
              <a:defRPr/>
            </a:pPr>
            <a:endParaRPr lang="es-CO" sz="2000" dirty="0"/>
          </a:p>
          <a:p>
            <a:pPr algn="just" fontAlgn="auto">
              <a:spcBef>
                <a:spcPts val="0"/>
              </a:spcBef>
              <a:spcAft>
                <a:spcPts val="0"/>
              </a:spcAft>
              <a:defRPr/>
            </a:pPr>
            <a:r>
              <a:rPr lang="es-CO" sz="2000" dirty="0"/>
              <a:t>                               Directa</a:t>
            </a:r>
          </a:p>
          <a:p>
            <a:pPr algn="just" fontAlgn="auto">
              <a:spcBef>
                <a:spcPts val="0"/>
              </a:spcBef>
              <a:spcAft>
                <a:spcPts val="0"/>
              </a:spcAft>
              <a:defRPr/>
            </a:pPr>
            <a:r>
              <a:rPr lang="es-CO" sz="2000" dirty="0"/>
              <a:t>                               Indirecta</a:t>
            </a:r>
          </a:p>
          <a:p>
            <a:pPr algn="just" fontAlgn="auto">
              <a:spcBef>
                <a:spcPts val="0"/>
              </a:spcBef>
              <a:spcAft>
                <a:spcPts val="0"/>
              </a:spcAft>
              <a:defRPr/>
            </a:pPr>
            <a:r>
              <a:rPr lang="es-CO" sz="2000" dirty="0"/>
              <a:t>                             </a:t>
            </a:r>
          </a:p>
          <a:p>
            <a:pPr algn="just" fontAlgn="auto">
              <a:spcBef>
                <a:spcPts val="0"/>
              </a:spcBef>
              <a:spcAft>
                <a:spcPts val="0"/>
              </a:spcAft>
              <a:defRPr/>
            </a:pPr>
            <a:endParaRPr lang="es-CO" sz="2000" dirty="0"/>
          </a:p>
        </p:txBody>
      </p:sp>
      <p:sp>
        <p:nvSpPr>
          <p:cNvPr id="4" name="Right Arrow 3"/>
          <p:cNvSpPr/>
          <p:nvPr/>
        </p:nvSpPr>
        <p:spPr>
          <a:xfrm>
            <a:off x="2411413" y="4221163"/>
            <a:ext cx="504825" cy="144462"/>
          </a:xfrm>
          <a:prstGeom prst="rightArrow">
            <a:avLst/>
          </a:prstGeom>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6" name="Right Arrow 5"/>
          <p:cNvSpPr/>
          <p:nvPr/>
        </p:nvSpPr>
        <p:spPr>
          <a:xfrm>
            <a:off x="2411413" y="3933825"/>
            <a:ext cx="504825" cy="142875"/>
          </a:xfrm>
          <a:prstGeom prst="rightArrow">
            <a:avLst/>
          </a:prstGeom>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p:txBody>
          <a:bodyPr/>
          <a:lstStyle/>
          <a:p>
            <a:r>
              <a:rPr lang="es-CO" smtClean="0"/>
              <a:t>¿Y en Colombia?</a:t>
            </a:r>
          </a:p>
        </p:txBody>
      </p:sp>
      <p:sp>
        <p:nvSpPr>
          <p:cNvPr id="5" name="4 Redondear rectángulo de esquina diagonal"/>
          <p:cNvSpPr/>
          <p:nvPr/>
        </p:nvSpPr>
        <p:spPr>
          <a:xfrm>
            <a:off x="971550" y="1557338"/>
            <a:ext cx="6408738" cy="395922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CO" sz="2000" dirty="0"/>
              <a:t>Art. 4 </a:t>
            </a:r>
            <a:r>
              <a:rPr lang="es-CO" sz="2000" dirty="0" err="1"/>
              <a:t>Dcto</a:t>
            </a:r>
            <a:r>
              <a:rPr lang="es-CO" sz="2000" dirty="0"/>
              <a:t>. 2649 de 1993 : La información es </a:t>
            </a:r>
            <a:r>
              <a:rPr lang="es-CO" sz="2000" b="1" dirty="0">
                <a:effectLst>
                  <a:outerShdw blurRad="38100" dist="38100" dir="2700000" algn="tl">
                    <a:srgbClr val="000000">
                      <a:alpha val="43137"/>
                    </a:srgbClr>
                  </a:outerShdw>
                </a:effectLst>
              </a:rPr>
              <a:t>COMPARABLE</a:t>
            </a:r>
            <a:r>
              <a:rPr lang="es-CO" sz="2000" dirty="0"/>
              <a:t> cuando ha sido preparada sobre bases uniformes.</a:t>
            </a:r>
          </a:p>
          <a:p>
            <a:pPr algn="just" fontAlgn="auto">
              <a:spcBef>
                <a:spcPts val="0"/>
              </a:spcBef>
              <a:spcAft>
                <a:spcPts val="0"/>
              </a:spcAft>
              <a:defRPr/>
            </a:pPr>
            <a:r>
              <a:rPr lang="es-CO" sz="2000" dirty="0"/>
              <a:t>La información es confiable cuando es neutral, </a:t>
            </a:r>
            <a:r>
              <a:rPr lang="es-CO" sz="2000" b="1" dirty="0">
                <a:effectLst>
                  <a:outerShdw blurRad="38100" dist="38100" dir="2700000" algn="tl">
                    <a:srgbClr val="000000">
                      <a:alpha val="43137"/>
                    </a:srgbClr>
                  </a:outerShdw>
                </a:effectLst>
              </a:rPr>
              <a:t>VERIFICABLE</a:t>
            </a:r>
            <a:r>
              <a:rPr lang="es-CO" sz="2000" dirty="0"/>
              <a:t> y en la medida en la cual represente fielmente los hechos económicos</a:t>
            </a:r>
          </a:p>
          <a:p>
            <a:pPr algn="ctr" fontAlgn="auto">
              <a:spcBef>
                <a:spcPts val="0"/>
              </a:spcBef>
              <a:spcAft>
                <a:spcPts val="0"/>
              </a:spcAft>
              <a:defRPr/>
            </a:pPr>
            <a:endParaRPr lang="es-CO"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p:txBody>
          <a:bodyPr/>
          <a:lstStyle/>
          <a:p>
            <a:r>
              <a:rPr lang="es-CO" smtClean="0"/>
              <a:t>Conclusiones</a:t>
            </a:r>
          </a:p>
        </p:txBody>
      </p:sp>
      <p:sp>
        <p:nvSpPr>
          <p:cNvPr id="5" name="4 Redondear rectángulo de esquina diagonal"/>
          <p:cNvSpPr/>
          <p:nvPr/>
        </p:nvSpPr>
        <p:spPr>
          <a:xfrm>
            <a:off x="971550" y="1557338"/>
            <a:ext cx="6408738" cy="3959225"/>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fontAlgn="auto">
              <a:spcBef>
                <a:spcPts val="0"/>
              </a:spcBef>
              <a:spcAft>
                <a:spcPts val="0"/>
              </a:spcAft>
              <a:defRPr/>
            </a:pPr>
            <a:r>
              <a:rPr lang="es-CO" sz="2000" dirty="0"/>
              <a:t>Con el modelo de convergencia nuestro marco Colombiano va a ser más explicito en las características cualitativas de la información.</a:t>
            </a:r>
          </a:p>
          <a:p>
            <a:pPr algn="just" fontAlgn="auto">
              <a:spcBef>
                <a:spcPts val="0"/>
              </a:spcBef>
              <a:spcAft>
                <a:spcPts val="0"/>
              </a:spcAft>
              <a:defRPr/>
            </a:pPr>
            <a:r>
              <a:rPr lang="es-CO" sz="2000" dirty="0"/>
              <a:t>Por otro lado, el marco conceptual de hoy hace una precisión que se vio necesaria sobre  el tema de Verificabilidad y en cuanto a Comparabilidad solo mejoró su concepto.</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Oportunidad</a:t>
            </a:r>
            <a:endParaRPr lang="es-CO" dirty="0"/>
          </a:p>
        </p:txBody>
      </p:sp>
      <p:sp>
        <p:nvSpPr>
          <p:cNvPr id="3" name="2 Subtítulo"/>
          <p:cNvSpPr>
            <a:spLocks noGrp="1"/>
          </p:cNvSpPr>
          <p:nvPr>
            <p:ph type="subTitle" idx="1"/>
          </p:nvPr>
        </p:nvSpPr>
        <p:spPr/>
        <p:txBody>
          <a:bodyPr/>
          <a:lstStyle/>
          <a:p>
            <a:r>
              <a:rPr lang="es-CO" dirty="0" smtClean="0"/>
              <a:t>Características Cualitativas de la Información Financiera</a:t>
            </a:r>
            <a:endParaRPr lang="es-CO"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Marco Conceptual Anterior</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OPORTUNIDAD:</a:t>
            </a:r>
          </a:p>
          <a:p>
            <a:pPr algn="ctr"/>
            <a:endParaRPr lang="es-CO" dirty="0" smtClean="0"/>
          </a:p>
          <a:p>
            <a:pPr algn="ctr"/>
            <a:r>
              <a:rPr lang="es-CO" dirty="0" smtClean="0"/>
              <a:t>“Si hay un retraso indebido en el reporte de la información, se puede perder relevancia, por lo tanto la administración debe balancear la </a:t>
            </a:r>
            <a:r>
              <a:rPr lang="es-CO" b="1" u="sng" dirty="0" smtClean="0"/>
              <a:t>oportunidad</a:t>
            </a:r>
            <a:r>
              <a:rPr lang="es-CO" dirty="0" smtClean="0"/>
              <a:t> con la</a:t>
            </a:r>
            <a:r>
              <a:rPr lang="es-CO" b="1" u="sng" dirty="0" smtClean="0"/>
              <a:t> fiabilidad</a:t>
            </a:r>
            <a:r>
              <a:rPr lang="es-CO" dirty="0" smtClean="0"/>
              <a:t>” (Párrafo 43)</a:t>
            </a:r>
            <a:endParaRPr lang="es-CO"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Consideraciones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En el </a:t>
            </a:r>
            <a:r>
              <a:rPr lang="es-CO" dirty="0" err="1" smtClean="0"/>
              <a:t>Exposure</a:t>
            </a:r>
            <a:r>
              <a:rPr lang="es-CO" dirty="0" smtClean="0"/>
              <a:t> </a:t>
            </a:r>
            <a:r>
              <a:rPr lang="es-CO" dirty="0" err="1" smtClean="0"/>
              <a:t>Draft</a:t>
            </a:r>
            <a:r>
              <a:rPr lang="es-CO" dirty="0" smtClean="0"/>
              <a:t>, se mencionaba que la </a:t>
            </a:r>
            <a:r>
              <a:rPr lang="es-CO" b="1" dirty="0" smtClean="0"/>
              <a:t>oportunidad</a:t>
            </a:r>
            <a:r>
              <a:rPr lang="es-CO" dirty="0" smtClean="0"/>
              <a:t> significaba tener información disponible para los usuarios, antes de que esta perdiera su capacidad de influir en las decisiones, pero además contemplaba que la información puede ser útil para establecer tendencias. (Párrafo QC22).</a:t>
            </a:r>
            <a:endParaRPr lang="es-CO"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Contempla tres aspectos (Párrafo QC 29):</a:t>
            </a:r>
          </a:p>
          <a:p>
            <a:pPr algn="ctr"/>
            <a:endParaRPr lang="es-CO" dirty="0" smtClean="0"/>
          </a:p>
          <a:p>
            <a:pPr marL="342900" indent="-342900" algn="ctr">
              <a:buAutoNum type="alphaLcParenR"/>
            </a:pPr>
            <a:r>
              <a:rPr lang="es-CO" dirty="0" smtClean="0"/>
              <a:t>Información disponible para influir en las decisiones,</a:t>
            </a:r>
          </a:p>
          <a:p>
            <a:pPr marL="342900" indent="-342900" algn="ctr">
              <a:buAutoNum type="alphaLcParenR"/>
            </a:pPr>
            <a:endParaRPr lang="es-CO" dirty="0" smtClean="0"/>
          </a:p>
          <a:p>
            <a:pPr marL="342900" indent="-342900" algn="ctr">
              <a:buAutoNum type="alphaLcParenR"/>
            </a:pPr>
            <a:r>
              <a:rPr lang="es-CO" dirty="0" smtClean="0"/>
              <a:t>La información más antigua, es menos útil, y</a:t>
            </a:r>
          </a:p>
          <a:p>
            <a:pPr marL="342900" indent="-342900" algn="ctr">
              <a:buAutoNum type="alphaLcParenR"/>
            </a:pPr>
            <a:endParaRPr lang="es-CO" dirty="0" smtClean="0"/>
          </a:p>
          <a:p>
            <a:pPr marL="342900" indent="-342900" algn="ctr">
              <a:buAutoNum type="alphaLcParenR"/>
            </a:pPr>
            <a:r>
              <a:rPr lang="es-CO" dirty="0" smtClean="0"/>
              <a:t>Alguna información sirve para establecer tendencias.</a:t>
            </a:r>
            <a:endParaRPr lang="es-CO"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¿Y en Colombia?</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La </a:t>
            </a:r>
            <a:r>
              <a:rPr lang="es-CO" b="1" u="sng" dirty="0" smtClean="0"/>
              <a:t>oportunidad</a:t>
            </a:r>
            <a:r>
              <a:rPr lang="es-CO" dirty="0" smtClean="0"/>
              <a:t> de la información está ligada con la </a:t>
            </a:r>
            <a:r>
              <a:rPr lang="es-CO" b="1" u="sng" dirty="0" smtClean="0"/>
              <a:t>pertinencia</a:t>
            </a:r>
            <a:r>
              <a:rPr lang="es-CO" dirty="0" smtClean="0"/>
              <a:t> y esta última con la </a:t>
            </a:r>
            <a:r>
              <a:rPr lang="es-CO" b="1" u="sng" dirty="0" smtClean="0"/>
              <a:t>utilidad</a:t>
            </a:r>
            <a:r>
              <a:rPr lang="es-CO" dirty="0" smtClean="0"/>
              <a:t> </a:t>
            </a:r>
          </a:p>
          <a:p>
            <a:pPr algn="ctr"/>
            <a:endParaRPr lang="es-CO" dirty="0" smtClean="0"/>
          </a:p>
          <a:p>
            <a:pPr algn="ctr"/>
            <a:r>
              <a:rPr lang="es-CO" dirty="0" smtClean="0"/>
              <a:t>(Artículo 4 , D. 2649  - Cualidades de la información contable).</a:t>
            </a:r>
            <a:endParaRPr lang="es-CO"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Conclusiones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La definición en el nuevo marco es mucho más concreta y no está relacionada directamente con la fiabilidad, como si lo estaba anteriormente.</a:t>
            </a:r>
            <a:endParaRPr lang="es-CO"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Comprensibilidad</a:t>
            </a:r>
            <a:endParaRPr lang="es-CO" dirty="0"/>
          </a:p>
        </p:txBody>
      </p:sp>
      <p:sp>
        <p:nvSpPr>
          <p:cNvPr id="3" name="2 Subtítulo"/>
          <p:cNvSpPr>
            <a:spLocks noGrp="1"/>
          </p:cNvSpPr>
          <p:nvPr>
            <p:ph type="subTitle" idx="1"/>
          </p:nvPr>
        </p:nvSpPr>
        <p:spPr/>
        <p:txBody>
          <a:bodyPr/>
          <a:lstStyle/>
          <a:p>
            <a:r>
              <a:rPr lang="es-CO" dirty="0" smtClean="0"/>
              <a:t>Características Cualitativas de la Información Financiera</a:t>
            </a:r>
            <a:endParaRPr lang="es-C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CO" dirty="0" smtClean="0"/>
              <a:t>Marco conceptual</a:t>
            </a:r>
          </a:p>
          <a:p>
            <a:pPr>
              <a:buNone/>
            </a:pPr>
            <a:r>
              <a:rPr lang="es-CO" dirty="0" smtClean="0"/>
              <a:t>En los Memorandos de Entendimiento (</a:t>
            </a:r>
            <a:r>
              <a:rPr lang="es-CO" dirty="0" err="1" smtClean="0"/>
              <a:t>MoU</a:t>
            </a:r>
            <a:r>
              <a:rPr lang="es-CO" dirty="0" smtClean="0"/>
              <a:t>) 2006 y 2008 se señaló que los proyectos conjuntos tendrá en cuenta la labor que realiza el FASB y el IASB en su proyecto para mejorar y lograr la convergencia de sus respectivos marcos conceptuales.</a:t>
            </a:r>
            <a:endParaRPr lang="es-CO" dirty="0"/>
          </a:p>
        </p:txBody>
      </p:sp>
      <p:sp>
        <p:nvSpPr>
          <p:cNvPr id="4" name="1 Título"/>
          <p:cNvSpPr>
            <a:spLocks noGrp="1"/>
          </p:cNvSpPr>
          <p:nvPr>
            <p:ph type="title"/>
          </p:nvPr>
        </p:nvSpPr>
        <p:spPr/>
        <p:txBody>
          <a:bodyPr>
            <a:normAutofit fontScale="90000"/>
          </a:bodyPr>
          <a:lstStyle/>
          <a:p>
            <a:r>
              <a:rPr lang="en-US" i="1" dirty="0" smtClean="0"/>
              <a:t>International Convergence of Accounting Standards</a:t>
            </a:r>
            <a:endParaRPr lang="es-CO"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Marco Conceptual Anterior</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COMPRENSIBILIDAD:</a:t>
            </a:r>
          </a:p>
          <a:p>
            <a:pPr algn="ctr"/>
            <a:endParaRPr lang="es-CO" dirty="0" smtClean="0"/>
          </a:p>
          <a:p>
            <a:pPr algn="ctr"/>
            <a:r>
              <a:rPr lang="es-CO" dirty="0" smtClean="0"/>
              <a:t>Se asumía que el usuario debe tener un conocimiento previo para entender y que la información compleja no se podía excluir solo por el hecho de ser difícil de interpretar. </a:t>
            </a:r>
          </a:p>
          <a:p>
            <a:pPr algn="ctr"/>
            <a:r>
              <a:rPr lang="es-CO" dirty="0" smtClean="0"/>
              <a:t>(Párrafo 25)</a:t>
            </a:r>
            <a:endParaRPr lang="es-CO"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Consideraciones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En el </a:t>
            </a:r>
            <a:r>
              <a:rPr lang="es-CO" dirty="0" err="1" smtClean="0"/>
              <a:t>Exposure</a:t>
            </a:r>
            <a:r>
              <a:rPr lang="es-CO" dirty="0" smtClean="0"/>
              <a:t> </a:t>
            </a:r>
            <a:r>
              <a:rPr lang="es-CO" dirty="0" err="1" smtClean="0"/>
              <a:t>Draft</a:t>
            </a:r>
            <a:r>
              <a:rPr lang="es-CO" dirty="0" smtClean="0"/>
              <a:t>, se mencionaba que la </a:t>
            </a:r>
            <a:r>
              <a:rPr lang="es-CO" b="1" dirty="0" smtClean="0"/>
              <a:t>comprensibilidad</a:t>
            </a:r>
            <a:r>
              <a:rPr lang="es-CO" dirty="0" smtClean="0"/>
              <a:t> mejora cuando la información está clasificada y presentada de forma clara y concisa. Adicionalmente es mejor, cuando puede ser comparable.(Párrafo QC23).</a:t>
            </a:r>
            <a:endParaRPr lang="es-CO"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Contempla tres aspectos (Párrafo QC 30, 31 y 32):</a:t>
            </a:r>
          </a:p>
          <a:p>
            <a:pPr algn="ctr"/>
            <a:endParaRPr lang="es-CO" dirty="0" smtClean="0"/>
          </a:p>
          <a:p>
            <a:pPr marL="342900" indent="-342900" algn="ctr">
              <a:buAutoNum type="alphaLcParenR"/>
            </a:pPr>
            <a:r>
              <a:rPr lang="es-CO" dirty="0" smtClean="0"/>
              <a:t>Información clasificada, clara y concisa,</a:t>
            </a:r>
          </a:p>
          <a:p>
            <a:pPr marL="342900" indent="-342900" algn="ctr">
              <a:buAutoNum type="alphaLcParenR"/>
            </a:pPr>
            <a:endParaRPr lang="es-CO" dirty="0" smtClean="0"/>
          </a:p>
          <a:p>
            <a:pPr marL="342900" indent="-342900" algn="ctr">
              <a:buAutoNum type="alphaLcParenR"/>
            </a:pPr>
            <a:r>
              <a:rPr lang="es-CO" dirty="0" smtClean="0"/>
              <a:t>Existen casos de información compleja, y</a:t>
            </a:r>
          </a:p>
          <a:p>
            <a:pPr marL="342900" indent="-342900" algn="ctr">
              <a:buAutoNum type="alphaLcParenR"/>
            </a:pPr>
            <a:endParaRPr lang="es-CO" dirty="0" smtClean="0"/>
          </a:p>
          <a:p>
            <a:pPr marL="342900" indent="-342900" algn="ctr">
              <a:buAutoNum type="alphaLcParenR"/>
            </a:pPr>
            <a:r>
              <a:rPr lang="es-CO" dirty="0" smtClean="0"/>
              <a:t>Se requiere un conocimiento razonable.</a:t>
            </a:r>
            <a:endParaRPr lang="es-CO"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¿Y en Colombia?</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La </a:t>
            </a:r>
            <a:r>
              <a:rPr lang="es-CO" b="1" u="sng" dirty="0" smtClean="0"/>
              <a:t>comprensibilidad</a:t>
            </a:r>
            <a:r>
              <a:rPr lang="es-CO" dirty="0" smtClean="0"/>
              <a:t> se da cuando la información es clara y fácil de entender.</a:t>
            </a:r>
          </a:p>
          <a:p>
            <a:pPr algn="ctr"/>
            <a:endParaRPr lang="es-CO" dirty="0" smtClean="0"/>
          </a:p>
          <a:p>
            <a:pPr algn="ctr"/>
            <a:r>
              <a:rPr lang="es-CO" dirty="0" smtClean="0"/>
              <a:t>(Artículo 4 , D. 2649  - Cualidades de la información contable).</a:t>
            </a:r>
            <a:endParaRPr lang="es-CO"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Conclusiones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La definición más extensa estaba planteada en el </a:t>
            </a:r>
            <a:r>
              <a:rPr lang="es-CO" dirty="0" err="1" smtClean="0"/>
              <a:t>Exposure</a:t>
            </a:r>
            <a:r>
              <a:rPr lang="es-CO" dirty="0" smtClean="0"/>
              <a:t> </a:t>
            </a:r>
            <a:r>
              <a:rPr lang="es-CO" dirty="0" err="1" smtClean="0"/>
              <a:t>Draft</a:t>
            </a:r>
            <a:r>
              <a:rPr lang="es-CO" dirty="0" smtClean="0"/>
              <a:t>, pero finalmente el nuevo marco contempla, aunque de forma más resumida, lo planteado por el marco anterior y lo nuevo presentado en el ED.</a:t>
            </a:r>
            <a:endParaRPr lang="es-CO"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Aplicación de la mejora en las características cualitativas</a:t>
            </a:r>
            <a:endParaRPr lang="es-CO" dirty="0"/>
          </a:p>
        </p:txBody>
      </p:sp>
      <p:sp>
        <p:nvSpPr>
          <p:cNvPr id="3" name="2 Subtítulo"/>
          <p:cNvSpPr>
            <a:spLocks noGrp="1"/>
          </p:cNvSpPr>
          <p:nvPr>
            <p:ph type="subTitle" idx="1"/>
          </p:nvPr>
        </p:nvSpPr>
        <p:spPr/>
        <p:txBody>
          <a:bodyPr/>
          <a:lstStyle/>
          <a:p>
            <a:r>
              <a:rPr lang="es-CO" dirty="0" smtClean="0"/>
              <a:t>Características Cualitativas de la Información Financiera</a:t>
            </a:r>
            <a:endParaRPr lang="es-CO"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El Marco Conceptual Anterior</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APLICACIÓN DE LA MEJORA DE LAS CARACTERÍSTICAS CUALITATIVAS:</a:t>
            </a:r>
          </a:p>
          <a:p>
            <a:pPr algn="ctr"/>
            <a:endParaRPr lang="es-CO" dirty="0" smtClean="0"/>
          </a:p>
          <a:p>
            <a:pPr algn="ctr"/>
            <a:r>
              <a:rPr lang="es-CO" dirty="0" smtClean="0"/>
              <a:t>Este concepto no estaba contemplado en el marco anterior.</a:t>
            </a:r>
            <a:endParaRPr lang="es-CO"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Consideraciones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En el </a:t>
            </a:r>
            <a:r>
              <a:rPr lang="es-CO" dirty="0" err="1" smtClean="0"/>
              <a:t>Exposure</a:t>
            </a:r>
            <a:r>
              <a:rPr lang="es-CO" dirty="0" smtClean="0"/>
              <a:t> </a:t>
            </a:r>
            <a:r>
              <a:rPr lang="es-CO" dirty="0" err="1" smtClean="0"/>
              <a:t>Draft</a:t>
            </a:r>
            <a:r>
              <a:rPr lang="es-CO" dirty="0" smtClean="0"/>
              <a:t>, se incluyó la </a:t>
            </a:r>
            <a:r>
              <a:rPr lang="es-CO" b="1" dirty="0" smtClean="0"/>
              <a:t>Aplicación del mejoramiento de las características cualitativas</a:t>
            </a:r>
            <a:r>
              <a:rPr lang="es-CO" dirty="0" smtClean="0"/>
              <a:t> y su explicación se enfoca a:</a:t>
            </a:r>
          </a:p>
          <a:p>
            <a:pPr algn="ctr"/>
            <a:endParaRPr lang="es-CO" dirty="0" smtClean="0"/>
          </a:p>
          <a:p>
            <a:pPr marL="342900" indent="-342900" algn="ctr">
              <a:buAutoNum type="alphaLcParenR"/>
            </a:pPr>
            <a:r>
              <a:rPr lang="es-CO" dirty="0" smtClean="0"/>
              <a:t>La maximización de ese mejoramiento,</a:t>
            </a:r>
          </a:p>
          <a:p>
            <a:pPr marL="342900" indent="-342900" algn="ctr">
              <a:buAutoNum type="alphaLcParenR"/>
            </a:pPr>
            <a:r>
              <a:rPr lang="es-CO" dirty="0" smtClean="0"/>
              <a:t>Esta sujeto a la relevancia y fiabilidad de la información</a:t>
            </a:r>
          </a:p>
          <a:p>
            <a:pPr marL="342900" indent="-342900" algn="ctr">
              <a:buAutoNum type="alphaLcParenR"/>
            </a:pPr>
            <a:r>
              <a:rPr lang="es-CO" dirty="0" smtClean="0"/>
              <a:t>Es un proceso iterativo.</a:t>
            </a:r>
          </a:p>
          <a:p>
            <a:pPr marL="342900" indent="-342900" algn="ctr">
              <a:buAutoNum type="alphaLcParenR"/>
            </a:pPr>
            <a:endParaRPr lang="es-CO" dirty="0" smtClean="0"/>
          </a:p>
          <a:p>
            <a:pPr marL="342900" indent="-342900" algn="ctr"/>
            <a:r>
              <a:rPr lang="es-CO" dirty="0" smtClean="0"/>
              <a:t>(Párrafo QC25 y QC26).</a:t>
            </a:r>
            <a:endParaRPr lang="es-CO"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Nuevo Marco</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No tiene mayor diferencia con lo establecido en el ED.</a:t>
            </a:r>
          </a:p>
          <a:p>
            <a:pPr algn="ctr"/>
            <a:endParaRPr lang="es-CO" dirty="0" smtClean="0"/>
          </a:p>
          <a:p>
            <a:pPr algn="ctr"/>
            <a:r>
              <a:rPr lang="es-CO" dirty="0" smtClean="0"/>
              <a:t> (Párrafo QC 33 y QC 34):</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¿Y en Colombia?</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Este concepto no está contemplado en el Decreto 2649.</a:t>
            </a:r>
            <a:endParaRPr lang="es-CO"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772816"/>
            <a:ext cx="8229600" cy="4353347"/>
          </a:xfrm>
        </p:spPr>
        <p:txBody>
          <a:bodyPr>
            <a:noAutofit/>
          </a:bodyPr>
          <a:lstStyle/>
          <a:p>
            <a:pPr>
              <a:buNone/>
            </a:pPr>
            <a:r>
              <a:rPr lang="es-ES" dirty="0"/>
              <a:t>En octubre de 2004, </a:t>
            </a:r>
            <a:endParaRPr lang="es-ES" dirty="0" smtClean="0"/>
          </a:p>
          <a:p>
            <a:pPr>
              <a:buNone/>
            </a:pPr>
            <a:r>
              <a:rPr lang="es-ES" dirty="0" smtClean="0"/>
              <a:t>	FASB </a:t>
            </a:r>
            <a:r>
              <a:rPr lang="es-ES" dirty="0"/>
              <a:t>y el IASB </a:t>
            </a:r>
            <a:r>
              <a:rPr lang="es-ES" dirty="0" smtClean="0"/>
              <a:t>agregaron </a:t>
            </a:r>
            <a:r>
              <a:rPr lang="es-ES" dirty="0"/>
              <a:t>a su agenda </a:t>
            </a:r>
            <a:r>
              <a:rPr lang="es-ES" dirty="0" smtClean="0"/>
              <a:t>el proyecto </a:t>
            </a:r>
            <a:r>
              <a:rPr lang="es-ES" dirty="0"/>
              <a:t>conjunto para desarrollar un mejor </a:t>
            </a:r>
            <a:r>
              <a:rPr lang="es-ES" dirty="0" smtClean="0"/>
              <a:t>marco conceptual común, </a:t>
            </a:r>
            <a:r>
              <a:rPr lang="es-ES" dirty="0"/>
              <a:t>que se basa </a:t>
            </a:r>
            <a:r>
              <a:rPr lang="es-ES" dirty="0" smtClean="0"/>
              <a:t>en los marcos </a:t>
            </a:r>
            <a:r>
              <a:rPr lang="es-ES" dirty="0"/>
              <a:t>existentes (es decir, el IASB Marco para la Preparación y Presentación de Estados Financieros y Declaraciones </a:t>
            </a:r>
            <a:r>
              <a:rPr lang="es-ES" dirty="0" smtClean="0"/>
              <a:t>de Conceptos de </a:t>
            </a:r>
            <a:r>
              <a:rPr lang="es-ES" dirty="0"/>
              <a:t>FASB de </a:t>
            </a:r>
            <a:r>
              <a:rPr lang="es-ES" dirty="0" smtClean="0"/>
              <a:t>Contabilidad Financiera). </a:t>
            </a:r>
            <a:br>
              <a:rPr lang="es-ES" dirty="0" smtClean="0"/>
            </a:br>
            <a:r>
              <a:rPr lang="es-ES" dirty="0" smtClean="0"/>
              <a:t/>
            </a:r>
            <a:br>
              <a:rPr lang="es-ES" dirty="0" smtClean="0"/>
            </a:br>
            <a:endParaRPr lang="es-CO" dirty="0"/>
          </a:p>
        </p:txBody>
      </p:sp>
      <p:sp>
        <p:nvSpPr>
          <p:cNvPr id="4" name="1 Título"/>
          <p:cNvSpPr>
            <a:spLocks noGrp="1"/>
          </p:cNvSpPr>
          <p:nvPr>
            <p:ph type="title"/>
          </p:nvPr>
        </p:nvSpPr>
        <p:spPr/>
        <p:txBody>
          <a:bodyPr>
            <a:normAutofit fontScale="90000"/>
          </a:bodyPr>
          <a:lstStyle/>
          <a:p>
            <a:r>
              <a:rPr lang="en-US" i="1" dirty="0" smtClean="0"/>
              <a:t>International Convergence of Accounting Standards</a:t>
            </a:r>
            <a:endParaRPr lang="es-CO"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Conclusiones</a:t>
            </a:r>
            <a:endParaRPr lang="es-CO" dirty="0"/>
          </a:p>
        </p:txBody>
      </p:sp>
      <p:sp>
        <p:nvSpPr>
          <p:cNvPr id="5" name="4 Redondear rectángulo de esquina diagonal"/>
          <p:cNvSpPr/>
          <p:nvPr/>
        </p:nvSpPr>
        <p:spPr>
          <a:xfrm>
            <a:off x="971600" y="1556792"/>
            <a:ext cx="6408712"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Es un concepto nuevo que busca maximizar las características cualitativas individualmente o como grupo, pero dándole una importancia adicional a la </a:t>
            </a:r>
            <a:r>
              <a:rPr lang="es-CO" b="1" u="sng" dirty="0" smtClean="0"/>
              <a:t>relevancia</a:t>
            </a:r>
            <a:r>
              <a:rPr lang="es-CO" dirty="0" smtClean="0"/>
              <a:t> y </a:t>
            </a:r>
            <a:r>
              <a:rPr lang="es-CO" b="1" u="sng" dirty="0" smtClean="0"/>
              <a:t>fiabilidad</a:t>
            </a:r>
            <a:r>
              <a:rPr lang="es-CO" dirty="0" smtClean="0"/>
              <a:t>.</a:t>
            </a:r>
            <a:endParaRPr lang="es-CO"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42910" y="1928802"/>
            <a:ext cx="7772400" cy="1470025"/>
          </a:xfrm>
        </p:spPr>
        <p:txBody>
          <a:bodyPr>
            <a:noAutofit/>
          </a:bodyPr>
          <a:lstStyle/>
          <a:p>
            <a:r>
              <a:rPr lang="es-CO" dirty="0" smtClean="0"/>
              <a:t>Costo como limitación en la utilidad de los reportes financieros</a:t>
            </a:r>
            <a:endParaRPr lang="es-CO" dirty="0"/>
          </a:p>
        </p:txBody>
      </p:sp>
      <p:sp>
        <p:nvSpPr>
          <p:cNvPr id="3" name="2 Subtítulo"/>
          <p:cNvSpPr>
            <a:spLocks noGrp="1"/>
          </p:cNvSpPr>
          <p:nvPr>
            <p:ph type="subTitle" idx="1"/>
          </p:nvPr>
        </p:nvSpPr>
        <p:spPr/>
        <p:txBody>
          <a:bodyPr/>
          <a:lstStyle/>
          <a:p>
            <a:r>
              <a:rPr lang="es-CO" dirty="0" smtClean="0"/>
              <a:t>Características Cualitativas de la Información Financiera</a:t>
            </a:r>
            <a:endParaRPr lang="es-CO"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3200" dirty="0" smtClean="0"/>
              <a:t>EL COSTO EN EL MARCO CONCEPTUAL ANTERIOR</a:t>
            </a:r>
            <a:endParaRPr lang="es-CO" sz="3200" dirty="0"/>
          </a:p>
        </p:txBody>
      </p:sp>
      <p:sp>
        <p:nvSpPr>
          <p:cNvPr id="5" name="4 Redondear rectángulo de esquina diagonal"/>
          <p:cNvSpPr/>
          <p:nvPr/>
        </p:nvSpPr>
        <p:spPr>
          <a:xfrm>
            <a:off x="971600" y="1556792"/>
            <a:ext cx="6815110" cy="430110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dirty="0" smtClean="0"/>
              <a:t>En conjunto con la </a:t>
            </a:r>
            <a:r>
              <a:rPr lang="es-CO" b="1" dirty="0" smtClean="0"/>
              <a:t>Oportunidad</a:t>
            </a:r>
            <a:r>
              <a:rPr lang="es-CO" dirty="0" smtClean="0"/>
              <a:t> de la información y el </a:t>
            </a:r>
            <a:r>
              <a:rPr lang="es-CO" b="1" dirty="0" smtClean="0"/>
              <a:t>Equilibro entre características </a:t>
            </a:r>
            <a:r>
              <a:rPr lang="es-CO" dirty="0" smtClean="0"/>
              <a:t>cualitativas, el </a:t>
            </a:r>
            <a:r>
              <a:rPr lang="es-CO" b="1" dirty="0" smtClean="0"/>
              <a:t>Equilibrio entre Costo y Beneficio</a:t>
            </a:r>
            <a:r>
              <a:rPr lang="es-CO" dirty="0" smtClean="0"/>
              <a:t> es considerado como una limitación a las características de Relevancia y Confiabilidad de la información financiera.</a:t>
            </a:r>
          </a:p>
          <a:p>
            <a:pPr algn="just"/>
            <a:endParaRPr lang="es-CO" dirty="0" smtClean="0"/>
          </a:p>
          <a:p>
            <a:pPr algn="just"/>
            <a:r>
              <a:rPr lang="es-CO" dirty="0" smtClean="0"/>
              <a:t>Esta restricción supone que los beneficios derivados de la información deben exceder de los costos de suministrarla.</a:t>
            </a:r>
          </a:p>
          <a:p>
            <a:pPr algn="just"/>
            <a:endParaRPr lang="es-CO" dirty="0" smtClean="0"/>
          </a:p>
          <a:p>
            <a:pPr algn="just"/>
            <a:r>
              <a:rPr lang="es-CO" dirty="0" smtClean="0"/>
              <a:t>El marco conceptual reconoce la existencia de juicios de valor en la determinación de esa relación costo/beneficio.</a:t>
            </a:r>
          </a:p>
          <a:p>
            <a:pPr algn="just"/>
            <a:endParaRPr lang="es-CO" dirty="0" smtClean="0"/>
          </a:p>
          <a:p>
            <a:pPr algn="just"/>
            <a:r>
              <a:rPr lang="es-CO" dirty="0" smtClean="0"/>
              <a:t>Es posible que los beneficios generados por la información no necesariamente sean disfrutados por quienes preparan la información.</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200" dirty="0" smtClean="0"/>
              <a:t>CONSIDERACIONES</a:t>
            </a:r>
            <a:br>
              <a:rPr lang="es-CO" sz="3200" dirty="0" smtClean="0"/>
            </a:br>
            <a:r>
              <a:rPr lang="es-CO" sz="2400" dirty="0" smtClean="0"/>
              <a:t>BASES PARA CONCLUSIONES</a:t>
            </a:r>
            <a:endParaRPr lang="es-CO" sz="2400" dirty="0"/>
          </a:p>
        </p:txBody>
      </p:sp>
      <p:sp>
        <p:nvSpPr>
          <p:cNvPr id="5" name="4 Redondear rectángulo de esquina diagonal"/>
          <p:cNvSpPr/>
          <p:nvPr/>
        </p:nvSpPr>
        <p:spPr>
          <a:xfrm>
            <a:off x="971600" y="1556792"/>
            <a:ext cx="6815110"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dirty="0" smtClean="0"/>
              <a:t>El costo es una limitación generalizada de que los órganos normativos, los proveedores, así como los </a:t>
            </a:r>
            <a:br>
              <a:rPr lang="es-ES" dirty="0" smtClean="0"/>
            </a:br>
            <a:r>
              <a:rPr lang="es-ES" dirty="0" smtClean="0"/>
              <a:t>usuarios de información financiera, debe tener en cuenta a la hora de considerar los beneficios de introducir un nuevo requisito en la presentación de informes financieros.</a:t>
            </a:r>
          </a:p>
          <a:p>
            <a:pPr algn="just"/>
            <a:endParaRPr lang="es-ES" dirty="0" smtClean="0"/>
          </a:p>
          <a:p>
            <a:pPr algn="just"/>
            <a:r>
              <a:rPr lang="es-ES" dirty="0" smtClean="0"/>
              <a:t>Insiste el emisor que el costo no es una característica cualitativa sino un elemento inherente al proceso de producción de la información. El </a:t>
            </a:r>
            <a:r>
              <a:rPr lang="es-ES" dirty="0" err="1" smtClean="0"/>
              <a:t>Board</a:t>
            </a:r>
            <a:r>
              <a:rPr lang="es-ES" dirty="0" smtClean="0"/>
              <a:t> reconoce la necesidad de contar con métodos estructurados para obtener información sobre el costo de recolección y el procesamiento de la información que las normas por él emitido suponen, con el ánimo de mantener el costo / beneficio.</a:t>
            </a:r>
            <a:endParaRPr lang="es-CO"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4000" dirty="0" smtClean="0"/>
              <a:t>NUEVO MARCO CONCEPTUAL</a:t>
            </a:r>
            <a:endParaRPr lang="es-CO" sz="4000" dirty="0"/>
          </a:p>
        </p:txBody>
      </p:sp>
      <p:sp>
        <p:nvSpPr>
          <p:cNvPr id="5" name="4 Redondear rectángulo de esquina diagonal"/>
          <p:cNvSpPr/>
          <p:nvPr/>
        </p:nvSpPr>
        <p:spPr>
          <a:xfrm>
            <a:off x="971600" y="1556792"/>
            <a:ext cx="6886548" cy="444397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Arial" pitchFamily="34" charset="0"/>
              <a:buChar char="•"/>
            </a:pPr>
            <a:r>
              <a:rPr lang="es-CO" dirty="0" smtClean="0"/>
              <a:t> Proporcionar información financiera supone costos, que sólo son justificables por los beneficios derivados de la misma. Pueden considerarse distintos tipos de costos  y beneficios.</a:t>
            </a:r>
          </a:p>
          <a:p>
            <a:pPr algn="just">
              <a:buFont typeface="Arial" pitchFamily="34" charset="0"/>
              <a:buChar char="•"/>
            </a:pPr>
            <a:endParaRPr lang="es-CO" dirty="0" smtClean="0"/>
          </a:p>
          <a:p>
            <a:pPr algn="just">
              <a:buFont typeface="Arial" pitchFamily="34" charset="0"/>
              <a:buChar char="•"/>
            </a:pPr>
            <a:r>
              <a:rPr lang="es-CO" dirty="0" smtClean="0"/>
              <a:t> Los suministradores de la información asumen la mayor parte del esfuerzo en la elaboración y difusión de la información; pero los usuarios pueden asumir el costo en forma de menores ganancias. </a:t>
            </a:r>
            <a:r>
              <a:rPr lang="es-CO" b="1" dirty="0" smtClean="0"/>
              <a:t>Los usuarios pueden incurrir en costos adicionales al conseguir información necesaria no suministrada.</a:t>
            </a:r>
          </a:p>
          <a:p>
            <a:pPr algn="just">
              <a:buFont typeface="Arial" pitchFamily="34" charset="0"/>
              <a:buChar char="•"/>
            </a:pPr>
            <a:endParaRPr lang="es-CO" dirty="0" smtClean="0"/>
          </a:p>
          <a:p>
            <a:pPr algn="just">
              <a:buFont typeface="Arial" pitchFamily="34" charset="0"/>
              <a:buChar char="•"/>
            </a:pPr>
            <a:r>
              <a:rPr lang="es-CO" dirty="0" smtClean="0"/>
              <a:t> La información relevante y confiable permite tomar decisiones con mayor grado de confianza. </a:t>
            </a:r>
            <a:r>
              <a:rPr lang="es-CO" b="1" dirty="0" smtClean="0"/>
              <a:t>Esto resulta en un funcionamiento más eficiente de los mercados de capitales y un menor costo de capital para la economía como un todo</a:t>
            </a:r>
            <a:r>
              <a:rPr lang="es-CO" dirty="0" smtClean="0"/>
              <a:t>. Los beneficios se ven representado en mejores procesos decisorios.</a:t>
            </a:r>
            <a:endParaRPr lang="es-CO"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4000" dirty="0" smtClean="0"/>
              <a:t>NUEVO MARCO CONCEPTUAL</a:t>
            </a:r>
            <a:endParaRPr lang="es-CO" sz="4000" dirty="0"/>
          </a:p>
        </p:txBody>
      </p:sp>
      <p:sp>
        <p:nvSpPr>
          <p:cNvPr id="5" name="4 Redondear rectángulo de esquina diagonal"/>
          <p:cNvSpPr/>
          <p:nvPr/>
        </p:nvSpPr>
        <p:spPr>
          <a:xfrm>
            <a:off x="971600" y="1556792"/>
            <a:ext cx="6886548" cy="444397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 typeface="Arial" pitchFamily="34" charset="0"/>
              <a:buChar char="•"/>
            </a:pPr>
            <a:r>
              <a:rPr lang="es-CO" dirty="0" smtClean="0"/>
              <a:t>En consideración de la restricción, el </a:t>
            </a:r>
            <a:r>
              <a:rPr lang="es-CO" dirty="0" err="1" smtClean="0"/>
              <a:t>Board</a:t>
            </a:r>
            <a:r>
              <a:rPr lang="es-CO" dirty="0" smtClean="0"/>
              <a:t> evalúa el beneficio de suministrar información versus el costo de obtenerla y usarla; el cual determina con bases cualitativas y cuantitativas a partir de la información recibida de diversos grupos de interés.</a:t>
            </a:r>
          </a:p>
          <a:p>
            <a:pPr algn="just">
              <a:buFont typeface="Arial" pitchFamily="34" charset="0"/>
              <a:buChar char="•"/>
            </a:pPr>
            <a:endParaRPr lang="es-CO" dirty="0" smtClean="0"/>
          </a:p>
          <a:p>
            <a:pPr algn="just">
              <a:buFont typeface="Arial" pitchFamily="34" charset="0"/>
              <a:buChar char="•"/>
            </a:pPr>
            <a:r>
              <a:rPr lang="es-CO" dirty="0" smtClean="0"/>
              <a:t> La subjetividad propia de la evaluación costo / beneficio puede variar de una evaluación individual a otra. El </a:t>
            </a:r>
            <a:r>
              <a:rPr lang="es-CO" dirty="0" err="1" smtClean="0"/>
              <a:t>Board</a:t>
            </a:r>
            <a:r>
              <a:rPr lang="es-CO" dirty="0" smtClean="0"/>
              <a:t> se concentra en los beneficios relativos al reporte financiero en general y no en consideración de entes reportantes individuales; sin que ello signifique los mismos requerimientos de reporte para todas las entidades. </a:t>
            </a:r>
            <a:r>
              <a:rPr lang="es-ES" dirty="0" smtClean="0"/>
              <a:t>Las diferencias pueden ser apropiadas por diferentes tamaños de las entidades, distintas formas de obtención de capital (público o privada), las necesidades de distintos usuarios y otros factores.</a:t>
            </a:r>
            <a:endParaRPr lang="es-CO"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dirty="0" smtClean="0"/>
              <a:t>¿Y EN COLOMBIA?</a:t>
            </a:r>
            <a:endParaRPr lang="es-CO" dirty="0"/>
          </a:p>
        </p:txBody>
      </p:sp>
      <p:sp>
        <p:nvSpPr>
          <p:cNvPr id="5" name="4 Redondear rectángulo de esquina diagonal"/>
          <p:cNvSpPr/>
          <p:nvPr/>
        </p:nvSpPr>
        <p:spPr>
          <a:xfrm>
            <a:off x="971600" y="1556792"/>
            <a:ext cx="6957986" cy="396044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CO" dirty="0" smtClean="0"/>
              <a:t>El Reglamento General de la Contabilidad en Colombia no prevé la evaluación de la relación beneficio costo en la producción de información financiera.</a:t>
            </a:r>
          </a:p>
          <a:p>
            <a:pPr algn="just"/>
            <a:endParaRPr lang="es-CO" dirty="0" smtClean="0"/>
          </a:p>
          <a:p>
            <a:pPr algn="just"/>
            <a:r>
              <a:rPr lang="es-CO" dirty="0" smtClean="0"/>
              <a:t>Por el contrario, el Marco Conceptual Contable Colombiano señala de manera clara dentro de su ámbito de aplicación, la obligación de ser aplicado por todas las personas que en concordancia con la ley estén obligadas a llevar contabilidad.</a:t>
            </a:r>
            <a:endParaRPr lang="es-CO"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4000" dirty="0" smtClean="0"/>
              <a:t>CONCLUSIONES</a:t>
            </a:r>
            <a:endParaRPr lang="es-CO" sz="4000" dirty="0"/>
          </a:p>
        </p:txBody>
      </p:sp>
      <p:sp>
        <p:nvSpPr>
          <p:cNvPr id="5" name="4 Redondear rectángulo de esquina diagonal"/>
          <p:cNvSpPr/>
          <p:nvPr/>
        </p:nvSpPr>
        <p:spPr>
          <a:xfrm>
            <a:off x="971600" y="1556792"/>
            <a:ext cx="7100862" cy="408678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CO" dirty="0" smtClean="0"/>
          </a:p>
          <a:p>
            <a:pPr algn="just">
              <a:buFont typeface="Arial" pitchFamily="34" charset="0"/>
              <a:buChar char="•"/>
            </a:pPr>
            <a:r>
              <a:rPr lang="es-CO" dirty="0" smtClean="0"/>
              <a:t>El fortalecimiento de la restricción del costo de la información, supone desde el punto de vista teórico el reconocimiento de que la producción y suministro de la misma hace parte de los </a:t>
            </a:r>
            <a:r>
              <a:rPr lang="es-CO" b="1" dirty="0" smtClean="0"/>
              <a:t>costos de transacción </a:t>
            </a:r>
            <a:r>
              <a:rPr lang="es-CO" dirty="0" smtClean="0"/>
              <a:t>a considerar en el mercado de capitales; lo que se desprende de propuestas teóricas tales como la HEM y las concepciones de la economía neo institucional.</a:t>
            </a:r>
          </a:p>
          <a:p>
            <a:pPr algn="just"/>
            <a:endParaRPr lang="es-CO" dirty="0" smtClean="0"/>
          </a:p>
          <a:p>
            <a:pPr algn="just">
              <a:buFont typeface="Arial" pitchFamily="34" charset="0"/>
              <a:buChar char="•"/>
            </a:pPr>
            <a:r>
              <a:rPr lang="es-CO" dirty="0" smtClean="0"/>
              <a:t>Así mismo impone una participación mas clara del emisor, de los usuarios y de los proveedores de información en la búsqueda del equilibrio.</a:t>
            </a:r>
          </a:p>
          <a:p>
            <a:pPr algn="just"/>
            <a:endParaRPr lang="es-CO" dirty="0" smtClean="0"/>
          </a:p>
          <a:p>
            <a:pPr algn="just">
              <a:buFont typeface="Arial" pitchFamily="34" charset="0"/>
              <a:buChar char="•"/>
            </a:pPr>
            <a:r>
              <a:rPr lang="es-CO" dirty="0" smtClean="0"/>
              <a:t>Desde el punto de vista práctico, esta limitación será parte de las consideraciones a tener en cuenta en la aplicación de algunas IFRS tales como IAS 8 , IFRS 1, entre otras.</a:t>
            </a:r>
            <a:endParaRPr lang="es-CO"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dondear rectángulo de esquina diagonal"/>
          <p:cNvSpPr/>
          <p:nvPr/>
        </p:nvSpPr>
        <p:spPr>
          <a:xfrm>
            <a:off x="928662" y="1643050"/>
            <a:ext cx="7100862" cy="408678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4000" dirty="0" smtClean="0"/>
              <a:t>¿Preguntas?</a:t>
            </a:r>
            <a:endParaRPr lang="es-CO" sz="2400" dirty="0"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dondear rectángulo de esquina diagonal"/>
          <p:cNvSpPr/>
          <p:nvPr/>
        </p:nvSpPr>
        <p:spPr>
          <a:xfrm>
            <a:off x="928662" y="1643050"/>
            <a:ext cx="7100862" cy="408678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3200" i="1" dirty="0" smtClean="0"/>
              <a:t>¡</a:t>
            </a:r>
            <a:r>
              <a:rPr lang="es-CO" sz="4000" i="1" dirty="0" smtClean="0"/>
              <a:t>MUCHAS GRACIAS POR SU ASISTENCIA Y PARTICIPACIÓN!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20000"/>
          </a:bodyPr>
          <a:lstStyle/>
          <a:p>
            <a:pPr>
              <a:buNone/>
            </a:pPr>
            <a:r>
              <a:rPr lang="es-CO" dirty="0" smtClean="0"/>
              <a:t>Objetivo:</a:t>
            </a:r>
          </a:p>
          <a:p>
            <a:pPr>
              <a:buNone/>
            </a:pPr>
            <a:r>
              <a:rPr lang="es-CO" dirty="0" smtClean="0"/>
              <a:t>Es desarrollar marco conceptual común que proporcione una base sólida para el desarrollo de las futuras normas de contabilidad. </a:t>
            </a:r>
          </a:p>
          <a:p>
            <a:pPr>
              <a:buNone/>
            </a:pPr>
            <a:r>
              <a:rPr lang="es-CO" dirty="0" smtClean="0"/>
              <a:t>Este marco es esencial para el cumplimiento del objetivo de la elaboración de normas que estén basadas en principios, coherentes a nivel interno e internacional y convergentes. </a:t>
            </a:r>
          </a:p>
          <a:p>
            <a:pPr>
              <a:buNone/>
            </a:pPr>
            <a:r>
              <a:rPr lang="es-CO" dirty="0" smtClean="0"/>
              <a:t>El </a:t>
            </a:r>
            <a:r>
              <a:rPr lang="es-CO" dirty="0"/>
              <a:t>nuevo </a:t>
            </a:r>
            <a:r>
              <a:rPr lang="es-CO" dirty="0" smtClean="0"/>
              <a:t>marco se </a:t>
            </a:r>
            <a:r>
              <a:rPr lang="es-CO" dirty="0"/>
              <a:t>ocupará de una amplia gama de cuestiones, se basará </a:t>
            </a:r>
            <a:r>
              <a:rPr lang="es-CO" dirty="0" smtClean="0"/>
              <a:t>en los Marcos Conceptuales IASB </a:t>
            </a:r>
            <a:r>
              <a:rPr lang="es-CO" dirty="0"/>
              <a:t>y </a:t>
            </a:r>
            <a:r>
              <a:rPr lang="es-CO" dirty="0" smtClean="0"/>
              <a:t>FASB, tendrán en cuenta </a:t>
            </a:r>
            <a:r>
              <a:rPr lang="es-CO" dirty="0"/>
              <a:t>los acontecimientos posteriores a la emisión de dichos marcos.</a:t>
            </a:r>
          </a:p>
        </p:txBody>
      </p:sp>
      <p:sp>
        <p:nvSpPr>
          <p:cNvPr id="4" name="1 Título"/>
          <p:cNvSpPr>
            <a:spLocks noGrp="1"/>
          </p:cNvSpPr>
          <p:nvPr>
            <p:ph type="title"/>
          </p:nvPr>
        </p:nvSpPr>
        <p:spPr/>
        <p:txBody>
          <a:bodyPr>
            <a:normAutofit fontScale="90000"/>
          </a:bodyPr>
          <a:lstStyle/>
          <a:p>
            <a:r>
              <a:rPr lang="en-US" i="1" dirty="0" smtClean="0"/>
              <a:t>International Convergence of Accounting Standards</a:t>
            </a:r>
            <a:endParaRPr lang="es-CO"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TotalTime>
  <Words>3804</Words>
  <Application>Microsoft Office PowerPoint</Application>
  <PresentationFormat>Presentación en pantalla (4:3)</PresentationFormat>
  <Paragraphs>451</Paragraphs>
  <Slides>89</Slides>
  <Notes>0</Notes>
  <HiddenSlides>0</HiddenSlides>
  <MMClips>0</MMClips>
  <ScaleCrop>false</ScaleCrop>
  <HeadingPairs>
    <vt:vector size="4" baseType="variant">
      <vt:variant>
        <vt:lpstr>Tema</vt:lpstr>
      </vt:variant>
      <vt:variant>
        <vt:i4>1</vt:i4>
      </vt:variant>
      <vt:variant>
        <vt:lpstr>Títulos de diapositiva</vt:lpstr>
      </vt:variant>
      <vt:variant>
        <vt:i4>89</vt:i4>
      </vt:variant>
    </vt:vector>
  </HeadingPairs>
  <TitlesOfParts>
    <vt:vector size="90" baseType="lpstr">
      <vt:lpstr>Tema de Office</vt:lpstr>
      <vt:lpstr>NUEVO MARCO CONCEPTUAL</vt:lpstr>
      <vt:lpstr>INTRODUCCIÓN</vt:lpstr>
      <vt:lpstr>International Convergence of Accounting Standards</vt:lpstr>
      <vt:lpstr>International Convergence of Accounting Standards</vt:lpstr>
      <vt:lpstr>International Convergence of Accounting Standards</vt:lpstr>
      <vt:lpstr>Projects where the Boards are currently working jointly on areas identified for improvement in IFRSs and US GAAP</vt:lpstr>
      <vt:lpstr>International Convergence of Accounting Standards</vt:lpstr>
      <vt:lpstr>International Convergence of Accounting Standards</vt:lpstr>
      <vt:lpstr>International Convergence of Accounting Standards</vt:lpstr>
      <vt:lpstr>International Convergence of Accounting Standards</vt:lpstr>
      <vt:lpstr>International Convergence of Accounting Standards</vt:lpstr>
      <vt:lpstr>Diapositiva 12</vt:lpstr>
      <vt:lpstr>Diapositiva 13</vt:lpstr>
      <vt:lpstr>Diapositiva 14</vt:lpstr>
      <vt:lpstr>Diapositiva 15</vt:lpstr>
      <vt:lpstr>Diapositiva 16</vt:lpstr>
      <vt:lpstr>El Marco Conceptual Anterior</vt:lpstr>
      <vt:lpstr>El Marco Conceptual Anterior</vt:lpstr>
      <vt:lpstr>El Marco Conceptual Anterior</vt:lpstr>
      <vt:lpstr>El Marco Conceptual Anterior</vt:lpstr>
      <vt:lpstr>Nuevo Marco</vt:lpstr>
      <vt:lpstr>Conceptual Framework for Financial Reporting 2010</vt:lpstr>
      <vt:lpstr>OBJETIVO DE LOS REPORTES FINANCIEROS</vt:lpstr>
      <vt:lpstr>El Marco Conceptual Anterior</vt:lpstr>
      <vt:lpstr>Diapositiva 25</vt:lpstr>
      <vt:lpstr>Nuevo Marco</vt:lpstr>
      <vt:lpstr>Consideraciones</vt:lpstr>
      <vt:lpstr>Información acerca de los recursos económicos de la entidad reportante, exigencias y cambios en tales recursos y exigencias.</vt:lpstr>
      <vt:lpstr>Consideraciones</vt:lpstr>
      <vt:lpstr>Consideraciones</vt:lpstr>
      <vt:lpstr>Nuevo Marco</vt:lpstr>
      <vt:lpstr>Nuevo Marco</vt:lpstr>
      <vt:lpstr>Nuevo Marco</vt:lpstr>
      <vt:lpstr>¿Y en Colombia?</vt:lpstr>
      <vt:lpstr>¿Y en Colombia?</vt:lpstr>
      <vt:lpstr>Conclusiones</vt:lpstr>
      <vt:lpstr>CARACTERÍSTICAS CUALITATIVAS DE LA INFORMACIÓN FINANCIERA</vt:lpstr>
      <vt:lpstr>Características Cualitativas de los estados financieros (1989)</vt:lpstr>
      <vt:lpstr>Características Cualitativas de la información financiera útil (2010)</vt:lpstr>
      <vt:lpstr>Relevancia</vt:lpstr>
      <vt:lpstr>El Marco Conceptual Anterior</vt:lpstr>
      <vt:lpstr>Consideraciones</vt:lpstr>
      <vt:lpstr>Nuevo Marco</vt:lpstr>
      <vt:lpstr>¿Y en Colombia?</vt:lpstr>
      <vt:lpstr>Conclusiones</vt:lpstr>
      <vt:lpstr>Fiabilidad</vt:lpstr>
      <vt:lpstr>El Marco Conceptual Anterior</vt:lpstr>
      <vt:lpstr>El Marco Conceptual Anterior</vt:lpstr>
      <vt:lpstr>Consideraciones</vt:lpstr>
      <vt:lpstr>Consideraciones</vt:lpstr>
      <vt:lpstr>Nuevo Marco</vt:lpstr>
      <vt:lpstr>Nuevo Marco</vt:lpstr>
      <vt:lpstr>Nuevo Marco</vt:lpstr>
      <vt:lpstr>¿Y en Colombia?</vt:lpstr>
      <vt:lpstr>Conclusiones</vt:lpstr>
      <vt:lpstr>Comparabilidad - Verificabilidad</vt:lpstr>
      <vt:lpstr>El Marco Conceptual Anterior</vt:lpstr>
      <vt:lpstr>Consideraciones</vt:lpstr>
      <vt:lpstr>Nuevo Marco</vt:lpstr>
      <vt:lpstr>Nuevo Marco</vt:lpstr>
      <vt:lpstr>¿Y en Colombia?</vt:lpstr>
      <vt:lpstr>Conclusiones</vt:lpstr>
      <vt:lpstr>Oportunidad</vt:lpstr>
      <vt:lpstr>El Marco Conceptual Anterior</vt:lpstr>
      <vt:lpstr>Consideraciones</vt:lpstr>
      <vt:lpstr>Nuevo Marco</vt:lpstr>
      <vt:lpstr>¿Y en Colombia?</vt:lpstr>
      <vt:lpstr>Conclusiones</vt:lpstr>
      <vt:lpstr>Comprensibilidad</vt:lpstr>
      <vt:lpstr>El Marco Conceptual Anterior</vt:lpstr>
      <vt:lpstr>Consideraciones</vt:lpstr>
      <vt:lpstr>Nuevo Marco</vt:lpstr>
      <vt:lpstr>¿Y en Colombia?</vt:lpstr>
      <vt:lpstr>Conclusiones</vt:lpstr>
      <vt:lpstr>Aplicación de la mejora en las características cualitativas</vt:lpstr>
      <vt:lpstr>El Marco Conceptual Anterior</vt:lpstr>
      <vt:lpstr>Consideraciones</vt:lpstr>
      <vt:lpstr>Nuevo Marco</vt:lpstr>
      <vt:lpstr>¿Y en Colombia?</vt:lpstr>
      <vt:lpstr>Conclusiones</vt:lpstr>
      <vt:lpstr>Costo como limitación en la utilidad de los reportes financieros</vt:lpstr>
      <vt:lpstr>EL COSTO EN EL MARCO CONCEPTUAL ANTERIOR</vt:lpstr>
      <vt:lpstr>CONSIDERACIONES BASES PARA CONCLUSIONES</vt:lpstr>
      <vt:lpstr>NUEVO MARCO CONCEPTUAL</vt:lpstr>
      <vt:lpstr>NUEVO MARCO CONCEPTUAL</vt:lpstr>
      <vt:lpstr>¿Y EN COLOMBIA?</vt:lpstr>
      <vt:lpstr>CONCLUSIONES</vt:lpstr>
      <vt:lpstr>Diapositiva 88</vt:lpstr>
      <vt:lpstr>Diapositiva 89</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NUEVO MARCO CONCEPTUAL</dc:title>
  <dc:creator>EDGAR.SALAZAR</dc:creator>
  <cp:lastModifiedBy>EDGAR.SALAZAR</cp:lastModifiedBy>
  <cp:revision>14</cp:revision>
  <dcterms:created xsi:type="dcterms:W3CDTF">2010-10-27T20:26:10Z</dcterms:created>
  <dcterms:modified xsi:type="dcterms:W3CDTF">2011-04-09T00:16:05Z</dcterms:modified>
</cp:coreProperties>
</file>