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56" r:id="rId2"/>
    <p:sldId id="288" r:id="rId3"/>
    <p:sldId id="289" r:id="rId4"/>
    <p:sldId id="300" r:id="rId5"/>
    <p:sldId id="290" r:id="rId6"/>
    <p:sldId id="291" r:id="rId7"/>
    <p:sldId id="292" r:id="rId8"/>
    <p:sldId id="293" r:id="rId9"/>
    <p:sldId id="258" r:id="rId10"/>
    <p:sldId id="257" r:id="rId11"/>
    <p:sldId id="264" r:id="rId12"/>
    <p:sldId id="262" r:id="rId13"/>
    <p:sldId id="263" r:id="rId14"/>
    <p:sldId id="271" r:id="rId15"/>
    <p:sldId id="294" r:id="rId16"/>
    <p:sldId id="295" r:id="rId17"/>
    <p:sldId id="296" r:id="rId18"/>
    <p:sldId id="297" r:id="rId19"/>
    <p:sldId id="301" r:id="rId20"/>
    <p:sldId id="260" r:id="rId21"/>
    <p:sldId id="274" r:id="rId22"/>
    <p:sldId id="275" r:id="rId23"/>
    <p:sldId id="273" r:id="rId24"/>
    <p:sldId id="265" r:id="rId25"/>
    <p:sldId id="299" r:id="rId26"/>
    <p:sldId id="277" r:id="rId27"/>
    <p:sldId id="279" r:id="rId28"/>
    <p:sldId id="278" r:id="rId29"/>
    <p:sldId id="281" r:id="rId30"/>
    <p:sldId id="280" r:id="rId31"/>
    <p:sldId id="284" r:id="rId32"/>
    <p:sldId id="283" r:id="rId33"/>
    <p:sldId id="298" r:id="rId34"/>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EE7"/>
    <a:srgbClr val="FFFDB1"/>
    <a:srgbClr val="FEFEDA"/>
    <a:srgbClr val="F4F4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p:scale>
          <a:sx n="76" d="100"/>
          <a:sy n="76" d="100"/>
        </p:scale>
        <p:origin x="-120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886"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396D39C-3E06-4B4E-8ACD-43B3810FD2E0}" type="datetimeFigureOut">
              <a:rPr lang="es-CO" smtClean="0"/>
              <a:t>06/03/2012</a:t>
            </a:fld>
            <a:endParaRPr lang="es-CO"/>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D2EE95-569F-4D56-BD06-A59A58ECCA47}" type="slidenum">
              <a:rPr lang="es-CO" smtClean="0"/>
              <a:t>‹Nº›</a:t>
            </a:fld>
            <a:endParaRPr lang="es-CO"/>
          </a:p>
        </p:txBody>
      </p:sp>
    </p:spTree>
    <p:extLst>
      <p:ext uri="{BB962C8B-B14F-4D97-AF65-F5344CB8AC3E}">
        <p14:creationId xmlns:p14="http://schemas.microsoft.com/office/powerpoint/2010/main" val="22427125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42B020-5978-41DD-8E44-13C322548EE3}" type="datetimeFigureOut">
              <a:rPr lang="es-CO" smtClean="0"/>
              <a:t>06/03/2012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1EAEC5-A932-492F-9905-CE4E4DA78D09}" type="slidenum">
              <a:rPr lang="es-CO" smtClean="0"/>
              <a:t>‹Nº›</a:t>
            </a:fld>
            <a:endParaRPr lang="es-CO"/>
          </a:p>
        </p:txBody>
      </p:sp>
    </p:spTree>
    <p:extLst>
      <p:ext uri="{BB962C8B-B14F-4D97-AF65-F5344CB8AC3E}">
        <p14:creationId xmlns:p14="http://schemas.microsoft.com/office/powerpoint/2010/main" val="23777236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a:p>
        </p:txBody>
      </p:sp>
      <p:sp>
        <p:nvSpPr>
          <p:cNvPr id="4" name="3 Marcador de número de diapositiva"/>
          <p:cNvSpPr>
            <a:spLocks noGrp="1"/>
          </p:cNvSpPr>
          <p:nvPr>
            <p:ph type="sldNum" sz="quarter" idx="10"/>
          </p:nvPr>
        </p:nvSpPr>
        <p:spPr/>
        <p:txBody>
          <a:bodyPr/>
          <a:lstStyle/>
          <a:p>
            <a:fld id="{AF1EAEC5-A932-492F-9905-CE4E4DA78D09}" type="slidenum">
              <a:rPr lang="es-CO" smtClean="0"/>
              <a:t>2</a:t>
            </a:fld>
            <a:endParaRPr lang="es-CO"/>
          </a:p>
        </p:txBody>
      </p:sp>
    </p:spTree>
    <p:extLst>
      <p:ext uri="{BB962C8B-B14F-4D97-AF65-F5344CB8AC3E}">
        <p14:creationId xmlns:p14="http://schemas.microsoft.com/office/powerpoint/2010/main" val="11756431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lvl1pPr>
              <a:defRPr>
                <a:solidFill>
                  <a:schemeClr val="tx2">
                    <a:lumMod val="75000"/>
                  </a:schemeClr>
                </a:solidFill>
              </a:defRPr>
            </a:lvl1pPr>
          </a:lstStyle>
          <a:p>
            <a:r>
              <a:rPr lang="es-ES" dirty="0" smtClean="0"/>
              <a:t>Haga clic para modificar el estilo de título del patrón</a:t>
            </a:r>
            <a:endParaRPr lang="es-CO" dirty="0"/>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CCD9A510-5674-4ED6-81FD-63927EAF4F28}" type="datetimeFigureOut">
              <a:rPr lang="es-CO" smtClean="0"/>
              <a:pPr/>
              <a:t>06/03/2012</a:t>
            </a:fld>
            <a:endParaRPr lang="es-CO"/>
          </a:p>
        </p:txBody>
      </p:sp>
      <p:sp>
        <p:nvSpPr>
          <p:cNvPr id="5" name="4 Marcador de pie de página"/>
          <p:cNvSpPr>
            <a:spLocks noGrp="1"/>
          </p:cNvSpPr>
          <p:nvPr>
            <p:ph type="ftr" sz="quarter" idx="11"/>
          </p:nvPr>
        </p:nvSpPr>
        <p:spPr/>
        <p:txBody>
          <a:bodyPr/>
          <a:lstStyle/>
          <a:p>
            <a:endParaRPr lang="es-CO" dirty="0"/>
          </a:p>
        </p:txBody>
      </p:sp>
      <p:sp>
        <p:nvSpPr>
          <p:cNvPr id="6" name="5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pic>
        <p:nvPicPr>
          <p:cNvPr id="1026" name="Picture 2" descr="http://puj-portal.javeriana.edu.co/portal/pls/portal/docs/1/1142061.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020272" y="5517232"/>
            <a:ext cx="1341809" cy="120092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CCD9A510-5674-4ED6-81FD-63927EAF4F28}" type="datetimeFigureOut">
              <a:rPr lang="es-CO" smtClean="0"/>
              <a:pPr/>
              <a:t>06/03/2012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CCD9A510-5674-4ED6-81FD-63927EAF4F28}" type="datetimeFigureOut">
              <a:rPr lang="es-CO" smtClean="0"/>
              <a:pPr/>
              <a:t>06/03/2012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1" i="1">
                <a:solidFill>
                  <a:schemeClr val="tx2">
                    <a:lumMod val="75000"/>
                  </a:schemeClr>
                </a:solidFill>
              </a:defRPr>
            </a:lvl1pPr>
          </a:lstStyle>
          <a:p>
            <a:r>
              <a:rPr lang="es-ES" dirty="0" smtClean="0"/>
              <a:t>Haga clic para modificar el estilo de título del patrón</a:t>
            </a:r>
            <a:endParaRPr lang="es-CO" dirty="0"/>
          </a:p>
        </p:txBody>
      </p:sp>
      <p:sp>
        <p:nvSpPr>
          <p:cNvPr id="3" name="2 Marcador de contenido"/>
          <p:cNvSpPr>
            <a:spLocks noGrp="1"/>
          </p:cNvSpPr>
          <p:nvPr>
            <p:ph idx="1"/>
          </p:nvPr>
        </p:nvSpPr>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CO" dirty="0"/>
          </a:p>
        </p:txBody>
      </p:sp>
      <p:sp>
        <p:nvSpPr>
          <p:cNvPr id="4" name="3 Marcador de fecha"/>
          <p:cNvSpPr>
            <a:spLocks noGrp="1"/>
          </p:cNvSpPr>
          <p:nvPr>
            <p:ph type="dt" sz="half" idx="10"/>
          </p:nvPr>
        </p:nvSpPr>
        <p:spPr/>
        <p:txBody>
          <a:bodyPr/>
          <a:lstStyle/>
          <a:p>
            <a:fld id="{CCD9A510-5674-4ED6-81FD-63927EAF4F28}" type="datetimeFigureOut">
              <a:rPr lang="es-CO" smtClean="0"/>
              <a:pPr/>
              <a:t>06/03/2012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CD9A510-5674-4ED6-81FD-63927EAF4F28}" type="datetimeFigureOut">
              <a:rPr lang="es-CO" smtClean="0"/>
              <a:pPr/>
              <a:t>06/03/2012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CCD9A510-5674-4ED6-81FD-63927EAF4F28}" type="datetimeFigureOut">
              <a:rPr lang="es-CO" smtClean="0"/>
              <a:pPr/>
              <a:t>06/03/2012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CCD9A510-5674-4ED6-81FD-63927EAF4F28}" type="datetimeFigureOut">
              <a:rPr lang="es-CO" smtClean="0"/>
              <a:pPr/>
              <a:t>06/03/2012</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CCD9A510-5674-4ED6-81FD-63927EAF4F28}" type="datetimeFigureOut">
              <a:rPr lang="es-CO" smtClean="0"/>
              <a:pPr/>
              <a:t>06/03/2012</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CD9A510-5674-4ED6-81FD-63927EAF4F28}" type="datetimeFigureOut">
              <a:rPr lang="es-CO" smtClean="0"/>
              <a:pPr/>
              <a:t>06/03/2012</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CD9A510-5674-4ED6-81FD-63927EAF4F28}" type="datetimeFigureOut">
              <a:rPr lang="es-CO" smtClean="0"/>
              <a:pPr/>
              <a:t>06/03/2012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CD9A510-5674-4ED6-81FD-63927EAF4F28}" type="datetimeFigureOut">
              <a:rPr lang="es-CO" smtClean="0"/>
              <a:pPr/>
              <a:t>06/03/2012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accent1">
                <a:tint val="66000"/>
                <a:satMod val="160000"/>
              </a:schemeClr>
            </a:gs>
            <a:gs pos="48000">
              <a:schemeClr val="bg1"/>
            </a:gs>
            <a:gs pos="1000">
              <a:srgbClr val="FFFEE7"/>
            </a:gs>
          </a:gsLst>
          <a:lin ang="2700000" scaled="0"/>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D9A510-5674-4ED6-81FD-63927EAF4F28}" type="datetimeFigureOut">
              <a:rPr lang="es-CO" smtClean="0"/>
              <a:pPr/>
              <a:t>06/03/2012</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44ABE7-18B2-48CC-B8A3-CC2857F261E9}"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CO" dirty="0" smtClean="0"/>
              <a:t>Discusiones sobre algunos tratamientos contables requeridos por las NIIF</a:t>
            </a:r>
            <a:endParaRPr lang="es-CO" dirty="0"/>
          </a:p>
        </p:txBody>
      </p:sp>
      <p:sp>
        <p:nvSpPr>
          <p:cNvPr id="3" name="2 Subtítulo"/>
          <p:cNvSpPr>
            <a:spLocks noGrp="1"/>
          </p:cNvSpPr>
          <p:nvPr>
            <p:ph type="subTitle" idx="1"/>
          </p:nvPr>
        </p:nvSpPr>
        <p:spPr>
          <a:xfrm>
            <a:off x="1357290" y="4000504"/>
            <a:ext cx="6400800" cy="1752600"/>
          </a:xfrm>
        </p:spPr>
        <p:txBody>
          <a:bodyPr/>
          <a:lstStyle/>
          <a:p>
            <a:r>
              <a:rPr lang="es-CO" dirty="0" smtClean="0"/>
              <a:t>Edgar Salazar</a:t>
            </a:r>
          </a:p>
          <a:p>
            <a:r>
              <a:rPr lang="es-CO" dirty="0" smtClean="0"/>
              <a:t>2012</a:t>
            </a:r>
            <a:endParaRPr lang="es-CO"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NIC 40 – Modelo del Valor razonable</a:t>
            </a:r>
            <a:endParaRPr lang="es-CO" dirty="0"/>
          </a:p>
        </p:txBody>
      </p:sp>
      <p:sp>
        <p:nvSpPr>
          <p:cNvPr id="3" name="2 Marcador de contenido"/>
          <p:cNvSpPr>
            <a:spLocks noGrp="1"/>
          </p:cNvSpPr>
          <p:nvPr>
            <p:ph idx="1"/>
          </p:nvPr>
        </p:nvSpPr>
        <p:spPr/>
        <p:txBody>
          <a:bodyPr>
            <a:normAutofit/>
          </a:bodyPr>
          <a:lstStyle/>
          <a:p>
            <a:pPr>
              <a:buNone/>
            </a:pPr>
            <a:endParaRPr lang="es-CO" dirty="0" smtClean="0"/>
          </a:p>
          <a:p>
            <a:pPr algn="just">
              <a:buNone/>
            </a:pPr>
            <a:r>
              <a:rPr lang="es-CO" b="1" dirty="0" smtClean="0"/>
              <a:t>	</a:t>
            </a:r>
            <a:r>
              <a:rPr lang="es-CO" b="1" dirty="0"/>
              <a:t>B</a:t>
            </a:r>
            <a:r>
              <a:rPr lang="es-CO" b="1" dirty="0" smtClean="0"/>
              <a:t>44</a:t>
            </a:r>
            <a:r>
              <a:rPr lang="es-CO" b="1" dirty="0" smtClean="0"/>
              <a:t>: </a:t>
            </a:r>
            <a:r>
              <a:rPr lang="es-CO" dirty="0" smtClean="0"/>
              <a:t>“</a:t>
            </a:r>
            <a:r>
              <a:rPr lang="es-CO" i="1" dirty="0"/>
              <a:t>Los defensores del modelo del valor razonable creen que los </a:t>
            </a:r>
            <a:r>
              <a:rPr lang="es-CO" i="1" dirty="0" smtClean="0"/>
              <a:t>valores razonables </a:t>
            </a:r>
            <a:r>
              <a:rPr lang="es-CO" i="1" dirty="0"/>
              <a:t>dan a los usuarios de los estados financieros información más útil </a:t>
            </a:r>
            <a:r>
              <a:rPr lang="es-CO" i="1" dirty="0" smtClean="0"/>
              <a:t>que otras </a:t>
            </a:r>
            <a:r>
              <a:rPr lang="es-CO" i="1" dirty="0"/>
              <a:t>mediciones, tales como el costo </a:t>
            </a:r>
            <a:r>
              <a:rPr lang="es-CO" i="1" dirty="0" smtClean="0"/>
              <a:t>depreciado.”</a:t>
            </a:r>
          </a:p>
          <a:p>
            <a:pPr>
              <a:buNone/>
            </a:pPr>
            <a:endParaRPr lang="es-CO" i="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NIC 40 – Modelo del Valor razonable</a:t>
            </a:r>
            <a:endParaRPr lang="es-CO" dirty="0"/>
          </a:p>
        </p:txBody>
      </p:sp>
      <p:sp>
        <p:nvSpPr>
          <p:cNvPr id="3" name="2 Marcador de contenido"/>
          <p:cNvSpPr>
            <a:spLocks noGrp="1"/>
          </p:cNvSpPr>
          <p:nvPr>
            <p:ph idx="1"/>
          </p:nvPr>
        </p:nvSpPr>
        <p:spPr/>
        <p:txBody>
          <a:bodyPr>
            <a:normAutofit/>
          </a:bodyPr>
          <a:lstStyle/>
          <a:p>
            <a:pPr algn="just">
              <a:buNone/>
            </a:pPr>
            <a:r>
              <a:rPr lang="es-CO" dirty="0" smtClean="0"/>
              <a:t>	</a:t>
            </a:r>
            <a:r>
              <a:rPr lang="es-CO" b="1" dirty="0"/>
              <a:t>B</a:t>
            </a:r>
            <a:r>
              <a:rPr lang="es-CO" b="1" dirty="0" smtClean="0"/>
              <a:t>44</a:t>
            </a:r>
            <a:r>
              <a:rPr lang="es-CO" b="1" dirty="0" smtClean="0"/>
              <a:t>: </a:t>
            </a:r>
            <a:r>
              <a:rPr lang="es-CO" dirty="0" smtClean="0"/>
              <a:t>“…</a:t>
            </a:r>
            <a:r>
              <a:rPr lang="es-CO" i="1" dirty="0" smtClean="0"/>
              <a:t>los ingresos por </a:t>
            </a:r>
            <a:r>
              <a:rPr lang="es-CO" i="1" dirty="0"/>
              <a:t>arrendamiento y los cambios en el valor razonable están indisolublemente </a:t>
            </a:r>
            <a:r>
              <a:rPr lang="es-CO" i="1" dirty="0" smtClean="0"/>
              <a:t>ligados como </a:t>
            </a:r>
            <a:r>
              <a:rPr lang="es-CO" i="1" dirty="0"/>
              <a:t>componentes integrales del rendimiento financiero de una propiedad </a:t>
            </a:r>
            <a:r>
              <a:rPr lang="es-CO" i="1" dirty="0" smtClean="0"/>
              <a:t>de inversión</a:t>
            </a:r>
            <a:r>
              <a:rPr lang="es-CO" i="1" dirty="0"/>
              <a:t>, y la medición al valor razonable es necesaria si se va a reportar </a:t>
            </a:r>
            <a:r>
              <a:rPr lang="es-CO" i="1" dirty="0" smtClean="0"/>
              <a:t>tal rendimiento </a:t>
            </a:r>
            <a:r>
              <a:rPr lang="es-CO" i="1" dirty="0"/>
              <a:t>financiero se va a informar de forma que resulte </a:t>
            </a:r>
            <a:r>
              <a:rPr lang="es-CO" i="1" dirty="0" smtClean="0"/>
              <a:t>significativa”</a:t>
            </a:r>
            <a:endParaRPr lang="es-CO" i="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NIC 40 – Modelo del Valor razonable</a:t>
            </a:r>
            <a:endParaRPr lang="es-CO" dirty="0"/>
          </a:p>
        </p:txBody>
      </p:sp>
      <p:sp>
        <p:nvSpPr>
          <p:cNvPr id="3" name="2 Marcador de contenido"/>
          <p:cNvSpPr>
            <a:spLocks noGrp="1"/>
          </p:cNvSpPr>
          <p:nvPr>
            <p:ph idx="1"/>
          </p:nvPr>
        </p:nvSpPr>
        <p:spPr/>
        <p:txBody>
          <a:bodyPr>
            <a:normAutofit fontScale="92500" lnSpcReduction="10000"/>
          </a:bodyPr>
          <a:lstStyle/>
          <a:p>
            <a:pPr algn="just">
              <a:buNone/>
            </a:pPr>
            <a:r>
              <a:rPr lang="es-CO" dirty="0" smtClean="0"/>
              <a:t>	</a:t>
            </a:r>
            <a:r>
              <a:rPr lang="es-CO" b="1" dirty="0"/>
              <a:t>B</a:t>
            </a:r>
            <a:r>
              <a:rPr lang="es-CO" b="1" dirty="0" smtClean="0"/>
              <a:t>46</a:t>
            </a:r>
            <a:r>
              <a:rPr lang="es-CO" b="1" dirty="0" smtClean="0"/>
              <a:t>: </a:t>
            </a:r>
            <a:r>
              <a:rPr lang="es-CO" i="1" dirty="0" smtClean="0"/>
              <a:t>“</a:t>
            </a:r>
            <a:r>
              <a:rPr lang="es-CO" i="1" dirty="0"/>
              <a:t>Quienes se oponen a la medición de las propiedades de inversión a valor </a:t>
            </a:r>
            <a:r>
              <a:rPr lang="es-CO" i="1" dirty="0" smtClean="0"/>
              <a:t>razonable argumentan </a:t>
            </a:r>
            <a:r>
              <a:rPr lang="es-CO" i="1" dirty="0"/>
              <a:t>que:</a:t>
            </a:r>
          </a:p>
          <a:p>
            <a:pPr algn="just">
              <a:buNone/>
            </a:pPr>
            <a:r>
              <a:rPr lang="es-CO" i="1" dirty="0" smtClean="0"/>
              <a:t>	(</a:t>
            </a:r>
            <a:r>
              <a:rPr lang="es-CO" i="1" dirty="0"/>
              <a:t>a) A menudo no existe un mercado activo para propiedades de inversión (</a:t>
            </a:r>
            <a:r>
              <a:rPr lang="es-CO" i="1" dirty="0" smtClean="0"/>
              <a:t>al contrario </a:t>
            </a:r>
            <a:r>
              <a:rPr lang="es-CO" i="1" dirty="0"/>
              <a:t>de lo que ocurre con muchos instrumentos financieros). Las</a:t>
            </a:r>
          </a:p>
          <a:p>
            <a:pPr algn="just">
              <a:buNone/>
            </a:pPr>
            <a:r>
              <a:rPr lang="es-CO" i="1" dirty="0" smtClean="0"/>
              <a:t>	transacciones </a:t>
            </a:r>
            <a:r>
              <a:rPr lang="es-CO" i="1" dirty="0"/>
              <a:t>de inmuebles no son frecuentes ni homogéneas. </a:t>
            </a:r>
            <a:r>
              <a:rPr lang="es-CO" i="1" dirty="0" smtClean="0"/>
              <a:t>Cada propiedad </a:t>
            </a:r>
            <a:r>
              <a:rPr lang="es-CO" i="1" dirty="0"/>
              <a:t>de inversión es única y cada venta esta sujeta a </a:t>
            </a:r>
            <a:r>
              <a:rPr lang="es-CO" i="1" dirty="0" smtClean="0"/>
              <a:t>negociaciones significativas”</a:t>
            </a:r>
            <a:endParaRPr lang="es-CO" i="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NIC 40 – Modelo del Valor razonable</a:t>
            </a:r>
            <a:endParaRPr lang="es-CO" dirty="0"/>
          </a:p>
        </p:txBody>
      </p:sp>
      <p:sp>
        <p:nvSpPr>
          <p:cNvPr id="3" name="2 Marcador de contenido"/>
          <p:cNvSpPr>
            <a:spLocks noGrp="1"/>
          </p:cNvSpPr>
          <p:nvPr>
            <p:ph idx="1"/>
          </p:nvPr>
        </p:nvSpPr>
        <p:spPr/>
        <p:txBody>
          <a:bodyPr>
            <a:normAutofit fontScale="92500" lnSpcReduction="10000"/>
          </a:bodyPr>
          <a:lstStyle/>
          <a:p>
            <a:pPr algn="just">
              <a:buNone/>
            </a:pPr>
            <a:r>
              <a:rPr lang="es-CO" dirty="0" smtClean="0"/>
              <a:t>	</a:t>
            </a:r>
            <a:r>
              <a:rPr lang="es-CO" b="1" dirty="0" smtClean="0"/>
              <a:t>FC46</a:t>
            </a:r>
            <a:r>
              <a:rPr lang="es-CO" b="1" dirty="0" smtClean="0"/>
              <a:t>:</a:t>
            </a:r>
            <a:r>
              <a:rPr lang="es-CO" dirty="0" smtClean="0"/>
              <a:t> </a:t>
            </a:r>
            <a:r>
              <a:rPr lang="es-CO" i="1" dirty="0" smtClean="0"/>
              <a:t>“</a:t>
            </a:r>
            <a:r>
              <a:rPr lang="es-CO" dirty="0"/>
              <a:t>(b) </a:t>
            </a:r>
            <a:r>
              <a:rPr lang="es-CO" i="1" dirty="0" smtClean="0"/>
              <a:t>La </a:t>
            </a:r>
            <a:r>
              <a:rPr lang="es-CO" i="1" dirty="0"/>
              <a:t>NIC 39 no requiere la medición a valor razonable para todos los </a:t>
            </a:r>
            <a:r>
              <a:rPr lang="es-CO" i="1" dirty="0" smtClean="0"/>
              <a:t>activos financieros</a:t>
            </a:r>
            <a:r>
              <a:rPr lang="es-CO" i="1" dirty="0"/>
              <a:t>, aunque algunos de ellos son realizables con mayor </a:t>
            </a:r>
            <a:r>
              <a:rPr lang="es-CO" i="1" dirty="0" smtClean="0"/>
              <a:t>facilidad que </a:t>
            </a:r>
            <a:r>
              <a:rPr lang="es-CO" i="1" dirty="0"/>
              <a:t>las propiedades de inversión</a:t>
            </a:r>
            <a:r>
              <a:rPr lang="es-CO" i="1" dirty="0" smtClean="0"/>
              <a:t>.”</a:t>
            </a:r>
          </a:p>
          <a:p>
            <a:pPr algn="just">
              <a:buNone/>
            </a:pPr>
            <a:r>
              <a:rPr lang="es-CO" dirty="0" smtClean="0"/>
              <a:t>	(c) </a:t>
            </a:r>
            <a:r>
              <a:rPr lang="es-CO" i="1" dirty="0" smtClean="0"/>
              <a:t>“El </a:t>
            </a:r>
            <a:r>
              <a:rPr lang="es-CO" i="1" dirty="0"/>
              <a:t>criterio del costo es empleado para activos a “corto plazo” (tales </a:t>
            </a:r>
            <a:r>
              <a:rPr lang="es-CO" i="1" dirty="0" smtClean="0"/>
              <a:t>como inventarios</a:t>
            </a:r>
            <a:r>
              <a:rPr lang="es-CO" i="1" dirty="0"/>
              <a:t>) para los cuales el valor razonable es, discutiblemente, </a:t>
            </a:r>
            <a:r>
              <a:rPr lang="es-CO" i="1" dirty="0" smtClean="0"/>
              <a:t>más relevante </a:t>
            </a:r>
            <a:r>
              <a:rPr lang="es-CO" i="1" dirty="0"/>
              <a:t>que para los activos que se “tienen como inversión”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NIC 40 – Modelo del Valor razonable</a:t>
            </a:r>
            <a:endParaRPr lang="es-CO" dirty="0"/>
          </a:p>
        </p:txBody>
      </p:sp>
      <p:sp>
        <p:nvSpPr>
          <p:cNvPr id="3" name="2 Marcador de contenido"/>
          <p:cNvSpPr>
            <a:spLocks noGrp="1"/>
          </p:cNvSpPr>
          <p:nvPr>
            <p:ph idx="1"/>
          </p:nvPr>
        </p:nvSpPr>
        <p:spPr/>
        <p:txBody>
          <a:bodyPr>
            <a:normAutofit fontScale="85000" lnSpcReduction="10000"/>
          </a:bodyPr>
          <a:lstStyle/>
          <a:p>
            <a:pPr algn="just">
              <a:buNone/>
            </a:pPr>
            <a:r>
              <a:rPr lang="es-CO" dirty="0" smtClean="0"/>
              <a:t>	</a:t>
            </a:r>
            <a:r>
              <a:rPr lang="es-CO" b="1" dirty="0"/>
              <a:t>B</a:t>
            </a:r>
            <a:r>
              <a:rPr lang="es-CO" b="1" dirty="0" smtClean="0"/>
              <a:t>48</a:t>
            </a:r>
            <a:r>
              <a:rPr lang="es-CO" b="1" dirty="0" smtClean="0"/>
              <a:t>:</a:t>
            </a:r>
            <a:r>
              <a:rPr lang="es-CO" dirty="0" smtClean="0"/>
              <a:t>   </a:t>
            </a:r>
            <a:r>
              <a:rPr lang="es-CO" i="1" dirty="0" smtClean="0"/>
              <a:t>“…Por </a:t>
            </a:r>
            <a:r>
              <a:rPr lang="es-CO" i="1" dirty="0"/>
              <a:t>estas razones, el Consejo cree que es imposible, en este estado de cosas, </a:t>
            </a:r>
            <a:r>
              <a:rPr lang="es-CO" i="1" dirty="0" smtClean="0"/>
              <a:t>requerir el </a:t>
            </a:r>
            <a:r>
              <a:rPr lang="es-CO" i="1" dirty="0"/>
              <a:t>modelo del valor razonable para las propiedades de inversión. Al mismo tiempo, </a:t>
            </a:r>
            <a:r>
              <a:rPr lang="es-CO" i="1" dirty="0" smtClean="0"/>
              <a:t>el Consejo </a:t>
            </a:r>
            <a:r>
              <a:rPr lang="es-CO" i="1" dirty="0"/>
              <a:t>considera que es deseable permitir el modelo de valor razonable. </a:t>
            </a:r>
            <a:endParaRPr lang="es-CO" i="1" dirty="0" smtClean="0"/>
          </a:p>
          <a:p>
            <a:pPr algn="just">
              <a:buNone/>
            </a:pPr>
            <a:r>
              <a:rPr lang="es-CO" i="1" dirty="0"/>
              <a:t>	</a:t>
            </a:r>
            <a:r>
              <a:rPr lang="es-CO" i="1" dirty="0" smtClean="0"/>
              <a:t>La evolución </a:t>
            </a:r>
            <a:r>
              <a:rPr lang="es-CO" i="1" dirty="0"/>
              <a:t>que supone este paso adelante permitirá que los preparadores y </a:t>
            </a:r>
            <a:r>
              <a:rPr lang="es-CO" i="1" dirty="0" smtClean="0"/>
              <a:t>usuarios obtengan </a:t>
            </a:r>
            <a:r>
              <a:rPr lang="es-CO" i="1" dirty="0"/>
              <a:t>más experiencia trabajando con el modelo del valor razonable, y </a:t>
            </a:r>
            <a:r>
              <a:rPr lang="es-CO" i="1" dirty="0" smtClean="0"/>
              <a:t>dará tiempo </a:t>
            </a:r>
            <a:r>
              <a:rPr lang="es-CO" i="1" dirty="0"/>
              <a:t>para que ciertos mercados de propiedades logren una mayor madurez</a:t>
            </a:r>
            <a:r>
              <a:rPr lang="es-CO" i="1" dirty="0" smtClean="0"/>
              <a:t>.”</a:t>
            </a:r>
            <a:endParaRPr lang="es-CO" i="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NIIF 6 – Exploración y Evaluación de Recursos Minerales</a:t>
            </a:r>
            <a:endParaRPr lang="es-CO" dirty="0"/>
          </a:p>
        </p:txBody>
      </p:sp>
      <p:sp>
        <p:nvSpPr>
          <p:cNvPr id="3" name="2 Marcador de contenido"/>
          <p:cNvSpPr>
            <a:spLocks noGrp="1"/>
          </p:cNvSpPr>
          <p:nvPr>
            <p:ph idx="1"/>
          </p:nvPr>
        </p:nvSpPr>
        <p:spPr/>
        <p:txBody>
          <a:bodyPr>
            <a:normAutofit/>
          </a:bodyPr>
          <a:lstStyle/>
          <a:p>
            <a:pPr algn="just">
              <a:buNone/>
            </a:pPr>
            <a:endParaRPr lang="es-CO" i="1" dirty="0" smtClean="0"/>
          </a:p>
          <a:p>
            <a:pPr algn="just">
              <a:buNone/>
            </a:pPr>
            <a:r>
              <a:rPr lang="es-CO" i="1" dirty="0" smtClean="0"/>
              <a:t>	</a:t>
            </a:r>
            <a:r>
              <a:rPr lang="es-CO" b="1" dirty="0" smtClean="0"/>
              <a:t>9:</a:t>
            </a:r>
            <a:r>
              <a:rPr lang="es-CO" i="1" dirty="0" smtClean="0"/>
              <a:t> “La </a:t>
            </a:r>
            <a:r>
              <a:rPr lang="es-CO" i="1" dirty="0"/>
              <a:t>entidad establecerá una política contable que especifique qué desembolsos </a:t>
            </a:r>
            <a:r>
              <a:rPr lang="es-CO" i="1" dirty="0" smtClean="0"/>
              <a:t>se reconocerán </a:t>
            </a:r>
            <a:r>
              <a:rPr lang="es-CO" i="1" dirty="0"/>
              <a:t>como activos para exploración y evaluación, y aplicará dicha política </a:t>
            </a:r>
            <a:r>
              <a:rPr lang="es-CO" i="1" dirty="0" smtClean="0"/>
              <a:t>de forma </a:t>
            </a:r>
            <a:r>
              <a:rPr lang="es-CO" i="1" dirty="0"/>
              <a:t>coherente</a:t>
            </a:r>
            <a:r>
              <a:rPr lang="es-CO" i="1" dirty="0" smtClean="0"/>
              <a:t>.”</a:t>
            </a:r>
          </a:p>
          <a:p>
            <a:pPr algn="just">
              <a:buNone/>
            </a:pPr>
            <a:endParaRPr lang="es-CO" i="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NIIF 6 – Exploración y Evaluación de Recursos Minerales</a:t>
            </a:r>
            <a:endParaRPr lang="es-CO" dirty="0"/>
          </a:p>
        </p:txBody>
      </p:sp>
      <p:sp>
        <p:nvSpPr>
          <p:cNvPr id="3" name="2 Marcador de contenido"/>
          <p:cNvSpPr>
            <a:spLocks noGrp="1"/>
          </p:cNvSpPr>
          <p:nvPr>
            <p:ph idx="1"/>
          </p:nvPr>
        </p:nvSpPr>
        <p:spPr/>
        <p:txBody>
          <a:bodyPr>
            <a:normAutofit/>
          </a:bodyPr>
          <a:lstStyle/>
          <a:p>
            <a:pPr algn="just">
              <a:buNone/>
            </a:pPr>
            <a:r>
              <a:rPr lang="es-CO" dirty="0" smtClean="0"/>
              <a:t>	</a:t>
            </a:r>
            <a:r>
              <a:rPr lang="es-CO" b="1" dirty="0" smtClean="0"/>
              <a:t>FC 17: </a:t>
            </a:r>
            <a:r>
              <a:rPr lang="es-CO" dirty="0" smtClean="0"/>
              <a:t>“</a:t>
            </a:r>
            <a:r>
              <a:rPr lang="es-CO" i="1" dirty="0" smtClean="0"/>
              <a:t>Una </a:t>
            </a:r>
            <a:r>
              <a:rPr lang="es-CO" i="1" dirty="0"/>
              <a:t>variedad de prácticas contables son seguidas por entidades dedicadas a </a:t>
            </a:r>
            <a:r>
              <a:rPr lang="es-CO" i="1" dirty="0" smtClean="0"/>
              <a:t>la exploración </a:t>
            </a:r>
            <a:r>
              <a:rPr lang="es-CO" i="1" dirty="0"/>
              <a:t>y evaluación de recursos minerales. Estas prácticas abarcan desde </a:t>
            </a:r>
            <a:r>
              <a:rPr lang="es-CO" i="1" dirty="0" smtClean="0"/>
              <a:t>diferir en </a:t>
            </a:r>
            <a:r>
              <a:rPr lang="es-CO" i="1" dirty="0"/>
              <a:t>el balance casi todos los desembolsos por exploración y evaluación </a:t>
            </a:r>
            <a:r>
              <a:rPr lang="es-CO" i="1" dirty="0" smtClean="0"/>
              <a:t>hasta reconocerlos </a:t>
            </a:r>
            <a:r>
              <a:rPr lang="es-CO" i="1" dirty="0"/>
              <a:t>en resultados a medida que se incurre en ellos. La NIIF </a:t>
            </a:r>
            <a:r>
              <a:rPr lang="es-CO" i="1" dirty="0" smtClean="0"/>
              <a:t>(6)permite que continúen </a:t>
            </a:r>
            <a:r>
              <a:rPr lang="es-CO" i="1" dirty="0"/>
              <a:t>estas distintas prácticas contables</a:t>
            </a:r>
            <a:r>
              <a:rPr lang="es-CO" i="1" dirty="0" smtClean="0"/>
              <a:t>.”</a:t>
            </a:r>
          </a:p>
          <a:p>
            <a:pPr>
              <a:buNone/>
            </a:pPr>
            <a:endParaRPr lang="es-CO"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NIIF 6 – Exploración y Evaluación de Recursos Minerales</a:t>
            </a:r>
            <a:endParaRPr lang="es-CO" dirty="0"/>
          </a:p>
        </p:txBody>
      </p:sp>
      <p:sp>
        <p:nvSpPr>
          <p:cNvPr id="3" name="2 Marcador de contenido"/>
          <p:cNvSpPr>
            <a:spLocks noGrp="1"/>
          </p:cNvSpPr>
          <p:nvPr>
            <p:ph idx="1"/>
          </p:nvPr>
        </p:nvSpPr>
        <p:spPr/>
        <p:txBody>
          <a:bodyPr>
            <a:normAutofit fontScale="85000" lnSpcReduction="10000"/>
          </a:bodyPr>
          <a:lstStyle/>
          <a:p>
            <a:pPr algn="just">
              <a:buNone/>
            </a:pPr>
            <a:r>
              <a:rPr lang="es-CO" b="1" dirty="0" smtClean="0"/>
              <a:t>	FC2:</a:t>
            </a:r>
            <a:r>
              <a:rPr lang="es-CO" dirty="0" smtClean="0"/>
              <a:t> “</a:t>
            </a:r>
            <a:r>
              <a:rPr lang="es-CO" i="1" dirty="0"/>
              <a:t>Establecer que sería aceptable podría haber sido costoso y </a:t>
            </a:r>
            <a:r>
              <a:rPr lang="es-CO" i="1" dirty="0" smtClean="0"/>
              <a:t>algunas entidades </a:t>
            </a:r>
            <a:r>
              <a:rPr lang="es-CO" i="1" dirty="0"/>
              <a:t>podrían haber efectuado cambios importantes en 2005, seguidos </a:t>
            </a:r>
            <a:r>
              <a:rPr lang="es-CO" i="1" dirty="0" smtClean="0"/>
              <a:t>de posteriores </a:t>
            </a:r>
            <a:r>
              <a:rPr lang="es-CO" i="1" dirty="0"/>
              <a:t>cambios significativos una vez que el Consejo complete su </a:t>
            </a:r>
            <a:r>
              <a:rPr lang="es-CO" i="1" dirty="0" smtClean="0"/>
              <a:t>revisión completa </a:t>
            </a:r>
            <a:r>
              <a:rPr lang="es-CO" i="1" dirty="0"/>
              <a:t>de la contabilidad de actividades extractivas</a:t>
            </a:r>
            <a:r>
              <a:rPr lang="es-CO" i="1" dirty="0" smtClean="0"/>
              <a:t>.</a:t>
            </a:r>
            <a:r>
              <a:rPr lang="es-CO" dirty="0" smtClean="0"/>
              <a:t>”</a:t>
            </a:r>
            <a:endParaRPr lang="es-CO" dirty="0"/>
          </a:p>
          <a:p>
            <a:pPr algn="just">
              <a:buNone/>
            </a:pPr>
            <a:r>
              <a:rPr lang="es-CO" dirty="0" smtClean="0"/>
              <a:t>	</a:t>
            </a:r>
            <a:r>
              <a:rPr lang="es-CO" b="1" dirty="0" smtClean="0"/>
              <a:t>FC3 </a:t>
            </a:r>
            <a:r>
              <a:rPr lang="es-CO" dirty="0" smtClean="0"/>
              <a:t>“</a:t>
            </a:r>
            <a:r>
              <a:rPr lang="es-CO" i="1" dirty="0" smtClean="0"/>
              <a:t>Para </a:t>
            </a:r>
            <a:r>
              <a:rPr lang="es-CO" i="1" dirty="0"/>
              <a:t>evitar trastornos innecesarios para usuarios y preparadores en este momento, </a:t>
            </a:r>
            <a:r>
              <a:rPr lang="es-CO" i="1" dirty="0" smtClean="0"/>
              <a:t>el Consejo </a:t>
            </a:r>
            <a:r>
              <a:rPr lang="es-CO" i="1" dirty="0"/>
              <a:t>propuso limitar la necesidad de que las entidades cambien sus </a:t>
            </a:r>
            <a:r>
              <a:rPr lang="es-CO" i="1" dirty="0" smtClean="0"/>
              <a:t>políticas contables </a:t>
            </a:r>
            <a:r>
              <a:rPr lang="es-CO" i="1" dirty="0"/>
              <a:t>existentes para activos de exploración y </a:t>
            </a:r>
            <a:r>
              <a:rPr lang="es-CO" i="1" dirty="0" smtClean="0"/>
              <a:t>evaluación”</a:t>
            </a:r>
          </a:p>
          <a:p>
            <a:pPr>
              <a:buNone/>
            </a:pPr>
            <a:endParaRPr lang="es-CO"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NIIF 6 – Exploración y Evaluación de Recursos Minerales</a:t>
            </a:r>
            <a:endParaRPr lang="es-CO" dirty="0"/>
          </a:p>
        </p:txBody>
      </p:sp>
      <p:sp>
        <p:nvSpPr>
          <p:cNvPr id="3" name="2 Marcador de contenido"/>
          <p:cNvSpPr>
            <a:spLocks noGrp="1"/>
          </p:cNvSpPr>
          <p:nvPr>
            <p:ph idx="1"/>
          </p:nvPr>
        </p:nvSpPr>
        <p:spPr/>
        <p:txBody>
          <a:bodyPr>
            <a:normAutofit fontScale="77500" lnSpcReduction="20000"/>
          </a:bodyPr>
          <a:lstStyle/>
          <a:p>
            <a:pPr algn="just">
              <a:buNone/>
            </a:pPr>
            <a:r>
              <a:rPr lang="es-CO" dirty="0" smtClean="0"/>
              <a:t>	</a:t>
            </a:r>
            <a:r>
              <a:rPr lang="es-CO" b="1" dirty="0" smtClean="0"/>
              <a:t>OC1 “</a:t>
            </a:r>
            <a:r>
              <a:rPr lang="es-CO" i="1" dirty="0" err="1" smtClean="0"/>
              <a:t>Messrs</a:t>
            </a:r>
            <a:r>
              <a:rPr lang="es-CO" i="1" dirty="0" smtClean="0"/>
              <a:t> </a:t>
            </a:r>
            <a:r>
              <a:rPr lang="es-CO" i="1" dirty="0" err="1"/>
              <a:t>Garnett</a:t>
            </a:r>
            <a:r>
              <a:rPr lang="es-CO" i="1" dirty="0"/>
              <a:t>, </a:t>
            </a:r>
            <a:r>
              <a:rPr lang="es-CO" i="1" dirty="0" err="1"/>
              <a:t>Leisenring</a:t>
            </a:r>
            <a:r>
              <a:rPr lang="es-CO" i="1" dirty="0"/>
              <a:t>, </a:t>
            </a:r>
            <a:r>
              <a:rPr lang="es-CO" i="1" dirty="0" err="1"/>
              <a:t>McGregor</a:t>
            </a:r>
            <a:r>
              <a:rPr lang="es-CO" i="1" dirty="0"/>
              <a:t> y Smith discrepan del contenido de la NIIF 6</a:t>
            </a:r>
            <a:r>
              <a:rPr lang="es-CO" i="1" dirty="0" smtClean="0"/>
              <a:t>.”</a:t>
            </a:r>
          </a:p>
          <a:p>
            <a:pPr>
              <a:buNone/>
            </a:pPr>
            <a:endParaRPr lang="es-CO" i="1" dirty="0"/>
          </a:p>
          <a:p>
            <a:pPr algn="just">
              <a:buNone/>
            </a:pPr>
            <a:r>
              <a:rPr lang="es-CO" dirty="0" smtClean="0"/>
              <a:t>	</a:t>
            </a:r>
            <a:r>
              <a:rPr lang="es-CO" b="1" dirty="0" smtClean="0"/>
              <a:t>OC2 </a:t>
            </a:r>
            <a:r>
              <a:rPr lang="es-CO" dirty="0" smtClean="0"/>
              <a:t>“</a:t>
            </a:r>
            <a:r>
              <a:rPr lang="es-CO" i="1" dirty="0" smtClean="0"/>
              <a:t>Estos </a:t>
            </a:r>
            <a:r>
              <a:rPr lang="es-CO" i="1" dirty="0"/>
              <a:t>cuatro miembros del Consejo discrepan porque ellos no habrían permitido a </a:t>
            </a:r>
            <a:r>
              <a:rPr lang="es-CO" i="1" dirty="0" smtClean="0"/>
              <a:t>las entidades </a:t>
            </a:r>
            <a:r>
              <a:rPr lang="es-CO" i="1" dirty="0"/>
              <a:t>la alternativa de continuar su tratamiento contable actual para activos </a:t>
            </a:r>
            <a:r>
              <a:rPr lang="es-CO" i="1" dirty="0" smtClean="0"/>
              <a:t>para exploración </a:t>
            </a:r>
            <a:r>
              <a:rPr lang="es-CO" i="1" dirty="0"/>
              <a:t>y evaluación. En particular, consideran que se debe requerir a todas </a:t>
            </a:r>
            <a:r>
              <a:rPr lang="es-CO" i="1" dirty="0" smtClean="0"/>
              <a:t>las entidades </a:t>
            </a:r>
            <a:r>
              <a:rPr lang="es-CO" i="1" dirty="0"/>
              <a:t>la aplicación de los párrafos 11 y 12 de la NIC 8 Políticas </a:t>
            </a:r>
            <a:r>
              <a:rPr lang="es-CO" i="1" dirty="0" smtClean="0"/>
              <a:t>Contables, Cambios </a:t>
            </a:r>
            <a:r>
              <a:rPr lang="es-CO" i="1" dirty="0"/>
              <a:t>en las Estimaciones Contables y Errores cuando desarrollen una </a:t>
            </a:r>
            <a:r>
              <a:rPr lang="es-CO" i="1" dirty="0" smtClean="0"/>
              <a:t>política contable </a:t>
            </a:r>
            <a:r>
              <a:rPr lang="es-CO" i="1" dirty="0"/>
              <a:t>para los activos para exploración y </a:t>
            </a:r>
            <a:r>
              <a:rPr lang="es-CO" i="1" dirty="0" smtClean="0"/>
              <a:t>evaluación”</a:t>
            </a:r>
          </a:p>
          <a:p>
            <a:pPr>
              <a:buNone/>
            </a:pPr>
            <a:endParaRPr lang="es-CO" i="1" dirty="0" smtClean="0"/>
          </a:p>
          <a:p>
            <a:pPr>
              <a:buNone/>
            </a:pPr>
            <a:endParaRPr lang="es-CO"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NIIF 6 – Exploración y Evaluación de Recursos Minerales</a:t>
            </a:r>
            <a:endParaRPr lang="es-CO" dirty="0"/>
          </a:p>
        </p:txBody>
      </p:sp>
      <p:sp>
        <p:nvSpPr>
          <p:cNvPr id="3" name="2 Marcador de contenido"/>
          <p:cNvSpPr>
            <a:spLocks noGrp="1"/>
          </p:cNvSpPr>
          <p:nvPr>
            <p:ph idx="1"/>
          </p:nvPr>
        </p:nvSpPr>
        <p:spPr/>
        <p:txBody>
          <a:bodyPr>
            <a:normAutofit fontScale="92500" lnSpcReduction="20000"/>
          </a:bodyPr>
          <a:lstStyle/>
          <a:p>
            <a:pPr algn="just">
              <a:buNone/>
            </a:pPr>
            <a:r>
              <a:rPr lang="es-CO" dirty="0" smtClean="0"/>
              <a:t>	</a:t>
            </a:r>
            <a:r>
              <a:rPr lang="es-CO" b="1" dirty="0" smtClean="0"/>
              <a:t>OC2 </a:t>
            </a:r>
            <a:r>
              <a:rPr lang="es-CO" dirty="0" smtClean="0"/>
              <a:t>“</a:t>
            </a:r>
            <a:r>
              <a:rPr lang="es-CO" dirty="0"/>
              <a:t>E</a:t>
            </a:r>
            <a:r>
              <a:rPr lang="es-CO" i="1" dirty="0"/>
              <a:t>stos miembros del Consejo creen que los requerimientos de la NIC 8 tienen una relevancia y aplicabilidad particular cuando una NIIF carece de especificidades, como es el caso de las entidades que reconocen activos para exploración y evaluación. Esto es especialmente cierto porque la NIIF permite la continuidad de una variedad de bases de medición para estas partidas y porque el fallo de considerar el Marco Conceptual,* puede dar lugar a un reconocimiento inapropiado de activos</a:t>
            </a:r>
            <a:r>
              <a:rPr lang="es-CO" dirty="0" smtClean="0"/>
              <a:t>.”</a:t>
            </a:r>
            <a:endParaRPr lang="es-CO" i="1" dirty="0" smtClean="0"/>
          </a:p>
          <a:p>
            <a:pPr>
              <a:buNone/>
            </a:pPr>
            <a:endParaRPr lang="es-CO" dirty="0"/>
          </a:p>
        </p:txBody>
      </p:sp>
    </p:spTree>
    <p:extLst>
      <p:ext uri="{BB962C8B-B14F-4D97-AF65-F5344CB8AC3E}">
        <p14:creationId xmlns:p14="http://schemas.microsoft.com/office/powerpoint/2010/main" val="1213291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NIC 2 – Inventarios</a:t>
            </a:r>
            <a:endParaRPr lang="es-CO" dirty="0"/>
          </a:p>
        </p:txBody>
      </p:sp>
      <p:sp>
        <p:nvSpPr>
          <p:cNvPr id="3" name="2 Marcador de contenido"/>
          <p:cNvSpPr>
            <a:spLocks noGrp="1"/>
          </p:cNvSpPr>
          <p:nvPr>
            <p:ph idx="1"/>
          </p:nvPr>
        </p:nvSpPr>
        <p:spPr/>
        <p:txBody>
          <a:bodyPr>
            <a:normAutofit fontScale="85000" lnSpcReduction="10000"/>
          </a:bodyPr>
          <a:lstStyle/>
          <a:p>
            <a:pPr>
              <a:buNone/>
            </a:pPr>
            <a:r>
              <a:rPr lang="es-CO" b="1" dirty="0" smtClean="0"/>
              <a:t>Fórmula del cálculo de los costos:</a:t>
            </a:r>
          </a:p>
          <a:p>
            <a:pPr>
              <a:buNone/>
            </a:pPr>
            <a:r>
              <a:rPr lang="es-CO" dirty="0" smtClean="0"/>
              <a:t>	</a:t>
            </a:r>
          </a:p>
          <a:p>
            <a:pPr algn="just"/>
            <a:r>
              <a:rPr lang="es-CO" dirty="0" smtClean="0"/>
              <a:t>Identificación específica sólo para productos no intercambiables entre sí:</a:t>
            </a:r>
          </a:p>
          <a:p>
            <a:pPr algn="just">
              <a:buNone/>
            </a:pPr>
            <a:r>
              <a:rPr lang="es-CO" dirty="0" smtClean="0"/>
              <a:t>	</a:t>
            </a:r>
            <a:r>
              <a:rPr lang="es-CO" b="1" dirty="0" smtClean="0"/>
              <a:t>24</a:t>
            </a:r>
            <a:r>
              <a:rPr lang="es-CO" dirty="0" smtClean="0"/>
              <a:t>“</a:t>
            </a:r>
            <a:r>
              <a:rPr lang="es-CO" i="1" dirty="0" smtClean="0"/>
              <a:t>En estas circunstancias</a:t>
            </a:r>
            <a:r>
              <a:rPr lang="es-CO" i="1" dirty="0"/>
              <a:t>, el método para seleccionar qué productos individuales van </a:t>
            </a:r>
            <a:r>
              <a:rPr lang="es-CO" i="1" dirty="0" smtClean="0"/>
              <a:t>a permanecer </a:t>
            </a:r>
            <a:r>
              <a:rPr lang="es-CO" i="1" dirty="0"/>
              <a:t>en la existencia final, podría ser usado para obtener </a:t>
            </a:r>
            <a:r>
              <a:rPr lang="es-CO" i="1" dirty="0" smtClean="0"/>
              <a:t>efectos predeterminados </a:t>
            </a:r>
            <a:r>
              <a:rPr lang="es-CO" i="1" dirty="0"/>
              <a:t>en el resultado del periodo</a:t>
            </a:r>
            <a:r>
              <a:rPr lang="es-CO" i="1" dirty="0" smtClean="0"/>
              <a:t>.” </a:t>
            </a:r>
          </a:p>
          <a:p>
            <a:pPr algn="just">
              <a:buNone/>
            </a:pPr>
            <a:endParaRPr lang="es-CO" i="1" dirty="0" smtClean="0"/>
          </a:p>
          <a:p>
            <a:pPr algn="just"/>
            <a:r>
              <a:rPr lang="es-CO" dirty="0" smtClean="0"/>
              <a:t>No se permite el uso del método UEPS (LIFO)</a:t>
            </a:r>
            <a:endParaRPr lang="es-CO" i="1" dirty="0" smtClean="0"/>
          </a:p>
          <a:p>
            <a:pPr algn="just">
              <a:buNone/>
            </a:pPr>
            <a:endParaRPr lang="es-CO" i="1" dirty="0" smtClean="0"/>
          </a:p>
          <a:p>
            <a:pPr>
              <a:buNone/>
            </a:pPr>
            <a:endParaRPr lang="es-CO" i="1" dirty="0" smtClean="0"/>
          </a:p>
          <a:p>
            <a:pPr>
              <a:buNone/>
            </a:pPr>
            <a:endParaRPr lang="es-CO" i="1" dirty="0" smtClean="0"/>
          </a:p>
          <a:p>
            <a:pPr>
              <a:buNone/>
            </a:pPr>
            <a:endParaRPr lang="es-CO"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NIC 12 – Impuesto a las ganancias</a:t>
            </a:r>
            <a:endParaRPr lang="es-CO" dirty="0"/>
          </a:p>
        </p:txBody>
      </p:sp>
      <p:sp>
        <p:nvSpPr>
          <p:cNvPr id="3" name="2 Marcador de contenido"/>
          <p:cNvSpPr>
            <a:spLocks noGrp="1"/>
          </p:cNvSpPr>
          <p:nvPr>
            <p:ph idx="1"/>
          </p:nvPr>
        </p:nvSpPr>
        <p:spPr/>
        <p:txBody>
          <a:bodyPr>
            <a:normAutofit lnSpcReduction="10000"/>
          </a:bodyPr>
          <a:lstStyle/>
          <a:p>
            <a:pPr>
              <a:buNone/>
            </a:pPr>
            <a:r>
              <a:rPr lang="es-CO" dirty="0" smtClean="0"/>
              <a:t>	La </a:t>
            </a:r>
            <a:r>
              <a:rPr lang="es-CO" dirty="0"/>
              <a:t>NIC 12 requiere el reconocimiento de activos y pasivos por impuestos diferidos.</a:t>
            </a:r>
          </a:p>
          <a:p>
            <a:pPr>
              <a:buNone/>
            </a:pPr>
            <a:r>
              <a:rPr lang="es-CO" b="1" dirty="0" smtClean="0"/>
              <a:t>	</a:t>
            </a:r>
            <a:endParaRPr lang="es-CO" b="1" dirty="0" smtClean="0"/>
          </a:p>
          <a:p>
            <a:pPr>
              <a:buNone/>
            </a:pPr>
            <a:r>
              <a:rPr lang="es-CO" b="1" dirty="0" smtClean="0"/>
              <a:t>Impuesto </a:t>
            </a:r>
            <a:r>
              <a:rPr lang="es-CO" b="1" dirty="0" smtClean="0"/>
              <a:t>diferido</a:t>
            </a:r>
            <a:r>
              <a:rPr lang="es-CO" dirty="0" smtClean="0"/>
              <a:t>:</a:t>
            </a:r>
          </a:p>
          <a:p>
            <a:pPr algn="just">
              <a:buNone/>
            </a:pPr>
            <a:r>
              <a:rPr lang="es-CO" dirty="0" smtClean="0"/>
              <a:t>	Reconoce el efecto en el impuesto a las ganancias de las transacciones que generan diferencias </a:t>
            </a:r>
            <a:r>
              <a:rPr lang="es-CO" i="1" dirty="0" smtClean="0"/>
              <a:t>temporarias. (Aquellas diferencias existentes entre la base fiscal y el importe en libros de un activo o un pasivo). </a:t>
            </a:r>
          </a:p>
          <a:p>
            <a:pPr algn="just">
              <a:buNone/>
            </a:pPr>
            <a:endParaRPr lang="es-CO"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NIC 12 – </a:t>
            </a:r>
            <a:r>
              <a:rPr lang="es-CO" b="1" dirty="0" smtClean="0"/>
              <a:t>Impuesto diferido</a:t>
            </a:r>
            <a:endParaRPr lang="es-CO" b="1" dirty="0"/>
          </a:p>
        </p:txBody>
      </p:sp>
      <p:sp>
        <p:nvSpPr>
          <p:cNvPr id="3" name="2 Marcador de contenido"/>
          <p:cNvSpPr>
            <a:spLocks noGrp="1"/>
          </p:cNvSpPr>
          <p:nvPr>
            <p:ph idx="1"/>
          </p:nvPr>
        </p:nvSpPr>
        <p:spPr/>
        <p:txBody>
          <a:bodyPr>
            <a:normAutofit fontScale="77500" lnSpcReduction="20000"/>
          </a:bodyPr>
          <a:lstStyle/>
          <a:p>
            <a:pPr>
              <a:buNone/>
            </a:pPr>
            <a:r>
              <a:rPr lang="es-CO" i="1" dirty="0" smtClean="0"/>
              <a:t>	</a:t>
            </a:r>
            <a:r>
              <a:rPr lang="es-CO" b="1" dirty="0" err="1" smtClean="0"/>
              <a:t>Statement</a:t>
            </a:r>
            <a:r>
              <a:rPr lang="es-CO" b="1" dirty="0" smtClean="0"/>
              <a:t> of </a:t>
            </a:r>
            <a:r>
              <a:rPr lang="es-CO" b="1" dirty="0" err="1" smtClean="0"/>
              <a:t>Financial</a:t>
            </a:r>
            <a:r>
              <a:rPr lang="es-CO" b="1" dirty="0" smtClean="0"/>
              <a:t> Accounting </a:t>
            </a:r>
            <a:r>
              <a:rPr lang="es-CO" b="1" dirty="0" err="1" smtClean="0"/>
              <a:t>Standards</a:t>
            </a:r>
            <a:r>
              <a:rPr lang="es-CO" b="1" dirty="0" smtClean="0"/>
              <a:t> 109 (1992)</a:t>
            </a:r>
          </a:p>
          <a:p>
            <a:pPr>
              <a:buNone/>
            </a:pPr>
            <a:r>
              <a:rPr lang="es-CO" i="1" dirty="0"/>
              <a:t>	</a:t>
            </a:r>
            <a:r>
              <a:rPr lang="es-CO" i="1" dirty="0" smtClean="0"/>
              <a:t>“The </a:t>
            </a:r>
            <a:r>
              <a:rPr lang="es-CO" i="1" dirty="0" err="1" smtClean="0"/>
              <a:t>Board</a:t>
            </a:r>
            <a:r>
              <a:rPr lang="es-CO" i="1" dirty="0" smtClean="0"/>
              <a:t> </a:t>
            </a:r>
            <a:r>
              <a:rPr lang="es-CO" i="1" dirty="0" err="1" smtClean="0"/>
              <a:t>concluded</a:t>
            </a:r>
            <a:r>
              <a:rPr lang="es-CO" i="1" dirty="0" smtClean="0"/>
              <a:t> </a:t>
            </a:r>
            <a:r>
              <a:rPr lang="es-CO" i="1" dirty="0" err="1" smtClean="0"/>
              <a:t>that</a:t>
            </a:r>
            <a:r>
              <a:rPr lang="es-CO" i="1" dirty="0" smtClean="0"/>
              <a:t> the </a:t>
            </a:r>
            <a:r>
              <a:rPr lang="es-CO" i="1" dirty="0" err="1" smtClean="0"/>
              <a:t>financial</a:t>
            </a:r>
            <a:r>
              <a:rPr lang="es-CO" i="1" dirty="0" smtClean="0"/>
              <a:t> </a:t>
            </a:r>
            <a:r>
              <a:rPr lang="es-CO" i="1" dirty="0" err="1" smtClean="0"/>
              <a:t>statements</a:t>
            </a:r>
            <a:r>
              <a:rPr lang="es-CO" i="1" dirty="0" smtClean="0"/>
              <a:t> </a:t>
            </a:r>
            <a:r>
              <a:rPr lang="es-CO" i="1" dirty="0" err="1" smtClean="0"/>
              <a:t>should</a:t>
            </a:r>
            <a:r>
              <a:rPr lang="es-CO" i="1" dirty="0" smtClean="0"/>
              <a:t> </a:t>
            </a:r>
            <a:r>
              <a:rPr lang="es-CO" i="1" dirty="0" err="1" smtClean="0"/>
              <a:t>reflect</a:t>
            </a:r>
            <a:r>
              <a:rPr lang="es-CO" i="1" dirty="0" smtClean="0"/>
              <a:t> the </a:t>
            </a:r>
            <a:r>
              <a:rPr lang="es-CO" i="1" dirty="0" err="1" smtClean="0"/>
              <a:t>current</a:t>
            </a:r>
            <a:r>
              <a:rPr lang="es-CO" i="1" dirty="0" smtClean="0"/>
              <a:t> </a:t>
            </a:r>
            <a:r>
              <a:rPr lang="es-CO" i="1" dirty="0"/>
              <a:t>and </a:t>
            </a:r>
            <a:r>
              <a:rPr lang="es-CO" i="1" dirty="0" err="1" smtClean="0"/>
              <a:t>deferred</a:t>
            </a:r>
            <a:r>
              <a:rPr lang="es-CO" i="1" dirty="0" smtClean="0"/>
              <a:t> </a:t>
            </a:r>
            <a:r>
              <a:rPr lang="es-CO" i="1" dirty="0" err="1" smtClean="0"/>
              <a:t>tax</a:t>
            </a:r>
            <a:r>
              <a:rPr lang="es-CO" i="1" dirty="0" smtClean="0"/>
              <a:t> </a:t>
            </a:r>
            <a:r>
              <a:rPr lang="es-CO" i="1" dirty="0" err="1" smtClean="0"/>
              <a:t>consequences</a:t>
            </a:r>
            <a:r>
              <a:rPr lang="es-CO" i="1" dirty="0" smtClean="0"/>
              <a:t> </a:t>
            </a:r>
            <a:r>
              <a:rPr lang="es-CO" i="1" dirty="0"/>
              <a:t>of </a:t>
            </a:r>
            <a:r>
              <a:rPr lang="es-CO" i="1" dirty="0" err="1" smtClean="0"/>
              <a:t>all</a:t>
            </a:r>
            <a:r>
              <a:rPr lang="es-CO" i="1" dirty="0" smtClean="0"/>
              <a:t> </a:t>
            </a:r>
            <a:r>
              <a:rPr lang="es-CO" i="1" dirty="0" err="1" smtClean="0"/>
              <a:t>events</a:t>
            </a:r>
            <a:r>
              <a:rPr lang="es-CO" i="1" dirty="0" smtClean="0"/>
              <a:t> </a:t>
            </a:r>
            <a:r>
              <a:rPr lang="es-CO" i="1" dirty="0" err="1" smtClean="0"/>
              <a:t>that</a:t>
            </a:r>
            <a:r>
              <a:rPr lang="es-CO" i="1" dirty="0" smtClean="0"/>
              <a:t> </a:t>
            </a:r>
            <a:r>
              <a:rPr lang="es-CO" i="1" dirty="0" err="1" smtClean="0"/>
              <a:t>have</a:t>
            </a:r>
            <a:r>
              <a:rPr lang="es-CO" i="1" dirty="0" smtClean="0"/>
              <a:t> </a:t>
            </a:r>
            <a:r>
              <a:rPr lang="es-CO" i="1" dirty="0" err="1" smtClean="0"/>
              <a:t>been</a:t>
            </a:r>
            <a:r>
              <a:rPr lang="es-CO" i="1" dirty="0" smtClean="0"/>
              <a:t> </a:t>
            </a:r>
            <a:r>
              <a:rPr lang="es-CO" i="1" dirty="0" err="1" smtClean="0"/>
              <a:t>recognized</a:t>
            </a:r>
            <a:r>
              <a:rPr lang="es-CO" i="1" dirty="0" smtClean="0"/>
              <a:t> </a:t>
            </a:r>
            <a:r>
              <a:rPr lang="es-CO" i="1" dirty="0"/>
              <a:t>in </a:t>
            </a:r>
            <a:r>
              <a:rPr lang="es-CO" i="1" dirty="0" smtClean="0"/>
              <a:t>the </a:t>
            </a:r>
            <a:r>
              <a:rPr lang="es-CO" i="1" dirty="0" err="1" smtClean="0"/>
              <a:t>financial</a:t>
            </a:r>
            <a:r>
              <a:rPr lang="es-CO" i="1" dirty="0" smtClean="0"/>
              <a:t> </a:t>
            </a:r>
            <a:r>
              <a:rPr lang="es-CO" i="1" dirty="0" err="1" smtClean="0"/>
              <a:t>statements</a:t>
            </a:r>
            <a:r>
              <a:rPr lang="es-CO" i="1" dirty="0" smtClean="0"/>
              <a:t> </a:t>
            </a:r>
            <a:r>
              <a:rPr lang="es-CO" i="1" dirty="0" err="1" smtClean="0"/>
              <a:t>or</a:t>
            </a:r>
            <a:r>
              <a:rPr lang="es-CO" i="1" dirty="0" smtClean="0"/>
              <a:t> </a:t>
            </a:r>
            <a:r>
              <a:rPr lang="es-CO" i="1" dirty="0" err="1" smtClean="0"/>
              <a:t>tax</a:t>
            </a:r>
            <a:r>
              <a:rPr lang="es-CO" i="1" dirty="0" smtClean="0"/>
              <a:t> </a:t>
            </a:r>
            <a:r>
              <a:rPr lang="es-CO" i="1" dirty="0" err="1" smtClean="0"/>
              <a:t>returns</a:t>
            </a:r>
            <a:r>
              <a:rPr lang="es-CO" dirty="0"/>
              <a:t>. (…)”. </a:t>
            </a:r>
            <a:endParaRPr lang="es-CO" b="1" dirty="0" smtClean="0"/>
          </a:p>
          <a:p>
            <a:pPr>
              <a:buNone/>
            </a:pPr>
            <a:endParaRPr lang="es-CO" dirty="0" smtClean="0"/>
          </a:p>
          <a:p>
            <a:pPr>
              <a:buNone/>
            </a:pPr>
            <a:r>
              <a:rPr lang="en-US" dirty="0" smtClean="0"/>
              <a:t>	</a:t>
            </a:r>
            <a:r>
              <a:rPr lang="en-US" b="1" dirty="0" smtClean="0"/>
              <a:t> </a:t>
            </a:r>
            <a:r>
              <a:rPr lang="en-US" b="1" dirty="0"/>
              <a:t>Deborah </a:t>
            </a:r>
            <a:r>
              <a:rPr lang="en-US" b="1" dirty="0" smtClean="0"/>
              <a:t>Hanson Turner (1985)</a:t>
            </a:r>
            <a:endParaRPr lang="es-CO" b="1" dirty="0" smtClean="0"/>
          </a:p>
          <a:p>
            <a:pPr algn="just">
              <a:buNone/>
            </a:pPr>
            <a:r>
              <a:rPr lang="es-CO" dirty="0" smtClean="0"/>
              <a:t>	“</a:t>
            </a:r>
            <a:r>
              <a:rPr lang="es-CO" i="1" dirty="0" smtClean="0"/>
              <a:t>The </a:t>
            </a:r>
            <a:r>
              <a:rPr lang="es-CO" i="1" dirty="0" err="1" smtClean="0"/>
              <a:t>results</a:t>
            </a:r>
            <a:r>
              <a:rPr lang="es-CO" i="1" dirty="0" smtClean="0"/>
              <a:t> </a:t>
            </a:r>
            <a:r>
              <a:rPr lang="es-CO" i="1" dirty="0" err="1" smtClean="0"/>
              <a:t>suggest</a:t>
            </a:r>
            <a:r>
              <a:rPr lang="es-CO" i="1" dirty="0" smtClean="0"/>
              <a:t> </a:t>
            </a:r>
            <a:r>
              <a:rPr lang="es-CO" i="1" dirty="0" err="1" smtClean="0"/>
              <a:t>that</a:t>
            </a:r>
            <a:r>
              <a:rPr lang="es-CO" i="1" dirty="0" smtClean="0"/>
              <a:t> the </a:t>
            </a:r>
            <a:r>
              <a:rPr lang="es-CO" i="1" dirty="0" err="1" smtClean="0"/>
              <a:t>current</a:t>
            </a:r>
            <a:r>
              <a:rPr lang="es-CO" i="1" dirty="0" smtClean="0"/>
              <a:t> </a:t>
            </a:r>
            <a:r>
              <a:rPr lang="es-CO" i="1" dirty="0" err="1" smtClean="0"/>
              <a:t>method</a:t>
            </a:r>
            <a:r>
              <a:rPr lang="es-CO" i="1" dirty="0" smtClean="0"/>
              <a:t> </a:t>
            </a:r>
            <a:r>
              <a:rPr lang="es-CO" i="1" dirty="0"/>
              <a:t>of </a:t>
            </a:r>
            <a:r>
              <a:rPr lang="es-CO" i="1" dirty="0" err="1" smtClean="0"/>
              <a:t>income</a:t>
            </a:r>
            <a:r>
              <a:rPr lang="es-CO" i="1" dirty="0" smtClean="0"/>
              <a:t> </a:t>
            </a:r>
            <a:r>
              <a:rPr lang="es-CO" i="1" dirty="0" err="1" smtClean="0"/>
              <a:t>tax</a:t>
            </a:r>
            <a:r>
              <a:rPr lang="es-CO" i="1" dirty="0" smtClean="0"/>
              <a:t> </a:t>
            </a:r>
            <a:r>
              <a:rPr lang="es-CO" i="1" dirty="0" err="1" smtClean="0"/>
              <a:t>allocation</a:t>
            </a:r>
            <a:r>
              <a:rPr lang="es-CO" i="1" dirty="0" smtClean="0"/>
              <a:t> </a:t>
            </a:r>
            <a:r>
              <a:rPr lang="es-CO" i="1" dirty="0" err="1" smtClean="0"/>
              <a:t>is</a:t>
            </a:r>
            <a:r>
              <a:rPr lang="es-CO" i="1" dirty="0" smtClean="0"/>
              <a:t> </a:t>
            </a:r>
            <a:r>
              <a:rPr lang="es-CO" i="1" dirty="0"/>
              <a:t>more </a:t>
            </a:r>
            <a:r>
              <a:rPr lang="es-CO" i="1" dirty="0" err="1" smtClean="0"/>
              <a:t>consistent</a:t>
            </a:r>
            <a:r>
              <a:rPr lang="es-CO" i="1" dirty="0" smtClean="0"/>
              <a:t> </a:t>
            </a:r>
            <a:r>
              <a:rPr lang="es-CO" i="1" dirty="0" err="1" smtClean="0"/>
              <a:t>with</a:t>
            </a:r>
            <a:r>
              <a:rPr lang="es-CO" i="1" dirty="0" smtClean="0"/>
              <a:t> the </a:t>
            </a:r>
            <a:r>
              <a:rPr lang="es-CO" i="1" dirty="0" err="1" smtClean="0"/>
              <a:t>information</a:t>
            </a:r>
            <a:r>
              <a:rPr lang="es-CO" i="1" dirty="0" smtClean="0"/>
              <a:t> set </a:t>
            </a:r>
            <a:r>
              <a:rPr lang="es-CO" i="1" dirty="0" err="1" smtClean="0"/>
              <a:t>used</a:t>
            </a:r>
            <a:r>
              <a:rPr lang="es-CO" i="1" dirty="0" smtClean="0"/>
              <a:t> </a:t>
            </a:r>
            <a:r>
              <a:rPr lang="es-CO" i="1" dirty="0" err="1" smtClean="0"/>
              <a:t>by</a:t>
            </a:r>
            <a:r>
              <a:rPr lang="es-CO" i="1" dirty="0" smtClean="0"/>
              <a:t> </a:t>
            </a:r>
            <a:r>
              <a:rPr lang="es-CO" i="1" dirty="0" err="1" smtClean="0"/>
              <a:t>investors</a:t>
            </a:r>
            <a:r>
              <a:rPr lang="es-CO" i="1" dirty="0" smtClean="0"/>
              <a:t> </a:t>
            </a:r>
            <a:r>
              <a:rPr lang="es-CO" i="1" dirty="0" err="1" smtClean="0"/>
              <a:t>than</a:t>
            </a:r>
            <a:r>
              <a:rPr lang="es-CO" i="1" dirty="0" smtClean="0"/>
              <a:t> the </a:t>
            </a:r>
            <a:r>
              <a:rPr lang="es-CO" i="1" dirty="0" err="1" smtClean="0"/>
              <a:t>flow-through</a:t>
            </a:r>
            <a:r>
              <a:rPr lang="es-CO" i="1" dirty="0" smtClean="0"/>
              <a:t> </a:t>
            </a:r>
            <a:r>
              <a:rPr lang="es-CO" i="1" dirty="0" err="1" smtClean="0"/>
              <a:t>method</a:t>
            </a:r>
            <a:r>
              <a:rPr lang="es-CO" i="1" dirty="0"/>
              <a:t>. </a:t>
            </a:r>
            <a:r>
              <a:rPr lang="es-CO" i="1" dirty="0" err="1" smtClean="0"/>
              <a:t>That</a:t>
            </a:r>
            <a:r>
              <a:rPr lang="es-CO" i="1" dirty="0" smtClean="0"/>
              <a:t> </a:t>
            </a:r>
            <a:r>
              <a:rPr lang="es-CO" i="1" dirty="0" err="1" smtClean="0"/>
              <a:t>is</a:t>
            </a:r>
            <a:r>
              <a:rPr lang="es-CO" i="1" dirty="0"/>
              <a:t>, </a:t>
            </a:r>
            <a:r>
              <a:rPr lang="es-CO" i="1" dirty="0" err="1" smtClean="0"/>
              <a:t>these</a:t>
            </a:r>
            <a:r>
              <a:rPr lang="es-CO" i="1" dirty="0" smtClean="0"/>
              <a:t> </a:t>
            </a:r>
            <a:r>
              <a:rPr lang="es-CO" i="1" dirty="0" err="1" smtClean="0"/>
              <a:t>findings</a:t>
            </a:r>
            <a:r>
              <a:rPr lang="es-CO" i="1" dirty="0" smtClean="0"/>
              <a:t> </a:t>
            </a:r>
            <a:r>
              <a:rPr lang="es-CO" i="1" dirty="0" err="1" smtClean="0"/>
              <a:t>indicate</a:t>
            </a:r>
            <a:r>
              <a:rPr lang="es-CO" i="1" dirty="0" smtClean="0"/>
              <a:t> </a:t>
            </a:r>
            <a:r>
              <a:rPr lang="es-CO" i="1" dirty="0" err="1" smtClean="0"/>
              <a:t>that</a:t>
            </a:r>
            <a:r>
              <a:rPr lang="es-CO" i="1" dirty="0" smtClean="0"/>
              <a:t> </a:t>
            </a:r>
            <a:r>
              <a:rPr lang="es-CO" i="1" dirty="0" err="1" smtClean="0"/>
              <a:t>accounting</a:t>
            </a:r>
            <a:r>
              <a:rPr lang="es-CO" i="1" dirty="0" smtClean="0"/>
              <a:t> </a:t>
            </a:r>
            <a:r>
              <a:rPr lang="es-CO" i="1" dirty="0" err="1" smtClean="0"/>
              <a:t>risk</a:t>
            </a:r>
            <a:r>
              <a:rPr lang="es-CO" i="1" dirty="0" smtClean="0"/>
              <a:t> </a:t>
            </a:r>
            <a:r>
              <a:rPr lang="es-CO" i="1" dirty="0" err="1" smtClean="0"/>
              <a:t>measures</a:t>
            </a:r>
            <a:r>
              <a:rPr lang="es-CO" i="1" dirty="0" smtClean="0"/>
              <a:t> </a:t>
            </a:r>
            <a:r>
              <a:rPr lang="es-CO" i="1" dirty="0" err="1" smtClean="0"/>
              <a:t>determined</a:t>
            </a:r>
            <a:r>
              <a:rPr lang="es-CO" i="1" dirty="0" smtClean="0"/>
              <a:t> </a:t>
            </a:r>
            <a:r>
              <a:rPr lang="es-CO" i="1" dirty="0" err="1" smtClean="0"/>
              <a:t>using</a:t>
            </a:r>
            <a:r>
              <a:rPr lang="es-CO" i="1" dirty="0" smtClean="0"/>
              <a:t> the </a:t>
            </a:r>
            <a:r>
              <a:rPr lang="es-CO" i="1" dirty="0" err="1" smtClean="0"/>
              <a:t>deferred</a:t>
            </a:r>
            <a:r>
              <a:rPr lang="es-CO" i="1" dirty="0" smtClean="0"/>
              <a:t> </a:t>
            </a:r>
            <a:r>
              <a:rPr lang="es-CO" i="1" dirty="0" err="1" smtClean="0"/>
              <a:t>method</a:t>
            </a:r>
            <a:r>
              <a:rPr lang="es-CO" i="1" dirty="0" smtClean="0"/>
              <a:t> </a:t>
            </a:r>
            <a:r>
              <a:rPr lang="es-CO" i="1" dirty="0" err="1" smtClean="0"/>
              <a:t>better</a:t>
            </a:r>
            <a:r>
              <a:rPr lang="es-CO" i="1" dirty="0" smtClean="0"/>
              <a:t> </a:t>
            </a:r>
            <a:r>
              <a:rPr lang="es-CO" i="1" dirty="0" err="1" smtClean="0"/>
              <a:t>reflect</a:t>
            </a:r>
            <a:r>
              <a:rPr lang="es-CO" i="1" dirty="0" smtClean="0"/>
              <a:t> </a:t>
            </a:r>
            <a:r>
              <a:rPr lang="es-CO" i="1" dirty="0" err="1" smtClean="0"/>
              <a:t>what</a:t>
            </a:r>
            <a:r>
              <a:rPr lang="es-CO" i="1" dirty="0" smtClean="0"/>
              <a:t> </a:t>
            </a:r>
            <a:r>
              <a:rPr lang="es-CO" i="1" dirty="0" err="1" smtClean="0"/>
              <a:t>investors</a:t>
            </a:r>
            <a:r>
              <a:rPr lang="es-CO" i="1" dirty="0" smtClean="0"/>
              <a:t> </a:t>
            </a:r>
            <a:r>
              <a:rPr lang="es-CO" i="1" dirty="0" err="1" smtClean="0"/>
              <a:t>considered</a:t>
            </a:r>
            <a:r>
              <a:rPr lang="es-CO" i="1" dirty="0" smtClean="0"/>
              <a:t> </a:t>
            </a:r>
            <a:r>
              <a:rPr lang="es-CO" i="1" dirty="0" err="1" smtClean="0"/>
              <a:t>to</a:t>
            </a:r>
            <a:r>
              <a:rPr lang="es-CO" i="1" dirty="0" smtClean="0"/>
              <a:t> </a:t>
            </a:r>
            <a:r>
              <a:rPr lang="es-CO" i="1" dirty="0" err="1"/>
              <a:t>be</a:t>
            </a:r>
            <a:r>
              <a:rPr lang="es-CO" i="1" dirty="0"/>
              <a:t> </a:t>
            </a:r>
            <a:r>
              <a:rPr lang="es-CO" i="1" dirty="0" smtClean="0"/>
              <a:t>the </a:t>
            </a:r>
            <a:r>
              <a:rPr lang="es-CO" i="1" dirty="0" err="1" smtClean="0"/>
              <a:t>economic</a:t>
            </a:r>
            <a:r>
              <a:rPr lang="es-CO" i="1" dirty="0" smtClean="0"/>
              <a:t> </a:t>
            </a:r>
            <a:r>
              <a:rPr lang="es-CO" i="1" dirty="0" err="1" smtClean="0"/>
              <a:t>determinants</a:t>
            </a:r>
            <a:r>
              <a:rPr lang="es-CO" i="1" dirty="0" smtClean="0"/>
              <a:t> </a:t>
            </a:r>
            <a:r>
              <a:rPr lang="es-CO" i="1" dirty="0"/>
              <a:t>of </a:t>
            </a:r>
            <a:r>
              <a:rPr lang="es-CO" i="1" dirty="0" err="1" smtClean="0"/>
              <a:t>market</a:t>
            </a:r>
            <a:r>
              <a:rPr lang="es-CO" i="1" dirty="0" smtClean="0"/>
              <a:t> </a:t>
            </a:r>
            <a:r>
              <a:rPr lang="es-CO" i="1" dirty="0" err="1" smtClean="0"/>
              <a:t>risk</a:t>
            </a:r>
            <a:r>
              <a:rPr lang="es-CO" i="1" dirty="0" smtClean="0"/>
              <a:t>”</a:t>
            </a:r>
            <a:r>
              <a:rPr lang="es-CO" dirty="0" smtClean="0"/>
              <a:t> </a:t>
            </a:r>
            <a:endParaRPr lang="es-CO" i="1" dirty="0" smtClean="0"/>
          </a:p>
          <a:p>
            <a:pPr>
              <a:buNone/>
            </a:pPr>
            <a:endParaRPr lang="es-CO"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NIC 12 – Impuesto diferido</a:t>
            </a:r>
            <a:endParaRPr lang="es-CO" dirty="0"/>
          </a:p>
        </p:txBody>
      </p:sp>
      <p:sp>
        <p:nvSpPr>
          <p:cNvPr id="3" name="2 Marcador de contenido"/>
          <p:cNvSpPr>
            <a:spLocks noGrp="1"/>
          </p:cNvSpPr>
          <p:nvPr>
            <p:ph idx="1"/>
          </p:nvPr>
        </p:nvSpPr>
        <p:spPr/>
        <p:txBody>
          <a:bodyPr>
            <a:normAutofit fontScale="92500" lnSpcReduction="10000"/>
          </a:bodyPr>
          <a:lstStyle/>
          <a:p>
            <a:pPr>
              <a:buNone/>
            </a:pPr>
            <a:r>
              <a:rPr lang="es-CO" i="1" dirty="0" smtClean="0"/>
              <a:t>	</a:t>
            </a:r>
            <a:r>
              <a:rPr lang="en-US" b="1" dirty="0" smtClean="0"/>
              <a:t>Ron Colley, </a:t>
            </a:r>
            <a:r>
              <a:rPr lang="en-US" b="1" dirty="0"/>
              <a:t>Joseph </a:t>
            </a:r>
            <a:r>
              <a:rPr lang="en-US" b="1" dirty="0" smtClean="0"/>
              <a:t>Rue, </a:t>
            </a:r>
            <a:r>
              <a:rPr lang="en-US" b="1" dirty="0" err="1" smtClean="0"/>
              <a:t>Ara</a:t>
            </a:r>
            <a:r>
              <a:rPr lang="en-US" b="1" dirty="0" smtClean="0"/>
              <a:t> </a:t>
            </a:r>
            <a:r>
              <a:rPr lang="en-US" b="1" dirty="0" err="1" smtClean="0"/>
              <a:t>Volkan</a:t>
            </a:r>
            <a:r>
              <a:rPr lang="en-US" b="1" dirty="0" smtClean="0"/>
              <a:t> (2010)</a:t>
            </a:r>
            <a:endParaRPr lang="es-CO" b="1" i="1" dirty="0" smtClean="0"/>
          </a:p>
          <a:p>
            <a:pPr algn="just">
              <a:buNone/>
            </a:pPr>
            <a:r>
              <a:rPr lang="es-CO" i="1" dirty="0"/>
              <a:t>	</a:t>
            </a:r>
            <a:r>
              <a:rPr lang="es-CO" i="1" dirty="0" smtClean="0"/>
              <a:t>“</a:t>
            </a:r>
            <a:r>
              <a:rPr lang="es-CO" i="1" dirty="0" err="1" smtClean="0"/>
              <a:t>Income</a:t>
            </a:r>
            <a:r>
              <a:rPr lang="es-CO" i="1" dirty="0" smtClean="0"/>
              <a:t> </a:t>
            </a:r>
            <a:r>
              <a:rPr lang="es-CO" i="1" dirty="0" err="1" smtClean="0"/>
              <a:t>tax</a:t>
            </a:r>
            <a:r>
              <a:rPr lang="es-CO" i="1" dirty="0" smtClean="0"/>
              <a:t> </a:t>
            </a:r>
            <a:r>
              <a:rPr lang="es-CO" i="1" dirty="0" err="1" smtClean="0"/>
              <a:t>allocation</a:t>
            </a:r>
            <a:r>
              <a:rPr lang="es-CO" i="1" dirty="0" smtClean="0"/>
              <a:t> </a:t>
            </a:r>
            <a:r>
              <a:rPr lang="es-CO" i="1" dirty="0" err="1" smtClean="0"/>
              <a:t>entails</a:t>
            </a:r>
            <a:r>
              <a:rPr lang="es-CO" i="1" dirty="0" smtClean="0"/>
              <a:t> </a:t>
            </a:r>
            <a:r>
              <a:rPr lang="es-CO" i="1" dirty="0"/>
              <a:t>a </a:t>
            </a:r>
            <a:r>
              <a:rPr lang="es-CO" i="1" dirty="0" err="1"/>
              <a:t>forecast</a:t>
            </a:r>
            <a:r>
              <a:rPr lang="es-CO" i="1" dirty="0"/>
              <a:t> of </a:t>
            </a:r>
            <a:r>
              <a:rPr lang="es-CO" i="1" dirty="0" err="1" smtClean="0"/>
              <a:t>future</a:t>
            </a:r>
            <a:r>
              <a:rPr lang="es-CO" i="1" dirty="0" smtClean="0"/>
              <a:t> </a:t>
            </a:r>
            <a:r>
              <a:rPr lang="es-CO" i="1" dirty="0" err="1" smtClean="0"/>
              <a:t>profits</a:t>
            </a:r>
            <a:r>
              <a:rPr lang="es-CO" i="1" dirty="0"/>
              <a:t>. </a:t>
            </a:r>
            <a:r>
              <a:rPr lang="es-CO" i="1" dirty="0" err="1"/>
              <a:t>To</a:t>
            </a:r>
            <a:r>
              <a:rPr lang="es-CO" i="1" dirty="0"/>
              <a:t> </a:t>
            </a:r>
            <a:r>
              <a:rPr lang="es-CO" i="1" dirty="0" err="1"/>
              <a:t>incorporate</a:t>
            </a:r>
            <a:r>
              <a:rPr lang="es-CO" i="1" dirty="0"/>
              <a:t> </a:t>
            </a:r>
            <a:r>
              <a:rPr lang="es-CO" i="1" dirty="0" err="1" smtClean="0"/>
              <a:t>such</a:t>
            </a:r>
            <a:r>
              <a:rPr lang="es-CO" i="1" dirty="0" smtClean="0"/>
              <a:t> </a:t>
            </a:r>
            <a:r>
              <a:rPr lang="es-CO" i="1" dirty="0" err="1" smtClean="0"/>
              <a:t>forecasts</a:t>
            </a:r>
            <a:r>
              <a:rPr lang="es-CO" i="1" dirty="0" smtClean="0"/>
              <a:t> </a:t>
            </a:r>
            <a:r>
              <a:rPr lang="es-CO" i="1" dirty="0" err="1" smtClean="0"/>
              <a:t>into</a:t>
            </a:r>
            <a:r>
              <a:rPr lang="es-CO" i="1" dirty="0" smtClean="0"/>
              <a:t> </a:t>
            </a:r>
            <a:r>
              <a:rPr lang="es-CO" i="1" dirty="0" err="1" smtClean="0"/>
              <a:t>accounting</a:t>
            </a:r>
            <a:r>
              <a:rPr lang="es-CO" i="1" dirty="0" smtClean="0"/>
              <a:t> </a:t>
            </a:r>
            <a:r>
              <a:rPr lang="es-CO" i="1" dirty="0" err="1" smtClean="0"/>
              <a:t>measures</a:t>
            </a:r>
            <a:r>
              <a:rPr lang="es-CO" i="1" dirty="0" smtClean="0"/>
              <a:t> </a:t>
            </a:r>
            <a:r>
              <a:rPr lang="es-CO" i="1" dirty="0" err="1" smtClean="0"/>
              <a:t>is</a:t>
            </a:r>
            <a:r>
              <a:rPr lang="es-CO" i="1" dirty="0" smtClean="0"/>
              <a:t> </a:t>
            </a:r>
            <a:r>
              <a:rPr lang="es-CO" i="1" dirty="0" err="1" smtClean="0"/>
              <a:t>inconsistent</a:t>
            </a:r>
            <a:r>
              <a:rPr lang="es-CO" i="1" dirty="0" smtClean="0"/>
              <a:t> </a:t>
            </a:r>
            <a:r>
              <a:rPr lang="es-CO" i="1" dirty="0" err="1" smtClean="0"/>
              <a:t>with</a:t>
            </a:r>
            <a:r>
              <a:rPr lang="es-CO" i="1" dirty="0" smtClean="0"/>
              <a:t> the </a:t>
            </a:r>
            <a:r>
              <a:rPr lang="es-CO" i="1" dirty="0" err="1" smtClean="0"/>
              <a:t>principles</a:t>
            </a:r>
            <a:r>
              <a:rPr lang="es-CO" i="1" dirty="0" smtClean="0"/>
              <a:t> </a:t>
            </a:r>
            <a:r>
              <a:rPr lang="es-CO" i="1" dirty="0"/>
              <a:t>of </a:t>
            </a:r>
            <a:r>
              <a:rPr lang="es-CO" i="1" dirty="0" err="1"/>
              <a:t>accounting</a:t>
            </a:r>
            <a:r>
              <a:rPr lang="es-CO" i="1" dirty="0"/>
              <a:t>. </a:t>
            </a:r>
            <a:r>
              <a:rPr lang="es-CO" i="1" dirty="0" err="1" smtClean="0"/>
              <a:t>There</a:t>
            </a:r>
            <a:r>
              <a:rPr lang="es-CO" i="1" dirty="0" smtClean="0"/>
              <a:t> </a:t>
            </a:r>
            <a:r>
              <a:rPr lang="es-CO" i="1" dirty="0" err="1" smtClean="0"/>
              <a:t>is</a:t>
            </a:r>
            <a:r>
              <a:rPr lang="es-CO" i="1" dirty="0" smtClean="0"/>
              <a:t> </a:t>
            </a:r>
            <a:r>
              <a:rPr lang="es-CO" i="1" dirty="0"/>
              <a:t>no </a:t>
            </a:r>
            <a:r>
              <a:rPr lang="es-CO" i="1" dirty="0" err="1" smtClean="0"/>
              <a:t>present</a:t>
            </a:r>
            <a:r>
              <a:rPr lang="es-CO" i="1" dirty="0" smtClean="0"/>
              <a:t> </a:t>
            </a:r>
            <a:r>
              <a:rPr lang="es-CO" i="1" dirty="0" err="1" smtClean="0"/>
              <a:t>obligation</a:t>
            </a:r>
            <a:r>
              <a:rPr lang="es-CO" i="1" dirty="0" smtClean="0"/>
              <a:t> for the </a:t>
            </a:r>
            <a:r>
              <a:rPr lang="es-CO" i="1" dirty="0" err="1" smtClean="0"/>
              <a:t>potential</a:t>
            </a:r>
            <a:r>
              <a:rPr lang="es-CO" i="1" dirty="0" smtClean="0"/>
              <a:t> </a:t>
            </a:r>
            <a:r>
              <a:rPr lang="es-CO" i="1" dirty="0" err="1" smtClean="0"/>
              <a:t>or</a:t>
            </a:r>
            <a:r>
              <a:rPr lang="es-CO" i="1" dirty="0" smtClean="0"/>
              <a:t> </a:t>
            </a:r>
            <a:r>
              <a:rPr lang="es-CO" i="1" dirty="0" err="1" smtClean="0"/>
              <a:t>future</a:t>
            </a:r>
            <a:r>
              <a:rPr lang="es-CO" i="1" dirty="0" smtClean="0"/>
              <a:t> </a:t>
            </a:r>
            <a:r>
              <a:rPr lang="es-CO" i="1" dirty="0" err="1" smtClean="0"/>
              <a:t>tax</a:t>
            </a:r>
            <a:r>
              <a:rPr lang="es-CO" i="1" dirty="0" smtClean="0"/>
              <a:t> </a:t>
            </a:r>
            <a:r>
              <a:rPr lang="es-CO" i="1" dirty="0" err="1" smtClean="0"/>
              <a:t>consequences</a:t>
            </a:r>
            <a:r>
              <a:rPr lang="es-CO" i="1" dirty="0" smtClean="0"/>
              <a:t> </a:t>
            </a:r>
            <a:r>
              <a:rPr lang="es-CO" i="1" dirty="0"/>
              <a:t>of </a:t>
            </a:r>
            <a:r>
              <a:rPr lang="es-CO" i="1" dirty="0" err="1" smtClean="0"/>
              <a:t>past</a:t>
            </a:r>
            <a:r>
              <a:rPr lang="es-CO" i="1" dirty="0" smtClean="0"/>
              <a:t> </a:t>
            </a:r>
            <a:r>
              <a:rPr lang="es-CO" i="1" dirty="0" err="1" smtClean="0"/>
              <a:t>transactions</a:t>
            </a:r>
            <a:r>
              <a:rPr lang="es-CO" i="1" dirty="0" smtClean="0"/>
              <a:t> </a:t>
            </a:r>
            <a:r>
              <a:rPr lang="es-CO" i="1" dirty="0" err="1" smtClean="0"/>
              <a:t>because</a:t>
            </a:r>
            <a:r>
              <a:rPr lang="es-CO" i="1" dirty="0" smtClean="0"/>
              <a:t> </a:t>
            </a:r>
            <a:r>
              <a:rPr lang="es-CO" i="1" dirty="0" err="1" smtClean="0"/>
              <a:t>there</a:t>
            </a:r>
            <a:r>
              <a:rPr lang="es-CO" i="1" dirty="0" smtClean="0"/>
              <a:t> </a:t>
            </a:r>
            <a:r>
              <a:rPr lang="es-CO" i="1" dirty="0" err="1" smtClean="0"/>
              <a:t>is</a:t>
            </a:r>
            <a:r>
              <a:rPr lang="es-CO" i="1" dirty="0" smtClean="0"/>
              <a:t> </a:t>
            </a:r>
            <a:r>
              <a:rPr lang="es-CO" i="1" dirty="0"/>
              <a:t>no </a:t>
            </a:r>
            <a:r>
              <a:rPr lang="es-CO" i="1" dirty="0" err="1"/>
              <a:t>contract</a:t>
            </a:r>
            <a:r>
              <a:rPr lang="es-CO" i="1" dirty="0"/>
              <a:t> (as </a:t>
            </a:r>
            <a:r>
              <a:rPr lang="es-CO" i="1" dirty="0" err="1" smtClean="0"/>
              <a:t>it</a:t>
            </a:r>
            <a:r>
              <a:rPr lang="es-CO" i="1" dirty="0" smtClean="0"/>
              <a:t> </a:t>
            </a:r>
            <a:r>
              <a:rPr lang="es-CO" i="1" dirty="0" err="1" smtClean="0"/>
              <a:t>is</a:t>
            </a:r>
            <a:r>
              <a:rPr lang="es-CO" i="1" dirty="0" smtClean="0"/>
              <a:t> the </a:t>
            </a:r>
            <a:r>
              <a:rPr lang="es-CO" i="1" dirty="0"/>
              <a:t>case </a:t>
            </a:r>
            <a:r>
              <a:rPr lang="es-CO" i="1" dirty="0" err="1" smtClean="0"/>
              <a:t>with</a:t>
            </a:r>
            <a:r>
              <a:rPr lang="es-CO" i="1" dirty="0" smtClean="0"/>
              <a:t> </a:t>
            </a:r>
            <a:r>
              <a:rPr lang="es-CO" i="1" dirty="0" err="1" smtClean="0"/>
              <a:t>employee</a:t>
            </a:r>
            <a:r>
              <a:rPr lang="es-CO" i="1" dirty="0" smtClean="0"/>
              <a:t> </a:t>
            </a:r>
            <a:r>
              <a:rPr lang="es-CO" i="1" dirty="0" err="1" smtClean="0"/>
              <a:t>benefits</a:t>
            </a:r>
            <a:r>
              <a:rPr lang="es-CO" i="1" dirty="0" smtClean="0"/>
              <a:t> </a:t>
            </a:r>
            <a:r>
              <a:rPr lang="es-CO" i="1" dirty="0"/>
              <a:t>and leases) and no legal </a:t>
            </a:r>
            <a:r>
              <a:rPr lang="es-CO" i="1" dirty="0" err="1" smtClean="0"/>
              <a:t>liability</a:t>
            </a:r>
            <a:r>
              <a:rPr lang="es-CO" i="1" dirty="0" smtClean="0"/>
              <a:t> </a:t>
            </a:r>
            <a:r>
              <a:rPr lang="es-CO" i="1" dirty="0" err="1" smtClean="0"/>
              <a:t>to</a:t>
            </a:r>
            <a:r>
              <a:rPr lang="es-CO" i="1" dirty="0" smtClean="0"/>
              <a:t> </a:t>
            </a:r>
            <a:r>
              <a:rPr lang="es-CO" i="1" dirty="0" err="1" smtClean="0"/>
              <a:t>pay</a:t>
            </a:r>
            <a:r>
              <a:rPr lang="es-CO" i="1" dirty="0" smtClean="0"/>
              <a:t> </a:t>
            </a:r>
            <a:r>
              <a:rPr lang="es-CO" i="1" dirty="0" err="1" smtClean="0"/>
              <a:t>taxes</a:t>
            </a:r>
            <a:r>
              <a:rPr lang="es-CO" i="1" dirty="0" smtClean="0"/>
              <a:t> </a:t>
            </a:r>
            <a:r>
              <a:rPr lang="es-CO" i="1" dirty="0" err="1" smtClean="0"/>
              <a:t>until</a:t>
            </a:r>
            <a:r>
              <a:rPr lang="es-CO" i="1" dirty="0" smtClean="0"/>
              <a:t> </a:t>
            </a:r>
            <a:r>
              <a:rPr lang="es-CO" i="1" dirty="0" err="1" smtClean="0"/>
              <a:t>an</a:t>
            </a:r>
            <a:r>
              <a:rPr lang="es-CO" i="1" dirty="0" smtClean="0"/>
              <a:t> </a:t>
            </a:r>
            <a:r>
              <a:rPr lang="es-CO" i="1" dirty="0"/>
              <a:t>actual </a:t>
            </a:r>
            <a:r>
              <a:rPr lang="es-CO" i="1" dirty="0" err="1" smtClean="0"/>
              <a:t>tax</a:t>
            </a:r>
            <a:r>
              <a:rPr lang="es-CO" i="1" dirty="0" smtClean="0"/>
              <a:t> </a:t>
            </a:r>
            <a:r>
              <a:rPr lang="es-CO" i="1" dirty="0" err="1" smtClean="0"/>
              <a:t>return</a:t>
            </a:r>
            <a:r>
              <a:rPr lang="es-CO" i="1" dirty="0" smtClean="0"/>
              <a:t> </a:t>
            </a:r>
            <a:r>
              <a:rPr lang="es-CO" i="1" dirty="0" err="1" smtClean="0"/>
              <a:t>is</a:t>
            </a:r>
            <a:r>
              <a:rPr lang="es-CO" i="1" dirty="0" smtClean="0"/>
              <a:t> </a:t>
            </a:r>
            <a:r>
              <a:rPr lang="es-CO" i="1" dirty="0" err="1" smtClean="0"/>
              <a:t>prepared</a:t>
            </a:r>
            <a:r>
              <a:rPr lang="es-CO" i="1" dirty="0" smtClean="0"/>
              <a:t>.”</a:t>
            </a:r>
          </a:p>
          <a:p>
            <a:pPr>
              <a:buNone/>
            </a:pPr>
            <a:endParaRPr lang="es-CO"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NIC 12 – Impuesto diferido</a:t>
            </a:r>
            <a:endParaRPr lang="es-CO" dirty="0"/>
          </a:p>
        </p:txBody>
      </p:sp>
      <p:sp>
        <p:nvSpPr>
          <p:cNvPr id="3" name="2 Marcador de contenido"/>
          <p:cNvSpPr>
            <a:spLocks noGrp="1"/>
          </p:cNvSpPr>
          <p:nvPr>
            <p:ph idx="1"/>
          </p:nvPr>
        </p:nvSpPr>
        <p:spPr/>
        <p:txBody>
          <a:bodyPr>
            <a:normAutofit/>
          </a:bodyPr>
          <a:lstStyle/>
          <a:p>
            <a:pPr>
              <a:buNone/>
            </a:pPr>
            <a:r>
              <a:rPr lang="es-CO" b="1" i="1" dirty="0" smtClean="0"/>
              <a:t>	</a:t>
            </a:r>
            <a:r>
              <a:rPr lang="en-US" b="1" dirty="0"/>
              <a:t> </a:t>
            </a:r>
            <a:endParaRPr lang="en-US" b="1" dirty="0" smtClean="0"/>
          </a:p>
          <a:p>
            <a:pPr>
              <a:buNone/>
            </a:pPr>
            <a:r>
              <a:rPr lang="en-US" b="1" dirty="0" smtClean="0"/>
              <a:t>	 Priscilla Dean Slade (1990)</a:t>
            </a:r>
            <a:r>
              <a:rPr lang="en-US" b="1" i="1" dirty="0" smtClean="0"/>
              <a:t> </a:t>
            </a:r>
          </a:p>
          <a:p>
            <a:pPr algn="just">
              <a:buNone/>
            </a:pPr>
            <a:r>
              <a:rPr lang="en-US" i="1" dirty="0"/>
              <a:t>	</a:t>
            </a:r>
            <a:r>
              <a:rPr lang="en-US" i="1" dirty="0" smtClean="0"/>
              <a:t>“…in </a:t>
            </a:r>
            <a:r>
              <a:rPr lang="en-US" i="1" dirty="0"/>
              <a:t>terms of </a:t>
            </a:r>
            <a:r>
              <a:rPr lang="en-US" i="1" dirty="0" smtClean="0"/>
              <a:t>the FASB's definition </a:t>
            </a:r>
            <a:r>
              <a:rPr lang="en-US" i="1" dirty="0"/>
              <a:t>of a liability, </a:t>
            </a:r>
            <a:r>
              <a:rPr lang="en-US" i="1" dirty="0" smtClean="0"/>
              <a:t>deferred tax credit </a:t>
            </a:r>
            <a:r>
              <a:rPr lang="en-US" i="1" dirty="0"/>
              <a:t>balances violate the </a:t>
            </a:r>
            <a:r>
              <a:rPr lang="en-US" i="1" dirty="0" smtClean="0"/>
              <a:t>'present obligation</a:t>
            </a:r>
            <a:r>
              <a:rPr lang="en-US" i="1" dirty="0"/>
              <a:t>' stipulation in </a:t>
            </a:r>
            <a:r>
              <a:rPr lang="en-US" i="1" dirty="0" smtClean="0"/>
              <a:t>that there is </a:t>
            </a:r>
            <a:r>
              <a:rPr lang="en-US" i="1" dirty="0"/>
              <a:t>no probable future cash </a:t>
            </a:r>
            <a:r>
              <a:rPr lang="en-US" i="1" dirty="0" smtClean="0"/>
              <a:t>payment.”</a:t>
            </a:r>
            <a:endParaRPr lang="es-CO" i="1" dirty="0" smtClean="0"/>
          </a:p>
          <a:p>
            <a:pPr>
              <a:buNone/>
            </a:pPr>
            <a:endParaRPr lang="es-CO"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NIIF 3 – Combinaciones de negocios</a:t>
            </a:r>
            <a:endParaRPr lang="es-CO" dirty="0"/>
          </a:p>
        </p:txBody>
      </p:sp>
      <p:sp>
        <p:nvSpPr>
          <p:cNvPr id="3" name="2 Marcador de contenido"/>
          <p:cNvSpPr>
            <a:spLocks noGrp="1"/>
          </p:cNvSpPr>
          <p:nvPr>
            <p:ph idx="1"/>
          </p:nvPr>
        </p:nvSpPr>
        <p:spPr/>
        <p:txBody>
          <a:bodyPr>
            <a:normAutofit fontScale="85000" lnSpcReduction="10000"/>
          </a:bodyPr>
          <a:lstStyle/>
          <a:p>
            <a:pPr>
              <a:buNone/>
            </a:pPr>
            <a:r>
              <a:rPr lang="es-CO" b="1" dirty="0" smtClean="0"/>
              <a:t>	Participaciones no controladoras</a:t>
            </a:r>
          </a:p>
          <a:p>
            <a:pPr algn="just">
              <a:buNone/>
            </a:pPr>
            <a:r>
              <a:rPr lang="es-CO" dirty="0" smtClean="0"/>
              <a:t>	Las participaciones no controladoras (Interés minoritario) en el momento de la combinación, pueden ser medidas:</a:t>
            </a:r>
          </a:p>
          <a:p>
            <a:pPr>
              <a:buNone/>
            </a:pPr>
            <a:endParaRPr lang="es-CO" b="1" dirty="0" smtClean="0"/>
          </a:p>
          <a:p>
            <a:pPr>
              <a:buNone/>
            </a:pPr>
            <a:r>
              <a:rPr lang="es-CO" b="1" dirty="0" smtClean="0"/>
              <a:t>	9: </a:t>
            </a:r>
            <a:r>
              <a:rPr lang="es-CO" b="1" i="1" dirty="0" smtClean="0"/>
              <a:t>“</a:t>
            </a:r>
            <a:r>
              <a:rPr lang="es-CO" i="1" dirty="0" smtClean="0"/>
              <a:t>a) al valor razonable; o</a:t>
            </a:r>
          </a:p>
          <a:p>
            <a:pPr algn="just">
              <a:buNone/>
            </a:pPr>
            <a:r>
              <a:rPr lang="es-CO" i="1" dirty="0" smtClean="0"/>
              <a:t>	</a:t>
            </a:r>
          </a:p>
          <a:p>
            <a:pPr algn="just">
              <a:buNone/>
            </a:pPr>
            <a:r>
              <a:rPr lang="es-CO" i="1" dirty="0" smtClean="0"/>
              <a:t>	(b) a la participación proporcional de los instrumentos de propiedad actuales en los importes reconocidos de los activos netos identificables de la adquirida.”.</a:t>
            </a:r>
          </a:p>
          <a:p>
            <a:pPr>
              <a:buNone/>
            </a:pPr>
            <a:endParaRPr lang="es-CO"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NIIF 3 – Participaciones no controladoras</a:t>
            </a:r>
            <a:endParaRPr lang="es-CO" dirty="0"/>
          </a:p>
        </p:txBody>
      </p:sp>
      <p:sp>
        <p:nvSpPr>
          <p:cNvPr id="3" name="2 Marcador de contenido"/>
          <p:cNvSpPr>
            <a:spLocks noGrp="1"/>
          </p:cNvSpPr>
          <p:nvPr>
            <p:ph idx="1"/>
          </p:nvPr>
        </p:nvSpPr>
        <p:spPr/>
        <p:txBody>
          <a:bodyPr>
            <a:normAutofit fontScale="92500" lnSpcReduction="20000"/>
          </a:bodyPr>
          <a:lstStyle/>
          <a:p>
            <a:pPr algn="just">
              <a:buNone/>
            </a:pPr>
            <a:r>
              <a:rPr lang="es-CO" b="1" dirty="0" smtClean="0"/>
              <a:t>	FC 209: “</a:t>
            </a:r>
            <a:r>
              <a:rPr lang="es-CO" i="1" dirty="0" smtClean="0"/>
              <a:t>El IASB concluyó que, en principio, una adquirente debe medir todos los componentes de una combinación de negocios, incluyendo cualquier participación no controladora de la adquirida, a sus valores razonables en la fecha de adquisición. Sin embargo, la NIIF 3 revisada permite a una adquirente elegir si medir cualquier participación no controladora de una adquirida a su valor razonable o como la parte proporcional de las participaciones no controladoras de los activos netos identificables de la adquirida.”</a:t>
            </a:r>
            <a:endParaRPr lang="es-CO" b="1" i="1" dirty="0" smtClean="0"/>
          </a:p>
          <a:p>
            <a:pPr>
              <a:buNone/>
            </a:pPr>
            <a:endParaRPr lang="es-CO"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NIIF 3 – Participaciones no controladoras</a:t>
            </a:r>
            <a:endParaRPr lang="es-CO" dirty="0"/>
          </a:p>
        </p:txBody>
      </p:sp>
      <p:sp>
        <p:nvSpPr>
          <p:cNvPr id="3" name="2 Marcador de contenido"/>
          <p:cNvSpPr>
            <a:spLocks noGrp="1"/>
          </p:cNvSpPr>
          <p:nvPr>
            <p:ph idx="1"/>
          </p:nvPr>
        </p:nvSpPr>
        <p:spPr/>
        <p:txBody>
          <a:bodyPr>
            <a:normAutofit fontScale="85000" lnSpcReduction="20000"/>
          </a:bodyPr>
          <a:lstStyle/>
          <a:p>
            <a:pPr algn="just">
              <a:buNone/>
            </a:pPr>
            <a:r>
              <a:rPr lang="es-CO" dirty="0" smtClean="0"/>
              <a:t>	</a:t>
            </a:r>
            <a:r>
              <a:rPr lang="es-CO" b="1" dirty="0" smtClean="0"/>
              <a:t>FC 210: </a:t>
            </a:r>
            <a:r>
              <a:rPr lang="es-CO" dirty="0" smtClean="0"/>
              <a:t>“</a:t>
            </a:r>
            <a:r>
              <a:rPr lang="es-CO" i="1" dirty="0" smtClean="0"/>
              <a:t>En </a:t>
            </a:r>
            <a:r>
              <a:rPr lang="es-CO" i="1" dirty="0"/>
              <a:t>general, el IASB </a:t>
            </a:r>
            <a:r>
              <a:rPr lang="es-CO" i="1" dirty="0" smtClean="0"/>
              <a:t>considera que </a:t>
            </a:r>
            <a:r>
              <a:rPr lang="es-CO" i="1" dirty="0"/>
              <a:t>los métodos de contabilización alternativos reducen la comparabilidad de </a:t>
            </a:r>
            <a:r>
              <a:rPr lang="es-CO" i="1" dirty="0" smtClean="0"/>
              <a:t>los estados </a:t>
            </a:r>
            <a:r>
              <a:rPr lang="es-CO" i="1" dirty="0"/>
              <a:t>financieros. Sin embargo, </a:t>
            </a:r>
            <a:r>
              <a:rPr lang="es-CO" i="1" u="sng" dirty="0"/>
              <a:t>el IASB no fue capaz de acordar una única base </a:t>
            </a:r>
            <a:r>
              <a:rPr lang="es-CO" i="1" u="sng" dirty="0" smtClean="0"/>
              <a:t>de medición </a:t>
            </a:r>
            <a:r>
              <a:rPr lang="es-CO" i="1" dirty="0"/>
              <a:t>para las participaciones no controladoras porque ninguna de las </a:t>
            </a:r>
            <a:r>
              <a:rPr lang="es-CO" i="1" dirty="0" smtClean="0"/>
              <a:t>alternativas consideradas </a:t>
            </a:r>
            <a:r>
              <a:rPr lang="es-CO" i="1" dirty="0"/>
              <a:t>(el valor razonable y la parte proporcional de las participaciones </a:t>
            </a:r>
            <a:r>
              <a:rPr lang="es-CO" i="1" dirty="0" smtClean="0"/>
              <a:t>no controladoras </a:t>
            </a:r>
            <a:r>
              <a:rPr lang="es-CO" i="1" dirty="0"/>
              <a:t>de los activos netos identificables de la adquirida) </a:t>
            </a:r>
            <a:r>
              <a:rPr lang="es-CO" i="1" u="sng" dirty="0"/>
              <a:t>era apoyada por </a:t>
            </a:r>
            <a:r>
              <a:rPr lang="es-CO" i="1" u="sng" dirty="0" smtClean="0"/>
              <a:t>un número </a:t>
            </a:r>
            <a:r>
              <a:rPr lang="es-CO" i="1" u="sng" dirty="0"/>
              <a:t>de miembros del consejo suficiente para permitir que se emitiera una </a:t>
            </a:r>
            <a:r>
              <a:rPr lang="es-CO" i="1" u="sng" dirty="0" smtClean="0"/>
              <a:t>norma </a:t>
            </a:r>
            <a:r>
              <a:rPr lang="es-CO" i="1" dirty="0" smtClean="0"/>
              <a:t>revisada </a:t>
            </a:r>
            <a:r>
              <a:rPr lang="es-CO" i="1" dirty="0"/>
              <a:t>para las combinaciones de negocios</a:t>
            </a:r>
            <a:r>
              <a:rPr lang="es-CO" i="1" dirty="0" smtClean="0"/>
              <a:t>.” </a:t>
            </a:r>
            <a:r>
              <a:rPr lang="es-CO" b="1" dirty="0" smtClean="0"/>
              <a:t>(Subrayado fuera del texto)</a:t>
            </a:r>
          </a:p>
          <a:p>
            <a:pPr>
              <a:buNone/>
            </a:pPr>
            <a:endParaRPr lang="es-CO"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NIIF 3 – Participaciones no controladoras</a:t>
            </a:r>
            <a:endParaRPr lang="es-CO" dirty="0"/>
          </a:p>
        </p:txBody>
      </p:sp>
      <p:sp>
        <p:nvSpPr>
          <p:cNvPr id="3" name="2 Marcador de contenido"/>
          <p:cNvSpPr>
            <a:spLocks noGrp="1"/>
          </p:cNvSpPr>
          <p:nvPr>
            <p:ph idx="1"/>
          </p:nvPr>
        </p:nvSpPr>
        <p:spPr/>
        <p:txBody>
          <a:bodyPr>
            <a:noAutofit/>
          </a:bodyPr>
          <a:lstStyle/>
          <a:p>
            <a:pPr algn="just">
              <a:buNone/>
            </a:pPr>
            <a:r>
              <a:rPr lang="es-CO" sz="2200" dirty="0" smtClean="0"/>
              <a:t>OC 2 “</a:t>
            </a:r>
            <a:r>
              <a:rPr lang="es-CO" sz="2200" i="1" dirty="0" smtClean="0"/>
              <a:t>La </a:t>
            </a:r>
            <a:r>
              <a:rPr lang="es-CO" sz="2200" i="1" dirty="0"/>
              <a:t>Profesora </a:t>
            </a:r>
            <a:r>
              <a:rPr lang="es-CO" sz="2200" i="1" dirty="0" err="1"/>
              <a:t>Barth</a:t>
            </a:r>
            <a:r>
              <a:rPr lang="es-CO" sz="2200" i="1" dirty="0"/>
              <a:t> y el Señor Smith no están de acuerdo con la decisión del </a:t>
            </a:r>
            <a:r>
              <a:rPr lang="es-CO" sz="2200" i="1" dirty="0" smtClean="0"/>
              <a:t>Consejo de </a:t>
            </a:r>
            <a:r>
              <a:rPr lang="es-CO" sz="2200" i="1" dirty="0"/>
              <a:t>hacer una excepción al principio de medición de la NIIF y permitir a </a:t>
            </a:r>
            <a:r>
              <a:rPr lang="es-CO" sz="2200" i="1" dirty="0" smtClean="0"/>
              <a:t>las adquirentes </a:t>
            </a:r>
            <a:r>
              <a:rPr lang="es-CO" sz="2200" i="1" dirty="0"/>
              <a:t>una elección libre, adquisición por adquisición, para medir </a:t>
            </a:r>
            <a:r>
              <a:rPr lang="es-CO" sz="2200" i="1" dirty="0" smtClean="0"/>
              <a:t>cualquier participación </a:t>
            </a:r>
            <a:r>
              <a:rPr lang="es-CO" sz="2200" i="1" dirty="0"/>
              <a:t>no controladora en una adquirida como la parte proporcional de </a:t>
            </a:r>
            <a:r>
              <a:rPr lang="es-CO" sz="2200" i="1" dirty="0" smtClean="0"/>
              <a:t>la participación </a:t>
            </a:r>
            <a:r>
              <a:rPr lang="es-CO" sz="2200" i="1" dirty="0"/>
              <a:t>no controladora de los activos netos identificables de la adquirida </a:t>
            </a:r>
            <a:r>
              <a:rPr lang="es-CO" sz="2200" i="1" dirty="0" smtClean="0"/>
              <a:t>en lugar </a:t>
            </a:r>
            <a:r>
              <a:rPr lang="es-CO" sz="2200" i="1" dirty="0"/>
              <a:t>de por su valor </a:t>
            </a:r>
            <a:r>
              <a:rPr lang="es-CO" sz="2200" i="1" dirty="0" smtClean="0"/>
              <a:t>razonable.”</a:t>
            </a:r>
          </a:p>
          <a:p>
            <a:pPr algn="just">
              <a:buNone/>
            </a:pPr>
            <a:r>
              <a:rPr lang="es-CO" sz="2200" dirty="0" smtClean="0"/>
              <a:t>OC3 “</a:t>
            </a:r>
            <a:r>
              <a:rPr lang="es-CO" sz="2200" i="1" dirty="0" smtClean="0"/>
              <a:t>…apoyan </a:t>
            </a:r>
            <a:r>
              <a:rPr lang="es-CO" sz="2200" i="1" dirty="0"/>
              <a:t>la visión general </a:t>
            </a:r>
            <a:r>
              <a:rPr lang="es-CO" sz="2200" i="1" dirty="0" smtClean="0"/>
              <a:t>del Consejo </a:t>
            </a:r>
            <a:r>
              <a:rPr lang="es-CO" sz="2200" i="1" dirty="0"/>
              <a:t>de que las excepciones deben evitarse porque menoscaban las </a:t>
            </a:r>
            <a:r>
              <a:rPr lang="es-CO" sz="2200" i="1" dirty="0" smtClean="0"/>
              <a:t>normas basadas </a:t>
            </a:r>
            <a:r>
              <a:rPr lang="es-CO" sz="2200" i="1" dirty="0"/>
              <a:t>en principios, pero entienden que son necesarias en circunstancias </a:t>
            </a:r>
            <a:r>
              <a:rPr lang="es-CO" sz="2200" i="1" dirty="0" smtClean="0"/>
              <a:t>bien justificadas</a:t>
            </a:r>
            <a:r>
              <a:rPr lang="es-CO" sz="2200" i="1" dirty="0"/>
              <a:t>. La Profesora </a:t>
            </a:r>
            <a:r>
              <a:rPr lang="es-CO" sz="2200" i="1" dirty="0" err="1"/>
              <a:t>Barth</a:t>
            </a:r>
            <a:r>
              <a:rPr lang="es-CO" sz="2200" i="1" dirty="0"/>
              <a:t> y el Señor Smith no creen que una excepción a </a:t>
            </a:r>
            <a:r>
              <a:rPr lang="es-CO" sz="2200" i="1" dirty="0" smtClean="0"/>
              <a:t>este principio</a:t>
            </a:r>
            <a:r>
              <a:rPr lang="es-CO" sz="2200" i="1" dirty="0"/>
              <a:t>, con una elección libre en su aplicación, esté justificada en esta situación</a:t>
            </a:r>
            <a:r>
              <a:rPr lang="es-CO" sz="2200" i="1" dirty="0" smtClean="0"/>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NIIF 3 – Participaciones no controladoras</a:t>
            </a:r>
            <a:endParaRPr lang="es-CO" b="1" dirty="0"/>
          </a:p>
        </p:txBody>
      </p:sp>
      <p:sp>
        <p:nvSpPr>
          <p:cNvPr id="3" name="2 Marcador de contenido"/>
          <p:cNvSpPr>
            <a:spLocks noGrp="1"/>
          </p:cNvSpPr>
          <p:nvPr>
            <p:ph idx="1"/>
          </p:nvPr>
        </p:nvSpPr>
        <p:spPr/>
        <p:txBody>
          <a:bodyPr>
            <a:normAutofit fontScale="85000" lnSpcReduction="20000"/>
          </a:bodyPr>
          <a:lstStyle/>
          <a:p>
            <a:pPr algn="just"/>
            <a:r>
              <a:rPr lang="es-CO" b="1" dirty="0" smtClean="0"/>
              <a:t>OC8:</a:t>
            </a:r>
            <a:r>
              <a:rPr lang="es-CO" dirty="0" smtClean="0"/>
              <a:t> </a:t>
            </a:r>
            <a:r>
              <a:rPr lang="es-CO" i="1" dirty="0" smtClean="0"/>
              <a:t>“El </a:t>
            </a:r>
            <a:r>
              <a:rPr lang="es-CO" i="1" dirty="0"/>
              <a:t>Sr. </a:t>
            </a:r>
            <a:r>
              <a:rPr lang="es-CO" i="1" dirty="0" err="1"/>
              <a:t>Garnett</a:t>
            </a:r>
            <a:r>
              <a:rPr lang="es-CO" i="1" dirty="0"/>
              <a:t> observa que la aplicación del principio de medición en que </a:t>
            </a:r>
            <a:r>
              <a:rPr lang="es-CO" i="1" dirty="0" smtClean="0"/>
              <a:t>una adquirente </a:t>
            </a:r>
            <a:r>
              <a:rPr lang="es-CO" i="1" dirty="0"/>
              <a:t>debería medir los componentes de una combinación de </a:t>
            </a:r>
            <a:r>
              <a:rPr lang="es-CO" i="1" dirty="0" smtClean="0"/>
              <a:t>negocios, incluyendo </a:t>
            </a:r>
            <a:r>
              <a:rPr lang="es-CO" i="1" dirty="0"/>
              <a:t>las participaciones no controladoras, por sus valores razonables en </a:t>
            </a:r>
            <a:r>
              <a:rPr lang="es-CO" i="1" dirty="0" smtClean="0"/>
              <a:t>su fecha </a:t>
            </a:r>
            <a:r>
              <a:rPr lang="es-CO" i="1" dirty="0"/>
              <a:t>de adquisición, no solo da lugar al reconocimiento de la plusvalía </a:t>
            </a:r>
            <a:r>
              <a:rPr lang="es-CO" i="1" dirty="0" smtClean="0"/>
              <a:t>comprada atribuible </a:t>
            </a:r>
            <a:r>
              <a:rPr lang="es-CO" i="1" dirty="0"/>
              <a:t>a la adquirente como resultado de la transacción de adquisición, </a:t>
            </a:r>
            <a:r>
              <a:rPr lang="es-CO" i="1" dirty="0" smtClean="0"/>
              <a:t>sino también </a:t>
            </a:r>
            <a:r>
              <a:rPr lang="es-CO" i="1" dirty="0"/>
              <a:t>al reconocimiento de la plusvalía atribuida a la participación no </a:t>
            </a:r>
            <a:r>
              <a:rPr lang="es-CO" i="1" dirty="0" smtClean="0"/>
              <a:t>controladora en </a:t>
            </a:r>
            <a:r>
              <a:rPr lang="es-CO" i="1" dirty="0"/>
              <a:t>la adquirida. A menudo esto es denominado método de la "plusvalía total".</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NIIF 3 – Participaciones no controladoras</a:t>
            </a:r>
            <a:endParaRPr lang="es-CO" dirty="0"/>
          </a:p>
        </p:txBody>
      </p:sp>
      <p:sp>
        <p:nvSpPr>
          <p:cNvPr id="3" name="2 Marcador de contenido"/>
          <p:cNvSpPr>
            <a:spLocks noGrp="1"/>
          </p:cNvSpPr>
          <p:nvPr>
            <p:ph idx="1"/>
          </p:nvPr>
        </p:nvSpPr>
        <p:spPr/>
        <p:txBody>
          <a:bodyPr>
            <a:normAutofit/>
          </a:bodyPr>
          <a:lstStyle/>
          <a:p>
            <a:pPr algn="just">
              <a:buNone/>
            </a:pPr>
            <a:r>
              <a:rPr lang="es-CO" dirty="0" smtClean="0"/>
              <a:t>	Medir las participaciones como la parte proporcional de los activos netos adquiridos, </a:t>
            </a:r>
            <a:r>
              <a:rPr lang="es-CO" b="1" dirty="0" smtClean="0"/>
              <a:t>OC8:</a:t>
            </a:r>
            <a:r>
              <a:rPr lang="es-CO" dirty="0" smtClean="0"/>
              <a:t> </a:t>
            </a:r>
            <a:r>
              <a:rPr lang="es-CO" i="1" dirty="0" smtClean="0"/>
              <a:t>“…da lugar </a:t>
            </a:r>
            <a:r>
              <a:rPr lang="es-CO" i="1" dirty="0"/>
              <a:t>a una medición más fiable porque está basado en </a:t>
            </a:r>
            <a:r>
              <a:rPr lang="es-CO" i="1" dirty="0" smtClean="0"/>
              <a:t>la contraprestación </a:t>
            </a:r>
            <a:r>
              <a:rPr lang="es-CO" i="1" dirty="0"/>
              <a:t>por </a:t>
            </a:r>
            <a:r>
              <a:rPr lang="es-CO" i="1" dirty="0" smtClean="0"/>
              <a:t>la compra</a:t>
            </a:r>
            <a:r>
              <a:rPr lang="es-CO" i="1" dirty="0"/>
              <a:t>, que normalmente puede ser medida con fiabilidad, y que refleja fielmente </a:t>
            </a:r>
            <a:r>
              <a:rPr lang="es-CO" i="1" dirty="0" smtClean="0"/>
              <a:t>la transacción </a:t>
            </a:r>
            <a:r>
              <a:rPr lang="es-CO" i="1" dirty="0"/>
              <a:t>de adquisición en la cual las participaciones no controladoras no </a:t>
            </a:r>
            <a:r>
              <a:rPr lang="es-CO" i="1" dirty="0" smtClean="0"/>
              <a:t>fueron una </a:t>
            </a:r>
            <a:r>
              <a:rPr lang="es-CO" i="1" dirty="0"/>
              <a:t>parte.</a:t>
            </a:r>
            <a:r>
              <a:rPr lang="es-CO" i="1" dirty="0" smtClean="0"/>
              <a:t>".</a:t>
            </a:r>
            <a:endParaRPr lang="es-CO"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NIC 2 – Fórmulas de costo</a:t>
            </a:r>
            <a:endParaRPr lang="es-CO" dirty="0"/>
          </a:p>
        </p:txBody>
      </p:sp>
      <p:sp>
        <p:nvSpPr>
          <p:cNvPr id="3" name="2 Marcador de contenido"/>
          <p:cNvSpPr>
            <a:spLocks noGrp="1"/>
          </p:cNvSpPr>
          <p:nvPr>
            <p:ph idx="1"/>
          </p:nvPr>
        </p:nvSpPr>
        <p:spPr/>
        <p:txBody>
          <a:bodyPr>
            <a:normAutofit fontScale="92500" lnSpcReduction="10000"/>
          </a:bodyPr>
          <a:lstStyle/>
          <a:p>
            <a:pPr algn="just">
              <a:buNone/>
            </a:pPr>
            <a:r>
              <a:rPr lang="es-CO" b="1" dirty="0" smtClean="0"/>
              <a:t>	FC10 </a:t>
            </a:r>
            <a:r>
              <a:rPr lang="es-CO" dirty="0" smtClean="0"/>
              <a:t>“</a:t>
            </a:r>
            <a:r>
              <a:rPr lang="es-CO" i="1" dirty="0" smtClean="0"/>
              <a:t>El método LIFO trata los elemento del inventario más nuevos como los primeros en ser vendidos, y en consecuencia los elementos que quedan en el inventario se reconocen como si fueran los más viejos. Con generalidad esto no es una representación fiable de los flujos de inventarios reales.</a:t>
            </a:r>
          </a:p>
          <a:p>
            <a:pPr algn="just">
              <a:buNone/>
            </a:pPr>
            <a:r>
              <a:rPr lang="es-CO" i="1" dirty="0" smtClean="0"/>
              <a:t>	</a:t>
            </a:r>
            <a:r>
              <a:rPr lang="es-CO" b="1" dirty="0" smtClean="0"/>
              <a:t>FC19</a:t>
            </a:r>
            <a:r>
              <a:rPr lang="es-CO" i="1" dirty="0" smtClean="0"/>
              <a:t> “El Consejo decidió eliminar el método LIFO debido a su falta de representación fiel de los flujos de inventarios.”</a:t>
            </a:r>
          </a:p>
          <a:p>
            <a:pPr>
              <a:buNone/>
            </a:pPr>
            <a:endParaRPr lang="es-CO" i="1" dirty="0" smtClean="0"/>
          </a:p>
          <a:p>
            <a:pPr>
              <a:buNone/>
            </a:pPr>
            <a:endParaRPr lang="es-CO"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NIIF 3 – Participaciones no controladoras</a:t>
            </a:r>
            <a:endParaRPr lang="es-CO" dirty="0"/>
          </a:p>
        </p:txBody>
      </p:sp>
      <p:sp>
        <p:nvSpPr>
          <p:cNvPr id="3" name="2 Marcador de contenido"/>
          <p:cNvSpPr>
            <a:spLocks noGrp="1"/>
          </p:cNvSpPr>
          <p:nvPr>
            <p:ph idx="1"/>
          </p:nvPr>
        </p:nvSpPr>
        <p:spPr/>
        <p:txBody>
          <a:bodyPr>
            <a:normAutofit/>
          </a:bodyPr>
          <a:lstStyle/>
          <a:p>
            <a:pPr algn="just">
              <a:buNone/>
            </a:pPr>
            <a:r>
              <a:rPr lang="es-CO" i="1" dirty="0" smtClean="0"/>
              <a:t>	</a:t>
            </a:r>
            <a:r>
              <a:rPr lang="es-CO" b="1" dirty="0" smtClean="0"/>
              <a:t>FC210</a:t>
            </a:r>
            <a:r>
              <a:rPr lang="es-CO" dirty="0" smtClean="0"/>
              <a:t>:</a:t>
            </a:r>
            <a:r>
              <a:rPr lang="es-CO" i="1" dirty="0" smtClean="0"/>
              <a:t> “El </a:t>
            </a:r>
            <a:r>
              <a:rPr lang="es-CO" i="1" dirty="0"/>
              <a:t>IASB decidió permitir una </a:t>
            </a:r>
            <a:r>
              <a:rPr lang="es-CO" i="1" dirty="0" smtClean="0"/>
              <a:t>elección de </a:t>
            </a:r>
            <a:r>
              <a:rPr lang="es-CO" i="1" dirty="0"/>
              <a:t>las bases de medición para las participaciones no controladoras porque </a:t>
            </a:r>
            <a:r>
              <a:rPr lang="es-CO" i="1" dirty="0" smtClean="0"/>
              <a:t>concluyó que </a:t>
            </a:r>
            <a:r>
              <a:rPr lang="es-CO" i="1" dirty="0"/>
              <a:t>los beneficios de las otras mejoras de, y la convergencia de, la contabilización </a:t>
            </a:r>
            <a:r>
              <a:rPr lang="es-CO" i="1" dirty="0" smtClean="0"/>
              <a:t>de las </a:t>
            </a:r>
            <a:r>
              <a:rPr lang="es-CO" i="1" dirty="0"/>
              <a:t>combinaciones de negocio desarrollada en este proyecto compensan </a:t>
            </a:r>
            <a:r>
              <a:rPr lang="es-CO" i="1" dirty="0" smtClean="0"/>
              <a:t>las desventajas </a:t>
            </a:r>
            <a:r>
              <a:rPr lang="es-CO" i="1" dirty="0"/>
              <a:t>de permitir esta opción concreta</a:t>
            </a:r>
            <a:r>
              <a:rPr lang="es-CO" i="1" dirty="0" smtClean="0"/>
              <a:t>.”</a:t>
            </a:r>
            <a:endParaRPr lang="es-CO" i="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CONCLUSIONES</a:t>
            </a:r>
            <a:endParaRPr lang="es-CO" dirty="0"/>
          </a:p>
        </p:txBody>
      </p:sp>
      <p:sp>
        <p:nvSpPr>
          <p:cNvPr id="3" name="2 Marcador de contenido"/>
          <p:cNvSpPr>
            <a:spLocks noGrp="1"/>
          </p:cNvSpPr>
          <p:nvPr>
            <p:ph idx="1"/>
          </p:nvPr>
        </p:nvSpPr>
        <p:spPr/>
        <p:txBody>
          <a:bodyPr>
            <a:normAutofit/>
          </a:bodyPr>
          <a:lstStyle/>
          <a:p>
            <a:pPr algn="just"/>
            <a:r>
              <a:rPr lang="es-CO" dirty="0" smtClean="0"/>
              <a:t>Los miembros de IASB pueden (y lo han hecho) sostener posiciones distintas. Esto no ha impedido la emisión de las normas. En algunos casos las normas incorporan diferentes perspectivas.</a:t>
            </a:r>
          </a:p>
          <a:p>
            <a:pPr algn="just">
              <a:buNone/>
            </a:pPr>
            <a:endParaRPr lang="es-CO" dirty="0" smtClean="0"/>
          </a:p>
          <a:p>
            <a:pPr algn="just"/>
            <a:r>
              <a:rPr lang="es-CO" dirty="0" smtClean="0"/>
              <a:t>La participación masiva de los interesados ha tenido efectos en las normas. (NIC 40)</a:t>
            </a:r>
          </a:p>
          <a:p>
            <a:pPr algn="just"/>
            <a:endParaRPr lang="es-CO" dirty="0" smtClean="0"/>
          </a:p>
          <a:p>
            <a:pPr>
              <a:buNone/>
            </a:pPr>
            <a:endParaRPr lang="es-CO" i="1" dirty="0" smtClean="0"/>
          </a:p>
          <a:p>
            <a:pPr>
              <a:buNone/>
            </a:pPr>
            <a:endParaRPr lang="es-CO"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CONCLUSIONES</a:t>
            </a:r>
            <a:endParaRPr lang="es-CO" dirty="0"/>
          </a:p>
        </p:txBody>
      </p:sp>
      <p:sp>
        <p:nvSpPr>
          <p:cNvPr id="3" name="2 Marcador de contenido"/>
          <p:cNvSpPr>
            <a:spLocks noGrp="1"/>
          </p:cNvSpPr>
          <p:nvPr>
            <p:ph idx="1"/>
          </p:nvPr>
        </p:nvSpPr>
        <p:spPr/>
        <p:txBody>
          <a:bodyPr>
            <a:normAutofit/>
          </a:bodyPr>
          <a:lstStyle/>
          <a:p>
            <a:endParaRPr lang="es-CO" dirty="0"/>
          </a:p>
          <a:p>
            <a:pPr algn="just"/>
            <a:r>
              <a:rPr lang="es-CO" dirty="0" smtClean="0"/>
              <a:t>Las normas actuales fueron elaboradas en diferentes momentos del tiempo. Por eso, las conclusiones de una norma pueden ser distintas a las de otras normas que tratan temas similares.</a:t>
            </a:r>
          </a:p>
          <a:p>
            <a:pPr algn="just"/>
            <a:r>
              <a:rPr lang="es-CO" dirty="0" smtClean="0"/>
              <a:t>Las NIIF están lejos de ser una cuestión resuelta.</a:t>
            </a:r>
          </a:p>
          <a:p>
            <a:pPr algn="just">
              <a:buNone/>
            </a:pPr>
            <a:endParaRPr lang="es-CO" dirty="0" smtClean="0"/>
          </a:p>
          <a:p>
            <a:pPr>
              <a:buNone/>
            </a:pPr>
            <a:endParaRPr lang="es-CO" dirty="0" smtClean="0"/>
          </a:p>
          <a:p>
            <a:pPr>
              <a:buNone/>
            </a:pPr>
            <a:endParaRPr lang="es-CO" dirty="0"/>
          </a:p>
          <a:p>
            <a:pPr>
              <a:buNone/>
            </a:pPr>
            <a:endParaRPr lang="es-CO" dirty="0" smtClean="0"/>
          </a:p>
          <a:p>
            <a:pPr>
              <a:buNone/>
            </a:pPr>
            <a:endParaRPr lang="es-CO" i="1" dirty="0" smtClean="0"/>
          </a:p>
          <a:p>
            <a:pPr>
              <a:buNone/>
            </a:pPr>
            <a:endParaRPr lang="es-CO"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ctr">
              <a:buNone/>
            </a:pPr>
            <a:r>
              <a:rPr lang="es-CO" sz="5400" b="1" dirty="0" smtClean="0"/>
              <a:t>Muchas gracias por su atención!</a:t>
            </a:r>
          </a:p>
          <a:p>
            <a:pPr algn="ctr">
              <a:buNone/>
            </a:pPr>
            <a:endParaRPr lang="es-CO" sz="5400" b="1" dirty="0" smtClean="0"/>
          </a:p>
          <a:p>
            <a:pPr algn="ctr">
              <a:buNone/>
            </a:pPr>
            <a:r>
              <a:rPr lang="es-CO" sz="5400" b="1" dirty="0" smtClean="0"/>
              <a:t>Comentarios y preguntas…</a:t>
            </a:r>
          </a:p>
          <a:p>
            <a:pPr algn="ctr">
              <a:buNone/>
            </a:pPr>
            <a:endParaRPr lang="es-CO" dirty="0" smtClean="0"/>
          </a:p>
          <a:p>
            <a:pPr>
              <a:buNone/>
            </a:pPr>
            <a:endParaRPr lang="es-CO" dirty="0"/>
          </a:p>
          <a:p>
            <a:pPr>
              <a:buNone/>
            </a:pPr>
            <a:endParaRPr lang="es-CO" dirty="0" smtClean="0"/>
          </a:p>
          <a:p>
            <a:pPr>
              <a:buNone/>
            </a:pPr>
            <a:endParaRPr lang="es-CO" i="1" dirty="0" smtClean="0"/>
          </a:p>
          <a:p>
            <a:pPr>
              <a:buNone/>
            </a:pPr>
            <a:endParaRPr lang="es-CO"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NIC 2 – Fórmulas de costo</a:t>
            </a:r>
            <a:endParaRPr lang="es-CO" dirty="0"/>
          </a:p>
        </p:txBody>
      </p:sp>
      <p:sp>
        <p:nvSpPr>
          <p:cNvPr id="3" name="2 Marcador de contenido"/>
          <p:cNvSpPr>
            <a:spLocks noGrp="1"/>
          </p:cNvSpPr>
          <p:nvPr>
            <p:ph idx="1"/>
          </p:nvPr>
        </p:nvSpPr>
        <p:spPr/>
        <p:txBody>
          <a:bodyPr>
            <a:normAutofit lnSpcReduction="10000"/>
          </a:bodyPr>
          <a:lstStyle/>
          <a:p>
            <a:pPr marL="0" indent="0" algn="just">
              <a:buNone/>
            </a:pPr>
            <a:r>
              <a:rPr lang="es-CO" dirty="0" smtClean="0"/>
              <a:t>¿Criterio determinación de la formula adecuada?</a:t>
            </a:r>
          </a:p>
          <a:p>
            <a:pPr marL="0" indent="0" algn="just">
              <a:buNone/>
            </a:pPr>
            <a:endParaRPr lang="es-CO" dirty="0" smtClean="0"/>
          </a:p>
          <a:p>
            <a:pPr algn="just"/>
            <a:r>
              <a:rPr lang="es-CO" dirty="0"/>
              <a:t>UEPS no se permite porque no </a:t>
            </a:r>
            <a:r>
              <a:rPr lang="es-CO" dirty="0" smtClean="0"/>
              <a:t>refleja el flujo real de los inventarios.</a:t>
            </a:r>
            <a:endParaRPr lang="es-CO" dirty="0"/>
          </a:p>
          <a:p>
            <a:pPr marL="0" indent="0" algn="just">
              <a:buNone/>
            </a:pPr>
            <a:endParaRPr lang="es-CO" dirty="0" smtClean="0"/>
          </a:p>
          <a:p>
            <a:pPr algn="just"/>
            <a:r>
              <a:rPr lang="es-CO" dirty="0" smtClean="0"/>
              <a:t>Identificación específica, el método que refleja el flujo real (físico) de los inventarios, no se permite en todos los casos.</a:t>
            </a:r>
          </a:p>
          <a:p>
            <a:pPr algn="just"/>
            <a:endParaRPr lang="es-CO" dirty="0"/>
          </a:p>
          <a:p>
            <a:pPr algn="just">
              <a:buNone/>
            </a:pPr>
            <a:endParaRPr lang="es-CO" i="1" dirty="0" smtClean="0"/>
          </a:p>
          <a:p>
            <a:pPr>
              <a:buNone/>
            </a:pPr>
            <a:endParaRPr lang="es-CO" i="1" dirty="0" smtClean="0"/>
          </a:p>
          <a:p>
            <a:pPr>
              <a:buNone/>
            </a:pPr>
            <a:endParaRPr lang="es-CO" dirty="0"/>
          </a:p>
        </p:txBody>
      </p:sp>
    </p:spTree>
    <p:extLst>
      <p:ext uri="{BB962C8B-B14F-4D97-AF65-F5344CB8AC3E}">
        <p14:creationId xmlns:p14="http://schemas.microsoft.com/office/powerpoint/2010/main" val="18885899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NIC 16 – Propiedades, planta y equipo</a:t>
            </a:r>
            <a:endParaRPr lang="es-CO" dirty="0"/>
          </a:p>
        </p:txBody>
      </p:sp>
      <p:sp>
        <p:nvSpPr>
          <p:cNvPr id="3" name="2 Marcador de contenido"/>
          <p:cNvSpPr>
            <a:spLocks noGrp="1"/>
          </p:cNvSpPr>
          <p:nvPr>
            <p:ph idx="1"/>
          </p:nvPr>
        </p:nvSpPr>
        <p:spPr/>
        <p:txBody>
          <a:bodyPr/>
          <a:lstStyle/>
          <a:p>
            <a:pPr algn="just">
              <a:buNone/>
            </a:pPr>
            <a:r>
              <a:rPr lang="es-CO" dirty="0" smtClean="0"/>
              <a:t>1. Modelo del Costo: (Costo – depreciación acumulada menos pérdidas por deterioro del valor)</a:t>
            </a:r>
          </a:p>
          <a:p>
            <a:pPr>
              <a:buNone/>
            </a:pPr>
            <a:endParaRPr lang="es-CO" dirty="0" smtClean="0"/>
          </a:p>
          <a:p>
            <a:pPr algn="just">
              <a:buNone/>
            </a:pPr>
            <a:r>
              <a:rPr lang="es-CO" dirty="0" smtClean="0"/>
              <a:t>2. Modelo de revaluación: (Con incrementos en el </a:t>
            </a:r>
            <a:r>
              <a:rPr lang="es-CO" dirty="0" smtClean="0"/>
              <a:t>Otro Resultado Integral* </a:t>
            </a:r>
            <a:r>
              <a:rPr lang="es-CO" dirty="0" smtClean="0"/>
              <a:t>y disminuciones en </a:t>
            </a:r>
            <a:r>
              <a:rPr lang="es-CO" dirty="0" smtClean="0"/>
              <a:t>resultados*).</a:t>
            </a:r>
            <a:endParaRPr lang="es-CO" dirty="0" smtClean="0"/>
          </a:p>
          <a:p>
            <a:pPr>
              <a:buNone/>
            </a:pPr>
            <a:endParaRPr lang="es-CO"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NIC 16 – Modelo de Revaluación</a:t>
            </a:r>
            <a:endParaRPr lang="es-CO"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8662" y="2214554"/>
            <a:ext cx="7257095" cy="37423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928662" y="1643050"/>
            <a:ext cx="5514138" cy="461665"/>
          </a:xfrm>
          <a:prstGeom prst="rect">
            <a:avLst/>
          </a:prstGeom>
          <a:noFill/>
        </p:spPr>
        <p:txBody>
          <a:bodyPr wrap="none" rtlCol="0">
            <a:spAutoFit/>
          </a:bodyPr>
          <a:lstStyle/>
          <a:p>
            <a:r>
              <a:rPr lang="es-CO" sz="2400" b="1" dirty="0" smtClean="0"/>
              <a:t>FRS 15 – Tangible </a:t>
            </a:r>
            <a:r>
              <a:rPr lang="es-CO" sz="2400" b="1" dirty="0" err="1" smtClean="0"/>
              <a:t>Fixed</a:t>
            </a:r>
            <a:r>
              <a:rPr lang="es-CO" sz="2400" b="1" dirty="0" smtClean="0"/>
              <a:t> </a:t>
            </a:r>
            <a:r>
              <a:rPr lang="es-CO" sz="2400" b="1" dirty="0" err="1" smtClean="0"/>
              <a:t>Assets</a:t>
            </a:r>
            <a:r>
              <a:rPr lang="es-CO" sz="2400" b="1" dirty="0" smtClean="0"/>
              <a:t> (ASB – UK):</a:t>
            </a:r>
            <a:endParaRPr lang="es-CO" sz="2400" b="1" dirty="0"/>
          </a:p>
        </p:txBody>
      </p:sp>
    </p:spTree>
    <p:extLst>
      <p:ext uri="{BB962C8B-B14F-4D97-AF65-F5344CB8AC3E}">
        <p14:creationId xmlns:p14="http://schemas.microsoft.com/office/powerpoint/2010/main" val="29272165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NIC 16 – Modelo de Revaluación</a:t>
            </a:r>
            <a:endParaRPr lang="es-CO" dirty="0"/>
          </a:p>
        </p:txBody>
      </p:sp>
      <p:sp>
        <p:nvSpPr>
          <p:cNvPr id="3" name="2 Marcador de contenido"/>
          <p:cNvSpPr>
            <a:spLocks noGrp="1"/>
          </p:cNvSpPr>
          <p:nvPr>
            <p:ph idx="1"/>
          </p:nvPr>
        </p:nvSpPr>
        <p:spPr/>
        <p:txBody>
          <a:bodyPr>
            <a:normAutofit fontScale="92500"/>
          </a:bodyPr>
          <a:lstStyle/>
          <a:p>
            <a:pPr>
              <a:buNone/>
            </a:pPr>
            <a:r>
              <a:rPr lang="es-CO" b="1" dirty="0" smtClean="0"/>
              <a:t> David </a:t>
            </a:r>
            <a:r>
              <a:rPr lang="es-CO" b="1" dirty="0" err="1" smtClean="0"/>
              <a:t>Aboody</a:t>
            </a:r>
            <a:r>
              <a:rPr lang="es-CO" b="1" dirty="0" smtClean="0"/>
              <a:t>, Mary E. </a:t>
            </a:r>
            <a:r>
              <a:rPr lang="es-CO" b="1" dirty="0" err="1" smtClean="0"/>
              <a:t>Barth</a:t>
            </a:r>
            <a:r>
              <a:rPr lang="es-CO" b="1" dirty="0" smtClean="0"/>
              <a:t>“,</a:t>
            </a:r>
            <a:r>
              <a:rPr lang="es-CO" b="1" i="1" dirty="0" smtClean="0"/>
              <a:t> Ron </a:t>
            </a:r>
            <a:r>
              <a:rPr lang="es-CO" b="1" i="1" dirty="0" err="1" smtClean="0"/>
              <a:t>Kasznik</a:t>
            </a:r>
            <a:r>
              <a:rPr lang="es-CO" b="1" i="1" dirty="0" smtClean="0"/>
              <a:t> (1999)</a:t>
            </a:r>
            <a:endParaRPr lang="en-US" b="1" dirty="0" smtClean="0"/>
          </a:p>
          <a:p>
            <a:pPr algn="just">
              <a:buNone/>
            </a:pPr>
            <a:r>
              <a:rPr lang="en-US" dirty="0" smtClean="0"/>
              <a:t>	“</a:t>
            </a:r>
            <a:r>
              <a:rPr lang="en-US" i="1" dirty="0" smtClean="0"/>
              <a:t>Our evidence provides input to the debate about the efficacy of disclosing and recognizing long-term non financial assets at estimated value, rather than at depreciated historical cost. Consistently finding that revaluations are positively associated with future performance, share prices, and returns suggest that fixed asset revaluation amounts are not unreliable”</a:t>
            </a:r>
            <a:endParaRPr lang="es-CO" i="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NIC 16 – Modelo de Revaluación</a:t>
            </a:r>
            <a:endParaRPr lang="es-CO" dirty="0"/>
          </a:p>
        </p:txBody>
      </p:sp>
      <p:sp>
        <p:nvSpPr>
          <p:cNvPr id="3" name="2 Marcador de contenido"/>
          <p:cNvSpPr>
            <a:spLocks noGrp="1"/>
          </p:cNvSpPr>
          <p:nvPr>
            <p:ph idx="1"/>
          </p:nvPr>
        </p:nvSpPr>
        <p:spPr/>
        <p:txBody>
          <a:bodyPr>
            <a:normAutofit/>
          </a:bodyPr>
          <a:lstStyle/>
          <a:p>
            <a:pPr>
              <a:buNone/>
            </a:pPr>
            <a:r>
              <a:rPr lang="es-CO" b="1" dirty="0" smtClean="0"/>
              <a:t>AICPA (</a:t>
            </a:r>
            <a:r>
              <a:rPr lang="en-US" b="1" i="1" dirty="0" smtClean="0"/>
              <a:t>Status of Accounting Research Bulletins – </a:t>
            </a:r>
            <a:r>
              <a:rPr lang="es-CO" b="1" dirty="0" smtClean="0"/>
              <a:t>1965)</a:t>
            </a:r>
          </a:p>
          <a:p>
            <a:endParaRPr lang="es-CO" dirty="0" smtClean="0"/>
          </a:p>
          <a:p>
            <a:pPr algn="just">
              <a:buNone/>
            </a:pPr>
            <a:r>
              <a:rPr lang="en-US" i="1" dirty="0" smtClean="0"/>
              <a:t>	“The Board is of the opinion that property, plant and equipment should not be written up by an entity to reflect appraisal, market or current values which are above cost to the entity.”</a:t>
            </a:r>
            <a:endParaRPr lang="es-CO" i="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NIC 40 – Propiedades de Inversión</a:t>
            </a:r>
            <a:endParaRPr lang="es-CO" dirty="0"/>
          </a:p>
        </p:txBody>
      </p:sp>
      <p:sp>
        <p:nvSpPr>
          <p:cNvPr id="3" name="2 Marcador de contenido"/>
          <p:cNvSpPr>
            <a:spLocks noGrp="1"/>
          </p:cNvSpPr>
          <p:nvPr>
            <p:ph idx="1"/>
          </p:nvPr>
        </p:nvSpPr>
        <p:spPr/>
        <p:txBody>
          <a:bodyPr/>
          <a:lstStyle/>
          <a:p>
            <a:pPr>
              <a:buNone/>
            </a:pPr>
            <a:r>
              <a:rPr lang="es-CO" dirty="0" smtClean="0"/>
              <a:t>Medición Posterior:</a:t>
            </a:r>
          </a:p>
          <a:p>
            <a:pPr>
              <a:buNone/>
            </a:pPr>
            <a:endParaRPr lang="es-CO" dirty="0"/>
          </a:p>
          <a:p>
            <a:pPr algn="just">
              <a:buNone/>
            </a:pPr>
            <a:r>
              <a:rPr lang="es-CO" dirty="0" smtClean="0"/>
              <a:t>1. Modelo del Costo: (Costo – depreciación acumulada menos pérdidas por deterioro del valor)</a:t>
            </a:r>
          </a:p>
          <a:p>
            <a:pPr>
              <a:buNone/>
            </a:pPr>
            <a:endParaRPr lang="es-CO" dirty="0"/>
          </a:p>
          <a:p>
            <a:pPr algn="just">
              <a:buNone/>
            </a:pPr>
            <a:r>
              <a:rPr lang="es-CO" dirty="0" smtClean="0"/>
              <a:t>2. Modelo del valor razonable, con cambios en resultados.</a:t>
            </a:r>
            <a:endParaRPr lang="es-CO"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617</TotalTime>
  <Words>705</Words>
  <Application>Microsoft Office PowerPoint</Application>
  <PresentationFormat>Presentación en pantalla (4:3)</PresentationFormat>
  <Paragraphs>129</Paragraphs>
  <Slides>33</Slides>
  <Notes>1</Notes>
  <HiddenSlides>0</HiddenSlides>
  <MMClips>0</MMClips>
  <ScaleCrop>false</ScaleCrop>
  <HeadingPairs>
    <vt:vector size="4" baseType="variant">
      <vt:variant>
        <vt:lpstr>Tema</vt:lpstr>
      </vt:variant>
      <vt:variant>
        <vt:i4>1</vt:i4>
      </vt:variant>
      <vt:variant>
        <vt:lpstr>Títulos de diapositiva</vt:lpstr>
      </vt:variant>
      <vt:variant>
        <vt:i4>33</vt:i4>
      </vt:variant>
    </vt:vector>
  </HeadingPairs>
  <TitlesOfParts>
    <vt:vector size="34" baseType="lpstr">
      <vt:lpstr>Tema de Office</vt:lpstr>
      <vt:lpstr>Discusiones sobre algunos tratamientos contables requeridos por las NIIF</vt:lpstr>
      <vt:lpstr>NIC 2 – Inventarios</vt:lpstr>
      <vt:lpstr>NIC 2 – Fórmulas de costo</vt:lpstr>
      <vt:lpstr>NIC 2 – Fórmulas de costo</vt:lpstr>
      <vt:lpstr>NIC 16 – Propiedades, planta y equipo</vt:lpstr>
      <vt:lpstr>NIC 16 – Modelo de Revaluación</vt:lpstr>
      <vt:lpstr>NIC 16 – Modelo de Revaluación</vt:lpstr>
      <vt:lpstr>NIC 16 – Modelo de Revaluación</vt:lpstr>
      <vt:lpstr>NIC 40 – Propiedades de Inversión</vt:lpstr>
      <vt:lpstr>NIC 40 – Modelo del Valor razonable</vt:lpstr>
      <vt:lpstr>NIC 40 – Modelo del Valor razonable</vt:lpstr>
      <vt:lpstr>NIC 40 – Modelo del Valor razonable</vt:lpstr>
      <vt:lpstr>NIC 40 – Modelo del Valor razonable</vt:lpstr>
      <vt:lpstr>NIC 40 – Modelo del Valor razonable</vt:lpstr>
      <vt:lpstr>NIIF 6 – Exploración y Evaluación de Recursos Minerales</vt:lpstr>
      <vt:lpstr>NIIF 6 – Exploración y Evaluación de Recursos Minerales</vt:lpstr>
      <vt:lpstr>NIIF 6 – Exploración y Evaluación de Recursos Minerales</vt:lpstr>
      <vt:lpstr>NIIF 6 – Exploración y Evaluación de Recursos Minerales</vt:lpstr>
      <vt:lpstr>NIIF 6 – Exploración y Evaluación de Recursos Minerales</vt:lpstr>
      <vt:lpstr>NIC 12 – Impuesto a las ganancias</vt:lpstr>
      <vt:lpstr>NIC 12 – Impuesto diferido</vt:lpstr>
      <vt:lpstr>NIC 12 – Impuesto diferido</vt:lpstr>
      <vt:lpstr>NIC 12 – Impuesto diferido</vt:lpstr>
      <vt:lpstr>NIIF 3 – Combinaciones de negocios</vt:lpstr>
      <vt:lpstr>NIIF 3 – Participaciones no controladoras</vt:lpstr>
      <vt:lpstr>NIIF 3 – Participaciones no controladoras</vt:lpstr>
      <vt:lpstr>NIIF 3 – Participaciones no controladoras</vt:lpstr>
      <vt:lpstr>NIIF 3 – Participaciones no controladoras</vt:lpstr>
      <vt:lpstr>NIIF 3 – Participaciones no controladoras</vt:lpstr>
      <vt:lpstr>NIIF 3 – Participaciones no controladoras</vt:lpstr>
      <vt:lpstr>CONCLUSIONES</vt:lpstr>
      <vt:lpstr>CONCLUSIONES</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Discusiones sobre algunos tratamientos contables requeridos por las NIIF</dc:title>
  <dc:creator>Edgar</dc:creator>
  <cp:lastModifiedBy>Edgar Salazar</cp:lastModifiedBy>
  <cp:revision>10</cp:revision>
  <dcterms:created xsi:type="dcterms:W3CDTF">2012-03-04T23:31:24Z</dcterms:created>
  <dcterms:modified xsi:type="dcterms:W3CDTF">2012-03-06T22:22:06Z</dcterms:modified>
</cp:coreProperties>
</file>