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2" r:id="rId4"/>
    <p:sldId id="276" r:id="rId5"/>
    <p:sldId id="275" r:id="rId6"/>
    <p:sldId id="277" r:id="rId7"/>
    <p:sldId id="279" r:id="rId8"/>
    <p:sldId id="281" r:id="rId9"/>
    <p:sldId id="258" r:id="rId10"/>
    <p:sldId id="265" r:id="rId11"/>
    <p:sldId id="269" r:id="rId12"/>
    <p:sldId id="282" r:id="rId13"/>
    <p:sldId id="259" r:id="rId14"/>
    <p:sldId id="271" r:id="rId15"/>
    <p:sldId id="270" r:id="rId16"/>
    <p:sldId id="272" r:id="rId17"/>
    <p:sldId id="267" r:id="rId18"/>
    <p:sldId id="273" r:id="rId19"/>
    <p:sldId id="284" r:id="rId20"/>
    <p:sldId id="283" r:id="rId2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0960D-303F-4614-8C14-B1BBB4DB52FC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38163-E42F-4E4B-993B-76CFBAC899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1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38163-E42F-4E4B-993B-76CFBAC89990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4065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Opciones que hoy usan las grandes entidades</a:t>
            </a:r>
            <a:r>
              <a:rPr lang="es-CO" baseline="0" dirty="0" smtClean="0"/>
              <a:t> que no tendrían las PYME. Se permitió la NIC 39. Se revisará cuando sea terminada la NIIF 9.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38163-E42F-4E4B-993B-76CFBAC89990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7560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Reconociendo los problemas especiales de las PYMES para aplicar los métodos de la participación (Información) y de la consolidación proporcional, y también la relevancia de los valores razonables para los prestamistas, el Consejo concluyó que se debe permitir a las PYMES utilizar tanto el método del costo como el del valor razonable con cambios en resultados.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38163-E42F-4E4B-993B-76CFBAC89990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969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“la capitalización de sólo una parte de los costos de desarrollo no proporciona información útil.” FC 113</a:t>
            </a:r>
          </a:p>
          <a:p>
            <a:endParaRPr lang="es-CO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C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Responsables de préstamos bancarios dijeron al Consejo que la información sobre los costos de desarrollo capitalizados es de poca utilidad para ellos, y que ellos no consideran estos costos cuando toman decisiones de préstamos. FC 113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38163-E42F-4E4B-993B-76CFBAC89990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7463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Costo beneficio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38163-E42F-4E4B-993B-76CFBAC89990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5844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Costo – beneficio – Se incluye</a:t>
            </a:r>
            <a:r>
              <a:rPr lang="es-CO" baseline="0" dirty="0" smtClean="0"/>
              <a:t> como indicador de deterioro.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38163-E42F-4E4B-993B-76CFBAC89990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799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  <p:pic>
        <p:nvPicPr>
          <p:cNvPr id="1026" name="Picture 2" descr="http://puj-portal.javeriana.edu.co/portal/pls/portal/docs/1/114206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517232"/>
            <a:ext cx="1341809" cy="1200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9F606-180E-4961-98DC-4936EF5D718D}" type="datetimeFigureOut">
              <a:rPr lang="es-CO" smtClean="0"/>
              <a:t>05/03/2013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9A155-A67E-4122-B24B-9D8E64470C3D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rs.org/IFRS-for-SMEs/Pages/Spanish-Modules.aspx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Principales diferencias entre la NIIF para las PYMES y las NIIF completas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Edgar Emilio Salazar Baquero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65364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 smtClean="0"/>
              <a:t>DIFERENCIAS ESPECÍFICAS</a:t>
            </a:r>
            <a:endParaRPr lang="es-E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44909"/>
              </p:ext>
            </p:extLst>
          </p:nvPr>
        </p:nvGraphicFramePr>
        <p:xfrm>
          <a:off x="714348" y="1857365"/>
          <a:ext cx="7602068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816"/>
                <a:gridCol w="2925626"/>
                <a:gridCol w="2925626"/>
              </a:tblGrid>
              <a:tr h="326278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17)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</a:t>
                      </a:r>
                      <a:r>
                        <a:rPr lang="es-ES" sz="2000" baseline="0" dirty="0" smtClean="0"/>
                        <a:t> 16)</a:t>
                      </a:r>
                      <a:endParaRPr lang="es-ES" sz="2000" dirty="0"/>
                    </a:p>
                  </a:txBody>
                  <a:tcPr/>
                </a:tc>
              </a:tr>
              <a:tr h="1750038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Propiedad planta y equipo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Revaluación no permitida.</a:t>
                      </a:r>
                    </a:p>
                    <a:p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r>
                        <a:rPr lang="es-ES" sz="2000" baseline="0" dirty="0" smtClean="0"/>
                        <a:t>Las vidas útiles, valores residuales y métodos de depreciación no deben revisarse anualmente, a menos que existan indicadores de cambio.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Modelo</a:t>
                      </a:r>
                      <a:r>
                        <a:rPr lang="es-ES" sz="2000" baseline="0" dirty="0" smtClean="0"/>
                        <a:t> del costo o modelo de la revaluación</a:t>
                      </a:r>
                    </a:p>
                    <a:p>
                      <a:endParaRPr lang="es-ES" sz="2000" baseline="0" dirty="0" smtClean="0"/>
                    </a:p>
                    <a:p>
                      <a:r>
                        <a:rPr lang="es-ES" sz="2000" baseline="0" dirty="0" smtClean="0"/>
                        <a:t>Revisión de vidas útiles, valores residuales y métodos de depreciación al menos al final de cada período.</a:t>
                      </a:r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1017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880141"/>
              </p:ext>
            </p:extLst>
          </p:nvPr>
        </p:nvGraphicFramePr>
        <p:xfrm>
          <a:off x="395536" y="1772816"/>
          <a:ext cx="825014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072"/>
                <a:gridCol w="3175034"/>
                <a:gridCol w="3175034"/>
              </a:tblGrid>
              <a:tr h="39004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18)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 38)</a:t>
                      </a:r>
                      <a:endParaRPr lang="es-ES" sz="2000" dirty="0"/>
                    </a:p>
                  </a:txBody>
                  <a:tcPr/>
                </a:tc>
              </a:tr>
              <a:tr h="4290477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Activos intangibles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Todos los intangibles se amortizan.</a:t>
                      </a:r>
                      <a:r>
                        <a:rPr lang="es-ES" sz="2000" baseline="0" dirty="0" smtClean="0"/>
                        <a:t> En caso de incertidumbre se usa 10 </a:t>
                      </a:r>
                      <a:r>
                        <a:rPr lang="es-ES" sz="2000" baseline="0" dirty="0" smtClean="0"/>
                        <a:t>años como vida útil.</a:t>
                      </a:r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r>
                        <a:rPr lang="es-ES" sz="2000" dirty="0" smtClean="0"/>
                        <a:t>Revaluación no permitida</a:t>
                      </a:r>
                    </a:p>
                    <a:p>
                      <a:endParaRPr lang="es-ES" sz="2000" dirty="0" smtClean="0"/>
                    </a:p>
                    <a:p>
                      <a:r>
                        <a:rPr lang="es-ES" sz="2000" dirty="0" smtClean="0"/>
                        <a:t>Revisión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baseline="0" dirty="0" smtClean="0"/>
                        <a:t>no requerida </a:t>
                      </a:r>
                      <a:r>
                        <a:rPr lang="es-ES" sz="2000" baseline="0" dirty="0" smtClean="0"/>
                        <a:t>a menos que existan indicadores de </a:t>
                      </a:r>
                      <a:r>
                        <a:rPr lang="es-ES" sz="2000" baseline="0" dirty="0" smtClean="0"/>
                        <a:t>cambio.</a:t>
                      </a:r>
                      <a:endParaRPr lang="es-ES" sz="2000" baseline="0" dirty="0" smtClean="0"/>
                    </a:p>
                    <a:p>
                      <a:endParaRPr lang="es-ES" sz="2000" baseline="0" dirty="0" smtClean="0"/>
                    </a:p>
                    <a:p>
                      <a:r>
                        <a:rPr lang="es-ES" sz="2000" baseline="0" dirty="0" smtClean="0"/>
                        <a:t>Todos los desembolsos por investigación y desarrollo se llevan a resultados.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Activos intangibles con vidas útiles indefinidas. </a:t>
                      </a:r>
                    </a:p>
                    <a:p>
                      <a:endParaRPr lang="es-ES" sz="2000" dirty="0" smtClean="0"/>
                    </a:p>
                    <a:p>
                      <a:r>
                        <a:rPr lang="es-ES" sz="2000" dirty="0" smtClean="0"/>
                        <a:t>Modelo</a:t>
                      </a:r>
                      <a:r>
                        <a:rPr lang="es-ES" sz="2000" baseline="0" dirty="0" smtClean="0"/>
                        <a:t> del costo o modelo de la </a:t>
                      </a:r>
                      <a:r>
                        <a:rPr lang="es-ES" sz="2000" baseline="0" dirty="0" smtClean="0"/>
                        <a:t>revaluación.</a:t>
                      </a:r>
                      <a:endParaRPr lang="es-ES" sz="2000" baseline="0" dirty="0" smtClean="0"/>
                    </a:p>
                    <a:p>
                      <a:endParaRPr lang="es-ES" sz="2000" baseline="0" dirty="0" smtClean="0"/>
                    </a:p>
                    <a:p>
                      <a:r>
                        <a:rPr lang="es-ES" sz="2000" baseline="0" dirty="0" smtClean="0"/>
                        <a:t>Revisión de vidas útiles, valores residuales y métodos de depreciación al menos al final de cada </a:t>
                      </a:r>
                      <a:r>
                        <a:rPr lang="es-ES" sz="2000" baseline="0" dirty="0" smtClean="0"/>
                        <a:t>período.</a:t>
                      </a:r>
                      <a:endParaRPr lang="es-ES" sz="2000" baseline="0" dirty="0" smtClean="0"/>
                    </a:p>
                    <a:p>
                      <a:endParaRPr lang="es-ES" sz="2000" baseline="0" dirty="0" smtClean="0"/>
                    </a:p>
                    <a:p>
                      <a:r>
                        <a:rPr lang="es-ES" sz="2000" baseline="0" dirty="0" smtClean="0"/>
                        <a:t>Costos por desarrollo son capitalizables si cumplen criterios.</a:t>
                      </a:r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265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959616"/>
              </p:ext>
            </p:extLst>
          </p:nvPr>
        </p:nvGraphicFramePr>
        <p:xfrm>
          <a:off x="714348" y="1844824"/>
          <a:ext cx="7530061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428"/>
                <a:gridCol w="2790719"/>
                <a:gridCol w="2897914"/>
              </a:tblGrid>
              <a:tr h="37380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19)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(NIIF</a:t>
                      </a:r>
                      <a:r>
                        <a:rPr lang="es-ES" sz="2000" baseline="0" dirty="0" smtClean="0"/>
                        <a:t> 3)</a:t>
                      </a:r>
                      <a:endParaRPr lang="es-ES" sz="2000" dirty="0"/>
                    </a:p>
                  </a:txBody>
                  <a:tcPr/>
                </a:tc>
              </a:tr>
              <a:tr h="142045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Combinaciones de negocios y plusvalía.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err="1" smtClean="0"/>
                        <a:t>Goodwill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dirty="0" smtClean="0"/>
                        <a:t>parcial.</a:t>
                      </a:r>
                      <a:r>
                        <a:rPr lang="es-ES" sz="2000" baseline="0" dirty="0" smtClean="0"/>
                        <a:t> </a:t>
                      </a:r>
                    </a:p>
                    <a:p>
                      <a:endParaRPr lang="es-ES" sz="2000" baseline="0" dirty="0" smtClean="0"/>
                    </a:p>
                    <a:p>
                      <a:r>
                        <a:rPr lang="es-ES" sz="2000" baseline="0" dirty="0" smtClean="0"/>
                        <a:t>Solo se permite la medición de las participaciones no controladoras como la parte proporcional de los activos netos adquiridos</a:t>
                      </a:r>
                      <a:r>
                        <a:rPr lang="es-ES" sz="2000" baseline="0" dirty="0" smtClean="0"/>
                        <a:t>.</a:t>
                      </a:r>
                    </a:p>
                    <a:p>
                      <a:endParaRPr lang="es-ES" sz="2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aseline="0" dirty="0" err="1" smtClean="0"/>
                        <a:t>Goodwill</a:t>
                      </a:r>
                      <a:r>
                        <a:rPr lang="es-ES" sz="2000" baseline="0" dirty="0" smtClean="0"/>
                        <a:t> es objeto de amortización.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err="1" smtClean="0"/>
                        <a:t>Goodwill</a:t>
                      </a:r>
                      <a:r>
                        <a:rPr lang="es-ES" sz="2000" dirty="0" smtClean="0"/>
                        <a:t> total o parcial </a:t>
                      </a:r>
                    </a:p>
                    <a:p>
                      <a:endParaRPr lang="es-ES" sz="2000" dirty="0" smtClean="0"/>
                    </a:p>
                    <a:p>
                      <a:r>
                        <a:rPr lang="es-ES" sz="2000" dirty="0" smtClean="0"/>
                        <a:t>Se permite la medición de </a:t>
                      </a:r>
                      <a:r>
                        <a:rPr lang="es-ES" sz="2000" dirty="0" smtClean="0"/>
                        <a:t>las </a:t>
                      </a:r>
                      <a:r>
                        <a:rPr lang="es-ES" sz="2000" baseline="0" dirty="0" smtClean="0"/>
                        <a:t>participaciones no controladoras al valor razonable o como la parte proporcional de los activos netos adquiridos.</a:t>
                      </a:r>
                    </a:p>
                    <a:p>
                      <a:endParaRPr lang="es-ES" sz="2000" baseline="0" dirty="0" smtClean="0"/>
                    </a:p>
                    <a:p>
                      <a:endParaRPr lang="es-ES" sz="2000" baseline="0" dirty="0" smtClean="0"/>
                    </a:p>
                    <a:p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902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973171"/>
              </p:ext>
            </p:extLst>
          </p:nvPr>
        </p:nvGraphicFramePr>
        <p:xfrm>
          <a:off x="714348" y="1857364"/>
          <a:ext cx="7818093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569"/>
                <a:gridCol w="3008762"/>
                <a:gridCol w="3008762"/>
              </a:tblGrid>
              <a:tr h="37380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24)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 20)</a:t>
                      </a:r>
                      <a:endParaRPr lang="es-ES" sz="2000" dirty="0"/>
                    </a:p>
                  </a:txBody>
                  <a:tcPr/>
                </a:tc>
              </a:tr>
              <a:tr h="142045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Subvenciones</a:t>
                      </a:r>
                      <a:r>
                        <a:rPr lang="es-ES" sz="2000" baseline="0" dirty="0" smtClean="0"/>
                        <a:t> del gobierno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Si</a:t>
                      </a:r>
                      <a:r>
                        <a:rPr lang="es-ES" sz="2000" baseline="0" dirty="0" smtClean="0"/>
                        <a:t> existen condiciones se reconocen como ingreso cuando estas se cumplen. De lo contrario se reconocen cuando se vuelven exigibles.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Se reconocen como ingresos  de manera sistemática</a:t>
                      </a:r>
                      <a:r>
                        <a:rPr lang="es-ES" sz="2000" baseline="0" dirty="0" smtClean="0"/>
                        <a:t> en asociación con los costos relacionados.</a:t>
                      </a:r>
                    </a:p>
                    <a:p>
                      <a:endParaRPr lang="es-ES" sz="2000" baseline="0" dirty="0" smtClean="0"/>
                    </a:p>
                    <a:p>
                      <a:r>
                        <a:rPr lang="es-ES" sz="2000" baseline="0" dirty="0" smtClean="0"/>
                        <a:t>Subvenciones relacionadas con activo se difieren (pasivo) o se deducen del activo.</a:t>
                      </a:r>
                    </a:p>
                    <a:p>
                      <a:endParaRPr lang="es-ES" sz="2000" baseline="0" dirty="0" smtClean="0"/>
                    </a:p>
                    <a:p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836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208225"/>
              </p:ext>
            </p:extLst>
          </p:nvPr>
        </p:nvGraphicFramePr>
        <p:xfrm>
          <a:off x="714348" y="1844824"/>
          <a:ext cx="78901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152"/>
                <a:gridCol w="3036474"/>
                <a:gridCol w="3036474"/>
              </a:tblGrid>
              <a:tr h="317341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25)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 23)</a:t>
                      </a:r>
                      <a:endParaRPr lang="es-ES" sz="2000" dirty="0"/>
                    </a:p>
                  </a:txBody>
                  <a:tcPr/>
                </a:tc>
              </a:tr>
              <a:tr h="53722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Costos por préstamos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Se</a:t>
                      </a:r>
                      <a:r>
                        <a:rPr lang="es-ES" sz="2000" baseline="0" dirty="0" smtClean="0"/>
                        <a:t> reconocen como g</a:t>
                      </a:r>
                      <a:r>
                        <a:rPr lang="es-ES" sz="2000" dirty="0" smtClean="0"/>
                        <a:t>astos del </a:t>
                      </a:r>
                      <a:r>
                        <a:rPr lang="es-ES" sz="2000" dirty="0" smtClean="0"/>
                        <a:t>periodo.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Deben </a:t>
                      </a:r>
                      <a:r>
                        <a:rPr lang="es-ES" sz="2000" dirty="0" smtClean="0"/>
                        <a:t>capitalizarse cuando </a:t>
                      </a:r>
                      <a:r>
                        <a:rPr lang="es-ES" sz="2000" dirty="0" smtClean="0"/>
                        <a:t>se relacionan</a:t>
                      </a:r>
                      <a:r>
                        <a:rPr lang="es-ES" sz="2000" baseline="0" dirty="0" smtClean="0"/>
                        <a:t> con activos </a:t>
                      </a:r>
                      <a:r>
                        <a:rPr lang="es-ES" sz="2000" baseline="0" dirty="0" smtClean="0"/>
                        <a:t>aptos.</a:t>
                      </a:r>
                      <a:endParaRPr lang="es-ES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155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107548"/>
              </p:ext>
            </p:extLst>
          </p:nvPr>
        </p:nvGraphicFramePr>
        <p:xfrm>
          <a:off x="714348" y="1857365"/>
          <a:ext cx="78901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152"/>
                <a:gridCol w="3036474"/>
                <a:gridCol w="3036474"/>
              </a:tblGrid>
              <a:tr h="291822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27)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</a:t>
                      </a:r>
                      <a:r>
                        <a:rPr lang="es-ES" sz="2000" baseline="0" dirty="0" smtClean="0"/>
                        <a:t> 36)</a:t>
                      </a:r>
                      <a:endParaRPr lang="es-ES" sz="2000" dirty="0"/>
                    </a:p>
                  </a:txBody>
                  <a:tcPr/>
                </a:tc>
              </a:tr>
              <a:tr h="2538855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Deterioro de</a:t>
                      </a:r>
                      <a:r>
                        <a:rPr lang="es-ES" sz="2000" baseline="0" dirty="0" smtClean="0"/>
                        <a:t> activo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2000" dirty="0" smtClean="0"/>
                        <a:t>La comprobación del deterioro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baseline="0" dirty="0" smtClean="0"/>
                        <a:t>só</a:t>
                      </a:r>
                      <a:r>
                        <a:rPr lang="es-ES" sz="2000" dirty="0" smtClean="0"/>
                        <a:t>lo </a:t>
                      </a:r>
                      <a:r>
                        <a:rPr lang="es-ES" sz="2000" dirty="0" smtClean="0"/>
                        <a:t>es necesaria cuando existen </a:t>
                      </a:r>
                      <a:r>
                        <a:rPr lang="es-ES" sz="2000" dirty="0" smtClean="0"/>
                        <a:t>indicios </a:t>
                      </a:r>
                      <a:r>
                        <a:rPr lang="es-ES" sz="2000" baseline="0" dirty="0" smtClean="0"/>
                        <a:t>de </a:t>
                      </a:r>
                      <a:r>
                        <a:rPr lang="es-ES" sz="2000" baseline="0" dirty="0" smtClean="0"/>
                        <a:t>deterioro (Excepto para inventarios que deben medirse anualmente</a:t>
                      </a:r>
                      <a:r>
                        <a:rPr lang="es-ES" sz="2000" baseline="0" dirty="0" smtClean="0"/>
                        <a:t>).</a:t>
                      </a:r>
                      <a:endParaRPr lang="es-ES" sz="2000" baseline="0" dirty="0" smtClean="0"/>
                    </a:p>
                    <a:p>
                      <a:pPr algn="just"/>
                      <a:endParaRPr lang="es-ES" sz="2000" baseline="0" dirty="0" smtClean="0"/>
                    </a:p>
                    <a:p>
                      <a:pPr algn="just"/>
                      <a:r>
                        <a:rPr lang="es-ES" sz="2000" baseline="0" dirty="0" smtClean="0"/>
                        <a:t>Activos </a:t>
                      </a:r>
                      <a:r>
                        <a:rPr lang="es-ES" sz="2000" baseline="0" dirty="0" smtClean="0"/>
                        <a:t>no corrientes mantenidos para la venta no se clasifican por separado. Son un indicador de deterioro de estos activos.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2000" dirty="0" smtClean="0"/>
                        <a:t>Se requieren</a:t>
                      </a:r>
                      <a:r>
                        <a:rPr lang="es-ES" sz="2000" baseline="0" dirty="0" smtClean="0"/>
                        <a:t> p</a:t>
                      </a:r>
                      <a:r>
                        <a:rPr lang="es-ES" sz="2000" dirty="0" smtClean="0"/>
                        <a:t>ruebas anuales de deterioro para intangibles con vidas útiles indefinidas</a:t>
                      </a:r>
                      <a:r>
                        <a:rPr lang="es-ES" sz="2000" baseline="0" dirty="0" smtClean="0"/>
                        <a:t> (Incluyendo </a:t>
                      </a:r>
                      <a:r>
                        <a:rPr lang="es-ES" sz="2000" baseline="0" dirty="0" err="1" smtClean="0"/>
                        <a:t>Goodwill</a:t>
                      </a:r>
                      <a:r>
                        <a:rPr lang="es-ES" sz="2000" baseline="0" dirty="0" smtClean="0"/>
                        <a:t>) e intangibles  aún no disponibles para uso.</a:t>
                      </a:r>
                    </a:p>
                    <a:p>
                      <a:pPr algn="just"/>
                      <a:endParaRPr lang="es-ES" sz="2000" baseline="0" dirty="0" smtClean="0"/>
                    </a:p>
                    <a:p>
                      <a:pPr algn="just"/>
                      <a:r>
                        <a:rPr lang="es-ES" sz="2000" baseline="0" dirty="0" smtClean="0"/>
                        <a:t>Activos no corrientes mantenidos para la venta son una categoría separada. (NIIF 5)</a:t>
                      </a:r>
                      <a:endParaRPr lang="es-ES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553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278392"/>
              </p:ext>
            </p:extLst>
          </p:nvPr>
        </p:nvGraphicFramePr>
        <p:xfrm>
          <a:off x="714348" y="1857364"/>
          <a:ext cx="803411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0321"/>
                <a:gridCol w="3091898"/>
                <a:gridCol w="3091898"/>
              </a:tblGrid>
              <a:tr h="37380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28)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 C19)</a:t>
                      </a:r>
                      <a:endParaRPr lang="es-ES" sz="2000" dirty="0"/>
                    </a:p>
                  </a:txBody>
                  <a:tcPr/>
                </a:tc>
              </a:tr>
              <a:tr h="142045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Beneficios a empleados (Planes  de </a:t>
                      </a:r>
                      <a:r>
                        <a:rPr lang="es-ES" sz="2000" dirty="0" smtClean="0"/>
                        <a:t>beneficios </a:t>
                      </a:r>
                      <a:r>
                        <a:rPr lang="es-ES" sz="2000" dirty="0" smtClean="0"/>
                        <a:t>post empleo)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Las ganancias o pérdidas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dirty="0" smtClean="0"/>
                        <a:t>actuariales pueden ser reconocidas en el resultado o en el otro resultado integral. </a:t>
                      </a:r>
                    </a:p>
                    <a:p>
                      <a:endParaRPr lang="es-ES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aseline="0" dirty="0" smtClean="0"/>
                        <a:t>Las </a:t>
                      </a:r>
                      <a:r>
                        <a:rPr lang="es-ES" sz="2000" baseline="0" dirty="0" smtClean="0"/>
                        <a:t>nuevas mediciones de la obligación (</a:t>
                      </a:r>
                      <a:r>
                        <a:rPr lang="es-ES" sz="2000" baseline="0" dirty="0" smtClean="0"/>
                        <a:t>activo), en donde se incluyen las ganancias o pérdidas actuariales, se </a:t>
                      </a:r>
                      <a:r>
                        <a:rPr lang="es-ES" sz="2000" baseline="0" dirty="0" smtClean="0"/>
                        <a:t>deben reconocer en el otro resultado integral.</a:t>
                      </a:r>
                    </a:p>
                    <a:p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116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837471"/>
              </p:ext>
            </p:extLst>
          </p:nvPr>
        </p:nvGraphicFramePr>
        <p:xfrm>
          <a:off x="714348" y="1857364"/>
          <a:ext cx="8034117" cy="4609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0321"/>
                <a:gridCol w="3091898"/>
                <a:gridCol w="3091898"/>
              </a:tblGrid>
              <a:tr h="382998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29)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 12)</a:t>
                      </a:r>
                      <a:endParaRPr lang="es-ES" sz="2000" dirty="0"/>
                    </a:p>
                  </a:txBody>
                  <a:tcPr/>
                </a:tc>
              </a:tr>
              <a:tr h="4212974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Impuesto</a:t>
                      </a:r>
                      <a:r>
                        <a:rPr lang="es-ES" sz="2000" baseline="0" dirty="0" smtClean="0"/>
                        <a:t> a las ganancias.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Activos por impuestos diferidos</a:t>
                      </a:r>
                      <a:r>
                        <a:rPr lang="es-ES" sz="2000" baseline="0" dirty="0" smtClean="0"/>
                        <a:t> con incertidumbre en su probabilidad se reducen mediante  una cuenta valuativa separada.</a:t>
                      </a:r>
                    </a:p>
                    <a:p>
                      <a:endParaRPr lang="es-ES" sz="2000" baseline="0" dirty="0" smtClean="0"/>
                    </a:p>
                    <a:p>
                      <a:r>
                        <a:rPr lang="es-ES" sz="2000" baseline="0" dirty="0" smtClean="0"/>
                        <a:t>Se requiere ajuste a los activos y pasivos por impuestos si existen incertidumbres importantes sobre la posibilidad de modificaciones por parte de las </a:t>
                      </a:r>
                      <a:r>
                        <a:rPr lang="es-ES" sz="2000" baseline="0" dirty="0" smtClean="0"/>
                        <a:t>autoridades tributarias.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Activos por impuestos diferidos solo se</a:t>
                      </a:r>
                      <a:r>
                        <a:rPr lang="es-ES" sz="2000" baseline="0" dirty="0" smtClean="0"/>
                        <a:t> reconocen si se consideran probables las ganancias fiscales futuras.</a:t>
                      </a:r>
                    </a:p>
                    <a:p>
                      <a:endParaRPr lang="es-ES" sz="2000" baseline="0" dirty="0" smtClean="0"/>
                    </a:p>
                    <a:p>
                      <a:r>
                        <a:rPr lang="es-ES" sz="2000" baseline="0" dirty="0" smtClean="0"/>
                        <a:t>No </a:t>
                      </a:r>
                      <a:r>
                        <a:rPr lang="es-ES" sz="2000" baseline="0" dirty="0" smtClean="0"/>
                        <a:t>existe tal disposición.</a:t>
                      </a:r>
                    </a:p>
                    <a:p>
                      <a:endParaRPr lang="es-ES" sz="2000" baseline="0" dirty="0" smtClean="0"/>
                    </a:p>
                    <a:p>
                      <a:endParaRPr lang="es-ES" sz="2000" baseline="0" dirty="0" smtClean="0"/>
                    </a:p>
                    <a:p>
                      <a:endParaRPr lang="es-ES" sz="2000" baseline="0" dirty="0" smtClean="0"/>
                    </a:p>
                    <a:p>
                      <a:endParaRPr lang="es-ES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558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83028"/>
              </p:ext>
            </p:extLst>
          </p:nvPr>
        </p:nvGraphicFramePr>
        <p:xfrm>
          <a:off x="714348" y="1857364"/>
          <a:ext cx="7818093" cy="200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569"/>
                <a:gridCol w="3008762"/>
                <a:gridCol w="3008762"/>
              </a:tblGrid>
              <a:tr h="437025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30)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 21)</a:t>
                      </a:r>
                      <a:endParaRPr lang="es-ES" sz="2000" dirty="0"/>
                    </a:p>
                  </a:txBody>
                  <a:tcPr/>
                </a:tc>
              </a:tr>
              <a:tr h="1566659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Diferencias</a:t>
                      </a:r>
                      <a:r>
                        <a:rPr lang="es-ES" sz="2000" baseline="0" dirty="0" smtClean="0"/>
                        <a:t> de conversión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Las diferencias</a:t>
                      </a:r>
                      <a:r>
                        <a:rPr lang="es-ES" sz="2000" baseline="0" dirty="0" smtClean="0"/>
                        <a:t> en conversión </a:t>
                      </a:r>
                      <a:r>
                        <a:rPr lang="es-ES" sz="2000" baseline="0" dirty="0" smtClean="0"/>
                        <a:t>n</a:t>
                      </a:r>
                      <a:r>
                        <a:rPr lang="es-ES" sz="2000" dirty="0" smtClean="0"/>
                        <a:t>o </a:t>
                      </a:r>
                      <a:r>
                        <a:rPr lang="es-ES" sz="2000" dirty="0" smtClean="0"/>
                        <a:t>se reclasifican a </a:t>
                      </a:r>
                      <a:r>
                        <a:rPr lang="es-ES" sz="2000" dirty="0" smtClean="0"/>
                        <a:t>resultados.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Reconocidas en ORI</a:t>
                      </a:r>
                      <a:r>
                        <a:rPr lang="es-ES" sz="2000" baseline="0" dirty="0" smtClean="0"/>
                        <a:t> y posteriormente reclasificadas a </a:t>
                      </a:r>
                      <a:r>
                        <a:rPr lang="es-ES" sz="2000" baseline="0" dirty="0" smtClean="0"/>
                        <a:t>resultados.</a:t>
                      </a:r>
                      <a:endParaRPr lang="es-ES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844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089282"/>
              </p:ext>
            </p:extLst>
          </p:nvPr>
        </p:nvGraphicFramePr>
        <p:xfrm>
          <a:off x="539551" y="1857364"/>
          <a:ext cx="8136906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994"/>
                <a:gridCol w="3131456"/>
                <a:gridCol w="3131456"/>
              </a:tblGrid>
              <a:tr h="382182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35)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(NIIF 1)</a:t>
                      </a:r>
                      <a:endParaRPr lang="es-ES" sz="2000" dirty="0"/>
                    </a:p>
                  </a:txBody>
                  <a:tcPr/>
                </a:tc>
              </a:tr>
              <a:tr h="421379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Adopción por</a:t>
                      </a:r>
                      <a:r>
                        <a:rPr lang="es-ES" sz="2000" baseline="0" dirty="0" smtClean="0"/>
                        <a:t> primera vez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Si </a:t>
                      </a:r>
                      <a:r>
                        <a:rPr lang="es-ES" sz="2000" dirty="0" smtClean="0"/>
                        <a:t>es impracticable</a:t>
                      </a:r>
                      <a:r>
                        <a:rPr lang="es-ES" sz="2000" baseline="0" dirty="0" smtClean="0"/>
                        <a:t> la reexpresión de una partida, </a:t>
                      </a:r>
                      <a:r>
                        <a:rPr lang="es-ES" sz="2000" baseline="0" dirty="0" smtClean="0"/>
                        <a:t>la entidad solo lo hará desde el primer periodo para el cual resulte practicable hacerlo. </a:t>
                      </a:r>
                    </a:p>
                    <a:p>
                      <a:endParaRPr lang="es-ES" sz="2000" baseline="0" dirty="0" smtClean="0"/>
                    </a:p>
                    <a:p>
                      <a:r>
                        <a:rPr lang="es-ES" sz="2000" baseline="0" dirty="0" smtClean="0"/>
                        <a:t>Existe </a:t>
                      </a:r>
                      <a:r>
                        <a:rPr lang="es-ES" sz="2000" baseline="0" dirty="0" smtClean="0"/>
                        <a:t>una exención de reconocer activos o pasivos por impuestos diferidos en el balance de apertura, si cuyo reconocimiento conlleve un costo o esfuerzo desproporcionado.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No existe esta</a:t>
                      </a:r>
                      <a:r>
                        <a:rPr lang="es-ES" sz="2000" baseline="0" dirty="0" smtClean="0"/>
                        <a:t> posibilidad.</a:t>
                      </a:r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r>
                        <a:rPr lang="es-ES" sz="2000" dirty="0" smtClean="0"/>
                        <a:t>No </a:t>
                      </a:r>
                      <a:r>
                        <a:rPr lang="es-ES" sz="2000" dirty="0" smtClean="0"/>
                        <a:t>existe esta</a:t>
                      </a:r>
                      <a:r>
                        <a:rPr lang="es-ES" sz="2000" baseline="0" dirty="0" smtClean="0"/>
                        <a:t> posibilidad.</a:t>
                      </a:r>
                      <a:endParaRPr lang="es-ES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206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 smtClean="0"/>
              <a:t>AGENDA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/>
              <a:t>1. Material de consulta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2. Descripción y diferencias generales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/>
              <a:t>3. Diferencias específicas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36564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CO" sz="4400" dirty="0" smtClean="0"/>
              <a:t>Preguntas o </a:t>
            </a:r>
            <a:r>
              <a:rPr lang="es-CO" sz="4400" dirty="0" smtClean="0"/>
              <a:t>comentarios?</a:t>
            </a:r>
            <a:endParaRPr lang="es-CO" sz="4400" dirty="0" smtClean="0"/>
          </a:p>
          <a:p>
            <a:endParaRPr lang="es-CO" sz="4400" dirty="0" smtClean="0"/>
          </a:p>
          <a:p>
            <a:pPr marL="0" indent="0">
              <a:buNone/>
            </a:pPr>
            <a:endParaRPr lang="es-CO" sz="4400" dirty="0"/>
          </a:p>
          <a:p>
            <a:pPr marL="0" indent="0">
              <a:buNone/>
            </a:pPr>
            <a:r>
              <a:rPr lang="es-CO" sz="4400" dirty="0" smtClean="0"/>
              <a:t>¡</a:t>
            </a:r>
            <a:r>
              <a:rPr lang="es-CO" sz="4400" dirty="0" smtClean="0"/>
              <a:t>Muchas gracias por su atención!</a:t>
            </a:r>
          </a:p>
        </p:txBody>
      </p:sp>
    </p:spTree>
    <p:extLst>
      <p:ext uri="{BB962C8B-B14F-4D97-AF65-F5344CB8AC3E}">
        <p14:creationId xmlns:p14="http://schemas.microsoft.com/office/powerpoint/2010/main" val="3187436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 smtClean="0"/>
              <a:t>Material de entrenamiento</a:t>
            </a:r>
            <a:endParaRPr lang="es-ES" sz="3200" dirty="0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67544" y="5949280"/>
            <a:ext cx="8229600" cy="6501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2000" dirty="0" smtClean="0"/>
              <a:t>IFRS </a:t>
            </a:r>
            <a:r>
              <a:rPr lang="es-ES" sz="2000" dirty="0" err="1" smtClean="0"/>
              <a:t>Foundation</a:t>
            </a:r>
            <a:r>
              <a:rPr lang="es-ES" sz="2000" dirty="0"/>
              <a:t>:</a:t>
            </a:r>
            <a:endParaRPr lang="es-CO" sz="2000" dirty="0" smtClean="0">
              <a:hlinkClick r:id="rId3"/>
            </a:endParaRPr>
          </a:p>
          <a:p>
            <a:pPr marL="0" indent="0">
              <a:buNone/>
            </a:pPr>
            <a:r>
              <a:rPr lang="es-CO" sz="2000" dirty="0" smtClean="0">
                <a:hlinkClick r:id="rId3"/>
              </a:rPr>
              <a:t>http://www.ifrs.org/IFRS-for-SMEs/Pages/Spanish-Modules.aspx</a:t>
            </a:r>
            <a:endParaRPr lang="es-CO" sz="2000" dirty="0" smtClean="0"/>
          </a:p>
          <a:p>
            <a:pPr marL="0" indent="0">
              <a:buNone/>
            </a:pPr>
            <a:endParaRPr lang="es-CO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96930"/>
            <a:ext cx="7749369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120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 smtClean="0"/>
              <a:t>Descripción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La NIIF para las PYME está basada en los mismos principios de las NIIF completas. </a:t>
            </a: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r>
              <a:rPr lang="es-CO" dirty="0" smtClean="0"/>
              <a:t>Se omiten temas no aplicables a las PYME.</a:t>
            </a:r>
          </a:p>
          <a:p>
            <a:r>
              <a:rPr lang="es-CO" dirty="0" smtClean="0"/>
              <a:t>Se consideran las necesidades de información de los usuarios de las PYME.</a:t>
            </a:r>
          </a:p>
          <a:p>
            <a:r>
              <a:rPr lang="es-CO" dirty="0" smtClean="0"/>
              <a:t>Se considera la restricción del costo en la presentación de reportes financieros.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35380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 smtClean="0"/>
              <a:t>DIFERENCIAS ESPECÍFICAS</a:t>
            </a:r>
            <a:endParaRPr lang="es-E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207820"/>
              </p:ext>
            </p:extLst>
          </p:nvPr>
        </p:nvGraphicFramePr>
        <p:xfrm>
          <a:off x="395533" y="1857365"/>
          <a:ext cx="8352930" cy="474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3746"/>
                <a:gridCol w="3214592"/>
                <a:gridCol w="3214592"/>
              </a:tblGrid>
              <a:tr h="692321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(Secciones</a:t>
                      </a:r>
                      <a:r>
                        <a:rPr lang="es-ES" sz="2000" baseline="0" dirty="0" smtClean="0"/>
                        <a:t> 3 - 8)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 1, 7)</a:t>
                      </a:r>
                      <a:endParaRPr lang="es-ES" sz="2000" dirty="0"/>
                    </a:p>
                  </a:txBody>
                  <a:tcPr/>
                </a:tc>
              </a:tr>
              <a:tr h="383164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Presentación</a:t>
                      </a:r>
                      <a:r>
                        <a:rPr lang="es-ES" sz="2000" baseline="0" dirty="0" smtClean="0"/>
                        <a:t> de estados financieros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Se permite la presentación de un estado </a:t>
                      </a:r>
                      <a:r>
                        <a:rPr lang="es-ES" sz="2000" dirty="0" smtClean="0"/>
                        <a:t>de resultados y </a:t>
                      </a:r>
                      <a:r>
                        <a:rPr lang="es-ES" sz="2000" dirty="0" smtClean="0"/>
                        <a:t>ganancias acumuladas</a:t>
                      </a:r>
                      <a:r>
                        <a:rPr lang="es-ES" sz="2000" baseline="0" dirty="0" smtClean="0"/>
                        <a:t>, en cambio del estado de resultado  integral y del estado de cambios en el patrimonio, cuando los cambios patrimoniales se derivan de resultados y variaciones de las utilidades retenidas.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No se permite esta </a:t>
                      </a:r>
                      <a:r>
                        <a:rPr lang="es-ES" sz="2000" dirty="0" smtClean="0"/>
                        <a:t>opción.</a:t>
                      </a:r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endParaRPr lang="es-ES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aseline="0" dirty="0" smtClean="0"/>
                        <a:t>Se requiere la presentación de un estado de posición financiera del primer período comparativo presentado, cuando una entidad realiza </a:t>
                      </a:r>
                      <a:r>
                        <a:rPr lang="es-ES" sz="2000" baseline="0" dirty="0" smtClean="0"/>
                        <a:t>aplicación retroactiva, </a:t>
                      </a:r>
                      <a:r>
                        <a:rPr lang="es-ES" sz="2000" baseline="0" dirty="0" smtClean="0"/>
                        <a:t>reexpresión retroactiva  o cuando reclasifica partidas en los estados financieros. </a:t>
                      </a:r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397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 smtClean="0"/>
              <a:t>DIFERENCIAS ESPECÍFICAS</a:t>
            </a:r>
            <a:endParaRPr lang="es-E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408908"/>
              </p:ext>
            </p:extLst>
          </p:nvPr>
        </p:nvGraphicFramePr>
        <p:xfrm>
          <a:off x="714348" y="1857364"/>
          <a:ext cx="7746085" cy="3515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985"/>
                <a:gridCol w="2981050"/>
                <a:gridCol w="2981050"/>
              </a:tblGrid>
              <a:tr h="732469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9</a:t>
                      </a:r>
                      <a:r>
                        <a:rPr lang="es-ES" sz="2000" baseline="0" dirty="0" smtClean="0"/>
                        <a:t>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 27,  NIIF 10)</a:t>
                      </a:r>
                      <a:endParaRPr lang="es-ES" sz="2000" dirty="0"/>
                    </a:p>
                  </a:txBody>
                  <a:tcPr/>
                </a:tc>
              </a:tr>
              <a:tr h="278338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Estados</a:t>
                      </a:r>
                      <a:r>
                        <a:rPr lang="es-ES" sz="2000" baseline="0" dirty="0" smtClean="0"/>
                        <a:t> financieros separados.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Las inversiones en subsidiarias, asociadas y negocios conjuntos,</a:t>
                      </a:r>
                      <a:r>
                        <a:rPr lang="es-ES" sz="2000" baseline="0" dirty="0" smtClean="0"/>
                        <a:t> en los estados financieros separados se pueden medir al costo o al valor razonable con cambios en resultados.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Estas</a:t>
                      </a:r>
                      <a:r>
                        <a:rPr lang="es-ES" sz="2000" baseline="0" dirty="0" smtClean="0"/>
                        <a:t> inversiones se pueden medir al costo o  al valor razonable de acuerdo con NIIF 9 (Resultados -  Otro resultado integral).</a:t>
                      </a:r>
                    </a:p>
                    <a:p>
                      <a:endParaRPr lang="es-ES" sz="2000" baseline="0" dirty="0" smtClean="0"/>
                    </a:p>
                    <a:p>
                      <a:endParaRPr lang="es-ES" sz="2000" baseline="0" dirty="0" smtClean="0"/>
                    </a:p>
                    <a:p>
                      <a:endParaRPr lang="es-ES" sz="20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219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 smtClean="0"/>
              <a:t>DIFERENCIAS ESPECÍFICAS</a:t>
            </a:r>
            <a:endParaRPr lang="es-E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53007"/>
              </p:ext>
            </p:extLst>
          </p:nvPr>
        </p:nvGraphicFramePr>
        <p:xfrm>
          <a:off x="683568" y="1772816"/>
          <a:ext cx="8178133" cy="4553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489"/>
                <a:gridCol w="3147322"/>
                <a:gridCol w="3147322"/>
              </a:tblGrid>
              <a:tr h="683687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(Secciones 11 – 12)*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(NIIF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baseline="0" dirty="0" smtClean="0"/>
                        <a:t>9 – NIC 39)</a:t>
                      </a:r>
                      <a:endParaRPr lang="es-ES" sz="2000" dirty="0"/>
                    </a:p>
                  </a:txBody>
                  <a:tcPr/>
                </a:tc>
              </a:tr>
              <a:tr h="3852817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Instrumentos financieros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Los instrumentos financieros se miden por:</a:t>
                      </a:r>
                    </a:p>
                    <a:p>
                      <a:endParaRPr lang="es-ES" sz="2000" dirty="0" smtClean="0"/>
                    </a:p>
                    <a:p>
                      <a:r>
                        <a:rPr lang="es-ES" sz="2000" u="sng" dirty="0" smtClean="0"/>
                        <a:t>Costo amortizado: </a:t>
                      </a:r>
                    </a:p>
                    <a:p>
                      <a:r>
                        <a:rPr lang="es-ES" sz="2000" dirty="0" smtClean="0"/>
                        <a:t>Instrumentos de deuda.</a:t>
                      </a:r>
                    </a:p>
                    <a:p>
                      <a:endParaRPr lang="es-ES" sz="2000" dirty="0" smtClean="0"/>
                    </a:p>
                    <a:p>
                      <a:r>
                        <a:rPr lang="es-ES" sz="2000" u="sng" dirty="0" smtClean="0"/>
                        <a:t>Valor razonable con cambios en resultados </a:t>
                      </a:r>
                    </a:p>
                    <a:p>
                      <a:r>
                        <a:rPr lang="es-ES" sz="2000" dirty="0" smtClean="0"/>
                        <a:t>Los demás instrumentos*</a:t>
                      </a:r>
                      <a:r>
                        <a:rPr lang="es-ES" sz="2000" baseline="0" dirty="0" smtClean="0"/>
                        <a:t>. 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u="sng" dirty="0" smtClean="0"/>
                        <a:t>Costo amortizado </a:t>
                      </a:r>
                    </a:p>
                    <a:p>
                      <a:endParaRPr lang="es-ES" sz="2000" dirty="0" smtClean="0"/>
                    </a:p>
                    <a:p>
                      <a:r>
                        <a:rPr lang="es-ES" sz="2000" u="sng" dirty="0" smtClean="0"/>
                        <a:t>Valor razonable con cambios en resultados.</a:t>
                      </a:r>
                      <a:r>
                        <a:rPr lang="es-ES" sz="2000" u="sng" baseline="0" dirty="0" smtClean="0"/>
                        <a:t> </a:t>
                      </a:r>
                    </a:p>
                    <a:p>
                      <a:endParaRPr lang="es-ES" sz="2000" dirty="0" smtClean="0"/>
                    </a:p>
                    <a:p>
                      <a:r>
                        <a:rPr lang="es-ES" sz="2000" u="sng" dirty="0" smtClean="0"/>
                        <a:t>Valor razonable con cambios en Otro Resultado Integral. </a:t>
                      </a:r>
                    </a:p>
                    <a:p>
                      <a:r>
                        <a:rPr lang="es-ES" sz="2000" dirty="0" smtClean="0"/>
                        <a:t>Activos financieros (Inversiones</a:t>
                      </a:r>
                      <a:r>
                        <a:rPr lang="es-ES" sz="2000" baseline="0" dirty="0" smtClean="0"/>
                        <a:t> en instrumentos de </a:t>
                      </a:r>
                      <a:r>
                        <a:rPr lang="es-ES" sz="2000" baseline="0" dirty="0" smtClean="0"/>
                        <a:t>patrimonio </a:t>
                      </a:r>
                      <a:r>
                        <a:rPr lang="es-ES" sz="2000" baseline="0" dirty="0" smtClean="0"/>
                        <a:t>no mantenidos para negociar).</a:t>
                      </a:r>
                      <a:endParaRPr lang="es-ES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38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444835"/>
              </p:ext>
            </p:extLst>
          </p:nvPr>
        </p:nvGraphicFramePr>
        <p:xfrm>
          <a:off x="714348" y="1857365"/>
          <a:ext cx="8178133" cy="3961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489"/>
                <a:gridCol w="3147322"/>
                <a:gridCol w="3147322"/>
              </a:tblGrid>
              <a:tr h="5430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(Secciones 14 – 15)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(NIIF</a:t>
                      </a:r>
                      <a:r>
                        <a:rPr lang="es-ES" sz="2000" baseline="0" dirty="0" smtClean="0"/>
                        <a:t> 11, NIC 28)</a:t>
                      </a:r>
                      <a:endParaRPr lang="es-ES" sz="2000" dirty="0"/>
                    </a:p>
                  </a:txBody>
                  <a:tcPr/>
                </a:tc>
              </a:tr>
              <a:tr h="326084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Asociadas y entidades controladas de forma conjunta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En los estados financieros consolidados* se miden por:</a:t>
                      </a:r>
                    </a:p>
                    <a:p>
                      <a:endParaRPr lang="es-ES" sz="20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2000" u="none" baseline="0" dirty="0" smtClean="0"/>
                        <a:t>Valor razonable si existe  precio de cotización.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2000" u="none" baseline="0" dirty="0" smtClean="0"/>
                        <a:t>Costo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2000" u="none" baseline="0" dirty="0" smtClean="0"/>
                        <a:t>Método de la participación</a:t>
                      </a:r>
                      <a:endParaRPr lang="es-ES" sz="20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u="none" dirty="0" smtClean="0"/>
                        <a:t>Método</a:t>
                      </a:r>
                      <a:r>
                        <a:rPr lang="es-ES" sz="2000" u="none" baseline="0" dirty="0" smtClean="0"/>
                        <a:t> de participación</a:t>
                      </a:r>
                      <a:endParaRPr lang="es-ES" sz="2000" u="none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881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714356"/>
            <a:ext cx="6696744" cy="864096"/>
          </a:xfrm>
        </p:spPr>
        <p:txBody>
          <a:bodyPr>
            <a:noAutofit/>
          </a:bodyPr>
          <a:lstStyle/>
          <a:p>
            <a:r>
              <a:rPr lang="es-ES" sz="3200" dirty="0"/>
              <a:t>DIFERENCIAS ESPECÍFICAS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608670"/>
              </p:ext>
            </p:extLst>
          </p:nvPr>
        </p:nvGraphicFramePr>
        <p:xfrm>
          <a:off x="714348" y="1857365"/>
          <a:ext cx="78901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152"/>
                <a:gridCol w="3036474"/>
                <a:gridCol w="3036474"/>
              </a:tblGrid>
              <a:tr h="291822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AREA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PYMES (Sección 16)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NIIF Completas (NIC 40)</a:t>
                      </a:r>
                      <a:endParaRPr lang="es-ES" sz="2000" dirty="0"/>
                    </a:p>
                  </a:txBody>
                  <a:tcPr/>
                </a:tc>
              </a:tr>
              <a:tr h="1123959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Propiedades de inversión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Debe usarse el modelo del valor razonable siempre que se pueda medir de manera fiable sin un </a:t>
                      </a:r>
                      <a:r>
                        <a:rPr lang="es-ES" sz="2000" dirty="0" smtClean="0"/>
                        <a:t>costo desproporcionado. </a:t>
                      </a:r>
                      <a:r>
                        <a:rPr lang="es-ES" sz="2000" dirty="0" smtClean="0"/>
                        <a:t>De lo contrario modelo del costo (Sección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baseline="0" dirty="0" smtClean="0"/>
                        <a:t>17)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Modelo</a:t>
                      </a:r>
                      <a:r>
                        <a:rPr lang="es-ES" sz="2000" baseline="0" dirty="0" smtClean="0"/>
                        <a:t> de valor razonable o modelo del costo.</a:t>
                      </a:r>
                    </a:p>
                    <a:p>
                      <a:endParaRPr lang="es-ES" sz="2000" baseline="0" dirty="0" smtClean="0"/>
                    </a:p>
                    <a:p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988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1369</Words>
  <Application>Microsoft Office PowerPoint</Application>
  <PresentationFormat>Presentación en pantalla (4:3)</PresentationFormat>
  <Paragraphs>205</Paragraphs>
  <Slides>20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Principales diferencias entre la NIIF para las PYMES y las NIIF completas</vt:lpstr>
      <vt:lpstr>AGENDA</vt:lpstr>
      <vt:lpstr>Material de entrenamiento</vt:lpstr>
      <vt:lpstr>Descripción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DIFERENCIAS ESPECÍFICAS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Principales diferencias entre la NIIF para las PYMES y las NIIF completos</dc:title>
  <dc:creator>Edgar Salazar</dc:creator>
  <cp:lastModifiedBy>Edgar Salazar</cp:lastModifiedBy>
  <cp:revision>20</cp:revision>
  <dcterms:created xsi:type="dcterms:W3CDTF">2013-03-02T02:00:00Z</dcterms:created>
  <dcterms:modified xsi:type="dcterms:W3CDTF">2013-03-05T22:21:56Z</dcterms:modified>
</cp:coreProperties>
</file>