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6" r:id="rId2"/>
    <p:sldId id="288" r:id="rId3"/>
    <p:sldId id="306" r:id="rId4"/>
    <p:sldId id="308" r:id="rId5"/>
    <p:sldId id="311" r:id="rId6"/>
    <p:sldId id="312" r:id="rId7"/>
    <p:sldId id="313" r:id="rId8"/>
    <p:sldId id="314" r:id="rId9"/>
    <p:sldId id="316" r:id="rId10"/>
    <p:sldId id="318" r:id="rId11"/>
    <p:sldId id="315" r:id="rId12"/>
    <p:sldId id="317" r:id="rId13"/>
    <p:sldId id="324" r:id="rId14"/>
    <p:sldId id="325" r:id="rId15"/>
    <p:sldId id="326" r:id="rId16"/>
    <p:sldId id="319" r:id="rId17"/>
    <p:sldId id="320" r:id="rId18"/>
    <p:sldId id="321" r:id="rId19"/>
    <p:sldId id="323" r:id="rId20"/>
    <p:sldId id="327" r:id="rId21"/>
    <p:sldId id="328" r:id="rId22"/>
    <p:sldId id="330" r:id="rId23"/>
    <p:sldId id="329" r:id="rId24"/>
    <p:sldId id="331" r:id="rId25"/>
    <p:sldId id="332" r:id="rId26"/>
    <p:sldId id="333" r:id="rId27"/>
    <p:sldId id="334" r:id="rId28"/>
    <p:sldId id="336" r:id="rId29"/>
    <p:sldId id="335" r:id="rId30"/>
    <p:sldId id="337" r:id="rId31"/>
    <p:sldId id="338" r:id="rId32"/>
    <p:sldId id="339" r:id="rId33"/>
    <p:sldId id="340" r:id="rId34"/>
    <p:sldId id="343" r:id="rId35"/>
    <p:sldId id="342" r:id="rId36"/>
    <p:sldId id="345" r:id="rId37"/>
    <p:sldId id="346" r:id="rId38"/>
    <p:sldId id="348" r:id="rId39"/>
    <p:sldId id="349" r:id="rId40"/>
    <p:sldId id="351" r:id="rId41"/>
    <p:sldId id="298" r:id="rId4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EE7"/>
    <a:srgbClr val="FFFDB1"/>
    <a:srgbClr val="FEFEDA"/>
    <a:srgbClr val="F4F4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76" d="100"/>
          <a:sy n="76" d="100"/>
        </p:scale>
        <p:origin x="-648"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396D39C-3E06-4B4E-8ACD-43B3810FD2E0}" type="datetimeFigureOut">
              <a:rPr lang="es-CO" smtClean="0"/>
              <a:t>11/02/2014</a:t>
            </a:fld>
            <a:endParaRPr lang="es-CO"/>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D2EE95-569F-4D56-BD06-A59A58ECCA47}" type="slidenum">
              <a:rPr lang="es-CO" smtClean="0"/>
              <a:t>‹Nº›</a:t>
            </a:fld>
            <a:endParaRPr lang="es-CO"/>
          </a:p>
        </p:txBody>
      </p:sp>
    </p:spTree>
    <p:extLst>
      <p:ext uri="{BB962C8B-B14F-4D97-AF65-F5344CB8AC3E}">
        <p14:creationId xmlns:p14="http://schemas.microsoft.com/office/powerpoint/2010/main" val="2242712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42B020-5978-41DD-8E44-13C322548EE3}" type="datetimeFigureOut">
              <a:rPr lang="es-CO" smtClean="0"/>
              <a:t>11/02/2014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1EAEC5-A932-492F-9905-CE4E4DA78D09}" type="slidenum">
              <a:rPr lang="es-CO" smtClean="0"/>
              <a:t>‹Nº›</a:t>
            </a:fld>
            <a:endParaRPr lang="es-CO"/>
          </a:p>
        </p:txBody>
      </p:sp>
    </p:spTree>
    <p:extLst>
      <p:ext uri="{BB962C8B-B14F-4D97-AF65-F5344CB8AC3E}">
        <p14:creationId xmlns:p14="http://schemas.microsoft.com/office/powerpoint/2010/main" val="2377723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AF1EAEC5-A932-492F-9905-CE4E4DA78D09}" type="slidenum">
              <a:rPr lang="es-CO" smtClean="0"/>
              <a:t>2</a:t>
            </a:fld>
            <a:endParaRPr lang="es-CO"/>
          </a:p>
        </p:txBody>
      </p:sp>
    </p:spTree>
    <p:extLst>
      <p:ext uri="{BB962C8B-B14F-4D97-AF65-F5344CB8AC3E}">
        <p14:creationId xmlns:p14="http://schemas.microsoft.com/office/powerpoint/2010/main" val="11756431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s-ES" dirty="0" smtClean="0"/>
              <a:t>Haga clic para modificar el estilo de título del patrón</a:t>
            </a:r>
            <a:endParaRPr lang="es-CO"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CCD9A510-5674-4ED6-81FD-63927EAF4F28}" type="datetimeFigureOut">
              <a:rPr lang="es-CO" smtClean="0"/>
              <a:pPr/>
              <a:t>11/02/2014</a:t>
            </a:fld>
            <a:endParaRPr lang="es-CO"/>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pic>
        <p:nvPicPr>
          <p:cNvPr id="1026" name="Picture 2" descr="http://puj-portal.javeriana.edu.co/portal/pls/portal/docs/1/1142061.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5517232"/>
            <a:ext cx="1341809" cy="12009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CD9A510-5674-4ED6-81FD-63927EAF4F28}" type="datetimeFigureOut">
              <a:rPr lang="es-CO" smtClean="0"/>
              <a:pPr/>
              <a:t>11/02/2014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CCD9A510-5674-4ED6-81FD-63927EAF4F28}" type="datetimeFigureOut">
              <a:rPr lang="es-CO" smtClean="0"/>
              <a:pPr/>
              <a:t>11/02/2014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i="1">
                <a:solidFill>
                  <a:schemeClr val="tx2">
                    <a:lumMod val="75000"/>
                  </a:schemeClr>
                </a:solidFill>
              </a:defRPr>
            </a:lvl1pPr>
          </a:lstStyle>
          <a:p>
            <a:r>
              <a:rPr lang="es-ES" dirty="0" smtClean="0"/>
              <a:t>Haga clic para modificar el estilo de título del patrón</a:t>
            </a:r>
            <a:endParaRPr lang="es-CO" dirty="0"/>
          </a:p>
        </p:txBody>
      </p:sp>
      <p:sp>
        <p:nvSpPr>
          <p:cNvPr id="3" name="2 Marcador de contenido"/>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O" dirty="0"/>
          </a:p>
        </p:txBody>
      </p:sp>
      <p:sp>
        <p:nvSpPr>
          <p:cNvPr id="4" name="3 Marcador de fecha"/>
          <p:cNvSpPr>
            <a:spLocks noGrp="1"/>
          </p:cNvSpPr>
          <p:nvPr>
            <p:ph type="dt" sz="half" idx="10"/>
          </p:nvPr>
        </p:nvSpPr>
        <p:spPr/>
        <p:txBody>
          <a:bodyPr/>
          <a:lstStyle/>
          <a:p>
            <a:fld id="{CCD9A510-5674-4ED6-81FD-63927EAF4F28}" type="datetimeFigureOut">
              <a:rPr lang="es-CO" smtClean="0"/>
              <a:pPr/>
              <a:t>11/02/2014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CD9A510-5674-4ED6-81FD-63927EAF4F28}" type="datetimeFigureOut">
              <a:rPr lang="es-CO" smtClean="0"/>
              <a:pPr/>
              <a:t>11/02/2014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CCD9A510-5674-4ED6-81FD-63927EAF4F28}" type="datetimeFigureOut">
              <a:rPr lang="es-CO" smtClean="0"/>
              <a:pPr/>
              <a:t>11/02/2014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CCD9A510-5674-4ED6-81FD-63927EAF4F28}" type="datetimeFigureOut">
              <a:rPr lang="es-CO" smtClean="0"/>
              <a:pPr/>
              <a:t>11/02/2014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CCD9A510-5674-4ED6-81FD-63927EAF4F28}" type="datetimeFigureOut">
              <a:rPr lang="es-CO" smtClean="0"/>
              <a:pPr/>
              <a:t>11/02/2014</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CD9A510-5674-4ED6-81FD-63927EAF4F28}" type="datetimeFigureOut">
              <a:rPr lang="es-CO" smtClean="0"/>
              <a:pPr/>
              <a:t>11/02/2014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D9A510-5674-4ED6-81FD-63927EAF4F28}" type="datetimeFigureOut">
              <a:rPr lang="es-CO" smtClean="0"/>
              <a:pPr/>
              <a:t>11/02/2014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D9A510-5674-4ED6-81FD-63927EAF4F28}" type="datetimeFigureOut">
              <a:rPr lang="es-CO" smtClean="0"/>
              <a:pPr/>
              <a:t>11/02/2014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C44ABE7-18B2-48CC-B8A3-CC2857F261E9}"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tint val="66000"/>
                <a:satMod val="160000"/>
              </a:schemeClr>
            </a:gs>
            <a:gs pos="48000">
              <a:schemeClr val="bg1"/>
            </a:gs>
            <a:gs pos="1000">
              <a:srgbClr val="FFFEE7"/>
            </a:gs>
          </a:gsLst>
          <a:lin ang="27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9A510-5674-4ED6-81FD-63927EAF4F28}" type="datetimeFigureOut">
              <a:rPr lang="es-CO" smtClean="0"/>
              <a:pPr/>
              <a:t>11/02/2014</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4ABE7-18B2-48CC-B8A3-CC2857F261E9}"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ifrs.org/Use-around-the-world/Education/Documents/IFRS%20Workshops%20for%20Regulators/St%20Kitts%20Workshop%20hand-ou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frs.org/IFRS-for-SMEs/Documents/Spanish%20IFRS%20for%20SMEs%20Modules/11_InstrumentosFinancierosBasicos.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frs.org/Documents/18_ActivosIntangiblesDistintosdelaPlusvalia.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O" dirty="0" smtClean="0"/>
              <a:t>Errores comunes en la interpretación y aplicación de las NIIF</a:t>
            </a:r>
            <a:endParaRPr lang="es-CO" dirty="0"/>
          </a:p>
        </p:txBody>
      </p:sp>
      <p:sp>
        <p:nvSpPr>
          <p:cNvPr id="3" name="2 Subtítulo"/>
          <p:cNvSpPr>
            <a:spLocks noGrp="1"/>
          </p:cNvSpPr>
          <p:nvPr>
            <p:ph type="subTitle" idx="1"/>
          </p:nvPr>
        </p:nvSpPr>
        <p:spPr>
          <a:xfrm>
            <a:off x="1357290" y="4000504"/>
            <a:ext cx="6400800" cy="1752600"/>
          </a:xfrm>
        </p:spPr>
        <p:txBody>
          <a:bodyPr/>
          <a:lstStyle/>
          <a:p>
            <a:r>
              <a:rPr lang="es-CO" dirty="0" smtClean="0"/>
              <a:t>Edgar Salazar</a:t>
            </a:r>
          </a:p>
          <a:p>
            <a:r>
              <a:rPr lang="es-CO" dirty="0" smtClean="0"/>
              <a:t>2014</a:t>
            </a:r>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Base fiscal de activos y pasivos</a:t>
            </a:r>
            <a:endParaRPr lang="es-CO" dirty="0"/>
          </a:p>
        </p:txBody>
      </p:sp>
      <p:sp>
        <p:nvSpPr>
          <p:cNvPr id="3" name="2 Marcador de contenido"/>
          <p:cNvSpPr>
            <a:spLocks noGrp="1"/>
          </p:cNvSpPr>
          <p:nvPr>
            <p:ph idx="1"/>
          </p:nvPr>
        </p:nvSpPr>
        <p:spPr/>
        <p:txBody>
          <a:bodyPr>
            <a:normAutofit fontScale="85000" lnSpcReduction="20000"/>
          </a:bodyPr>
          <a:lstStyle/>
          <a:p>
            <a:pPr marL="0" indent="0">
              <a:buNone/>
            </a:pPr>
            <a:r>
              <a:rPr lang="es-CO" b="1" dirty="0" smtClean="0"/>
              <a:t>NIC 12:</a:t>
            </a:r>
          </a:p>
          <a:p>
            <a:pPr marL="0" indent="0">
              <a:buNone/>
            </a:pPr>
            <a:r>
              <a:rPr lang="es-CO" i="1" dirty="0" smtClean="0"/>
              <a:t>“51A </a:t>
            </a:r>
            <a:r>
              <a:rPr lang="es-CO" i="1" dirty="0"/>
              <a:t>En algunos países, la forma en que la entidad vaya a recuperar (liquidar) el importe en libros de un activo (pasivo), puede afectar alguna o ambas de las siguientes circunstancias: </a:t>
            </a:r>
          </a:p>
          <a:p>
            <a:pPr marL="0" indent="0">
              <a:buNone/>
            </a:pPr>
            <a:r>
              <a:rPr lang="es-CO" i="1" dirty="0"/>
              <a:t>(a) la tasa a aplicar cuando la entidad recupere (liquide) el importe en libros del activo (pasivo); </a:t>
            </a:r>
          </a:p>
          <a:p>
            <a:pPr marL="0" indent="0">
              <a:buNone/>
            </a:pPr>
            <a:r>
              <a:rPr lang="es-CO" i="1" dirty="0"/>
              <a:t>(b) la base fiscal del activo (pasivo). </a:t>
            </a:r>
          </a:p>
          <a:p>
            <a:pPr marL="0" indent="0">
              <a:buNone/>
            </a:pPr>
            <a:r>
              <a:rPr lang="es-CO" i="1" dirty="0"/>
              <a:t>En tales casos, la entidad procederá a medir los activos y los pasivos por impuestos diferidos utilizando la tasa </a:t>
            </a:r>
            <a:r>
              <a:rPr lang="es-CO" b="1" i="1" u="sng" dirty="0"/>
              <a:t>y la base fiscal que sean coherentes con la forma en que espere recuperar o pagar la partida correspondiente</a:t>
            </a:r>
            <a:r>
              <a:rPr lang="es-CO" i="1" dirty="0" smtClean="0"/>
              <a:t>.”</a:t>
            </a:r>
            <a:endParaRPr lang="es-CO" i="1" dirty="0"/>
          </a:p>
          <a:p>
            <a:pPr marL="0" indent="0" algn="just">
              <a:buNone/>
            </a:pPr>
            <a:endParaRPr lang="es-CO" i="1" dirty="0" smtClean="0"/>
          </a:p>
          <a:p>
            <a:pPr marL="0" indent="0">
              <a:buNone/>
            </a:pPr>
            <a:endParaRPr lang="es-CO" i="1" dirty="0" smtClean="0"/>
          </a:p>
        </p:txBody>
      </p:sp>
    </p:spTree>
    <p:extLst>
      <p:ext uri="{BB962C8B-B14F-4D97-AF65-F5344CB8AC3E}">
        <p14:creationId xmlns:p14="http://schemas.microsoft.com/office/powerpoint/2010/main" val="2324290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Base fiscal de activos y pasivos</a:t>
            </a:r>
            <a:endParaRPr lang="es-CO"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CO" i="1" dirty="0" smtClean="0"/>
              <a:t>“8</a:t>
            </a:r>
            <a:r>
              <a:rPr lang="es-CO" i="1" dirty="0"/>
              <a:t>. La base fiscal de un pasivo es igual a </a:t>
            </a:r>
            <a:r>
              <a:rPr lang="es-CO" b="1" i="1" u="sng" dirty="0"/>
              <a:t>su importe en libros menos cualquier importe que, eventualmente, sea deducible fiscalmente respecto de tal partida en periodos futuros</a:t>
            </a:r>
            <a:r>
              <a:rPr lang="es-CO" i="1" dirty="0"/>
              <a:t>. En el caso de ingresos de actividades ordinarias que se reciben de forma anticipada, la base fiscal del pasivo correspondiente es su importe en libros, menos cualquier eventual importe de ingresos de actividades ordinarias que no resulte imponible en periodos futuros</a:t>
            </a:r>
            <a:r>
              <a:rPr lang="es-CO" i="1" dirty="0" smtClean="0"/>
              <a:t>.</a:t>
            </a:r>
          </a:p>
          <a:p>
            <a:pPr marL="0" indent="0">
              <a:buNone/>
            </a:pPr>
            <a:endParaRPr lang="es-CO" i="1" dirty="0" smtClean="0"/>
          </a:p>
        </p:txBody>
      </p:sp>
    </p:spTree>
    <p:extLst>
      <p:ext uri="{BB962C8B-B14F-4D97-AF65-F5344CB8AC3E}">
        <p14:creationId xmlns:p14="http://schemas.microsoft.com/office/powerpoint/2010/main" val="801811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Base fiscal de activos y pasivos</a:t>
            </a:r>
            <a:endParaRPr lang="es-CO" dirty="0"/>
          </a:p>
        </p:txBody>
      </p:sp>
      <p:sp>
        <p:nvSpPr>
          <p:cNvPr id="3" name="2 Marcador de contenido"/>
          <p:cNvSpPr>
            <a:spLocks noGrp="1"/>
          </p:cNvSpPr>
          <p:nvPr>
            <p:ph idx="1"/>
          </p:nvPr>
        </p:nvSpPr>
        <p:spPr/>
        <p:txBody>
          <a:bodyPr>
            <a:normAutofit/>
          </a:bodyPr>
          <a:lstStyle/>
          <a:p>
            <a:pPr marL="0" indent="0" algn="just" fontAlgn="t">
              <a:buNone/>
            </a:pPr>
            <a:r>
              <a:rPr lang="es-CO" b="1" i="1" dirty="0" smtClean="0"/>
              <a:t>Ejemplo base fiscal de un pasivo:</a:t>
            </a:r>
          </a:p>
          <a:p>
            <a:pPr marL="0" indent="0" algn="just" fontAlgn="t">
              <a:buNone/>
            </a:pPr>
            <a:r>
              <a:rPr lang="es-CO" i="1" dirty="0" smtClean="0"/>
              <a:t>Provisiones para costos y gastos que no serán deducibles </a:t>
            </a:r>
            <a:r>
              <a:rPr lang="es-CO" i="1" dirty="0" smtClean="0"/>
              <a:t>(multas </a:t>
            </a:r>
            <a:r>
              <a:rPr lang="es-CO" i="1" dirty="0" smtClean="0"/>
              <a:t>y sanciones) por $50 MM.</a:t>
            </a:r>
          </a:p>
          <a:p>
            <a:pPr marL="0" indent="0" algn="just" fontAlgn="t">
              <a:buNone/>
            </a:pPr>
            <a:endParaRPr lang="es-CO" i="1" dirty="0"/>
          </a:p>
          <a:p>
            <a:pPr marL="0" indent="0" algn="just" fontAlgn="t">
              <a:buNone/>
            </a:pPr>
            <a:r>
              <a:rPr lang="es-CO" i="1" dirty="0" smtClean="0"/>
              <a:t>Valor patrimonial: 0.</a:t>
            </a:r>
          </a:p>
          <a:p>
            <a:pPr marL="0" indent="0" algn="just" fontAlgn="t">
              <a:buNone/>
            </a:pPr>
            <a:r>
              <a:rPr lang="es-CO" i="1" dirty="0" smtClean="0"/>
              <a:t>Base fiscal: 50.000.000.</a:t>
            </a:r>
          </a:p>
          <a:p>
            <a:pPr marL="0" indent="0">
              <a:buNone/>
            </a:pPr>
            <a:endParaRPr lang="es-CO" i="1" dirty="0" smtClean="0"/>
          </a:p>
        </p:txBody>
      </p:sp>
    </p:spTree>
    <p:extLst>
      <p:ext uri="{BB962C8B-B14F-4D97-AF65-F5344CB8AC3E}">
        <p14:creationId xmlns:p14="http://schemas.microsoft.com/office/powerpoint/2010/main" val="1579082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Revaluación e impuesto diferido</a:t>
            </a:r>
            <a:endParaRPr lang="es-CO" dirty="0"/>
          </a:p>
        </p:txBody>
      </p:sp>
      <p:sp>
        <p:nvSpPr>
          <p:cNvPr id="3" name="2 Marcador de contenido"/>
          <p:cNvSpPr>
            <a:spLocks noGrp="1"/>
          </p:cNvSpPr>
          <p:nvPr>
            <p:ph idx="1"/>
          </p:nvPr>
        </p:nvSpPr>
        <p:spPr/>
        <p:txBody>
          <a:bodyPr>
            <a:normAutofit lnSpcReduction="10000"/>
          </a:bodyPr>
          <a:lstStyle/>
          <a:p>
            <a:pPr marL="0" indent="0" algn="just">
              <a:buNone/>
            </a:pPr>
            <a:r>
              <a:rPr lang="es-CO" b="1" dirty="0" smtClean="0"/>
              <a:t>¿Por qué la revaluación de activos fijos genera impuesto diferido si este importe nunca será depreciable ni será deducible en caso de venta del activo?</a:t>
            </a:r>
          </a:p>
          <a:p>
            <a:pPr marL="0" indent="0">
              <a:buNone/>
            </a:pPr>
            <a:endParaRPr lang="es-CO" b="1" dirty="0"/>
          </a:p>
          <a:p>
            <a:pPr marL="0" indent="0" algn="just">
              <a:buNone/>
            </a:pPr>
            <a:r>
              <a:rPr lang="es-CO" b="1" dirty="0" smtClean="0"/>
              <a:t>Respuesta: </a:t>
            </a:r>
            <a:r>
              <a:rPr lang="es-CO" dirty="0" smtClean="0"/>
              <a:t>La ganancia por revaluación genera un pago de impuestos en la medida en que la entidad espera recibir beneficios económicos adicionales del activo.</a:t>
            </a:r>
            <a:endParaRPr lang="es-CO" b="1" dirty="0" smtClean="0"/>
          </a:p>
        </p:txBody>
      </p:sp>
    </p:spTree>
    <p:extLst>
      <p:ext uri="{BB962C8B-B14F-4D97-AF65-F5344CB8AC3E}">
        <p14:creationId xmlns:p14="http://schemas.microsoft.com/office/powerpoint/2010/main" val="79151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Revaluación e impuesto diferido</a:t>
            </a:r>
            <a:endParaRPr lang="es-CO" dirty="0"/>
          </a:p>
        </p:txBody>
      </p:sp>
      <p:sp>
        <p:nvSpPr>
          <p:cNvPr id="3" name="2 Marcador de contenido"/>
          <p:cNvSpPr>
            <a:spLocks noGrp="1"/>
          </p:cNvSpPr>
          <p:nvPr>
            <p:ph idx="1"/>
          </p:nvPr>
        </p:nvSpPr>
        <p:spPr/>
        <p:txBody>
          <a:bodyPr>
            <a:normAutofit fontScale="85000" lnSpcReduction="10000"/>
          </a:bodyPr>
          <a:lstStyle/>
          <a:p>
            <a:pPr marL="0" indent="0">
              <a:buNone/>
            </a:pPr>
            <a:r>
              <a:rPr lang="es-CO" b="1" i="1" dirty="0" smtClean="0"/>
              <a:t>NIC 12</a:t>
            </a:r>
          </a:p>
          <a:p>
            <a:pPr marL="0" indent="0" algn="just">
              <a:buNone/>
            </a:pPr>
            <a:r>
              <a:rPr lang="es-CO" i="1" dirty="0" smtClean="0"/>
              <a:t>“16 </a:t>
            </a:r>
            <a:r>
              <a:rPr lang="es-CO" i="1" dirty="0"/>
              <a:t>Todo reconocimiento de un activo lleva inherente la suposición de que </a:t>
            </a:r>
            <a:r>
              <a:rPr lang="es-CO" b="1" i="1" u="sng" dirty="0"/>
              <a:t>su importe en libros se recuperará, en forma de beneficios económicos, que la entidad recibirá en periodos futuros</a:t>
            </a:r>
            <a:r>
              <a:rPr lang="es-CO" i="1" dirty="0"/>
              <a:t>. Cuando el importe en libros del activo exceda a su base fiscal, </a:t>
            </a:r>
            <a:r>
              <a:rPr lang="es-CO" b="1" i="1" u="sng" dirty="0"/>
              <a:t>el importe de los beneficios económicos imponibles excederá al importe fiscalmente deducible de ese activo</a:t>
            </a:r>
            <a:r>
              <a:rPr lang="es-CO" i="1" dirty="0"/>
              <a:t>. Esta diferencia será una diferencia temporaria imponible, y la obligación de pagar los correspondientes impuestos en futuros periodos será un pasivo por impuestos diferidos</a:t>
            </a:r>
            <a:r>
              <a:rPr lang="es-CO" i="1" dirty="0" smtClean="0"/>
              <a:t>.”</a:t>
            </a:r>
            <a:endParaRPr lang="es-CO" b="1" i="1" dirty="0" smtClean="0"/>
          </a:p>
        </p:txBody>
      </p:sp>
    </p:spTree>
    <p:extLst>
      <p:ext uri="{BB962C8B-B14F-4D97-AF65-F5344CB8AC3E}">
        <p14:creationId xmlns:p14="http://schemas.microsoft.com/office/powerpoint/2010/main" val="1142896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Revaluación e impuesto diferido</a:t>
            </a:r>
            <a:endParaRPr lang="es-CO" dirty="0"/>
          </a:p>
        </p:txBody>
      </p:sp>
      <p:sp>
        <p:nvSpPr>
          <p:cNvPr id="3" name="2 Marcador de contenido"/>
          <p:cNvSpPr>
            <a:spLocks noGrp="1"/>
          </p:cNvSpPr>
          <p:nvPr>
            <p:ph idx="1"/>
          </p:nvPr>
        </p:nvSpPr>
        <p:spPr/>
        <p:txBody>
          <a:bodyPr>
            <a:normAutofit fontScale="77500" lnSpcReduction="20000"/>
          </a:bodyPr>
          <a:lstStyle/>
          <a:p>
            <a:pPr marL="0" indent="0" algn="just">
              <a:buNone/>
            </a:pPr>
            <a:r>
              <a:rPr lang="es-CO" i="1" dirty="0" smtClean="0"/>
              <a:t>“20. (…) la </a:t>
            </a:r>
            <a:r>
              <a:rPr lang="es-CO" i="1" dirty="0"/>
              <a:t>recuperación futura del importe en libros producirá un flujo de beneficios económicos imponibles para la entidad, puesto que los importes deducibles a efectos fiscales serán diferentes de las cuantías de esos beneficios económicos. </a:t>
            </a:r>
            <a:r>
              <a:rPr lang="es-CO" b="1" i="1" u="sng" dirty="0"/>
              <a:t>La diferencia entre el importe en libros de un activo revaluado y su base fiscal, es una diferencia temporaria, y da lugar por tanto a un activo o pasivo por impuestos diferidos. Esto se cumple incluso cuando:</a:t>
            </a:r>
            <a:r>
              <a:rPr lang="es-CO" i="1" dirty="0"/>
              <a:t> </a:t>
            </a:r>
          </a:p>
          <a:p>
            <a:pPr marL="0" indent="0">
              <a:buNone/>
            </a:pPr>
            <a:r>
              <a:rPr lang="es-CO" i="1" dirty="0"/>
              <a:t>(a) la entidad no desea disponer del activo. En estos casos, el importe en libros del activo se recuperará mediante el uso, lo que generará beneficios fiscales por encima de la depreciación deducible fiscalmente en periodos futuros</a:t>
            </a:r>
            <a:r>
              <a:rPr lang="es-CO" i="1" dirty="0" smtClean="0"/>
              <a:t>; (…)”</a:t>
            </a:r>
            <a:endParaRPr lang="es-CO" b="1" i="1" dirty="0" smtClean="0"/>
          </a:p>
        </p:txBody>
      </p:sp>
    </p:spTree>
    <p:extLst>
      <p:ext uri="{BB962C8B-B14F-4D97-AF65-F5344CB8AC3E}">
        <p14:creationId xmlns:p14="http://schemas.microsoft.com/office/powerpoint/2010/main" val="16463115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Subvenciones del gobierno</a:t>
            </a:r>
            <a:endParaRPr lang="es-CO" dirty="0"/>
          </a:p>
        </p:txBody>
      </p:sp>
      <p:sp>
        <p:nvSpPr>
          <p:cNvPr id="3" name="2 Marcador de contenido"/>
          <p:cNvSpPr>
            <a:spLocks noGrp="1"/>
          </p:cNvSpPr>
          <p:nvPr>
            <p:ph idx="1"/>
          </p:nvPr>
        </p:nvSpPr>
        <p:spPr/>
        <p:txBody>
          <a:bodyPr>
            <a:normAutofit fontScale="92500" lnSpcReduction="10000"/>
          </a:bodyPr>
          <a:lstStyle/>
          <a:p>
            <a:pPr algn="just">
              <a:buNone/>
            </a:pPr>
            <a:r>
              <a:rPr lang="es-CO" b="1" i="1" dirty="0" smtClean="0"/>
              <a:t>¿Es posible contabilizar las subvenciones del gobierno directamente en el patrimonio? </a:t>
            </a:r>
          </a:p>
          <a:p>
            <a:pPr>
              <a:buNone/>
            </a:pPr>
            <a:endParaRPr lang="es-CO" b="1" dirty="0" smtClean="0"/>
          </a:p>
          <a:p>
            <a:pPr>
              <a:buNone/>
            </a:pPr>
            <a:r>
              <a:rPr lang="es-CO" b="1" dirty="0" smtClean="0"/>
              <a:t>NIC 20:</a:t>
            </a:r>
          </a:p>
          <a:p>
            <a:pPr algn="just">
              <a:buNone/>
            </a:pPr>
            <a:r>
              <a:rPr lang="es-CO" dirty="0" smtClean="0"/>
              <a:t>“13</a:t>
            </a:r>
            <a:r>
              <a:rPr lang="es-CO" dirty="0"/>
              <a:t>. Existen dos métodos para contabilizar las subvenciones del gobierno: el método del capital, en el que las subvenciones se reconocerán fuera del resultado del periodo, y el método de la renta, que reconoce las subvenciones en el resultado de uno o más </a:t>
            </a:r>
            <a:r>
              <a:rPr lang="es-CO" dirty="0" smtClean="0"/>
              <a:t>periodos”. </a:t>
            </a:r>
            <a:endParaRPr lang="es-CO" dirty="0"/>
          </a:p>
          <a:p>
            <a:pPr>
              <a:buNone/>
            </a:pPr>
            <a:endParaRPr lang="es-CO" i="1" dirty="0" smtClean="0"/>
          </a:p>
          <a:p>
            <a:pPr>
              <a:buNone/>
            </a:pPr>
            <a:endParaRPr lang="es-CO" dirty="0"/>
          </a:p>
        </p:txBody>
      </p:sp>
    </p:spTree>
    <p:extLst>
      <p:ext uri="{BB962C8B-B14F-4D97-AF65-F5344CB8AC3E}">
        <p14:creationId xmlns:p14="http://schemas.microsoft.com/office/powerpoint/2010/main" val="28936522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Subvenciones del gobierno</a:t>
            </a:r>
            <a:endParaRPr lang="es-CO" dirty="0"/>
          </a:p>
        </p:txBody>
      </p:sp>
      <p:sp>
        <p:nvSpPr>
          <p:cNvPr id="3" name="2 Marcador de contenido"/>
          <p:cNvSpPr>
            <a:spLocks noGrp="1"/>
          </p:cNvSpPr>
          <p:nvPr>
            <p:ph idx="1"/>
          </p:nvPr>
        </p:nvSpPr>
        <p:spPr/>
        <p:txBody>
          <a:bodyPr>
            <a:normAutofit/>
          </a:bodyPr>
          <a:lstStyle/>
          <a:p>
            <a:pPr marL="0" indent="0">
              <a:buNone/>
            </a:pPr>
            <a:r>
              <a:rPr lang="es-CO" b="1" dirty="0" smtClean="0"/>
              <a:t>Respuesta:</a:t>
            </a:r>
          </a:p>
          <a:p>
            <a:pPr marL="0" indent="0" algn="just">
              <a:buNone/>
            </a:pPr>
            <a:r>
              <a:rPr lang="es-CO" i="1" dirty="0" smtClean="0"/>
              <a:t>El método del capital no está permitido. Se menciona como parte del desarrollo de la idea principal.</a:t>
            </a:r>
          </a:p>
          <a:p>
            <a:pPr>
              <a:buNone/>
            </a:pPr>
            <a:endParaRPr lang="es-CO" dirty="0"/>
          </a:p>
        </p:txBody>
      </p:sp>
    </p:spTree>
    <p:extLst>
      <p:ext uri="{BB962C8B-B14F-4D97-AF65-F5344CB8AC3E}">
        <p14:creationId xmlns:p14="http://schemas.microsoft.com/office/powerpoint/2010/main" val="35113078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Subvenciones del gobierno</a:t>
            </a:r>
            <a:endParaRPr lang="es-CO" dirty="0"/>
          </a:p>
        </p:txBody>
      </p:sp>
      <p:sp>
        <p:nvSpPr>
          <p:cNvPr id="3" name="2 Marcador de contenido"/>
          <p:cNvSpPr>
            <a:spLocks noGrp="1"/>
          </p:cNvSpPr>
          <p:nvPr>
            <p:ph idx="1"/>
          </p:nvPr>
        </p:nvSpPr>
        <p:spPr/>
        <p:txBody>
          <a:bodyPr>
            <a:normAutofit fontScale="85000" lnSpcReduction="10000"/>
          </a:bodyPr>
          <a:lstStyle/>
          <a:p>
            <a:pPr marL="0" indent="0">
              <a:buNone/>
            </a:pPr>
            <a:r>
              <a:rPr lang="es-CO" b="1" dirty="0" smtClean="0"/>
              <a:t>NIC 20:</a:t>
            </a:r>
          </a:p>
          <a:p>
            <a:pPr marL="0" indent="0" algn="just">
              <a:buNone/>
            </a:pPr>
            <a:r>
              <a:rPr lang="es-CO" b="1" i="1" dirty="0" smtClean="0"/>
              <a:t>“12 </a:t>
            </a:r>
            <a:r>
              <a:rPr lang="es-CO" b="1" i="1" dirty="0"/>
              <a:t>Las subvenciones del gobierno </a:t>
            </a:r>
            <a:r>
              <a:rPr lang="es-CO" b="1" i="1" u="sng" dirty="0"/>
              <a:t>se reconocerán en resultados sobre una base sistemática</a:t>
            </a:r>
            <a:r>
              <a:rPr lang="es-CO" b="1" i="1" dirty="0"/>
              <a:t> a lo largo de los periodos en los que la entidad reconozca como gasto los costos relacionados que la subvención pretende compensar. </a:t>
            </a:r>
            <a:endParaRPr lang="es-CO" i="1" dirty="0"/>
          </a:p>
          <a:p>
            <a:pPr marL="0" indent="0" algn="just">
              <a:buNone/>
            </a:pPr>
            <a:r>
              <a:rPr lang="es-CO" i="1" dirty="0"/>
              <a:t>13 Existen dos métodos para contabilizar las subvenciones del gobierno: el método del capital, en el que las subvenciones se reconocerán fuera del resultado del periodo, y el método de la renta, que reconoce las subvenciones en el resultado de uno o más </a:t>
            </a:r>
            <a:r>
              <a:rPr lang="es-CO" i="1" dirty="0" smtClean="0"/>
              <a:t>periodos”.</a:t>
            </a:r>
            <a:r>
              <a:rPr lang="es-CO" dirty="0" smtClean="0"/>
              <a:t> </a:t>
            </a:r>
            <a:endParaRPr lang="es-CO" i="1" dirty="0" smtClean="0"/>
          </a:p>
          <a:p>
            <a:pPr>
              <a:buNone/>
            </a:pPr>
            <a:endParaRPr lang="es-CO" dirty="0"/>
          </a:p>
        </p:txBody>
      </p:sp>
    </p:spTree>
    <p:extLst>
      <p:ext uri="{BB962C8B-B14F-4D97-AF65-F5344CB8AC3E}">
        <p14:creationId xmlns:p14="http://schemas.microsoft.com/office/powerpoint/2010/main" val="33829828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Subvenciones del gobierno</a:t>
            </a:r>
            <a:endParaRPr lang="es-CO"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CO" i="1" dirty="0" smtClean="0"/>
              <a:t>“</a:t>
            </a:r>
            <a:r>
              <a:rPr lang="en-US" i="1" dirty="0"/>
              <a:t>Government grants are </a:t>
            </a:r>
            <a:r>
              <a:rPr lang="en-US" i="1" dirty="0" err="1"/>
              <a:t>recognised</a:t>
            </a:r>
            <a:r>
              <a:rPr lang="en-US" i="1" dirty="0"/>
              <a:t> in profit or loss in  the same periods as the costs they are intended to </a:t>
            </a:r>
            <a:r>
              <a:rPr lang="es-CO" i="1" dirty="0"/>
              <a:t> </a:t>
            </a:r>
            <a:r>
              <a:rPr lang="en-US" i="1" dirty="0" smtClean="0"/>
              <a:t>compensate </a:t>
            </a:r>
            <a:r>
              <a:rPr lang="en-US" i="1" dirty="0"/>
              <a:t>for, </a:t>
            </a:r>
            <a:r>
              <a:rPr lang="en-US" b="1" i="1" u="sng" dirty="0" err="1"/>
              <a:t>ie</a:t>
            </a:r>
            <a:r>
              <a:rPr lang="en-US" b="1" i="1" u="sng" dirty="0"/>
              <a:t> they are not </a:t>
            </a:r>
            <a:r>
              <a:rPr lang="en-US" b="1" i="1" u="sng" dirty="0" err="1"/>
              <a:t>recognised</a:t>
            </a:r>
            <a:r>
              <a:rPr lang="en-US" b="1" i="1" u="sng" dirty="0"/>
              <a:t> directly in equity. </a:t>
            </a:r>
            <a:endParaRPr lang="en-US" b="1" i="1" u="sng" dirty="0" smtClean="0"/>
          </a:p>
          <a:p>
            <a:pPr marL="0" indent="0">
              <a:buNone/>
            </a:pPr>
            <a:endParaRPr lang="es-CO" i="1" dirty="0"/>
          </a:p>
          <a:p>
            <a:pPr marL="0" indent="0" algn="just">
              <a:buNone/>
            </a:pPr>
            <a:r>
              <a:rPr lang="en-US" i="1" dirty="0"/>
              <a:t>• If there are no future related costs, a grant is </a:t>
            </a:r>
            <a:r>
              <a:rPr lang="en-US" i="1" dirty="0" err="1"/>
              <a:t>recognised</a:t>
            </a:r>
            <a:r>
              <a:rPr lang="en-US" i="1" dirty="0"/>
              <a:t>  in profit or loss when </a:t>
            </a:r>
            <a:r>
              <a:rPr lang="en-US" i="1" dirty="0" smtClean="0"/>
              <a:t>receivable</a:t>
            </a:r>
            <a:r>
              <a:rPr lang="es-CO" dirty="0" smtClean="0"/>
              <a:t>.”</a:t>
            </a:r>
          </a:p>
          <a:p>
            <a:pPr marL="0" indent="0">
              <a:buNone/>
            </a:pPr>
            <a:endParaRPr lang="es-CO" u="sng" dirty="0" smtClean="0">
              <a:hlinkClick r:id="rId2"/>
            </a:endParaRPr>
          </a:p>
          <a:p>
            <a:pPr marL="0" indent="0">
              <a:buNone/>
            </a:pPr>
            <a:r>
              <a:rPr lang="es-CO" sz="2800" u="sng" dirty="0" smtClean="0">
                <a:hlinkClick r:id="rId2"/>
              </a:rPr>
              <a:t>http</a:t>
            </a:r>
            <a:r>
              <a:rPr lang="es-CO" sz="2800" u="sng" dirty="0">
                <a:hlinkClick r:id="rId2"/>
              </a:rPr>
              <a:t>://www.ifrs.org/Use-around-the-world/Education/Documents/IFRS%20Workshops%20for%20Regulators/St%20Kitts%20Workshop%20hand-out.pdf</a:t>
            </a:r>
            <a:endParaRPr lang="es-CO" sz="2800" dirty="0"/>
          </a:p>
          <a:p>
            <a:pPr marL="0" indent="0">
              <a:buNone/>
            </a:pPr>
            <a:endParaRPr lang="es-CO" dirty="0" smtClean="0"/>
          </a:p>
          <a:p>
            <a:pPr marL="0" indent="0">
              <a:buNone/>
            </a:pPr>
            <a:endParaRPr lang="es-CO" dirty="0"/>
          </a:p>
        </p:txBody>
      </p:sp>
    </p:spTree>
    <p:extLst>
      <p:ext uri="{BB962C8B-B14F-4D97-AF65-F5344CB8AC3E}">
        <p14:creationId xmlns:p14="http://schemas.microsoft.com/office/powerpoint/2010/main" val="2769553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Temario</a:t>
            </a:r>
            <a:endParaRPr lang="es-CO" dirty="0"/>
          </a:p>
        </p:txBody>
      </p:sp>
      <p:sp>
        <p:nvSpPr>
          <p:cNvPr id="3" name="2 Marcador de contenido"/>
          <p:cNvSpPr>
            <a:spLocks noGrp="1"/>
          </p:cNvSpPr>
          <p:nvPr>
            <p:ph idx="1"/>
          </p:nvPr>
        </p:nvSpPr>
        <p:spPr/>
        <p:txBody>
          <a:bodyPr>
            <a:normAutofit fontScale="92500" lnSpcReduction="10000"/>
          </a:bodyPr>
          <a:lstStyle/>
          <a:p>
            <a:r>
              <a:rPr lang="es-CO" dirty="0"/>
              <a:t>Activos diferidos y las NIIF</a:t>
            </a:r>
          </a:p>
          <a:p>
            <a:r>
              <a:rPr lang="es-CO" dirty="0" smtClean="0"/>
              <a:t>Base </a:t>
            </a:r>
            <a:r>
              <a:rPr lang="es-CO" dirty="0"/>
              <a:t>fiscal de activos y pasivos</a:t>
            </a:r>
          </a:p>
          <a:p>
            <a:r>
              <a:rPr lang="es-CO" dirty="0"/>
              <a:t>Revaluación de activos e impuesto diferido</a:t>
            </a:r>
          </a:p>
          <a:p>
            <a:r>
              <a:rPr lang="es-CO" dirty="0" smtClean="0"/>
              <a:t>Subvenciones </a:t>
            </a:r>
            <a:r>
              <a:rPr lang="es-CO" dirty="0"/>
              <a:t>del gobierno: El método del capital</a:t>
            </a:r>
          </a:p>
          <a:p>
            <a:r>
              <a:rPr lang="es-CO" dirty="0" smtClean="0"/>
              <a:t>Ingresos diferidos por intereses</a:t>
            </a:r>
          </a:p>
          <a:p>
            <a:r>
              <a:rPr lang="es-CO" dirty="0" smtClean="0"/>
              <a:t>Valor razonable y </a:t>
            </a:r>
            <a:r>
              <a:rPr lang="es-CO" i="1" dirty="0" smtClean="0"/>
              <a:t>“valor intrínseco”</a:t>
            </a:r>
          </a:p>
          <a:p>
            <a:r>
              <a:rPr lang="es-CO" dirty="0" smtClean="0"/>
              <a:t>Balance </a:t>
            </a:r>
            <a:r>
              <a:rPr lang="es-CO" dirty="0"/>
              <a:t>de apertura: Avalúos</a:t>
            </a:r>
          </a:p>
          <a:p>
            <a:r>
              <a:rPr lang="es-CO" dirty="0"/>
              <a:t>Balance de apertura: Costo atribuido y superávit por revaluación</a:t>
            </a:r>
          </a:p>
          <a:p>
            <a:endParaRPr lang="es-CO" dirty="0" smtClean="0"/>
          </a:p>
          <a:p>
            <a:pPr algn="just">
              <a:buNone/>
            </a:pPr>
            <a:endParaRPr lang="es-CO" i="1" dirty="0" smtClean="0"/>
          </a:p>
          <a:p>
            <a:pPr>
              <a:buNone/>
            </a:pPr>
            <a:endParaRPr lang="es-CO" i="1" dirty="0" smtClean="0"/>
          </a:p>
          <a:p>
            <a:pPr>
              <a:buNone/>
            </a:pPr>
            <a:endParaRPr lang="es-CO" i="1" dirty="0" smtClean="0"/>
          </a:p>
          <a:p>
            <a:pPr>
              <a:buNone/>
            </a:pPr>
            <a:endParaRPr lang="es-CO"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Ingresos por intereses</a:t>
            </a:r>
            <a:endParaRPr lang="es-CO" dirty="0"/>
          </a:p>
        </p:txBody>
      </p:sp>
      <p:sp>
        <p:nvSpPr>
          <p:cNvPr id="3" name="2 Marcador de contenido"/>
          <p:cNvSpPr>
            <a:spLocks noGrp="1"/>
          </p:cNvSpPr>
          <p:nvPr>
            <p:ph idx="1"/>
          </p:nvPr>
        </p:nvSpPr>
        <p:spPr/>
        <p:txBody>
          <a:bodyPr>
            <a:normAutofit/>
          </a:bodyPr>
          <a:lstStyle/>
          <a:p>
            <a:pPr marL="0" indent="0" algn="just">
              <a:buNone/>
            </a:pPr>
            <a:r>
              <a:rPr lang="es-CO" b="1" dirty="0" smtClean="0"/>
              <a:t>¿La medición a valor presente de una venta a largo plazo que no genera intereses, supone  el reconocimiento de ingreso diferido por intereses? </a:t>
            </a:r>
            <a:endParaRPr lang="es-CO" sz="2800" b="1" dirty="0"/>
          </a:p>
          <a:p>
            <a:pPr marL="0" indent="0">
              <a:buNone/>
            </a:pPr>
            <a:endParaRPr lang="es-CO" dirty="0" smtClean="0"/>
          </a:p>
          <a:p>
            <a:pPr marL="0" indent="0">
              <a:buNone/>
            </a:pPr>
            <a:r>
              <a:rPr lang="es-CO" dirty="0" smtClean="0"/>
              <a:t>Cuenta por cobrar 	1.000</a:t>
            </a:r>
          </a:p>
          <a:p>
            <a:pPr marL="0" indent="0">
              <a:buNone/>
            </a:pPr>
            <a:r>
              <a:rPr lang="es-CO" dirty="0" smtClean="0"/>
              <a:t>Ingresos por ventas				900</a:t>
            </a:r>
          </a:p>
          <a:p>
            <a:pPr marL="0" indent="0">
              <a:buNone/>
            </a:pPr>
            <a:r>
              <a:rPr lang="es-CO" dirty="0" smtClean="0"/>
              <a:t>Pasivo - Ingresos </a:t>
            </a:r>
            <a:r>
              <a:rPr lang="es-CO" dirty="0" smtClean="0"/>
              <a:t>diferidos intereses 	100</a:t>
            </a:r>
          </a:p>
          <a:p>
            <a:pPr marL="0" indent="0">
              <a:buNone/>
            </a:pPr>
            <a:endParaRPr lang="es-CO" dirty="0"/>
          </a:p>
        </p:txBody>
      </p:sp>
      <p:sp>
        <p:nvSpPr>
          <p:cNvPr id="4" name="3 Rectángulo"/>
          <p:cNvSpPr/>
          <p:nvPr/>
        </p:nvSpPr>
        <p:spPr>
          <a:xfrm>
            <a:off x="467544" y="5445224"/>
            <a:ext cx="7344816" cy="5040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113224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Ingresos por intereses</a:t>
            </a:r>
            <a:endParaRPr lang="es-CO" dirty="0"/>
          </a:p>
        </p:txBody>
      </p:sp>
      <p:sp>
        <p:nvSpPr>
          <p:cNvPr id="3" name="2 Marcador de contenido"/>
          <p:cNvSpPr>
            <a:spLocks noGrp="1"/>
          </p:cNvSpPr>
          <p:nvPr>
            <p:ph idx="1"/>
          </p:nvPr>
        </p:nvSpPr>
        <p:spPr/>
        <p:txBody>
          <a:bodyPr>
            <a:normAutofit/>
          </a:bodyPr>
          <a:lstStyle/>
          <a:p>
            <a:pPr marL="0" indent="0" algn="just">
              <a:buNone/>
            </a:pPr>
            <a:r>
              <a:rPr lang="es-CO" b="1" dirty="0" smtClean="0"/>
              <a:t>Respuesta:</a:t>
            </a:r>
          </a:p>
          <a:p>
            <a:pPr marL="0" indent="0" algn="just">
              <a:buNone/>
            </a:pPr>
            <a:r>
              <a:rPr lang="es-CO" dirty="0" smtClean="0"/>
              <a:t>No es adecuado reconocer ingresos diferidos por intereses como pasivos. En estos casos, se afecta la medición del ingreso y de la cuenta por cobrar.</a:t>
            </a:r>
          </a:p>
          <a:p>
            <a:pPr marL="0" indent="0">
              <a:buNone/>
            </a:pPr>
            <a:endParaRPr lang="es-CO" dirty="0" smtClean="0"/>
          </a:p>
          <a:p>
            <a:pPr marL="0" indent="0">
              <a:buNone/>
            </a:pPr>
            <a:r>
              <a:rPr lang="es-CO" dirty="0" smtClean="0"/>
              <a:t>Cuenta por cobrar     900</a:t>
            </a:r>
          </a:p>
          <a:p>
            <a:pPr marL="0" indent="0">
              <a:buNone/>
            </a:pPr>
            <a:r>
              <a:rPr lang="es-CO" dirty="0" smtClean="0"/>
              <a:t>Ingresos por ventas			900</a:t>
            </a:r>
            <a:endParaRPr lang="es-CO" dirty="0"/>
          </a:p>
        </p:txBody>
      </p:sp>
    </p:spTree>
    <p:extLst>
      <p:ext uri="{BB962C8B-B14F-4D97-AF65-F5344CB8AC3E}">
        <p14:creationId xmlns:p14="http://schemas.microsoft.com/office/powerpoint/2010/main" val="15988333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Ingresos por intereses</a:t>
            </a:r>
            <a:endParaRPr lang="es-CO"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CO" b="1" dirty="0" smtClean="0"/>
              <a:t>NIIF 9:</a:t>
            </a:r>
          </a:p>
          <a:p>
            <a:pPr marL="0" indent="0" algn="just">
              <a:buNone/>
            </a:pPr>
            <a:r>
              <a:rPr lang="es-CO" b="1" i="1" dirty="0" smtClean="0"/>
              <a:t>“5.1.1. En </a:t>
            </a:r>
            <a:r>
              <a:rPr lang="es-CO" b="1" i="1" dirty="0"/>
              <a:t>el reconocimiento inicial, una entidad medirá un activo financiero o pasivo financiero, </a:t>
            </a:r>
            <a:r>
              <a:rPr lang="es-CO" b="1" i="1" u="sng" dirty="0"/>
              <a:t>por su valor razonable </a:t>
            </a:r>
            <a:r>
              <a:rPr lang="es-CO" b="1" i="1" dirty="0"/>
              <a:t>más o menos, en el caso de un activo financiero o un pasivo financiero que no se contabilice al valor razonable con cambios en resultados, los costos de transacción que sean directamente atribuibles a la adquisición o emisión del activo financiero o pasivo financiero</a:t>
            </a:r>
            <a:r>
              <a:rPr lang="es-CO" b="1" i="1" dirty="0" smtClean="0"/>
              <a:t>.”</a:t>
            </a:r>
          </a:p>
          <a:p>
            <a:pPr marL="0" indent="0" algn="just">
              <a:buNone/>
            </a:pPr>
            <a:endParaRPr lang="es-CO" dirty="0"/>
          </a:p>
          <a:p>
            <a:pPr marL="0" indent="0" algn="just">
              <a:buNone/>
            </a:pPr>
            <a:r>
              <a:rPr lang="es-CO" i="1" dirty="0" smtClean="0"/>
              <a:t>“</a:t>
            </a:r>
            <a:r>
              <a:rPr lang="es-CO" i="1" dirty="0"/>
              <a:t>B5.1.1  El valor razonable de un instrumento financiero, en el momento del reconocimiento inicial, es normalmente el precio de la transacción </a:t>
            </a:r>
            <a:r>
              <a:rPr lang="es-CO" i="1" dirty="0" smtClean="0"/>
              <a:t>(…). Sin embargo, si parte de la contraprestación entregada o recibida es por algo distinto del instrumento financiero, una entidad medirá el valor razonable del instrumento financiero</a:t>
            </a:r>
            <a:r>
              <a:rPr lang="es-CO" dirty="0" smtClean="0"/>
              <a:t>.</a:t>
            </a:r>
            <a:endParaRPr lang="es-CO" dirty="0"/>
          </a:p>
        </p:txBody>
      </p:sp>
    </p:spTree>
    <p:extLst>
      <p:ext uri="{BB962C8B-B14F-4D97-AF65-F5344CB8AC3E}">
        <p14:creationId xmlns:p14="http://schemas.microsoft.com/office/powerpoint/2010/main" val="34155849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Ingresos por intereses</a:t>
            </a:r>
            <a:endParaRPr lang="es-CO"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CO" i="1" dirty="0" smtClean="0"/>
              <a:t>…Por </a:t>
            </a:r>
            <a:r>
              <a:rPr lang="es-CO" i="1" dirty="0"/>
              <a:t>ejemplo, </a:t>
            </a:r>
            <a:r>
              <a:rPr lang="es-CO" b="1" i="1" u="sng" dirty="0"/>
              <a:t>el valor razonable de un préstamo o cuenta por cobrar a largo plazo, que no acumula (devenga) intereses, puede medirse como el valor presente de todos los cobros de efectivo futuros descontados</a:t>
            </a:r>
            <a:r>
              <a:rPr lang="es-CO" i="1" dirty="0"/>
              <a:t> utilizando la tasa o tasas de interés de mercado dominantes para instrumentos similares (similares en cuanto a la moneda, plazo, tipo de tasa de interés y otros factores) con calificaciones crediticias parecidas. Todo importe adicional prestado será un gasto o un menor ingreso, a menos que cumpla los requisitos para su reconocimiento como algún otro tipo de activo</a:t>
            </a:r>
            <a:r>
              <a:rPr lang="es-CO" i="1" dirty="0" smtClean="0"/>
              <a:t>.”</a:t>
            </a:r>
          </a:p>
          <a:p>
            <a:pPr marL="0" indent="0" algn="just">
              <a:buNone/>
            </a:pPr>
            <a:r>
              <a:rPr lang="es-CO" i="1" dirty="0" smtClean="0"/>
              <a:t> </a:t>
            </a:r>
          </a:p>
          <a:p>
            <a:pPr marL="0" indent="0" algn="just">
              <a:buNone/>
            </a:pPr>
            <a:endParaRPr lang="es-CO" i="1" dirty="0" smtClean="0"/>
          </a:p>
          <a:p>
            <a:pPr marL="0" indent="0" algn="just">
              <a:buNone/>
            </a:pPr>
            <a:endParaRPr lang="es-CO" i="1" dirty="0"/>
          </a:p>
          <a:p>
            <a:pPr marL="0" indent="0" algn="just">
              <a:buNone/>
            </a:pPr>
            <a:endParaRPr lang="es-CO" dirty="0"/>
          </a:p>
        </p:txBody>
      </p:sp>
    </p:spTree>
    <p:extLst>
      <p:ext uri="{BB962C8B-B14F-4D97-AF65-F5344CB8AC3E}">
        <p14:creationId xmlns:p14="http://schemas.microsoft.com/office/powerpoint/2010/main" val="5492767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Ingresos por intereses</a:t>
            </a:r>
            <a:endParaRPr lang="es-CO"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CO" i="1" dirty="0" err="1"/>
              <a:t>Ej</a:t>
            </a:r>
            <a:r>
              <a:rPr lang="es-CO" i="1" dirty="0"/>
              <a:t> 47: El 1 de enero de 20X2, una entidad dedicada a la fabricación de maquinaria le vende </a:t>
            </a:r>
            <a:r>
              <a:rPr lang="es-CO" i="1" dirty="0" smtClean="0"/>
              <a:t> a </a:t>
            </a:r>
            <a:r>
              <a:rPr lang="es-CO" i="1" dirty="0"/>
              <a:t>un cliente una máquina por 2.000 </a:t>
            </a:r>
            <a:r>
              <a:rPr lang="es-CO" i="1" dirty="0" err="1"/>
              <a:t>u.m</a:t>
            </a:r>
            <a:r>
              <a:rPr lang="es-CO" i="1" dirty="0"/>
              <a:t>. con un pago a realizar en un plazo de dos </a:t>
            </a:r>
            <a:r>
              <a:rPr lang="es-CO" i="1" dirty="0" smtClean="0"/>
              <a:t> años</a:t>
            </a:r>
            <a:r>
              <a:rPr lang="es-CO" i="1" dirty="0"/>
              <a:t>. Esta transacción de venta incluye una transacción de financiación implícita </a:t>
            </a:r>
            <a:r>
              <a:rPr lang="es-CO" i="1" dirty="0" smtClean="0"/>
              <a:t> (</a:t>
            </a:r>
            <a:r>
              <a:rPr lang="es-CO" i="1" dirty="0"/>
              <a:t>préstamo de dos años). El precio actual de venta en efectivo correspondiente a ese </a:t>
            </a:r>
            <a:r>
              <a:rPr lang="es-CO" i="1" dirty="0" smtClean="0"/>
              <a:t> elemento</a:t>
            </a:r>
            <a:r>
              <a:rPr lang="es-CO" i="1" dirty="0"/>
              <a:t>, si los clientes pagan contra entrega, es de 1.650 </a:t>
            </a:r>
            <a:r>
              <a:rPr lang="es-CO" i="1" dirty="0" err="1"/>
              <a:t>u.m</a:t>
            </a:r>
            <a:r>
              <a:rPr lang="es-CO" i="1" dirty="0"/>
              <a:t>. </a:t>
            </a:r>
            <a:r>
              <a:rPr lang="es-CO" i="1" dirty="0" smtClean="0"/>
              <a:t>(…)</a:t>
            </a:r>
            <a:endParaRPr lang="es-CO" i="1" dirty="0"/>
          </a:p>
          <a:p>
            <a:pPr marL="0" indent="0">
              <a:buNone/>
            </a:pPr>
            <a:r>
              <a:rPr lang="es-CO" i="1" dirty="0" smtClean="0"/>
              <a:t>Los </a:t>
            </a:r>
            <a:r>
              <a:rPr lang="es-CO" i="1" dirty="0"/>
              <a:t>asientos en el </a:t>
            </a:r>
            <a:r>
              <a:rPr lang="es-CO" i="1" dirty="0" smtClean="0"/>
              <a:t> libro </a:t>
            </a:r>
            <a:r>
              <a:rPr lang="es-CO" i="1" dirty="0"/>
              <a:t>diario en el reconocimiento inicial son: </a:t>
            </a:r>
          </a:p>
          <a:p>
            <a:pPr marL="0" indent="0">
              <a:buNone/>
            </a:pPr>
            <a:endParaRPr lang="es-CO" i="1" dirty="0" smtClean="0"/>
          </a:p>
          <a:p>
            <a:pPr marL="0" indent="0">
              <a:buNone/>
            </a:pPr>
            <a:r>
              <a:rPr lang="es-CO" i="1" dirty="0" err="1" smtClean="0"/>
              <a:t>Dr</a:t>
            </a:r>
            <a:r>
              <a:rPr lang="es-CO" i="1" dirty="0" smtClean="0"/>
              <a:t> </a:t>
            </a:r>
            <a:r>
              <a:rPr lang="es-CO" i="1" dirty="0"/>
              <a:t>Cuenta comercial por cobrar (activo financiero) 1.650 </a:t>
            </a:r>
            <a:r>
              <a:rPr lang="es-CO" i="1" dirty="0" err="1"/>
              <a:t>u.m</a:t>
            </a:r>
            <a:r>
              <a:rPr lang="es-CO" i="1" dirty="0"/>
              <a:t>. </a:t>
            </a:r>
          </a:p>
          <a:p>
            <a:pPr marL="0" indent="0">
              <a:buNone/>
            </a:pPr>
            <a:r>
              <a:rPr lang="es-CO" i="1" dirty="0"/>
              <a:t>Cr Resultados (ingresos) </a:t>
            </a:r>
            <a:r>
              <a:rPr lang="es-CO" i="1" dirty="0" smtClean="0"/>
              <a:t>				1.650 </a:t>
            </a:r>
            <a:r>
              <a:rPr lang="es-CO" i="1" dirty="0" err="1"/>
              <a:t>u.m</a:t>
            </a:r>
            <a:r>
              <a:rPr lang="es-CO" i="1" dirty="0"/>
              <a:t>. </a:t>
            </a:r>
            <a:endParaRPr lang="es-CO" i="1" dirty="0" smtClean="0"/>
          </a:p>
          <a:p>
            <a:pPr marL="0" indent="0" algn="just">
              <a:buNone/>
            </a:pPr>
            <a:endParaRPr lang="es-CO" dirty="0" smtClean="0">
              <a:hlinkClick r:id="rId2"/>
            </a:endParaRPr>
          </a:p>
          <a:p>
            <a:pPr marL="0" indent="0" algn="just">
              <a:buNone/>
            </a:pPr>
            <a:r>
              <a:rPr lang="es-CO" sz="2900" dirty="0" smtClean="0">
                <a:hlinkClick r:id="rId2"/>
              </a:rPr>
              <a:t>http</a:t>
            </a:r>
            <a:r>
              <a:rPr lang="es-CO" sz="2900" dirty="0">
                <a:hlinkClick r:id="rId2"/>
              </a:rPr>
              <a:t>://</a:t>
            </a:r>
            <a:r>
              <a:rPr lang="es-CO" sz="2900" dirty="0" smtClean="0">
                <a:hlinkClick r:id="rId2"/>
              </a:rPr>
              <a:t>www.ifrs.org/IFRS-for-SMEs/Documents/Spanish%20IFRS%20for%20SMEs%20Modules/11_InstrumentosFinancierosBasicos.pdf</a:t>
            </a:r>
            <a:endParaRPr lang="es-CO" sz="2900" dirty="0" smtClean="0"/>
          </a:p>
          <a:p>
            <a:pPr marL="0" indent="0" algn="just">
              <a:buNone/>
            </a:pPr>
            <a:endParaRPr lang="es-CO" dirty="0"/>
          </a:p>
        </p:txBody>
      </p:sp>
    </p:spTree>
    <p:extLst>
      <p:ext uri="{BB962C8B-B14F-4D97-AF65-F5344CB8AC3E}">
        <p14:creationId xmlns:p14="http://schemas.microsoft.com/office/powerpoint/2010/main" val="4482562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Valor intrínseco y valor razonable</a:t>
            </a:r>
            <a:endParaRPr lang="es-CO" dirty="0"/>
          </a:p>
        </p:txBody>
      </p:sp>
      <p:sp>
        <p:nvSpPr>
          <p:cNvPr id="3" name="2 Marcador de contenido"/>
          <p:cNvSpPr>
            <a:spLocks noGrp="1"/>
          </p:cNvSpPr>
          <p:nvPr>
            <p:ph idx="1"/>
          </p:nvPr>
        </p:nvSpPr>
        <p:spPr/>
        <p:txBody>
          <a:bodyPr>
            <a:normAutofit lnSpcReduction="10000"/>
          </a:bodyPr>
          <a:lstStyle/>
          <a:p>
            <a:pPr marL="0" indent="0" algn="just">
              <a:buNone/>
            </a:pPr>
            <a:r>
              <a:rPr lang="es-CO" b="1" dirty="0" smtClean="0"/>
              <a:t>¿El valor intrínseco (valor patrimonial) puede utilizarse para la determinación del valor razonable de inversiones en instrumentos de patrimonio?</a:t>
            </a:r>
          </a:p>
          <a:p>
            <a:pPr marL="0" indent="0" algn="just">
              <a:buNone/>
            </a:pPr>
            <a:endParaRPr lang="es-CO" dirty="0" smtClean="0"/>
          </a:p>
          <a:p>
            <a:pPr marL="0" indent="0" algn="just">
              <a:buNone/>
            </a:pPr>
            <a:r>
              <a:rPr lang="es-CO" b="1" dirty="0" smtClean="0"/>
              <a:t>Respuesta:</a:t>
            </a:r>
          </a:p>
          <a:p>
            <a:pPr marL="0" indent="0" algn="just">
              <a:buNone/>
            </a:pPr>
            <a:r>
              <a:rPr lang="es-CO" dirty="0" smtClean="0"/>
              <a:t>Sólo en situaciones excepcionales el valor intrínseco podría ser utilizado como referente de valor razonable.</a:t>
            </a:r>
            <a:endParaRPr lang="es-CO" dirty="0"/>
          </a:p>
        </p:txBody>
      </p:sp>
    </p:spTree>
    <p:extLst>
      <p:ext uri="{BB962C8B-B14F-4D97-AF65-F5344CB8AC3E}">
        <p14:creationId xmlns:p14="http://schemas.microsoft.com/office/powerpoint/2010/main" val="505300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Valor intrínseco y valor razonable</a:t>
            </a:r>
            <a:endParaRPr lang="es-CO" dirty="0"/>
          </a:p>
        </p:txBody>
      </p:sp>
      <p:sp>
        <p:nvSpPr>
          <p:cNvPr id="3" name="2 Marcador de contenido"/>
          <p:cNvSpPr>
            <a:spLocks noGrp="1"/>
          </p:cNvSpPr>
          <p:nvPr>
            <p:ph idx="1"/>
          </p:nvPr>
        </p:nvSpPr>
        <p:spPr/>
        <p:txBody>
          <a:bodyPr>
            <a:normAutofit/>
          </a:bodyPr>
          <a:lstStyle/>
          <a:p>
            <a:pPr marL="0" indent="0">
              <a:buNone/>
            </a:pPr>
            <a:r>
              <a:rPr lang="es-CO" b="1" dirty="0"/>
              <a:t>NIIF 13</a:t>
            </a:r>
          </a:p>
          <a:p>
            <a:pPr marL="0" indent="0" algn="just">
              <a:buNone/>
            </a:pPr>
            <a:r>
              <a:rPr lang="es-CO" i="1" dirty="0" smtClean="0"/>
              <a:t>“62 </a:t>
            </a:r>
            <a:r>
              <a:rPr lang="es-CO" i="1" dirty="0"/>
              <a:t>El objetivo de utilizar una técnica de valoración </a:t>
            </a:r>
            <a:r>
              <a:rPr lang="es-CO" b="1" i="1" u="sng" dirty="0"/>
              <a:t>es estimar el precio </a:t>
            </a:r>
            <a:r>
              <a:rPr lang="es-CO" i="1" dirty="0"/>
              <a:t>al que tendría lugar una transacción ordenada de venta del activo o de transferencia del pasivo entre participantes de mercado en la fecha de la medición en las condiciones de mercado presentes</a:t>
            </a:r>
            <a:r>
              <a:rPr lang="es-CO" i="1" dirty="0" smtClean="0"/>
              <a:t>.”</a:t>
            </a:r>
            <a:endParaRPr lang="es-CO" i="1" dirty="0"/>
          </a:p>
        </p:txBody>
      </p:sp>
    </p:spTree>
    <p:extLst>
      <p:ext uri="{BB962C8B-B14F-4D97-AF65-F5344CB8AC3E}">
        <p14:creationId xmlns:p14="http://schemas.microsoft.com/office/powerpoint/2010/main" val="39825334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Valor intrínseco y valor razonable</a:t>
            </a:r>
            <a:endParaRPr lang="es-CO" dirty="0"/>
          </a:p>
        </p:txBody>
      </p:sp>
      <p:sp>
        <p:nvSpPr>
          <p:cNvPr id="3" name="2 Marcador de contenido"/>
          <p:cNvSpPr>
            <a:spLocks noGrp="1"/>
          </p:cNvSpPr>
          <p:nvPr>
            <p:ph idx="1"/>
          </p:nvPr>
        </p:nvSpPr>
        <p:spPr/>
        <p:txBody>
          <a:bodyPr>
            <a:normAutofit fontScale="85000" lnSpcReduction="20000"/>
          </a:bodyPr>
          <a:lstStyle/>
          <a:p>
            <a:pPr marL="0" indent="0">
              <a:buNone/>
            </a:pPr>
            <a:r>
              <a:rPr lang="en-US" b="1" dirty="0"/>
              <a:t>Illustrative examples to </a:t>
            </a:r>
            <a:r>
              <a:rPr lang="en-US" b="1" dirty="0" smtClean="0"/>
              <a:t>accompany</a:t>
            </a:r>
            <a:r>
              <a:rPr lang="es-CO" dirty="0"/>
              <a:t> </a:t>
            </a:r>
            <a:r>
              <a:rPr lang="en-US" b="1" dirty="0" smtClean="0"/>
              <a:t>IFRS </a:t>
            </a:r>
            <a:r>
              <a:rPr lang="en-US" b="1" dirty="0"/>
              <a:t>13 Fair Value </a:t>
            </a:r>
            <a:r>
              <a:rPr lang="en-US" b="1" dirty="0" smtClean="0"/>
              <a:t>Measurement</a:t>
            </a:r>
            <a:r>
              <a:rPr lang="es-CO" dirty="0" smtClean="0"/>
              <a:t>: </a:t>
            </a:r>
            <a:r>
              <a:rPr lang="en-US" b="1" dirty="0" smtClean="0"/>
              <a:t>Unquoted </a:t>
            </a:r>
            <a:r>
              <a:rPr lang="en-US" b="1" dirty="0"/>
              <a:t>equity instruments within the scope of  IFRS 9 Financial </a:t>
            </a:r>
            <a:r>
              <a:rPr lang="en-US" b="1" dirty="0" smtClean="0"/>
              <a:t>Instruments</a:t>
            </a:r>
          </a:p>
          <a:p>
            <a:pPr marL="0" indent="0">
              <a:buNone/>
            </a:pPr>
            <a:endParaRPr lang="en-US" b="1" dirty="0"/>
          </a:p>
          <a:p>
            <a:pPr marL="0" indent="0">
              <a:buNone/>
            </a:pPr>
            <a:r>
              <a:rPr lang="en-US" b="1" i="1" dirty="0"/>
              <a:t>Adjusted net asset method</a:t>
            </a:r>
            <a:endParaRPr lang="es-CO" i="1" dirty="0"/>
          </a:p>
          <a:p>
            <a:pPr marL="0" indent="0" algn="just">
              <a:buNone/>
            </a:pPr>
            <a:r>
              <a:rPr lang="en-US" i="1" dirty="0" smtClean="0"/>
              <a:t>“125 </a:t>
            </a:r>
            <a:r>
              <a:rPr lang="en-US" i="1" dirty="0"/>
              <a:t>The adjusted net asset method involves deriving the fair value of an </a:t>
            </a:r>
            <a:r>
              <a:rPr lang="en-US" b="1" i="1" u="sng" dirty="0"/>
              <a:t>investee’s equity instruments by reference to the fair value of its assets and liabilities (</a:t>
            </a:r>
            <a:r>
              <a:rPr lang="en-US" b="1" i="1" u="sng" dirty="0" err="1"/>
              <a:t>recognised</a:t>
            </a:r>
            <a:r>
              <a:rPr lang="en-US" b="1" i="1" u="sng" dirty="0"/>
              <a:t> and </a:t>
            </a:r>
            <a:r>
              <a:rPr lang="en-US" b="1" i="1" u="sng" dirty="0" err="1"/>
              <a:t>unrecognised</a:t>
            </a:r>
            <a:r>
              <a:rPr lang="en-US" i="1" dirty="0"/>
              <a:t>). This method is likely to </a:t>
            </a:r>
            <a:r>
              <a:rPr lang="en-US" i="1" dirty="0" smtClean="0"/>
              <a:t>be appropriate </a:t>
            </a:r>
            <a:r>
              <a:rPr lang="en-US" i="1" dirty="0"/>
              <a:t>for an investee whose value is mainly derived from the holding of assets rather than from deploying those assets as part of a broader business</a:t>
            </a:r>
            <a:r>
              <a:rPr lang="en-US" i="1" dirty="0" smtClean="0"/>
              <a:t>.”</a:t>
            </a:r>
            <a:endParaRPr lang="es-CO" i="1" dirty="0"/>
          </a:p>
          <a:p>
            <a:pPr marL="0" indent="0">
              <a:buNone/>
            </a:pPr>
            <a:endParaRPr lang="es-CO" dirty="0"/>
          </a:p>
        </p:txBody>
      </p:sp>
    </p:spTree>
    <p:extLst>
      <p:ext uri="{BB962C8B-B14F-4D97-AF65-F5344CB8AC3E}">
        <p14:creationId xmlns:p14="http://schemas.microsoft.com/office/powerpoint/2010/main" val="19705807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Valor intrínseco y valor razonable</a:t>
            </a:r>
            <a:endParaRPr lang="es-CO" dirty="0"/>
          </a:p>
        </p:txBody>
      </p:sp>
      <p:sp>
        <p:nvSpPr>
          <p:cNvPr id="3" name="2 Marcador de contenido"/>
          <p:cNvSpPr>
            <a:spLocks noGrp="1"/>
          </p:cNvSpPr>
          <p:nvPr>
            <p:ph idx="1"/>
          </p:nvPr>
        </p:nvSpPr>
        <p:spPr/>
        <p:txBody>
          <a:bodyPr>
            <a:normAutofit/>
          </a:bodyPr>
          <a:lstStyle/>
          <a:p>
            <a:pPr marL="0" indent="0" algn="just">
              <a:buNone/>
            </a:pPr>
            <a:r>
              <a:rPr lang="en-US" i="1" dirty="0"/>
              <a:t>126 This method might also be appropriate for an investee that is not making an adequate return on assets or that is making only marginal levels of profits because it is in the very early stages of its development (for example, an investee that has virtually no financial history, no developed product or a small amount of invested cash).</a:t>
            </a:r>
            <a:endParaRPr lang="es-CO" i="1" dirty="0"/>
          </a:p>
          <a:p>
            <a:pPr marL="0" indent="0">
              <a:buNone/>
            </a:pPr>
            <a:endParaRPr lang="en-US" dirty="0" smtClean="0"/>
          </a:p>
          <a:p>
            <a:pPr marL="0" indent="0">
              <a:buNone/>
            </a:pPr>
            <a:endParaRPr lang="es-CO" dirty="0"/>
          </a:p>
        </p:txBody>
      </p:sp>
    </p:spTree>
    <p:extLst>
      <p:ext uri="{BB962C8B-B14F-4D97-AF65-F5344CB8AC3E}">
        <p14:creationId xmlns:p14="http://schemas.microsoft.com/office/powerpoint/2010/main" val="7347596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Valor intrínseco y valor razonable</a:t>
            </a:r>
            <a:endParaRPr lang="es-CO" dirty="0"/>
          </a:p>
        </p:txBody>
      </p:sp>
      <p:sp>
        <p:nvSpPr>
          <p:cNvPr id="3" name="2 Marcador de contenido"/>
          <p:cNvSpPr>
            <a:spLocks noGrp="1"/>
          </p:cNvSpPr>
          <p:nvPr>
            <p:ph idx="1"/>
          </p:nvPr>
        </p:nvSpPr>
        <p:spPr/>
        <p:txBody>
          <a:bodyPr>
            <a:normAutofit lnSpcReduction="10000"/>
          </a:bodyPr>
          <a:lstStyle/>
          <a:p>
            <a:pPr marL="0" indent="0" algn="just">
              <a:buNone/>
            </a:pPr>
            <a:r>
              <a:rPr lang="en-US" i="1" dirty="0" smtClean="0"/>
              <a:t>“127 </a:t>
            </a:r>
            <a:r>
              <a:rPr lang="en-US" i="1" dirty="0"/>
              <a:t>The adjusted net asset method requires an investor to measure the fair value of the individual assets and liabilities </a:t>
            </a:r>
            <a:r>
              <a:rPr lang="en-US" i="1" dirty="0" err="1"/>
              <a:t>recognised</a:t>
            </a:r>
            <a:r>
              <a:rPr lang="en-US" i="1" dirty="0"/>
              <a:t> in an investee’s statement of financial position </a:t>
            </a:r>
            <a:r>
              <a:rPr lang="en-US" b="1" i="1" u="sng" dirty="0"/>
              <a:t>as well as the fair value of any </a:t>
            </a:r>
            <a:r>
              <a:rPr lang="en-US" b="1" i="1" u="sng" dirty="0" err="1"/>
              <a:t>unrecognised</a:t>
            </a:r>
            <a:r>
              <a:rPr lang="en-US" b="1" i="1" u="sng" dirty="0"/>
              <a:t> assets and liabilities at the measurement date</a:t>
            </a:r>
            <a:r>
              <a:rPr lang="en-US" i="1" dirty="0"/>
              <a:t>. The resulting fair values of the recognized and </a:t>
            </a:r>
            <a:r>
              <a:rPr lang="en-US" i="1" dirty="0" err="1"/>
              <a:t>unrecognised</a:t>
            </a:r>
            <a:r>
              <a:rPr lang="en-US" i="1" dirty="0"/>
              <a:t> assets and liabilities should therefore represent the fair value of the investee’s equity</a:t>
            </a:r>
            <a:r>
              <a:rPr lang="en-US" i="1" dirty="0" smtClean="0"/>
              <a:t>.” </a:t>
            </a:r>
          </a:p>
          <a:p>
            <a:pPr marL="0" indent="0">
              <a:buNone/>
            </a:pPr>
            <a:endParaRPr lang="es-CO" dirty="0"/>
          </a:p>
        </p:txBody>
      </p:sp>
    </p:spTree>
    <p:extLst>
      <p:ext uri="{BB962C8B-B14F-4D97-AF65-F5344CB8AC3E}">
        <p14:creationId xmlns:p14="http://schemas.microsoft.com/office/powerpoint/2010/main" val="189789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Activos diferidos</a:t>
            </a:r>
            <a:endParaRPr lang="es-CO" dirty="0"/>
          </a:p>
        </p:txBody>
      </p:sp>
      <p:sp>
        <p:nvSpPr>
          <p:cNvPr id="3" name="2 Marcador de contenido"/>
          <p:cNvSpPr>
            <a:spLocks noGrp="1"/>
          </p:cNvSpPr>
          <p:nvPr>
            <p:ph idx="1"/>
          </p:nvPr>
        </p:nvSpPr>
        <p:spPr/>
        <p:txBody>
          <a:bodyPr>
            <a:normAutofit/>
          </a:bodyPr>
          <a:lstStyle/>
          <a:p>
            <a:pPr algn="just">
              <a:buNone/>
            </a:pPr>
            <a:r>
              <a:rPr lang="es-CO" b="1" i="1" dirty="0" smtClean="0"/>
              <a:t>¿Todos los “activos diferidos” deben ser reconocidos como gasto en las NIIF? </a:t>
            </a:r>
          </a:p>
          <a:p>
            <a:pPr>
              <a:buNone/>
            </a:pPr>
            <a:endParaRPr lang="es-CO" i="1" dirty="0" smtClean="0"/>
          </a:p>
          <a:p>
            <a:pPr marL="0" indent="0">
              <a:buNone/>
            </a:pPr>
            <a:r>
              <a:rPr lang="es-CO" b="1" dirty="0"/>
              <a:t>Respuesta:</a:t>
            </a:r>
          </a:p>
          <a:p>
            <a:pPr marL="0" indent="0" algn="just">
              <a:buNone/>
            </a:pPr>
            <a:r>
              <a:rPr lang="es-CO" dirty="0" smtClean="0"/>
              <a:t>El reconocimiento de “activos diferidos” dependerá de la naturaleza de la partida. Es necesario diferenciar entre gastos pagados por anticipado y cargos diferidos.</a:t>
            </a:r>
            <a:endParaRPr lang="es-CO" dirty="0"/>
          </a:p>
          <a:p>
            <a:pPr>
              <a:buNone/>
            </a:pPr>
            <a:endParaRPr lang="es-CO" i="1" dirty="0" smtClean="0"/>
          </a:p>
          <a:p>
            <a:pPr>
              <a:buNone/>
            </a:pPr>
            <a:endParaRPr lang="es-CO" dirty="0"/>
          </a:p>
        </p:txBody>
      </p:sp>
    </p:spTree>
    <p:extLst>
      <p:ext uri="{BB962C8B-B14F-4D97-AF65-F5344CB8AC3E}">
        <p14:creationId xmlns:p14="http://schemas.microsoft.com/office/powerpoint/2010/main" val="277686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Valor intrínseco y valor razonable</a:t>
            </a:r>
            <a:endParaRPr lang="es-CO"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n-US" i="1" dirty="0" smtClean="0"/>
              <a:t>Depending </a:t>
            </a:r>
            <a:r>
              <a:rPr lang="en-US" i="1" dirty="0"/>
              <a:t>on the measurement method that the investee has used to measure its assets and liabilities, </a:t>
            </a:r>
            <a:r>
              <a:rPr lang="en-US" i="1" dirty="0" smtClean="0"/>
              <a:t>and depending </a:t>
            </a:r>
            <a:r>
              <a:rPr lang="en-US" i="1" dirty="0"/>
              <a:t>on whether they are </a:t>
            </a:r>
            <a:r>
              <a:rPr lang="en-US" i="1" dirty="0" err="1"/>
              <a:t>recognised</a:t>
            </a:r>
            <a:r>
              <a:rPr lang="en-US" i="1" dirty="0"/>
              <a:t> in </a:t>
            </a:r>
            <a:r>
              <a:rPr lang="en-US" i="1" dirty="0" smtClean="0"/>
              <a:t>the statement </a:t>
            </a:r>
            <a:r>
              <a:rPr lang="en-US" i="1" dirty="0"/>
              <a:t>of financial position, </a:t>
            </a:r>
            <a:r>
              <a:rPr lang="en-US" b="1" i="1" u="sng" dirty="0"/>
              <a:t>the assets and liabilities that are most commonly subject to adjustments are as follows</a:t>
            </a:r>
            <a:r>
              <a:rPr lang="en-US" i="1" dirty="0"/>
              <a:t> (the list is not exhaustive):</a:t>
            </a:r>
            <a:endParaRPr lang="es-CO" i="1" dirty="0"/>
          </a:p>
          <a:p>
            <a:r>
              <a:rPr lang="en-US" i="1" dirty="0" smtClean="0"/>
              <a:t>intangible </a:t>
            </a:r>
            <a:r>
              <a:rPr lang="en-US" i="1" dirty="0"/>
              <a:t>assets (</a:t>
            </a:r>
            <a:r>
              <a:rPr lang="en-US" i="1" dirty="0" err="1"/>
              <a:t>recognised</a:t>
            </a:r>
            <a:r>
              <a:rPr lang="en-US" i="1" dirty="0"/>
              <a:t> and </a:t>
            </a:r>
            <a:r>
              <a:rPr lang="en-US" i="1" dirty="0" err="1"/>
              <a:t>unrecognised</a:t>
            </a:r>
            <a:r>
              <a:rPr lang="en-US" i="1" dirty="0"/>
              <a:t>);27</a:t>
            </a:r>
            <a:endParaRPr lang="es-CO" i="1" dirty="0"/>
          </a:p>
          <a:p>
            <a:r>
              <a:rPr lang="en-US" i="1" dirty="0" smtClean="0"/>
              <a:t>property</a:t>
            </a:r>
            <a:r>
              <a:rPr lang="en-US" i="1" dirty="0"/>
              <a:t>, plant and equipment (for example, land and buildings);</a:t>
            </a:r>
            <a:endParaRPr lang="es-CO" i="1" dirty="0"/>
          </a:p>
          <a:p>
            <a:r>
              <a:rPr lang="en-US" i="1" dirty="0" smtClean="0"/>
              <a:t>receivables</a:t>
            </a:r>
            <a:r>
              <a:rPr lang="en-US" i="1" dirty="0"/>
              <a:t>, intercompany balances;</a:t>
            </a:r>
            <a:endParaRPr lang="es-CO" i="1" dirty="0"/>
          </a:p>
          <a:p>
            <a:r>
              <a:rPr lang="en-US" i="1" dirty="0" smtClean="0"/>
              <a:t>financial </a:t>
            </a:r>
            <a:r>
              <a:rPr lang="en-US" i="1" dirty="0"/>
              <a:t>assets not measured at fair value; and</a:t>
            </a:r>
            <a:endParaRPr lang="es-CO" i="1" dirty="0"/>
          </a:p>
          <a:p>
            <a:r>
              <a:rPr lang="es-CO" i="1" dirty="0" err="1" smtClean="0"/>
              <a:t>unrecognised</a:t>
            </a:r>
            <a:r>
              <a:rPr lang="es-CO" i="1" dirty="0" smtClean="0"/>
              <a:t> </a:t>
            </a:r>
            <a:r>
              <a:rPr lang="es-CO" i="1" dirty="0" err="1"/>
              <a:t>contingent</a:t>
            </a:r>
            <a:r>
              <a:rPr lang="es-CO" i="1" dirty="0"/>
              <a:t> </a:t>
            </a:r>
            <a:r>
              <a:rPr lang="es-CO" i="1" dirty="0" err="1"/>
              <a:t>liabilities</a:t>
            </a:r>
            <a:endParaRPr lang="es-CO" i="1" dirty="0"/>
          </a:p>
          <a:p>
            <a:pPr marL="0" indent="0">
              <a:buNone/>
            </a:pPr>
            <a:endParaRPr lang="es-CO" dirty="0"/>
          </a:p>
        </p:txBody>
      </p:sp>
    </p:spTree>
    <p:extLst>
      <p:ext uri="{BB962C8B-B14F-4D97-AF65-F5344CB8AC3E}">
        <p14:creationId xmlns:p14="http://schemas.microsoft.com/office/powerpoint/2010/main" val="41200277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Avalúos en el balance de apertura</a:t>
            </a:r>
            <a:endParaRPr lang="es-CO" dirty="0"/>
          </a:p>
        </p:txBody>
      </p:sp>
      <p:sp>
        <p:nvSpPr>
          <p:cNvPr id="3" name="2 Marcador de contenido"/>
          <p:cNvSpPr>
            <a:spLocks noGrp="1"/>
          </p:cNvSpPr>
          <p:nvPr>
            <p:ph idx="1"/>
          </p:nvPr>
        </p:nvSpPr>
        <p:spPr/>
        <p:txBody>
          <a:bodyPr>
            <a:normAutofit/>
          </a:bodyPr>
          <a:lstStyle/>
          <a:p>
            <a:pPr marL="0" indent="0" algn="just">
              <a:buNone/>
            </a:pPr>
            <a:r>
              <a:rPr lang="es-CO" b="1" dirty="0" smtClean="0"/>
              <a:t>¿Para la medición de propiedades, planta y equipo en el balance de apertura es obligatoria la determinación de nuevos avalúos?</a:t>
            </a:r>
          </a:p>
          <a:p>
            <a:pPr marL="0" indent="0">
              <a:buNone/>
            </a:pPr>
            <a:endParaRPr lang="es-CO" b="1" dirty="0"/>
          </a:p>
          <a:p>
            <a:pPr marL="0" indent="0">
              <a:buNone/>
            </a:pPr>
            <a:r>
              <a:rPr lang="es-CO" b="1" dirty="0" smtClean="0"/>
              <a:t>Respuesta: </a:t>
            </a:r>
            <a:r>
              <a:rPr lang="es-CO" dirty="0" smtClean="0"/>
              <a:t>La exención de valor razonable como costo atribuido es </a:t>
            </a:r>
            <a:r>
              <a:rPr lang="es-CO" dirty="0" smtClean="0"/>
              <a:t>una de las opciones más utilizadas pero </a:t>
            </a:r>
            <a:r>
              <a:rPr lang="es-CO" dirty="0" smtClean="0"/>
              <a:t>su uso no </a:t>
            </a:r>
            <a:r>
              <a:rPr lang="es-CO" dirty="0" smtClean="0"/>
              <a:t>es obligatorio.</a:t>
            </a:r>
            <a:endParaRPr lang="es-CO" b="1" dirty="0"/>
          </a:p>
        </p:txBody>
      </p:sp>
    </p:spTree>
    <p:extLst>
      <p:ext uri="{BB962C8B-B14F-4D97-AF65-F5344CB8AC3E}">
        <p14:creationId xmlns:p14="http://schemas.microsoft.com/office/powerpoint/2010/main" val="2782761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Avalúos en el balance de apertura</a:t>
            </a:r>
            <a:endParaRPr lang="es-CO" dirty="0"/>
          </a:p>
        </p:txBody>
      </p:sp>
      <p:sp>
        <p:nvSpPr>
          <p:cNvPr id="3" name="2 Marcador de contenido"/>
          <p:cNvSpPr>
            <a:spLocks noGrp="1"/>
          </p:cNvSpPr>
          <p:nvPr>
            <p:ph idx="1"/>
          </p:nvPr>
        </p:nvSpPr>
        <p:spPr/>
        <p:txBody>
          <a:bodyPr>
            <a:normAutofit fontScale="70000" lnSpcReduction="20000"/>
          </a:bodyPr>
          <a:lstStyle/>
          <a:p>
            <a:pPr marL="0" indent="0">
              <a:buNone/>
            </a:pPr>
            <a:r>
              <a:rPr lang="es-CO" b="1" dirty="0"/>
              <a:t>NIIF 1</a:t>
            </a:r>
            <a:endParaRPr lang="es-CO" dirty="0"/>
          </a:p>
          <a:p>
            <a:pPr marL="0" indent="0">
              <a:buNone/>
            </a:pPr>
            <a:r>
              <a:rPr lang="es-CO" i="1" dirty="0" smtClean="0"/>
              <a:t>“10 </a:t>
            </a:r>
            <a:r>
              <a:rPr lang="es-CO" i="1" dirty="0"/>
              <a:t>Excepto por lo señalado en los párrafos 13 a 19 y en los Apéndices B a E, una entidad deberá, en su estado de situación financiera de apertura conforme a las NIIF: </a:t>
            </a:r>
          </a:p>
          <a:p>
            <a:pPr marL="0" indent="0">
              <a:buNone/>
            </a:pPr>
            <a:r>
              <a:rPr lang="es-CO" i="1" dirty="0"/>
              <a:t>(a) reconocer todos los activos y pasivos cuyo reconocimiento sea requerido por las NIIF; </a:t>
            </a:r>
          </a:p>
          <a:p>
            <a:pPr marL="0" indent="0">
              <a:buNone/>
            </a:pPr>
            <a:r>
              <a:rPr lang="es-CO" i="1" dirty="0"/>
              <a:t>(b) no reconocer partidas como activos o pasivos si las NIIF no lo permiten; </a:t>
            </a:r>
          </a:p>
          <a:p>
            <a:pPr marL="0" indent="0">
              <a:buNone/>
            </a:pPr>
            <a:r>
              <a:rPr lang="es-CO" i="1" dirty="0"/>
              <a:t>(c) reclasificar partidas reconocidas según los PCGA anteriores como un tipo de activo, pasivo o componente del patrimonio, pero que conforme a las NIIF son un tipo diferente de activo, pasivo o componente del patrimonio; y </a:t>
            </a:r>
          </a:p>
          <a:p>
            <a:pPr marL="0" indent="0">
              <a:buNone/>
            </a:pPr>
            <a:r>
              <a:rPr lang="es-CO" b="1" i="1" u="sng" dirty="0"/>
              <a:t>(d) aplicar las NIIF al medir todos los activos y pasivos reconocidos</a:t>
            </a:r>
            <a:r>
              <a:rPr lang="es-CO" b="1" i="1" u="sng" dirty="0" smtClean="0"/>
              <a:t>.”</a:t>
            </a:r>
            <a:endParaRPr lang="es-CO" b="1" i="1" u="sng" dirty="0"/>
          </a:p>
        </p:txBody>
      </p:sp>
    </p:spTree>
    <p:extLst>
      <p:ext uri="{BB962C8B-B14F-4D97-AF65-F5344CB8AC3E}">
        <p14:creationId xmlns:p14="http://schemas.microsoft.com/office/powerpoint/2010/main" val="32581487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Avalúos en el balance de apertura</a:t>
            </a:r>
            <a:endParaRPr lang="es-CO" dirty="0"/>
          </a:p>
        </p:txBody>
      </p:sp>
      <p:sp>
        <p:nvSpPr>
          <p:cNvPr id="3" name="2 Marcador de contenido"/>
          <p:cNvSpPr>
            <a:spLocks noGrp="1"/>
          </p:cNvSpPr>
          <p:nvPr>
            <p:ph idx="1"/>
          </p:nvPr>
        </p:nvSpPr>
        <p:spPr/>
        <p:txBody>
          <a:bodyPr>
            <a:normAutofit fontScale="85000" lnSpcReduction="20000"/>
          </a:bodyPr>
          <a:lstStyle/>
          <a:p>
            <a:pPr marL="0" indent="0">
              <a:buNone/>
            </a:pPr>
            <a:r>
              <a:rPr lang="es-CO" b="1" dirty="0"/>
              <a:t>NIIF 1</a:t>
            </a:r>
            <a:endParaRPr lang="es-CO" dirty="0"/>
          </a:p>
          <a:p>
            <a:pPr marL="0" indent="0" algn="just">
              <a:buNone/>
            </a:pPr>
            <a:r>
              <a:rPr lang="es-CO" i="1" dirty="0" smtClean="0"/>
              <a:t>“GI7 (…) Sin </a:t>
            </a:r>
            <a:r>
              <a:rPr lang="es-CO" i="1" dirty="0"/>
              <a:t>embargo, en ciertos casos, los métodos y tasas de depreciación de la entidad, según los PCGA anteriores, pueden diferir de los que serían aceptables según las NIIF (por ejemplo, si fueran adoptados únicamente con fines fiscales y no reflejan una estimación razonable de la vida útil del activo). Si tales diferencias tuvieran un efecto relevante en los estados financieros, </a:t>
            </a:r>
            <a:r>
              <a:rPr lang="es-CO" b="1" i="1" u="sng" dirty="0"/>
              <a:t>la entidad ajustará retroactivamente la depreciación acumulada </a:t>
            </a:r>
            <a:r>
              <a:rPr lang="es-CO" i="1" dirty="0"/>
              <a:t>en su estado de situación financiera de apertura NIIF, de forma que satisfaga los criterios de la NIIF</a:t>
            </a:r>
            <a:r>
              <a:rPr lang="es-CO" i="1" dirty="0" smtClean="0"/>
              <a:t>.”</a:t>
            </a:r>
            <a:endParaRPr lang="es-CO" i="1" dirty="0"/>
          </a:p>
        </p:txBody>
      </p:sp>
    </p:spTree>
    <p:extLst>
      <p:ext uri="{BB962C8B-B14F-4D97-AF65-F5344CB8AC3E}">
        <p14:creationId xmlns:p14="http://schemas.microsoft.com/office/powerpoint/2010/main" val="3690881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Avalúos en el balance de apertura</a:t>
            </a:r>
            <a:endParaRPr lang="es-CO" dirty="0"/>
          </a:p>
        </p:txBody>
      </p:sp>
      <p:sp>
        <p:nvSpPr>
          <p:cNvPr id="3" name="2 Marcador de contenido"/>
          <p:cNvSpPr>
            <a:spLocks noGrp="1"/>
          </p:cNvSpPr>
          <p:nvPr>
            <p:ph idx="1"/>
          </p:nvPr>
        </p:nvSpPr>
        <p:spPr/>
        <p:txBody>
          <a:bodyPr>
            <a:normAutofit fontScale="92500" lnSpcReduction="20000"/>
          </a:bodyPr>
          <a:lstStyle/>
          <a:p>
            <a:pPr marL="0" indent="0">
              <a:buNone/>
            </a:pPr>
            <a:r>
              <a:rPr lang="es-CO" b="1" dirty="0"/>
              <a:t>NIIF 1</a:t>
            </a:r>
            <a:endParaRPr lang="es-CO" dirty="0"/>
          </a:p>
          <a:p>
            <a:pPr marL="0" indent="0" algn="just">
              <a:buNone/>
            </a:pPr>
            <a:r>
              <a:rPr lang="es-CO" i="1" dirty="0"/>
              <a:t>D6 La entidad que adopta por primera vez las NIIF podrá elegir utilizar </a:t>
            </a:r>
            <a:r>
              <a:rPr lang="es-CO" b="1" i="1" u="sng" dirty="0"/>
              <a:t>una revaluación según PCGA anteriores de una partida de propiedades, planta y equipo</a:t>
            </a:r>
            <a:r>
              <a:rPr lang="es-CO" i="1" dirty="0"/>
              <a:t>, ya sea a la fecha de transición o anterior, </a:t>
            </a:r>
            <a:r>
              <a:rPr lang="es-CO" b="1" i="1" u="sng" dirty="0"/>
              <a:t>como costo atribuido en la fecha de la revaluación</a:t>
            </a:r>
            <a:r>
              <a:rPr lang="es-CO" i="1" dirty="0"/>
              <a:t>, si esta fue a esa fecha sustancialmente comparable:</a:t>
            </a:r>
          </a:p>
          <a:p>
            <a:pPr marL="0" lvl="0" indent="0" algn="just">
              <a:buNone/>
            </a:pPr>
            <a:r>
              <a:rPr lang="es-CO" i="1" dirty="0" smtClean="0"/>
              <a:t>(a) al </a:t>
            </a:r>
            <a:r>
              <a:rPr lang="es-CO" i="1" dirty="0"/>
              <a:t>valor </a:t>
            </a:r>
            <a:r>
              <a:rPr lang="es-CO" i="1" dirty="0" smtClean="0"/>
              <a:t>razonable; o</a:t>
            </a:r>
          </a:p>
          <a:p>
            <a:pPr marL="0" lvl="0" indent="0" algn="just">
              <a:buNone/>
            </a:pPr>
            <a:r>
              <a:rPr lang="es-CO" i="1" dirty="0"/>
              <a:t>(b) al costo, o al costo depreciado según las NIIF, ajustado para reflejar, por ejemplo, cambios en un índice de precios general o específico. </a:t>
            </a:r>
          </a:p>
        </p:txBody>
      </p:sp>
    </p:spTree>
    <p:extLst>
      <p:ext uri="{BB962C8B-B14F-4D97-AF65-F5344CB8AC3E}">
        <p14:creationId xmlns:p14="http://schemas.microsoft.com/office/powerpoint/2010/main" val="8819134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Avalúos en el balance de apertura</a:t>
            </a:r>
            <a:endParaRPr lang="es-CO"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CO" i="1" dirty="0" smtClean="0"/>
              <a:t>“FC </a:t>
            </a:r>
            <a:r>
              <a:rPr lang="es-CO" i="1" dirty="0"/>
              <a:t>47 </a:t>
            </a:r>
            <a:r>
              <a:rPr lang="es-CO" b="1" i="1" u="sng" dirty="0"/>
              <a:t>El párrafo D6 de la NIIF hace referencia a revaluaciones que son genéricamente comparables al valor razonable</a:t>
            </a:r>
            <a:r>
              <a:rPr lang="es-CO" i="1" dirty="0"/>
              <a:t>, o bien reflejan un índice aplicado al costo que es genéricamente comparable al costo determinado según las NIIF. No siempre quedará claro si la revaluación previa quiso reflejar el valor razonable o difirió significativamente del mismo.</a:t>
            </a:r>
            <a:r>
              <a:rPr lang="es-CO" b="1" i="1" u="sng" dirty="0"/>
              <a:t> La flexibilidad en esta área permite una solución, efectiva en términos de costo, para el exclusivo problema de la transición a las NIIF.</a:t>
            </a:r>
            <a:r>
              <a:rPr lang="es-CO" i="1" dirty="0"/>
              <a:t> Además permite al adoptante por primera vez establecer un costo atribuido utilizando una medida que está disponible ya, y constituye un punto de partida para la medición basada en el costo</a:t>
            </a:r>
            <a:r>
              <a:rPr lang="es-CO" i="1" dirty="0" smtClean="0"/>
              <a:t>.”</a:t>
            </a:r>
            <a:endParaRPr lang="es-CO" i="1" dirty="0"/>
          </a:p>
        </p:txBody>
      </p:sp>
    </p:spTree>
    <p:extLst>
      <p:ext uri="{BB962C8B-B14F-4D97-AF65-F5344CB8AC3E}">
        <p14:creationId xmlns:p14="http://schemas.microsoft.com/office/powerpoint/2010/main" val="36350739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Exención de costo atribuido</a:t>
            </a:r>
            <a:endParaRPr lang="es-CO"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CO" b="1" dirty="0" smtClean="0"/>
              <a:t>¿Debe reconocerse </a:t>
            </a:r>
            <a:r>
              <a:rPr lang="es-CO" b="1" dirty="0" smtClean="0"/>
              <a:t>una partida de superávit </a:t>
            </a:r>
            <a:r>
              <a:rPr lang="es-CO" b="1" dirty="0" smtClean="0"/>
              <a:t>por revaluación si una entidad usa la exención de costo atribuido? </a:t>
            </a:r>
          </a:p>
          <a:p>
            <a:pPr marL="0" indent="0" algn="just">
              <a:buNone/>
            </a:pPr>
            <a:endParaRPr lang="es-CO" dirty="0" smtClean="0"/>
          </a:p>
          <a:p>
            <a:pPr marL="0" indent="0" algn="just">
              <a:buNone/>
            </a:pPr>
            <a:r>
              <a:rPr lang="es-CO" b="1" u="sng" dirty="0" smtClean="0"/>
              <a:t>Balance de apertura:</a:t>
            </a:r>
            <a:endParaRPr lang="es-CO" b="1" u="sng" dirty="0" smtClean="0"/>
          </a:p>
          <a:p>
            <a:pPr marL="0" indent="0" algn="just">
              <a:buNone/>
            </a:pPr>
            <a:r>
              <a:rPr lang="es-CO" dirty="0" smtClean="0"/>
              <a:t>Valor en libros COL- PCGA    1.200.000.000</a:t>
            </a:r>
          </a:p>
          <a:p>
            <a:pPr marL="0" indent="0" algn="just">
              <a:buNone/>
            </a:pPr>
            <a:r>
              <a:rPr lang="es-CO" dirty="0" smtClean="0"/>
              <a:t>Avalúo (31-12-13)		4.500.000.000</a:t>
            </a:r>
          </a:p>
          <a:p>
            <a:pPr marL="0" indent="0" algn="just">
              <a:buNone/>
            </a:pPr>
            <a:r>
              <a:rPr lang="es-CO" dirty="0" smtClean="0"/>
              <a:t>Superávit por revaluación 	3.300.000.000</a:t>
            </a:r>
          </a:p>
          <a:p>
            <a:pPr marL="0" indent="0" algn="just">
              <a:buNone/>
            </a:pPr>
            <a:r>
              <a:rPr lang="es-CO" dirty="0" smtClean="0"/>
              <a:t>		</a:t>
            </a:r>
          </a:p>
          <a:p>
            <a:pPr marL="0" indent="0" algn="just">
              <a:buNone/>
            </a:pPr>
            <a:endParaRPr lang="es-CO" dirty="0"/>
          </a:p>
          <a:p>
            <a:pPr marL="0" indent="0" algn="just">
              <a:buNone/>
            </a:pPr>
            <a:endParaRPr lang="es-CO" b="1" dirty="0" smtClean="0"/>
          </a:p>
        </p:txBody>
      </p:sp>
    </p:spTree>
    <p:extLst>
      <p:ext uri="{BB962C8B-B14F-4D97-AF65-F5344CB8AC3E}">
        <p14:creationId xmlns:p14="http://schemas.microsoft.com/office/powerpoint/2010/main" val="2796520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Exención de costo atribuido</a:t>
            </a:r>
            <a:endParaRPr lang="es-CO" dirty="0"/>
          </a:p>
        </p:txBody>
      </p:sp>
      <p:sp>
        <p:nvSpPr>
          <p:cNvPr id="3" name="2 Marcador de contenido"/>
          <p:cNvSpPr>
            <a:spLocks noGrp="1"/>
          </p:cNvSpPr>
          <p:nvPr>
            <p:ph idx="1"/>
          </p:nvPr>
        </p:nvSpPr>
        <p:spPr/>
        <p:txBody>
          <a:bodyPr>
            <a:normAutofit/>
          </a:bodyPr>
          <a:lstStyle/>
          <a:p>
            <a:pPr marL="0" indent="0" algn="just">
              <a:buNone/>
            </a:pPr>
            <a:r>
              <a:rPr lang="es-CO" b="1" dirty="0" smtClean="0"/>
              <a:t>Respuesta: </a:t>
            </a:r>
          </a:p>
          <a:p>
            <a:pPr marL="0" indent="0" algn="just">
              <a:buNone/>
            </a:pPr>
            <a:r>
              <a:rPr lang="es-CO" dirty="0" smtClean="0"/>
              <a:t>No. El superávit por revaluación sólo aparece si la entidad elige el modelo de revaluación. La exención </a:t>
            </a:r>
            <a:r>
              <a:rPr lang="es-CO" dirty="0" smtClean="0"/>
              <a:t>es </a:t>
            </a:r>
            <a:r>
              <a:rPr lang="es-CO" dirty="0" smtClean="0"/>
              <a:t>utilizada para determinar el costo del activo para las NIIF pero no su valor revaluado.</a:t>
            </a:r>
            <a:endParaRPr lang="es-CO" b="1" dirty="0"/>
          </a:p>
        </p:txBody>
      </p:sp>
    </p:spTree>
    <p:extLst>
      <p:ext uri="{BB962C8B-B14F-4D97-AF65-F5344CB8AC3E}">
        <p14:creationId xmlns:p14="http://schemas.microsoft.com/office/powerpoint/2010/main" val="14355855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Exención de costo atribuido</a:t>
            </a:r>
            <a:endParaRPr lang="es-CO" dirty="0"/>
          </a:p>
        </p:txBody>
      </p:sp>
      <p:sp>
        <p:nvSpPr>
          <p:cNvPr id="3" name="2 Marcador de contenido"/>
          <p:cNvSpPr>
            <a:spLocks noGrp="1"/>
          </p:cNvSpPr>
          <p:nvPr>
            <p:ph idx="1"/>
          </p:nvPr>
        </p:nvSpPr>
        <p:spPr/>
        <p:txBody>
          <a:bodyPr>
            <a:normAutofit fontScale="77500" lnSpcReduction="20000"/>
          </a:bodyPr>
          <a:lstStyle/>
          <a:p>
            <a:pPr marL="0" indent="0" algn="just">
              <a:buNone/>
            </a:pPr>
            <a:r>
              <a:rPr lang="es-CO" b="1" dirty="0" smtClean="0"/>
              <a:t>NIIF 1:</a:t>
            </a:r>
          </a:p>
          <a:p>
            <a:pPr marL="0" indent="0">
              <a:buNone/>
            </a:pPr>
            <a:r>
              <a:rPr lang="es-CO" b="1" i="1" dirty="0" smtClean="0"/>
              <a:t>“Costo </a:t>
            </a:r>
            <a:r>
              <a:rPr lang="es-CO" b="1" i="1" dirty="0"/>
              <a:t>atribuido</a:t>
            </a:r>
            <a:r>
              <a:rPr lang="es-CO" i="1" dirty="0"/>
              <a:t> </a:t>
            </a:r>
            <a:r>
              <a:rPr lang="es-CO" b="1" i="1" dirty="0"/>
              <a:t>(</a:t>
            </a:r>
            <a:r>
              <a:rPr lang="es-CO" b="1" i="1" dirty="0" err="1"/>
              <a:t>deemed</a:t>
            </a:r>
            <a:r>
              <a:rPr lang="es-CO" b="1" i="1" dirty="0"/>
              <a:t> </a:t>
            </a:r>
            <a:r>
              <a:rPr lang="es-CO" b="1" i="1" dirty="0" err="1"/>
              <a:t>cost</a:t>
            </a:r>
            <a:r>
              <a:rPr lang="es-CO" b="1" i="1" dirty="0" smtClean="0"/>
              <a:t>):</a:t>
            </a:r>
            <a:endParaRPr lang="es-CO" i="1" dirty="0"/>
          </a:p>
          <a:p>
            <a:pPr marL="0" indent="0" algn="just">
              <a:buNone/>
            </a:pPr>
            <a:r>
              <a:rPr lang="es-CO" b="1" i="1" u="sng" dirty="0" smtClean="0"/>
              <a:t>Un </a:t>
            </a:r>
            <a:r>
              <a:rPr lang="es-CO" b="1" i="1" u="sng" dirty="0"/>
              <a:t>importe usado como sustituto del costo</a:t>
            </a:r>
            <a:r>
              <a:rPr lang="es-CO" i="1" dirty="0"/>
              <a:t> o del costo depreciado en una fecha determinada. </a:t>
            </a:r>
            <a:r>
              <a:rPr lang="es-CO" b="1" i="1" u="sng" dirty="0"/>
              <a:t>En la depreciación o amortización posterior se supone que la entidad había reconocido inicialmente el activo o pasivo en la fecha determinada, y que este costo era equivalente al costo atribuido</a:t>
            </a:r>
            <a:r>
              <a:rPr lang="es-CO" i="1" dirty="0" smtClean="0"/>
              <a:t>.”</a:t>
            </a:r>
            <a:endParaRPr lang="es-CO" i="1" dirty="0"/>
          </a:p>
          <a:p>
            <a:pPr marL="0" indent="0">
              <a:buNone/>
            </a:pPr>
            <a:endParaRPr lang="es-CO" i="1" dirty="0" smtClean="0"/>
          </a:p>
          <a:p>
            <a:pPr marL="0" indent="0" algn="just">
              <a:buNone/>
            </a:pPr>
            <a:r>
              <a:rPr lang="es-CO" i="1" dirty="0" smtClean="0"/>
              <a:t>“D5 </a:t>
            </a:r>
            <a:r>
              <a:rPr lang="es-CO" i="1" dirty="0"/>
              <a:t>La entidad podrá optar, en la fecha de transición a las NIIF, por la medición de una partida de propiedades, planta y equipo por su valor razonable, y utilizar este valor razonable </a:t>
            </a:r>
            <a:r>
              <a:rPr lang="es-CO" b="1" i="1" u="sng" dirty="0"/>
              <a:t>como el costo atribuido en esa fecha</a:t>
            </a:r>
            <a:r>
              <a:rPr lang="es-CO" i="1" dirty="0" smtClean="0"/>
              <a:t>.”</a:t>
            </a:r>
            <a:endParaRPr lang="es-CO" i="1" dirty="0"/>
          </a:p>
          <a:p>
            <a:pPr marL="0" indent="0">
              <a:buNone/>
            </a:pPr>
            <a:endParaRPr lang="es-CO" dirty="0"/>
          </a:p>
        </p:txBody>
      </p:sp>
    </p:spTree>
    <p:extLst>
      <p:ext uri="{BB962C8B-B14F-4D97-AF65-F5344CB8AC3E}">
        <p14:creationId xmlns:p14="http://schemas.microsoft.com/office/powerpoint/2010/main" val="5480663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Exención de costo atribuido</a:t>
            </a:r>
            <a:endParaRPr lang="es-CO"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CO" b="1" dirty="0" smtClean="0"/>
              <a:t>NIIF 1:</a:t>
            </a:r>
          </a:p>
          <a:p>
            <a:pPr marL="0" indent="0" algn="just">
              <a:buNone/>
            </a:pPr>
            <a:r>
              <a:rPr lang="es-CO" b="1" i="1" u="sng" dirty="0"/>
              <a:t>GI10 Si la entidad hubiera adoptado como política contable</a:t>
            </a:r>
            <a:r>
              <a:rPr lang="es-CO" i="1" u="sng" dirty="0"/>
              <a:t> </a:t>
            </a:r>
            <a:r>
              <a:rPr lang="es-CO" b="1" i="1" u="sng" dirty="0"/>
              <a:t>el modelo de revaluación</a:t>
            </a:r>
            <a:r>
              <a:rPr lang="es-CO" i="1" dirty="0"/>
              <a:t> de la NIC 16, para algunas o todas las clases de propiedades, planta y equipo, </a:t>
            </a:r>
            <a:r>
              <a:rPr lang="es-CO" b="1" i="1" u="sng" dirty="0"/>
              <a:t>presentará la plusvalía por revaluación acumulada como un componente independiente del patrimonio.</a:t>
            </a:r>
            <a:r>
              <a:rPr lang="es-CO" i="1" dirty="0"/>
              <a:t> </a:t>
            </a:r>
            <a:r>
              <a:rPr lang="es-CO" b="1" i="1" u="sng" dirty="0"/>
              <a:t>La plusvalía de revaluación en la fecha de transición a las NIIF se basará en la comparación del importe en libros del activo en esa fecha con su costo o costo atribuido.</a:t>
            </a:r>
            <a:endParaRPr lang="es-CO" i="1" dirty="0"/>
          </a:p>
          <a:p>
            <a:pPr marL="0" indent="0">
              <a:buNone/>
            </a:pPr>
            <a:endParaRPr lang="es-CO" dirty="0"/>
          </a:p>
        </p:txBody>
      </p:sp>
    </p:spTree>
    <p:extLst>
      <p:ext uri="{BB962C8B-B14F-4D97-AF65-F5344CB8AC3E}">
        <p14:creationId xmlns:p14="http://schemas.microsoft.com/office/powerpoint/2010/main" val="3535486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Activos diferidos</a:t>
            </a:r>
            <a:endParaRPr lang="es-CO" dirty="0"/>
          </a:p>
        </p:txBody>
      </p:sp>
      <p:sp>
        <p:nvSpPr>
          <p:cNvPr id="3" name="2 Marcador de contenido"/>
          <p:cNvSpPr>
            <a:spLocks noGrp="1"/>
          </p:cNvSpPr>
          <p:nvPr>
            <p:ph idx="1"/>
          </p:nvPr>
        </p:nvSpPr>
        <p:spPr/>
        <p:txBody>
          <a:bodyPr>
            <a:normAutofit fontScale="77500" lnSpcReduction="20000"/>
          </a:bodyPr>
          <a:lstStyle/>
          <a:p>
            <a:pPr marL="0" indent="0">
              <a:buNone/>
            </a:pPr>
            <a:r>
              <a:rPr lang="es-CO" b="1" i="1" dirty="0" smtClean="0"/>
              <a:t>“</a:t>
            </a:r>
            <a:r>
              <a:rPr lang="es-CO" b="1" i="1" dirty="0"/>
              <a:t>68 Los desembolsos sobre una partida intangible deberán reconocerse como un gasto cuando se incurra en ellos, a menos que: </a:t>
            </a:r>
            <a:endParaRPr lang="es-CO" i="1" dirty="0"/>
          </a:p>
          <a:p>
            <a:pPr marL="0" indent="0">
              <a:buNone/>
            </a:pPr>
            <a:r>
              <a:rPr lang="es-CO" b="1" i="1" dirty="0"/>
              <a:t>(a) formen parte del costo de un activo intangible que cumpla con los criterios de </a:t>
            </a:r>
            <a:r>
              <a:rPr lang="es-CO" b="1" i="1" dirty="0" smtClean="0"/>
              <a:t>reconocimiento…” </a:t>
            </a:r>
          </a:p>
          <a:p>
            <a:pPr marL="0" indent="0" algn="just">
              <a:buNone/>
            </a:pPr>
            <a:r>
              <a:rPr lang="es-CO" dirty="0" smtClean="0"/>
              <a:t>(…)</a:t>
            </a:r>
          </a:p>
          <a:p>
            <a:pPr marL="0" indent="0" algn="just">
              <a:buNone/>
            </a:pPr>
            <a:r>
              <a:rPr lang="es-CO" i="1" dirty="0" smtClean="0"/>
              <a:t>“El </a:t>
            </a:r>
            <a:r>
              <a:rPr lang="es-CO" i="1" dirty="0"/>
              <a:t>párrafo 68 no impide que la entidad reconozca un pago anticipado como activo, cuando el pago por los bienes se haya realizado antes de que la entidad obtenga el derecho de acceso a esos bienes. De forma similar, el párrafo 68 no impide que ésta reconozca el pago anticipado como un activo, cuando dicho pago por servicios se haya realizado antes de que la entidad reciba esos </a:t>
            </a:r>
            <a:r>
              <a:rPr lang="es-CO" i="1" dirty="0" smtClean="0"/>
              <a:t>servicios.</a:t>
            </a:r>
            <a:endParaRPr lang="es-CO" i="1" dirty="0"/>
          </a:p>
        </p:txBody>
      </p:sp>
    </p:spTree>
    <p:extLst>
      <p:ext uri="{BB962C8B-B14F-4D97-AF65-F5344CB8AC3E}">
        <p14:creationId xmlns:p14="http://schemas.microsoft.com/office/powerpoint/2010/main" val="21204924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Exención de costo atribuido</a:t>
            </a:r>
            <a:endParaRPr lang="es-CO" dirty="0"/>
          </a:p>
        </p:txBody>
      </p:sp>
      <p:sp>
        <p:nvSpPr>
          <p:cNvPr id="3" name="2 Marcador de contenido"/>
          <p:cNvSpPr>
            <a:spLocks noGrp="1"/>
          </p:cNvSpPr>
          <p:nvPr>
            <p:ph idx="1"/>
          </p:nvPr>
        </p:nvSpPr>
        <p:spPr/>
        <p:txBody>
          <a:bodyPr>
            <a:normAutofit/>
          </a:bodyPr>
          <a:lstStyle/>
          <a:p>
            <a:pPr marL="0" indent="0" algn="just">
              <a:buNone/>
            </a:pPr>
            <a:r>
              <a:rPr lang="es-CO" b="1" dirty="0" smtClean="0"/>
              <a:t>Valor razonable como costo atribuido</a:t>
            </a:r>
          </a:p>
          <a:p>
            <a:pPr marL="0" indent="0" algn="just">
              <a:buNone/>
            </a:pPr>
            <a:r>
              <a:rPr lang="es-CO" b="1" dirty="0" smtClean="0"/>
              <a:t>Balance de apertura:</a:t>
            </a:r>
            <a:endParaRPr lang="es-CO" b="1" dirty="0" smtClean="0"/>
          </a:p>
          <a:p>
            <a:pPr marL="0" indent="0" algn="just">
              <a:buNone/>
            </a:pPr>
            <a:r>
              <a:rPr lang="es-CO" dirty="0" smtClean="0"/>
              <a:t>Valor en libros COL- PCGA    	1.200.000.000</a:t>
            </a:r>
          </a:p>
          <a:p>
            <a:pPr marL="0" indent="0" algn="just">
              <a:buNone/>
            </a:pPr>
            <a:r>
              <a:rPr lang="es-CO" dirty="0" smtClean="0"/>
              <a:t>Avalúo (31-12-13)			4.500.000.000</a:t>
            </a:r>
          </a:p>
          <a:p>
            <a:pPr marL="0" indent="0" algn="just">
              <a:buNone/>
            </a:pPr>
            <a:r>
              <a:rPr lang="es-CO" dirty="0" smtClean="0"/>
              <a:t>Ajuste a utilidades retenidas 	3.300.000.000</a:t>
            </a:r>
          </a:p>
          <a:p>
            <a:pPr marL="0" indent="0" algn="just">
              <a:buNone/>
            </a:pPr>
            <a:endParaRPr lang="es-CO" dirty="0"/>
          </a:p>
          <a:p>
            <a:pPr marL="0" indent="0" algn="just">
              <a:buNone/>
            </a:pPr>
            <a:endParaRPr lang="es-CO" b="1" dirty="0" smtClean="0"/>
          </a:p>
        </p:txBody>
      </p:sp>
    </p:spTree>
    <p:extLst>
      <p:ext uri="{BB962C8B-B14F-4D97-AF65-F5344CB8AC3E}">
        <p14:creationId xmlns:p14="http://schemas.microsoft.com/office/powerpoint/2010/main" val="23213540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ctr">
              <a:buNone/>
            </a:pPr>
            <a:r>
              <a:rPr lang="es-CO" sz="5400" b="1" dirty="0" smtClean="0"/>
              <a:t>Muchas gracias por su atención!</a:t>
            </a:r>
          </a:p>
          <a:p>
            <a:pPr algn="ctr">
              <a:buNone/>
            </a:pPr>
            <a:endParaRPr lang="es-CO" sz="5400" b="1" dirty="0" smtClean="0"/>
          </a:p>
          <a:p>
            <a:pPr algn="ctr">
              <a:buNone/>
            </a:pPr>
            <a:r>
              <a:rPr lang="es-CO" sz="5400" b="1" dirty="0" smtClean="0"/>
              <a:t>Comentarios y preguntas…</a:t>
            </a:r>
          </a:p>
          <a:p>
            <a:pPr algn="ctr">
              <a:buNone/>
            </a:pPr>
            <a:endParaRPr lang="es-CO" dirty="0" smtClean="0"/>
          </a:p>
          <a:p>
            <a:pPr>
              <a:buNone/>
            </a:pPr>
            <a:endParaRPr lang="es-CO" dirty="0"/>
          </a:p>
          <a:p>
            <a:pPr>
              <a:buNone/>
            </a:pPr>
            <a:endParaRPr lang="es-CO" dirty="0" smtClean="0"/>
          </a:p>
          <a:p>
            <a:pPr>
              <a:buNone/>
            </a:pPr>
            <a:endParaRPr lang="es-CO" i="1" dirty="0" smtClean="0"/>
          </a:p>
          <a:p>
            <a:pPr>
              <a:buNone/>
            </a:pPr>
            <a:endParaRPr lang="es-CO"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Activos diferidos</a:t>
            </a:r>
            <a:endParaRPr lang="es-CO" dirty="0"/>
          </a:p>
        </p:txBody>
      </p:sp>
      <p:sp>
        <p:nvSpPr>
          <p:cNvPr id="3" name="2 Marcador de contenido"/>
          <p:cNvSpPr>
            <a:spLocks noGrp="1"/>
          </p:cNvSpPr>
          <p:nvPr>
            <p:ph idx="1"/>
          </p:nvPr>
        </p:nvSpPr>
        <p:spPr/>
        <p:txBody>
          <a:bodyPr>
            <a:normAutofit lnSpcReduction="10000"/>
          </a:bodyPr>
          <a:lstStyle/>
          <a:p>
            <a:pPr marL="0" indent="0" algn="just">
              <a:buNone/>
            </a:pPr>
            <a:r>
              <a:rPr lang="es-CO" b="1" i="1" dirty="0" smtClean="0"/>
              <a:t>“</a:t>
            </a:r>
            <a:r>
              <a:rPr lang="es-CO" b="1" i="1" dirty="0" err="1" smtClean="0"/>
              <a:t>Ej</a:t>
            </a:r>
            <a:r>
              <a:rPr lang="es-CO" b="1" i="1" dirty="0" smtClean="0"/>
              <a:t> 39: </a:t>
            </a:r>
            <a:r>
              <a:rPr lang="es-CO" i="1" dirty="0"/>
              <a:t>El 31 de diciembre de 20X1, una entidad pagó 10.000 </a:t>
            </a:r>
            <a:r>
              <a:rPr lang="es-CO" i="1" dirty="0" err="1"/>
              <a:t>u.m</a:t>
            </a:r>
            <a:r>
              <a:rPr lang="es-CO" i="1" dirty="0"/>
              <a:t>. por una publicidad que abarcase </a:t>
            </a:r>
            <a:r>
              <a:rPr lang="es-CO" i="1" dirty="0" smtClean="0"/>
              <a:t>toda </a:t>
            </a:r>
            <a:r>
              <a:rPr lang="es-CO" i="1" dirty="0"/>
              <a:t>la página de un periódico local y mostrase los productos de la entidad. La publicidad </a:t>
            </a:r>
            <a:r>
              <a:rPr lang="es-CO" i="1" dirty="0" smtClean="0"/>
              <a:t> aparecerá </a:t>
            </a:r>
            <a:r>
              <a:rPr lang="es-CO" i="1" dirty="0"/>
              <a:t>en la edición del 20 de enero de 20X2 del periódico local. El periodo contable de </a:t>
            </a:r>
            <a:r>
              <a:rPr lang="es-CO" i="1" dirty="0" smtClean="0"/>
              <a:t> la </a:t>
            </a:r>
            <a:r>
              <a:rPr lang="es-CO" i="1" dirty="0"/>
              <a:t>entidad finaliza el 31 de diciembre</a:t>
            </a:r>
            <a:r>
              <a:rPr lang="es-CO" i="1" dirty="0" smtClean="0"/>
              <a:t>.”</a:t>
            </a:r>
          </a:p>
          <a:p>
            <a:pPr marL="0" indent="0">
              <a:buNone/>
            </a:pPr>
            <a:r>
              <a:rPr lang="es-CO" b="1" dirty="0" smtClean="0"/>
              <a:t>¿Cuál es el tratamiento contable?</a:t>
            </a:r>
            <a:endParaRPr lang="es-CO" b="1" dirty="0"/>
          </a:p>
          <a:p>
            <a:pPr marL="0" indent="0">
              <a:buNone/>
            </a:pPr>
            <a:endParaRPr lang="es-CO" dirty="0"/>
          </a:p>
        </p:txBody>
      </p:sp>
    </p:spTree>
    <p:extLst>
      <p:ext uri="{BB962C8B-B14F-4D97-AF65-F5344CB8AC3E}">
        <p14:creationId xmlns:p14="http://schemas.microsoft.com/office/powerpoint/2010/main" val="885755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Activos diferidos</a:t>
            </a:r>
            <a:endParaRPr lang="es-CO"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CO" i="1" dirty="0" smtClean="0"/>
              <a:t>“Al </a:t>
            </a:r>
            <a:r>
              <a:rPr lang="es-CO" i="1" dirty="0"/>
              <a:t>31 de diciembre de 20X1, la entidad debe presentar los costos de publicidad de 10.000 </a:t>
            </a:r>
            <a:r>
              <a:rPr lang="es-CO" i="1" dirty="0" err="1"/>
              <a:t>u.m</a:t>
            </a:r>
            <a:r>
              <a:rPr lang="es-CO" i="1" dirty="0"/>
              <a:t>. </a:t>
            </a:r>
            <a:r>
              <a:rPr lang="es-CO" i="1" dirty="0" smtClean="0"/>
              <a:t> pagados </a:t>
            </a:r>
            <a:r>
              <a:rPr lang="es-CO" i="1" dirty="0"/>
              <a:t>anticipadamente al periódico local como un activo (gasto pagado anticipadamente). El </a:t>
            </a:r>
            <a:r>
              <a:rPr lang="es-CO" i="1" dirty="0" smtClean="0"/>
              <a:t> activo pagado anticipadamente </a:t>
            </a:r>
            <a:r>
              <a:rPr lang="es-CO" i="1" dirty="0"/>
              <a:t>se reconocerá como un gasto el 20 </a:t>
            </a:r>
            <a:r>
              <a:rPr lang="es-CO" i="1" dirty="0" smtClean="0"/>
              <a:t>de enero </a:t>
            </a:r>
            <a:r>
              <a:rPr lang="es-CO" i="1" dirty="0"/>
              <a:t>de 20X2, cuando se </a:t>
            </a:r>
            <a:r>
              <a:rPr lang="es-CO" i="1" dirty="0" smtClean="0"/>
              <a:t> muestre </a:t>
            </a:r>
            <a:r>
              <a:rPr lang="es-CO" i="1" dirty="0"/>
              <a:t>la publicidad en el periódico local (es decir, cuando se reciba el servicio). </a:t>
            </a:r>
          </a:p>
          <a:p>
            <a:pPr marL="0" indent="0">
              <a:buNone/>
            </a:pPr>
            <a:r>
              <a:rPr lang="es-CO" i="1" dirty="0" smtClean="0"/>
              <a:t>El </a:t>
            </a:r>
            <a:r>
              <a:rPr lang="es-CO" i="1" dirty="0"/>
              <a:t>desembolso en publicidad no cumple con los requisitos para ser reconocido como un activo </a:t>
            </a:r>
            <a:r>
              <a:rPr lang="es-CO" i="1" dirty="0" smtClean="0"/>
              <a:t> intangible </a:t>
            </a:r>
            <a:r>
              <a:rPr lang="es-CO" i="1" dirty="0"/>
              <a:t>en ningún momento (véase el párrafo 18.15(d</a:t>
            </a:r>
            <a:r>
              <a:rPr lang="es-CO" i="1" dirty="0" smtClean="0"/>
              <a:t>)).”</a:t>
            </a:r>
          </a:p>
          <a:p>
            <a:pPr marL="0" indent="0">
              <a:buNone/>
            </a:pPr>
            <a:r>
              <a:rPr lang="es-CO" sz="2800" dirty="0">
                <a:hlinkClick r:id="rId2"/>
              </a:rPr>
              <a:t>http://</a:t>
            </a:r>
            <a:r>
              <a:rPr lang="es-CO" sz="2800" dirty="0" smtClean="0">
                <a:hlinkClick r:id="rId2"/>
              </a:rPr>
              <a:t>www.ifrs.org/Documents/18_ActivosIntangiblesDistintosdelaPlusvalia.pdf</a:t>
            </a:r>
            <a:endParaRPr lang="es-CO" sz="2800" dirty="0" smtClean="0"/>
          </a:p>
          <a:p>
            <a:pPr marL="0" indent="0">
              <a:buNone/>
            </a:pPr>
            <a:endParaRPr lang="es-CO" dirty="0"/>
          </a:p>
        </p:txBody>
      </p:sp>
    </p:spTree>
    <p:extLst>
      <p:ext uri="{BB962C8B-B14F-4D97-AF65-F5344CB8AC3E}">
        <p14:creationId xmlns:p14="http://schemas.microsoft.com/office/powerpoint/2010/main" val="4005608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Base fiscal de activos y pasivos</a:t>
            </a:r>
            <a:endParaRPr lang="es-CO" dirty="0"/>
          </a:p>
        </p:txBody>
      </p:sp>
      <p:sp>
        <p:nvSpPr>
          <p:cNvPr id="3" name="2 Marcador de contenido"/>
          <p:cNvSpPr>
            <a:spLocks noGrp="1"/>
          </p:cNvSpPr>
          <p:nvPr>
            <p:ph idx="1"/>
          </p:nvPr>
        </p:nvSpPr>
        <p:spPr/>
        <p:txBody>
          <a:bodyPr>
            <a:normAutofit/>
          </a:bodyPr>
          <a:lstStyle/>
          <a:p>
            <a:pPr marL="0" indent="0" algn="just">
              <a:buNone/>
            </a:pPr>
            <a:r>
              <a:rPr lang="es-CO" b="1" dirty="0" smtClean="0"/>
              <a:t>¿La base fiscal de los activos y pasivos es el valor por el cual se muestran en la declaración de renta?</a:t>
            </a:r>
          </a:p>
          <a:p>
            <a:pPr marL="0" indent="0" algn="just">
              <a:buNone/>
            </a:pPr>
            <a:endParaRPr lang="es-CO" b="1" i="1" dirty="0"/>
          </a:p>
          <a:p>
            <a:pPr marL="0" indent="0" algn="just">
              <a:buNone/>
            </a:pPr>
            <a:r>
              <a:rPr lang="es-CO" b="1" dirty="0" smtClean="0"/>
              <a:t>Respuesta: </a:t>
            </a:r>
            <a:r>
              <a:rPr lang="es-CO" dirty="0" smtClean="0"/>
              <a:t>La base fiscal se determina considerando las consecuencias tributarias futuras del activo o el pasivo, </a:t>
            </a:r>
            <a:r>
              <a:rPr lang="es-CO" dirty="0" smtClean="0"/>
              <a:t>lo cual no </a:t>
            </a:r>
            <a:r>
              <a:rPr lang="es-CO" dirty="0" smtClean="0"/>
              <a:t>necesariamente coincide con el valor declarado.</a:t>
            </a:r>
            <a:endParaRPr lang="es-CO" b="1" dirty="0"/>
          </a:p>
        </p:txBody>
      </p:sp>
    </p:spTree>
    <p:extLst>
      <p:ext uri="{BB962C8B-B14F-4D97-AF65-F5344CB8AC3E}">
        <p14:creationId xmlns:p14="http://schemas.microsoft.com/office/powerpoint/2010/main" val="243091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Base fiscal de activos y pasivos</a:t>
            </a:r>
            <a:endParaRPr lang="es-CO" dirty="0"/>
          </a:p>
        </p:txBody>
      </p:sp>
      <p:sp>
        <p:nvSpPr>
          <p:cNvPr id="3" name="2 Marcador de contenido"/>
          <p:cNvSpPr>
            <a:spLocks noGrp="1"/>
          </p:cNvSpPr>
          <p:nvPr>
            <p:ph idx="1"/>
          </p:nvPr>
        </p:nvSpPr>
        <p:spPr/>
        <p:txBody>
          <a:bodyPr>
            <a:normAutofit/>
          </a:bodyPr>
          <a:lstStyle/>
          <a:p>
            <a:pPr marL="0" indent="0" algn="just">
              <a:buNone/>
            </a:pPr>
            <a:r>
              <a:rPr lang="es-CO" b="1" i="1" dirty="0" smtClean="0"/>
              <a:t>NIC 12:</a:t>
            </a:r>
            <a:endParaRPr lang="es-CO" b="1" i="1" dirty="0"/>
          </a:p>
          <a:p>
            <a:pPr marL="0" indent="0" algn="just">
              <a:buNone/>
            </a:pPr>
            <a:r>
              <a:rPr lang="es-CO" i="1" dirty="0" smtClean="0"/>
              <a:t>“7</a:t>
            </a:r>
            <a:r>
              <a:rPr lang="es-CO" i="1" dirty="0"/>
              <a:t>. La base fiscal de un activo </a:t>
            </a:r>
            <a:r>
              <a:rPr lang="es-CO" b="1" i="1" u="sng" dirty="0"/>
              <a:t>es el importe que será deducible de los beneficios económicos que, para efectos fiscales, obtenga la entidad en el futuro, cuando recupere el importe en libros de dicho activo</a:t>
            </a:r>
            <a:r>
              <a:rPr lang="es-CO" i="1" dirty="0"/>
              <a:t>. Si tales beneficios económicos no tributan, la base fiscal del activo será igual a su importe en libros</a:t>
            </a:r>
            <a:r>
              <a:rPr lang="es-CO" i="1" dirty="0" smtClean="0"/>
              <a:t>.”</a:t>
            </a:r>
            <a:endParaRPr lang="es-CO" b="1" dirty="0" smtClean="0"/>
          </a:p>
        </p:txBody>
      </p:sp>
    </p:spTree>
    <p:extLst>
      <p:ext uri="{BB962C8B-B14F-4D97-AF65-F5344CB8AC3E}">
        <p14:creationId xmlns:p14="http://schemas.microsoft.com/office/powerpoint/2010/main" val="3268706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Base fiscal de activos y pasivos</a:t>
            </a:r>
            <a:endParaRPr lang="es-CO" dirty="0"/>
          </a:p>
        </p:txBody>
      </p:sp>
      <p:sp>
        <p:nvSpPr>
          <p:cNvPr id="3" name="2 Marcador de contenido"/>
          <p:cNvSpPr>
            <a:spLocks noGrp="1"/>
          </p:cNvSpPr>
          <p:nvPr>
            <p:ph idx="1"/>
          </p:nvPr>
        </p:nvSpPr>
        <p:spPr/>
        <p:txBody>
          <a:bodyPr>
            <a:normAutofit fontScale="92500" lnSpcReduction="10000"/>
          </a:bodyPr>
          <a:lstStyle/>
          <a:p>
            <a:pPr marL="0" indent="0" algn="just" fontAlgn="t">
              <a:buNone/>
            </a:pPr>
            <a:r>
              <a:rPr lang="es-CO" b="1" i="1" dirty="0" smtClean="0"/>
              <a:t>Estatuto Tributario Nacional</a:t>
            </a:r>
          </a:p>
          <a:p>
            <a:pPr marL="0" indent="0" algn="just" fontAlgn="t">
              <a:buNone/>
            </a:pPr>
            <a:r>
              <a:rPr lang="es-CO" i="1" dirty="0" smtClean="0"/>
              <a:t>“</a:t>
            </a:r>
            <a:r>
              <a:rPr lang="es-CO" b="1" i="1" dirty="0"/>
              <a:t>Art. 90-2. Saneamiento de bienes </a:t>
            </a:r>
            <a:r>
              <a:rPr lang="es-CO" b="1" i="1" dirty="0" smtClean="0"/>
              <a:t>raíces. </a:t>
            </a:r>
            <a:r>
              <a:rPr lang="es-CO" i="1" dirty="0" smtClean="0"/>
              <a:t>Para </a:t>
            </a:r>
            <a:r>
              <a:rPr lang="es-CO" i="1" dirty="0"/>
              <a:t>los efectos previstos en el artículo </a:t>
            </a:r>
            <a:r>
              <a:rPr lang="es-CO" i="1" dirty="0" smtClean="0"/>
              <a:t>anterior, </a:t>
            </a:r>
            <a:r>
              <a:rPr lang="es-CO" i="1" dirty="0"/>
              <a:t>en las declaraciones de renta y complementarios del año gravable de 1995, los contribuyentes podrán ajustar al valor comercial los bienes raíces poseídos a 31 de diciembre de dicho año. </a:t>
            </a:r>
            <a:r>
              <a:rPr lang="es-CO" i="1" dirty="0" smtClean="0"/>
              <a:t>(…)</a:t>
            </a:r>
          </a:p>
          <a:p>
            <a:pPr marL="0" indent="0" algn="just" fontAlgn="t">
              <a:buNone/>
            </a:pPr>
            <a:r>
              <a:rPr lang="es-CO" i="1" dirty="0"/>
              <a:t>El ajuste de que trata este artículo se tendrá en cuenta para efectos de determinar el costo fiscal en caso de enajenación de los bienes raíces</a:t>
            </a:r>
            <a:r>
              <a:rPr lang="es-CO" i="1" dirty="0" smtClean="0"/>
              <a:t>.”</a:t>
            </a:r>
            <a:r>
              <a:rPr lang="es-CO" i="1" dirty="0"/>
              <a:t> </a:t>
            </a:r>
          </a:p>
          <a:p>
            <a:pPr marL="0" indent="0" algn="just">
              <a:buNone/>
            </a:pPr>
            <a:endParaRPr lang="es-CO" i="1" dirty="0" smtClean="0"/>
          </a:p>
          <a:p>
            <a:pPr marL="0" indent="0">
              <a:buNone/>
            </a:pPr>
            <a:endParaRPr lang="es-CO" i="1" dirty="0" smtClean="0"/>
          </a:p>
        </p:txBody>
      </p:sp>
    </p:spTree>
    <p:extLst>
      <p:ext uri="{BB962C8B-B14F-4D97-AF65-F5344CB8AC3E}">
        <p14:creationId xmlns:p14="http://schemas.microsoft.com/office/powerpoint/2010/main" val="400831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942</TotalTime>
  <Words>3045</Words>
  <Application>Microsoft Office PowerPoint</Application>
  <PresentationFormat>Presentación en pantalla (4:3)</PresentationFormat>
  <Paragraphs>192</Paragraphs>
  <Slides>41</Slides>
  <Notes>1</Notes>
  <HiddenSlides>0</HiddenSlides>
  <MMClips>0</MMClips>
  <ScaleCrop>false</ScaleCrop>
  <HeadingPairs>
    <vt:vector size="4" baseType="variant">
      <vt:variant>
        <vt:lpstr>Tema</vt:lpstr>
      </vt:variant>
      <vt:variant>
        <vt:i4>1</vt:i4>
      </vt:variant>
      <vt:variant>
        <vt:lpstr>Títulos de diapositiva</vt:lpstr>
      </vt:variant>
      <vt:variant>
        <vt:i4>41</vt:i4>
      </vt:variant>
    </vt:vector>
  </HeadingPairs>
  <TitlesOfParts>
    <vt:vector size="42" baseType="lpstr">
      <vt:lpstr>Tema de Office</vt:lpstr>
      <vt:lpstr>Errores comunes en la interpretación y aplicación de las NIIF</vt:lpstr>
      <vt:lpstr>Temario</vt:lpstr>
      <vt:lpstr>Activos diferidos</vt:lpstr>
      <vt:lpstr>Activos diferidos</vt:lpstr>
      <vt:lpstr>Activos diferidos</vt:lpstr>
      <vt:lpstr>Activos diferidos</vt:lpstr>
      <vt:lpstr>Base fiscal de activos y pasivos</vt:lpstr>
      <vt:lpstr>Base fiscal de activos y pasivos</vt:lpstr>
      <vt:lpstr>Base fiscal de activos y pasivos</vt:lpstr>
      <vt:lpstr>Base fiscal de activos y pasivos</vt:lpstr>
      <vt:lpstr>Base fiscal de activos y pasivos</vt:lpstr>
      <vt:lpstr>Base fiscal de activos y pasivos</vt:lpstr>
      <vt:lpstr>Revaluación e impuesto diferido</vt:lpstr>
      <vt:lpstr>Revaluación e impuesto diferido</vt:lpstr>
      <vt:lpstr>Revaluación e impuesto diferido</vt:lpstr>
      <vt:lpstr>Subvenciones del gobierno</vt:lpstr>
      <vt:lpstr>Subvenciones del gobierno</vt:lpstr>
      <vt:lpstr>Subvenciones del gobierno</vt:lpstr>
      <vt:lpstr>Subvenciones del gobierno</vt:lpstr>
      <vt:lpstr>Ingresos por intereses</vt:lpstr>
      <vt:lpstr>Ingresos por intereses</vt:lpstr>
      <vt:lpstr>Ingresos por intereses</vt:lpstr>
      <vt:lpstr>Ingresos por intereses</vt:lpstr>
      <vt:lpstr>Ingresos por intereses</vt:lpstr>
      <vt:lpstr>Valor intrínseco y valor razonable</vt:lpstr>
      <vt:lpstr>Valor intrínseco y valor razonable</vt:lpstr>
      <vt:lpstr>Valor intrínseco y valor razonable</vt:lpstr>
      <vt:lpstr>Valor intrínseco y valor razonable</vt:lpstr>
      <vt:lpstr>Valor intrínseco y valor razonable</vt:lpstr>
      <vt:lpstr>Valor intrínseco y valor razonable</vt:lpstr>
      <vt:lpstr>Avalúos en el balance de apertura</vt:lpstr>
      <vt:lpstr>Avalúos en el balance de apertura</vt:lpstr>
      <vt:lpstr>Avalúos en el balance de apertura</vt:lpstr>
      <vt:lpstr>Avalúos en el balance de apertura</vt:lpstr>
      <vt:lpstr>Avalúos en el balance de apertura</vt:lpstr>
      <vt:lpstr>Exención de costo atribuido</vt:lpstr>
      <vt:lpstr>Exención de costo atribuido</vt:lpstr>
      <vt:lpstr>Exención de costo atribuido</vt:lpstr>
      <vt:lpstr>Exención de costo atribuido</vt:lpstr>
      <vt:lpstr>Exención de costo atribuido</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Discusiones sobre algunos tratamientos contables requeridos por las NIIF</dc:title>
  <dc:creator>Edgar</dc:creator>
  <cp:lastModifiedBy>Edgar Salazar</cp:lastModifiedBy>
  <cp:revision>26</cp:revision>
  <dcterms:created xsi:type="dcterms:W3CDTF">2012-03-04T23:31:24Z</dcterms:created>
  <dcterms:modified xsi:type="dcterms:W3CDTF">2014-02-11T20:33:35Z</dcterms:modified>
</cp:coreProperties>
</file>