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76" r:id="rId4"/>
    <p:sldId id="326" r:id="rId5"/>
    <p:sldId id="329" r:id="rId6"/>
    <p:sldId id="327" r:id="rId7"/>
    <p:sldId id="330" r:id="rId8"/>
    <p:sldId id="331" r:id="rId9"/>
    <p:sldId id="332" r:id="rId10"/>
    <p:sldId id="333" r:id="rId11"/>
    <p:sldId id="334" r:id="rId12"/>
    <p:sldId id="335" r:id="rId13"/>
    <p:sldId id="344" r:id="rId14"/>
    <p:sldId id="343" r:id="rId15"/>
    <p:sldId id="336" r:id="rId16"/>
    <p:sldId id="341" r:id="rId17"/>
    <p:sldId id="339" r:id="rId18"/>
    <p:sldId id="337" r:id="rId19"/>
    <p:sldId id="340" r:id="rId20"/>
    <p:sldId id="342" r:id="rId21"/>
    <p:sldId id="338" r:id="rId22"/>
    <p:sldId id="283" r:id="rId2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A0960D-303F-4614-8C14-B1BBB4DB52FC}" type="datetimeFigureOut">
              <a:rPr lang="es-CO" smtClean="0"/>
              <a:t>4/07/2018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F38163-E42F-4E4B-993B-76CFBAC89990}" type="slidenum">
              <a:rPr lang="es-CO" smtClean="0"/>
              <a:t>‹Nº›</a:t>
            </a:fld>
            <a:endParaRPr lang="es-CO"/>
          </a:p>
        </p:txBody>
      </p:sp>
    </p:spTree>
    <p:extLst>
      <p:ext uri="{BB962C8B-B14F-4D97-AF65-F5344CB8AC3E}">
        <p14:creationId xmlns:p14="http://schemas.microsoft.com/office/powerpoint/2010/main" val="110514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Marcador de imagen de diapositiva 1">
            <a:extLst>
              <a:ext uri="{FF2B5EF4-FFF2-40B4-BE49-F238E27FC236}">
                <a16:creationId xmlns:a16="http://schemas.microsoft.com/office/drawing/2014/main" id="{7A37C658-51C8-40D1-8203-59A1DEDBBA9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Marcador de notas 2">
            <a:extLst>
              <a:ext uri="{FF2B5EF4-FFF2-40B4-BE49-F238E27FC236}">
                <a16:creationId xmlns:a16="http://schemas.microsoft.com/office/drawing/2014/main" id="{C82183B0-8E7F-4740-8209-F6BA1DA8B68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
        <p:nvSpPr>
          <p:cNvPr id="13316" name="Marcador de número de diapositiva 3">
            <a:extLst>
              <a:ext uri="{FF2B5EF4-FFF2-40B4-BE49-F238E27FC236}">
                <a16:creationId xmlns:a16="http://schemas.microsoft.com/office/drawing/2014/main" id="{4A27D540-C775-48AA-87EF-BA33F53146A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94DC1A-9FBE-478B-BB2C-3395DB99EEEA}" type="slidenum">
              <a:rPr lang="es-CO" altLang="es-MX"/>
              <a:pPr/>
              <a:t>4</a:t>
            </a:fld>
            <a:endParaRPr lang="es-CO" altLang="es-MX"/>
          </a:p>
        </p:txBody>
      </p:sp>
    </p:spTree>
    <p:extLst>
      <p:ext uri="{BB962C8B-B14F-4D97-AF65-F5344CB8AC3E}">
        <p14:creationId xmlns:p14="http://schemas.microsoft.com/office/powerpoint/2010/main" val="1749144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Marcador de imagen de diapositiva 1">
            <a:extLst>
              <a:ext uri="{FF2B5EF4-FFF2-40B4-BE49-F238E27FC236}">
                <a16:creationId xmlns:a16="http://schemas.microsoft.com/office/drawing/2014/main" id="{6F733910-B14D-4C3A-87DC-22CB8F05C73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Marcador de notas 2">
            <a:extLst>
              <a:ext uri="{FF2B5EF4-FFF2-40B4-BE49-F238E27FC236}">
                <a16:creationId xmlns:a16="http://schemas.microsoft.com/office/drawing/2014/main" id="{4EC1A78E-6B0D-445A-8F4A-A24E975D663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a:p>
        </p:txBody>
      </p:sp>
      <p:sp>
        <p:nvSpPr>
          <p:cNvPr id="15364" name="Marcador de número de diapositiva 3">
            <a:extLst>
              <a:ext uri="{FF2B5EF4-FFF2-40B4-BE49-F238E27FC236}">
                <a16:creationId xmlns:a16="http://schemas.microsoft.com/office/drawing/2014/main" id="{F1394CE9-351F-42D3-9018-2138410E02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74E587-1BE8-40CA-A6AD-3C724A3F2DE0}" type="slidenum">
              <a:rPr lang="es-CO" altLang="es-MX"/>
              <a:pPr/>
              <a:t>6</a:t>
            </a:fld>
            <a:endParaRPr lang="es-CO" altLang="es-MX"/>
          </a:p>
        </p:txBody>
      </p:sp>
    </p:spTree>
    <p:extLst>
      <p:ext uri="{BB962C8B-B14F-4D97-AF65-F5344CB8AC3E}">
        <p14:creationId xmlns:p14="http://schemas.microsoft.com/office/powerpoint/2010/main" val="19047419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s-ES" dirty="0"/>
              <a:t>Haga clic para modificar el estilo de título del patrón</a:t>
            </a:r>
            <a:endParaRPr lang="es-CO"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pic>
        <p:nvPicPr>
          <p:cNvPr id="1026" name="Picture 2" descr="http://puj-portal.javeriana.edu.co/portal/pls/portal/docs/1/114206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5517232"/>
            <a:ext cx="1341809" cy="12009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i="1">
                <a:solidFill>
                  <a:schemeClr val="tx2">
                    <a:lumMod val="75000"/>
                  </a:schemeClr>
                </a:solidFill>
              </a:defRPr>
            </a:lvl1pPr>
          </a:lstStyle>
          <a:p>
            <a:r>
              <a:rPr lang="es-ES" dirty="0"/>
              <a:t>Haga clic para modificar el estilo de título del patrón</a:t>
            </a:r>
            <a:endParaRPr lang="es-CO" dirty="0"/>
          </a:p>
        </p:txBody>
      </p:sp>
      <p:sp>
        <p:nvSpPr>
          <p:cNvPr id="3" name="2 Marcador de contenido"/>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3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19F606-180E-4961-98DC-4936EF5D718D}" type="datetimeFigureOut">
              <a:rPr lang="es-CO" smtClean="0"/>
              <a:t>4/07/2018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77C9A155-A67E-4122-B24B-9D8E64470C3D}"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1000">
              <a:srgbClr val="FFFEE7"/>
            </a:gs>
          </a:gsLst>
          <a:lin ang="27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9F606-180E-4961-98DC-4936EF5D718D}" type="datetimeFigureOut">
              <a:rPr lang="es-CO" smtClean="0"/>
              <a:t>4/07/2018</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9A155-A67E-4122-B24B-9D8E64470C3D}"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1000">
              <a:srgbClr val="FFFEE7"/>
            </a:gs>
          </a:gsLst>
          <a:lin ang="2700000" scaled="0"/>
          <a:tileRect/>
        </a:gra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ES" dirty="0"/>
              <a:t>Impuesto Diferido, casos prácticos de aplicación en 2018</a:t>
            </a:r>
            <a:endParaRPr lang="es-CO" dirty="0"/>
          </a:p>
        </p:txBody>
      </p:sp>
      <p:sp>
        <p:nvSpPr>
          <p:cNvPr id="3" name="2 Subtítulo"/>
          <p:cNvSpPr>
            <a:spLocks noGrp="1"/>
          </p:cNvSpPr>
          <p:nvPr>
            <p:ph type="subTitle" idx="1"/>
          </p:nvPr>
        </p:nvSpPr>
        <p:spPr/>
        <p:txBody>
          <a:bodyPr/>
          <a:lstStyle/>
          <a:p>
            <a:r>
              <a:rPr lang="es-CO" dirty="0"/>
              <a:t>Edgar Emilio Salazar Baquero</a:t>
            </a:r>
          </a:p>
          <a:p>
            <a:endParaRPr lang="es-CO" dirty="0"/>
          </a:p>
        </p:txBody>
      </p:sp>
    </p:spTree>
    <p:extLst>
      <p:ext uri="{BB962C8B-B14F-4D97-AF65-F5344CB8AC3E}">
        <p14:creationId xmlns:p14="http://schemas.microsoft.com/office/powerpoint/2010/main" val="376536493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El concepto de base fiscal</a:t>
            </a:r>
          </a:p>
        </p:txBody>
      </p:sp>
      <p:sp>
        <p:nvSpPr>
          <p:cNvPr id="3" name="2 Marcador de contenido"/>
          <p:cNvSpPr>
            <a:spLocks noGrp="1"/>
          </p:cNvSpPr>
          <p:nvPr>
            <p:ph idx="1"/>
          </p:nvPr>
        </p:nvSpPr>
        <p:spPr/>
        <p:txBody>
          <a:bodyPr>
            <a:normAutofit/>
          </a:bodyPr>
          <a:lstStyle/>
          <a:p>
            <a:pPr marL="0" indent="0" algn="just">
              <a:buNone/>
            </a:pPr>
            <a:r>
              <a:rPr lang="es-CO" dirty="0"/>
              <a:t>Algunos casos especiales</a:t>
            </a:r>
          </a:p>
          <a:p>
            <a:pPr marL="0" indent="0" algn="just">
              <a:buNone/>
            </a:pPr>
            <a:endParaRPr lang="es-CO" dirty="0"/>
          </a:p>
          <a:p>
            <a:pPr algn="just"/>
            <a:r>
              <a:rPr lang="es-CO" sz="2600" dirty="0"/>
              <a:t>Diferencia en cambio</a:t>
            </a:r>
          </a:p>
          <a:p>
            <a:pPr algn="just"/>
            <a:endParaRPr lang="es-CO" sz="2600" dirty="0"/>
          </a:p>
          <a:p>
            <a:pPr algn="just"/>
            <a:r>
              <a:rPr lang="es-CO" sz="2600" dirty="0"/>
              <a:t>Activos y pasivos al costo amortizado (intereses  implícitos)</a:t>
            </a:r>
          </a:p>
          <a:p>
            <a:pPr algn="just"/>
            <a:endParaRPr lang="es-CO" sz="2600" dirty="0"/>
          </a:p>
          <a:p>
            <a:pPr algn="just"/>
            <a:r>
              <a:rPr lang="es-CO" sz="2600" dirty="0"/>
              <a:t>Bienes inmuebles (artículo 72 del Estatuto Tributario)</a:t>
            </a:r>
          </a:p>
          <a:p>
            <a:pPr algn="just"/>
            <a:endParaRPr lang="es-CO" sz="2600" dirty="0"/>
          </a:p>
        </p:txBody>
      </p:sp>
    </p:spTree>
    <p:extLst>
      <p:ext uri="{BB962C8B-B14F-4D97-AF65-F5344CB8AC3E}">
        <p14:creationId xmlns:p14="http://schemas.microsoft.com/office/powerpoint/2010/main" val="1585013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El concepto de base fiscal</a:t>
            </a:r>
          </a:p>
        </p:txBody>
      </p:sp>
      <p:sp>
        <p:nvSpPr>
          <p:cNvPr id="3" name="2 Marcador de contenido"/>
          <p:cNvSpPr>
            <a:spLocks noGrp="1"/>
          </p:cNvSpPr>
          <p:nvPr>
            <p:ph idx="1"/>
          </p:nvPr>
        </p:nvSpPr>
        <p:spPr>
          <a:xfrm>
            <a:off x="457200" y="1600201"/>
            <a:ext cx="8229600" cy="3657600"/>
          </a:xfrm>
        </p:spPr>
        <p:txBody>
          <a:bodyPr>
            <a:normAutofit fontScale="92500"/>
          </a:bodyPr>
          <a:lstStyle/>
          <a:p>
            <a:pPr marL="0" indent="0" algn="just">
              <a:buNone/>
            </a:pPr>
            <a:r>
              <a:rPr lang="es-CO" b="1" dirty="0"/>
              <a:t>Diferencia en cambio</a:t>
            </a:r>
          </a:p>
          <a:p>
            <a:pPr marL="0" indent="0" algn="just">
              <a:buNone/>
            </a:pPr>
            <a:r>
              <a:rPr lang="es-CO" sz="2600" dirty="0"/>
              <a:t>La base fiscal será el valor fiscal (original) del activo o pasivo en moneda extranjera, porque la ganancia o pérdida por diferencia en cambio tributará o será deducible en el futuro.</a:t>
            </a:r>
          </a:p>
          <a:p>
            <a:pPr marL="0" indent="0" algn="just">
              <a:buNone/>
            </a:pPr>
            <a:r>
              <a:rPr lang="es-CO" sz="2600" dirty="0"/>
              <a:t>Por ejemplo, en una cuenta por pagar por USD 10.000 a una tasa de cambio original de $3.000. La tasa de cierre es de $2.900.</a:t>
            </a:r>
          </a:p>
          <a:p>
            <a:pPr marL="0" indent="0" algn="just">
              <a:buNone/>
            </a:pPr>
            <a:endParaRPr lang="es-CO" sz="2600" dirty="0"/>
          </a:p>
          <a:p>
            <a:pPr marL="0" indent="0" algn="just">
              <a:buNone/>
            </a:pPr>
            <a:r>
              <a:rPr lang="es-CO" sz="2600" dirty="0"/>
              <a:t>BFP = 29.000.000 + 1.000.000 – 0 = 30.000.000 </a:t>
            </a:r>
          </a:p>
          <a:p>
            <a:pPr marL="0" indent="0" algn="just">
              <a:buNone/>
            </a:pPr>
            <a:endParaRPr lang="es-CO" sz="2600" dirty="0"/>
          </a:p>
          <a:p>
            <a:pPr marL="0" indent="0" algn="just">
              <a:buNone/>
            </a:pPr>
            <a:endParaRPr lang="es-CO" sz="2600" dirty="0"/>
          </a:p>
          <a:p>
            <a:pPr algn="just"/>
            <a:endParaRPr lang="es-CO" sz="2600" dirty="0"/>
          </a:p>
        </p:txBody>
      </p:sp>
      <p:graphicFrame>
        <p:nvGraphicFramePr>
          <p:cNvPr id="4" name="3 Tabla">
            <a:extLst>
              <a:ext uri="{FF2B5EF4-FFF2-40B4-BE49-F238E27FC236}">
                <a16:creationId xmlns:a16="http://schemas.microsoft.com/office/drawing/2014/main" id="{EDE9AA5D-3B0B-4D81-9AE8-FBE585B9C782}"/>
              </a:ext>
            </a:extLst>
          </p:cNvPr>
          <p:cNvGraphicFramePr>
            <a:graphicFrameLocks noGrp="1"/>
          </p:cNvGraphicFramePr>
          <p:nvPr>
            <p:extLst>
              <p:ext uri="{D42A27DB-BD31-4B8C-83A1-F6EECF244321}">
                <p14:modId xmlns:p14="http://schemas.microsoft.com/office/powerpoint/2010/main" val="1559688986"/>
              </p:ext>
            </p:extLst>
          </p:nvPr>
        </p:nvGraphicFramePr>
        <p:xfrm>
          <a:off x="611560" y="5141318"/>
          <a:ext cx="8388425" cy="1528042"/>
        </p:xfrm>
        <a:graphic>
          <a:graphicData uri="http://schemas.openxmlformats.org/drawingml/2006/table">
            <a:tbl>
              <a:tblPr>
                <a:tableStyleId>{5C22544A-7EE6-4342-B048-85BDC9FD1C3A}</a:tableStyleId>
              </a:tblPr>
              <a:tblGrid>
                <a:gridCol w="1354271">
                  <a:extLst>
                    <a:ext uri="{9D8B030D-6E8A-4147-A177-3AD203B41FA5}">
                      <a16:colId xmlns:a16="http://schemas.microsoft.com/office/drawing/2014/main" val="20000"/>
                    </a:ext>
                  </a:extLst>
                </a:gridCol>
                <a:gridCol w="1238017">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1907705">
                  <a:extLst>
                    <a:ext uri="{9D8B030D-6E8A-4147-A177-3AD203B41FA5}">
                      <a16:colId xmlns:a16="http://schemas.microsoft.com/office/drawing/2014/main" val="20005"/>
                    </a:ext>
                  </a:extLst>
                </a:gridCol>
              </a:tblGrid>
              <a:tr h="554603">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ES" sz="1800" b="0" i="0" u="none" strike="noStrike" dirty="0">
                          <a:solidFill>
                            <a:schemeClr val="tx1"/>
                          </a:solidFill>
                          <a:latin typeface="Arial" pitchFamily="34" charset="0"/>
                          <a:cs typeface="Arial" pitchFamily="34" charset="0"/>
                        </a:rPr>
                        <a:t>Partida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Valor Contable</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Base Fiscal</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Diferencia Temporaria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Tarifa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Impuesto Diferido pasivo (activo)</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973353">
                <a:tc>
                  <a:txBody>
                    <a:bodyPr/>
                    <a:lstStyle/>
                    <a:p>
                      <a:pPr algn="l" fontAlgn="b"/>
                      <a:r>
                        <a:rPr lang="es-ES" sz="1800" u="none" strike="noStrike" dirty="0">
                          <a:solidFill>
                            <a:schemeClr val="tx1"/>
                          </a:solidFill>
                          <a:latin typeface="Arial" pitchFamily="34" charset="0"/>
                          <a:cs typeface="Arial" pitchFamily="34" charset="0"/>
                        </a:rPr>
                        <a:t>Cuenta por pagar </a:t>
                      </a:r>
                      <a:endParaRPr lang="es-ES" sz="1800" b="0"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29.000.000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30.000.000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1.000.000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33%</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330.000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74437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El concepto de base fiscal</a:t>
            </a:r>
          </a:p>
        </p:txBody>
      </p:sp>
      <p:sp>
        <p:nvSpPr>
          <p:cNvPr id="3" name="2 Marcador de contenido"/>
          <p:cNvSpPr>
            <a:spLocks noGrp="1"/>
          </p:cNvSpPr>
          <p:nvPr>
            <p:ph idx="1"/>
          </p:nvPr>
        </p:nvSpPr>
        <p:spPr>
          <a:xfrm>
            <a:off x="457200" y="1600201"/>
            <a:ext cx="8229600" cy="3657600"/>
          </a:xfrm>
        </p:spPr>
        <p:txBody>
          <a:bodyPr>
            <a:normAutofit fontScale="92500" lnSpcReduction="10000"/>
          </a:bodyPr>
          <a:lstStyle/>
          <a:p>
            <a:pPr marL="0" indent="0" algn="just">
              <a:buNone/>
            </a:pPr>
            <a:r>
              <a:rPr lang="es-CO" b="1" dirty="0"/>
              <a:t>Activos y pasivos financieros a costo amortizado</a:t>
            </a:r>
          </a:p>
          <a:p>
            <a:pPr marL="0" indent="0" algn="just">
              <a:buNone/>
            </a:pPr>
            <a:r>
              <a:rPr lang="es-CO" sz="2600" dirty="0"/>
              <a:t>La base fiscal será el valor nominal (fiscal) del activo o pasivo, porque la ganancia o pérdida por diferencia en cambio tributará o será deducible en el futuro. Esto mejora </a:t>
            </a:r>
          </a:p>
          <a:p>
            <a:pPr marL="0" indent="0" algn="just">
              <a:buNone/>
            </a:pPr>
            <a:r>
              <a:rPr lang="es-CO" sz="2600" b="1" dirty="0"/>
              <a:t>Ejemplo:</a:t>
            </a:r>
            <a:r>
              <a:rPr lang="es-CO" sz="2600" dirty="0"/>
              <a:t> un pasivo a dos años sin intereses por $10.000.000 que se mide a valor presente (8.264.463) a efectos contables (véase el ejemplo ilustrativo 4 – NIC 12 Parte B).</a:t>
            </a:r>
          </a:p>
          <a:p>
            <a:pPr marL="0" indent="0" algn="just">
              <a:buNone/>
            </a:pPr>
            <a:endParaRPr lang="es-CO" sz="2600" dirty="0"/>
          </a:p>
          <a:p>
            <a:pPr marL="0" indent="0" algn="just">
              <a:buNone/>
            </a:pPr>
            <a:r>
              <a:rPr lang="es-CO" sz="2600" dirty="0"/>
              <a:t>BFP = 8.264.463 + 1.735.537* – 0 = 10.000.000 </a:t>
            </a:r>
          </a:p>
          <a:p>
            <a:pPr marL="0" indent="0" algn="just">
              <a:buNone/>
            </a:pPr>
            <a:endParaRPr lang="es-CO" sz="2600" dirty="0"/>
          </a:p>
          <a:p>
            <a:pPr marL="0" indent="0" algn="just">
              <a:buNone/>
            </a:pPr>
            <a:endParaRPr lang="es-CO" sz="2600" dirty="0"/>
          </a:p>
          <a:p>
            <a:pPr algn="just"/>
            <a:endParaRPr lang="es-CO" sz="2600" dirty="0"/>
          </a:p>
        </p:txBody>
      </p:sp>
      <p:graphicFrame>
        <p:nvGraphicFramePr>
          <p:cNvPr id="4" name="3 Tabla">
            <a:extLst>
              <a:ext uri="{FF2B5EF4-FFF2-40B4-BE49-F238E27FC236}">
                <a16:creationId xmlns:a16="http://schemas.microsoft.com/office/drawing/2014/main" id="{EDE9AA5D-3B0B-4D81-9AE8-FBE585B9C782}"/>
              </a:ext>
            </a:extLst>
          </p:cNvPr>
          <p:cNvGraphicFramePr>
            <a:graphicFrameLocks noGrp="1"/>
          </p:cNvGraphicFramePr>
          <p:nvPr>
            <p:extLst>
              <p:ext uri="{D42A27DB-BD31-4B8C-83A1-F6EECF244321}">
                <p14:modId xmlns:p14="http://schemas.microsoft.com/office/powerpoint/2010/main" val="3461022840"/>
              </p:ext>
            </p:extLst>
          </p:nvPr>
        </p:nvGraphicFramePr>
        <p:xfrm>
          <a:off x="611560" y="5141318"/>
          <a:ext cx="8388425" cy="1528042"/>
        </p:xfrm>
        <a:graphic>
          <a:graphicData uri="http://schemas.openxmlformats.org/drawingml/2006/table">
            <a:tbl>
              <a:tblPr>
                <a:tableStyleId>{5C22544A-7EE6-4342-B048-85BDC9FD1C3A}</a:tableStyleId>
              </a:tblPr>
              <a:tblGrid>
                <a:gridCol w="1354271">
                  <a:extLst>
                    <a:ext uri="{9D8B030D-6E8A-4147-A177-3AD203B41FA5}">
                      <a16:colId xmlns:a16="http://schemas.microsoft.com/office/drawing/2014/main" val="20000"/>
                    </a:ext>
                  </a:extLst>
                </a:gridCol>
                <a:gridCol w="1238017">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1907705">
                  <a:extLst>
                    <a:ext uri="{9D8B030D-6E8A-4147-A177-3AD203B41FA5}">
                      <a16:colId xmlns:a16="http://schemas.microsoft.com/office/drawing/2014/main" val="20005"/>
                    </a:ext>
                  </a:extLst>
                </a:gridCol>
              </a:tblGrid>
              <a:tr h="554603">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ES" sz="1800" b="0" i="0" u="none" strike="noStrike" dirty="0">
                          <a:solidFill>
                            <a:schemeClr val="tx1"/>
                          </a:solidFill>
                          <a:latin typeface="Arial" pitchFamily="34" charset="0"/>
                          <a:cs typeface="Arial" pitchFamily="34" charset="0"/>
                        </a:rPr>
                        <a:t>Partida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Valor Contable</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Base Fiscal</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Diferencia Temporaria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Tarifa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Impuesto Diferido pasivo (activo)</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973353">
                <a:tc>
                  <a:txBody>
                    <a:bodyPr/>
                    <a:lstStyle/>
                    <a:p>
                      <a:pPr algn="l" fontAlgn="b"/>
                      <a:r>
                        <a:rPr lang="es-ES" sz="1800" u="none" strike="noStrike" dirty="0">
                          <a:solidFill>
                            <a:schemeClr val="tx1"/>
                          </a:solidFill>
                          <a:latin typeface="Arial" pitchFamily="34" charset="0"/>
                          <a:cs typeface="Arial" pitchFamily="34" charset="0"/>
                        </a:rPr>
                        <a:t>Cuenta por pagar </a:t>
                      </a:r>
                      <a:endParaRPr lang="es-ES" sz="1800" b="0"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8.264.463</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10.000.000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1.735.537</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33%</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572.727</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68705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El concepto de base fiscal</a:t>
            </a:r>
          </a:p>
        </p:txBody>
      </p:sp>
      <p:sp>
        <p:nvSpPr>
          <p:cNvPr id="3" name="2 Marcador de contenido"/>
          <p:cNvSpPr>
            <a:spLocks noGrp="1"/>
          </p:cNvSpPr>
          <p:nvPr>
            <p:ph idx="1"/>
          </p:nvPr>
        </p:nvSpPr>
        <p:spPr>
          <a:xfrm>
            <a:off x="457200" y="1600201"/>
            <a:ext cx="8229600" cy="864097"/>
          </a:xfrm>
        </p:spPr>
        <p:txBody>
          <a:bodyPr>
            <a:normAutofit fontScale="92500"/>
          </a:bodyPr>
          <a:lstStyle/>
          <a:p>
            <a:pPr marL="0" indent="0" algn="just">
              <a:buNone/>
            </a:pPr>
            <a:r>
              <a:rPr lang="es-CO" b="1" dirty="0"/>
              <a:t>Activos y pasivos financieros a costo amortizado</a:t>
            </a:r>
          </a:p>
          <a:p>
            <a:pPr marL="0" indent="0" algn="just">
              <a:buNone/>
            </a:pPr>
            <a:endParaRPr lang="es-CO" sz="2600" dirty="0"/>
          </a:p>
          <a:p>
            <a:pPr marL="0" indent="0" algn="just">
              <a:buNone/>
            </a:pPr>
            <a:endParaRPr lang="es-CO" sz="2600" dirty="0"/>
          </a:p>
          <a:p>
            <a:pPr algn="just"/>
            <a:endParaRPr lang="es-CO" sz="2600" dirty="0"/>
          </a:p>
        </p:txBody>
      </p:sp>
      <p:graphicFrame>
        <p:nvGraphicFramePr>
          <p:cNvPr id="5" name="Tabla 4">
            <a:extLst>
              <a:ext uri="{FF2B5EF4-FFF2-40B4-BE49-F238E27FC236}">
                <a16:creationId xmlns:a16="http://schemas.microsoft.com/office/drawing/2014/main" id="{7A247876-F6CB-41A2-B991-75963A4F8592}"/>
              </a:ext>
            </a:extLst>
          </p:cNvPr>
          <p:cNvGraphicFramePr>
            <a:graphicFrameLocks noGrp="1"/>
          </p:cNvGraphicFramePr>
          <p:nvPr/>
        </p:nvGraphicFramePr>
        <p:xfrm>
          <a:off x="683568" y="2464298"/>
          <a:ext cx="7416824" cy="1135380"/>
        </p:xfrm>
        <a:graphic>
          <a:graphicData uri="http://schemas.openxmlformats.org/drawingml/2006/table">
            <a:tbl>
              <a:tblPr>
                <a:tableStyleId>{5C22544A-7EE6-4342-B048-85BDC9FD1C3A}</a:tableStyleId>
              </a:tblPr>
              <a:tblGrid>
                <a:gridCol w="1080120">
                  <a:extLst>
                    <a:ext uri="{9D8B030D-6E8A-4147-A177-3AD203B41FA5}">
                      <a16:colId xmlns:a16="http://schemas.microsoft.com/office/drawing/2014/main" val="3063722441"/>
                    </a:ext>
                  </a:extLst>
                </a:gridCol>
                <a:gridCol w="2016224">
                  <a:extLst>
                    <a:ext uri="{9D8B030D-6E8A-4147-A177-3AD203B41FA5}">
                      <a16:colId xmlns:a16="http://schemas.microsoft.com/office/drawing/2014/main" val="3293324947"/>
                    </a:ext>
                  </a:extLst>
                </a:gridCol>
                <a:gridCol w="1656184">
                  <a:extLst>
                    <a:ext uri="{9D8B030D-6E8A-4147-A177-3AD203B41FA5}">
                      <a16:colId xmlns:a16="http://schemas.microsoft.com/office/drawing/2014/main" val="211882278"/>
                    </a:ext>
                  </a:extLst>
                </a:gridCol>
                <a:gridCol w="2664296">
                  <a:extLst>
                    <a:ext uri="{9D8B030D-6E8A-4147-A177-3AD203B41FA5}">
                      <a16:colId xmlns:a16="http://schemas.microsoft.com/office/drawing/2014/main" val="1689312650"/>
                    </a:ext>
                  </a:extLst>
                </a:gridCol>
              </a:tblGrid>
              <a:tr h="190500">
                <a:tc>
                  <a:txBody>
                    <a:bodyPr/>
                    <a:lstStyle/>
                    <a:p>
                      <a:pPr algn="ctr" fontAlgn="b"/>
                      <a:r>
                        <a:rPr lang="es-CO" sz="1800" b="1" u="none" strike="noStrike" dirty="0">
                          <a:effectLst/>
                        </a:rPr>
                        <a:t>Período</a:t>
                      </a:r>
                      <a:endParaRPr lang="es-CO"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CO" sz="1800" b="1" u="none" strike="noStrike" dirty="0">
                          <a:effectLst/>
                        </a:rPr>
                        <a:t> Saldo inicial </a:t>
                      </a:r>
                      <a:endParaRPr lang="es-CO"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CO" sz="1800" b="1" u="none" strike="noStrike" dirty="0">
                          <a:effectLst/>
                        </a:rPr>
                        <a:t>Interés</a:t>
                      </a:r>
                      <a:endParaRPr lang="es-CO"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CO" sz="1800" b="1" u="none" strike="noStrike" dirty="0">
                          <a:effectLst/>
                        </a:rPr>
                        <a:t>Saldo final</a:t>
                      </a:r>
                      <a:endParaRPr lang="es-CO"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00616431"/>
                  </a:ext>
                </a:extLst>
              </a:tr>
              <a:tr h="190500">
                <a:tc>
                  <a:txBody>
                    <a:bodyPr/>
                    <a:lstStyle/>
                    <a:p>
                      <a:pPr algn="r" fontAlgn="b"/>
                      <a:r>
                        <a:rPr lang="es-CO" sz="1800" u="none" strike="noStrike">
                          <a:effectLst/>
                        </a:rPr>
                        <a:t>0</a:t>
                      </a:r>
                      <a:endParaRPr lang="es-CO"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CO"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s-CO"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CO" sz="1800" u="none" strike="noStrike">
                          <a:effectLst/>
                        </a:rPr>
                        <a:t>           8.264.463 </a:t>
                      </a:r>
                      <a:endParaRPr lang="es-CO"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86672724"/>
                  </a:ext>
                </a:extLst>
              </a:tr>
              <a:tr h="190500">
                <a:tc>
                  <a:txBody>
                    <a:bodyPr/>
                    <a:lstStyle/>
                    <a:p>
                      <a:pPr algn="r" fontAlgn="b"/>
                      <a:r>
                        <a:rPr lang="es-CO" sz="1800" u="none" strike="noStrike">
                          <a:effectLst/>
                        </a:rPr>
                        <a:t>1</a:t>
                      </a:r>
                      <a:endParaRPr lang="es-CO"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CO" sz="1800" u="none" strike="noStrike">
                          <a:effectLst/>
                        </a:rPr>
                        <a:t>                 8.264.463 </a:t>
                      </a:r>
                      <a:endParaRPr lang="es-CO"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CO" sz="1800" u="none" strike="noStrike">
                          <a:effectLst/>
                        </a:rPr>
                        <a:t>               826.446 </a:t>
                      </a:r>
                      <a:endParaRPr lang="es-CO"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CO" sz="1800" u="none" strike="noStrike">
                          <a:effectLst/>
                        </a:rPr>
                        <a:t>           9.090.909 </a:t>
                      </a:r>
                      <a:endParaRPr lang="es-CO"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8810355"/>
                  </a:ext>
                </a:extLst>
              </a:tr>
              <a:tr h="190500">
                <a:tc>
                  <a:txBody>
                    <a:bodyPr/>
                    <a:lstStyle/>
                    <a:p>
                      <a:pPr algn="r" fontAlgn="b"/>
                      <a:r>
                        <a:rPr lang="es-CO" sz="1800" u="none" strike="noStrike">
                          <a:effectLst/>
                        </a:rPr>
                        <a:t>2</a:t>
                      </a:r>
                      <a:endParaRPr lang="es-CO"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CO" sz="1800" u="none" strike="noStrike">
                          <a:effectLst/>
                        </a:rPr>
                        <a:t>                 9.090.909 </a:t>
                      </a:r>
                      <a:endParaRPr lang="es-CO"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CO" sz="1800" u="none" strike="noStrike">
                          <a:effectLst/>
                        </a:rPr>
                        <a:t>               909.091 </a:t>
                      </a:r>
                      <a:endParaRPr lang="es-CO"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CO" sz="1800" u="none" strike="noStrike" dirty="0">
                          <a:effectLst/>
                        </a:rPr>
                        <a:t>         10.000.000 </a:t>
                      </a:r>
                      <a:endParaRPr lang="es-CO"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9373983"/>
                  </a:ext>
                </a:extLst>
              </a:tr>
            </a:tbl>
          </a:graphicData>
        </a:graphic>
      </p:graphicFrame>
      <p:pic>
        <p:nvPicPr>
          <p:cNvPr id="4" name="Imagen 3">
            <a:extLst>
              <a:ext uri="{FF2B5EF4-FFF2-40B4-BE49-F238E27FC236}">
                <a16:creationId xmlns:a16="http://schemas.microsoft.com/office/drawing/2014/main" id="{83888470-D819-45ED-9BDE-5752B0E12FE9}"/>
              </a:ext>
            </a:extLst>
          </p:cNvPr>
          <p:cNvPicPr>
            <a:picLocks noChangeAspect="1"/>
          </p:cNvPicPr>
          <p:nvPr/>
        </p:nvPicPr>
        <p:blipFill>
          <a:blip r:embed="rId2"/>
          <a:stretch>
            <a:fillRect/>
          </a:stretch>
        </p:blipFill>
        <p:spPr>
          <a:xfrm>
            <a:off x="914808" y="4148953"/>
            <a:ext cx="7185584" cy="1396751"/>
          </a:xfrm>
          <a:prstGeom prst="rect">
            <a:avLst/>
          </a:prstGeom>
        </p:spPr>
      </p:pic>
    </p:spTree>
    <p:extLst>
      <p:ext uri="{BB962C8B-B14F-4D97-AF65-F5344CB8AC3E}">
        <p14:creationId xmlns:p14="http://schemas.microsoft.com/office/powerpoint/2010/main" val="2486170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El concepto de base fiscal</a:t>
            </a:r>
          </a:p>
        </p:txBody>
      </p:sp>
      <p:sp>
        <p:nvSpPr>
          <p:cNvPr id="3" name="2 Marcador de contenido"/>
          <p:cNvSpPr>
            <a:spLocks noGrp="1"/>
          </p:cNvSpPr>
          <p:nvPr>
            <p:ph idx="1"/>
          </p:nvPr>
        </p:nvSpPr>
        <p:spPr>
          <a:xfrm>
            <a:off x="457200" y="1600201"/>
            <a:ext cx="8229600" cy="864097"/>
          </a:xfrm>
        </p:spPr>
        <p:txBody>
          <a:bodyPr>
            <a:normAutofit fontScale="92500"/>
          </a:bodyPr>
          <a:lstStyle/>
          <a:p>
            <a:pPr marL="0" indent="0" algn="just">
              <a:buNone/>
            </a:pPr>
            <a:r>
              <a:rPr lang="es-CO" b="1" dirty="0"/>
              <a:t>Activos y pasivos financieros a costo amortizado</a:t>
            </a:r>
          </a:p>
          <a:p>
            <a:pPr marL="0" indent="0" algn="just">
              <a:buNone/>
            </a:pPr>
            <a:endParaRPr lang="es-CO" sz="2600" dirty="0"/>
          </a:p>
          <a:p>
            <a:pPr marL="0" indent="0" algn="just">
              <a:buNone/>
            </a:pPr>
            <a:endParaRPr lang="es-CO" sz="2600" dirty="0"/>
          </a:p>
          <a:p>
            <a:pPr algn="just"/>
            <a:endParaRPr lang="es-CO" sz="2600" dirty="0"/>
          </a:p>
        </p:txBody>
      </p:sp>
      <p:pic>
        <p:nvPicPr>
          <p:cNvPr id="7" name="Imagen 6">
            <a:extLst>
              <a:ext uri="{FF2B5EF4-FFF2-40B4-BE49-F238E27FC236}">
                <a16:creationId xmlns:a16="http://schemas.microsoft.com/office/drawing/2014/main" id="{F66EF926-52A3-413B-BBDC-BF9E8ED10282}"/>
              </a:ext>
            </a:extLst>
          </p:cNvPr>
          <p:cNvPicPr>
            <a:picLocks noChangeAspect="1"/>
          </p:cNvPicPr>
          <p:nvPr/>
        </p:nvPicPr>
        <p:blipFill>
          <a:blip r:embed="rId2"/>
          <a:stretch>
            <a:fillRect/>
          </a:stretch>
        </p:blipFill>
        <p:spPr>
          <a:xfrm>
            <a:off x="366401" y="2708920"/>
            <a:ext cx="8411197" cy="2887169"/>
          </a:xfrm>
          <a:prstGeom prst="rect">
            <a:avLst/>
          </a:prstGeom>
        </p:spPr>
      </p:pic>
    </p:spTree>
    <p:extLst>
      <p:ext uri="{BB962C8B-B14F-4D97-AF65-F5344CB8AC3E}">
        <p14:creationId xmlns:p14="http://schemas.microsoft.com/office/powerpoint/2010/main" val="3821574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El concepto de base fiscal</a:t>
            </a:r>
          </a:p>
        </p:txBody>
      </p:sp>
      <p:sp>
        <p:nvSpPr>
          <p:cNvPr id="3" name="2 Marcador de contenido"/>
          <p:cNvSpPr>
            <a:spLocks noGrp="1"/>
          </p:cNvSpPr>
          <p:nvPr>
            <p:ph idx="1"/>
          </p:nvPr>
        </p:nvSpPr>
        <p:spPr>
          <a:xfrm>
            <a:off x="457200" y="1600200"/>
            <a:ext cx="8229600" cy="3989039"/>
          </a:xfrm>
        </p:spPr>
        <p:txBody>
          <a:bodyPr>
            <a:normAutofit fontScale="70000" lnSpcReduction="20000"/>
          </a:bodyPr>
          <a:lstStyle/>
          <a:p>
            <a:pPr marL="0" indent="0" algn="just">
              <a:buNone/>
            </a:pPr>
            <a:r>
              <a:rPr lang="es-CO" b="1" dirty="0"/>
              <a:t>Bienes inmuebles</a:t>
            </a:r>
          </a:p>
          <a:p>
            <a:pPr marL="0" indent="0" algn="just">
              <a:buNone/>
            </a:pPr>
            <a:r>
              <a:rPr lang="es-ES" dirty="0"/>
              <a:t>La forma en que la entidad vaya a recuperar (liquidar) el importe en libros de un activo (pasivo), afecta su base fiscal (NIC 12.51A). En los inmuebles (artículo 72 ET) debe considerarse la forma en que se recuperará el importe en libros del activo.  Por ejemplo, los terrenos siempre se recuperarán a través de la venta (NIC 12.51B), por lo tanto es necesario considerar el avalúo declarado a para fines  del impuesto predial.</a:t>
            </a:r>
          </a:p>
          <a:p>
            <a:pPr marL="0" indent="0" algn="just">
              <a:buNone/>
            </a:pPr>
            <a:r>
              <a:rPr lang="es-ES" dirty="0"/>
              <a:t>Un terreno tiene un valor en libros de $500.000.000, su costo fiscal (art. 69 y 70 ET) es de $50.000.000 y su avalúo para el impuesto predial es de $320.000.000.</a:t>
            </a:r>
          </a:p>
          <a:p>
            <a:pPr marL="0" indent="0" algn="just">
              <a:buNone/>
            </a:pPr>
            <a:r>
              <a:rPr lang="es-CO" dirty="0"/>
              <a:t>BFA = 500.000.000 - 500.000.000 + 320.000.000 = 320.000.000 </a:t>
            </a:r>
          </a:p>
          <a:p>
            <a:pPr marL="0" indent="0" algn="just">
              <a:buNone/>
            </a:pPr>
            <a:endParaRPr lang="es-ES" dirty="0"/>
          </a:p>
          <a:p>
            <a:pPr marL="0" indent="0">
              <a:buNone/>
            </a:pPr>
            <a:endParaRPr lang="es-ES" sz="2600" dirty="0"/>
          </a:p>
          <a:p>
            <a:pPr marL="0" indent="0" algn="just">
              <a:buNone/>
            </a:pPr>
            <a:endParaRPr lang="es-CO" sz="2600" dirty="0"/>
          </a:p>
          <a:p>
            <a:pPr marL="0" indent="0" algn="just">
              <a:buNone/>
            </a:pPr>
            <a:endParaRPr lang="es-CO" sz="2600" dirty="0"/>
          </a:p>
          <a:p>
            <a:pPr algn="just"/>
            <a:endParaRPr lang="es-CO" sz="2600" dirty="0"/>
          </a:p>
        </p:txBody>
      </p:sp>
      <p:graphicFrame>
        <p:nvGraphicFramePr>
          <p:cNvPr id="5" name="3 Tabla">
            <a:extLst>
              <a:ext uri="{FF2B5EF4-FFF2-40B4-BE49-F238E27FC236}">
                <a16:creationId xmlns:a16="http://schemas.microsoft.com/office/drawing/2014/main" id="{7B2BF445-C9D4-46AD-B339-375A11FBF6E5}"/>
              </a:ext>
            </a:extLst>
          </p:cNvPr>
          <p:cNvGraphicFramePr>
            <a:graphicFrameLocks noGrp="1"/>
          </p:cNvGraphicFramePr>
          <p:nvPr>
            <p:extLst>
              <p:ext uri="{D42A27DB-BD31-4B8C-83A1-F6EECF244321}">
                <p14:modId xmlns:p14="http://schemas.microsoft.com/office/powerpoint/2010/main" val="500062468"/>
              </p:ext>
            </p:extLst>
          </p:nvPr>
        </p:nvGraphicFramePr>
        <p:xfrm>
          <a:off x="457200" y="5233073"/>
          <a:ext cx="8388425" cy="1528042"/>
        </p:xfrm>
        <a:graphic>
          <a:graphicData uri="http://schemas.openxmlformats.org/drawingml/2006/table">
            <a:tbl>
              <a:tblPr>
                <a:tableStyleId>{5C22544A-7EE6-4342-B048-85BDC9FD1C3A}</a:tableStyleId>
              </a:tblPr>
              <a:tblGrid>
                <a:gridCol w="1224136">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1907705">
                  <a:extLst>
                    <a:ext uri="{9D8B030D-6E8A-4147-A177-3AD203B41FA5}">
                      <a16:colId xmlns:a16="http://schemas.microsoft.com/office/drawing/2014/main" val="20005"/>
                    </a:ext>
                  </a:extLst>
                </a:gridCol>
              </a:tblGrid>
              <a:tr h="554603">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ES" sz="1800" b="0" i="0" u="none" strike="noStrike" dirty="0">
                          <a:solidFill>
                            <a:schemeClr val="tx1"/>
                          </a:solidFill>
                          <a:latin typeface="Arial" pitchFamily="34" charset="0"/>
                          <a:cs typeface="Arial" pitchFamily="34" charset="0"/>
                        </a:rPr>
                        <a:t>Partida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Valor Contable</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Base Fiscal</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Diferencia Temporaria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Tarifa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Impuesto Diferido pasivo (activo)</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973353">
                <a:tc>
                  <a:txBody>
                    <a:bodyPr/>
                    <a:lstStyle/>
                    <a:p>
                      <a:pPr algn="l" fontAlgn="b"/>
                      <a:r>
                        <a:rPr lang="es-ES" sz="1800" u="none" strike="noStrike" dirty="0">
                          <a:solidFill>
                            <a:schemeClr val="tx1"/>
                          </a:solidFill>
                          <a:latin typeface="Arial" pitchFamily="34" charset="0"/>
                          <a:cs typeface="Arial" pitchFamily="34" charset="0"/>
                        </a:rPr>
                        <a:t>Terrenos</a:t>
                      </a:r>
                      <a:endParaRPr lang="es-ES" sz="1800" b="0"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500.000.000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320.000.000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180.000.000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10%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18.000.000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07632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Diferencias temporarias</a:t>
            </a:r>
          </a:p>
        </p:txBody>
      </p:sp>
      <p:sp>
        <p:nvSpPr>
          <p:cNvPr id="3" name="2 Marcador de contenido"/>
          <p:cNvSpPr>
            <a:spLocks noGrp="1"/>
          </p:cNvSpPr>
          <p:nvPr>
            <p:ph idx="1"/>
          </p:nvPr>
        </p:nvSpPr>
        <p:spPr>
          <a:xfrm>
            <a:off x="457200" y="1600200"/>
            <a:ext cx="8229600" cy="3268959"/>
          </a:xfrm>
        </p:spPr>
        <p:txBody>
          <a:bodyPr>
            <a:normAutofit fontScale="77500" lnSpcReduction="20000"/>
          </a:bodyPr>
          <a:lstStyle/>
          <a:p>
            <a:pPr marL="0" indent="0" algn="just">
              <a:buNone/>
            </a:pPr>
            <a:r>
              <a:rPr lang="es-ES" dirty="0"/>
              <a:t>Una diferencia temporaria resulta de comparar el valor contable de un activo o pasivo, con su correspondiente base fiscal. En el modelo de cálculo de las NIF, no existe el concepto de diferencias permanentes. Por lo tanto </a:t>
            </a:r>
            <a:r>
              <a:rPr lang="es-ES" b="1" dirty="0"/>
              <a:t>todas* </a:t>
            </a:r>
            <a:r>
              <a:rPr lang="es-ES" dirty="0"/>
              <a:t>las diferencias temporarias generan activos o pasivos por impuestos diferidos. Por ejemplo, suponga el caso de una provisión para demandas ($500 millones), que nunca será deducible en el futuro :</a:t>
            </a:r>
          </a:p>
          <a:p>
            <a:pPr marL="0" indent="0" algn="just">
              <a:buNone/>
            </a:pPr>
            <a:endParaRPr lang="es-ES" dirty="0"/>
          </a:p>
          <a:p>
            <a:pPr marL="0" indent="0">
              <a:buNone/>
            </a:pPr>
            <a:r>
              <a:rPr lang="es-CO" sz="2600" dirty="0"/>
              <a:t>BFP = 500.000.000 + 0 – 0 = 500.000.000 </a:t>
            </a:r>
          </a:p>
          <a:p>
            <a:pPr algn="just"/>
            <a:endParaRPr lang="es-CO" sz="2600" dirty="0"/>
          </a:p>
        </p:txBody>
      </p:sp>
      <p:graphicFrame>
        <p:nvGraphicFramePr>
          <p:cNvPr id="4" name="3 Tabla">
            <a:extLst>
              <a:ext uri="{FF2B5EF4-FFF2-40B4-BE49-F238E27FC236}">
                <a16:creationId xmlns:a16="http://schemas.microsoft.com/office/drawing/2014/main" id="{4B3833EB-4F4B-4867-940F-1461263E006F}"/>
              </a:ext>
            </a:extLst>
          </p:cNvPr>
          <p:cNvGraphicFramePr>
            <a:graphicFrameLocks noGrp="1"/>
          </p:cNvGraphicFramePr>
          <p:nvPr>
            <p:extLst>
              <p:ext uri="{D42A27DB-BD31-4B8C-83A1-F6EECF244321}">
                <p14:modId xmlns:p14="http://schemas.microsoft.com/office/powerpoint/2010/main" val="4041786137"/>
              </p:ext>
            </p:extLst>
          </p:nvPr>
        </p:nvGraphicFramePr>
        <p:xfrm>
          <a:off x="539552" y="4935981"/>
          <a:ext cx="8388425" cy="1528042"/>
        </p:xfrm>
        <a:graphic>
          <a:graphicData uri="http://schemas.openxmlformats.org/drawingml/2006/table">
            <a:tbl>
              <a:tblPr>
                <a:tableStyleId>{5C22544A-7EE6-4342-B048-85BDC9FD1C3A}</a:tableStyleId>
              </a:tblPr>
              <a:tblGrid>
                <a:gridCol w="1224136">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1907705">
                  <a:extLst>
                    <a:ext uri="{9D8B030D-6E8A-4147-A177-3AD203B41FA5}">
                      <a16:colId xmlns:a16="http://schemas.microsoft.com/office/drawing/2014/main" val="20005"/>
                    </a:ext>
                  </a:extLst>
                </a:gridCol>
              </a:tblGrid>
              <a:tr h="554603">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ES" sz="1800" b="0" i="0" u="none" strike="noStrike" dirty="0">
                          <a:solidFill>
                            <a:schemeClr val="tx1"/>
                          </a:solidFill>
                          <a:latin typeface="Arial" pitchFamily="34" charset="0"/>
                          <a:cs typeface="Arial" pitchFamily="34" charset="0"/>
                        </a:rPr>
                        <a:t>Partida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Valor Contable</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Base Fiscal</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Diferencia Temporaria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Tarifa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Impuesto Diferido pasivo (activo)</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973353">
                <a:tc>
                  <a:txBody>
                    <a:bodyPr/>
                    <a:lstStyle/>
                    <a:p>
                      <a:pPr algn="l" fontAlgn="b"/>
                      <a:r>
                        <a:rPr lang="es-ES" sz="1800" u="none" strike="noStrike" dirty="0">
                          <a:solidFill>
                            <a:schemeClr val="tx1"/>
                          </a:solidFill>
                          <a:latin typeface="Arial" pitchFamily="34" charset="0"/>
                          <a:cs typeface="Arial" pitchFamily="34" charset="0"/>
                        </a:rPr>
                        <a:t>Cuenta por pagar </a:t>
                      </a:r>
                      <a:endParaRPr lang="es-ES" sz="1800" b="0"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500.000.000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500.000.000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33%</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
        <p:nvSpPr>
          <p:cNvPr id="5" name="CuadroTexto 4">
            <a:extLst>
              <a:ext uri="{FF2B5EF4-FFF2-40B4-BE49-F238E27FC236}">
                <a16:creationId xmlns:a16="http://schemas.microsoft.com/office/drawing/2014/main" id="{7AE67AF7-2641-458F-A938-188125E910B7}"/>
              </a:ext>
            </a:extLst>
          </p:cNvPr>
          <p:cNvSpPr txBox="1"/>
          <p:nvPr/>
        </p:nvSpPr>
        <p:spPr>
          <a:xfrm>
            <a:off x="457200" y="6560254"/>
            <a:ext cx="7211144" cy="369332"/>
          </a:xfrm>
          <a:prstGeom prst="rect">
            <a:avLst/>
          </a:prstGeom>
          <a:noFill/>
        </p:spPr>
        <p:txBody>
          <a:bodyPr wrap="square" rtlCol="0">
            <a:spAutoFit/>
          </a:bodyPr>
          <a:lstStyle/>
          <a:p>
            <a:r>
              <a:rPr lang="es-CO" dirty="0"/>
              <a:t>*Salvo tres excepciones previstas en la NIC 12 (p15, 24 y 39). </a:t>
            </a:r>
          </a:p>
        </p:txBody>
      </p:sp>
    </p:spTree>
    <p:extLst>
      <p:ext uri="{BB962C8B-B14F-4D97-AF65-F5344CB8AC3E}">
        <p14:creationId xmlns:p14="http://schemas.microsoft.com/office/powerpoint/2010/main" val="1509824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La tarifa de cálculo</a:t>
            </a:r>
          </a:p>
        </p:txBody>
      </p:sp>
      <p:sp>
        <p:nvSpPr>
          <p:cNvPr id="3" name="2 Marcador de contenido"/>
          <p:cNvSpPr>
            <a:spLocks noGrp="1"/>
          </p:cNvSpPr>
          <p:nvPr>
            <p:ph idx="1"/>
          </p:nvPr>
        </p:nvSpPr>
        <p:spPr/>
        <p:txBody>
          <a:bodyPr>
            <a:normAutofit fontScale="92500" lnSpcReduction="10000"/>
          </a:bodyPr>
          <a:lstStyle/>
          <a:p>
            <a:pPr algn="just"/>
            <a:r>
              <a:rPr lang="es-ES" dirty="0"/>
              <a:t>Los activos y pasivos por impuestos diferidos deben medirse empleando las tasas fiscales que se espera sean de aplicación en el período en el que el activo se realice o el pasivo se cancele (NIC 12.47). Es decir, en los periodos en los que se espere que vayan a revertir las </a:t>
            </a:r>
            <a:r>
              <a:rPr lang="es-CO" dirty="0"/>
              <a:t>correspondientes diferencias (NIC 12.49).</a:t>
            </a:r>
            <a:r>
              <a:rPr lang="es-ES" dirty="0"/>
              <a:t> </a:t>
            </a:r>
          </a:p>
          <a:p>
            <a:pPr lvl="1" algn="just"/>
            <a:r>
              <a:rPr lang="es-ES" dirty="0"/>
              <a:t>Reformas tributarias</a:t>
            </a:r>
          </a:p>
          <a:p>
            <a:pPr lvl="1" algn="just"/>
            <a:r>
              <a:rPr lang="es-ES" dirty="0"/>
              <a:t>Estimación de la tasa futura</a:t>
            </a:r>
          </a:p>
          <a:p>
            <a:pPr lvl="1" algn="just"/>
            <a:r>
              <a:rPr lang="es-ES" dirty="0"/>
              <a:t>Impuesto de ganancias ocasionales</a:t>
            </a:r>
            <a:endParaRPr lang="es-CO" dirty="0"/>
          </a:p>
        </p:txBody>
      </p:sp>
    </p:spTree>
    <p:extLst>
      <p:ext uri="{BB962C8B-B14F-4D97-AF65-F5344CB8AC3E}">
        <p14:creationId xmlns:p14="http://schemas.microsoft.com/office/powerpoint/2010/main" val="125081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La tarifa de cálculo</a:t>
            </a:r>
          </a:p>
        </p:txBody>
      </p:sp>
      <p:sp>
        <p:nvSpPr>
          <p:cNvPr id="3" name="2 Marcador de contenido"/>
          <p:cNvSpPr>
            <a:spLocks noGrp="1"/>
          </p:cNvSpPr>
          <p:nvPr>
            <p:ph idx="1"/>
          </p:nvPr>
        </p:nvSpPr>
        <p:spPr/>
        <p:txBody>
          <a:bodyPr>
            <a:normAutofit fontScale="77500" lnSpcReduction="20000"/>
          </a:bodyPr>
          <a:lstStyle/>
          <a:p>
            <a:pPr marL="0" indent="0" algn="just">
              <a:buNone/>
            </a:pPr>
            <a:r>
              <a:rPr lang="es-CO" dirty="0"/>
              <a:t>Una reforma tributaria podría modificar las tasas impositivas de los años siguientes. Por lo tanto, debe modificarse en ese mismo período el impuesto diferido correspondiente (no el impuesto corriente).</a:t>
            </a:r>
          </a:p>
          <a:p>
            <a:pPr marL="0" indent="0" algn="just">
              <a:buNone/>
            </a:pPr>
            <a:endParaRPr lang="es-ES" dirty="0"/>
          </a:p>
          <a:p>
            <a:pPr marL="0" indent="0" algn="just">
              <a:buNone/>
            </a:pPr>
            <a:r>
              <a:rPr lang="es-ES" dirty="0"/>
              <a:t>Por ejemplo, una reforma tributaria en diciembre de 2019 que reduzca la tasa del impuesto sobre la renta de los años siguientes, debe significar una reducción* de los correspondientes impuestos diferidos que se espera sea de reversión en esos impuestos. </a:t>
            </a:r>
          </a:p>
          <a:p>
            <a:pPr marL="0" indent="0" algn="just">
              <a:buNone/>
            </a:pPr>
            <a:r>
              <a:rPr lang="es-ES" dirty="0"/>
              <a:t>Adicionalmente, esto también podría implicar la determinación (estimación) del momento de reversión de la diferencia temporaria)</a:t>
            </a:r>
          </a:p>
        </p:txBody>
      </p:sp>
    </p:spTree>
    <p:extLst>
      <p:ext uri="{BB962C8B-B14F-4D97-AF65-F5344CB8AC3E}">
        <p14:creationId xmlns:p14="http://schemas.microsoft.com/office/powerpoint/2010/main" val="1622219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La tarifa de cálculo</a:t>
            </a:r>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a:t>La forma en que la entidad vaya a recuperar (liquidar) el importe en libros de un activo (pasivo), afecta la tarifa a aplicar (NIC 12.51A).</a:t>
            </a:r>
            <a:r>
              <a:rPr lang="es-CO" b="1" dirty="0"/>
              <a:t> </a:t>
            </a:r>
            <a:r>
              <a:rPr lang="es-CO" dirty="0"/>
              <a:t>El impuesto de ganancias ocasionales se aplica (entre otros casos) a al venta de </a:t>
            </a:r>
            <a:r>
              <a:rPr lang="es-CO" b="1" dirty="0"/>
              <a:t>activos fijos poseídos por más de dos años. </a:t>
            </a:r>
            <a:r>
              <a:rPr lang="es-CO" dirty="0"/>
              <a:t>Esto significa:</a:t>
            </a:r>
          </a:p>
          <a:p>
            <a:pPr algn="just">
              <a:defRPr/>
            </a:pPr>
            <a:r>
              <a:rPr lang="es-CO" altLang="es-CO" dirty="0"/>
              <a:t>Terrenos: Se recuperan a través de la venta (ganancias ocasionales*)</a:t>
            </a:r>
          </a:p>
          <a:p>
            <a:pPr algn="just">
              <a:defRPr/>
            </a:pPr>
            <a:r>
              <a:rPr lang="es-CO" altLang="es-CO" dirty="0"/>
              <a:t>Otros activos fijos: Verificar la intención de la entidad sobre cómo recuperará el importe en libros.</a:t>
            </a:r>
          </a:p>
          <a:p>
            <a:pPr marL="0" indent="0" algn="just">
              <a:buNone/>
            </a:pPr>
            <a:endParaRPr lang="es-ES" dirty="0"/>
          </a:p>
        </p:txBody>
      </p:sp>
    </p:spTree>
    <p:extLst>
      <p:ext uri="{BB962C8B-B14F-4D97-AF65-F5344CB8AC3E}">
        <p14:creationId xmlns:p14="http://schemas.microsoft.com/office/powerpoint/2010/main" val="4210778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1000">
              <a:srgbClr val="FFFEE7"/>
            </a:gs>
          </a:gsLst>
          <a:lin ang="2700000" scaled="0"/>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dirty="0"/>
              <a:t>AGENDA</a:t>
            </a:r>
          </a:p>
        </p:txBody>
      </p:sp>
      <p:sp>
        <p:nvSpPr>
          <p:cNvPr id="3" name="2 Marcador de contenido"/>
          <p:cNvSpPr>
            <a:spLocks noGrp="1"/>
          </p:cNvSpPr>
          <p:nvPr>
            <p:ph idx="1"/>
          </p:nvPr>
        </p:nvSpPr>
        <p:spPr/>
        <p:txBody>
          <a:bodyPr>
            <a:normAutofit fontScale="92500"/>
          </a:bodyPr>
          <a:lstStyle/>
          <a:p>
            <a:pPr marL="514350" indent="-514350">
              <a:buAutoNum type="arabicPeriod"/>
            </a:pPr>
            <a:r>
              <a:rPr lang="es-CO" dirty="0"/>
              <a:t>Recordando el modelo de reconocimiento del impuesto diferido en las NIF.</a:t>
            </a:r>
          </a:p>
          <a:p>
            <a:pPr marL="514350" indent="-514350">
              <a:buAutoNum type="arabicPeriod"/>
            </a:pPr>
            <a:r>
              <a:rPr lang="es-CO" dirty="0"/>
              <a:t>El concepto de base fiscal: casos especiales</a:t>
            </a:r>
          </a:p>
          <a:p>
            <a:pPr marL="514350" indent="-514350">
              <a:buAutoNum type="arabicPeriod"/>
            </a:pPr>
            <a:r>
              <a:rPr lang="es-CO" dirty="0"/>
              <a:t>El concepto de diferencia temporaria: no existen diferencias permanentes.</a:t>
            </a:r>
          </a:p>
          <a:p>
            <a:pPr marL="514350" indent="-514350">
              <a:buAutoNum type="arabicPeriod"/>
            </a:pPr>
            <a:r>
              <a:rPr lang="es-CO" dirty="0"/>
              <a:t>La tarifa a la cual se calcula el impuesto diferido.</a:t>
            </a:r>
          </a:p>
          <a:p>
            <a:pPr marL="514350" indent="-514350">
              <a:buAutoNum type="arabicPeriod"/>
            </a:pPr>
            <a:r>
              <a:rPr lang="es-CO" dirty="0"/>
              <a:t>Conclusiones</a:t>
            </a:r>
          </a:p>
          <a:p>
            <a:pPr marL="514350" indent="-514350">
              <a:buAutoNum type="arabicPeriod"/>
            </a:pPr>
            <a:r>
              <a:rPr lang="es-CO" dirty="0"/>
              <a:t>Preguntas y respuestas</a:t>
            </a:r>
          </a:p>
          <a:p>
            <a:pPr marL="0" indent="0">
              <a:buNone/>
            </a:pPr>
            <a:endParaRPr lang="es-CO" dirty="0"/>
          </a:p>
          <a:p>
            <a:pPr marL="0" indent="0">
              <a:buNone/>
            </a:pPr>
            <a:endParaRPr lang="es-CO" dirty="0"/>
          </a:p>
        </p:txBody>
      </p:sp>
    </p:spTree>
    <p:extLst>
      <p:ext uri="{BB962C8B-B14F-4D97-AF65-F5344CB8AC3E}">
        <p14:creationId xmlns:p14="http://schemas.microsoft.com/office/powerpoint/2010/main" val="203656472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Algunas reflexiones finales</a:t>
            </a:r>
          </a:p>
        </p:txBody>
      </p:sp>
      <p:sp>
        <p:nvSpPr>
          <p:cNvPr id="3" name="2 Marcador de contenido"/>
          <p:cNvSpPr>
            <a:spLocks noGrp="1"/>
          </p:cNvSpPr>
          <p:nvPr>
            <p:ph idx="1"/>
          </p:nvPr>
        </p:nvSpPr>
        <p:spPr/>
        <p:txBody>
          <a:bodyPr>
            <a:normAutofit/>
          </a:bodyPr>
          <a:lstStyle/>
          <a:p>
            <a:pPr algn="just">
              <a:defRPr/>
            </a:pPr>
            <a:r>
              <a:rPr lang="es-CO" altLang="es-CO" dirty="0"/>
              <a:t>El cálculo del impuesto diferido puede ser simple en muchas compañías. En otras se requerirá del uso de estimaciones relevantes para su adecuado cálculo.</a:t>
            </a:r>
          </a:p>
          <a:p>
            <a:pPr algn="just">
              <a:defRPr/>
            </a:pPr>
            <a:r>
              <a:rPr lang="es-CO" altLang="es-CO" dirty="0"/>
              <a:t>El modelo de NIC 12 (y de la sección 29 de la NIIF para las PYMES) incorpora un nuevo concepto respecto de la regulación contable colombiana anterior: </a:t>
            </a:r>
            <a:r>
              <a:rPr lang="es-CO" altLang="es-CO" b="1" dirty="0"/>
              <a:t>Diferencias temporarias.</a:t>
            </a:r>
          </a:p>
          <a:p>
            <a:pPr marL="0" indent="0" algn="just">
              <a:buNone/>
            </a:pPr>
            <a:endParaRPr lang="es-ES" dirty="0"/>
          </a:p>
        </p:txBody>
      </p:sp>
    </p:spTree>
    <p:extLst>
      <p:ext uri="{BB962C8B-B14F-4D97-AF65-F5344CB8AC3E}">
        <p14:creationId xmlns:p14="http://schemas.microsoft.com/office/powerpoint/2010/main" val="407975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pPr marL="0" indent="0">
              <a:buNone/>
            </a:pPr>
            <a:r>
              <a:rPr lang="es-CO" sz="4400" dirty="0"/>
              <a:t>Preguntas o comentarios…</a:t>
            </a:r>
          </a:p>
          <a:p>
            <a:endParaRPr lang="es-CO" sz="4400" dirty="0"/>
          </a:p>
          <a:p>
            <a:pPr marL="0" indent="0">
              <a:buNone/>
            </a:pPr>
            <a:endParaRPr lang="es-CO" sz="4400" dirty="0"/>
          </a:p>
        </p:txBody>
      </p:sp>
    </p:spTree>
    <p:extLst>
      <p:ext uri="{BB962C8B-B14F-4D97-AF65-F5344CB8AC3E}">
        <p14:creationId xmlns:p14="http://schemas.microsoft.com/office/powerpoint/2010/main" val="987048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1000">
              <a:srgbClr val="FFFEE7"/>
            </a:gs>
          </a:gsLst>
          <a:lin ang="2700000" scaled="0"/>
          <a:tileRect/>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pPr marL="0" indent="0">
              <a:buNone/>
            </a:pPr>
            <a:r>
              <a:rPr lang="es-CO" sz="4400" dirty="0"/>
              <a:t>Preguntas o comentarios…</a:t>
            </a:r>
          </a:p>
          <a:p>
            <a:endParaRPr lang="es-CO" sz="4400" dirty="0"/>
          </a:p>
          <a:p>
            <a:pPr marL="0" indent="0">
              <a:buNone/>
            </a:pPr>
            <a:endParaRPr lang="es-CO" sz="4400" dirty="0"/>
          </a:p>
          <a:p>
            <a:pPr marL="0" indent="0">
              <a:buNone/>
            </a:pPr>
            <a:r>
              <a:rPr lang="es-CO" sz="4400" dirty="0"/>
              <a:t>¡Muchas gracias por su atención!</a:t>
            </a:r>
          </a:p>
        </p:txBody>
      </p:sp>
    </p:spTree>
    <p:extLst>
      <p:ext uri="{BB962C8B-B14F-4D97-AF65-F5344CB8AC3E}">
        <p14:creationId xmlns:p14="http://schemas.microsoft.com/office/powerpoint/2010/main" val="318743623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1000">
              <a:srgbClr val="FFFEE7"/>
            </a:gs>
          </a:gsLst>
          <a:lin ang="2700000" scaled="0"/>
          <a:tileRect/>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Impuesto diferido</a:t>
            </a:r>
          </a:p>
        </p:txBody>
      </p:sp>
      <p:sp>
        <p:nvSpPr>
          <p:cNvPr id="3" name="2 Marcador de contenido"/>
          <p:cNvSpPr>
            <a:spLocks noGrp="1"/>
          </p:cNvSpPr>
          <p:nvPr>
            <p:ph idx="1"/>
          </p:nvPr>
        </p:nvSpPr>
        <p:spPr/>
        <p:txBody>
          <a:bodyPr/>
          <a:lstStyle/>
          <a:p>
            <a:pPr marL="0" indent="0" algn="just">
              <a:buNone/>
            </a:pPr>
            <a:r>
              <a:rPr lang="es-CO" b="1" dirty="0"/>
              <a:t>Ejemplo</a:t>
            </a:r>
            <a:r>
              <a:rPr lang="es-CO" dirty="0"/>
              <a:t>: Se compra una propiedad de inversión por valor de $5.000 millones. La propiedad se mide a valor razonable con cambios en resultados. Al final del primer año, el valor razonable de la propiedad es de $6.000 millones.</a:t>
            </a:r>
          </a:p>
          <a:p>
            <a:pPr marL="0" indent="0" algn="just">
              <a:buNone/>
            </a:pPr>
            <a:r>
              <a:rPr lang="es-CO" dirty="0"/>
              <a:t>La propiedad se vende durante el segundo año.</a:t>
            </a:r>
          </a:p>
        </p:txBody>
      </p:sp>
    </p:spTree>
    <p:extLst>
      <p:ext uri="{BB962C8B-B14F-4D97-AF65-F5344CB8AC3E}">
        <p14:creationId xmlns:p14="http://schemas.microsoft.com/office/powerpoint/2010/main" val="73538055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a:extLst>
              <a:ext uri="{FF2B5EF4-FFF2-40B4-BE49-F238E27FC236}">
                <a16:creationId xmlns:a16="http://schemas.microsoft.com/office/drawing/2014/main" id="{40BBD5C4-1555-4B3F-A9E4-52FC5CCF419C}"/>
              </a:ext>
            </a:extLst>
          </p:cNvPr>
          <p:cNvSpPr>
            <a:spLocks noGrp="1"/>
          </p:cNvSpPr>
          <p:nvPr>
            <p:ph type="title"/>
          </p:nvPr>
        </p:nvSpPr>
        <p:spPr>
          <a:xfrm>
            <a:off x="628650" y="1001713"/>
            <a:ext cx="7886700" cy="968375"/>
          </a:xfrm>
        </p:spPr>
        <p:txBody>
          <a:bodyPr anchor="t">
            <a:normAutofit/>
          </a:bodyPr>
          <a:lstStyle/>
          <a:p>
            <a:pPr eaLnBrk="1" hangingPunct="1">
              <a:defRPr/>
            </a:pPr>
            <a:r>
              <a:rPr lang="es-CO" sz="2709" i="0" dirty="0"/>
              <a:t>Impuesto diferido</a:t>
            </a:r>
          </a:p>
        </p:txBody>
      </p:sp>
      <p:sp>
        <p:nvSpPr>
          <p:cNvPr id="12291" name="Subtítulo 2">
            <a:extLst>
              <a:ext uri="{FF2B5EF4-FFF2-40B4-BE49-F238E27FC236}">
                <a16:creationId xmlns:a16="http://schemas.microsoft.com/office/drawing/2014/main" id="{A2DCD5D2-ED72-44F8-AEEB-579E45897576}"/>
              </a:ext>
            </a:extLst>
          </p:cNvPr>
          <p:cNvSpPr>
            <a:spLocks noGrp="1" noChangeArrowheads="1"/>
          </p:cNvSpPr>
          <p:nvPr>
            <p:ph idx="1"/>
          </p:nvPr>
        </p:nvSpPr>
        <p:spPr>
          <a:xfrm>
            <a:off x="468313" y="1855788"/>
            <a:ext cx="8229600" cy="4525962"/>
          </a:xfrm>
        </p:spPr>
        <p:txBody>
          <a:bodyPr/>
          <a:lstStyle/>
          <a:p>
            <a:pPr algn="just"/>
            <a:r>
              <a:rPr lang="es-ES" altLang="es-MX" sz="2000" dirty="0"/>
              <a:t>Impuesto diferido: Resuelve el problema de la contabilización de las consecuencias fiscales futuras de las operaciones registradas en el período:</a:t>
            </a:r>
            <a:endParaRPr lang="es-CO" altLang="es-MX" sz="2000" dirty="0"/>
          </a:p>
        </p:txBody>
      </p:sp>
      <p:graphicFrame>
        <p:nvGraphicFramePr>
          <p:cNvPr id="4" name="3 Tabla">
            <a:extLst>
              <a:ext uri="{FF2B5EF4-FFF2-40B4-BE49-F238E27FC236}">
                <a16:creationId xmlns:a16="http://schemas.microsoft.com/office/drawing/2014/main" id="{BA61EF1A-A2CF-4F68-AC49-9EDC017350A4}"/>
              </a:ext>
            </a:extLst>
          </p:cNvPr>
          <p:cNvGraphicFramePr>
            <a:graphicFrameLocks noGrp="1"/>
          </p:cNvGraphicFramePr>
          <p:nvPr>
            <p:extLst>
              <p:ext uri="{D42A27DB-BD31-4B8C-83A1-F6EECF244321}">
                <p14:modId xmlns:p14="http://schemas.microsoft.com/office/powerpoint/2010/main" val="2334705513"/>
              </p:ext>
            </p:extLst>
          </p:nvPr>
        </p:nvGraphicFramePr>
        <p:xfrm>
          <a:off x="1341438" y="2976563"/>
          <a:ext cx="3138487" cy="2392362"/>
        </p:xfrm>
        <a:graphic>
          <a:graphicData uri="http://schemas.openxmlformats.org/drawingml/2006/table">
            <a:tbl>
              <a:tblPr>
                <a:tableStyleId>{00A15C55-8517-42AA-B614-E9B94910E393}</a:tableStyleId>
              </a:tblPr>
              <a:tblGrid>
                <a:gridCol w="1144841">
                  <a:extLst>
                    <a:ext uri="{9D8B030D-6E8A-4147-A177-3AD203B41FA5}">
                      <a16:colId xmlns:a16="http://schemas.microsoft.com/office/drawing/2014/main" val="20000"/>
                    </a:ext>
                  </a:extLst>
                </a:gridCol>
                <a:gridCol w="1254511">
                  <a:extLst>
                    <a:ext uri="{9D8B030D-6E8A-4147-A177-3AD203B41FA5}">
                      <a16:colId xmlns:a16="http://schemas.microsoft.com/office/drawing/2014/main" val="20001"/>
                    </a:ext>
                  </a:extLst>
                </a:gridCol>
                <a:gridCol w="739135">
                  <a:extLst>
                    <a:ext uri="{9D8B030D-6E8A-4147-A177-3AD203B41FA5}">
                      <a16:colId xmlns:a16="http://schemas.microsoft.com/office/drawing/2014/main" val="20002"/>
                    </a:ext>
                  </a:extLst>
                </a:gridCol>
              </a:tblGrid>
              <a:tr h="502784">
                <a:tc gridSpan="3">
                  <a:txBody>
                    <a:bodyPr/>
                    <a:lstStyle/>
                    <a:p>
                      <a:pPr algn="ctr" fontAlgn="b"/>
                      <a:r>
                        <a:rPr lang="es-ES" sz="1800" b="1" u="none" strike="noStrike" dirty="0">
                          <a:latin typeface="Arial" pitchFamily="34" charset="0"/>
                          <a:cs typeface="Arial" pitchFamily="34" charset="0"/>
                        </a:rPr>
                        <a:t>Año 1</a:t>
                      </a:r>
                      <a:endParaRPr lang="es-ES" sz="1800" b="1"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pPr algn="ctr" fontAlgn="b"/>
                      <a:endParaRPr lang="es-ES" sz="2800" b="1" i="0" u="none" strike="noStrike" dirty="0">
                        <a:solidFill>
                          <a:srgbClr val="000000"/>
                        </a:solidFill>
                        <a:latin typeface="Arial" pitchFamily="34" charset="0"/>
                        <a:cs typeface="Arial" pitchFamily="34" charset="0"/>
                      </a:endParaRPr>
                    </a:p>
                  </a:txBody>
                  <a:tcPr marL="9525" marR="9525" marT="9530" marB="0" anchor="b"/>
                </a:tc>
                <a:tc hMerge="1">
                  <a:txBody>
                    <a:bodyPr/>
                    <a:lstStyle/>
                    <a:p>
                      <a:endParaRPr lang="es-ES"/>
                    </a:p>
                  </a:txBody>
                  <a:tcPr/>
                </a:tc>
                <a:extLst>
                  <a:ext uri="{0D108BD9-81ED-4DB2-BD59-A6C34878D82A}">
                    <a16:rowId xmlns:a16="http://schemas.microsoft.com/office/drawing/2014/main" val="10000"/>
                  </a:ext>
                </a:extLst>
              </a:tr>
              <a:tr h="391054">
                <a:tc>
                  <a:txBody>
                    <a:bodyPr/>
                    <a:lstStyle/>
                    <a:p>
                      <a:pPr algn="l" fontAlgn="b"/>
                      <a:r>
                        <a:rPr lang="es-ES" sz="1700" b="0" i="0" u="none" strike="noStrike" dirty="0">
                          <a:solidFill>
                            <a:srgbClr val="000000"/>
                          </a:solidFill>
                          <a:latin typeface="Arial" pitchFamily="34" charset="0"/>
                          <a:cs typeface="Arial" pitchFamily="34" charset="0"/>
                        </a:rPr>
                        <a:t>Concepto</a:t>
                      </a: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2000" u="none" strike="noStrike" dirty="0">
                          <a:latin typeface="Arial" pitchFamily="34" charset="0"/>
                          <a:cs typeface="Arial" pitchFamily="34" charset="0"/>
                        </a:rPr>
                        <a:t>Contable</a:t>
                      </a:r>
                      <a:endParaRPr lang="es-ES" sz="2000" b="1"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latin typeface="Arial" pitchFamily="34" charset="0"/>
                          <a:cs typeface="Arial" pitchFamily="34" charset="0"/>
                        </a:rPr>
                        <a:t>Fiscal</a:t>
                      </a:r>
                      <a:endParaRPr lang="es-ES" sz="1800" b="1"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757396">
                <a:tc>
                  <a:txBody>
                    <a:bodyPr/>
                    <a:lstStyle/>
                    <a:p>
                      <a:pPr algn="l" fontAlgn="b"/>
                      <a:r>
                        <a:rPr lang="es-ES" sz="1800" u="none" strike="noStrike" dirty="0">
                          <a:latin typeface="Arial" pitchFamily="34" charset="0"/>
                          <a:cs typeface="Arial" pitchFamily="34" charset="0"/>
                        </a:rPr>
                        <a:t>Ingresos</a:t>
                      </a:r>
                      <a:endParaRPr lang="es-ES" sz="1800" b="0"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2000" u="none" strike="noStrike" dirty="0">
                          <a:latin typeface="Arial" pitchFamily="34" charset="0"/>
                          <a:cs typeface="Arial" pitchFamily="34" charset="0"/>
                        </a:rPr>
                        <a:t>1.000 </a:t>
                      </a:r>
                      <a:endParaRPr lang="es-ES" sz="2000" b="0"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u="none" strike="noStrike" dirty="0">
                          <a:latin typeface="Arial" pitchFamily="34" charset="0"/>
                          <a:cs typeface="Arial" pitchFamily="34" charset="0"/>
                        </a:rPr>
                        <a:t>0   </a:t>
                      </a:r>
                      <a:endParaRPr lang="es-ES" sz="1800" b="0"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741128">
                <a:tc>
                  <a:txBody>
                    <a:bodyPr/>
                    <a:lstStyle/>
                    <a:p>
                      <a:pPr algn="l" fontAlgn="b"/>
                      <a:r>
                        <a:rPr lang="es-ES" sz="1800" u="none" strike="noStrike" dirty="0">
                          <a:latin typeface="Arial" pitchFamily="34" charset="0"/>
                          <a:cs typeface="Arial" pitchFamily="34" charset="0"/>
                        </a:rPr>
                        <a:t>Impuesto</a:t>
                      </a:r>
                      <a:endParaRPr lang="es-ES" sz="1800" b="0"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s-ES" sz="2000" u="none" strike="noStrike" dirty="0">
                          <a:latin typeface="Arial" pitchFamily="34" charset="0"/>
                          <a:cs typeface="Arial" pitchFamily="34" charset="0"/>
                        </a:rPr>
                        <a:t>¿0?</a:t>
                      </a:r>
                      <a:endParaRPr lang="es-ES" sz="2000" b="0"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s-ES" sz="1800" u="none" strike="noStrike" dirty="0">
                          <a:latin typeface="Arial" pitchFamily="34" charset="0"/>
                          <a:cs typeface="Arial" pitchFamily="34" charset="0"/>
                        </a:rPr>
                        <a:t>0</a:t>
                      </a:r>
                      <a:endParaRPr lang="es-ES" sz="1800" b="0" i="0" u="none" strike="noStrike" dirty="0">
                        <a:solidFill>
                          <a:srgbClr val="000000"/>
                        </a:solidFill>
                        <a:latin typeface="Arial" pitchFamily="34" charset="0"/>
                        <a:cs typeface="Arial" pitchFamily="34" charset="0"/>
                      </a:endParaRPr>
                    </a:p>
                  </a:txBody>
                  <a:tcPr marL="6046" marR="6046" marT="60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3"/>
                  </a:ext>
                </a:extLst>
              </a:tr>
            </a:tbl>
          </a:graphicData>
        </a:graphic>
      </p:graphicFrame>
      <p:graphicFrame>
        <p:nvGraphicFramePr>
          <p:cNvPr id="5" name="4 Tabla">
            <a:extLst>
              <a:ext uri="{FF2B5EF4-FFF2-40B4-BE49-F238E27FC236}">
                <a16:creationId xmlns:a16="http://schemas.microsoft.com/office/drawing/2014/main" id="{69583A03-7A2C-4F1F-8021-49932CE96CCB}"/>
              </a:ext>
            </a:extLst>
          </p:cNvPr>
          <p:cNvGraphicFramePr>
            <a:graphicFrameLocks noGrp="1"/>
          </p:cNvGraphicFramePr>
          <p:nvPr>
            <p:extLst>
              <p:ext uri="{D42A27DB-BD31-4B8C-83A1-F6EECF244321}">
                <p14:modId xmlns:p14="http://schemas.microsoft.com/office/powerpoint/2010/main" val="1236453869"/>
              </p:ext>
            </p:extLst>
          </p:nvPr>
        </p:nvGraphicFramePr>
        <p:xfrm>
          <a:off x="4572000" y="2976563"/>
          <a:ext cx="3170238" cy="2392362"/>
        </p:xfrm>
        <a:graphic>
          <a:graphicData uri="http://schemas.openxmlformats.org/drawingml/2006/table">
            <a:tbl>
              <a:tblPr>
                <a:tableStyleId>{00A15C55-8517-42AA-B614-E9B94910E393}</a:tableStyleId>
              </a:tblPr>
              <a:tblGrid>
                <a:gridCol w="1109584">
                  <a:extLst>
                    <a:ext uri="{9D8B030D-6E8A-4147-A177-3AD203B41FA5}">
                      <a16:colId xmlns:a16="http://schemas.microsoft.com/office/drawing/2014/main" val="20000"/>
                    </a:ext>
                  </a:extLst>
                </a:gridCol>
                <a:gridCol w="1177145">
                  <a:extLst>
                    <a:ext uri="{9D8B030D-6E8A-4147-A177-3AD203B41FA5}">
                      <a16:colId xmlns:a16="http://schemas.microsoft.com/office/drawing/2014/main" val="20001"/>
                    </a:ext>
                  </a:extLst>
                </a:gridCol>
                <a:gridCol w="883509">
                  <a:extLst>
                    <a:ext uri="{9D8B030D-6E8A-4147-A177-3AD203B41FA5}">
                      <a16:colId xmlns:a16="http://schemas.microsoft.com/office/drawing/2014/main" val="20002"/>
                    </a:ext>
                  </a:extLst>
                </a:gridCol>
              </a:tblGrid>
              <a:tr h="494486">
                <a:tc gridSpan="3">
                  <a:txBody>
                    <a:bodyPr/>
                    <a:lstStyle/>
                    <a:p>
                      <a:pPr algn="ctr" fontAlgn="b"/>
                      <a:r>
                        <a:rPr lang="es-ES" sz="1800" u="none" strike="noStrike" dirty="0">
                          <a:latin typeface="Arial" pitchFamily="34" charset="0"/>
                          <a:cs typeface="Arial" pitchFamily="34" charset="0"/>
                        </a:rPr>
                        <a:t> </a:t>
                      </a:r>
                      <a:r>
                        <a:rPr lang="es-ES" sz="1800" b="1" u="none" strike="noStrike" dirty="0">
                          <a:latin typeface="Arial" pitchFamily="34" charset="0"/>
                          <a:cs typeface="Arial" pitchFamily="34" charset="0"/>
                        </a:rPr>
                        <a:t>Año 2</a:t>
                      </a:r>
                      <a:endParaRPr lang="es-ES" sz="1800" b="1" i="0" u="none" strike="noStrike" dirty="0">
                        <a:solidFill>
                          <a:srgbClr val="000000"/>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pPr algn="ctr" fontAlgn="b"/>
                      <a:endParaRPr lang="es-ES" sz="2800" b="1" i="0" u="none" strike="noStrike" dirty="0">
                        <a:solidFill>
                          <a:srgbClr val="000000"/>
                        </a:solidFill>
                        <a:latin typeface="Arial" pitchFamily="34" charset="0"/>
                        <a:cs typeface="Arial" pitchFamily="34" charset="0"/>
                      </a:endParaRPr>
                    </a:p>
                  </a:txBody>
                  <a:tcPr marL="9525" marR="9525" marT="9529" marB="0" anchor="b"/>
                </a:tc>
                <a:tc hMerge="1">
                  <a:txBody>
                    <a:bodyPr/>
                    <a:lstStyle/>
                    <a:p>
                      <a:endParaRPr lang="es-ES"/>
                    </a:p>
                  </a:txBody>
                  <a:tcPr/>
                </a:tc>
                <a:extLst>
                  <a:ext uri="{0D108BD9-81ED-4DB2-BD59-A6C34878D82A}">
                    <a16:rowId xmlns:a16="http://schemas.microsoft.com/office/drawing/2014/main" val="10000"/>
                  </a:ext>
                </a:extLst>
              </a:tr>
              <a:tr h="398641">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1700" b="0" i="0" u="none" strike="noStrike" dirty="0">
                          <a:solidFill>
                            <a:srgbClr val="000000"/>
                          </a:solidFill>
                          <a:latin typeface="Arial" pitchFamily="34" charset="0"/>
                          <a:cs typeface="Arial" pitchFamily="34" charset="0"/>
                        </a:rPr>
                        <a:t>Concepto</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2000" u="none" strike="noStrike" dirty="0">
                          <a:latin typeface="Arial" pitchFamily="34" charset="0"/>
                          <a:cs typeface="Arial" pitchFamily="34" charset="0"/>
                        </a:rPr>
                        <a:t>Contable</a:t>
                      </a:r>
                      <a:endParaRPr lang="es-ES" sz="2000" b="1" i="0" u="none" strike="noStrike" dirty="0">
                        <a:solidFill>
                          <a:srgbClr val="000000"/>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latin typeface="Arial" pitchFamily="34" charset="0"/>
                          <a:cs typeface="Arial" pitchFamily="34" charset="0"/>
                        </a:rPr>
                        <a:t>Fiscal</a:t>
                      </a:r>
                      <a:endParaRPr lang="es-ES" sz="1800" b="1" i="0" u="none" strike="noStrike" dirty="0">
                        <a:solidFill>
                          <a:srgbClr val="000000"/>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758902">
                <a:tc>
                  <a:txBody>
                    <a:bodyPr/>
                    <a:lstStyle/>
                    <a:p>
                      <a:pPr algn="l" fontAlgn="b"/>
                      <a:r>
                        <a:rPr lang="es-ES" sz="1800" u="none" strike="noStrike" dirty="0">
                          <a:latin typeface="Arial" pitchFamily="34" charset="0"/>
                          <a:cs typeface="Arial" pitchFamily="34" charset="0"/>
                        </a:rPr>
                        <a:t>Ingresos</a:t>
                      </a:r>
                      <a:endParaRPr lang="es-ES" sz="1800" b="0" i="0" u="none" strike="noStrike" dirty="0">
                        <a:solidFill>
                          <a:srgbClr val="000000"/>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2000" u="none" strike="noStrike" dirty="0">
                          <a:latin typeface="Arial" pitchFamily="34" charset="0"/>
                          <a:cs typeface="Arial" pitchFamily="34" charset="0"/>
                        </a:rPr>
                        <a:t>0   </a:t>
                      </a:r>
                      <a:endParaRPr lang="es-ES" sz="2000" b="0" i="0" u="none" strike="noStrike" dirty="0">
                        <a:solidFill>
                          <a:srgbClr val="000000"/>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u="none" strike="noStrike" dirty="0">
                          <a:latin typeface="Arial" pitchFamily="34" charset="0"/>
                          <a:cs typeface="Arial" pitchFamily="34" charset="0"/>
                        </a:rPr>
                        <a:t>1.000 </a:t>
                      </a:r>
                      <a:endParaRPr lang="es-ES" sz="1800" b="0" i="0" u="none" strike="noStrike" dirty="0">
                        <a:solidFill>
                          <a:srgbClr val="000000"/>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740333">
                <a:tc>
                  <a:txBody>
                    <a:bodyPr/>
                    <a:lstStyle/>
                    <a:p>
                      <a:pPr algn="l" fontAlgn="b"/>
                      <a:r>
                        <a:rPr lang="es-ES" sz="1800" u="none" strike="noStrike" dirty="0">
                          <a:latin typeface="Arial" pitchFamily="34" charset="0"/>
                          <a:cs typeface="Arial" pitchFamily="34" charset="0"/>
                        </a:rPr>
                        <a:t>Impuesto</a:t>
                      </a:r>
                      <a:endParaRPr lang="es-ES" sz="1800" b="0" i="0" u="none" strike="noStrike" dirty="0">
                        <a:solidFill>
                          <a:srgbClr val="000000"/>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s-ES" sz="2000" u="none" strike="noStrike" dirty="0">
                          <a:latin typeface="Arial" pitchFamily="34" charset="0"/>
                          <a:cs typeface="Arial" pitchFamily="34" charset="0"/>
                        </a:rPr>
                        <a:t>¿330?</a:t>
                      </a:r>
                      <a:endParaRPr lang="es-ES" sz="2000" b="0" i="0" u="none" strike="noStrike" dirty="0">
                        <a:solidFill>
                          <a:srgbClr val="000000"/>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s-ES" sz="1800" b="0" i="0" u="none" strike="noStrike" dirty="0">
                          <a:solidFill>
                            <a:srgbClr val="000000"/>
                          </a:solidFill>
                          <a:latin typeface="Arial" pitchFamily="34" charset="0"/>
                          <a:cs typeface="Arial" pitchFamily="34" charset="0"/>
                        </a:rPr>
                        <a:t>330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91958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a:extLst>
              <a:ext uri="{FF2B5EF4-FFF2-40B4-BE49-F238E27FC236}">
                <a16:creationId xmlns:a16="http://schemas.microsoft.com/office/drawing/2014/main" id="{9F54F98B-A12C-4D54-B111-1C535B75A0CB}"/>
              </a:ext>
            </a:extLst>
          </p:cNvPr>
          <p:cNvSpPr>
            <a:spLocks noGrp="1"/>
          </p:cNvSpPr>
          <p:nvPr>
            <p:ph type="title"/>
          </p:nvPr>
        </p:nvSpPr>
        <p:spPr>
          <a:xfrm>
            <a:off x="457200" y="1398588"/>
            <a:ext cx="8229600" cy="1143000"/>
          </a:xfrm>
        </p:spPr>
        <p:txBody>
          <a:bodyPr anchor="t">
            <a:normAutofit/>
          </a:bodyPr>
          <a:lstStyle/>
          <a:p>
            <a:pPr eaLnBrk="1" hangingPunct="1">
              <a:defRPr/>
            </a:pPr>
            <a:r>
              <a:rPr lang="es-CO" sz="2709" i="0" dirty="0"/>
              <a:t>Impuesto diferido</a:t>
            </a:r>
          </a:p>
        </p:txBody>
      </p:sp>
      <p:sp>
        <p:nvSpPr>
          <p:cNvPr id="17411" name="2 Marcador de contenido">
            <a:extLst>
              <a:ext uri="{FF2B5EF4-FFF2-40B4-BE49-F238E27FC236}">
                <a16:creationId xmlns:a16="http://schemas.microsoft.com/office/drawing/2014/main" id="{F38B5FE4-690F-4AC8-A1F9-16F671B0C835}"/>
              </a:ext>
            </a:extLst>
          </p:cNvPr>
          <p:cNvSpPr>
            <a:spLocks noGrp="1" noChangeArrowheads="1"/>
          </p:cNvSpPr>
          <p:nvPr>
            <p:ph idx="1"/>
          </p:nvPr>
        </p:nvSpPr>
        <p:spPr/>
        <p:txBody>
          <a:bodyPr/>
          <a:lstStyle/>
          <a:p>
            <a:pPr>
              <a:buFontTx/>
              <a:buNone/>
            </a:pPr>
            <a:endParaRPr lang="es-CO" altLang="es-MX" dirty="0"/>
          </a:p>
          <a:p>
            <a:pPr>
              <a:buFontTx/>
              <a:buNone/>
            </a:pPr>
            <a:endParaRPr lang="es-CO" altLang="es-MX" dirty="0"/>
          </a:p>
        </p:txBody>
      </p:sp>
      <p:sp>
        <p:nvSpPr>
          <p:cNvPr id="3" name="Subtítulo 2">
            <a:extLst>
              <a:ext uri="{FF2B5EF4-FFF2-40B4-BE49-F238E27FC236}">
                <a16:creationId xmlns:a16="http://schemas.microsoft.com/office/drawing/2014/main" id="{C4F464B7-23E5-4A61-882C-ECC9F841BEF2}"/>
              </a:ext>
            </a:extLst>
          </p:cNvPr>
          <p:cNvSpPr>
            <a:spLocks noGrp="1"/>
          </p:cNvSpPr>
          <p:nvPr>
            <p:ph type="subTitle" idx="4294967295"/>
          </p:nvPr>
        </p:nvSpPr>
        <p:spPr>
          <a:xfrm>
            <a:off x="514350" y="1970088"/>
            <a:ext cx="7993063" cy="687387"/>
          </a:xfrm>
        </p:spPr>
        <p:txBody>
          <a:bodyPr>
            <a:noAutofit/>
          </a:bodyPr>
          <a:lstStyle/>
          <a:p>
            <a:pPr marL="0" indent="0" algn="ctr">
              <a:buFontTx/>
              <a:buNone/>
              <a:defRPr/>
            </a:pPr>
            <a:r>
              <a:rPr lang="es-CO" sz="2000" b="1" dirty="0"/>
              <a:t>Diferencia entre las cifras atribuidas a efectos contables y fiscales de activos y pasivos reconocidos (método del balance de las NIF)</a:t>
            </a:r>
          </a:p>
          <a:p>
            <a:pPr>
              <a:defRPr/>
            </a:pPr>
            <a:endParaRPr lang="es-CO" sz="1778" dirty="0">
              <a:solidFill>
                <a:schemeClr val="tx2"/>
              </a:solidFill>
            </a:endParaRPr>
          </a:p>
          <a:p>
            <a:pPr marL="0" indent="0">
              <a:buFontTx/>
              <a:buNone/>
              <a:defRPr/>
            </a:pPr>
            <a:r>
              <a:rPr lang="es-CO" sz="1778" dirty="0">
                <a:solidFill>
                  <a:schemeClr val="tx2"/>
                </a:solidFill>
              </a:rPr>
              <a:t> </a:t>
            </a:r>
          </a:p>
        </p:txBody>
      </p:sp>
      <p:graphicFrame>
        <p:nvGraphicFramePr>
          <p:cNvPr id="4" name="3 Tabla">
            <a:extLst>
              <a:ext uri="{FF2B5EF4-FFF2-40B4-BE49-F238E27FC236}">
                <a16:creationId xmlns:a16="http://schemas.microsoft.com/office/drawing/2014/main" id="{E2C0BF77-6E87-49C4-B9FD-7798450BB54D}"/>
              </a:ext>
            </a:extLst>
          </p:cNvPr>
          <p:cNvGraphicFramePr>
            <a:graphicFrameLocks noGrp="1"/>
          </p:cNvGraphicFramePr>
          <p:nvPr>
            <p:extLst>
              <p:ext uri="{D42A27DB-BD31-4B8C-83A1-F6EECF244321}">
                <p14:modId xmlns:p14="http://schemas.microsoft.com/office/powerpoint/2010/main" val="1041347821"/>
              </p:ext>
            </p:extLst>
          </p:nvPr>
        </p:nvGraphicFramePr>
        <p:xfrm>
          <a:off x="1401763" y="3141663"/>
          <a:ext cx="7105650" cy="2020973"/>
        </p:xfrm>
        <a:graphic>
          <a:graphicData uri="http://schemas.openxmlformats.org/drawingml/2006/table">
            <a:tbl>
              <a:tblPr>
                <a:tableStyleId>{5C22544A-7EE6-4342-B048-85BDC9FD1C3A}</a:tableStyleId>
              </a:tblPr>
              <a:tblGrid>
                <a:gridCol w="1253938">
                  <a:extLst>
                    <a:ext uri="{9D8B030D-6E8A-4147-A177-3AD203B41FA5}">
                      <a16:colId xmlns:a16="http://schemas.microsoft.com/office/drawing/2014/main" val="20000"/>
                    </a:ext>
                  </a:extLst>
                </a:gridCol>
                <a:gridCol w="1125172">
                  <a:extLst>
                    <a:ext uri="{9D8B030D-6E8A-4147-A177-3AD203B41FA5}">
                      <a16:colId xmlns:a16="http://schemas.microsoft.com/office/drawing/2014/main" val="20001"/>
                    </a:ext>
                  </a:extLst>
                </a:gridCol>
                <a:gridCol w="1079159">
                  <a:extLst>
                    <a:ext uri="{9D8B030D-6E8A-4147-A177-3AD203B41FA5}">
                      <a16:colId xmlns:a16="http://schemas.microsoft.com/office/drawing/2014/main" val="20002"/>
                    </a:ext>
                  </a:extLst>
                </a:gridCol>
                <a:gridCol w="1284111">
                  <a:extLst>
                    <a:ext uri="{9D8B030D-6E8A-4147-A177-3AD203B41FA5}">
                      <a16:colId xmlns:a16="http://schemas.microsoft.com/office/drawing/2014/main" val="20003"/>
                    </a:ext>
                  </a:extLst>
                </a:gridCol>
                <a:gridCol w="1181635">
                  <a:extLst>
                    <a:ext uri="{9D8B030D-6E8A-4147-A177-3AD203B41FA5}">
                      <a16:colId xmlns:a16="http://schemas.microsoft.com/office/drawing/2014/main" val="20004"/>
                    </a:ext>
                  </a:extLst>
                </a:gridCol>
                <a:gridCol w="1181635">
                  <a:extLst>
                    <a:ext uri="{9D8B030D-6E8A-4147-A177-3AD203B41FA5}">
                      <a16:colId xmlns:a16="http://schemas.microsoft.com/office/drawing/2014/main" val="20005"/>
                    </a:ext>
                  </a:extLst>
                </a:gridCol>
              </a:tblGrid>
              <a:tr h="492931">
                <a:tc gridSpan="3">
                  <a:txBody>
                    <a:bodyPr/>
                    <a:lstStyle/>
                    <a:p>
                      <a:pPr algn="ctr" fontAlgn="b"/>
                      <a:r>
                        <a:rPr lang="es-ES" sz="1800" u="none" strike="noStrike" dirty="0">
                          <a:solidFill>
                            <a:schemeClr val="tx1"/>
                          </a:solidFill>
                          <a:latin typeface="Arial" pitchFamily="34" charset="0"/>
                          <a:cs typeface="Arial" pitchFamily="34" charset="0"/>
                        </a:rPr>
                        <a:t>Cálculo</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pPr algn="ctr" fontAlgn="b"/>
                      <a:endParaRPr lang="es-ES" sz="2800" b="1" i="0" u="none" strike="noStrike" dirty="0">
                        <a:solidFill>
                          <a:srgbClr val="000000"/>
                        </a:solidFill>
                        <a:latin typeface="Arial" pitchFamily="34" charset="0"/>
                        <a:cs typeface="Arial" pitchFamily="34" charset="0"/>
                      </a:endParaRPr>
                    </a:p>
                  </a:txBody>
                  <a:tcPr marL="9525" marR="9525" marT="9528" marB="0" anchor="ctr"/>
                </a:tc>
                <a:tc hMerge="1">
                  <a:txBody>
                    <a:bodyPr/>
                    <a:lstStyle/>
                    <a:p>
                      <a:endParaRPr lang="es-ES"/>
                    </a:p>
                  </a:txBody>
                  <a:tcPr/>
                </a:tc>
                <a:tc>
                  <a:txBody>
                    <a:bodyPr/>
                    <a:lstStyle/>
                    <a:p>
                      <a:pPr algn="ctr" fontAlgn="b"/>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554603">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s-ES" sz="1800" b="0"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Valor Contable</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Base Fiscal</a:t>
                      </a:r>
                      <a:endParaRPr lang="es-ES" sz="1800" b="1"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Diferencia Temporaria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Tarifa</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Impuesto Diferido</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973353">
                <a:tc>
                  <a:txBody>
                    <a:bodyPr/>
                    <a:lstStyle/>
                    <a:p>
                      <a:pPr algn="l" fontAlgn="b"/>
                      <a:r>
                        <a:rPr lang="es-ES" sz="1800" u="none" strike="noStrike" dirty="0">
                          <a:solidFill>
                            <a:schemeClr val="tx1"/>
                          </a:solidFill>
                          <a:latin typeface="Arial" pitchFamily="34" charset="0"/>
                          <a:cs typeface="Arial" pitchFamily="34" charset="0"/>
                        </a:rPr>
                        <a:t>Propiedad</a:t>
                      </a:r>
                      <a:r>
                        <a:rPr lang="es-ES" sz="1800" u="none" strike="noStrike" baseline="0" dirty="0">
                          <a:solidFill>
                            <a:schemeClr val="tx1"/>
                          </a:solidFill>
                          <a:latin typeface="Arial" pitchFamily="34" charset="0"/>
                          <a:cs typeface="Arial" pitchFamily="34" charset="0"/>
                        </a:rPr>
                        <a:t> de inversión</a:t>
                      </a:r>
                      <a:endParaRPr lang="es-ES" sz="1800" b="0"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6.000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u="none" strike="noStrike" dirty="0">
                          <a:solidFill>
                            <a:schemeClr val="tx1"/>
                          </a:solidFill>
                          <a:latin typeface="Arial" pitchFamily="34" charset="0"/>
                          <a:cs typeface="Arial" pitchFamily="34" charset="0"/>
                        </a:rPr>
                        <a:t>5.000</a:t>
                      </a:r>
                      <a:endParaRPr lang="es-ES" sz="1800" b="0" i="0" u="none" strike="noStrike" dirty="0">
                        <a:solidFill>
                          <a:schemeClr val="tx1"/>
                        </a:solidFill>
                        <a:latin typeface="Arial" pitchFamily="34" charset="0"/>
                        <a:cs typeface="Arial" pitchFamily="34" charset="0"/>
                      </a:endParaRP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1.000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33%</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s-ES" sz="1800" b="0" i="0" u="none" strike="noStrike" dirty="0">
                          <a:solidFill>
                            <a:schemeClr val="tx1"/>
                          </a:solidFill>
                          <a:latin typeface="Arial" pitchFamily="34" charset="0"/>
                          <a:cs typeface="Arial" pitchFamily="34" charset="0"/>
                        </a:rPr>
                        <a:t>330</a:t>
                      </a:r>
                    </a:p>
                  </a:txBody>
                  <a:tcPr marL="6049" marR="6049" marT="604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63011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a:extLst>
              <a:ext uri="{FF2B5EF4-FFF2-40B4-BE49-F238E27FC236}">
                <a16:creationId xmlns:a16="http://schemas.microsoft.com/office/drawing/2014/main" id="{9C051997-F16F-477E-A0C3-02F519469391}"/>
              </a:ext>
            </a:extLst>
          </p:cNvPr>
          <p:cNvSpPr>
            <a:spLocks noGrp="1"/>
          </p:cNvSpPr>
          <p:nvPr>
            <p:ph type="title"/>
          </p:nvPr>
        </p:nvSpPr>
        <p:spPr>
          <a:xfrm>
            <a:off x="628650" y="1308100"/>
            <a:ext cx="7886700" cy="968375"/>
          </a:xfrm>
        </p:spPr>
        <p:txBody>
          <a:bodyPr anchor="t">
            <a:normAutofit/>
          </a:bodyPr>
          <a:lstStyle/>
          <a:p>
            <a:pPr eaLnBrk="1" hangingPunct="1">
              <a:defRPr/>
            </a:pPr>
            <a:r>
              <a:rPr lang="es-CO" sz="2709" i="0" dirty="0">
                <a:cs typeface="Arial" panose="020B0604020202020204" pitchFamily="34" charset="0"/>
              </a:rPr>
              <a:t>Impuesto diferido</a:t>
            </a:r>
            <a:endParaRPr lang="es-CO" sz="3048" i="0" dirty="0">
              <a:cs typeface="Arial" panose="020B0604020202020204" pitchFamily="34" charset="0"/>
            </a:endParaRPr>
          </a:p>
        </p:txBody>
      </p:sp>
      <p:sp>
        <p:nvSpPr>
          <p:cNvPr id="3" name="Subtítulo 2">
            <a:extLst>
              <a:ext uri="{FF2B5EF4-FFF2-40B4-BE49-F238E27FC236}">
                <a16:creationId xmlns:a16="http://schemas.microsoft.com/office/drawing/2014/main" id="{A368256B-1D8F-4FD1-979D-0F0948676985}"/>
              </a:ext>
            </a:extLst>
          </p:cNvPr>
          <p:cNvSpPr>
            <a:spLocks noGrp="1"/>
          </p:cNvSpPr>
          <p:nvPr>
            <p:ph idx="1"/>
          </p:nvPr>
        </p:nvSpPr>
        <p:spPr>
          <a:xfrm>
            <a:off x="302840" y="1484784"/>
            <a:ext cx="8229600" cy="4525963"/>
          </a:xfrm>
        </p:spPr>
        <p:txBody>
          <a:bodyPr>
            <a:noAutofit/>
          </a:bodyPr>
          <a:lstStyle/>
          <a:p>
            <a:pPr marL="0" indent="0">
              <a:buFontTx/>
              <a:buNone/>
              <a:defRPr/>
            </a:pPr>
            <a:endParaRPr lang="es-CO" sz="1800" dirty="0"/>
          </a:p>
          <a:p>
            <a:pPr marL="0" indent="0">
              <a:buFontTx/>
              <a:buNone/>
              <a:defRPr/>
            </a:pPr>
            <a:endParaRPr lang="es-CO" sz="1600" dirty="0"/>
          </a:p>
          <a:p>
            <a:pPr marL="0" indent="0">
              <a:buFontTx/>
              <a:buNone/>
              <a:defRPr/>
            </a:pPr>
            <a:endParaRPr lang="es-CO" sz="800" b="1" dirty="0"/>
          </a:p>
          <a:p>
            <a:pPr marL="0" indent="0">
              <a:buFontTx/>
              <a:buNone/>
              <a:defRPr/>
            </a:pPr>
            <a:r>
              <a:rPr lang="es-CO" sz="2800" b="1" dirty="0"/>
              <a:t>Año 1</a:t>
            </a:r>
          </a:p>
          <a:p>
            <a:pPr marL="0" indent="0">
              <a:buFontTx/>
              <a:buNone/>
              <a:defRPr/>
            </a:pPr>
            <a:r>
              <a:rPr lang="es-CO" sz="2000" b="1" dirty="0"/>
              <a:t>Impuesto corriente</a:t>
            </a:r>
          </a:p>
          <a:p>
            <a:pPr>
              <a:defRPr/>
            </a:pPr>
            <a:r>
              <a:rPr lang="es-CO" sz="2000" dirty="0" err="1"/>
              <a:t>Db</a:t>
            </a:r>
            <a:r>
              <a:rPr lang="es-CO" sz="2000" dirty="0"/>
              <a:t> Gasto impuesto corriente 0</a:t>
            </a:r>
          </a:p>
          <a:p>
            <a:pPr>
              <a:defRPr/>
            </a:pPr>
            <a:r>
              <a:rPr lang="es-CO" sz="2000" dirty="0"/>
              <a:t>Cr Pasivo impuesto corriente          0	</a:t>
            </a:r>
          </a:p>
          <a:p>
            <a:pPr marL="0" indent="0">
              <a:buFontTx/>
              <a:buNone/>
              <a:defRPr/>
            </a:pPr>
            <a:endParaRPr lang="es-CO" sz="2000" dirty="0"/>
          </a:p>
          <a:p>
            <a:pPr marL="0" indent="0">
              <a:buFontTx/>
              <a:buNone/>
              <a:defRPr/>
            </a:pPr>
            <a:endParaRPr lang="es-CO" sz="2000" dirty="0"/>
          </a:p>
          <a:p>
            <a:pPr marL="0" indent="0">
              <a:buFontTx/>
              <a:buNone/>
              <a:defRPr/>
            </a:pPr>
            <a:r>
              <a:rPr lang="es-CO" sz="2000" b="1" dirty="0"/>
              <a:t>Impuesto diferido</a:t>
            </a:r>
          </a:p>
          <a:p>
            <a:pPr>
              <a:defRPr/>
            </a:pPr>
            <a:r>
              <a:rPr lang="es-CO" sz="2000" dirty="0" err="1"/>
              <a:t>Db</a:t>
            </a:r>
            <a:r>
              <a:rPr lang="es-CO" sz="2000" dirty="0"/>
              <a:t> Gasto impuesto diferido  330</a:t>
            </a:r>
          </a:p>
          <a:p>
            <a:pPr>
              <a:defRPr/>
            </a:pPr>
            <a:r>
              <a:rPr lang="es-CO" sz="2000" dirty="0"/>
              <a:t>Cr Pasivo impuesto diferido        330	</a:t>
            </a:r>
          </a:p>
          <a:p>
            <a:pPr>
              <a:defRPr/>
            </a:pPr>
            <a:endParaRPr lang="es-CO" sz="1800" dirty="0"/>
          </a:p>
        </p:txBody>
      </p:sp>
      <p:sp>
        <p:nvSpPr>
          <p:cNvPr id="14340" name="Subtítulo 2">
            <a:extLst>
              <a:ext uri="{FF2B5EF4-FFF2-40B4-BE49-F238E27FC236}">
                <a16:creationId xmlns:a16="http://schemas.microsoft.com/office/drawing/2014/main" id="{288E321A-C1CA-4AC7-BC6A-10902B0FF53E}"/>
              </a:ext>
            </a:extLst>
          </p:cNvPr>
          <p:cNvSpPr txBox="1">
            <a:spLocks noChangeArrowheads="1"/>
          </p:cNvSpPr>
          <p:nvPr/>
        </p:nvSpPr>
        <p:spPr bwMode="auto">
          <a:xfrm>
            <a:off x="4716463" y="2341563"/>
            <a:ext cx="4233862" cy="335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8066" tIns="29033" rIns="58066" bIns="29033"/>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a:spcBef>
                <a:spcPct val="20000"/>
              </a:spcBef>
              <a:buChar char="•"/>
              <a:defRPr sz="2400">
                <a:solidFill>
                  <a:schemeClr val="tx1"/>
                </a:solidFill>
                <a:latin typeface="Arial" panose="020B0604020202020204" pitchFamily="34" charset="0"/>
              </a:defRPr>
            </a:lvl3pPr>
            <a:lvl4pPr>
              <a:spcBef>
                <a:spcPct val="20000"/>
              </a:spcBef>
              <a:buChar char="–"/>
              <a:defRPr sz="2000">
                <a:solidFill>
                  <a:schemeClr val="tx1"/>
                </a:solidFill>
                <a:latin typeface="Arial" panose="020B0604020202020204" pitchFamily="34" charset="0"/>
              </a:defRPr>
            </a:lvl4pPr>
            <a:lvl5pPr>
              <a:spcBef>
                <a:spcPct val="20000"/>
              </a:spcBef>
              <a:buChar char="»"/>
              <a:defRPr sz="2000">
                <a:solidFill>
                  <a:schemeClr val="tx1"/>
                </a:solidFill>
                <a:latin typeface="Arial" panose="020B0604020202020204" pitchFamily="34" charset="0"/>
              </a:defRPr>
            </a:lvl5pPr>
            <a:lvl6pPr eaLnBrk="0" fontAlgn="base" hangingPunct="0">
              <a:spcBef>
                <a:spcPct val="20000"/>
              </a:spcBef>
              <a:spcAft>
                <a:spcPct val="0"/>
              </a:spcAft>
              <a:buChar char="»"/>
              <a:defRPr sz="2000">
                <a:solidFill>
                  <a:schemeClr val="tx1"/>
                </a:solidFill>
                <a:latin typeface="Arial" panose="020B0604020202020204" pitchFamily="34" charset="0"/>
              </a:defRPr>
            </a:lvl6pPr>
            <a:lvl7pPr eaLnBrk="0" fontAlgn="base" hangingPunct="0">
              <a:spcBef>
                <a:spcPct val="20000"/>
              </a:spcBef>
              <a:spcAft>
                <a:spcPct val="0"/>
              </a:spcAft>
              <a:buChar char="»"/>
              <a:defRPr sz="2000">
                <a:solidFill>
                  <a:schemeClr val="tx1"/>
                </a:solidFill>
                <a:latin typeface="Arial" panose="020B0604020202020204" pitchFamily="34" charset="0"/>
              </a:defRPr>
            </a:lvl7pPr>
            <a:lvl8pPr eaLnBrk="0" fontAlgn="base" hangingPunct="0">
              <a:spcBef>
                <a:spcPct val="20000"/>
              </a:spcBef>
              <a:spcAft>
                <a:spcPct val="0"/>
              </a:spcAft>
              <a:buChar char="»"/>
              <a:defRPr sz="2000">
                <a:solidFill>
                  <a:schemeClr val="tx1"/>
                </a:solidFill>
                <a:latin typeface="Arial" panose="020B0604020202020204" pitchFamily="34" charset="0"/>
              </a:defRPr>
            </a:lvl8pPr>
            <a:lvl9pPr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spcBef>
                <a:spcPts val="1000"/>
              </a:spcBef>
              <a:buFontTx/>
              <a:buNone/>
            </a:pPr>
            <a:r>
              <a:rPr lang="es-CO" altLang="es-MX" sz="2800" b="1" dirty="0">
                <a:solidFill>
                  <a:schemeClr val="tx2"/>
                </a:solidFill>
                <a:latin typeface="+mn-lt"/>
              </a:rPr>
              <a:t>Año</a:t>
            </a:r>
            <a:r>
              <a:rPr lang="es-CO" altLang="es-MX" sz="2000" b="1" dirty="0">
                <a:solidFill>
                  <a:schemeClr val="tx2"/>
                </a:solidFill>
                <a:latin typeface="+mn-lt"/>
              </a:rPr>
              <a:t> </a:t>
            </a:r>
            <a:r>
              <a:rPr lang="es-CO" altLang="es-MX" sz="2800" b="1" dirty="0">
                <a:solidFill>
                  <a:schemeClr val="tx2"/>
                </a:solidFill>
                <a:latin typeface="+mn-lt"/>
              </a:rPr>
              <a:t>2</a:t>
            </a:r>
            <a:endParaRPr lang="es-CO" altLang="es-MX" sz="2000" b="1" dirty="0">
              <a:solidFill>
                <a:schemeClr val="tx2"/>
              </a:solidFill>
              <a:latin typeface="+mn-lt"/>
            </a:endParaRPr>
          </a:p>
          <a:p>
            <a:pPr eaLnBrk="1" hangingPunct="1">
              <a:lnSpc>
                <a:spcPct val="90000"/>
              </a:lnSpc>
              <a:spcBef>
                <a:spcPts val="1000"/>
              </a:spcBef>
              <a:buFontTx/>
              <a:buNone/>
            </a:pPr>
            <a:r>
              <a:rPr lang="es-CO" altLang="es-MX" sz="2000" b="1" dirty="0">
                <a:solidFill>
                  <a:schemeClr val="tx2"/>
                </a:solidFill>
                <a:latin typeface="+mn-lt"/>
              </a:rPr>
              <a:t>Impuesto corriente</a:t>
            </a:r>
          </a:p>
          <a:p>
            <a:pPr eaLnBrk="1" hangingPunct="1">
              <a:lnSpc>
                <a:spcPct val="90000"/>
              </a:lnSpc>
              <a:spcBef>
                <a:spcPts val="1000"/>
              </a:spcBef>
              <a:buFontTx/>
              <a:buNone/>
            </a:pPr>
            <a:r>
              <a:rPr lang="es-CO" altLang="es-MX" sz="2000" dirty="0" err="1">
                <a:solidFill>
                  <a:schemeClr val="tx2"/>
                </a:solidFill>
                <a:latin typeface="+mn-lt"/>
              </a:rPr>
              <a:t>Db</a:t>
            </a:r>
            <a:r>
              <a:rPr lang="es-CO" altLang="es-MX" sz="2000" dirty="0">
                <a:solidFill>
                  <a:schemeClr val="tx2"/>
                </a:solidFill>
                <a:latin typeface="+mn-lt"/>
              </a:rPr>
              <a:t> Gasto impuesto corriente 330</a:t>
            </a:r>
          </a:p>
          <a:p>
            <a:pPr eaLnBrk="1" hangingPunct="1">
              <a:lnSpc>
                <a:spcPct val="90000"/>
              </a:lnSpc>
              <a:spcBef>
                <a:spcPts val="1000"/>
              </a:spcBef>
              <a:buFontTx/>
              <a:buNone/>
            </a:pPr>
            <a:r>
              <a:rPr lang="es-CO" altLang="es-MX" sz="2000" dirty="0">
                <a:solidFill>
                  <a:schemeClr val="tx2"/>
                </a:solidFill>
                <a:latin typeface="+mn-lt"/>
              </a:rPr>
              <a:t>Cr Pasivo impuesto corriente   330	</a:t>
            </a:r>
          </a:p>
          <a:p>
            <a:pPr eaLnBrk="1" hangingPunct="1">
              <a:lnSpc>
                <a:spcPct val="90000"/>
              </a:lnSpc>
              <a:spcBef>
                <a:spcPts val="1000"/>
              </a:spcBef>
              <a:buFontTx/>
              <a:buNone/>
            </a:pPr>
            <a:endParaRPr lang="es-CO" altLang="es-MX" sz="2000" dirty="0">
              <a:solidFill>
                <a:schemeClr val="tx2"/>
              </a:solidFill>
              <a:latin typeface="+mn-lt"/>
            </a:endParaRPr>
          </a:p>
          <a:p>
            <a:pPr eaLnBrk="1" hangingPunct="1">
              <a:lnSpc>
                <a:spcPct val="90000"/>
              </a:lnSpc>
              <a:spcBef>
                <a:spcPts val="1000"/>
              </a:spcBef>
              <a:buFontTx/>
              <a:buNone/>
            </a:pPr>
            <a:r>
              <a:rPr lang="es-CO" altLang="es-MX" sz="2000" b="1" dirty="0">
                <a:solidFill>
                  <a:schemeClr val="tx2"/>
                </a:solidFill>
                <a:latin typeface="+mn-lt"/>
              </a:rPr>
              <a:t>Impuesto diferido</a:t>
            </a:r>
          </a:p>
          <a:p>
            <a:pPr eaLnBrk="1" hangingPunct="1">
              <a:lnSpc>
                <a:spcPct val="90000"/>
              </a:lnSpc>
              <a:spcBef>
                <a:spcPts val="1000"/>
              </a:spcBef>
              <a:buFontTx/>
              <a:buNone/>
            </a:pPr>
            <a:r>
              <a:rPr lang="es-CO" altLang="es-MX" sz="2000" dirty="0" err="1">
                <a:solidFill>
                  <a:schemeClr val="tx2"/>
                </a:solidFill>
                <a:latin typeface="+mn-lt"/>
              </a:rPr>
              <a:t>Db</a:t>
            </a:r>
            <a:r>
              <a:rPr lang="es-CO" altLang="es-MX" sz="2000" dirty="0">
                <a:solidFill>
                  <a:schemeClr val="tx2"/>
                </a:solidFill>
                <a:latin typeface="+mn-lt"/>
              </a:rPr>
              <a:t> Pasivo impuesto diferido   330</a:t>
            </a:r>
          </a:p>
          <a:p>
            <a:pPr eaLnBrk="1" hangingPunct="1">
              <a:lnSpc>
                <a:spcPct val="90000"/>
              </a:lnSpc>
              <a:spcBef>
                <a:spcPts val="1000"/>
              </a:spcBef>
              <a:buFontTx/>
              <a:buNone/>
            </a:pPr>
            <a:r>
              <a:rPr lang="es-CO" altLang="es-MX" sz="2000" dirty="0">
                <a:solidFill>
                  <a:schemeClr val="tx2"/>
                </a:solidFill>
                <a:latin typeface="+mn-lt"/>
              </a:rPr>
              <a:t>Cr Gasto impuesto diferido	330</a:t>
            </a:r>
          </a:p>
          <a:p>
            <a:pPr eaLnBrk="1" hangingPunct="1">
              <a:lnSpc>
                <a:spcPct val="90000"/>
              </a:lnSpc>
              <a:spcBef>
                <a:spcPts val="1000"/>
              </a:spcBef>
              <a:buFontTx/>
              <a:buNone/>
            </a:pPr>
            <a:endParaRPr lang="es-CO" altLang="es-MX" sz="1800" b="1" dirty="0">
              <a:solidFill>
                <a:schemeClr val="tx2"/>
              </a:solidFill>
              <a:latin typeface="+mn-lt"/>
            </a:endParaRPr>
          </a:p>
        </p:txBody>
      </p:sp>
    </p:spTree>
    <p:extLst>
      <p:ext uri="{BB962C8B-B14F-4D97-AF65-F5344CB8AC3E}">
        <p14:creationId xmlns:p14="http://schemas.microsoft.com/office/powerpoint/2010/main" val="4005692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a:extLst>
              <a:ext uri="{FF2B5EF4-FFF2-40B4-BE49-F238E27FC236}">
                <a16:creationId xmlns:a16="http://schemas.microsoft.com/office/drawing/2014/main" id="{9F54F98B-A12C-4D54-B111-1C535B75A0CB}"/>
              </a:ext>
            </a:extLst>
          </p:cNvPr>
          <p:cNvSpPr>
            <a:spLocks noGrp="1"/>
          </p:cNvSpPr>
          <p:nvPr>
            <p:ph type="title"/>
          </p:nvPr>
        </p:nvSpPr>
        <p:spPr>
          <a:xfrm>
            <a:off x="457200" y="1398588"/>
            <a:ext cx="8229600" cy="1143000"/>
          </a:xfrm>
        </p:spPr>
        <p:txBody>
          <a:bodyPr anchor="t">
            <a:normAutofit/>
          </a:bodyPr>
          <a:lstStyle/>
          <a:p>
            <a:pPr eaLnBrk="1" hangingPunct="1">
              <a:defRPr/>
            </a:pPr>
            <a:r>
              <a:rPr lang="es-CO" sz="2709" i="0" dirty="0"/>
              <a:t>Impuesto diferido</a:t>
            </a:r>
          </a:p>
        </p:txBody>
      </p:sp>
      <p:sp>
        <p:nvSpPr>
          <p:cNvPr id="17411" name="2 Marcador de contenido">
            <a:extLst>
              <a:ext uri="{FF2B5EF4-FFF2-40B4-BE49-F238E27FC236}">
                <a16:creationId xmlns:a16="http://schemas.microsoft.com/office/drawing/2014/main" id="{F38B5FE4-690F-4AC8-A1F9-16F671B0C835}"/>
              </a:ext>
            </a:extLst>
          </p:cNvPr>
          <p:cNvSpPr>
            <a:spLocks noGrp="1" noChangeArrowheads="1"/>
          </p:cNvSpPr>
          <p:nvPr>
            <p:ph idx="1"/>
          </p:nvPr>
        </p:nvSpPr>
        <p:spPr/>
        <p:txBody>
          <a:bodyPr/>
          <a:lstStyle/>
          <a:p>
            <a:pPr>
              <a:buFontTx/>
              <a:buNone/>
            </a:pPr>
            <a:endParaRPr lang="es-CO" altLang="es-MX"/>
          </a:p>
          <a:p>
            <a:pPr>
              <a:buFontTx/>
              <a:buNone/>
            </a:pPr>
            <a:endParaRPr lang="es-CO" altLang="es-MX"/>
          </a:p>
        </p:txBody>
      </p:sp>
      <p:sp>
        <p:nvSpPr>
          <p:cNvPr id="3" name="Subtítulo 2">
            <a:extLst>
              <a:ext uri="{FF2B5EF4-FFF2-40B4-BE49-F238E27FC236}">
                <a16:creationId xmlns:a16="http://schemas.microsoft.com/office/drawing/2014/main" id="{C4F464B7-23E5-4A61-882C-ECC9F841BEF2}"/>
              </a:ext>
            </a:extLst>
          </p:cNvPr>
          <p:cNvSpPr>
            <a:spLocks noGrp="1"/>
          </p:cNvSpPr>
          <p:nvPr>
            <p:ph type="subTitle" idx="4294967295"/>
          </p:nvPr>
        </p:nvSpPr>
        <p:spPr>
          <a:xfrm>
            <a:off x="514350" y="1970088"/>
            <a:ext cx="7993063" cy="687387"/>
          </a:xfrm>
        </p:spPr>
        <p:txBody>
          <a:bodyPr>
            <a:noAutofit/>
          </a:bodyPr>
          <a:lstStyle/>
          <a:p>
            <a:pPr marL="0" indent="0" algn="ctr">
              <a:buFontTx/>
              <a:buNone/>
              <a:defRPr/>
            </a:pPr>
            <a:r>
              <a:rPr lang="es-CO" sz="2000" b="1" dirty="0"/>
              <a:t>Diferencia entre las cifras atribuidas a efectos contables y fiscales de activos y pasivos reconocidos (método del balance de las NIF)</a:t>
            </a:r>
          </a:p>
          <a:p>
            <a:pPr>
              <a:defRPr/>
            </a:pPr>
            <a:endParaRPr lang="es-CO" sz="1778" dirty="0">
              <a:solidFill>
                <a:schemeClr val="tx2"/>
              </a:solidFill>
            </a:endParaRPr>
          </a:p>
          <a:p>
            <a:pPr marL="0" indent="0">
              <a:buFontTx/>
              <a:buNone/>
              <a:defRPr/>
            </a:pPr>
            <a:r>
              <a:rPr lang="es-CO" sz="1778" dirty="0">
                <a:solidFill>
                  <a:schemeClr val="tx2"/>
                </a:solidFill>
              </a:rPr>
              <a:t> </a:t>
            </a:r>
          </a:p>
        </p:txBody>
      </p:sp>
      <p:pic>
        <p:nvPicPr>
          <p:cNvPr id="6" name="Imagen 5">
            <a:extLst>
              <a:ext uri="{FF2B5EF4-FFF2-40B4-BE49-F238E27FC236}">
                <a16:creationId xmlns:a16="http://schemas.microsoft.com/office/drawing/2014/main" id="{20974953-2B98-4749-924B-F9AA77469BC8}"/>
              </a:ext>
            </a:extLst>
          </p:cNvPr>
          <p:cNvPicPr>
            <a:picLocks noChangeAspect="1"/>
          </p:cNvPicPr>
          <p:nvPr/>
        </p:nvPicPr>
        <p:blipFill>
          <a:blip r:embed="rId2"/>
          <a:stretch>
            <a:fillRect/>
          </a:stretch>
        </p:blipFill>
        <p:spPr>
          <a:xfrm>
            <a:off x="752768" y="3245284"/>
            <a:ext cx="7925684" cy="1910483"/>
          </a:xfrm>
          <a:prstGeom prst="rect">
            <a:avLst/>
          </a:prstGeom>
        </p:spPr>
      </p:pic>
    </p:spTree>
    <p:extLst>
      <p:ext uri="{BB962C8B-B14F-4D97-AF65-F5344CB8AC3E}">
        <p14:creationId xmlns:p14="http://schemas.microsoft.com/office/powerpoint/2010/main" val="3922895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El concepto de base fiscal</a:t>
            </a:r>
          </a:p>
        </p:txBody>
      </p:sp>
      <p:sp>
        <p:nvSpPr>
          <p:cNvPr id="3" name="2 Marcador de contenido"/>
          <p:cNvSpPr>
            <a:spLocks noGrp="1"/>
          </p:cNvSpPr>
          <p:nvPr>
            <p:ph idx="1"/>
          </p:nvPr>
        </p:nvSpPr>
        <p:spPr/>
        <p:txBody>
          <a:bodyPr>
            <a:normAutofit fontScale="85000" lnSpcReduction="20000"/>
          </a:bodyPr>
          <a:lstStyle/>
          <a:p>
            <a:pPr marL="0" indent="0" algn="just">
              <a:buNone/>
            </a:pPr>
            <a:r>
              <a:rPr lang="es-ES" dirty="0"/>
              <a:t>La base fiscal de un activo es el importe que será deducible a efectos fiscales de los beneficios económicos imponibles que, obtenga la entidad en el futuro, cuando recupere el importe en libros de dicho activo. Si tales beneficios económicos no fueran imponibles, la base fiscal del activo será igual a su </a:t>
            </a:r>
            <a:r>
              <a:rPr lang="es-CO" dirty="0"/>
              <a:t>importe en libros (NIC 12.7).</a:t>
            </a:r>
          </a:p>
          <a:p>
            <a:pPr algn="just"/>
            <a:endParaRPr lang="es-CO" dirty="0"/>
          </a:p>
          <a:p>
            <a:pPr marL="0" indent="0" algn="just">
              <a:buNone/>
            </a:pPr>
            <a:r>
              <a:rPr lang="es-CO" dirty="0"/>
              <a:t>BFA = Valor en libros (contable) – Valor gravable* en el futuro + Valor deducible* en el futuro.</a:t>
            </a:r>
          </a:p>
          <a:p>
            <a:pPr marL="0" indent="0" algn="just">
              <a:buNone/>
            </a:pPr>
            <a:endParaRPr lang="es-CO" sz="2600" dirty="0"/>
          </a:p>
          <a:p>
            <a:pPr marL="0" indent="0" algn="just">
              <a:buNone/>
            </a:pPr>
            <a:r>
              <a:rPr lang="es-CO" sz="2600" dirty="0"/>
              <a:t>*Valor gravable o deducible en el futuro cuando el activo se recupere (venta, uso, recaudo) por su valor en libros. </a:t>
            </a:r>
          </a:p>
        </p:txBody>
      </p:sp>
    </p:spTree>
    <p:extLst>
      <p:ext uri="{BB962C8B-B14F-4D97-AF65-F5344CB8AC3E}">
        <p14:creationId xmlns:p14="http://schemas.microsoft.com/office/powerpoint/2010/main" val="81080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714356"/>
            <a:ext cx="6696744" cy="864096"/>
          </a:xfrm>
        </p:spPr>
        <p:txBody>
          <a:bodyPr>
            <a:noAutofit/>
          </a:bodyPr>
          <a:lstStyle/>
          <a:p>
            <a:r>
              <a:rPr lang="es-ES" sz="3200" i="0" dirty="0"/>
              <a:t>El concepto de base fiscal</a:t>
            </a:r>
          </a:p>
        </p:txBody>
      </p:sp>
      <p:sp>
        <p:nvSpPr>
          <p:cNvPr id="3" name="2 Marcador de contenido"/>
          <p:cNvSpPr>
            <a:spLocks noGrp="1"/>
          </p:cNvSpPr>
          <p:nvPr>
            <p:ph idx="1"/>
          </p:nvPr>
        </p:nvSpPr>
        <p:spPr/>
        <p:txBody>
          <a:bodyPr>
            <a:normAutofit fontScale="77500" lnSpcReduction="20000"/>
          </a:bodyPr>
          <a:lstStyle/>
          <a:p>
            <a:pPr marL="0" indent="0" algn="just">
              <a:buNone/>
            </a:pPr>
            <a:r>
              <a:rPr lang="es-ES" dirty="0"/>
              <a:t>La base fiscal de un pasivo es igual a su importe en libros menos cualquier importe que, eventualmente, sea deducible fiscalmente respecto de tal pasivo en periodos futuros. En el caso de ingresos de actividades ordinarias que se reciben de forma anticipada, la base fiscal del pasivo correspondiente es su importe en </a:t>
            </a:r>
            <a:r>
              <a:rPr lang="es-CO" dirty="0"/>
              <a:t>libros, menos cualquier eventual importe de ingresos de actividades ordinarias </a:t>
            </a:r>
            <a:r>
              <a:rPr lang="es-ES" dirty="0"/>
              <a:t>que no resulte imponible en periodos futuros (NIC 12.8).</a:t>
            </a:r>
          </a:p>
          <a:p>
            <a:pPr algn="just"/>
            <a:endParaRPr lang="es-CO" dirty="0"/>
          </a:p>
          <a:p>
            <a:pPr marL="0" indent="0" algn="just">
              <a:buNone/>
            </a:pPr>
            <a:r>
              <a:rPr lang="es-CO" dirty="0"/>
              <a:t>BFP = Valor en libros (contable) + Valor gravable* en el futuro - Valor deducible* en el futuro.</a:t>
            </a:r>
          </a:p>
          <a:p>
            <a:pPr marL="0" indent="0" algn="just">
              <a:buNone/>
            </a:pPr>
            <a:endParaRPr lang="es-CO" sz="2600" dirty="0"/>
          </a:p>
          <a:p>
            <a:pPr marL="0" indent="0" algn="just">
              <a:buNone/>
            </a:pPr>
            <a:r>
              <a:rPr lang="es-CO" sz="2600" dirty="0"/>
              <a:t>*Valor gravable o deducible en el futuro cuando el pasivo se liquide (pago, utilización) por su valor en libros. </a:t>
            </a:r>
          </a:p>
        </p:txBody>
      </p:sp>
    </p:spTree>
    <p:extLst>
      <p:ext uri="{BB962C8B-B14F-4D97-AF65-F5344CB8AC3E}">
        <p14:creationId xmlns:p14="http://schemas.microsoft.com/office/powerpoint/2010/main" val="39039658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644</TotalTime>
  <Words>1447</Words>
  <Application>Microsoft Office PowerPoint</Application>
  <PresentationFormat>Presentación en pantalla (4:3)</PresentationFormat>
  <Paragraphs>214</Paragraphs>
  <Slides>22</Slides>
  <Notes>2</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Tema de Office</vt:lpstr>
      <vt:lpstr>Impuesto Diferido, casos prácticos de aplicación en 2018</vt:lpstr>
      <vt:lpstr>AGENDA</vt:lpstr>
      <vt:lpstr>Impuesto diferido</vt:lpstr>
      <vt:lpstr>Impuesto diferido</vt:lpstr>
      <vt:lpstr>Impuesto diferido</vt:lpstr>
      <vt:lpstr>Impuesto diferido</vt:lpstr>
      <vt:lpstr>Impuesto diferido</vt:lpstr>
      <vt:lpstr>El concepto de base fiscal</vt:lpstr>
      <vt:lpstr>El concepto de base fiscal</vt:lpstr>
      <vt:lpstr>El concepto de base fiscal</vt:lpstr>
      <vt:lpstr>El concepto de base fiscal</vt:lpstr>
      <vt:lpstr>El concepto de base fiscal</vt:lpstr>
      <vt:lpstr>El concepto de base fiscal</vt:lpstr>
      <vt:lpstr>El concepto de base fiscal</vt:lpstr>
      <vt:lpstr>El concepto de base fiscal</vt:lpstr>
      <vt:lpstr>Diferencias temporarias</vt:lpstr>
      <vt:lpstr>La tarifa de cálculo</vt:lpstr>
      <vt:lpstr>La tarifa de cálculo</vt:lpstr>
      <vt:lpstr>La tarifa de cálculo</vt:lpstr>
      <vt:lpstr>Algunas reflexiones finales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Principales diferencias entre la NIIF para las PYMES y las NIIF completos</dc:title>
  <dc:creator>Edgar Salazar</dc:creator>
  <cp:lastModifiedBy>Edgar Salazar - Fitc Consulting</cp:lastModifiedBy>
  <cp:revision>36</cp:revision>
  <dcterms:created xsi:type="dcterms:W3CDTF">2013-03-02T02:00:00Z</dcterms:created>
  <dcterms:modified xsi:type="dcterms:W3CDTF">2018-07-04T15:15:19Z</dcterms:modified>
</cp:coreProperties>
</file>