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8" r:id="rId3"/>
    <p:sldId id="289" r:id="rId4"/>
    <p:sldId id="302" r:id="rId5"/>
    <p:sldId id="304" r:id="rId6"/>
    <p:sldId id="300" r:id="rId7"/>
    <p:sldId id="305" r:id="rId8"/>
    <p:sldId id="303" r:id="rId9"/>
    <p:sldId id="290" r:id="rId10"/>
    <p:sldId id="306" r:id="rId11"/>
    <p:sldId id="307" r:id="rId12"/>
    <p:sldId id="308" r:id="rId13"/>
    <p:sldId id="309" r:id="rId14"/>
    <p:sldId id="310" r:id="rId15"/>
    <p:sldId id="312" r:id="rId16"/>
    <p:sldId id="313" r:id="rId17"/>
    <p:sldId id="315" r:id="rId18"/>
    <p:sldId id="318" r:id="rId19"/>
    <p:sldId id="316" r:id="rId20"/>
    <p:sldId id="314" r:id="rId21"/>
    <p:sldId id="298" r:id="rId2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E7"/>
    <a:srgbClr val="FFFDB1"/>
    <a:srgbClr val="FEFEDA"/>
    <a:srgbClr val="F4F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1" d="100"/>
          <a:sy n="61" d="100"/>
        </p:scale>
        <p:origin x="16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6D39C-3E06-4B4E-8ACD-43B3810FD2E0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2EE95-569F-4D56-BD06-A59A58ECCA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712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2B020-5978-41DD-8E44-13C322548EE3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AEC5-A932-492F-9905-CE4E4DA78D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772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AEC5-A932-492F-9905-CE4E4DA78D0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564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1026" name="Picture 2" descr="http://puj-portal.javeriana.edu.co/portal/pls/portal/docs/1/1142061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17232"/>
            <a:ext cx="1341809" cy="1200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48000">
              <a:schemeClr val="bg1"/>
            </a:gs>
            <a:gs pos="1000">
              <a:srgbClr val="FFFEE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9A510-5674-4ED6-81FD-63927EAF4F28}" type="datetimeFigureOut">
              <a:rPr lang="es-CO" smtClean="0"/>
              <a:pPr/>
              <a:t>8/02/2022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4ABE7-18B2-48CC-B8A3-CC2857F261E9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592288"/>
          </a:xfrm>
        </p:spPr>
        <p:txBody>
          <a:bodyPr>
            <a:normAutofit/>
          </a:bodyPr>
          <a:lstStyle/>
          <a:p>
            <a:r>
              <a:rPr lang="es-CO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Cálculo del impuesto diferido año 2021. Posibilidades e implicaciones del tratamiento del cambio en la tarifa</a:t>
            </a:r>
            <a:endParaRPr lang="es-CO" sz="6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00800" cy="1752600"/>
          </a:xfrm>
        </p:spPr>
        <p:txBody>
          <a:bodyPr/>
          <a:lstStyle/>
          <a:p>
            <a:r>
              <a:rPr lang="es-CO" dirty="0"/>
              <a:t>Edgar Salazar</a:t>
            </a:r>
          </a:p>
          <a:p>
            <a:r>
              <a:rPr lang="es-CO" dirty="0"/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Cambios en la tarifa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s-ES" sz="2400" b="1" i="0" u="none" strike="noStrike" baseline="0" dirty="0">
                <a:latin typeface="SwiftEF-ExtraBold"/>
              </a:rPr>
              <a:t>Ejemplo: El cálculo teórico del impuesto en 2021</a:t>
            </a:r>
          </a:p>
          <a:p>
            <a:pPr marL="0" indent="0" algn="l">
              <a:buNone/>
            </a:pPr>
            <a:endParaRPr lang="es-ES" sz="1800" b="1" dirty="0">
              <a:latin typeface="SwiftEF-ExtraBold"/>
            </a:endParaRPr>
          </a:p>
          <a:p>
            <a:pPr marL="0" indent="0" algn="l">
              <a:buNone/>
            </a:pPr>
            <a:endParaRPr lang="es-ES" sz="1800" b="1" i="0" u="none" strike="noStrike" baseline="0" dirty="0">
              <a:latin typeface="SwiftEF-ExtraBold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97B743E-FE05-4147-BF69-FD96D2F34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03" y="2492896"/>
            <a:ext cx="875059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7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Cambios en la tarifa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s-ES" sz="2400" b="1" i="0" u="none" strike="noStrike" baseline="0" dirty="0">
                <a:latin typeface="SwiftEF-ExtraBold"/>
              </a:rPr>
              <a:t>Ejemplo: </a:t>
            </a:r>
            <a:r>
              <a:rPr lang="es-ES" sz="2400" b="1" dirty="0">
                <a:latin typeface="SwiftEF-ExtraBold"/>
              </a:rPr>
              <a:t>Efectos del cambio en la tarifa del impuesto en 2021 (Ley 2155)</a:t>
            </a:r>
            <a:endParaRPr lang="es-ES" sz="2400" b="1" i="0" u="none" strike="noStrike" baseline="0" dirty="0">
              <a:latin typeface="SwiftEF-ExtraBold"/>
            </a:endParaRPr>
          </a:p>
          <a:p>
            <a:pPr marL="0" indent="0" algn="l">
              <a:buNone/>
            </a:pPr>
            <a:endParaRPr lang="es-ES" sz="1800" b="1" dirty="0">
              <a:latin typeface="SwiftEF-ExtraBold"/>
            </a:endParaRPr>
          </a:p>
          <a:p>
            <a:pPr marL="0" indent="0" algn="l">
              <a:buNone/>
            </a:pPr>
            <a:endParaRPr lang="es-ES" sz="1800" b="1" i="0" u="none" strike="noStrike" baseline="0" dirty="0">
              <a:latin typeface="SwiftEF-ExtraBold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5EEBD90-2980-4502-97F4-E33C13120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43732"/>
            <a:ext cx="8712968" cy="30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43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Decreto 1311 del 20 de octubre de 2021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i="1" dirty="0"/>
              <a:t>“(…) En el marco de estas medidas, promovió la promulgación de la Ley 2155 de 2021, que busca, a partir de un conjunto de medidas fiscales, aportar a la reactivación, generación de empleo, protección del tejido empresarial y el apoyo a la población más vulnerable, en un marco de estabilidad macroeconómica. </a:t>
            </a:r>
          </a:p>
          <a:p>
            <a:pPr marL="0" indent="0" algn="just">
              <a:buNone/>
            </a:pPr>
            <a:r>
              <a:rPr lang="es-ES" sz="2400" i="1" dirty="0"/>
              <a:t>Que derivado de lo anterior, es necesario adoptar las acciones pertinentes, de forma ágil, para </a:t>
            </a:r>
            <a:r>
              <a:rPr lang="es-ES" sz="2400" b="1" i="1" u="sng" dirty="0"/>
              <a:t>facilitar la implementación de la ley, sin afectar el flujo de caja de las empresas del país </a:t>
            </a:r>
            <a:r>
              <a:rPr lang="es-ES" sz="2400" i="1" dirty="0"/>
              <a:t>y, de esta forma, garantizar la correcta adecuación de la actividad empresarial a las disposiciones del nuevo texto legal, el cumplimiento de los principios del sistema tributario y brindar seguridad jurídica”.</a:t>
            </a:r>
            <a:endParaRPr lang="es-ES" sz="2400" b="1" i="1" u="none" strike="noStrike" baseline="0" dirty="0">
              <a:latin typeface="SwiftEF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1408647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Decreto 1311 del 20 de octubre de 2021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i="1" dirty="0"/>
              <a:t>“Artículo 1. Alternativa de reconocimiento y presentación del impuesto diferido ocasionado por el cambio de tarifa en el impuesto de Renta</a:t>
            </a:r>
            <a:r>
              <a:rPr lang="es-ES" sz="2400" i="1" dirty="0"/>
              <a:t>. El valor del impuesto diferido derivado del cambio de la tarifa de impuesto de renta, generado por la modificación del artículo 240 del Estatuto Tributario introducida por el artículo 7 de la Ley 2155 de 2021, </a:t>
            </a:r>
            <a:r>
              <a:rPr lang="es-ES" sz="2400" b="1" i="1" u="sng" dirty="0"/>
              <a:t>que deba reflejarse en el resultado del periodo 2021</a:t>
            </a:r>
            <a:r>
              <a:rPr lang="es-ES" sz="2400" i="1" dirty="0"/>
              <a:t>, podrá reconocerse dentro del patrimonio de la entidad en </a:t>
            </a:r>
            <a:r>
              <a:rPr lang="es-ES" sz="2400" b="1" i="1" u="sng" dirty="0"/>
              <a:t>los resultados acumulados de ejercicios anteriores. </a:t>
            </a:r>
          </a:p>
          <a:p>
            <a:pPr marL="0" indent="0" algn="l">
              <a:buNone/>
            </a:pPr>
            <a:endParaRPr lang="es-ES" sz="2400" i="1" dirty="0"/>
          </a:p>
          <a:p>
            <a:pPr marL="0" indent="0" algn="just">
              <a:buNone/>
            </a:pPr>
            <a:r>
              <a:rPr lang="es-ES" sz="2400" i="1" dirty="0"/>
              <a:t>Quienes opten por esta alternativa deberán </a:t>
            </a:r>
            <a:r>
              <a:rPr lang="es-ES" sz="2400" b="1" i="1" u="sng" dirty="0"/>
              <a:t>revelarlo en las notas a los estados financieros indicando s</a:t>
            </a:r>
            <a:r>
              <a:rPr lang="es-ES" sz="2400" i="1" dirty="0"/>
              <a:t>u efecto sobre la información financiera”.</a:t>
            </a:r>
            <a:endParaRPr lang="es-ES" sz="2400" b="1" i="1" u="none" strike="noStrike" baseline="0" dirty="0">
              <a:latin typeface="SwiftEF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1947548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Decreto 1311 del 20 de octubre de 2021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s-ES" sz="2400" i="1" u="none" strike="noStrike" baseline="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400" i="1" u="none" strike="noStrike" baseline="0" dirty="0">
                <a:latin typeface="SwiftEF-ExtraBold"/>
              </a:rPr>
              <a:t>Impuesto diferido calculado 30% (cierre de 2021*):	 $44.331.013</a:t>
            </a:r>
          </a:p>
          <a:p>
            <a:pPr marL="0" indent="0" algn="just">
              <a:buNone/>
            </a:pPr>
            <a:r>
              <a:rPr lang="es-ES" sz="2400" i="1" u="none" strike="noStrike" baseline="0" dirty="0">
                <a:latin typeface="SwiftEF-ExtraBold"/>
              </a:rPr>
              <a:t>Impuesto diferido calculado 35%: (cierre de 2021*)	$51.719.515</a:t>
            </a:r>
          </a:p>
          <a:p>
            <a:pPr marL="0" indent="0" algn="just">
              <a:buNone/>
            </a:pPr>
            <a:endParaRPr lang="es-ES" sz="2400" b="1" i="1" u="none" strike="noStrike" baseline="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400" b="1" i="1" dirty="0">
                <a:latin typeface="SwiftEF-ExtraBold"/>
              </a:rPr>
              <a:t>Impacto en resultados acumulados:		7.388.502</a:t>
            </a:r>
            <a:endParaRPr lang="es-ES" sz="2400" b="1" i="1" u="none" strike="noStrike" baseline="0" dirty="0">
              <a:latin typeface="SwiftEF-ExtraBold"/>
            </a:endParaRPr>
          </a:p>
          <a:p>
            <a:pPr marL="0" indent="0" algn="just">
              <a:buNone/>
            </a:pPr>
            <a:endParaRPr lang="es-ES" sz="2400" b="1" i="1" u="none" strike="noStrike" baseline="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400" i="1" dirty="0" err="1">
                <a:latin typeface="SwiftEF-ExtraBold"/>
              </a:rPr>
              <a:t>Db</a:t>
            </a:r>
            <a:r>
              <a:rPr lang="es-ES" sz="2400" i="1" dirty="0">
                <a:latin typeface="SwiftEF-ExtraBold"/>
              </a:rPr>
              <a:t> Resultados acumulados		7.388.502</a:t>
            </a:r>
          </a:p>
          <a:p>
            <a:pPr marL="0" indent="0" algn="just">
              <a:buNone/>
            </a:pPr>
            <a:r>
              <a:rPr lang="es-ES" sz="2400" i="1" u="none" strike="noStrike" baseline="0" dirty="0">
                <a:latin typeface="SwiftEF-ExtraBold"/>
              </a:rPr>
              <a:t>Cr  Impuesto diferido pasivo*				7.388.502</a:t>
            </a:r>
          </a:p>
          <a:p>
            <a:pPr marL="0" indent="0" algn="just">
              <a:buNone/>
            </a:pPr>
            <a:endParaRPr lang="es-ES" sz="2400" i="1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400" i="1" dirty="0">
                <a:latin typeface="SwiftEF-ExtraBold"/>
              </a:rPr>
              <a:t>*Propuesto por el Concepto 2021-0633 del CTCP</a:t>
            </a:r>
            <a:endParaRPr lang="es-ES" sz="2400" i="1" u="none" strike="noStrike" baseline="0" dirty="0">
              <a:latin typeface="SwiftEF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067010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s-ES" sz="2800" u="none" strike="noStrike" baseline="0" dirty="0">
                <a:latin typeface="SwiftEF-ExtraBold"/>
              </a:rPr>
              <a:t>¿Es esta una distribución de utilidades que requiere la aprobación del máximo órgano social?</a:t>
            </a:r>
          </a:p>
          <a:p>
            <a:pPr marL="0" indent="0" algn="just">
              <a:buNone/>
            </a:pPr>
            <a:endParaRPr lang="es-ES" sz="2800" u="none" strike="noStrike" baseline="0" dirty="0">
              <a:latin typeface="SwiftEF-ExtraBold"/>
            </a:endParaRPr>
          </a:p>
          <a:p>
            <a:pPr algn="just">
              <a:buFontTx/>
              <a:buChar char="-"/>
            </a:pPr>
            <a:r>
              <a:rPr lang="es-ES" sz="2800" u="none" strike="noStrike" baseline="0" dirty="0">
                <a:latin typeface="SwiftEF-ExtraBold"/>
              </a:rPr>
              <a:t>Considerar el </a:t>
            </a:r>
            <a:r>
              <a:rPr lang="es-ES" sz="2800" dirty="0">
                <a:latin typeface="SwiftEF-ExtraBold"/>
              </a:rPr>
              <a:t>efecto que la elección podría generar en la tributación de los accionistas (artículo 49 del ET).</a:t>
            </a: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Incrementos o reducciones en la utilidad 	comercial del periodo tienen efecto en la utilidad 	máxima a distribuir como no gravada.</a:t>
            </a:r>
          </a:p>
        </p:txBody>
      </p:sp>
    </p:spTree>
    <p:extLst>
      <p:ext uri="{BB962C8B-B14F-4D97-AF65-F5344CB8AC3E}">
        <p14:creationId xmlns:p14="http://schemas.microsoft.com/office/powerpoint/2010/main" val="307177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s-ES" sz="2800" u="none" strike="noStrike" baseline="0" dirty="0">
                <a:latin typeface="SwiftEF-ExtraBold"/>
              </a:rPr>
              <a:t>¿Cómo entender el valor del impuesto diferido “</a:t>
            </a:r>
            <a:r>
              <a:rPr lang="es-ES" sz="2800" i="1" u="none" strike="noStrike" baseline="0" dirty="0">
                <a:latin typeface="SwiftEF-ExtraBold"/>
              </a:rPr>
              <a:t>que deba reflejarse en el resultado del periodo 2021”</a:t>
            </a:r>
            <a:r>
              <a:rPr lang="es-ES" sz="2800" u="none" strike="noStrike" baseline="0" dirty="0">
                <a:latin typeface="SwiftEF-ExtraBold"/>
              </a:rPr>
              <a:t>? </a:t>
            </a:r>
          </a:p>
          <a:p>
            <a:pPr marL="0" indent="0" algn="just">
              <a:buNone/>
            </a:pPr>
            <a:endParaRPr lang="es-ES" sz="1200" u="none" strike="noStrike" baseline="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800" u="none" strike="noStrike" baseline="0" dirty="0">
                <a:latin typeface="SwiftEF-ExtraBold"/>
              </a:rPr>
              <a:t>	¿No sería aplicable al impuesto diferido que 	surge por nuevas diferencias temporarias en 	2021?</a:t>
            </a: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Por ejemplo, ¿el impuesto diferido generado en 	una combinación de negocios que dio lugar a una 	ganancia reconocida en el resultado podría 	también tener una porción reconocida en los 	resultados acumulados? </a:t>
            </a:r>
          </a:p>
        </p:txBody>
      </p:sp>
    </p:spTree>
    <p:extLst>
      <p:ext uri="{BB962C8B-B14F-4D97-AF65-F5344CB8AC3E}">
        <p14:creationId xmlns:p14="http://schemas.microsoft.com/office/powerpoint/2010/main" val="2613891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s-ES" sz="2800" dirty="0">
                <a:latin typeface="SwiftEF-ExtraBold"/>
              </a:rPr>
              <a:t>¿Qué hacer con esta partida patrimonial?</a:t>
            </a: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Conceptualmente, la desviación respecto de las 	NIIF es temporal (solo para el año 2021). El 1 de 	enero de 2022 los resultados acumulados de la 	compañía que opte por la exención serían los 	mismos que si no la hubiese aplicado.</a:t>
            </a: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1675008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s-ES" sz="2800" dirty="0">
                <a:latin typeface="SwiftEF-ExtraBold"/>
              </a:rPr>
              <a:t>Impactos en la conciliación de la tasa efectiva de tributación. </a:t>
            </a: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La diferencia de tarifas que hace parte de la conciliación, se calcularía con base en el 30% y no en el 35% por cuanto el diferencial de tarifas (5%) se reconoce en el patrimonio.</a:t>
            </a:r>
          </a:p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CF974EC-B127-4107-93D6-441DCDCF6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4486274"/>
            <a:ext cx="4608512" cy="217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79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1CFE9B2-99F8-4E5D-BB88-0D31ECD8F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86040"/>
              </p:ext>
            </p:extLst>
          </p:nvPr>
        </p:nvGraphicFramePr>
        <p:xfrm>
          <a:off x="1475656" y="4069080"/>
          <a:ext cx="662473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741913357"/>
                    </a:ext>
                  </a:extLst>
                </a:gridCol>
                <a:gridCol w="1225792">
                  <a:extLst>
                    <a:ext uri="{9D8B030D-6E8A-4147-A177-3AD203B41FA5}">
                      <a16:colId xmlns:a16="http://schemas.microsoft.com/office/drawing/2014/main" val="3913009422"/>
                    </a:ext>
                  </a:extLst>
                </a:gridCol>
                <a:gridCol w="1294489">
                  <a:extLst>
                    <a:ext uri="{9D8B030D-6E8A-4147-A177-3AD203B41FA5}">
                      <a16:colId xmlns:a16="http://schemas.microsoft.com/office/drawing/2014/main" val="3435764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Utilidad antes de Impuestos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900.000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4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Impuestos a la tasa nominal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279.000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93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Gastos no deducibles (DP)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Ingresos no gravados (DP)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2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Tarifas diferenciales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0,11%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1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Total gasto impuesto a las ganancias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280.000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31,11%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226012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385FB06-0E66-4AD6-99A9-7668F8A9F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94403"/>
              </p:ext>
            </p:extLst>
          </p:nvPr>
        </p:nvGraphicFramePr>
        <p:xfrm>
          <a:off x="1475656" y="1279843"/>
          <a:ext cx="662473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741913357"/>
                    </a:ext>
                  </a:extLst>
                </a:gridCol>
                <a:gridCol w="1225792">
                  <a:extLst>
                    <a:ext uri="{9D8B030D-6E8A-4147-A177-3AD203B41FA5}">
                      <a16:colId xmlns:a16="http://schemas.microsoft.com/office/drawing/2014/main" val="3913009422"/>
                    </a:ext>
                  </a:extLst>
                </a:gridCol>
                <a:gridCol w="1294489">
                  <a:extLst>
                    <a:ext uri="{9D8B030D-6E8A-4147-A177-3AD203B41FA5}">
                      <a16:colId xmlns:a16="http://schemas.microsoft.com/office/drawing/2014/main" val="3435764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Utilidad antes de Impuestos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900.000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C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4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Impuestos a la tasa nominal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279.000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93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Gastos no deducibles (DP)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Ingresos no gravados (DP)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2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Tarifas diferenciales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(4.000)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0,44%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61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2000" dirty="0"/>
                        <a:t>Total gasto impuesto a las ganancias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2000" dirty="0"/>
                        <a:t>275.000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/>
                        <a:t>30,56%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22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01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AGENDA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dirty="0"/>
              <a:t>Contexto 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El efecto del cambio en la tarifa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Discusión y preguntas</a:t>
            </a:r>
          </a:p>
          <a:p>
            <a:pPr>
              <a:buNone/>
            </a:pPr>
            <a:endParaRPr lang="es-CO" i="1" dirty="0"/>
          </a:p>
          <a:p>
            <a:pPr>
              <a:buNone/>
            </a:pPr>
            <a:endParaRPr lang="es-CO" i="1" dirty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Algunos elementos de discusión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s-ES" sz="2800" b="1" dirty="0">
                <a:latin typeface="SwiftEF-ExtraBold"/>
              </a:rPr>
              <a:t>Revelación de Información</a:t>
            </a:r>
            <a:r>
              <a:rPr lang="es-ES" sz="2800" dirty="0">
                <a:latin typeface="SwiftEF-ExtraBold"/>
              </a:rPr>
              <a:t>. </a:t>
            </a: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Debe revelarse la aplicación de la exención y los 	impactos generados en la información financiera 	de la entidad:</a:t>
            </a:r>
          </a:p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- Nota sobre bases de preparación</a:t>
            </a: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- Nota específica sobre su impacto en el estado 	de resultados.</a:t>
            </a:r>
          </a:p>
          <a:p>
            <a:pPr marL="0" indent="0" algn="just">
              <a:buNone/>
            </a:pPr>
            <a:endParaRPr lang="es-ES" sz="2800" dirty="0">
              <a:latin typeface="SwiftEF-ExtraBold"/>
            </a:endParaRPr>
          </a:p>
          <a:p>
            <a:pPr marL="0" indent="0" algn="just">
              <a:buNone/>
            </a:pPr>
            <a:r>
              <a:rPr lang="es-ES" sz="2800" dirty="0">
                <a:latin typeface="SwiftEF-ExtraBold"/>
              </a:rPr>
              <a:t>	</a:t>
            </a: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  <a:p>
            <a:pPr algn="just">
              <a:buFontTx/>
              <a:buChar char="-"/>
            </a:pPr>
            <a:endParaRPr lang="es-ES" sz="2800" dirty="0">
              <a:latin typeface="SwiftEF-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2603412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CO" sz="5400" b="1" dirty="0"/>
              <a:t>Comentarios y preguntas…</a:t>
            </a:r>
          </a:p>
          <a:p>
            <a:pPr algn="ctr">
              <a:buNone/>
            </a:pPr>
            <a:endParaRPr lang="es-CO" sz="5400" b="1" dirty="0"/>
          </a:p>
          <a:p>
            <a:pPr algn="ctr">
              <a:buNone/>
            </a:pPr>
            <a:r>
              <a:rPr lang="es-CO" sz="5400" b="1" dirty="0"/>
              <a:t>Muchas gracias por su atención!</a:t>
            </a:r>
          </a:p>
          <a:p>
            <a:pPr algn="ctr">
              <a:buNone/>
            </a:pPr>
            <a:endParaRPr lang="es-CO" sz="5400" b="1" dirty="0"/>
          </a:p>
          <a:p>
            <a:pPr algn="ctr">
              <a:buNone/>
            </a:pPr>
            <a:endParaRPr lang="es-CO" dirty="0"/>
          </a:p>
          <a:p>
            <a:pPr>
              <a:buNone/>
            </a:pPr>
            <a:endParaRPr lang="es-CO" dirty="0"/>
          </a:p>
          <a:p>
            <a:pPr>
              <a:buNone/>
            </a:pPr>
            <a:endParaRPr lang="es-CO" dirty="0"/>
          </a:p>
          <a:p>
            <a:pPr>
              <a:buNone/>
            </a:pPr>
            <a:endParaRPr lang="es-CO" i="1" dirty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Contexto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CO" altLang="es-CO" sz="3200" dirty="0"/>
              <a:t>El Impuesto diferido reconoce las diferencias entre las bases contables y fiscales que implican un mayor (menor) pago de impuesto a las ganancias (respecto de la ganancia contable) en el futuro.</a:t>
            </a:r>
          </a:p>
          <a:p>
            <a:pPr marL="0" indent="0" algn="just">
              <a:buNone/>
            </a:pPr>
            <a:endParaRPr lang="es-CO" altLang="es-CO" sz="3200" dirty="0"/>
          </a:p>
          <a:p>
            <a:pPr marL="0" indent="0" algn="just">
              <a:buNone/>
            </a:pPr>
            <a:r>
              <a:rPr lang="es-CO" altLang="es-CO" sz="3200" dirty="0"/>
              <a:t>Se calcula con el método del balance,  en donde se compara el valor contable y la base fiscal  para determinar una diferencia temporaria (no hay diferencias temporales ni permanentes).</a:t>
            </a:r>
          </a:p>
          <a:p>
            <a:pPr marL="0" indent="0" algn="just">
              <a:buNone/>
            </a:pPr>
            <a:endParaRPr lang="es-CO" altLang="es-CO" sz="3200" dirty="0"/>
          </a:p>
          <a:p>
            <a:pPr marL="0" indent="0" algn="just">
              <a:buNone/>
            </a:pPr>
            <a:r>
              <a:rPr lang="es-CO" altLang="es-CO" sz="3200" dirty="0"/>
              <a:t>El impuesto diferido pasivo (activo) se calcula tomando las diferencias temporarias y multiplicándolas por la tarifa a la cual se espera que la diferencia se revierta en el futuro.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Principales diferencias temporarias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CO" dirty="0"/>
              <a:t>Estimaciones contables NIIF: deterioros, provisiones, etc.</a:t>
            </a:r>
          </a:p>
          <a:p>
            <a:pPr algn="just"/>
            <a:r>
              <a:rPr lang="es-CO" dirty="0"/>
              <a:t>Mediciones de valor razonable NIIF</a:t>
            </a:r>
          </a:p>
          <a:p>
            <a:pPr algn="just"/>
            <a:r>
              <a:rPr lang="es-CO" dirty="0"/>
              <a:t>Diferencias entre el costo contable y fiscal de los activos (costo atribuido)</a:t>
            </a:r>
          </a:p>
          <a:p>
            <a:pPr algn="just"/>
            <a:r>
              <a:rPr lang="es-CO" dirty="0"/>
              <a:t>Diferencias en depreciación y amortización</a:t>
            </a:r>
          </a:p>
          <a:p>
            <a:pPr algn="just"/>
            <a:r>
              <a:rPr lang="es-CO" dirty="0"/>
              <a:t>Diferencia en cambio no realizada</a:t>
            </a:r>
          </a:p>
          <a:p>
            <a:pPr algn="just"/>
            <a:r>
              <a:rPr lang="es-CO" dirty="0"/>
              <a:t>Aplicación de intereses implícitos (costo amortizado)</a:t>
            </a:r>
          </a:p>
          <a:p>
            <a:pPr algn="just"/>
            <a:endParaRPr lang="es-CO" sz="1200" dirty="0"/>
          </a:p>
          <a:p>
            <a:pPr algn="just"/>
            <a:r>
              <a:rPr lang="es-CO" dirty="0"/>
              <a:t>Diferencia en el reconocimiento de partidas (NIIF 16, gastos preoperativos)</a:t>
            </a:r>
          </a:p>
          <a:p>
            <a:pPr algn="just"/>
            <a:r>
              <a:rPr lang="es-CO" dirty="0"/>
              <a:t>Pérdidas fiscales y excesos de renta presuntiva</a:t>
            </a:r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5451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Tarifa de cálculo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/>
              <a:t>Conceptualmente el impuesto diferido permite reconocer el efecto impositivo de un ingreso o gasto reconocido, aunque dicho ingreso o gasto no tribute (sea deducible) en el periodo corriente sino en un periodo fiscal distinto.</a:t>
            </a:r>
          </a:p>
          <a:p>
            <a:pPr algn="just"/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1579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Tarifa de cálculo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algn="just">
              <a:buNone/>
            </a:pPr>
            <a:endParaRPr lang="es-CO" i="1" dirty="0"/>
          </a:p>
          <a:p>
            <a:pPr>
              <a:buNone/>
            </a:pPr>
            <a:endParaRPr lang="es-CO" i="1" dirty="0"/>
          </a:p>
          <a:p>
            <a:pPr>
              <a:buNone/>
            </a:pPr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EB56F56-73DC-451F-AC02-06E812FB9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80634"/>
            <a:ext cx="7171266" cy="337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8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Tarifa de cálculo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A partir de este principio, si la tarifa del impuesto aplicable en los años siguientes es distinta a la tarifa del impuesto del año corriente, el impuesto diferido se calcula a la tarifa que se espera sea de aplicación en el momento de reversión de la diferencia (tarifa a la cual el gasto es deducible o el ingreso será gravado).</a:t>
            </a:r>
          </a:p>
          <a:p>
            <a:pPr algn="just"/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1791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Tarifa de cálculo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CO" dirty="0"/>
          </a:p>
          <a:p>
            <a:pPr algn="just">
              <a:buNone/>
            </a:pPr>
            <a:endParaRPr lang="es-CO" i="1" dirty="0"/>
          </a:p>
          <a:p>
            <a:pPr>
              <a:buNone/>
            </a:pPr>
            <a:endParaRPr lang="es-CO" i="1" dirty="0"/>
          </a:p>
          <a:p>
            <a:pPr>
              <a:buNone/>
            </a:pPr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0A23F00-8605-4D62-8D34-5F4CD7544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97375"/>
            <a:ext cx="6840760" cy="441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77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Cambios en la tarifa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000" i="1" u="none" strike="noStrike" baseline="0" dirty="0"/>
              <a:t>“58 El impuesto corriente y el diferido se reconocerá como ingreso o gasto e incluirá </a:t>
            </a:r>
            <a:r>
              <a:rPr lang="es-ES" sz="3000" b="1" i="1" u="sng" strike="noStrike" baseline="0" dirty="0"/>
              <a:t>en el resultado del periodo </a:t>
            </a:r>
            <a:r>
              <a:rPr lang="es-ES" sz="3000" i="1" u="none" strike="noStrike" baseline="0" dirty="0"/>
              <a:t>(…), excepto en la medida en que el impuesto surja de:</a:t>
            </a:r>
          </a:p>
          <a:p>
            <a:pPr marL="0" indent="0" algn="l">
              <a:buNone/>
            </a:pPr>
            <a:r>
              <a:rPr lang="es-ES" sz="3000" i="1" u="none" strike="noStrike" baseline="0" dirty="0"/>
              <a:t>(a) una transacción o suceso que se reconoce en el mismo periodo o en otro diferente, fuera del resultado, ya sea en </a:t>
            </a:r>
            <a:r>
              <a:rPr lang="es-ES" sz="3000" b="1" i="1" u="sng" strike="noStrike" baseline="0" dirty="0"/>
              <a:t>otro resultado integral </a:t>
            </a:r>
            <a:r>
              <a:rPr lang="es-ES" sz="3000" i="1" u="none" strike="noStrike" baseline="0" dirty="0"/>
              <a:t>o directamente en el </a:t>
            </a:r>
            <a:r>
              <a:rPr lang="es-ES" sz="3000" b="1" i="1" u="sng" strike="noStrike" baseline="0" dirty="0"/>
              <a:t>patrimonio</a:t>
            </a:r>
            <a:r>
              <a:rPr lang="es-ES" sz="3000" i="1" u="none" strike="noStrike" baseline="0" dirty="0"/>
              <a:t> </a:t>
            </a:r>
          </a:p>
          <a:p>
            <a:pPr marL="0" indent="0" algn="l">
              <a:buNone/>
            </a:pPr>
            <a:r>
              <a:rPr lang="es-ES" sz="3000" i="1" u="none" strike="noStrike" baseline="0" dirty="0"/>
              <a:t>(b) una </a:t>
            </a:r>
            <a:r>
              <a:rPr lang="es-ES" sz="3000" b="1" i="1" u="sng" strike="noStrike" baseline="0" dirty="0"/>
              <a:t>combinación de negocios </a:t>
            </a:r>
            <a:r>
              <a:rPr lang="es-ES" sz="3000" i="1" u="none" strike="noStrike" baseline="0" dirty="0"/>
              <a:t>…”</a:t>
            </a:r>
            <a:endParaRPr lang="es-CO" sz="30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1172</Words>
  <Application>Microsoft Office PowerPoint</Application>
  <PresentationFormat>Presentación en pantalla (4:3)</PresentationFormat>
  <Paragraphs>139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SwiftEF-ExtraBold</vt:lpstr>
      <vt:lpstr>Tema de Office</vt:lpstr>
      <vt:lpstr>Cálculo del impuesto diferido año 2021. Posibilidades e implicaciones del tratamiento del cambio en la tarifa</vt:lpstr>
      <vt:lpstr>AGENDA</vt:lpstr>
      <vt:lpstr>Contexto</vt:lpstr>
      <vt:lpstr>Principales diferencias temporarias</vt:lpstr>
      <vt:lpstr>Tarifa de cálculo</vt:lpstr>
      <vt:lpstr>Tarifa de cálculo</vt:lpstr>
      <vt:lpstr>Tarifa de cálculo</vt:lpstr>
      <vt:lpstr>Tarifa de cálculo</vt:lpstr>
      <vt:lpstr>Cambios en la tarifa</vt:lpstr>
      <vt:lpstr>Cambios en la tarifa</vt:lpstr>
      <vt:lpstr>Cambios en la tarifa</vt:lpstr>
      <vt:lpstr>Decreto 1311 del 20 de octubre de 2021</vt:lpstr>
      <vt:lpstr>Decreto 1311 del 20 de octubre de 2021</vt:lpstr>
      <vt:lpstr>Decreto 1311 del 20 de octubre de 2021</vt:lpstr>
      <vt:lpstr>Algunos elementos de discusión</vt:lpstr>
      <vt:lpstr>Algunos elementos de discusión</vt:lpstr>
      <vt:lpstr>Algunos elementos de discusión</vt:lpstr>
      <vt:lpstr>Algunos elementos de discusión</vt:lpstr>
      <vt:lpstr>Algunos elementos de discusión</vt:lpstr>
      <vt:lpstr>Algunos elementos de discusión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Discusiones sobre algunos tratamientos contables requeridos por las NIIF</dc:title>
  <dc:creator>Edgar</dc:creator>
  <cp:lastModifiedBy>Edgar Emilio Salazar Baquero</cp:lastModifiedBy>
  <cp:revision>24</cp:revision>
  <dcterms:created xsi:type="dcterms:W3CDTF">2012-03-04T23:31:24Z</dcterms:created>
  <dcterms:modified xsi:type="dcterms:W3CDTF">2022-02-09T01:21:17Z</dcterms:modified>
</cp:coreProperties>
</file>